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9" r:id="rId9"/>
    <p:sldId id="262" r:id="rId10"/>
    <p:sldId id="264" r:id="rId11"/>
    <p:sldId id="271" r:id="rId12"/>
    <p:sldId id="265" r:id="rId13"/>
    <p:sldId id="266" r:id="rId14"/>
    <p:sldId id="267" r:id="rId15"/>
    <p:sldId id="272" r:id="rId16"/>
    <p:sldId id="339" r:id="rId17"/>
    <p:sldId id="342" r:id="rId18"/>
    <p:sldId id="274" r:id="rId19"/>
    <p:sldId id="338"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312" r:id="rId38"/>
    <p:sldId id="313" r:id="rId39"/>
    <p:sldId id="316" r:id="rId40"/>
    <p:sldId id="317" r:id="rId41"/>
    <p:sldId id="308" r:id="rId42"/>
    <p:sldId id="319" r:id="rId43"/>
    <p:sldId id="320" r:id="rId44"/>
    <p:sldId id="330" r:id="rId45"/>
    <p:sldId id="329" r:id="rId46"/>
    <p:sldId id="328" r:id="rId47"/>
    <p:sldId id="327" r:id="rId48"/>
    <p:sldId id="326" r:id="rId49"/>
    <p:sldId id="331" r:id="rId50"/>
    <p:sldId id="332" r:id="rId51"/>
    <p:sldId id="333" r:id="rId52"/>
    <p:sldId id="334" r:id="rId53"/>
    <p:sldId id="336" r:id="rId54"/>
    <p:sldId id="335" r:id="rId55"/>
    <p:sldId id="337"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FDB5B0D5-4AEC-44AC-AB06-F07B5EE9BC11}" type="datetimeFigureOut">
              <a:rPr lang="en-US" smtClean="0"/>
              <a:pPr/>
              <a:t>4/5/2015</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8BB5A0F-29A1-4A73-89D4-D7B00E75FBA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DB5B0D5-4AEC-44AC-AB06-F07B5EE9BC11}" type="datetimeFigureOut">
              <a:rPr lang="en-US" smtClean="0"/>
              <a:pPr/>
              <a:t>4/5/2015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B5A0F-29A1-4A73-89D4-D7B00E75FBA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DB5B0D5-4AEC-44AC-AB06-F07B5EE9BC11}" type="datetimeFigureOut">
              <a:rPr lang="en-US" smtClean="0"/>
              <a:pPr/>
              <a:t>4/5/2015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B5A0F-29A1-4A73-89D4-D7B00E75FBA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FDB5B0D5-4AEC-44AC-AB06-F07B5EE9BC11}" type="datetimeFigureOut">
              <a:rPr lang="en-US" smtClean="0"/>
              <a:pPr/>
              <a:t>4/5/2015</a:t>
            </a:fld>
            <a:endParaRPr lang="en-US"/>
          </a:p>
        </p:txBody>
      </p:sp>
      <p:sp>
        <p:nvSpPr>
          <p:cNvPr id="9" name="Slide Number Placeholder 8"/>
          <p:cNvSpPr>
            <a:spLocks noGrp="1"/>
          </p:cNvSpPr>
          <p:nvPr>
            <p:ph type="sldNum" sz="quarter" idx="15"/>
          </p:nvPr>
        </p:nvSpPr>
        <p:spPr/>
        <p:txBody>
          <a:bodyPr rtlCol="0"/>
          <a:lstStyle/>
          <a:p>
            <a:fld id="{38BB5A0F-29A1-4A73-89D4-D7B00E75FBAE}"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DB5B0D5-4AEC-44AC-AB06-F07B5EE9BC11}" type="datetimeFigureOut">
              <a:rPr lang="en-US" smtClean="0"/>
              <a:pPr/>
              <a:t>4/5/2015</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8BB5A0F-29A1-4A73-89D4-D7B00E75FBA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DB5B0D5-4AEC-44AC-AB06-F07B5EE9BC11}" type="datetimeFigureOut">
              <a:rPr lang="en-US" smtClean="0"/>
              <a:pPr/>
              <a:t>4/5/2015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B5A0F-29A1-4A73-89D4-D7B00E75FBAE}"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DB5B0D5-4AEC-44AC-AB06-F07B5EE9BC11}" type="datetimeFigureOut">
              <a:rPr lang="en-US" smtClean="0"/>
              <a:pPr/>
              <a:t>4/5/2015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BB5A0F-29A1-4A73-89D4-D7B00E75FBAE}"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DB5B0D5-4AEC-44AC-AB06-F07B5EE9BC11}" type="datetimeFigureOut">
              <a:rPr lang="en-US" smtClean="0"/>
              <a:pPr/>
              <a:t>4/5/2015</a:t>
            </a:fld>
            <a:endParaRPr lang="en-US"/>
          </a:p>
        </p:txBody>
      </p:sp>
      <p:sp>
        <p:nvSpPr>
          <p:cNvPr id="7" name="Slide Number Placeholder 6"/>
          <p:cNvSpPr>
            <a:spLocks noGrp="1"/>
          </p:cNvSpPr>
          <p:nvPr>
            <p:ph type="sldNum" sz="quarter" idx="11"/>
          </p:nvPr>
        </p:nvSpPr>
        <p:spPr/>
        <p:txBody>
          <a:bodyPr rtlCol="0"/>
          <a:lstStyle/>
          <a:p>
            <a:fld id="{38BB5A0F-29A1-4A73-89D4-D7B00E75FBAE}"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B5B0D5-4AEC-44AC-AB06-F07B5EE9BC11}" type="datetimeFigureOut">
              <a:rPr lang="en-US" smtClean="0"/>
              <a:pPr/>
              <a:t>4/5/2015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BB5A0F-29A1-4A73-89D4-D7B00E75FBA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FDB5B0D5-4AEC-44AC-AB06-F07B5EE9BC11}" type="datetimeFigureOut">
              <a:rPr lang="en-US" smtClean="0"/>
              <a:pPr/>
              <a:t>4/5/2015</a:t>
            </a:fld>
            <a:endParaRPr lang="en-US"/>
          </a:p>
        </p:txBody>
      </p:sp>
      <p:sp>
        <p:nvSpPr>
          <p:cNvPr id="22" name="Slide Number Placeholder 21"/>
          <p:cNvSpPr>
            <a:spLocks noGrp="1"/>
          </p:cNvSpPr>
          <p:nvPr>
            <p:ph type="sldNum" sz="quarter" idx="15"/>
          </p:nvPr>
        </p:nvSpPr>
        <p:spPr/>
        <p:txBody>
          <a:bodyPr rtlCol="0"/>
          <a:lstStyle/>
          <a:p>
            <a:fld id="{38BB5A0F-29A1-4A73-89D4-D7B00E75FBAE}"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DB5B0D5-4AEC-44AC-AB06-F07B5EE9BC11}" type="datetimeFigureOut">
              <a:rPr lang="en-US" smtClean="0"/>
              <a:pPr/>
              <a:t>4/5/2015</a:t>
            </a:fld>
            <a:endParaRPr lang="en-US"/>
          </a:p>
        </p:txBody>
      </p:sp>
      <p:sp>
        <p:nvSpPr>
          <p:cNvPr id="18" name="Slide Number Placeholder 17"/>
          <p:cNvSpPr>
            <a:spLocks noGrp="1"/>
          </p:cNvSpPr>
          <p:nvPr>
            <p:ph type="sldNum" sz="quarter" idx="11"/>
          </p:nvPr>
        </p:nvSpPr>
        <p:spPr/>
        <p:txBody>
          <a:bodyPr rtlCol="0"/>
          <a:lstStyle/>
          <a:p>
            <a:fld id="{38BB5A0F-29A1-4A73-89D4-D7B00E75FBAE}"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DB5B0D5-4AEC-44AC-AB06-F07B5EE9BC11}" type="datetimeFigureOut">
              <a:rPr lang="en-US" smtClean="0"/>
              <a:pPr/>
              <a:t>4/5/2015</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8BB5A0F-29A1-4A73-89D4-D7B00E75FBA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286000" y="533400"/>
            <a:ext cx="6172200" cy="2133600"/>
          </a:xfrm>
        </p:spPr>
        <p:txBody>
          <a:bodyPr>
            <a:normAutofit/>
          </a:bodyPr>
          <a:lstStyle/>
          <a:p>
            <a:pPr algn="ctr"/>
            <a:r>
              <a:rPr lang="en-US" sz="3600" dirty="0" smtClean="0">
                <a:latin typeface="Times New Roman" pitchFamily="18" charset="0"/>
                <a:cs typeface="Times New Roman" pitchFamily="18" charset="0"/>
              </a:rPr>
              <a:t>LARGE-SCALE LEARNING FOR FOOD IMAGE CLASSIFICATION</a:t>
            </a:r>
            <a:endParaRPr lang="en-US" sz="3600" dirty="0">
              <a:latin typeface="Times New Roman" pitchFamily="18" charset="0"/>
              <a:cs typeface="Times New Roman" pitchFamily="18" charset="0"/>
            </a:endParaRPr>
          </a:p>
        </p:txBody>
      </p:sp>
      <p:sp>
        <p:nvSpPr>
          <p:cNvPr id="7" name="Subtitle 6"/>
          <p:cNvSpPr>
            <a:spLocks noGrp="1"/>
          </p:cNvSpPr>
          <p:nvPr>
            <p:ph type="subTitle" idx="1"/>
          </p:nvPr>
        </p:nvSpPr>
        <p:spPr>
          <a:xfrm>
            <a:off x="2209800" y="2667000"/>
            <a:ext cx="6172200" cy="3962400"/>
          </a:xfrm>
        </p:spPr>
        <p:txBody>
          <a:bodyPr>
            <a:normAutofit fontScale="70000" lnSpcReduction="20000"/>
          </a:bodyPr>
          <a:lstStyle/>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GUIDED BY,				</a:t>
            </a:r>
          </a:p>
          <a:p>
            <a:r>
              <a:rPr lang="en-US" sz="2000" dirty="0" smtClean="0">
                <a:latin typeface="Times New Roman" pitchFamily="18" charset="0"/>
                <a:cs typeface="Times New Roman" pitchFamily="18" charset="0"/>
              </a:rPr>
              <a:t>A.VINOTHINI,</a:t>
            </a:r>
          </a:p>
          <a:p>
            <a:r>
              <a:rPr lang="en-US" sz="2000" dirty="0" smtClean="0">
                <a:latin typeface="Times New Roman" pitchFamily="18" charset="0"/>
                <a:cs typeface="Times New Roman" pitchFamily="18" charset="0"/>
              </a:rPr>
              <a:t>ASST.PROFESSOR.			</a:t>
            </a:r>
            <a:r>
              <a:rPr lang="en-US" sz="2400" dirty="0" smtClean="0">
                <a:latin typeface="Times New Roman" pitchFamily="18" charset="0"/>
                <a:cs typeface="Times New Roman" pitchFamily="18" charset="0"/>
              </a:rPr>
              <a:t>BY,</a:t>
            </a:r>
          </a:p>
          <a:p>
            <a:r>
              <a:rPr lang="en-US" sz="24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R.S.ABBIRAMI</a:t>
            </a:r>
          </a:p>
          <a:p>
            <a:r>
              <a:rPr lang="en-US" sz="2600" dirty="0" smtClean="0">
                <a:latin typeface="Times New Roman" pitchFamily="18" charset="0"/>
                <a:cs typeface="Times New Roman" pitchFamily="18" charset="0"/>
              </a:rPr>
              <a:t>				(211411205001)</a:t>
            </a:r>
          </a:p>
          <a:p>
            <a:r>
              <a:rPr lang="en-US" sz="2600" dirty="0" smtClean="0">
                <a:latin typeface="Times New Roman" pitchFamily="18" charset="0"/>
                <a:cs typeface="Times New Roman" pitchFamily="18" charset="0"/>
              </a:rPr>
              <a:t>				A.ABHINAYA</a:t>
            </a:r>
          </a:p>
          <a:p>
            <a:r>
              <a:rPr lang="en-US" sz="2600" dirty="0" smtClean="0">
                <a:latin typeface="Times New Roman" pitchFamily="18" charset="0"/>
                <a:cs typeface="Times New Roman" pitchFamily="18" charset="0"/>
              </a:rPr>
              <a:t>				(211411205002)</a:t>
            </a:r>
          </a:p>
          <a:p>
            <a:r>
              <a:rPr lang="en-US" sz="2600" dirty="0" smtClean="0">
                <a:latin typeface="Times New Roman" pitchFamily="18" charset="0"/>
                <a:cs typeface="Times New Roman" pitchFamily="18" charset="0"/>
              </a:rPr>
              <a:t>				P.KAVIVARTHINI</a:t>
            </a:r>
          </a:p>
          <a:p>
            <a:r>
              <a:rPr lang="en-US" sz="2600" dirty="0" smtClean="0">
                <a:latin typeface="Times New Roman" pitchFamily="18" charset="0"/>
                <a:cs typeface="Times New Roman" pitchFamily="18" charset="0"/>
              </a:rPr>
              <a:t>				(2114112050)</a:t>
            </a:r>
          </a:p>
          <a:p>
            <a:r>
              <a:rPr lang="en-US" sz="2600" dirty="0" smtClean="0">
                <a:latin typeface="Times New Roman" pitchFamily="18" charset="0"/>
                <a:cs typeface="Times New Roman" pitchFamily="18" charset="0"/>
              </a:rPr>
              <a:t>				T.RUPIKA</a:t>
            </a:r>
          </a:p>
          <a:p>
            <a:r>
              <a:rPr lang="en-US" sz="2600" dirty="0" smtClean="0">
                <a:latin typeface="Times New Roman" pitchFamily="18" charset="0"/>
                <a:cs typeface="Times New Roman" pitchFamily="18" charset="0"/>
              </a:rPr>
              <a:t>				(2114112050)</a:t>
            </a:r>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latin typeface="Times New Roman" pitchFamily="18" charset="0"/>
                <a:cs typeface="Times New Roman" pitchFamily="18" charset="0"/>
              </a:rPr>
              <a:t>Proposed system</a:t>
            </a:r>
            <a:endParaRPr lang="en-US" sz="40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342900" marR="0" lvl="0" indent="-342900" algn="just">
              <a:lnSpc>
                <a:spcPct val="150000"/>
              </a:lnSpc>
              <a:spcBef>
                <a:spcPts val="0"/>
              </a:spcBef>
              <a:spcAft>
                <a:spcPts val="0"/>
              </a:spcAft>
              <a:buFont typeface="Wingdings" pitchFamily="2" charset="2"/>
              <a:buChar char="q"/>
            </a:pPr>
            <a:r>
              <a:rPr lang="en-US" sz="2200" dirty="0" smtClean="0">
                <a:latin typeface="Times New Roman" pitchFamily="18" charset="0"/>
                <a:ea typeface="Calibri"/>
                <a:cs typeface="Times New Roman" pitchFamily="18" charset="0"/>
              </a:rPr>
              <a:t>The proposed food recognition system consists of two stages; food image description and image classification</a:t>
            </a:r>
          </a:p>
          <a:p>
            <a:pPr marL="342900" marR="0" lvl="0" indent="-342900" algn="just">
              <a:lnSpc>
                <a:spcPct val="150000"/>
              </a:lnSpc>
              <a:spcBef>
                <a:spcPts val="0"/>
              </a:spcBef>
              <a:spcAft>
                <a:spcPts val="0"/>
              </a:spcAft>
              <a:buFont typeface="Wingdings" pitchFamily="2" charset="2"/>
              <a:buChar char="q"/>
            </a:pPr>
            <a:r>
              <a:rPr lang="en-US" sz="2200" dirty="0" smtClean="0">
                <a:latin typeface="Times New Roman" pitchFamily="18" charset="0"/>
                <a:ea typeface="Calibri"/>
                <a:cs typeface="Times New Roman" pitchFamily="18" charset="0"/>
              </a:rPr>
              <a:t>This set provides input to the second stage, where a classifier assigns to the image one class out of a pre-defined set of food classes.</a:t>
            </a:r>
          </a:p>
          <a:p>
            <a:pPr marL="342900" marR="0" lvl="0" indent="-342900" algn="just">
              <a:lnSpc>
                <a:spcPct val="150000"/>
              </a:lnSpc>
              <a:spcBef>
                <a:spcPts val="0"/>
              </a:spcBef>
              <a:spcAft>
                <a:spcPts val="0"/>
              </a:spcAft>
              <a:buFont typeface="Wingdings" pitchFamily="2" charset="2"/>
              <a:buChar char="q"/>
            </a:pPr>
            <a:r>
              <a:rPr lang="en-US" sz="2200" dirty="0" smtClean="0">
                <a:latin typeface="Times New Roman" pitchFamily="18" charset="0"/>
                <a:ea typeface="Calibri"/>
                <a:cs typeface="Times New Roman" pitchFamily="18" charset="0"/>
              </a:rPr>
              <a:t> A set of characteristics representing the visual content of the image is extracted and quantified.</a:t>
            </a:r>
          </a:p>
          <a:p>
            <a:pPr marL="342900" indent="-342900" algn="just">
              <a:lnSpc>
                <a:spcPct val="150000"/>
              </a:lnSpc>
              <a:spcBef>
                <a:spcPts val="0"/>
              </a:spcBef>
              <a:buFont typeface="Wingdings" pitchFamily="2" charset="2"/>
              <a:buChar char="q"/>
            </a:pPr>
            <a:r>
              <a:rPr lang="en-US" sz="2200" dirty="0" smtClean="0">
                <a:latin typeface="Times New Roman" pitchFamily="18" charset="0"/>
                <a:cs typeface="Times New Roman" pitchFamily="18" charset="0"/>
              </a:rPr>
              <a:t>Web service composition enables seamless and dynamic integration of business applications on the web. </a:t>
            </a:r>
          </a:p>
          <a:p>
            <a:pPr marL="342900" indent="-342900" algn="just">
              <a:spcBef>
                <a:spcPts val="0"/>
              </a:spcBef>
              <a:buNone/>
            </a:pPr>
            <a:endParaRPr lang="en-US" sz="2200" dirty="0" smtClean="0">
              <a:latin typeface="Times New Roman" pitchFamily="18" charset="0"/>
              <a:cs typeface="Times New Roman" pitchFamily="18" charset="0"/>
            </a:endParaRPr>
          </a:p>
          <a:p>
            <a:pPr marL="342900" marR="0" lvl="0" indent="-342900" algn="just">
              <a:spcBef>
                <a:spcPts val="0"/>
              </a:spcBef>
              <a:spcAft>
                <a:spcPts val="0"/>
              </a:spcAft>
              <a:buFont typeface="Wingdings" pitchFamily="2" charset="2"/>
              <a:buChar char="q"/>
            </a:pPr>
            <a:endParaRPr lang="en-US" sz="2200" dirty="0" smtClean="0">
              <a:latin typeface="Times New Roman" pitchFamily="18" charset="0"/>
              <a:ea typeface="Calibri"/>
              <a:cs typeface="Times New Roman" pitchFamily="18" charset="0"/>
            </a:endParaRPr>
          </a:p>
          <a:p>
            <a:pPr>
              <a:buFont typeface="Wingdings" pitchFamily="2" charset="2"/>
              <a:buChar char="q"/>
            </a:pP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latin typeface="Times New Roman" pitchFamily="18" charset="0"/>
                <a:cs typeface="Times New Roman" pitchFamily="18" charset="0"/>
              </a:rPr>
              <a:t>Proposed system</a:t>
            </a:r>
            <a:endParaRPr lang="en-US" sz="40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20000"/>
          </a:bodyPr>
          <a:lstStyle/>
          <a:p>
            <a:pPr>
              <a:lnSpc>
                <a:spcPct val="150000"/>
              </a:lnSpc>
            </a:pPr>
            <a:r>
              <a:rPr lang="en-US" sz="2200" dirty="0" smtClean="0">
                <a:latin typeface="Times New Roman" pitchFamily="18" charset="0"/>
                <a:cs typeface="Times New Roman" pitchFamily="18" charset="0"/>
              </a:rPr>
              <a:t>The performance of the composed application is determined by the performance of the involved web services. </a:t>
            </a:r>
          </a:p>
          <a:p>
            <a:pPr>
              <a:lnSpc>
                <a:spcPct val="150000"/>
              </a:lnSpc>
            </a:pPr>
            <a:r>
              <a:rPr lang="en-US" sz="2200" dirty="0" smtClean="0">
                <a:latin typeface="Times New Roman" pitchFamily="18" charset="0"/>
                <a:cs typeface="Times New Roman" pitchFamily="18" charset="0"/>
              </a:rPr>
              <a:t>Therefore, non-functional, quality of service(</a:t>
            </a:r>
            <a:r>
              <a:rPr lang="en-US" sz="2200" dirty="0" err="1" smtClean="0">
                <a:latin typeface="Times New Roman" pitchFamily="18" charset="0"/>
                <a:cs typeface="Times New Roman" pitchFamily="18" charset="0"/>
              </a:rPr>
              <a:t>QoS</a:t>
            </a:r>
            <a:r>
              <a:rPr lang="en-US" sz="2200" dirty="0" smtClean="0">
                <a:latin typeface="Times New Roman" pitchFamily="18" charset="0"/>
                <a:cs typeface="Times New Roman" pitchFamily="18" charset="0"/>
              </a:rPr>
              <a:t>) aspects (e.g. response time, availability, etc.) is crucial for selecting the web services to take part in the composition. </a:t>
            </a:r>
          </a:p>
          <a:p>
            <a:pPr>
              <a:lnSpc>
                <a:spcPct val="150000"/>
              </a:lnSpc>
            </a:pPr>
            <a:r>
              <a:rPr lang="en-US" sz="2200" dirty="0" smtClean="0">
                <a:latin typeface="Times New Roman" pitchFamily="18" charset="0"/>
                <a:cs typeface="Times New Roman" pitchFamily="18" charset="0"/>
              </a:rPr>
              <a:t>The problem of identifying the best candidate web services from a set of functionally-equivalent services is a multi-criteria decision making problem. </a:t>
            </a:r>
          </a:p>
          <a:p>
            <a:pPr>
              <a:lnSpc>
                <a:spcPct val="150000"/>
              </a:lnSpc>
            </a:pPr>
            <a:r>
              <a:rPr lang="en-US" sz="2200" dirty="0" smtClean="0">
                <a:latin typeface="Times New Roman" pitchFamily="18" charset="0"/>
                <a:cs typeface="Times New Roman" pitchFamily="18" charset="0"/>
              </a:rPr>
              <a:t>The selected services should optimize the overall </a:t>
            </a:r>
            <a:r>
              <a:rPr lang="en-US" sz="2200" dirty="0" err="1" smtClean="0">
                <a:latin typeface="Times New Roman" pitchFamily="18" charset="0"/>
                <a:cs typeface="Times New Roman" pitchFamily="18" charset="0"/>
              </a:rPr>
              <a:t>QoS</a:t>
            </a:r>
            <a:r>
              <a:rPr lang="en-US" sz="2200" dirty="0" smtClean="0">
                <a:latin typeface="Times New Roman" pitchFamily="18" charset="0"/>
                <a:cs typeface="Times New Roman" pitchFamily="18" charset="0"/>
              </a:rPr>
              <a:t> of the composed application, while satisfying all the constraints specified by the client on individual </a:t>
            </a:r>
            <a:r>
              <a:rPr lang="en-US" sz="2200" dirty="0" err="1" smtClean="0">
                <a:latin typeface="Times New Roman" pitchFamily="18" charset="0"/>
                <a:cs typeface="Times New Roman" pitchFamily="18" charset="0"/>
              </a:rPr>
              <a:t>QoS</a:t>
            </a:r>
            <a:r>
              <a:rPr lang="en-US" sz="2200" dirty="0" smtClean="0">
                <a:latin typeface="Times New Roman" pitchFamily="18" charset="0"/>
                <a:cs typeface="Times New Roman" pitchFamily="18" charset="0"/>
              </a:rPr>
              <a:t> parameters.</a:t>
            </a:r>
          </a:p>
          <a:p>
            <a:pPr>
              <a:lnSpc>
                <a:spcPct val="150000"/>
              </a:lnSpc>
            </a:pPr>
            <a:endParaRPr lang="en-US" sz="2200" dirty="0" smtClean="0">
              <a:latin typeface="Times New Roman" pitchFamily="18" charset="0"/>
              <a:cs typeface="Times New Roman" pitchFamily="18" charset="0"/>
            </a:endParaRP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itchFamily="18" charset="0"/>
                <a:cs typeface="Times New Roman" pitchFamily="18" charset="0"/>
              </a:rPr>
              <a:t>Proposed system</a:t>
            </a:r>
            <a:endParaRPr lang="en-US" sz="40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pPr fontAlgn="t">
              <a:lnSpc>
                <a:spcPct val="150000"/>
              </a:lnSpc>
            </a:pPr>
            <a:r>
              <a:rPr lang="en-US" sz="2200" b="1" dirty="0" smtClean="0">
                <a:latin typeface="Times New Roman" pitchFamily="18" charset="0"/>
                <a:cs typeface="Times New Roman" pitchFamily="18" charset="0"/>
              </a:rPr>
              <a:t>PROPOSED ALGORITHM:-</a:t>
            </a:r>
            <a:endParaRPr lang="en-US" sz="2200" dirty="0" smtClean="0">
              <a:latin typeface="Times New Roman" pitchFamily="18" charset="0"/>
              <a:cs typeface="Times New Roman" pitchFamily="18" charset="0"/>
            </a:endParaRPr>
          </a:p>
          <a:p>
            <a:pPr lvl="2" fontAlgn="t">
              <a:lnSpc>
                <a:spcPct val="150000"/>
              </a:lnSpc>
            </a:pPr>
            <a:r>
              <a:rPr lang="en-US" sz="2200" dirty="0" smtClean="0">
                <a:latin typeface="Times New Roman" pitchFamily="18" charset="0"/>
                <a:cs typeface="Times New Roman" pitchFamily="18" charset="0"/>
              </a:rPr>
              <a:t>𝑘-means clustering algorithm</a:t>
            </a:r>
          </a:p>
          <a:p>
            <a:pPr fontAlgn="t">
              <a:lnSpc>
                <a:spcPct val="150000"/>
              </a:lnSpc>
            </a:pPr>
            <a:r>
              <a:rPr lang="en-US" sz="2200" b="1" dirty="0" smtClean="0">
                <a:latin typeface="Times New Roman" pitchFamily="18" charset="0"/>
                <a:cs typeface="Times New Roman" pitchFamily="18" charset="0"/>
              </a:rPr>
              <a:t>ALGORITHM DEFINITION:-</a:t>
            </a:r>
            <a:endParaRPr lang="en-US" sz="2200" dirty="0" smtClean="0">
              <a:latin typeface="Times New Roman" pitchFamily="18" charset="0"/>
              <a:cs typeface="Times New Roman" pitchFamily="18" charset="0"/>
            </a:endParaRPr>
          </a:p>
          <a:p>
            <a:pPr lvl="2" fontAlgn="t">
              <a:lnSpc>
                <a:spcPct val="150000"/>
              </a:lnSpc>
            </a:pPr>
            <a:r>
              <a:rPr lang="en-US" sz="2200" dirty="0" smtClean="0">
                <a:latin typeface="Times New Roman" pitchFamily="18" charset="0"/>
                <a:cs typeface="Times New Roman" pitchFamily="18" charset="0"/>
              </a:rPr>
              <a:t>𝑘-means is considered to be one of the best clustering techniques, its high computational complexity significantly increases the processing time of the dictionary learning, while the large number of clusters produced slows down the descriptors’ quantization</a:t>
            </a:r>
          </a:p>
          <a:p>
            <a:pPr>
              <a:lnSpc>
                <a:spcPct val="150000"/>
              </a:lnSpc>
            </a:pPr>
            <a:endParaRPr lang="en-US" sz="2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00" dirty="0" smtClean="0">
                <a:latin typeface="Times New Roman" pitchFamily="18" charset="0"/>
                <a:cs typeface="Times New Roman" pitchFamily="18" charset="0"/>
              </a:rPr>
              <a:t>HARDWARE AND SOFTWARE REQUIREMENTS</a:t>
            </a:r>
            <a:endParaRPr lang="en-US" sz="40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77500" lnSpcReduction="20000"/>
          </a:bodyPr>
          <a:lstStyle/>
          <a:p>
            <a:pPr algn="just">
              <a:lnSpc>
                <a:spcPct val="150000"/>
              </a:lnSpc>
              <a:buNone/>
            </a:pPr>
            <a:r>
              <a:rPr lang="en-US" b="1" dirty="0" smtClean="0">
                <a:latin typeface="Times New Roman" pitchFamily="18" charset="0"/>
                <a:cs typeface="Times New Roman" pitchFamily="18" charset="0"/>
              </a:rPr>
              <a:t>HARDWARE REQUIREMENTS</a:t>
            </a:r>
            <a:endParaRPr lang="en-US" dirty="0" smtClean="0">
              <a:latin typeface="Times New Roman" pitchFamily="18" charset="0"/>
              <a:cs typeface="Times New Roman" pitchFamily="18" charset="0"/>
            </a:endParaRPr>
          </a:p>
          <a:p>
            <a:pPr algn="just">
              <a:lnSpc>
                <a:spcPct val="150000"/>
              </a:lnSpc>
            </a:pPr>
            <a:r>
              <a:rPr lang="en-US" sz="2500" dirty="0" smtClean="0">
                <a:latin typeface="Times New Roman" pitchFamily="18" charset="0"/>
                <a:cs typeface="Times New Roman" pitchFamily="18" charset="0"/>
              </a:rPr>
              <a:t>The hardware requirements may serve as the basis for a contract for the implementation of the system and should therefore be a complete and consistent specification of the whole system. They are used by software engineers as the starting point for the system design. It should what the system do and not how it should be implemented.</a:t>
            </a:r>
          </a:p>
          <a:p>
            <a:pPr lvl="0" algn="just">
              <a:lnSpc>
                <a:spcPct val="150000"/>
              </a:lnSpc>
              <a:buFont typeface="Wingdings" pitchFamily="2" charset="2"/>
              <a:buChar char="ü"/>
            </a:pPr>
            <a:r>
              <a:rPr lang="en-GB" sz="2500" dirty="0" smtClean="0">
                <a:latin typeface="Times New Roman" pitchFamily="18" charset="0"/>
                <a:cs typeface="Times New Roman" pitchFamily="18" charset="0"/>
              </a:rPr>
              <a:t>Processor		              : Pentium Dual Core 2.00GHZ</a:t>
            </a:r>
            <a:endParaRPr lang="en-US" sz="2500" dirty="0" smtClean="0">
              <a:latin typeface="Times New Roman" pitchFamily="18" charset="0"/>
              <a:cs typeface="Times New Roman" pitchFamily="18" charset="0"/>
            </a:endParaRPr>
          </a:p>
          <a:p>
            <a:pPr lvl="0" algn="just">
              <a:lnSpc>
                <a:spcPct val="150000"/>
              </a:lnSpc>
              <a:buFont typeface="Wingdings" pitchFamily="2" charset="2"/>
              <a:buChar char="ü"/>
            </a:pPr>
            <a:r>
              <a:rPr lang="en-GB" sz="2500" dirty="0" smtClean="0">
                <a:latin typeface="Times New Roman" pitchFamily="18" charset="0"/>
                <a:cs typeface="Times New Roman" pitchFamily="18" charset="0"/>
              </a:rPr>
              <a:t>Hard disk			: 40 GB</a:t>
            </a:r>
            <a:endParaRPr lang="en-US" sz="2500" dirty="0" smtClean="0">
              <a:latin typeface="Times New Roman" pitchFamily="18" charset="0"/>
              <a:cs typeface="Times New Roman" pitchFamily="18" charset="0"/>
            </a:endParaRPr>
          </a:p>
          <a:p>
            <a:pPr lvl="0" algn="just">
              <a:lnSpc>
                <a:spcPct val="150000"/>
              </a:lnSpc>
              <a:buFont typeface="Wingdings" pitchFamily="2" charset="2"/>
              <a:buChar char="ü"/>
            </a:pPr>
            <a:r>
              <a:rPr lang="en-GB" sz="2500" dirty="0" smtClean="0">
                <a:latin typeface="Times New Roman" pitchFamily="18" charset="0"/>
                <a:cs typeface="Times New Roman" pitchFamily="18" charset="0"/>
              </a:rPr>
              <a:t>Mouse			: Logitech.</a:t>
            </a:r>
            <a:r>
              <a:rPr lang="en-US" sz="2500" dirty="0" smtClean="0">
                <a:latin typeface="Times New Roman" pitchFamily="18" charset="0"/>
                <a:cs typeface="Times New Roman" pitchFamily="18" charset="0"/>
              </a:rPr>
              <a:t> </a:t>
            </a:r>
          </a:p>
          <a:p>
            <a:pPr lvl="0" algn="just">
              <a:lnSpc>
                <a:spcPct val="150000"/>
              </a:lnSpc>
              <a:buFont typeface="Wingdings" pitchFamily="2" charset="2"/>
              <a:buChar char="ü"/>
            </a:pPr>
            <a:r>
              <a:rPr lang="en-GB" sz="2500" dirty="0" smtClean="0">
                <a:latin typeface="Times New Roman" pitchFamily="18" charset="0"/>
                <a:cs typeface="Times New Roman" pitchFamily="18" charset="0"/>
              </a:rPr>
              <a:t>RAM				: 2GB(minimum)</a:t>
            </a:r>
            <a:r>
              <a:rPr lang="en-US" sz="2500" dirty="0" smtClean="0">
                <a:latin typeface="Times New Roman" pitchFamily="18" charset="0"/>
                <a:cs typeface="Times New Roman" pitchFamily="18" charset="0"/>
              </a:rPr>
              <a:t> </a:t>
            </a:r>
          </a:p>
          <a:p>
            <a:pPr lvl="0" algn="just">
              <a:lnSpc>
                <a:spcPct val="150000"/>
              </a:lnSpc>
              <a:buFont typeface="Wingdings" pitchFamily="2" charset="2"/>
              <a:buChar char="ü"/>
            </a:pPr>
            <a:r>
              <a:rPr lang="en-US" sz="2500" dirty="0" smtClean="0">
                <a:latin typeface="Times New Roman" pitchFamily="18" charset="0"/>
                <a:cs typeface="Times New Roman" pitchFamily="18" charset="0"/>
              </a:rPr>
              <a:t>Keyboard			: 110 keys enhanced.</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00" dirty="0" smtClean="0">
                <a:latin typeface="Times New Roman" pitchFamily="18" charset="0"/>
                <a:cs typeface="Times New Roman" pitchFamily="18" charset="0"/>
              </a:rPr>
              <a:t>HARDWARE AND SOFFTWARE REQUIREMENTS</a:t>
            </a:r>
            <a:endParaRPr lang="en-US" sz="40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25000" lnSpcReduction="20000"/>
          </a:bodyPr>
          <a:lstStyle/>
          <a:p>
            <a:pPr marL="0" lvl="0" indent="0" algn="just" fontAlgn="base">
              <a:lnSpc>
                <a:spcPct val="150000"/>
              </a:lnSpc>
              <a:spcBef>
                <a:spcPct val="0"/>
              </a:spcBef>
              <a:spcAft>
                <a:spcPct val="0"/>
              </a:spcAft>
              <a:buClrTx/>
              <a:buSzTx/>
              <a:buNone/>
              <a:tabLst>
                <a:tab pos="457200" algn="l"/>
              </a:tabLst>
            </a:pPr>
            <a:r>
              <a:rPr lang="en-US" sz="7600" b="1" dirty="0" smtClean="0">
                <a:latin typeface="Times New Roman" pitchFamily="18" charset="0"/>
                <a:ea typeface="Calibri" pitchFamily="34" charset="0"/>
                <a:cs typeface="Times New Roman" pitchFamily="18" charset="0"/>
              </a:rPr>
              <a:t>SOFTWARE REQUIREMENTS</a:t>
            </a:r>
            <a:endParaRPr lang="en-US" sz="7600" dirty="0" smtClean="0">
              <a:latin typeface="Times New Roman" pitchFamily="18" charset="0"/>
              <a:cs typeface="Times New Roman" pitchFamily="18" charset="0"/>
            </a:endParaRPr>
          </a:p>
          <a:p>
            <a:pPr marL="0" lvl="0" indent="0" algn="just" eaLnBrk="0" fontAlgn="base" hangingPunct="0">
              <a:lnSpc>
                <a:spcPct val="150000"/>
              </a:lnSpc>
              <a:spcBef>
                <a:spcPct val="0"/>
              </a:spcBef>
              <a:spcAft>
                <a:spcPct val="0"/>
              </a:spcAft>
              <a:buClrTx/>
              <a:buSzTx/>
              <a:buNone/>
              <a:tabLst>
                <a:tab pos="457200" algn="l"/>
              </a:tabLst>
            </a:pPr>
            <a:r>
              <a:rPr lang="en-US" sz="7600" b="1" dirty="0" smtClean="0">
                <a:latin typeface="Times New Roman" pitchFamily="18" charset="0"/>
                <a:ea typeface="Calibri" pitchFamily="34" charset="0"/>
                <a:cs typeface="Times New Roman" pitchFamily="18" charset="0"/>
              </a:rPr>
              <a:t>	</a:t>
            </a:r>
            <a:r>
              <a:rPr lang="en-US" sz="7600" dirty="0" smtClean="0">
                <a:latin typeface="Times New Roman" pitchFamily="18" charset="0"/>
                <a:ea typeface="Calibri" pitchFamily="34" charset="0"/>
                <a:cs typeface="Times New Roman" pitchFamily="18" charset="0"/>
              </a:rPr>
              <a:t>The software requirements document is the specification of the system. It should include both a definition and a specification of requirements. It is a set of what the system should do rather than how it should do it. The software requirements provide a basis for creating the software requirements specification.  It is useful in estimating cost, planning team activities, performing tasks and tracking the teams and tracking the team’s progress throughout the development activity.</a:t>
            </a:r>
            <a:endParaRPr lang="en-US" sz="7600" dirty="0" smtClean="0">
              <a:latin typeface="Times New Roman" pitchFamily="18" charset="0"/>
              <a:cs typeface="Times New Roman" pitchFamily="18" charset="0"/>
            </a:endParaRPr>
          </a:p>
          <a:p>
            <a:pPr marL="0" lvl="0" indent="0" algn="just" eaLnBrk="0" fontAlgn="base" hangingPunct="0">
              <a:lnSpc>
                <a:spcPct val="150000"/>
              </a:lnSpc>
              <a:spcBef>
                <a:spcPct val="0"/>
              </a:spcBef>
              <a:spcAft>
                <a:spcPct val="0"/>
              </a:spcAft>
              <a:buClrTx/>
              <a:buSzTx/>
              <a:buFont typeface="Wingdings" pitchFamily="2" charset="2"/>
              <a:buChar char="ü"/>
              <a:tabLst>
                <a:tab pos="457200" algn="l"/>
              </a:tabLst>
            </a:pPr>
            <a:r>
              <a:rPr lang="en-US" sz="7600" dirty="0" smtClean="0">
                <a:latin typeface="Times New Roman" pitchFamily="18" charset="0"/>
                <a:ea typeface="Calibri" pitchFamily="34" charset="0"/>
                <a:cs typeface="Times New Roman" pitchFamily="18" charset="0"/>
              </a:rPr>
              <a:t>Operating system	: Windows7</a:t>
            </a:r>
            <a:endParaRPr lang="en-US" sz="7600" dirty="0" smtClean="0">
              <a:latin typeface="Times New Roman" pitchFamily="18" charset="0"/>
              <a:cs typeface="Times New Roman" pitchFamily="18" charset="0"/>
            </a:endParaRPr>
          </a:p>
          <a:p>
            <a:pPr marL="0" lvl="0" indent="0" algn="just" eaLnBrk="0" fontAlgn="base" hangingPunct="0">
              <a:lnSpc>
                <a:spcPct val="150000"/>
              </a:lnSpc>
              <a:spcBef>
                <a:spcPct val="0"/>
              </a:spcBef>
              <a:spcAft>
                <a:spcPct val="0"/>
              </a:spcAft>
              <a:buClrTx/>
              <a:buSzTx/>
              <a:buFont typeface="Wingdings" pitchFamily="2" charset="2"/>
              <a:buChar char="ü"/>
              <a:tabLst>
                <a:tab pos="457200" algn="l"/>
              </a:tabLst>
            </a:pPr>
            <a:r>
              <a:rPr lang="en-US" sz="7600" dirty="0" smtClean="0">
                <a:latin typeface="Times New Roman" pitchFamily="18" charset="0"/>
                <a:ea typeface="Calibri" pitchFamily="34" charset="0"/>
                <a:cs typeface="Times New Roman" pitchFamily="18" charset="0"/>
              </a:rPr>
              <a:t>IDE			: Microsoft Visual Studio </a:t>
            </a:r>
            <a:r>
              <a:rPr lang="en-US" sz="7600" dirty="0" err="1" smtClean="0">
                <a:latin typeface="Times New Roman" pitchFamily="18" charset="0"/>
                <a:ea typeface="Calibri" pitchFamily="34" charset="0"/>
                <a:cs typeface="Times New Roman" pitchFamily="18" charset="0"/>
              </a:rPr>
              <a:t>.Net</a:t>
            </a:r>
            <a:r>
              <a:rPr lang="en-US" sz="7600" dirty="0" smtClean="0">
                <a:latin typeface="Times New Roman" pitchFamily="18" charset="0"/>
                <a:ea typeface="Calibri" pitchFamily="34" charset="0"/>
                <a:cs typeface="Times New Roman" pitchFamily="18" charset="0"/>
              </a:rPr>
              <a:t>  2010</a:t>
            </a:r>
            <a:endParaRPr lang="en-US" sz="7600" dirty="0" smtClean="0">
              <a:latin typeface="Times New Roman" pitchFamily="18" charset="0"/>
              <a:cs typeface="Times New Roman" pitchFamily="18" charset="0"/>
            </a:endParaRPr>
          </a:p>
          <a:p>
            <a:pPr marL="0" lvl="0" indent="0" algn="just" eaLnBrk="0" fontAlgn="base" hangingPunct="0">
              <a:lnSpc>
                <a:spcPct val="150000"/>
              </a:lnSpc>
              <a:spcBef>
                <a:spcPct val="0"/>
              </a:spcBef>
              <a:spcAft>
                <a:spcPct val="0"/>
              </a:spcAft>
              <a:buClrTx/>
              <a:buSzTx/>
              <a:buFont typeface="Wingdings" pitchFamily="2" charset="2"/>
              <a:buChar char="ü"/>
              <a:tabLst>
                <a:tab pos="457200" algn="l"/>
              </a:tabLst>
            </a:pPr>
            <a:r>
              <a:rPr lang="en-US" sz="7600" dirty="0" smtClean="0">
                <a:latin typeface="Times New Roman" pitchFamily="18" charset="0"/>
                <a:ea typeface="Calibri" pitchFamily="34" charset="0"/>
                <a:cs typeface="Times New Roman" pitchFamily="18" charset="0"/>
              </a:rPr>
              <a:t>Front End		: WPF</a:t>
            </a:r>
            <a:endParaRPr lang="en-US" sz="7600" dirty="0" smtClean="0">
              <a:latin typeface="Times New Roman" pitchFamily="18" charset="0"/>
              <a:cs typeface="Times New Roman" pitchFamily="18" charset="0"/>
            </a:endParaRPr>
          </a:p>
          <a:p>
            <a:pPr marL="0" lvl="0" indent="0" algn="just" eaLnBrk="0" fontAlgn="base" hangingPunct="0">
              <a:lnSpc>
                <a:spcPct val="150000"/>
              </a:lnSpc>
              <a:spcBef>
                <a:spcPct val="0"/>
              </a:spcBef>
              <a:spcAft>
                <a:spcPct val="0"/>
              </a:spcAft>
              <a:buClrTx/>
              <a:buSzTx/>
              <a:buFont typeface="Wingdings" pitchFamily="2" charset="2"/>
              <a:buChar char="ü"/>
              <a:tabLst>
                <a:tab pos="457200" algn="l"/>
              </a:tabLst>
            </a:pPr>
            <a:r>
              <a:rPr lang="en-US" sz="7600" dirty="0" smtClean="0">
                <a:latin typeface="Times New Roman" pitchFamily="18" charset="0"/>
                <a:ea typeface="Calibri" pitchFamily="34" charset="0"/>
                <a:cs typeface="Times New Roman" pitchFamily="18" charset="0"/>
              </a:rPr>
              <a:t>Coding Language  	: C# </a:t>
            </a:r>
            <a:endParaRPr lang="en-US" sz="7600" dirty="0" smtClean="0">
              <a:latin typeface="Times New Roman" pitchFamily="18" charset="0"/>
              <a:cs typeface="Times New Roman" pitchFamily="18" charset="0"/>
            </a:endParaRPr>
          </a:p>
          <a:p>
            <a:pPr marL="0" lvl="0" indent="0" algn="just" eaLnBrk="0" fontAlgn="base" hangingPunct="0">
              <a:lnSpc>
                <a:spcPct val="150000"/>
              </a:lnSpc>
              <a:spcBef>
                <a:spcPct val="0"/>
              </a:spcBef>
              <a:spcAft>
                <a:spcPct val="0"/>
              </a:spcAft>
              <a:buClrTx/>
              <a:buSzTx/>
              <a:buFont typeface="Wingdings" pitchFamily="2" charset="2"/>
              <a:buChar char="ü"/>
              <a:tabLst>
                <a:tab pos="457200" algn="l"/>
              </a:tabLst>
            </a:pPr>
            <a:r>
              <a:rPr lang="en-US" sz="7600" dirty="0" smtClean="0">
                <a:latin typeface="Times New Roman" pitchFamily="18" charset="0"/>
                <a:ea typeface="Calibri" pitchFamily="34" charset="0"/>
                <a:cs typeface="Times New Roman" pitchFamily="18" charset="0"/>
              </a:rPr>
              <a:t>Backend		: SQL Server 2008</a:t>
            </a:r>
            <a:endParaRPr lang="en-US" sz="76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itchFamily="18" charset="0"/>
                <a:cs typeface="Times New Roman" pitchFamily="18" charset="0"/>
              </a:rPr>
              <a:t>ARCHITECTURE DIAGRAM</a:t>
            </a:r>
            <a:endParaRPr lang="en-US" sz="4000" dirty="0">
              <a:latin typeface="Times New Roman" pitchFamily="18" charset="0"/>
              <a:cs typeface="Times New Roman" pitchFamily="18" charset="0"/>
            </a:endParaRPr>
          </a:p>
        </p:txBody>
      </p:sp>
      <p:pic>
        <p:nvPicPr>
          <p:cNvPr id="2050" name="Picture 2"/>
          <p:cNvPicPr>
            <a:picLocks noGrp="1" noChangeAspect="1" noChangeArrowheads="1"/>
          </p:cNvPicPr>
          <p:nvPr>
            <p:ph sz="quarter" idx="1"/>
          </p:nvPr>
        </p:nvPicPr>
        <p:blipFill>
          <a:blip r:embed="rId2"/>
          <a:srcRect/>
          <a:stretch>
            <a:fillRect/>
          </a:stretch>
        </p:blipFill>
        <p:spPr bwMode="auto">
          <a:xfrm>
            <a:off x="888870" y="1600200"/>
            <a:ext cx="6604259" cy="4873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latin typeface="Times New Roman" pitchFamily="18" charset="0"/>
                <a:cs typeface="Times New Roman" pitchFamily="18" charset="0"/>
              </a:rPr>
              <a:t>algorithm</a:t>
            </a:r>
            <a:endParaRPr lang="en-US" sz="40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pPr>
              <a:lnSpc>
                <a:spcPct val="150000"/>
              </a:lnSpc>
              <a:buFont typeface="Wingdings" pitchFamily="2" charset="2"/>
              <a:buChar char="Ø"/>
            </a:pPr>
            <a:r>
              <a:rPr lang="en-US" sz="2200" dirty="0" smtClean="0">
                <a:latin typeface="Times New Roman" pitchFamily="18" charset="0"/>
                <a:cs typeface="Times New Roman" pitchFamily="18" charset="0"/>
              </a:rPr>
              <a:t>Randomly choose k data items from X as </a:t>
            </a:r>
            <a:r>
              <a:rPr lang="en-US" sz="2200" dirty="0" err="1" smtClean="0">
                <a:latin typeface="Times New Roman" pitchFamily="18" charset="0"/>
                <a:cs typeface="Times New Roman" pitchFamily="18" charset="0"/>
              </a:rPr>
              <a:t>intial</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centroids</a:t>
            </a:r>
            <a:r>
              <a:rPr lang="en-US" sz="2200" dirty="0" smtClean="0">
                <a:latin typeface="Times New Roman" pitchFamily="18" charset="0"/>
                <a:cs typeface="Times New Roman" pitchFamily="18" charset="0"/>
              </a:rPr>
              <a:t>.</a:t>
            </a:r>
          </a:p>
          <a:p>
            <a:pPr>
              <a:lnSpc>
                <a:spcPct val="150000"/>
              </a:lnSpc>
              <a:buFont typeface="Wingdings" pitchFamily="2" charset="2"/>
              <a:buChar char="Ø"/>
            </a:pPr>
            <a:r>
              <a:rPr lang="en-US" sz="2200" dirty="0" smtClean="0">
                <a:latin typeface="Times New Roman" pitchFamily="18" charset="0"/>
                <a:cs typeface="Times New Roman" pitchFamily="18" charset="0"/>
              </a:rPr>
              <a:t>Repeat,						</a:t>
            </a:r>
          </a:p>
          <a:p>
            <a:pPr lvl="1">
              <a:lnSpc>
                <a:spcPct val="150000"/>
              </a:lnSpc>
              <a:buFont typeface="Wingdings" pitchFamily="2" charset="2"/>
              <a:buChar char="ü"/>
            </a:pPr>
            <a:r>
              <a:rPr lang="en-US" sz="2000" dirty="0" smtClean="0">
                <a:latin typeface="Times New Roman" pitchFamily="18" charset="0"/>
                <a:cs typeface="Times New Roman" pitchFamily="18" charset="0"/>
              </a:rPr>
              <a:t>Assign each data point to the </a:t>
            </a:r>
            <a:r>
              <a:rPr lang="en-US" sz="2000" dirty="0" err="1" smtClean="0">
                <a:latin typeface="Times New Roman" pitchFamily="18" charset="0"/>
                <a:cs typeface="Times New Roman" pitchFamily="18" charset="0"/>
              </a:rPr>
              <a:t>clustter</a:t>
            </a:r>
            <a:r>
              <a:rPr lang="en-US" sz="2000" dirty="0" smtClean="0">
                <a:latin typeface="Times New Roman" pitchFamily="18" charset="0"/>
                <a:cs typeface="Times New Roman" pitchFamily="18" charset="0"/>
              </a:rPr>
              <a:t> which has the closest </a:t>
            </a:r>
            <a:r>
              <a:rPr lang="en-US" sz="2000" dirty="0" err="1" smtClean="0">
                <a:latin typeface="Times New Roman" pitchFamily="18" charset="0"/>
                <a:cs typeface="Times New Roman" pitchFamily="18" charset="0"/>
              </a:rPr>
              <a:t>centroid</a:t>
            </a:r>
            <a:endParaRPr lang="en-US" sz="2000" dirty="0" smtClean="0">
              <a:latin typeface="Times New Roman" pitchFamily="18" charset="0"/>
              <a:cs typeface="Times New Roman" pitchFamily="18" charset="0"/>
            </a:endParaRPr>
          </a:p>
          <a:p>
            <a:pPr lvl="1">
              <a:lnSpc>
                <a:spcPct val="150000"/>
              </a:lnSpc>
              <a:buFont typeface="Wingdings" pitchFamily="2" charset="2"/>
              <a:buChar char="ü"/>
            </a:pPr>
            <a:r>
              <a:rPr lang="en-US" sz="2000" dirty="0" smtClean="0">
                <a:latin typeface="Times New Roman" pitchFamily="18" charset="0"/>
                <a:cs typeface="Times New Roman" pitchFamily="18" charset="0"/>
              </a:rPr>
              <a:t>calculate new </a:t>
            </a:r>
            <a:r>
              <a:rPr lang="en-US" sz="2000" dirty="0" err="1" smtClean="0">
                <a:latin typeface="Times New Roman" pitchFamily="18" charset="0"/>
                <a:cs typeface="Times New Roman" pitchFamily="18" charset="0"/>
              </a:rPr>
              <a:t>clustter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centroids</a:t>
            </a:r>
            <a:endParaRPr lang="en-US" sz="2000" dirty="0" smtClean="0">
              <a:latin typeface="Times New Roman" pitchFamily="18" charset="0"/>
              <a:cs typeface="Times New Roman" pitchFamily="18" charset="0"/>
            </a:endParaRPr>
          </a:p>
          <a:p>
            <a:pPr>
              <a:lnSpc>
                <a:spcPct val="150000"/>
              </a:lnSpc>
              <a:buNone/>
            </a:pPr>
            <a:r>
              <a:rPr lang="en-US" sz="20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Untill</a:t>
            </a:r>
            <a:r>
              <a:rPr lang="en-US" sz="2200" dirty="0" smtClean="0">
                <a:latin typeface="Times New Roman" pitchFamily="18" charset="0"/>
                <a:cs typeface="Times New Roman" pitchFamily="18" charset="0"/>
              </a:rPr>
              <a:t> the convergence criteria is met.</a:t>
            </a:r>
          </a:p>
          <a:p>
            <a:pPr>
              <a:lnSpc>
                <a:spcPct val="150000"/>
              </a:lnSpc>
              <a:buFont typeface="Wingdings" pitchFamily="2" charset="2"/>
              <a:buChar char="Ø"/>
            </a:pPr>
            <a:r>
              <a:rPr lang="en-US" sz="2200" dirty="0" smtClean="0">
                <a:latin typeface="Times New Roman" pitchFamily="18" charset="0"/>
                <a:cs typeface="Times New Roman" pitchFamily="18" charset="0"/>
              </a:rPr>
              <a:t>Relatively </a:t>
            </a:r>
            <a:r>
              <a:rPr lang="en-US" sz="2200" dirty="0" err="1" smtClean="0">
                <a:latin typeface="Times New Roman" pitchFamily="18" charset="0"/>
                <a:cs typeface="Times New Roman" pitchFamily="18" charset="0"/>
              </a:rPr>
              <a:t>efficient:O</a:t>
            </a:r>
            <a:r>
              <a:rPr lang="en-US" sz="2200" dirty="0" smtClean="0">
                <a:latin typeface="Times New Roman" pitchFamily="18" charset="0"/>
                <a:cs typeface="Times New Roman" pitchFamily="18" charset="0"/>
              </a:rPr>
              <a:t>(</a:t>
            </a:r>
            <a:r>
              <a:rPr lang="en-US" sz="2200" dirty="0" err="1" smtClean="0">
                <a:latin typeface="Times New Roman" pitchFamily="18" charset="0"/>
                <a:cs typeface="Times New Roman" pitchFamily="18" charset="0"/>
              </a:rPr>
              <a:t>tkn</a:t>
            </a:r>
            <a:r>
              <a:rPr lang="en-US" sz="2200" dirty="0" smtClean="0">
                <a:latin typeface="Times New Roman" pitchFamily="18" charset="0"/>
                <a:cs typeface="Times New Roman" pitchFamily="18" charset="0"/>
              </a:rPr>
              <a:t>),where n is #objects, k is #</a:t>
            </a:r>
            <a:r>
              <a:rPr lang="en-US" sz="2200" dirty="0" err="1" smtClean="0">
                <a:latin typeface="Times New Roman" pitchFamily="18" charset="0"/>
                <a:cs typeface="Times New Roman" pitchFamily="18" charset="0"/>
              </a:rPr>
              <a:t>clustters</a:t>
            </a:r>
            <a:r>
              <a:rPr lang="en-US" sz="2200" dirty="0" smtClean="0">
                <a:latin typeface="Times New Roman" pitchFamily="18" charset="0"/>
                <a:cs typeface="Times New Roman" pitchFamily="18" charset="0"/>
              </a:rPr>
              <a:t>, and t is #</a:t>
            </a:r>
            <a:r>
              <a:rPr lang="en-US" sz="2200" dirty="0" err="1" smtClean="0">
                <a:latin typeface="Times New Roman" pitchFamily="18" charset="0"/>
                <a:cs typeface="Times New Roman" pitchFamily="18" charset="0"/>
              </a:rPr>
              <a:t>iterations,.Normally</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k,t</a:t>
            </a:r>
            <a:r>
              <a:rPr lang="en-US" sz="2200" dirty="0" smtClean="0">
                <a:latin typeface="Times New Roman" pitchFamily="18" charset="0"/>
                <a:cs typeface="Times New Roman" pitchFamily="18" charset="0"/>
              </a:rPr>
              <a:t>&lt;&lt;n.</a:t>
            </a:r>
          </a:p>
          <a:p>
            <a:pPr>
              <a:lnSpc>
                <a:spcPct val="150000"/>
              </a:lnSpc>
              <a:buFont typeface="Wingdings" pitchFamily="2" charset="2"/>
              <a:buChar char="Ø"/>
            </a:pPr>
            <a:r>
              <a:rPr lang="en-US" sz="2200" dirty="0" smtClean="0">
                <a:latin typeface="Times New Roman" pitchFamily="18" charset="0"/>
                <a:cs typeface="Times New Roman" pitchFamily="18" charset="0"/>
              </a:rPr>
              <a:t>Often terminates at a local optimum</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p:cNvSpPr>
            <a:spLocks noGrp="1"/>
          </p:cNvSpPr>
          <p:nvPr>
            <p:ph sz="quarter" idx="1"/>
          </p:nvPr>
        </p:nvSpPr>
        <p:spPr/>
        <p:txBody>
          <a:bodyPr>
            <a:normAutofit/>
          </a:bodyPr>
          <a:lstStyle/>
          <a:p>
            <a:pPr lvl="8">
              <a:buNone/>
            </a:pPr>
            <a:endParaRPr lang="en-US" sz="1800" dirty="0">
              <a:latin typeface="Times New Roman" pitchFamily="18" charset="0"/>
              <a:cs typeface="Times New Roman" pitchFamily="18" charset="0"/>
            </a:endParaRPr>
          </a:p>
        </p:txBody>
      </p:sp>
      <p:sp>
        <p:nvSpPr>
          <p:cNvPr id="9" name="Rounded Rectangle 8"/>
          <p:cNvSpPr/>
          <p:nvPr/>
        </p:nvSpPr>
        <p:spPr>
          <a:xfrm>
            <a:off x="3581400" y="457200"/>
            <a:ext cx="1219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cxnSp>
        <p:nvCxnSpPr>
          <p:cNvPr id="15" name="Straight Arrow Connector 14"/>
          <p:cNvCxnSpPr/>
          <p:nvPr/>
        </p:nvCxnSpPr>
        <p:spPr>
          <a:xfrm rot="5400000">
            <a:off x="4039394" y="12184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124200" y="1524000"/>
            <a:ext cx="2286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NO.OF CLUSTTER K</a:t>
            </a:r>
            <a:endParaRPr lang="en-US" dirty="0"/>
          </a:p>
        </p:txBody>
      </p:sp>
      <p:cxnSp>
        <p:nvCxnSpPr>
          <p:cNvPr id="19" name="Straight Arrow Connector 18"/>
          <p:cNvCxnSpPr>
            <a:stCxn id="17" idx="2"/>
          </p:cNvCxnSpPr>
          <p:nvPr/>
        </p:nvCxnSpPr>
        <p:spPr>
          <a:xfrm rot="5400000">
            <a:off x="4038600" y="2514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581400" y="2743200"/>
            <a:ext cx="1524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CENTROID</a:t>
            </a:r>
            <a:endParaRPr lang="en-US" dirty="0"/>
          </a:p>
        </p:txBody>
      </p:sp>
      <p:cxnSp>
        <p:nvCxnSpPr>
          <p:cNvPr id="23" name="Straight Arrow Connector 22"/>
          <p:cNvCxnSpPr>
            <a:stCxn id="21" idx="2"/>
          </p:cNvCxnSpPr>
          <p:nvPr/>
        </p:nvCxnSpPr>
        <p:spPr>
          <a:xfrm rot="5400000">
            <a:off x="4076700" y="36957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352800" y="3962400"/>
            <a:ext cx="1905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DISTANCE OBJECTS TO CENTROIDS</a:t>
            </a:r>
            <a:endParaRPr lang="en-US" dirty="0"/>
          </a:p>
        </p:txBody>
      </p:sp>
      <p:cxnSp>
        <p:nvCxnSpPr>
          <p:cNvPr id="27" name="Straight Arrow Connector 26"/>
          <p:cNvCxnSpPr/>
          <p:nvPr/>
        </p:nvCxnSpPr>
        <p:spPr>
          <a:xfrm rot="5400000">
            <a:off x="4115594" y="51046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429000" y="5334000"/>
            <a:ext cx="1828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GROUPING BASED ON MINIMUM DISTANCE</a:t>
            </a:r>
            <a:endParaRPr lang="en-US" dirty="0"/>
          </a:p>
        </p:txBody>
      </p:sp>
      <p:sp>
        <p:nvSpPr>
          <p:cNvPr id="32" name="Rectangle 31"/>
          <p:cNvSpPr/>
          <p:nvPr/>
        </p:nvSpPr>
        <p:spPr>
          <a:xfrm>
            <a:off x="6019800" y="3962400"/>
            <a:ext cx="1600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 OBJECT MOVE GROUP?</a:t>
            </a:r>
            <a:endParaRPr lang="en-US" dirty="0"/>
          </a:p>
        </p:txBody>
      </p:sp>
      <p:cxnSp>
        <p:nvCxnSpPr>
          <p:cNvPr id="45" name="Straight Arrow Connector 44"/>
          <p:cNvCxnSpPr>
            <a:stCxn id="31" idx="3"/>
          </p:cNvCxnSpPr>
          <p:nvPr/>
        </p:nvCxnSpPr>
        <p:spPr>
          <a:xfrm>
            <a:off x="5257800" y="5867400"/>
            <a:ext cx="1600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5400000" flipH="1" flipV="1">
            <a:off x="6287294" y="5371306"/>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flipH="1" flipV="1">
            <a:off x="6628606" y="3810000"/>
            <a:ext cx="30559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10800000">
            <a:off x="4419600" y="3657600"/>
            <a:ext cx="2362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7543800" y="43434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ounded Rectangle 78"/>
          <p:cNvSpPr/>
          <p:nvPr/>
        </p:nvSpPr>
        <p:spPr>
          <a:xfrm>
            <a:off x="7848600" y="3962400"/>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END</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pPr algn="ctr"/>
            <a:r>
              <a:rPr lang="en-US" sz="4000" dirty="0" smtClean="0">
                <a:latin typeface="Times New Roman" pitchFamily="18" charset="0"/>
                <a:cs typeface="Times New Roman" pitchFamily="18" charset="0"/>
              </a:rPr>
              <a:t>ALGORITHM</a:t>
            </a:r>
            <a:endParaRPr lang="en-US" sz="40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pPr>
              <a:lnSpc>
                <a:spcPct val="150000"/>
              </a:lnSpc>
            </a:pPr>
            <a:r>
              <a:rPr lang="en-US" sz="2200" dirty="0" smtClean="0">
                <a:latin typeface="Times New Roman" pitchFamily="18" charset="0"/>
                <a:cs typeface="Times New Roman" pitchFamily="18" charset="0"/>
              </a:rPr>
              <a:t>In the current study, three different key point extraction methods were tested:</a:t>
            </a:r>
          </a:p>
          <a:p>
            <a:pPr lvl="2">
              <a:lnSpc>
                <a:spcPct val="150000"/>
              </a:lnSpc>
            </a:pPr>
            <a:r>
              <a:rPr lang="en-US" sz="2200" dirty="0" smtClean="0">
                <a:latin typeface="Times New Roman" pitchFamily="18" charset="0"/>
                <a:cs typeface="Times New Roman" pitchFamily="18" charset="0"/>
              </a:rPr>
              <a:t> interest point detectors,</a:t>
            </a:r>
          </a:p>
          <a:p>
            <a:pPr lvl="2">
              <a:lnSpc>
                <a:spcPct val="150000"/>
              </a:lnSpc>
            </a:pPr>
            <a:r>
              <a:rPr lang="en-US" sz="2200" dirty="0" smtClean="0">
                <a:latin typeface="Times New Roman" pitchFamily="18" charset="0"/>
                <a:cs typeface="Times New Roman" pitchFamily="18" charset="0"/>
              </a:rPr>
              <a:t> random sampling and </a:t>
            </a:r>
          </a:p>
          <a:p>
            <a:pPr lvl="2">
              <a:lnSpc>
                <a:spcPct val="150000"/>
              </a:lnSpc>
            </a:pPr>
            <a:r>
              <a:rPr lang="en-US" sz="2200" dirty="0" smtClean="0">
                <a:latin typeface="Times New Roman" pitchFamily="18" charset="0"/>
                <a:cs typeface="Times New Roman" pitchFamily="18" charset="0"/>
              </a:rPr>
              <a:t> dense sampling.</a:t>
            </a:r>
          </a:p>
          <a:p>
            <a:pPr>
              <a:lnSpc>
                <a:spcPct val="150000"/>
              </a:lnSpc>
            </a:pPr>
            <a:r>
              <a:rPr lang="en-US" sz="2200" dirty="0" smtClean="0">
                <a:latin typeface="Times New Roman" pitchFamily="18" charset="0"/>
                <a:cs typeface="Times New Roman" pitchFamily="18" charset="0"/>
              </a:rPr>
              <a:t> Interest point detectors, such as SIFT are considered as the best choice for image matching problems where a small number of samples is required, as it provides stability under local and global image perturbations.</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Sift, dense sampling and random sampling</a:t>
            </a:r>
            <a:endParaRPr lang="en-US" dirty="0"/>
          </a:p>
        </p:txBody>
      </p:sp>
      <p:pic>
        <p:nvPicPr>
          <p:cNvPr id="4" name="Content Placeholder 3"/>
          <p:cNvPicPr>
            <a:picLocks noGrp="1" noChangeAspect="1" noChangeArrowheads="1"/>
          </p:cNvPicPr>
          <p:nvPr>
            <p:ph sz="quarter" idx="1"/>
          </p:nvPr>
        </p:nvPicPr>
        <p:blipFill>
          <a:blip r:embed="rId2"/>
          <a:srcRect/>
          <a:stretch>
            <a:fillRect/>
          </a:stretch>
        </p:blipFill>
        <p:spPr bwMode="auto">
          <a:xfrm>
            <a:off x="990600" y="2057400"/>
            <a:ext cx="2362200" cy="2362200"/>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3581400" y="2057400"/>
            <a:ext cx="2133600" cy="2286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5943600" y="2057400"/>
            <a:ext cx="1828800" cy="228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itchFamily="18" charset="0"/>
                <a:cs typeface="Times New Roman" pitchFamily="18" charset="0"/>
              </a:rPr>
              <a:t>ABSTRACT</a:t>
            </a:r>
            <a:endParaRPr lang="en-US" sz="40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smtClean="0">
                <a:latin typeface="Times New Roman" pitchFamily="18" charset="0"/>
                <a:cs typeface="Times New Roman" pitchFamily="18" charset="0"/>
              </a:rPr>
              <a:t>Computer vision based food recognition system based on the Bag of Features model.</a:t>
            </a:r>
          </a:p>
          <a:p>
            <a:r>
              <a:rPr lang="en-US" dirty="0" smtClean="0">
                <a:latin typeface="Times New Roman" pitchFamily="18" charset="0"/>
                <a:cs typeface="Times New Roman" pitchFamily="18" charset="0"/>
              </a:rPr>
              <a:t>A visual dataset was created and was organized into classes.</a:t>
            </a:r>
          </a:p>
          <a:p>
            <a:r>
              <a:rPr lang="en-US" dirty="0" smtClean="0">
                <a:latin typeface="Times New Roman" pitchFamily="18" charset="0"/>
                <a:cs typeface="Times New Roman" pitchFamily="18" charset="0"/>
              </a:rPr>
              <a:t>Computes the dense local features using scale invariant features transform on the HSV color space.</a:t>
            </a:r>
          </a:p>
          <a:p>
            <a:r>
              <a:rPr lang="en-US" dirty="0" smtClean="0">
                <a:latin typeface="Times New Roman" pitchFamily="18" charset="0"/>
                <a:cs typeface="Times New Roman" pitchFamily="18" charset="0"/>
              </a:rPr>
              <a:t>Builds a visual dictionary of 10,000 visual word and finally classifies food images.</a:t>
            </a:r>
          </a:p>
          <a:p>
            <a:r>
              <a:rPr lang="en-US" dirty="0" smtClean="0">
                <a:latin typeface="Times New Roman" pitchFamily="18" charset="0"/>
                <a:cs typeface="Times New Roman" pitchFamily="18" charset="0"/>
              </a:rPr>
              <a:t>It attains an accuracy of 78%.                                                 </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itchFamily="18" charset="0"/>
                <a:cs typeface="Times New Roman" pitchFamily="18" charset="0"/>
              </a:rPr>
              <a:t>Novelty of the project</a:t>
            </a:r>
            <a:endParaRPr lang="en-US" sz="40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nSpc>
                <a:spcPct val="150000"/>
              </a:lnSpc>
            </a:pPr>
            <a:r>
              <a:rPr lang="en-US" sz="2200" dirty="0" smtClean="0">
                <a:latin typeface="Times New Roman" pitchFamily="18" charset="0"/>
                <a:cs typeface="Times New Roman" pitchFamily="18" charset="0"/>
              </a:rPr>
              <a:t>Bag of features model is used.</a:t>
            </a:r>
          </a:p>
          <a:p>
            <a:pPr>
              <a:lnSpc>
                <a:spcPct val="150000"/>
              </a:lnSpc>
            </a:pPr>
            <a:r>
              <a:rPr lang="en-US" sz="2200" dirty="0" smtClean="0">
                <a:latin typeface="Times New Roman" pitchFamily="18" charset="0"/>
                <a:cs typeface="Times New Roman" pitchFamily="18" charset="0"/>
              </a:rPr>
              <a:t> k-means clustering algorithm is used which is very efficient and consumes less time to process.</a:t>
            </a:r>
          </a:p>
          <a:p>
            <a:pPr>
              <a:lnSpc>
                <a:spcPct val="150000"/>
              </a:lnSpc>
              <a:buNone/>
            </a:pP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itchFamily="18" charset="0"/>
                <a:cs typeface="Times New Roman" pitchFamily="18" charset="0"/>
              </a:rPr>
              <a:t>Module name</a:t>
            </a:r>
            <a:endParaRPr lang="en-US" sz="40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smtClean="0">
                <a:latin typeface="Times New Roman" pitchFamily="18" charset="0"/>
                <a:cs typeface="Times New Roman" pitchFamily="18" charset="0"/>
              </a:rPr>
              <a:t>AUTHENTICATION</a:t>
            </a:r>
          </a:p>
          <a:p>
            <a:r>
              <a:rPr lang="en-US" dirty="0" smtClean="0">
                <a:latin typeface="Times New Roman" pitchFamily="18" charset="0"/>
                <a:cs typeface="Times New Roman" pitchFamily="18" charset="0"/>
              </a:rPr>
              <a:t>DATASET PREPROCESSING.</a:t>
            </a:r>
          </a:p>
          <a:p>
            <a:r>
              <a:rPr lang="en-US" dirty="0" smtClean="0">
                <a:latin typeface="Times New Roman" pitchFamily="18" charset="0"/>
                <a:cs typeface="Times New Roman" pitchFamily="18" charset="0"/>
              </a:rPr>
              <a:t>KEYPOINT EXTRACTION.</a:t>
            </a:r>
          </a:p>
          <a:p>
            <a:r>
              <a:rPr lang="en-US" dirty="0" smtClean="0">
                <a:latin typeface="Times New Roman" pitchFamily="18" charset="0"/>
                <a:cs typeface="Times New Roman" pitchFamily="18" charset="0"/>
              </a:rPr>
              <a:t>FEATURE DESCRIPTION.</a:t>
            </a:r>
          </a:p>
          <a:p>
            <a:r>
              <a:rPr lang="en-US" dirty="0" smtClean="0">
                <a:latin typeface="Times New Roman" pitchFamily="18" charset="0"/>
                <a:cs typeface="Times New Roman" pitchFamily="18" charset="0"/>
              </a:rPr>
              <a:t>DESCRIPTOR QUANTIZATION</a:t>
            </a:r>
          </a:p>
          <a:p>
            <a:r>
              <a:rPr lang="en-US" dirty="0" smtClean="0">
                <a:latin typeface="Times New Roman" pitchFamily="18" charset="0"/>
                <a:cs typeface="Times New Roman" pitchFamily="18" charset="0"/>
              </a:rPr>
              <a:t>IMAGE CLASSIFICATION</a:t>
            </a:r>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dirty="0" smtClean="0">
                <a:latin typeface="Times New Roman" pitchFamily="18" charset="0"/>
                <a:cs typeface="Times New Roman" pitchFamily="18" charset="0"/>
              </a:rPr>
              <a:t>MODULE DESCRIPTION &amp; MODULE DIAGRAM</a:t>
            </a:r>
            <a:endParaRPr lang="en-US" sz="40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r>
              <a:rPr lang="en-US" b="1" dirty="0" smtClean="0">
                <a:latin typeface="Times New Roman" pitchFamily="18" charset="0"/>
                <a:cs typeface="Times New Roman" pitchFamily="18" charset="0"/>
              </a:rPr>
              <a:t>SENDER:</a:t>
            </a:r>
            <a:endParaRPr lang="en-US" dirty="0" smtClean="0">
              <a:latin typeface="Times New Roman" pitchFamily="18" charset="0"/>
              <a:cs typeface="Times New Roman" pitchFamily="18" charset="0"/>
            </a:endParaRPr>
          </a:p>
          <a:p>
            <a:pPr algn="just">
              <a:lnSpc>
                <a:spcPct val="150000"/>
              </a:lnSpc>
            </a:pPr>
            <a:r>
              <a:rPr lang="en-US" b="1" dirty="0" smtClean="0">
                <a:latin typeface="Times New Roman" pitchFamily="18" charset="0"/>
                <a:cs typeface="Times New Roman" pitchFamily="18" charset="0"/>
              </a:rPr>
              <a:t>Authentication:</a:t>
            </a:r>
            <a:endParaRPr lang="en-US"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In authentication module is used to checking the user as valid or invalid. </a:t>
            </a:r>
          </a:p>
          <a:p>
            <a:pPr algn="just">
              <a:lnSpc>
                <a:spcPct val="150000"/>
              </a:lnSpc>
            </a:pPr>
            <a:r>
              <a:rPr lang="en-US" dirty="0" smtClean="0">
                <a:latin typeface="Times New Roman" pitchFamily="18" charset="0"/>
                <a:cs typeface="Times New Roman" pitchFamily="18" charset="0"/>
              </a:rPr>
              <a:t>In this module enter the username and password, this username and password is check into the database.</a:t>
            </a:r>
          </a:p>
          <a:p>
            <a:pPr algn="just">
              <a:lnSpc>
                <a:spcPct val="150000"/>
              </a:lnSpc>
            </a:pPr>
            <a:r>
              <a:rPr lang="en-US" dirty="0" smtClean="0">
                <a:latin typeface="Times New Roman" pitchFamily="18" charset="0"/>
                <a:cs typeface="Times New Roman" pitchFamily="18" charset="0"/>
              </a:rPr>
              <a:t> If username and password is correct then allow to next processing, otherwise it consider as invalid user and again go to the login process.</a:t>
            </a:r>
          </a:p>
          <a:p>
            <a:pPr>
              <a:buFont typeface="Wingdings" pitchFamily="2" charset="2"/>
              <a:buChar char="q"/>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pSp>
        <p:nvGrpSpPr>
          <p:cNvPr id="4" name="Group 2"/>
          <p:cNvGrpSpPr>
            <a:grpSpLocks noGrp="1"/>
          </p:cNvGrpSpPr>
          <p:nvPr>
            <p:ph sz="quarter" idx="1"/>
          </p:nvPr>
        </p:nvGrpSpPr>
        <p:grpSpPr bwMode="auto">
          <a:xfrm>
            <a:off x="457200" y="533400"/>
            <a:ext cx="8001000" cy="5940425"/>
            <a:chOff x="1797" y="5610"/>
            <a:chExt cx="7777" cy="4182"/>
          </a:xfrm>
        </p:grpSpPr>
        <p:cxnSp>
          <p:nvCxnSpPr>
            <p:cNvPr id="5" name="AutoShape 3"/>
            <p:cNvCxnSpPr>
              <a:cxnSpLocks noChangeShapeType="1"/>
            </p:cNvCxnSpPr>
            <p:nvPr/>
          </p:nvCxnSpPr>
          <p:spPr bwMode="auto">
            <a:xfrm>
              <a:off x="2650" y="6106"/>
              <a:ext cx="0" cy="380"/>
            </a:xfrm>
            <a:prstGeom prst="straightConnector1">
              <a:avLst/>
            </a:prstGeom>
            <a:ln>
              <a:headEnd/>
              <a:tailEnd type="triangle" w="med" len="med"/>
            </a:ln>
          </p:spPr>
          <p:style>
            <a:lnRef idx="2">
              <a:schemeClr val="accent2"/>
            </a:lnRef>
            <a:fillRef idx="1">
              <a:schemeClr val="lt1"/>
            </a:fillRef>
            <a:effectRef idx="0">
              <a:schemeClr val="accent2"/>
            </a:effectRef>
            <a:fontRef idx="minor">
              <a:schemeClr val="dk1"/>
            </a:fontRef>
          </p:style>
        </p:cxnSp>
        <p:grpSp>
          <p:nvGrpSpPr>
            <p:cNvPr id="6" name="Group 4"/>
            <p:cNvGrpSpPr>
              <a:grpSpLocks/>
            </p:cNvGrpSpPr>
            <p:nvPr/>
          </p:nvGrpSpPr>
          <p:grpSpPr bwMode="auto">
            <a:xfrm>
              <a:off x="1797" y="5610"/>
              <a:ext cx="7777" cy="4182"/>
              <a:chOff x="1797" y="5610"/>
              <a:chExt cx="7777" cy="4182"/>
            </a:xfrm>
          </p:grpSpPr>
          <p:sp>
            <p:nvSpPr>
              <p:cNvPr id="7" name="Oval 5"/>
              <p:cNvSpPr>
                <a:spLocks noChangeArrowheads="1"/>
              </p:cNvSpPr>
              <p:nvPr/>
            </p:nvSpPr>
            <p:spPr bwMode="auto">
              <a:xfrm>
                <a:off x="1797" y="6485"/>
                <a:ext cx="1706" cy="818"/>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a:lstStyle/>
              <a:p>
                <a:pPr>
                  <a:spcAft>
                    <a:spcPts val="1000"/>
                  </a:spcAft>
                  <a:defRPr/>
                </a:pPr>
                <a:r>
                  <a:rPr lang="en-US" sz="1400" dirty="0">
                    <a:latin typeface="Calibri" pitchFamily="34" charset="0"/>
                    <a:cs typeface="Arial" pitchFamily="34" charset="0"/>
                  </a:rPr>
                  <a:t>Login Credentials</a:t>
                </a:r>
              </a:p>
            </p:txBody>
          </p:sp>
          <p:sp>
            <p:nvSpPr>
              <p:cNvPr id="8" name="AutoShape 6"/>
              <p:cNvSpPr>
                <a:spLocks noChangeArrowheads="1"/>
              </p:cNvSpPr>
              <p:nvPr/>
            </p:nvSpPr>
            <p:spPr bwMode="auto">
              <a:xfrm>
                <a:off x="5162" y="8352"/>
                <a:ext cx="1440" cy="1440"/>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a:lstStyle/>
              <a:p>
                <a:endParaRPr lang="en-US" dirty="0"/>
              </a:p>
            </p:txBody>
          </p:sp>
          <p:sp>
            <p:nvSpPr>
              <p:cNvPr id="9" name="Rectangle 7"/>
              <p:cNvSpPr>
                <a:spLocks noChangeArrowheads="1"/>
              </p:cNvSpPr>
              <p:nvPr/>
            </p:nvSpPr>
            <p:spPr bwMode="auto">
              <a:xfrm>
                <a:off x="8064" y="6543"/>
                <a:ext cx="1510" cy="87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a:spcAft>
                    <a:spcPts val="1000"/>
                  </a:spcAft>
                  <a:defRPr/>
                </a:pPr>
                <a:r>
                  <a:rPr lang="en-US" sz="1400" dirty="0">
                    <a:latin typeface="Calibri" pitchFamily="34" charset="0"/>
                    <a:cs typeface="Arial" pitchFamily="34" charset="0"/>
                  </a:rPr>
                  <a:t>Service Consumption</a:t>
                </a:r>
                <a:endParaRPr lang="en-US" sz="1400" dirty="0">
                  <a:latin typeface="Arial" pitchFamily="34" charset="0"/>
                  <a:cs typeface="Arial" pitchFamily="34" charset="0"/>
                </a:endParaRPr>
              </a:p>
            </p:txBody>
          </p:sp>
          <p:sp>
            <p:nvSpPr>
              <p:cNvPr id="10" name="AutoShape 8"/>
              <p:cNvSpPr>
                <a:spLocks noChangeArrowheads="1"/>
              </p:cNvSpPr>
              <p:nvPr/>
            </p:nvSpPr>
            <p:spPr bwMode="auto">
              <a:xfrm>
                <a:off x="4782" y="6335"/>
                <a:ext cx="2234" cy="1278"/>
              </a:xfrm>
              <a:prstGeom prst="diamond">
                <a:avLst/>
              </a:prstGeom>
              <a:ln>
                <a:headEnd/>
                <a:tailEnd/>
              </a:ln>
            </p:spPr>
            <p:style>
              <a:lnRef idx="2">
                <a:schemeClr val="accent2"/>
              </a:lnRef>
              <a:fillRef idx="1">
                <a:schemeClr val="lt1"/>
              </a:fillRef>
              <a:effectRef idx="0">
                <a:schemeClr val="accent2"/>
              </a:effectRef>
              <a:fontRef idx="minor">
                <a:schemeClr val="dk1"/>
              </a:fontRef>
            </p:style>
            <p:txBody>
              <a:bodyPr/>
              <a:lstStyle/>
              <a:p>
                <a:pPr>
                  <a:spcAft>
                    <a:spcPts val="1000"/>
                  </a:spcAft>
                  <a:defRPr/>
                </a:pPr>
                <a:r>
                  <a:rPr lang="en-US" sz="1400" dirty="0">
                    <a:latin typeface="Calibri" pitchFamily="34" charset="0"/>
                    <a:cs typeface="Arial" pitchFamily="34" charset="0"/>
                  </a:rPr>
                  <a:t>Is Genuine or Fake?</a:t>
                </a:r>
                <a:endParaRPr lang="en-US" sz="1400" dirty="0">
                  <a:latin typeface="Arial" pitchFamily="34" charset="0"/>
                  <a:cs typeface="Arial" pitchFamily="34" charset="0"/>
                </a:endParaRPr>
              </a:p>
            </p:txBody>
          </p:sp>
          <p:sp>
            <p:nvSpPr>
              <p:cNvPr id="11" name="AutoShape 9"/>
              <p:cNvSpPr>
                <a:spLocks noChangeArrowheads="1"/>
              </p:cNvSpPr>
              <p:nvPr/>
            </p:nvSpPr>
            <p:spPr bwMode="auto">
              <a:xfrm>
                <a:off x="5290" y="8571"/>
                <a:ext cx="1128" cy="1035"/>
              </a:xfrm>
              <a:prstGeom prst="can">
                <a:avLst>
                  <a:gd name="adj" fmla="val 25000"/>
                </a:avLst>
              </a:prstGeom>
              <a:ln>
                <a:headEnd/>
                <a:tailEnd/>
              </a:ln>
            </p:spPr>
            <p:style>
              <a:lnRef idx="2">
                <a:schemeClr val="accent2"/>
              </a:lnRef>
              <a:fillRef idx="1">
                <a:schemeClr val="lt1"/>
              </a:fillRef>
              <a:effectRef idx="0">
                <a:schemeClr val="accent2"/>
              </a:effectRef>
              <a:fontRef idx="minor">
                <a:schemeClr val="dk1"/>
              </a:fontRef>
            </p:style>
            <p:txBody>
              <a:bodyPr/>
              <a:lstStyle/>
              <a:p>
                <a:pPr algn="ctr">
                  <a:spcAft>
                    <a:spcPts val="1000"/>
                  </a:spcAft>
                  <a:defRPr/>
                </a:pPr>
                <a:r>
                  <a:rPr lang="en-US" sz="1400" dirty="0">
                    <a:latin typeface="Calibri" pitchFamily="34" charset="0"/>
                    <a:cs typeface="Arial" pitchFamily="34" charset="0"/>
                  </a:rPr>
                  <a:t>RDBMS</a:t>
                </a:r>
                <a:endParaRPr lang="en-US" sz="1400" dirty="0">
                  <a:latin typeface="Arial" pitchFamily="34" charset="0"/>
                  <a:cs typeface="Arial" pitchFamily="34" charset="0"/>
                </a:endParaRPr>
              </a:p>
            </p:txBody>
          </p:sp>
          <p:cxnSp>
            <p:nvCxnSpPr>
              <p:cNvPr id="12" name="AutoShape 10"/>
              <p:cNvCxnSpPr>
                <a:cxnSpLocks noChangeShapeType="1"/>
              </p:cNvCxnSpPr>
              <p:nvPr/>
            </p:nvCxnSpPr>
            <p:spPr bwMode="auto">
              <a:xfrm>
                <a:off x="3502" y="6970"/>
                <a:ext cx="1279" cy="11"/>
              </a:xfrm>
              <a:prstGeom prst="straightConnector1">
                <a:avLst/>
              </a:prstGeom>
              <a:ln>
                <a:headEnd/>
                <a:tailEnd type="triangle" w="med" len="med"/>
              </a:ln>
            </p:spPr>
            <p:style>
              <a:lnRef idx="2">
                <a:schemeClr val="accent2"/>
              </a:lnRef>
              <a:fillRef idx="1">
                <a:schemeClr val="lt1"/>
              </a:fillRef>
              <a:effectRef idx="0">
                <a:schemeClr val="accent2"/>
              </a:effectRef>
              <a:fontRef idx="minor">
                <a:schemeClr val="dk1"/>
              </a:fontRef>
            </p:style>
          </p:cxnSp>
          <p:cxnSp>
            <p:nvCxnSpPr>
              <p:cNvPr id="13" name="AutoShape 11"/>
              <p:cNvCxnSpPr>
                <a:cxnSpLocks noChangeShapeType="1"/>
              </p:cNvCxnSpPr>
              <p:nvPr/>
            </p:nvCxnSpPr>
            <p:spPr bwMode="auto">
              <a:xfrm>
                <a:off x="5898" y="7614"/>
                <a:ext cx="0" cy="738"/>
              </a:xfrm>
              <a:prstGeom prst="straightConnector1">
                <a:avLst/>
              </a:prstGeom>
              <a:ln>
                <a:headEnd type="triangle" w="med" len="med"/>
                <a:tailEnd type="triangle" w="med" len="med"/>
              </a:ln>
            </p:spPr>
            <p:style>
              <a:lnRef idx="2">
                <a:schemeClr val="accent2"/>
              </a:lnRef>
              <a:fillRef idx="1">
                <a:schemeClr val="lt1"/>
              </a:fillRef>
              <a:effectRef idx="0">
                <a:schemeClr val="accent2"/>
              </a:effectRef>
              <a:fontRef idx="minor">
                <a:schemeClr val="dk1"/>
              </a:fontRef>
            </p:style>
          </p:cxnSp>
          <p:cxnSp>
            <p:nvCxnSpPr>
              <p:cNvPr id="14" name="AutoShape 12"/>
              <p:cNvCxnSpPr>
                <a:cxnSpLocks noChangeShapeType="1"/>
              </p:cNvCxnSpPr>
              <p:nvPr/>
            </p:nvCxnSpPr>
            <p:spPr bwMode="auto">
              <a:xfrm>
                <a:off x="7015" y="6970"/>
                <a:ext cx="1050" cy="0"/>
              </a:xfrm>
              <a:prstGeom prst="straightConnector1">
                <a:avLst/>
              </a:prstGeom>
              <a:ln>
                <a:headEnd/>
                <a:tailEnd type="triangle" w="med" len="med"/>
              </a:ln>
            </p:spPr>
            <p:style>
              <a:lnRef idx="2">
                <a:schemeClr val="accent2"/>
              </a:lnRef>
              <a:fillRef idx="1">
                <a:schemeClr val="lt1"/>
              </a:fillRef>
              <a:effectRef idx="0">
                <a:schemeClr val="accent2"/>
              </a:effectRef>
              <a:fontRef idx="minor">
                <a:schemeClr val="dk1"/>
              </a:fontRef>
            </p:style>
          </p:cxnSp>
          <p:cxnSp>
            <p:nvCxnSpPr>
              <p:cNvPr id="15" name="AutoShape 13"/>
              <p:cNvCxnSpPr>
                <a:cxnSpLocks noChangeShapeType="1"/>
              </p:cNvCxnSpPr>
              <p:nvPr/>
            </p:nvCxnSpPr>
            <p:spPr bwMode="auto">
              <a:xfrm flipV="1">
                <a:off x="5898" y="6106"/>
                <a:ext cx="0" cy="229"/>
              </a:xfrm>
              <a:prstGeom prst="straightConnector1">
                <a:avLst/>
              </a:prstGeom>
              <a:ln>
                <a:headEnd/>
                <a:tailEnd/>
              </a:ln>
            </p:spPr>
            <p:style>
              <a:lnRef idx="2">
                <a:schemeClr val="accent2"/>
              </a:lnRef>
              <a:fillRef idx="1">
                <a:schemeClr val="lt1"/>
              </a:fillRef>
              <a:effectRef idx="0">
                <a:schemeClr val="accent2"/>
              </a:effectRef>
              <a:fontRef idx="minor">
                <a:schemeClr val="dk1"/>
              </a:fontRef>
            </p:style>
          </p:cxnSp>
          <p:cxnSp>
            <p:nvCxnSpPr>
              <p:cNvPr id="16" name="AutoShape 14"/>
              <p:cNvCxnSpPr>
                <a:cxnSpLocks noChangeShapeType="1"/>
              </p:cNvCxnSpPr>
              <p:nvPr/>
            </p:nvCxnSpPr>
            <p:spPr bwMode="auto">
              <a:xfrm flipH="1">
                <a:off x="2650" y="6106"/>
                <a:ext cx="3248" cy="0"/>
              </a:xfrm>
              <a:prstGeom prst="straightConnector1">
                <a:avLst/>
              </a:prstGeom>
              <a:ln>
                <a:headEnd/>
                <a:tailEnd/>
              </a:ln>
            </p:spPr>
            <p:style>
              <a:lnRef idx="2">
                <a:schemeClr val="accent2"/>
              </a:lnRef>
              <a:fillRef idx="1">
                <a:schemeClr val="lt1"/>
              </a:fillRef>
              <a:effectRef idx="0">
                <a:schemeClr val="accent2"/>
              </a:effectRef>
              <a:fontRef idx="minor">
                <a:schemeClr val="dk1"/>
              </a:fontRef>
            </p:style>
          </p:cxnSp>
          <p:sp>
            <p:nvSpPr>
              <p:cNvPr id="17" name="Text Box 15"/>
              <p:cNvSpPr txBox="1">
                <a:spLocks noChangeArrowheads="1"/>
              </p:cNvSpPr>
              <p:nvPr/>
            </p:nvSpPr>
            <p:spPr bwMode="auto">
              <a:xfrm>
                <a:off x="4539" y="5610"/>
                <a:ext cx="1359" cy="49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a:spcAft>
                    <a:spcPts val="1000"/>
                  </a:spcAft>
                  <a:defRPr/>
                </a:pPr>
                <a:r>
                  <a:rPr lang="en-US" sz="1400" dirty="0">
                    <a:latin typeface="Calibri" pitchFamily="34" charset="0"/>
                    <a:cs typeface="Arial" pitchFamily="34" charset="0"/>
                  </a:rPr>
                  <a:t>If No</a:t>
                </a:r>
                <a:endParaRPr lang="en-US" sz="1400" dirty="0">
                  <a:latin typeface="Arial" pitchFamily="34" charset="0"/>
                  <a:cs typeface="Arial" pitchFamily="34" charset="0"/>
                </a:endParaRPr>
              </a:p>
            </p:txBody>
          </p:sp>
          <p:sp>
            <p:nvSpPr>
              <p:cNvPr id="18" name="Text Box 16"/>
              <p:cNvSpPr txBox="1">
                <a:spLocks noChangeArrowheads="1"/>
              </p:cNvSpPr>
              <p:nvPr/>
            </p:nvSpPr>
            <p:spPr bwMode="auto">
              <a:xfrm>
                <a:off x="7016" y="6590"/>
                <a:ext cx="818" cy="38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a:spcAft>
                    <a:spcPts val="1000"/>
                  </a:spcAft>
                  <a:defRPr/>
                </a:pPr>
                <a:r>
                  <a:rPr lang="en-US" sz="1400" dirty="0">
                    <a:latin typeface="Calibri" pitchFamily="34" charset="0"/>
                    <a:cs typeface="Arial" pitchFamily="34" charset="0"/>
                  </a:rPr>
                  <a:t>If Yes</a:t>
                </a:r>
                <a:endParaRPr lang="en-US" sz="1400" dirty="0">
                  <a:latin typeface="Arial" pitchFamily="34" charset="0"/>
                  <a:cs typeface="Arial" pitchFamily="34" charset="0"/>
                </a:endParaRPr>
              </a:p>
            </p:txBody>
          </p:sp>
        </p:gr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dirty="0" smtClean="0">
                <a:latin typeface="Times New Roman" pitchFamily="18" charset="0"/>
                <a:cs typeface="Times New Roman" pitchFamily="18" charset="0"/>
              </a:rPr>
              <a:t>MODULE DESCRIPTION &amp; MODULE DIAGRAM</a:t>
            </a:r>
            <a:endParaRPr lang="en-US" sz="4000" dirty="0"/>
          </a:p>
        </p:txBody>
      </p:sp>
      <p:sp>
        <p:nvSpPr>
          <p:cNvPr id="3" name="Content Placeholder 2"/>
          <p:cNvSpPr>
            <a:spLocks noGrp="1"/>
          </p:cNvSpPr>
          <p:nvPr>
            <p:ph sz="quarter" idx="1"/>
          </p:nvPr>
        </p:nvSpPr>
        <p:spPr/>
        <p:txBody>
          <a:bodyPr>
            <a:normAutofit fontScale="77500" lnSpcReduction="20000"/>
          </a:bodyPr>
          <a:lstStyle/>
          <a:p>
            <a:pPr algn="just">
              <a:lnSpc>
                <a:spcPct val="150000"/>
              </a:lnSpc>
            </a:pPr>
            <a:r>
              <a:rPr lang="en-US" b="1" dirty="0" smtClean="0">
                <a:latin typeface="Times New Roman" pitchFamily="18" charset="0"/>
                <a:cs typeface="Times New Roman" pitchFamily="18" charset="0"/>
              </a:rPr>
              <a:t>DATASET PREPROCESSING</a:t>
            </a:r>
            <a:endParaRPr lang="en-US" dirty="0" smtClean="0">
              <a:latin typeface="Times New Roman" pitchFamily="18" charset="0"/>
              <a:cs typeface="Times New Roman" pitchFamily="18" charset="0"/>
            </a:endParaRPr>
          </a:p>
          <a:p>
            <a:pPr algn="just">
              <a:lnSpc>
                <a:spcPct val="150000"/>
              </a:lnSpc>
            </a:pPr>
            <a:r>
              <a:rPr lang="en-US" sz="2600" dirty="0" smtClean="0">
                <a:latin typeface="Times New Roman" pitchFamily="18" charset="0"/>
                <a:cs typeface="Times New Roman" pitchFamily="18" charset="0"/>
              </a:rPr>
              <a:t>In this module we describe the image dataset that it is contain various types of food images. </a:t>
            </a:r>
          </a:p>
          <a:p>
            <a:pPr algn="just">
              <a:lnSpc>
                <a:spcPct val="150000"/>
              </a:lnSpc>
            </a:pPr>
            <a:r>
              <a:rPr lang="en-US" sz="2600" dirty="0" smtClean="0">
                <a:latin typeface="Times New Roman" pitchFamily="18" charset="0"/>
                <a:cs typeface="Times New Roman" pitchFamily="18" charset="0"/>
              </a:rPr>
              <a:t>The overall goal of the task is to collecting multi-modal images approaches that combine textual and visual evidence in order to satisfy a user’s multimedia information need could deal with larger scale image collections that contain highly heterogeneous items both in terms of their textual descriptions and their visual content.</a:t>
            </a:r>
          </a:p>
          <a:p>
            <a:pPr algn="just">
              <a:lnSpc>
                <a:spcPct val="150000"/>
              </a:lnSpc>
            </a:pPr>
            <a:r>
              <a:rPr lang="en-US" sz="2600" dirty="0" smtClean="0">
                <a:latin typeface="Times New Roman" pitchFamily="18" charset="0"/>
                <a:cs typeface="Times New Roman" pitchFamily="18" charset="0"/>
              </a:rPr>
              <a:t> The aim is to simulate image retrieval in a realistic setting, such as the Web environment</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pSp>
        <p:nvGrpSpPr>
          <p:cNvPr id="4" name="Group 13"/>
          <p:cNvGrpSpPr>
            <a:grpSpLocks noGrp="1"/>
          </p:cNvGrpSpPr>
          <p:nvPr>
            <p:ph sz="quarter" idx="1"/>
          </p:nvPr>
        </p:nvGrpSpPr>
        <p:grpSpPr bwMode="auto">
          <a:xfrm>
            <a:off x="457200" y="685800"/>
            <a:ext cx="8153400" cy="5788025"/>
            <a:chOff x="2208" y="5175"/>
            <a:chExt cx="9392" cy="5897"/>
          </a:xfrm>
        </p:grpSpPr>
        <p:sp>
          <p:nvSpPr>
            <p:cNvPr id="5" name="AutoShape 14"/>
            <p:cNvSpPr>
              <a:spLocks noChangeArrowheads="1"/>
            </p:cNvSpPr>
            <p:nvPr/>
          </p:nvSpPr>
          <p:spPr bwMode="auto">
            <a:xfrm>
              <a:off x="2208" y="7881"/>
              <a:ext cx="1856" cy="864"/>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a:lstStyle/>
            <a:p>
              <a:pPr algn="ctr">
                <a:spcAft>
                  <a:spcPts val="1000"/>
                </a:spcAft>
              </a:pPr>
              <a:r>
                <a:rPr lang="en-US" sz="1400" dirty="0">
                  <a:latin typeface="Calibri" pitchFamily="34" charset="0"/>
                </a:rPr>
                <a:t>Click to retrieve images</a:t>
              </a:r>
              <a:endParaRPr lang="en-US" sz="1400" dirty="0"/>
            </a:p>
          </p:txBody>
        </p:sp>
        <p:sp>
          <p:nvSpPr>
            <p:cNvPr id="6" name="AutoShape 15"/>
            <p:cNvSpPr>
              <a:spLocks noChangeArrowheads="1"/>
            </p:cNvSpPr>
            <p:nvPr/>
          </p:nvSpPr>
          <p:spPr bwMode="auto">
            <a:xfrm>
              <a:off x="5136" y="7568"/>
              <a:ext cx="2784" cy="1520"/>
            </a:xfrm>
            <a:prstGeom prst="flowChartDecision">
              <a:avLst/>
            </a:prstGeom>
            <a:ln>
              <a:headEnd/>
              <a:tailEnd/>
            </a:ln>
          </p:spPr>
          <p:style>
            <a:lnRef idx="2">
              <a:schemeClr val="accent2"/>
            </a:lnRef>
            <a:fillRef idx="1">
              <a:schemeClr val="lt1"/>
            </a:fillRef>
            <a:effectRef idx="0">
              <a:schemeClr val="accent2"/>
            </a:effectRef>
            <a:fontRef idx="minor">
              <a:schemeClr val="dk1"/>
            </a:fontRef>
          </p:style>
          <p:txBody>
            <a:bodyPr/>
            <a:lstStyle/>
            <a:p>
              <a:pPr algn="ctr">
                <a:spcAft>
                  <a:spcPts val="1000"/>
                </a:spcAft>
              </a:pPr>
              <a:r>
                <a:rPr lang="en-US" sz="1400" dirty="0">
                  <a:latin typeface="Calibri" pitchFamily="34" charset="0"/>
                </a:rPr>
                <a:t>Check file extensions</a:t>
              </a:r>
              <a:endParaRPr lang="en-US" sz="1400" dirty="0"/>
            </a:p>
          </p:txBody>
        </p:sp>
        <p:sp>
          <p:nvSpPr>
            <p:cNvPr id="7" name="AutoShape 16"/>
            <p:cNvSpPr>
              <a:spLocks noChangeArrowheads="1"/>
            </p:cNvSpPr>
            <p:nvPr/>
          </p:nvSpPr>
          <p:spPr bwMode="auto">
            <a:xfrm>
              <a:off x="9040" y="5175"/>
              <a:ext cx="1440" cy="1913"/>
            </a:xfrm>
            <a:prstGeom prst="can">
              <a:avLst>
                <a:gd name="adj" fmla="val 33212"/>
              </a:avLst>
            </a:prstGeom>
            <a:ln>
              <a:headEnd/>
              <a:tailEnd/>
            </a:ln>
          </p:spPr>
          <p:style>
            <a:lnRef idx="2">
              <a:schemeClr val="accent2"/>
            </a:lnRef>
            <a:fillRef idx="1">
              <a:schemeClr val="lt1"/>
            </a:fillRef>
            <a:effectRef idx="0">
              <a:schemeClr val="accent2"/>
            </a:effectRef>
            <a:fontRef idx="minor">
              <a:schemeClr val="dk1"/>
            </a:fontRef>
          </p:style>
          <p:txBody>
            <a:bodyPr/>
            <a:lstStyle/>
            <a:p>
              <a:endParaRPr lang="en-US" dirty="0"/>
            </a:p>
          </p:txBody>
        </p:sp>
        <p:sp>
          <p:nvSpPr>
            <p:cNvPr id="8" name="AutoShape 17"/>
            <p:cNvSpPr>
              <a:spLocks noChangeArrowheads="1"/>
            </p:cNvSpPr>
            <p:nvPr/>
          </p:nvSpPr>
          <p:spPr bwMode="auto">
            <a:xfrm>
              <a:off x="9472" y="5920"/>
              <a:ext cx="1440" cy="1913"/>
            </a:xfrm>
            <a:prstGeom prst="can">
              <a:avLst>
                <a:gd name="adj" fmla="val 33212"/>
              </a:avLst>
            </a:prstGeom>
            <a:ln>
              <a:headEnd/>
              <a:tailEnd/>
            </a:ln>
          </p:spPr>
          <p:style>
            <a:lnRef idx="2">
              <a:schemeClr val="accent2"/>
            </a:lnRef>
            <a:fillRef idx="1">
              <a:schemeClr val="lt1"/>
            </a:fillRef>
            <a:effectRef idx="0">
              <a:schemeClr val="accent2"/>
            </a:effectRef>
            <a:fontRef idx="minor">
              <a:schemeClr val="dk1"/>
            </a:fontRef>
          </p:style>
          <p:txBody>
            <a:bodyPr/>
            <a:lstStyle/>
            <a:p>
              <a:endParaRPr lang="en-US" dirty="0"/>
            </a:p>
          </p:txBody>
        </p:sp>
        <p:sp>
          <p:nvSpPr>
            <p:cNvPr id="9" name="AutoShape 18"/>
            <p:cNvSpPr>
              <a:spLocks noChangeArrowheads="1"/>
            </p:cNvSpPr>
            <p:nvPr/>
          </p:nvSpPr>
          <p:spPr bwMode="auto">
            <a:xfrm>
              <a:off x="9904" y="6560"/>
              <a:ext cx="1440" cy="1913"/>
            </a:xfrm>
            <a:prstGeom prst="can">
              <a:avLst>
                <a:gd name="adj" fmla="val 33212"/>
              </a:avLst>
            </a:prstGeom>
            <a:ln>
              <a:headEnd/>
              <a:tailEnd/>
            </a:ln>
          </p:spPr>
          <p:style>
            <a:lnRef idx="2">
              <a:schemeClr val="accent2"/>
            </a:lnRef>
            <a:fillRef idx="1">
              <a:schemeClr val="lt1"/>
            </a:fillRef>
            <a:effectRef idx="0">
              <a:schemeClr val="accent2"/>
            </a:effectRef>
            <a:fontRef idx="minor">
              <a:schemeClr val="dk1"/>
            </a:fontRef>
          </p:style>
          <p:txBody>
            <a:bodyPr/>
            <a:lstStyle/>
            <a:p>
              <a:pPr algn="ctr">
                <a:spcAft>
                  <a:spcPts val="1000"/>
                </a:spcAft>
              </a:pPr>
              <a:r>
                <a:rPr lang="en-US" sz="1400" dirty="0">
                  <a:latin typeface="Calibri" pitchFamily="34" charset="0"/>
                </a:rPr>
                <a:t>Image dataset</a:t>
              </a:r>
              <a:endParaRPr lang="en-US" sz="1400" dirty="0"/>
            </a:p>
          </p:txBody>
        </p:sp>
        <p:sp>
          <p:nvSpPr>
            <p:cNvPr id="10" name="Rectangle 19"/>
            <p:cNvSpPr>
              <a:spLocks noChangeArrowheads="1"/>
            </p:cNvSpPr>
            <p:nvPr/>
          </p:nvSpPr>
          <p:spPr bwMode="auto">
            <a:xfrm>
              <a:off x="9200" y="9632"/>
              <a:ext cx="1440" cy="144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endParaRPr lang="en-US" dirty="0"/>
            </a:p>
          </p:txBody>
        </p:sp>
        <p:sp>
          <p:nvSpPr>
            <p:cNvPr id="11" name="Rectangle 20"/>
            <p:cNvSpPr>
              <a:spLocks noChangeArrowheads="1"/>
            </p:cNvSpPr>
            <p:nvPr/>
          </p:nvSpPr>
          <p:spPr bwMode="auto">
            <a:xfrm>
              <a:off x="9680" y="9376"/>
              <a:ext cx="1440" cy="144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endParaRPr lang="en-US" dirty="0"/>
            </a:p>
          </p:txBody>
        </p:sp>
        <p:sp>
          <p:nvSpPr>
            <p:cNvPr id="12" name="Rectangle 21"/>
            <p:cNvSpPr>
              <a:spLocks noChangeArrowheads="1"/>
            </p:cNvSpPr>
            <p:nvPr/>
          </p:nvSpPr>
          <p:spPr bwMode="auto">
            <a:xfrm>
              <a:off x="10160" y="9088"/>
              <a:ext cx="1440" cy="144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algn="ctr">
                <a:spcAft>
                  <a:spcPts val="1000"/>
                </a:spcAft>
              </a:pPr>
              <a:r>
                <a:rPr lang="en-US" sz="1400" dirty="0">
                  <a:latin typeface="Calibri" pitchFamily="34" charset="0"/>
                </a:rPr>
                <a:t>Various types of food images</a:t>
              </a:r>
              <a:endParaRPr lang="en-US" sz="1400" dirty="0"/>
            </a:p>
          </p:txBody>
        </p:sp>
        <p:cxnSp>
          <p:nvCxnSpPr>
            <p:cNvPr id="13" name="AutoShape 22"/>
            <p:cNvCxnSpPr>
              <a:cxnSpLocks noChangeShapeType="1"/>
            </p:cNvCxnSpPr>
            <p:nvPr/>
          </p:nvCxnSpPr>
          <p:spPr bwMode="auto">
            <a:xfrm>
              <a:off x="4064" y="8336"/>
              <a:ext cx="1072" cy="0"/>
            </a:xfrm>
            <a:prstGeom prst="straightConnector1">
              <a:avLst/>
            </a:prstGeom>
            <a:ln>
              <a:headEnd/>
              <a:tailEnd type="triangle" w="med" len="med"/>
            </a:ln>
          </p:spPr>
          <p:style>
            <a:lnRef idx="2">
              <a:schemeClr val="accent2"/>
            </a:lnRef>
            <a:fillRef idx="1">
              <a:schemeClr val="lt1"/>
            </a:fillRef>
            <a:effectRef idx="0">
              <a:schemeClr val="accent2"/>
            </a:effectRef>
            <a:fontRef idx="minor">
              <a:schemeClr val="dk1"/>
            </a:fontRef>
          </p:style>
        </p:cxnSp>
        <p:cxnSp>
          <p:nvCxnSpPr>
            <p:cNvPr id="14" name="AutoShape 23"/>
            <p:cNvCxnSpPr>
              <a:cxnSpLocks noChangeShapeType="1"/>
            </p:cNvCxnSpPr>
            <p:nvPr/>
          </p:nvCxnSpPr>
          <p:spPr bwMode="auto">
            <a:xfrm flipV="1">
              <a:off x="7920" y="6304"/>
              <a:ext cx="1120" cy="2032"/>
            </a:xfrm>
            <a:prstGeom prst="straightConnector1">
              <a:avLst/>
            </a:prstGeom>
            <a:ln>
              <a:headEnd/>
              <a:tailEnd type="triangle" w="med" len="med"/>
            </a:ln>
          </p:spPr>
          <p:style>
            <a:lnRef idx="2">
              <a:schemeClr val="accent2"/>
            </a:lnRef>
            <a:fillRef idx="1">
              <a:schemeClr val="lt1"/>
            </a:fillRef>
            <a:effectRef idx="0">
              <a:schemeClr val="accent2"/>
            </a:effectRef>
            <a:fontRef idx="minor">
              <a:schemeClr val="dk1"/>
            </a:fontRef>
          </p:style>
        </p:cxnSp>
        <p:cxnSp>
          <p:nvCxnSpPr>
            <p:cNvPr id="15" name="AutoShape 24"/>
            <p:cNvCxnSpPr>
              <a:cxnSpLocks noChangeShapeType="1"/>
            </p:cNvCxnSpPr>
            <p:nvPr/>
          </p:nvCxnSpPr>
          <p:spPr bwMode="auto">
            <a:xfrm flipV="1">
              <a:off x="7920" y="7232"/>
              <a:ext cx="1552" cy="1104"/>
            </a:xfrm>
            <a:prstGeom prst="straightConnector1">
              <a:avLst/>
            </a:prstGeom>
            <a:ln>
              <a:headEnd/>
              <a:tailEnd type="triangle" w="med" len="med"/>
            </a:ln>
          </p:spPr>
          <p:style>
            <a:lnRef idx="2">
              <a:schemeClr val="accent2"/>
            </a:lnRef>
            <a:fillRef idx="1">
              <a:schemeClr val="lt1"/>
            </a:fillRef>
            <a:effectRef idx="0">
              <a:schemeClr val="accent2"/>
            </a:effectRef>
            <a:fontRef idx="minor">
              <a:schemeClr val="dk1"/>
            </a:fontRef>
          </p:style>
        </p:cxnSp>
        <p:cxnSp>
          <p:nvCxnSpPr>
            <p:cNvPr id="16" name="AutoShape 25"/>
            <p:cNvCxnSpPr>
              <a:cxnSpLocks noChangeShapeType="1"/>
            </p:cNvCxnSpPr>
            <p:nvPr/>
          </p:nvCxnSpPr>
          <p:spPr bwMode="auto">
            <a:xfrm flipV="1">
              <a:off x="7920" y="8209"/>
              <a:ext cx="1984" cy="127"/>
            </a:xfrm>
            <a:prstGeom prst="straightConnector1">
              <a:avLst/>
            </a:prstGeom>
            <a:ln>
              <a:headEnd/>
              <a:tailEnd type="triangle" w="med" len="med"/>
            </a:ln>
          </p:spPr>
          <p:style>
            <a:lnRef idx="2">
              <a:schemeClr val="accent2"/>
            </a:lnRef>
            <a:fillRef idx="1">
              <a:schemeClr val="lt1"/>
            </a:fillRef>
            <a:effectRef idx="0">
              <a:schemeClr val="accent2"/>
            </a:effectRef>
            <a:fontRef idx="minor">
              <a:schemeClr val="dk1"/>
            </a:fontRef>
          </p:style>
        </p:cxnSp>
        <p:cxnSp>
          <p:nvCxnSpPr>
            <p:cNvPr id="17" name="AutoShape 26"/>
            <p:cNvCxnSpPr>
              <a:cxnSpLocks noChangeShapeType="1"/>
            </p:cNvCxnSpPr>
            <p:nvPr/>
          </p:nvCxnSpPr>
          <p:spPr bwMode="auto">
            <a:xfrm>
              <a:off x="10736" y="8473"/>
              <a:ext cx="0" cy="615"/>
            </a:xfrm>
            <a:prstGeom prst="straightConnector1">
              <a:avLst/>
            </a:prstGeom>
            <a:ln>
              <a:headEnd/>
              <a:tailEnd type="triangle" w="med" len="med"/>
            </a:ln>
          </p:spPr>
          <p:style>
            <a:lnRef idx="2">
              <a:schemeClr val="accent2"/>
            </a:lnRef>
            <a:fillRef idx="1">
              <a:schemeClr val="lt1"/>
            </a:fillRef>
            <a:effectRef idx="0">
              <a:schemeClr val="accent2"/>
            </a:effectRef>
            <a:fontRef idx="minor">
              <a:schemeClr val="dk1"/>
            </a:fontRef>
          </p:style>
        </p:cxn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dirty="0" smtClean="0">
                <a:latin typeface="Times New Roman" pitchFamily="18" charset="0"/>
                <a:cs typeface="Times New Roman" pitchFamily="18" charset="0"/>
              </a:rPr>
              <a:t>MODULE DESCRIPTION &amp; MODULE DIAGRAM</a:t>
            </a:r>
            <a:endParaRPr lang="en-US" sz="4000" dirty="0"/>
          </a:p>
        </p:txBody>
      </p:sp>
      <p:sp>
        <p:nvSpPr>
          <p:cNvPr id="3" name="Content Placeholder 2"/>
          <p:cNvSpPr>
            <a:spLocks noGrp="1"/>
          </p:cNvSpPr>
          <p:nvPr>
            <p:ph sz="quarter" idx="1"/>
          </p:nvPr>
        </p:nvSpPr>
        <p:spPr/>
        <p:txBody>
          <a:bodyPr>
            <a:normAutofit fontScale="92500" lnSpcReduction="20000"/>
          </a:bodyPr>
          <a:lstStyle/>
          <a:p>
            <a:pPr algn="just">
              <a:lnSpc>
                <a:spcPct val="150000"/>
              </a:lnSpc>
            </a:pPr>
            <a:r>
              <a:rPr lang="en-US" b="1" dirty="0" smtClean="0">
                <a:latin typeface="Times New Roman" pitchFamily="18" charset="0"/>
                <a:cs typeface="Times New Roman" pitchFamily="18" charset="0"/>
              </a:rPr>
              <a:t>KEYPOINT EXTRACTION</a:t>
            </a:r>
            <a:endParaRPr lang="en-US"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Key points are selected points on an image that define the centers of local patches where descriptors will be applied.</a:t>
            </a:r>
          </a:p>
          <a:p>
            <a:pPr algn="just">
              <a:lnSpc>
                <a:spcPct val="150000"/>
              </a:lnSpc>
            </a:pPr>
            <a:r>
              <a:rPr lang="en-US" dirty="0" smtClean="0">
                <a:latin typeface="Times New Roman" pitchFamily="18" charset="0"/>
                <a:cs typeface="Times New Roman" pitchFamily="18" charset="0"/>
              </a:rPr>
              <a:t> In the current study, three different key point extraction methods were tested: interest point detectors, random sampling and dense sampling. </a:t>
            </a:r>
          </a:p>
          <a:p>
            <a:pPr algn="just">
              <a:lnSpc>
                <a:spcPct val="150000"/>
              </a:lnSpc>
            </a:pPr>
            <a:r>
              <a:rPr lang="en-US" dirty="0" smtClean="0">
                <a:latin typeface="Times New Roman" pitchFamily="18" charset="0"/>
                <a:cs typeface="Times New Roman" pitchFamily="18" charset="0"/>
              </a:rPr>
              <a:t>Interest point detectors, are considered as the best choice for image matching problems where a small number of samples is required, as it provides stability under local and global image perturbations.</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pSp>
        <p:nvGrpSpPr>
          <p:cNvPr id="4" name="Group 14"/>
          <p:cNvGrpSpPr>
            <a:grpSpLocks noGrp="1"/>
          </p:cNvGrpSpPr>
          <p:nvPr>
            <p:ph sz="quarter" idx="1"/>
          </p:nvPr>
        </p:nvGrpSpPr>
        <p:grpSpPr bwMode="auto">
          <a:xfrm>
            <a:off x="457200" y="762000"/>
            <a:ext cx="8077200" cy="5711825"/>
            <a:chOff x="2080" y="5719"/>
            <a:chExt cx="7936" cy="7113"/>
          </a:xfrm>
        </p:grpSpPr>
        <p:sp>
          <p:nvSpPr>
            <p:cNvPr id="5" name="Rectangle 15"/>
            <p:cNvSpPr>
              <a:spLocks noChangeArrowheads="1"/>
            </p:cNvSpPr>
            <p:nvPr/>
          </p:nvSpPr>
          <p:spPr bwMode="auto">
            <a:xfrm>
              <a:off x="4784" y="8679"/>
              <a:ext cx="2160" cy="97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algn="ctr">
                <a:spcAft>
                  <a:spcPts val="1000"/>
                </a:spcAft>
              </a:pPr>
              <a:r>
                <a:rPr lang="en-US" sz="1400" dirty="0">
                  <a:latin typeface="Calibri" pitchFamily="34" charset="0"/>
                </a:rPr>
                <a:t>Select image from dataset</a:t>
              </a:r>
              <a:endParaRPr lang="en-US" sz="1400" dirty="0"/>
            </a:p>
          </p:txBody>
        </p:sp>
        <p:sp>
          <p:nvSpPr>
            <p:cNvPr id="6" name="Rectangle 16"/>
            <p:cNvSpPr>
              <a:spLocks noChangeArrowheads="1"/>
            </p:cNvSpPr>
            <p:nvPr/>
          </p:nvSpPr>
          <p:spPr bwMode="auto">
            <a:xfrm>
              <a:off x="7760" y="8679"/>
              <a:ext cx="2256" cy="97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algn="ctr">
                <a:spcAft>
                  <a:spcPts val="1000"/>
                </a:spcAft>
              </a:pPr>
              <a:r>
                <a:rPr lang="en-US" sz="1400" dirty="0">
                  <a:latin typeface="Calibri" pitchFamily="34" charset="0"/>
                </a:rPr>
                <a:t>Upload image</a:t>
              </a:r>
              <a:endParaRPr lang="en-US" sz="1400" dirty="0"/>
            </a:p>
          </p:txBody>
        </p:sp>
        <p:sp>
          <p:nvSpPr>
            <p:cNvPr id="7" name="Rectangle 17"/>
            <p:cNvSpPr>
              <a:spLocks noChangeArrowheads="1"/>
            </p:cNvSpPr>
            <p:nvPr/>
          </p:nvSpPr>
          <p:spPr bwMode="auto">
            <a:xfrm>
              <a:off x="7760" y="10336"/>
              <a:ext cx="2256" cy="88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algn="ctr">
                <a:spcAft>
                  <a:spcPts val="1000"/>
                </a:spcAft>
              </a:pPr>
              <a:r>
                <a:rPr lang="en-US" sz="1400" dirty="0">
                  <a:latin typeface="Calibri" pitchFamily="34" charset="0"/>
                </a:rPr>
                <a:t>Select key points from</a:t>
              </a:r>
              <a:endParaRPr lang="en-US" sz="1400" dirty="0"/>
            </a:p>
          </p:txBody>
        </p:sp>
        <p:sp>
          <p:nvSpPr>
            <p:cNvPr id="8" name="AutoShape 18"/>
            <p:cNvSpPr>
              <a:spLocks noChangeArrowheads="1"/>
            </p:cNvSpPr>
            <p:nvPr/>
          </p:nvSpPr>
          <p:spPr bwMode="auto">
            <a:xfrm>
              <a:off x="2272" y="5719"/>
              <a:ext cx="1440" cy="1913"/>
            </a:xfrm>
            <a:prstGeom prst="can">
              <a:avLst>
                <a:gd name="adj" fmla="val 33212"/>
              </a:avLst>
            </a:prstGeom>
            <a:ln>
              <a:headEnd/>
              <a:tailEnd/>
            </a:ln>
          </p:spPr>
          <p:style>
            <a:lnRef idx="2">
              <a:schemeClr val="accent2"/>
            </a:lnRef>
            <a:fillRef idx="1">
              <a:schemeClr val="lt1"/>
            </a:fillRef>
            <a:effectRef idx="0">
              <a:schemeClr val="accent2"/>
            </a:effectRef>
            <a:fontRef idx="minor">
              <a:schemeClr val="dk1"/>
            </a:fontRef>
          </p:style>
          <p:txBody>
            <a:bodyPr/>
            <a:lstStyle/>
            <a:p>
              <a:pPr algn="ctr">
                <a:spcAft>
                  <a:spcPts val="1000"/>
                </a:spcAft>
              </a:pPr>
              <a:r>
                <a:rPr lang="en-US" sz="1400" dirty="0">
                  <a:latin typeface="Calibri" pitchFamily="34" charset="0"/>
                </a:rPr>
                <a:t>Food Image dataset</a:t>
              </a:r>
              <a:endParaRPr lang="en-US" sz="1400" dirty="0"/>
            </a:p>
          </p:txBody>
        </p:sp>
        <p:sp>
          <p:nvSpPr>
            <p:cNvPr id="9" name="Rectangle 19"/>
            <p:cNvSpPr>
              <a:spLocks noChangeArrowheads="1"/>
            </p:cNvSpPr>
            <p:nvPr/>
          </p:nvSpPr>
          <p:spPr bwMode="auto">
            <a:xfrm>
              <a:off x="2080" y="8679"/>
              <a:ext cx="1440" cy="144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endParaRPr lang="en-US" dirty="0"/>
            </a:p>
          </p:txBody>
        </p:sp>
        <p:sp>
          <p:nvSpPr>
            <p:cNvPr id="10" name="Rectangle 20"/>
            <p:cNvSpPr>
              <a:spLocks noChangeArrowheads="1"/>
            </p:cNvSpPr>
            <p:nvPr/>
          </p:nvSpPr>
          <p:spPr bwMode="auto">
            <a:xfrm>
              <a:off x="2464" y="8432"/>
              <a:ext cx="1440" cy="144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algn="ctr">
                <a:spcAft>
                  <a:spcPts val="1000"/>
                </a:spcAft>
              </a:pPr>
              <a:r>
                <a:rPr lang="en-US" sz="1400" dirty="0">
                  <a:latin typeface="Calibri" pitchFamily="34" charset="0"/>
                </a:rPr>
                <a:t>Various food images</a:t>
              </a:r>
              <a:endParaRPr lang="en-US" sz="1400" dirty="0"/>
            </a:p>
          </p:txBody>
        </p:sp>
        <p:sp>
          <p:nvSpPr>
            <p:cNvPr id="11" name="Rectangle 21"/>
            <p:cNvSpPr>
              <a:spLocks noChangeArrowheads="1"/>
            </p:cNvSpPr>
            <p:nvPr/>
          </p:nvSpPr>
          <p:spPr bwMode="auto">
            <a:xfrm>
              <a:off x="7760" y="11856"/>
              <a:ext cx="2256" cy="97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algn="ctr">
                <a:spcAft>
                  <a:spcPts val="1000"/>
                </a:spcAft>
              </a:pPr>
              <a:r>
                <a:rPr lang="en-US" sz="1400" dirty="0">
                  <a:latin typeface="Calibri" pitchFamily="34" charset="0"/>
                </a:rPr>
                <a:t>Key point extraction</a:t>
              </a:r>
              <a:endParaRPr lang="en-US" sz="1400" dirty="0"/>
            </a:p>
          </p:txBody>
        </p:sp>
        <p:cxnSp>
          <p:nvCxnSpPr>
            <p:cNvPr id="12" name="AutoShape 22"/>
            <p:cNvCxnSpPr>
              <a:cxnSpLocks noChangeShapeType="1"/>
            </p:cNvCxnSpPr>
            <p:nvPr/>
          </p:nvCxnSpPr>
          <p:spPr bwMode="auto">
            <a:xfrm>
              <a:off x="2976" y="7632"/>
              <a:ext cx="0" cy="800"/>
            </a:xfrm>
            <a:prstGeom prst="straightConnector1">
              <a:avLst/>
            </a:prstGeom>
            <a:ln>
              <a:headEnd/>
              <a:tailEnd type="triangle" w="med" len="med"/>
            </a:ln>
          </p:spPr>
          <p:style>
            <a:lnRef idx="2">
              <a:schemeClr val="accent2"/>
            </a:lnRef>
            <a:fillRef idx="1">
              <a:schemeClr val="lt1"/>
            </a:fillRef>
            <a:effectRef idx="0">
              <a:schemeClr val="accent2"/>
            </a:effectRef>
            <a:fontRef idx="minor">
              <a:schemeClr val="dk1"/>
            </a:fontRef>
          </p:style>
        </p:cxnSp>
        <p:cxnSp>
          <p:nvCxnSpPr>
            <p:cNvPr id="13" name="AutoShape 23"/>
            <p:cNvCxnSpPr>
              <a:cxnSpLocks noChangeShapeType="1"/>
            </p:cNvCxnSpPr>
            <p:nvPr/>
          </p:nvCxnSpPr>
          <p:spPr bwMode="auto">
            <a:xfrm>
              <a:off x="3904" y="9184"/>
              <a:ext cx="880" cy="0"/>
            </a:xfrm>
            <a:prstGeom prst="straightConnector1">
              <a:avLst/>
            </a:prstGeom>
            <a:ln>
              <a:headEnd/>
              <a:tailEnd type="triangle" w="med" len="med"/>
            </a:ln>
          </p:spPr>
          <p:style>
            <a:lnRef idx="2">
              <a:schemeClr val="accent2"/>
            </a:lnRef>
            <a:fillRef idx="1">
              <a:schemeClr val="lt1"/>
            </a:fillRef>
            <a:effectRef idx="0">
              <a:schemeClr val="accent2"/>
            </a:effectRef>
            <a:fontRef idx="minor">
              <a:schemeClr val="dk1"/>
            </a:fontRef>
          </p:style>
        </p:cxnSp>
        <p:cxnSp>
          <p:nvCxnSpPr>
            <p:cNvPr id="14" name="AutoShape 24"/>
            <p:cNvCxnSpPr>
              <a:cxnSpLocks noChangeShapeType="1"/>
            </p:cNvCxnSpPr>
            <p:nvPr/>
          </p:nvCxnSpPr>
          <p:spPr bwMode="auto">
            <a:xfrm>
              <a:off x="6944" y="9184"/>
              <a:ext cx="816" cy="1"/>
            </a:xfrm>
            <a:prstGeom prst="straightConnector1">
              <a:avLst/>
            </a:prstGeom>
            <a:ln>
              <a:headEnd/>
              <a:tailEnd type="triangle" w="med" len="med"/>
            </a:ln>
          </p:spPr>
          <p:style>
            <a:lnRef idx="2">
              <a:schemeClr val="accent2"/>
            </a:lnRef>
            <a:fillRef idx="1">
              <a:schemeClr val="lt1"/>
            </a:fillRef>
            <a:effectRef idx="0">
              <a:schemeClr val="accent2"/>
            </a:effectRef>
            <a:fontRef idx="minor">
              <a:schemeClr val="dk1"/>
            </a:fontRef>
          </p:style>
        </p:cxnSp>
        <p:cxnSp>
          <p:nvCxnSpPr>
            <p:cNvPr id="15" name="AutoShape 25"/>
            <p:cNvCxnSpPr>
              <a:cxnSpLocks noChangeShapeType="1"/>
            </p:cNvCxnSpPr>
            <p:nvPr/>
          </p:nvCxnSpPr>
          <p:spPr bwMode="auto">
            <a:xfrm>
              <a:off x="8976" y="9655"/>
              <a:ext cx="0" cy="681"/>
            </a:xfrm>
            <a:prstGeom prst="straightConnector1">
              <a:avLst/>
            </a:prstGeom>
            <a:ln>
              <a:headEnd/>
              <a:tailEnd type="triangle" w="med" len="med"/>
            </a:ln>
          </p:spPr>
          <p:style>
            <a:lnRef idx="2">
              <a:schemeClr val="accent2"/>
            </a:lnRef>
            <a:fillRef idx="1">
              <a:schemeClr val="lt1"/>
            </a:fillRef>
            <a:effectRef idx="0">
              <a:schemeClr val="accent2"/>
            </a:effectRef>
            <a:fontRef idx="minor">
              <a:schemeClr val="dk1"/>
            </a:fontRef>
          </p:style>
        </p:cxnSp>
        <p:cxnSp>
          <p:nvCxnSpPr>
            <p:cNvPr id="16" name="AutoShape 26"/>
            <p:cNvCxnSpPr>
              <a:cxnSpLocks noChangeShapeType="1"/>
            </p:cNvCxnSpPr>
            <p:nvPr/>
          </p:nvCxnSpPr>
          <p:spPr bwMode="auto">
            <a:xfrm>
              <a:off x="8976" y="11216"/>
              <a:ext cx="1" cy="640"/>
            </a:xfrm>
            <a:prstGeom prst="straightConnector1">
              <a:avLst/>
            </a:prstGeom>
            <a:ln>
              <a:headEnd/>
              <a:tailEnd type="triangle" w="med" len="med"/>
            </a:ln>
          </p:spPr>
          <p:style>
            <a:lnRef idx="2">
              <a:schemeClr val="accent2"/>
            </a:lnRef>
            <a:fillRef idx="1">
              <a:schemeClr val="lt1"/>
            </a:fillRef>
            <a:effectRef idx="0">
              <a:schemeClr val="accent2"/>
            </a:effectRef>
            <a:fontRef idx="minor">
              <a:schemeClr val="dk1"/>
            </a:fontRef>
          </p:style>
        </p:cxn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dirty="0" smtClean="0">
                <a:latin typeface="Times New Roman" pitchFamily="18" charset="0"/>
                <a:cs typeface="Times New Roman" pitchFamily="18" charset="0"/>
              </a:rPr>
              <a:t>MODULE DESCRIPTION &amp; MODULE DIAGRAM</a:t>
            </a:r>
            <a:endParaRPr lang="en-US" sz="4000" b="1" dirty="0"/>
          </a:p>
        </p:txBody>
      </p:sp>
      <p:sp>
        <p:nvSpPr>
          <p:cNvPr id="3" name="Content Placeholder 2"/>
          <p:cNvSpPr>
            <a:spLocks noGrp="1"/>
          </p:cNvSpPr>
          <p:nvPr>
            <p:ph sz="quarter" idx="1"/>
          </p:nvPr>
        </p:nvSpPr>
        <p:spPr/>
        <p:txBody>
          <a:bodyPr/>
          <a:lstStyle/>
          <a:p>
            <a:pPr algn="just">
              <a:lnSpc>
                <a:spcPct val="150000"/>
              </a:lnSpc>
            </a:pPr>
            <a:r>
              <a:rPr lang="en-US" b="1" dirty="0" smtClean="0">
                <a:latin typeface="Times New Roman" pitchFamily="18" charset="0"/>
                <a:cs typeface="Times New Roman" pitchFamily="18" charset="0"/>
              </a:rPr>
              <a:t>FEATURE DESCRIPTION:</a:t>
            </a:r>
          </a:p>
          <a:p>
            <a:pPr algn="just">
              <a:lnSpc>
                <a:spcPct val="150000"/>
              </a:lnSpc>
            </a:pPr>
            <a:r>
              <a:rPr lang="en-US" dirty="0" smtClean="0">
                <a:latin typeface="Times New Roman" pitchFamily="18" charset="0"/>
                <a:cs typeface="Times New Roman" pitchFamily="18" charset="0"/>
              </a:rPr>
              <a:t>A local image descriptor is applied to a rectangular area around each key point to produce a feature vector. </a:t>
            </a:r>
          </a:p>
          <a:p>
            <a:pPr algn="just">
              <a:lnSpc>
                <a:spcPct val="150000"/>
              </a:lnSpc>
            </a:pPr>
            <a:r>
              <a:rPr lang="en-US" dirty="0" smtClean="0">
                <a:latin typeface="Times New Roman" pitchFamily="18" charset="0"/>
                <a:cs typeface="Times New Roman" pitchFamily="18" charset="0"/>
              </a:rPr>
              <a:t>Identifying the appropriate descriptor size and type for a recognition problem is a challenging task that involves a number of experiments.</a:t>
            </a:r>
          </a:p>
          <a:p>
            <a:pPr algn="just">
              <a:lnSpc>
                <a:spcPct val="150000"/>
              </a:lnSpc>
            </a:pPr>
            <a:endParaRPr lang="en-US" b="1" dirty="0" smtClean="0">
              <a:latin typeface="Times New Roman" pitchFamily="18" charset="0"/>
              <a:cs typeface="Times New Roman" pitchFamily="18" charset="0"/>
            </a:endParaRPr>
          </a:p>
          <a:p>
            <a:pPr algn="just">
              <a:lnSpc>
                <a:spcPct val="150000"/>
              </a:lnSpc>
              <a:buNone/>
            </a:pPr>
            <a:r>
              <a:rPr lang="en-US" dirty="0" smtClean="0">
                <a:latin typeface="Times New Roman" pitchFamily="18" charset="0"/>
                <a:cs typeface="Times New Roman" pitchFamily="18" charset="0"/>
              </a:rPr>
              <a:t> </a:t>
            </a:r>
          </a:p>
          <a:p>
            <a:endParaRPr lang="en-US" dirty="0" smtClean="0"/>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pSp>
        <p:nvGrpSpPr>
          <p:cNvPr id="6" name="Group 14"/>
          <p:cNvGrpSpPr>
            <a:grpSpLocks noGrp="1"/>
          </p:cNvGrpSpPr>
          <p:nvPr>
            <p:ph sz="quarter" idx="1"/>
          </p:nvPr>
        </p:nvGrpSpPr>
        <p:grpSpPr bwMode="auto">
          <a:xfrm>
            <a:off x="457200" y="2209800"/>
            <a:ext cx="7467600" cy="2743200"/>
            <a:chOff x="1376" y="4864"/>
            <a:chExt cx="10240" cy="880"/>
          </a:xfrm>
        </p:grpSpPr>
        <p:sp>
          <p:nvSpPr>
            <p:cNvPr id="7" name="Rectangle 15"/>
            <p:cNvSpPr>
              <a:spLocks noChangeArrowheads="1"/>
            </p:cNvSpPr>
            <p:nvPr/>
          </p:nvSpPr>
          <p:spPr bwMode="auto">
            <a:xfrm>
              <a:off x="1376" y="4864"/>
              <a:ext cx="2256" cy="88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algn="ctr">
                <a:spcAft>
                  <a:spcPts val="1000"/>
                </a:spcAft>
              </a:pPr>
              <a:endParaRPr lang="en-US" sz="1100" dirty="0" smtClean="0">
                <a:latin typeface="Calibri" pitchFamily="34" charset="0"/>
              </a:endParaRPr>
            </a:p>
            <a:p>
              <a:pPr algn="ctr">
                <a:spcAft>
                  <a:spcPts val="1000"/>
                </a:spcAft>
              </a:pPr>
              <a:endParaRPr lang="en-US" sz="1100" dirty="0" smtClean="0">
                <a:latin typeface="Calibri" pitchFamily="34" charset="0"/>
              </a:endParaRPr>
            </a:p>
            <a:p>
              <a:pPr algn="ctr">
                <a:spcAft>
                  <a:spcPts val="1000"/>
                </a:spcAft>
              </a:pPr>
              <a:endParaRPr lang="en-US" sz="1100" dirty="0" smtClean="0">
                <a:latin typeface="Calibri" pitchFamily="34" charset="0"/>
              </a:endParaRPr>
            </a:p>
            <a:p>
              <a:pPr algn="ctr">
                <a:spcAft>
                  <a:spcPts val="1000"/>
                </a:spcAft>
              </a:pPr>
              <a:endParaRPr lang="en-US" sz="1100" dirty="0" smtClean="0">
                <a:latin typeface="Calibri" pitchFamily="34" charset="0"/>
              </a:endParaRPr>
            </a:p>
            <a:p>
              <a:pPr algn="ctr">
                <a:spcAft>
                  <a:spcPts val="1000"/>
                </a:spcAft>
              </a:pPr>
              <a:r>
                <a:rPr lang="en-US" sz="1400" dirty="0" smtClean="0">
                  <a:latin typeface="Calibri" pitchFamily="34" charset="0"/>
                </a:rPr>
                <a:t>Selected </a:t>
              </a:r>
              <a:r>
                <a:rPr lang="en-US" sz="1400" dirty="0">
                  <a:latin typeface="Calibri" pitchFamily="34" charset="0"/>
                </a:rPr>
                <a:t>food image</a:t>
              </a:r>
              <a:endParaRPr lang="en-US" sz="1400" dirty="0"/>
            </a:p>
          </p:txBody>
        </p:sp>
        <p:sp>
          <p:nvSpPr>
            <p:cNvPr id="8" name="Rectangle 16"/>
            <p:cNvSpPr>
              <a:spLocks noChangeArrowheads="1"/>
            </p:cNvSpPr>
            <p:nvPr/>
          </p:nvSpPr>
          <p:spPr bwMode="auto">
            <a:xfrm>
              <a:off x="4032" y="4864"/>
              <a:ext cx="2256" cy="88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algn="ctr">
                <a:spcAft>
                  <a:spcPts val="1000"/>
                </a:spcAft>
              </a:pPr>
              <a:endParaRPr lang="en-US" sz="1100" dirty="0" smtClean="0">
                <a:latin typeface="Calibri" pitchFamily="34" charset="0"/>
              </a:endParaRPr>
            </a:p>
            <a:p>
              <a:pPr algn="ctr">
                <a:spcAft>
                  <a:spcPts val="1000"/>
                </a:spcAft>
              </a:pPr>
              <a:endParaRPr lang="en-US" sz="1100" dirty="0" smtClean="0">
                <a:latin typeface="Calibri" pitchFamily="34" charset="0"/>
              </a:endParaRPr>
            </a:p>
            <a:p>
              <a:pPr algn="ctr">
                <a:spcAft>
                  <a:spcPts val="1000"/>
                </a:spcAft>
              </a:pPr>
              <a:endParaRPr lang="en-US" sz="1100" dirty="0" smtClean="0">
                <a:latin typeface="Calibri" pitchFamily="34" charset="0"/>
              </a:endParaRPr>
            </a:p>
            <a:p>
              <a:pPr algn="ctr">
                <a:spcAft>
                  <a:spcPts val="1000"/>
                </a:spcAft>
              </a:pPr>
              <a:r>
                <a:rPr lang="en-US" sz="1400" dirty="0" smtClean="0">
                  <a:latin typeface="Calibri" pitchFamily="34" charset="0"/>
                </a:rPr>
                <a:t>Key </a:t>
              </a:r>
              <a:r>
                <a:rPr lang="en-US" sz="1400" dirty="0">
                  <a:latin typeface="Calibri" pitchFamily="34" charset="0"/>
                </a:rPr>
                <a:t>point’s selection</a:t>
              </a:r>
            </a:p>
            <a:p>
              <a:pPr algn="ctr">
                <a:spcAft>
                  <a:spcPts val="1000"/>
                </a:spcAft>
              </a:pPr>
              <a:r>
                <a:rPr lang="en-US" sz="1400" dirty="0">
                  <a:latin typeface="Calibri" pitchFamily="34" charset="0"/>
                </a:rPr>
                <a:t>From image</a:t>
              </a:r>
            </a:p>
            <a:p>
              <a:pPr algn="ctr">
                <a:spcAft>
                  <a:spcPts val="1000"/>
                </a:spcAft>
              </a:pPr>
              <a:r>
                <a:rPr lang="en-US" sz="1400" dirty="0">
                  <a:latin typeface="Calibri" pitchFamily="34" charset="0"/>
                </a:rPr>
                <a:t> </a:t>
              </a:r>
              <a:endParaRPr lang="en-US" sz="1400" dirty="0"/>
            </a:p>
          </p:txBody>
        </p:sp>
        <p:sp>
          <p:nvSpPr>
            <p:cNvPr id="9" name="Rectangle 17"/>
            <p:cNvSpPr>
              <a:spLocks noChangeArrowheads="1"/>
            </p:cNvSpPr>
            <p:nvPr/>
          </p:nvSpPr>
          <p:spPr bwMode="auto">
            <a:xfrm>
              <a:off x="6622" y="4864"/>
              <a:ext cx="2256" cy="88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algn="ctr">
                <a:spcAft>
                  <a:spcPts val="1000"/>
                </a:spcAft>
              </a:pPr>
              <a:endParaRPr lang="en-US" sz="1100" dirty="0" smtClean="0">
                <a:latin typeface="Calibri" pitchFamily="34" charset="0"/>
              </a:endParaRPr>
            </a:p>
            <a:p>
              <a:pPr algn="ctr">
                <a:spcAft>
                  <a:spcPts val="1000"/>
                </a:spcAft>
              </a:pPr>
              <a:endParaRPr lang="en-US" sz="1100" dirty="0" smtClean="0">
                <a:latin typeface="Calibri" pitchFamily="34" charset="0"/>
              </a:endParaRPr>
            </a:p>
            <a:p>
              <a:pPr algn="ctr">
                <a:spcAft>
                  <a:spcPts val="1000"/>
                </a:spcAft>
              </a:pPr>
              <a:endParaRPr lang="en-US" sz="1100" dirty="0" smtClean="0">
                <a:latin typeface="Calibri" pitchFamily="34" charset="0"/>
              </a:endParaRPr>
            </a:p>
            <a:p>
              <a:pPr algn="ctr">
                <a:spcAft>
                  <a:spcPts val="1000"/>
                </a:spcAft>
              </a:pPr>
              <a:endParaRPr lang="en-US" sz="1100" dirty="0" smtClean="0">
                <a:latin typeface="Calibri" pitchFamily="34" charset="0"/>
              </a:endParaRPr>
            </a:p>
            <a:p>
              <a:pPr algn="ctr">
                <a:spcAft>
                  <a:spcPts val="1000"/>
                </a:spcAft>
              </a:pPr>
              <a:r>
                <a:rPr lang="en-US" sz="1400" dirty="0" smtClean="0">
                  <a:latin typeface="Calibri" pitchFamily="34" charset="0"/>
                </a:rPr>
                <a:t>Applying </a:t>
              </a:r>
              <a:r>
                <a:rPr lang="en-US" sz="1400" dirty="0">
                  <a:latin typeface="Calibri" pitchFamily="34" charset="0"/>
                </a:rPr>
                <a:t>rectangular area</a:t>
              </a:r>
              <a:r>
                <a:rPr lang="en-US" sz="1100" dirty="0">
                  <a:latin typeface="Calibri" pitchFamily="34" charset="0"/>
                </a:rPr>
                <a:t> </a:t>
              </a:r>
            </a:p>
            <a:p>
              <a:pPr algn="ctr">
                <a:spcAft>
                  <a:spcPts val="1000"/>
                </a:spcAft>
              </a:pPr>
              <a:r>
                <a:rPr lang="en-US" sz="1100" dirty="0">
                  <a:latin typeface="Calibri" pitchFamily="34" charset="0"/>
                </a:rPr>
                <a:t> </a:t>
              </a:r>
              <a:endParaRPr lang="en-US" dirty="0"/>
            </a:p>
          </p:txBody>
        </p:sp>
        <p:sp>
          <p:nvSpPr>
            <p:cNvPr id="10" name="Rectangle 18"/>
            <p:cNvSpPr>
              <a:spLocks noChangeArrowheads="1"/>
            </p:cNvSpPr>
            <p:nvPr/>
          </p:nvSpPr>
          <p:spPr bwMode="auto">
            <a:xfrm>
              <a:off x="9216" y="4864"/>
              <a:ext cx="2400" cy="88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algn="ctr">
                <a:spcAft>
                  <a:spcPts val="1000"/>
                </a:spcAft>
              </a:pPr>
              <a:endParaRPr lang="en-US" sz="1100" dirty="0" smtClean="0">
                <a:latin typeface="Calibri" pitchFamily="34" charset="0"/>
              </a:endParaRPr>
            </a:p>
            <a:p>
              <a:pPr algn="ctr">
                <a:spcAft>
                  <a:spcPts val="1000"/>
                </a:spcAft>
              </a:pPr>
              <a:endParaRPr lang="en-US" sz="1100" dirty="0" smtClean="0">
                <a:latin typeface="Calibri" pitchFamily="34" charset="0"/>
              </a:endParaRPr>
            </a:p>
            <a:p>
              <a:pPr algn="ctr">
                <a:spcAft>
                  <a:spcPts val="1000"/>
                </a:spcAft>
              </a:pPr>
              <a:endParaRPr lang="en-US" sz="1100" dirty="0" smtClean="0">
                <a:latin typeface="Calibri" pitchFamily="34" charset="0"/>
              </a:endParaRPr>
            </a:p>
            <a:p>
              <a:pPr algn="ctr">
                <a:spcAft>
                  <a:spcPts val="1000"/>
                </a:spcAft>
              </a:pPr>
              <a:endParaRPr lang="en-US" sz="1100" dirty="0" smtClean="0">
                <a:latin typeface="Calibri" pitchFamily="34" charset="0"/>
              </a:endParaRPr>
            </a:p>
            <a:p>
              <a:pPr algn="ctr">
                <a:spcAft>
                  <a:spcPts val="1000"/>
                </a:spcAft>
              </a:pPr>
              <a:r>
                <a:rPr lang="en-US" sz="1400" dirty="0" smtClean="0">
                  <a:latin typeface="Calibri" pitchFamily="34" charset="0"/>
                </a:rPr>
                <a:t>Future </a:t>
              </a:r>
              <a:r>
                <a:rPr lang="en-US" sz="1400" dirty="0">
                  <a:latin typeface="Calibri" pitchFamily="34" charset="0"/>
                </a:rPr>
                <a:t>vector</a:t>
              </a:r>
            </a:p>
            <a:p>
              <a:pPr algn="ctr">
                <a:spcAft>
                  <a:spcPts val="1000"/>
                </a:spcAft>
              </a:pPr>
              <a:r>
                <a:rPr lang="en-US" sz="1400" dirty="0">
                  <a:latin typeface="Calibri" pitchFamily="34" charset="0"/>
                </a:rPr>
                <a:t>Production</a:t>
              </a:r>
              <a:endParaRPr lang="en-US" sz="1400" dirty="0"/>
            </a:p>
          </p:txBody>
        </p:sp>
        <p:cxnSp>
          <p:nvCxnSpPr>
            <p:cNvPr id="11" name="AutoShape 19"/>
            <p:cNvCxnSpPr>
              <a:cxnSpLocks noChangeShapeType="1"/>
            </p:cNvCxnSpPr>
            <p:nvPr/>
          </p:nvCxnSpPr>
          <p:spPr bwMode="auto">
            <a:xfrm>
              <a:off x="3632" y="5360"/>
              <a:ext cx="400" cy="0"/>
            </a:xfrm>
            <a:prstGeom prst="straightConnector1">
              <a:avLst/>
            </a:prstGeom>
            <a:ln>
              <a:headEnd/>
              <a:tailEnd type="triangle" w="med" len="med"/>
            </a:ln>
          </p:spPr>
          <p:style>
            <a:lnRef idx="2">
              <a:schemeClr val="accent2"/>
            </a:lnRef>
            <a:fillRef idx="1">
              <a:schemeClr val="lt1"/>
            </a:fillRef>
            <a:effectRef idx="0">
              <a:schemeClr val="accent2"/>
            </a:effectRef>
            <a:fontRef idx="minor">
              <a:schemeClr val="dk1"/>
            </a:fontRef>
          </p:style>
        </p:cxnSp>
        <p:cxnSp>
          <p:nvCxnSpPr>
            <p:cNvPr id="12" name="AutoShape 20"/>
            <p:cNvCxnSpPr>
              <a:cxnSpLocks noChangeShapeType="1"/>
            </p:cNvCxnSpPr>
            <p:nvPr/>
          </p:nvCxnSpPr>
          <p:spPr bwMode="auto">
            <a:xfrm>
              <a:off x="6288" y="5360"/>
              <a:ext cx="334" cy="0"/>
            </a:xfrm>
            <a:prstGeom prst="straightConnector1">
              <a:avLst/>
            </a:prstGeom>
            <a:ln>
              <a:headEnd/>
              <a:tailEnd type="triangle" w="med" len="med"/>
            </a:ln>
          </p:spPr>
          <p:style>
            <a:lnRef idx="2">
              <a:schemeClr val="accent2"/>
            </a:lnRef>
            <a:fillRef idx="1">
              <a:schemeClr val="lt1"/>
            </a:fillRef>
            <a:effectRef idx="0">
              <a:schemeClr val="accent2"/>
            </a:effectRef>
            <a:fontRef idx="minor">
              <a:schemeClr val="dk1"/>
            </a:fontRef>
          </p:style>
        </p:cxnSp>
        <p:cxnSp>
          <p:nvCxnSpPr>
            <p:cNvPr id="13" name="AutoShape 21"/>
            <p:cNvCxnSpPr>
              <a:cxnSpLocks noChangeShapeType="1"/>
            </p:cNvCxnSpPr>
            <p:nvPr/>
          </p:nvCxnSpPr>
          <p:spPr bwMode="auto">
            <a:xfrm>
              <a:off x="8878" y="5360"/>
              <a:ext cx="400" cy="0"/>
            </a:xfrm>
            <a:prstGeom prst="straightConnector1">
              <a:avLst/>
            </a:prstGeom>
            <a:ln>
              <a:headEnd/>
              <a:tailEnd type="triangle" w="med" len="med"/>
            </a:ln>
          </p:spPr>
          <p:style>
            <a:lnRef idx="2">
              <a:schemeClr val="accent2"/>
            </a:lnRef>
            <a:fillRef idx="1">
              <a:schemeClr val="lt1"/>
            </a:fillRef>
            <a:effectRef idx="0">
              <a:schemeClr val="accent2"/>
            </a:effectRef>
            <a:fontRef idx="minor">
              <a:schemeClr val="dk1"/>
            </a:fontRef>
          </p:style>
        </p:cxn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itchFamily="18" charset="0"/>
                <a:cs typeface="Times New Roman" pitchFamily="18" charset="0"/>
              </a:rPr>
              <a:t>Literature survey</a:t>
            </a:r>
            <a:endParaRPr lang="en-US" sz="40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sz="quarter" idx="1"/>
          </p:nvPr>
        </p:nvGraphicFramePr>
        <p:xfrm>
          <a:off x="457200" y="1600200"/>
          <a:ext cx="8077200" cy="4907280"/>
        </p:xfrm>
        <a:graphic>
          <a:graphicData uri="http://schemas.openxmlformats.org/drawingml/2006/table">
            <a:tbl>
              <a:tblPr firstRow="1" bandRow="1">
                <a:tableStyleId>{125E5076-3810-47DD-B79F-674D7AD40C01}</a:tableStyleId>
              </a:tblPr>
              <a:tblGrid>
                <a:gridCol w="1346200"/>
                <a:gridCol w="1346200"/>
                <a:gridCol w="965200"/>
                <a:gridCol w="1727200"/>
                <a:gridCol w="1346200"/>
                <a:gridCol w="1346200"/>
              </a:tblGrid>
              <a:tr h="370840">
                <a:tc>
                  <a:txBody>
                    <a:bodyPr/>
                    <a:lstStyle/>
                    <a:p>
                      <a:r>
                        <a:rPr lang="en-US" sz="1600" dirty="0" smtClean="0">
                          <a:latin typeface="Times New Roman" pitchFamily="18" charset="0"/>
                          <a:cs typeface="Times New Roman" pitchFamily="18" charset="0"/>
                        </a:rPr>
                        <a:t>TITLE NAME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AUTHOR</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YEAR</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DESCRIPTION</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ADVANT- AGE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DISADVANTAGE</a:t>
                      </a:r>
                      <a:endParaRPr lang="en-US" sz="1600" dirty="0">
                        <a:latin typeface="Times New Roman" pitchFamily="18" charset="0"/>
                        <a:cs typeface="Times New Roman" pitchFamily="18" charset="0"/>
                      </a:endParaRPr>
                    </a:p>
                  </a:txBody>
                  <a:tcPr/>
                </a:tc>
              </a:tr>
              <a:tr h="370840">
                <a:tc>
                  <a:txBody>
                    <a:bodyPr/>
                    <a:lstStyle/>
                    <a:p>
                      <a:r>
                        <a:rPr lang="en-US" sz="1400" dirty="0" smtClean="0">
                          <a:latin typeface="Times New Roman" pitchFamily="18" charset="0"/>
                          <a:cs typeface="Times New Roman" pitchFamily="18" charset="0"/>
                        </a:rPr>
                        <a:t>Towards Good Practice in Large-Scale Learning for Image</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Florent Perronnin,</a:t>
                      </a:r>
                    </a:p>
                    <a:p>
                      <a:r>
                        <a:rPr lang="en-US" sz="1400" dirty="0" smtClean="0">
                          <a:latin typeface="Times New Roman" pitchFamily="18" charset="0"/>
                          <a:cs typeface="Times New Roman" pitchFamily="18" charset="0"/>
                        </a:rPr>
                        <a:t>Zeynep Akata,Zaid Harchaoui and Cordelia Schmid</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2012</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 It can scale the learning to millions of images and thousands of classes.</a:t>
                      </a:r>
                      <a:endParaRPr lang="en-US" sz="1400" dirty="0">
                        <a:latin typeface="Times New Roman" pitchFamily="18" charset="0"/>
                        <a:cs typeface="Times New Roman" pitchFamily="18" charset="0"/>
                      </a:endParaRPr>
                    </a:p>
                  </a:txBody>
                  <a:tcPr/>
                </a:tc>
                <a:tc>
                  <a:txBody>
                    <a:bodyPr/>
                    <a:lstStyle/>
                    <a:p>
                      <a:r>
                        <a:rPr kumimoji="0" lang="en-US" sz="1400" kern="1200" baseline="0" dirty="0" smtClean="0">
                          <a:latin typeface="Times New Roman" pitchFamily="18" charset="0"/>
                          <a:cs typeface="Times New Roman" pitchFamily="18" charset="0"/>
                        </a:rPr>
                        <a:t>Improve the</a:t>
                      </a:r>
                    </a:p>
                    <a:p>
                      <a:r>
                        <a:rPr kumimoji="0" lang="en-US" sz="1400" kern="1200" baseline="0" dirty="0" smtClean="0">
                          <a:latin typeface="Times New Roman" pitchFamily="18" charset="0"/>
                          <a:cs typeface="Times New Roman" pitchFamily="18" charset="0"/>
                        </a:rPr>
                        <a:t>state-of-the-art on a large subset.</a:t>
                      </a:r>
                      <a:endParaRPr kumimoji="0" lang="en-US" sz="1400" i="0" kern="1200" baseline="0" dirty="0" smtClean="0">
                        <a:solidFill>
                          <a:schemeClr val="lt1"/>
                        </a:solidFill>
                        <a:latin typeface="Times New Roman" pitchFamily="18" charset="0"/>
                        <a:ea typeface="+mn-ea"/>
                        <a:cs typeface="Times New Roman" pitchFamily="18" charset="0"/>
                      </a:endParaRPr>
                    </a:p>
                  </a:txBody>
                  <a:tcPr/>
                </a:tc>
                <a:tc>
                  <a:txBody>
                    <a:bodyPr/>
                    <a:lstStyle/>
                    <a:p>
                      <a:r>
                        <a:rPr lang="en-US" sz="1400" dirty="0" smtClean="0">
                          <a:latin typeface="Times New Roman" pitchFamily="18" charset="0"/>
                          <a:cs typeface="Times New Roman" pitchFamily="18" charset="0"/>
                        </a:rPr>
                        <a:t>Accuracy</a:t>
                      </a:r>
                      <a:r>
                        <a:rPr lang="en-US" sz="1400" baseline="0" dirty="0" smtClean="0">
                          <a:latin typeface="Times New Roman" pitchFamily="18" charset="0"/>
                          <a:cs typeface="Times New Roman" pitchFamily="18" charset="0"/>
                        </a:rPr>
                        <a:t> is less (</a:t>
                      </a:r>
                      <a:r>
                        <a:rPr lang="en-US" sz="1400" baseline="0" dirty="0" err="1" smtClean="0">
                          <a:latin typeface="Times New Roman" pitchFamily="18" charset="0"/>
                          <a:cs typeface="Times New Roman" pitchFamily="18" charset="0"/>
                        </a:rPr>
                        <a:t>i.e</a:t>
                      </a:r>
                      <a:r>
                        <a:rPr lang="en-US" sz="1400" baseline="0" dirty="0" smtClean="0">
                          <a:latin typeface="Times New Roman" pitchFamily="18" charset="0"/>
                          <a:cs typeface="Times New Roman" pitchFamily="18" charset="0"/>
                        </a:rPr>
                        <a:t>) from16.7-19.1%</a:t>
                      </a:r>
                      <a:endParaRPr lang="en-US" sz="1400" dirty="0">
                        <a:latin typeface="Times New Roman" pitchFamily="18" charset="0"/>
                        <a:cs typeface="Times New Roman" pitchFamily="18" charset="0"/>
                      </a:endParaRPr>
                    </a:p>
                  </a:txBody>
                  <a:tcPr/>
                </a:tc>
              </a:tr>
              <a:tr h="370840">
                <a:tc>
                  <a:txBody>
                    <a:bodyPr/>
                    <a:lstStyle/>
                    <a:p>
                      <a:r>
                        <a:rPr lang="en-US" sz="1400" dirty="0" smtClean="0">
                          <a:latin typeface="Times New Roman" pitchFamily="18" charset="0"/>
                          <a:cs typeface="Times New Roman" pitchFamily="18" charset="0"/>
                        </a:rPr>
                        <a:t>Evaluation of Color Descriptors for Object and Scene Recognition</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Koen E.A Van de sande and Theo Gevers and Cees G.M.Snock</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2007</a:t>
                      </a:r>
                      <a:endParaRPr lang="en-US" sz="1400" dirty="0">
                        <a:latin typeface="Times New Roman" pitchFamily="18" charset="0"/>
                        <a:cs typeface="Times New Roman" pitchFamily="18" charset="0"/>
                      </a:endParaRPr>
                    </a:p>
                  </a:txBody>
                  <a:tcPr/>
                </a:tc>
                <a:tc>
                  <a:txBody>
                    <a:bodyPr/>
                    <a:lstStyle/>
                    <a:p>
                      <a:r>
                        <a:rPr kumimoji="0" lang="en-US" sz="1600" kern="1200" baseline="0" dirty="0" smtClean="0">
                          <a:solidFill>
                            <a:schemeClr val="lt1"/>
                          </a:solidFill>
                          <a:latin typeface="Times New Roman" pitchFamily="18" charset="0"/>
                          <a:ea typeface="+mn-ea"/>
                          <a:cs typeface="Times New Roman" pitchFamily="18" charset="0"/>
                        </a:rPr>
                        <a:t>The invariance properties of color descriptors are</a:t>
                      </a:r>
                    </a:p>
                    <a:p>
                      <a:r>
                        <a:rPr kumimoji="0" lang="en-US" sz="1600" kern="1200" baseline="0" dirty="0" smtClean="0">
                          <a:solidFill>
                            <a:schemeClr val="lt1"/>
                          </a:solidFill>
                          <a:latin typeface="Times New Roman" pitchFamily="18" charset="0"/>
                          <a:ea typeface="+mn-ea"/>
                          <a:cs typeface="Times New Roman" pitchFamily="18" charset="0"/>
                        </a:rPr>
                        <a:t>shown analytically using a taxonomy.</a:t>
                      </a:r>
                    </a:p>
                  </a:txBody>
                  <a:tcPr/>
                </a:tc>
                <a:tc>
                  <a:txBody>
                    <a:bodyPr/>
                    <a:lstStyle/>
                    <a:p>
                      <a:r>
                        <a:rPr kumimoji="0" lang="en-US" sz="1400" kern="1200" baseline="0" dirty="0" smtClean="0">
                          <a:latin typeface="Times New Roman" pitchFamily="18" charset="0"/>
                          <a:cs typeface="Times New Roman" pitchFamily="18" charset="0"/>
                        </a:rPr>
                        <a:t>Color descriptor have been  used.</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Affects</a:t>
                      </a:r>
                      <a:r>
                        <a:rPr lang="en-US" sz="1400" baseline="0" dirty="0" smtClean="0">
                          <a:latin typeface="Times New Roman" pitchFamily="18" charset="0"/>
                          <a:cs typeface="Times New Roman" pitchFamily="18" charset="0"/>
                        </a:rPr>
                        <a:t> the performance of the object recognition.</a:t>
                      </a:r>
                      <a:endParaRPr lang="en-US" sz="1400" dirty="0">
                        <a:latin typeface="Times New Roman" pitchFamily="18" charset="0"/>
                        <a:cs typeface="Times New Roman" pitchFamily="18" charset="0"/>
                      </a:endParaRPr>
                    </a:p>
                  </a:txBody>
                  <a:tcPr/>
                </a:tc>
              </a:tr>
              <a:tr h="370840">
                <a:tc>
                  <a:txBody>
                    <a:bodyPr/>
                    <a:lstStyle/>
                    <a:p>
                      <a:r>
                        <a:rPr lang="en-US" sz="1400" b="1" dirty="0" smtClean="0">
                          <a:latin typeface="Times New Roman" pitchFamily="18" charset="0"/>
                          <a:cs typeface="Times New Roman" pitchFamily="18" charset="0"/>
                        </a:rPr>
                        <a:t>A Bayesian Hierarchical Model for Learning Natural Scene Categories</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Li Fei-Fei, Pietro Perona</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2012</a:t>
                      </a:r>
                      <a:endParaRPr lang="en-US" sz="14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It</a:t>
                      </a:r>
                      <a:r>
                        <a:rPr lang="en-US" sz="1600" baseline="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uses code word to recognize each scene by a collection of local region.</a:t>
                      </a:r>
                      <a:endParaRPr lang="en-US" sz="16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No need of manual supervision to identify the scene.</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More code words have to be stored.</a:t>
                      </a:r>
                      <a:endParaRPr lang="en-US" sz="14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dirty="0" smtClean="0">
                <a:latin typeface="Times New Roman" pitchFamily="18" charset="0"/>
                <a:cs typeface="Times New Roman" pitchFamily="18" charset="0"/>
              </a:rPr>
              <a:t>MODULE DESCRIPTION &amp; MODULE DIAGRAM</a:t>
            </a:r>
            <a:endParaRPr lang="en-US" sz="4000" dirty="0"/>
          </a:p>
        </p:txBody>
      </p:sp>
      <p:sp>
        <p:nvSpPr>
          <p:cNvPr id="3" name="Content Placeholder 2"/>
          <p:cNvSpPr>
            <a:spLocks noGrp="1"/>
          </p:cNvSpPr>
          <p:nvPr>
            <p:ph sz="quarter" idx="1"/>
          </p:nvPr>
        </p:nvSpPr>
        <p:spPr/>
        <p:txBody>
          <a:bodyPr>
            <a:normAutofit fontScale="92500" lnSpcReduction="10000"/>
          </a:bodyPr>
          <a:lstStyle/>
          <a:p>
            <a:pPr algn="just">
              <a:lnSpc>
                <a:spcPct val="150000"/>
              </a:lnSpc>
            </a:pPr>
            <a:r>
              <a:rPr lang="en-US" b="1" dirty="0" smtClean="0">
                <a:latin typeface="Times New Roman" pitchFamily="18" charset="0"/>
                <a:cs typeface="Times New Roman" pitchFamily="18" charset="0"/>
              </a:rPr>
              <a:t>DESCRIPTOR QUANTIZATION</a:t>
            </a:r>
          </a:p>
          <a:p>
            <a:r>
              <a:rPr lang="en-US" dirty="0" smtClean="0">
                <a:latin typeface="Times New Roman" pitchFamily="18" charset="0"/>
                <a:cs typeface="Times New Roman" pitchFamily="18" charset="0"/>
              </a:rPr>
              <a:t>Descriptor quantization is the procedure of assigning a feature vector to the closest visual word of a predefined visual vocabulary. </a:t>
            </a:r>
          </a:p>
          <a:p>
            <a:r>
              <a:rPr lang="en-US" dirty="0" smtClean="0">
                <a:latin typeface="Times New Roman" pitchFamily="18" charset="0"/>
                <a:cs typeface="Times New Roman" pitchFamily="18" charset="0"/>
              </a:rPr>
              <a:t>Once the visual dictionary is learnt, each descriptor of an image is quantized and the histogram of visual word occurrences serves as a global description of the image.</a:t>
            </a:r>
          </a:p>
          <a:p>
            <a:r>
              <a:rPr lang="en-US" dirty="0" smtClean="0">
                <a:latin typeface="Times New Roman" pitchFamily="18" charset="0"/>
                <a:cs typeface="Times New Roman" pitchFamily="18" charset="0"/>
              </a:rPr>
              <a:t> Then, the histogram values are usually scaled to [0 1] and are fed to the classifier either for training or testing.</a:t>
            </a:r>
          </a:p>
          <a:p>
            <a:r>
              <a:rPr lang="en-US" dirty="0" smtClean="0">
                <a:latin typeface="Times New Roman" pitchFamily="18" charset="0"/>
                <a:cs typeface="Times New Roman" pitchFamily="18" charset="0"/>
              </a:rPr>
              <a:t> The efficiency of this part of the system is crucial, since it affects processing times for both training and testing. </a:t>
            </a:r>
          </a:p>
          <a:p>
            <a:r>
              <a:rPr lang="en-US" dirty="0" smtClean="0">
                <a:latin typeface="Times New Roman" pitchFamily="18" charset="0"/>
                <a:cs typeface="Times New Roman" pitchFamily="18" charset="0"/>
              </a:rPr>
              <a:t>The complexity of the descriptor quantization mainly depends on the dimensions of the descriptor and the number of visual words.</a:t>
            </a:r>
          </a:p>
          <a:p>
            <a:endParaRPr lang="en-US" dirty="0" smtClean="0"/>
          </a:p>
          <a:p>
            <a:pPr algn="just">
              <a:lnSpc>
                <a:spcPct val="150000"/>
              </a:lnSpc>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pSp>
        <p:nvGrpSpPr>
          <p:cNvPr id="4" name="Group 15"/>
          <p:cNvGrpSpPr>
            <a:grpSpLocks noGrp="1"/>
          </p:cNvGrpSpPr>
          <p:nvPr>
            <p:ph sz="quarter" idx="1"/>
          </p:nvPr>
        </p:nvGrpSpPr>
        <p:grpSpPr bwMode="auto">
          <a:xfrm>
            <a:off x="457200" y="685800"/>
            <a:ext cx="8229600" cy="5788025"/>
            <a:chOff x="1680" y="5616"/>
            <a:chExt cx="9304" cy="3888"/>
          </a:xfrm>
        </p:grpSpPr>
        <p:sp>
          <p:nvSpPr>
            <p:cNvPr id="5" name="Rectangle 16"/>
            <p:cNvSpPr>
              <a:spLocks noChangeArrowheads="1"/>
            </p:cNvSpPr>
            <p:nvPr/>
          </p:nvSpPr>
          <p:spPr bwMode="auto">
            <a:xfrm>
              <a:off x="1680" y="6512"/>
              <a:ext cx="1440" cy="76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algn="ctr">
                <a:spcAft>
                  <a:spcPts val="1000"/>
                </a:spcAft>
              </a:pPr>
              <a:r>
                <a:rPr lang="en-US" sz="1400" dirty="0">
                  <a:latin typeface="Calibri" pitchFamily="34" charset="0"/>
                </a:rPr>
                <a:t>Selected image</a:t>
              </a:r>
              <a:endParaRPr lang="en-US" sz="1400" dirty="0"/>
            </a:p>
          </p:txBody>
        </p:sp>
        <p:sp>
          <p:nvSpPr>
            <p:cNvPr id="6" name="Rectangle 17"/>
            <p:cNvSpPr>
              <a:spLocks noChangeArrowheads="1"/>
            </p:cNvSpPr>
            <p:nvPr/>
          </p:nvSpPr>
          <p:spPr bwMode="auto">
            <a:xfrm>
              <a:off x="3440" y="6512"/>
              <a:ext cx="1440" cy="76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algn="ctr">
                <a:spcAft>
                  <a:spcPts val="1000"/>
                </a:spcAft>
              </a:pPr>
              <a:r>
                <a:rPr lang="en-US" sz="1400" dirty="0">
                  <a:latin typeface="Calibri" pitchFamily="34" charset="0"/>
                </a:rPr>
                <a:t>Key point extraction</a:t>
              </a:r>
              <a:endParaRPr lang="en-US" sz="1400" dirty="0"/>
            </a:p>
          </p:txBody>
        </p:sp>
        <p:sp>
          <p:nvSpPr>
            <p:cNvPr id="7" name="Rectangle 18"/>
            <p:cNvSpPr>
              <a:spLocks noChangeArrowheads="1"/>
            </p:cNvSpPr>
            <p:nvPr/>
          </p:nvSpPr>
          <p:spPr bwMode="auto">
            <a:xfrm>
              <a:off x="5224" y="6512"/>
              <a:ext cx="1440" cy="76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algn="ctr">
                <a:spcAft>
                  <a:spcPts val="1000"/>
                </a:spcAft>
              </a:pPr>
              <a:r>
                <a:rPr lang="en-US" sz="1400" dirty="0">
                  <a:latin typeface="Calibri" pitchFamily="34" charset="0"/>
                </a:rPr>
                <a:t>Color histogram</a:t>
              </a:r>
              <a:endParaRPr lang="en-US" sz="1400" dirty="0"/>
            </a:p>
          </p:txBody>
        </p:sp>
        <p:sp>
          <p:nvSpPr>
            <p:cNvPr id="8" name="Rectangle 19"/>
            <p:cNvSpPr>
              <a:spLocks noChangeArrowheads="1"/>
            </p:cNvSpPr>
            <p:nvPr/>
          </p:nvSpPr>
          <p:spPr bwMode="auto">
            <a:xfrm>
              <a:off x="5224" y="7840"/>
              <a:ext cx="1440" cy="76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algn="ctr">
                <a:spcAft>
                  <a:spcPts val="1000"/>
                </a:spcAft>
              </a:pPr>
              <a:r>
                <a:rPr lang="en-US" sz="1400" dirty="0">
                  <a:latin typeface="Calibri" pitchFamily="34" charset="0"/>
                </a:rPr>
                <a:t>Color descriptors</a:t>
              </a:r>
              <a:endParaRPr lang="en-US" sz="1400" dirty="0"/>
            </a:p>
          </p:txBody>
        </p:sp>
        <p:sp>
          <p:nvSpPr>
            <p:cNvPr id="9" name="Rectangle 20"/>
            <p:cNvSpPr>
              <a:spLocks noChangeArrowheads="1"/>
            </p:cNvSpPr>
            <p:nvPr/>
          </p:nvSpPr>
          <p:spPr bwMode="auto">
            <a:xfrm>
              <a:off x="5224" y="9104"/>
              <a:ext cx="344" cy="4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algn="ctr">
                <a:spcAft>
                  <a:spcPts val="1000"/>
                </a:spcAft>
              </a:pPr>
              <a:r>
                <a:rPr lang="en-US" sz="1100" dirty="0">
                  <a:latin typeface="Calibri" pitchFamily="34" charset="0"/>
                </a:rPr>
                <a:t>R</a:t>
              </a:r>
              <a:endParaRPr lang="en-US" dirty="0"/>
            </a:p>
          </p:txBody>
        </p:sp>
        <p:sp>
          <p:nvSpPr>
            <p:cNvPr id="10" name="Rectangle 21"/>
            <p:cNvSpPr>
              <a:spLocks noChangeArrowheads="1"/>
            </p:cNvSpPr>
            <p:nvPr/>
          </p:nvSpPr>
          <p:spPr bwMode="auto">
            <a:xfrm>
              <a:off x="5720" y="9104"/>
              <a:ext cx="344" cy="4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algn="ctr">
                <a:spcAft>
                  <a:spcPts val="1000"/>
                </a:spcAft>
              </a:pPr>
              <a:r>
                <a:rPr lang="en-US" sz="1100" dirty="0">
                  <a:latin typeface="Calibri" pitchFamily="34" charset="0"/>
                </a:rPr>
                <a:t>G</a:t>
              </a:r>
              <a:endParaRPr lang="en-US" dirty="0"/>
            </a:p>
          </p:txBody>
        </p:sp>
        <p:sp>
          <p:nvSpPr>
            <p:cNvPr id="11" name="Rectangle 22"/>
            <p:cNvSpPr>
              <a:spLocks noChangeArrowheads="1"/>
            </p:cNvSpPr>
            <p:nvPr/>
          </p:nvSpPr>
          <p:spPr bwMode="auto">
            <a:xfrm>
              <a:off x="6232" y="9104"/>
              <a:ext cx="344" cy="4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algn="ctr">
                <a:spcAft>
                  <a:spcPts val="1000"/>
                </a:spcAft>
              </a:pPr>
              <a:r>
                <a:rPr lang="en-US" sz="1100" dirty="0">
                  <a:latin typeface="Calibri" pitchFamily="34" charset="0"/>
                </a:rPr>
                <a:t>B</a:t>
              </a:r>
              <a:endParaRPr lang="en-US" dirty="0"/>
            </a:p>
          </p:txBody>
        </p:sp>
        <p:sp>
          <p:nvSpPr>
            <p:cNvPr id="12" name="Rectangle 23"/>
            <p:cNvSpPr>
              <a:spLocks noChangeArrowheads="1"/>
            </p:cNvSpPr>
            <p:nvPr/>
          </p:nvSpPr>
          <p:spPr bwMode="auto">
            <a:xfrm>
              <a:off x="7128" y="7840"/>
              <a:ext cx="1680" cy="76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algn="ctr">
                <a:spcAft>
                  <a:spcPts val="1000"/>
                </a:spcAft>
              </a:pPr>
              <a:r>
                <a:rPr lang="en-US" sz="1400" dirty="0">
                  <a:latin typeface="Calibri" pitchFamily="34" charset="0"/>
                </a:rPr>
                <a:t>Descriptor quantization</a:t>
              </a:r>
              <a:endParaRPr lang="en-US" sz="1400" dirty="0"/>
            </a:p>
          </p:txBody>
        </p:sp>
        <p:sp>
          <p:nvSpPr>
            <p:cNvPr id="13" name="Rectangle 24"/>
            <p:cNvSpPr>
              <a:spLocks noChangeArrowheads="1"/>
            </p:cNvSpPr>
            <p:nvPr/>
          </p:nvSpPr>
          <p:spPr bwMode="auto">
            <a:xfrm>
              <a:off x="9304" y="7840"/>
              <a:ext cx="1680" cy="11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algn="ctr">
                <a:spcAft>
                  <a:spcPts val="1000"/>
                </a:spcAft>
              </a:pPr>
              <a:r>
                <a:rPr lang="en-US" sz="1400" dirty="0">
                  <a:latin typeface="Calibri" pitchFamily="34" charset="0"/>
                </a:rPr>
                <a:t>Visual dictionary classifier</a:t>
              </a:r>
              <a:endParaRPr lang="en-US" sz="1400" dirty="0"/>
            </a:p>
          </p:txBody>
        </p:sp>
        <p:sp>
          <p:nvSpPr>
            <p:cNvPr id="14" name="AutoShape 25"/>
            <p:cNvSpPr>
              <a:spLocks noChangeArrowheads="1"/>
            </p:cNvSpPr>
            <p:nvPr/>
          </p:nvSpPr>
          <p:spPr bwMode="auto">
            <a:xfrm>
              <a:off x="9408" y="5616"/>
              <a:ext cx="1440" cy="1913"/>
            </a:xfrm>
            <a:prstGeom prst="can">
              <a:avLst>
                <a:gd name="adj" fmla="val 33212"/>
              </a:avLst>
            </a:prstGeom>
            <a:ln>
              <a:headEnd/>
              <a:tailEnd/>
            </a:ln>
          </p:spPr>
          <p:style>
            <a:lnRef idx="2">
              <a:schemeClr val="accent2"/>
            </a:lnRef>
            <a:fillRef idx="1">
              <a:schemeClr val="lt1"/>
            </a:fillRef>
            <a:effectRef idx="0">
              <a:schemeClr val="accent2"/>
            </a:effectRef>
            <a:fontRef idx="minor">
              <a:schemeClr val="dk1"/>
            </a:fontRef>
          </p:style>
          <p:txBody>
            <a:bodyPr/>
            <a:lstStyle/>
            <a:p>
              <a:pPr>
                <a:spcAft>
                  <a:spcPts val="1000"/>
                </a:spcAft>
              </a:pPr>
              <a:r>
                <a:rPr lang="en-US" sz="1400" dirty="0">
                  <a:latin typeface="Calibri" pitchFamily="34" charset="0"/>
                </a:rPr>
                <a:t>Training set</a:t>
              </a:r>
              <a:endParaRPr lang="en-US" sz="1400" dirty="0"/>
            </a:p>
          </p:txBody>
        </p:sp>
        <p:cxnSp>
          <p:nvCxnSpPr>
            <p:cNvPr id="15" name="AutoShape 26"/>
            <p:cNvCxnSpPr>
              <a:cxnSpLocks noChangeShapeType="1"/>
            </p:cNvCxnSpPr>
            <p:nvPr/>
          </p:nvCxnSpPr>
          <p:spPr bwMode="auto">
            <a:xfrm>
              <a:off x="3120" y="6880"/>
              <a:ext cx="320" cy="0"/>
            </a:xfrm>
            <a:prstGeom prst="straightConnector1">
              <a:avLst/>
            </a:prstGeom>
            <a:ln>
              <a:headEnd/>
              <a:tailEnd type="triangle" w="med" len="med"/>
            </a:ln>
          </p:spPr>
          <p:style>
            <a:lnRef idx="2">
              <a:schemeClr val="accent2"/>
            </a:lnRef>
            <a:fillRef idx="1">
              <a:schemeClr val="lt1"/>
            </a:fillRef>
            <a:effectRef idx="0">
              <a:schemeClr val="accent2"/>
            </a:effectRef>
            <a:fontRef idx="minor">
              <a:schemeClr val="dk1"/>
            </a:fontRef>
          </p:style>
        </p:cxnSp>
        <p:cxnSp>
          <p:nvCxnSpPr>
            <p:cNvPr id="16" name="AutoShape 27"/>
            <p:cNvCxnSpPr>
              <a:cxnSpLocks noChangeShapeType="1"/>
            </p:cNvCxnSpPr>
            <p:nvPr/>
          </p:nvCxnSpPr>
          <p:spPr bwMode="auto">
            <a:xfrm>
              <a:off x="4904" y="6880"/>
              <a:ext cx="320" cy="0"/>
            </a:xfrm>
            <a:prstGeom prst="straightConnector1">
              <a:avLst/>
            </a:prstGeom>
            <a:ln>
              <a:headEnd/>
              <a:tailEnd type="triangle" w="med" len="med"/>
            </a:ln>
          </p:spPr>
          <p:style>
            <a:lnRef idx="2">
              <a:schemeClr val="accent2"/>
            </a:lnRef>
            <a:fillRef idx="1">
              <a:schemeClr val="lt1"/>
            </a:fillRef>
            <a:effectRef idx="0">
              <a:schemeClr val="accent2"/>
            </a:effectRef>
            <a:fontRef idx="minor">
              <a:schemeClr val="dk1"/>
            </a:fontRef>
          </p:style>
        </p:cxnSp>
        <p:cxnSp>
          <p:nvCxnSpPr>
            <p:cNvPr id="17" name="AutoShape 28"/>
            <p:cNvCxnSpPr>
              <a:cxnSpLocks noChangeShapeType="1"/>
            </p:cNvCxnSpPr>
            <p:nvPr/>
          </p:nvCxnSpPr>
          <p:spPr bwMode="auto">
            <a:xfrm>
              <a:off x="5872" y="7280"/>
              <a:ext cx="0" cy="560"/>
            </a:xfrm>
            <a:prstGeom prst="straightConnector1">
              <a:avLst/>
            </a:prstGeom>
            <a:ln>
              <a:headEnd/>
              <a:tailEnd type="triangle" w="med" len="med"/>
            </a:ln>
          </p:spPr>
          <p:style>
            <a:lnRef idx="2">
              <a:schemeClr val="accent2"/>
            </a:lnRef>
            <a:fillRef idx="1">
              <a:schemeClr val="lt1"/>
            </a:fillRef>
            <a:effectRef idx="0">
              <a:schemeClr val="accent2"/>
            </a:effectRef>
            <a:fontRef idx="minor">
              <a:schemeClr val="dk1"/>
            </a:fontRef>
          </p:style>
        </p:cxnSp>
        <p:cxnSp>
          <p:nvCxnSpPr>
            <p:cNvPr id="18" name="AutoShape 29"/>
            <p:cNvCxnSpPr>
              <a:cxnSpLocks noChangeShapeType="1"/>
            </p:cNvCxnSpPr>
            <p:nvPr/>
          </p:nvCxnSpPr>
          <p:spPr bwMode="auto">
            <a:xfrm>
              <a:off x="6664" y="8224"/>
              <a:ext cx="464" cy="0"/>
            </a:xfrm>
            <a:prstGeom prst="straightConnector1">
              <a:avLst/>
            </a:prstGeom>
            <a:ln>
              <a:headEnd/>
              <a:tailEnd type="triangle" w="med" len="med"/>
            </a:ln>
          </p:spPr>
          <p:style>
            <a:lnRef idx="2">
              <a:schemeClr val="accent2"/>
            </a:lnRef>
            <a:fillRef idx="1">
              <a:schemeClr val="lt1"/>
            </a:fillRef>
            <a:effectRef idx="0">
              <a:schemeClr val="accent2"/>
            </a:effectRef>
            <a:fontRef idx="minor">
              <a:schemeClr val="dk1"/>
            </a:fontRef>
          </p:style>
        </p:cxnSp>
        <p:cxnSp>
          <p:nvCxnSpPr>
            <p:cNvPr id="19" name="AutoShape 30"/>
            <p:cNvCxnSpPr>
              <a:cxnSpLocks noChangeShapeType="1"/>
            </p:cNvCxnSpPr>
            <p:nvPr/>
          </p:nvCxnSpPr>
          <p:spPr bwMode="auto">
            <a:xfrm>
              <a:off x="8840" y="8224"/>
              <a:ext cx="464" cy="0"/>
            </a:xfrm>
            <a:prstGeom prst="straightConnector1">
              <a:avLst/>
            </a:prstGeom>
            <a:ln>
              <a:headEnd/>
              <a:tailEnd type="triangle" w="med" len="med"/>
            </a:ln>
          </p:spPr>
          <p:style>
            <a:lnRef idx="2">
              <a:schemeClr val="accent2"/>
            </a:lnRef>
            <a:fillRef idx="1">
              <a:schemeClr val="lt1"/>
            </a:fillRef>
            <a:effectRef idx="0">
              <a:schemeClr val="accent2"/>
            </a:effectRef>
            <a:fontRef idx="minor">
              <a:schemeClr val="dk1"/>
            </a:fontRef>
          </p:style>
        </p:cxnSp>
        <p:cxnSp>
          <p:nvCxnSpPr>
            <p:cNvPr id="20" name="AutoShape 31"/>
            <p:cNvCxnSpPr>
              <a:cxnSpLocks noChangeShapeType="1"/>
            </p:cNvCxnSpPr>
            <p:nvPr/>
          </p:nvCxnSpPr>
          <p:spPr bwMode="auto">
            <a:xfrm>
              <a:off x="10144" y="7529"/>
              <a:ext cx="0" cy="311"/>
            </a:xfrm>
            <a:prstGeom prst="straightConnector1">
              <a:avLst/>
            </a:prstGeom>
            <a:ln>
              <a:headEnd/>
              <a:tailEnd type="triangle" w="med" len="med"/>
            </a:ln>
          </p:spPr>
          <p:style>
            <a:lnRef idx="2">
              <a:schemeClr val="accent2"/>
            </a:lnRef>
            <a:fillRef idx="1">
              <a:schemeClr val="lt1"/>
            </a:fillRef>
            <a:effectRef idx="0">
              <a:schemeClr val="accent2"/>
            </a:effectRef>
            <a:fontRef idx="minor">
              <a:schemeClr val="dk1"/>
            </a:fontRef>
          </p:style>
        </p:cxnSp>
        <p:cxnSp>
          <p:nvCxnSpPr>
            <p:cNvPr id="21" name="AutoShape 32"/>
            <p:cNvCxnSpPr>
              <a:cxnSpLocks noChangeShapeType="1"/>
            </p:cNvCxnSpPr>
            <p:nvPr/>
          </p:nvCxnSpPr>
          <p:spPr bwMode="auto">
            <a:xfrm flipV="1">
              <a:off x="5409" y="8608"/>
              <a:ext cx="0" cy="496"/>
            </a:xfrm>
            <a:prstGeom prst="straightConnector1">
              <a:avLst/>
            </a:prstGeom>
            <a:ln>
              <a:headEnd/>
              <a:tailEnd type="triangle" w="med" len="med"/>
            </a:ln>
          </p:spPr>
          <p:style>
            <a:lnRef idx="2">
              <a:schemeClr val="accent2"/>
            </a:lnRef>
            <a:fillRef idx="1">
              <a:schemeClr val="lt1"/>
            </a:fillRef>
            <a:effectRef idx="0">
              <a:schemeClr val="accent2"/>
            </a:effectRef>
            <a:fontRef idx="minor">
              <a:schemeClr val="dk1"/>
            </a:fontRef>
          </p:style>
        </p:cxnSp>
        <p:cxnSp>
          <p:nvCxnSpPr>
            <p:cNvPr id="22" name="AutoShape 33"/>
            <p:cNvCxnSpPr>
              <a:cxnSpLocks noChangeShapeType="1"/>
            </p:cNvCxnSpPr>
            <p:nvPr/>
          </p:nvCxnSpPr>
          <p:spPr bwMode="auto">
            <a:xfrm flipV="1">
              <a:off x="5872" y="8608"/>
              <a:ext cx="0" cy="496"/>
            </a:xfrm>
            <a:prstGeom prst="straightConnector1">
              <a:avLst/>
            </a:prstGeom>
            <a:ln>
              <a:headEnd/>
              <a:tailEnd type="triangle" w="med" len="med"/>
            </a:ln>
          </p:spPr>
          <p:style>
            <a:lnRef idx="2">
              <a:schemeClr val="accent2"/>
            </a:lnRef>
            <a:fillRef idx="1">
              <a:schemeClr val="lt1"/>
            </a:fillRef>
            <a:effectRef idx="0">
              <a:schemeClr val="accent2"/>
            </a:effectRef>
            <a:fontRef idx="minor">
              <a:schemeClr val="dk1"/>
            </a:fontRef>
          </p:style>
        </p:cxnSp>
        <p:cxnSp>
          <p:nvCxnSpPr>
            <p:cNvPr id="23" name="AutoShape 34"/>
            <p:cNvCxnSpPr>
              <a:cxnSpLocks noChangeShapeType="1"/>
            </p:cNvCxnSpPr>
            <p:nvPr/>
          </p:nvCxnSpPr>
          <p:spPr bwMode="auto">
            <a:xfrm flipV="1">
              <a:off x="6416" y="8608"/>
              <a:ext cx="0" cy="496"/>
            </a:xfrm>
            <a:prstGeom prst="straightConnector1">
              <a:avLst/>
            </a:prstGeom>
            <a:ln>
              <a:headEnd/>
              <a:tailEnd type="triangle" w="med" len="med"/>
            </a:ln>
          </p:spPr>
          <p:style>
            <a:lnRef idx="2">
              <a:schemeClr val="accent2"/>
            </a:lnRef>
            <a:fillRef idx="1">
              <a:schemeClr val="lt1"/>
            </a:fillRef>
            <a:effectRef idx="0">
              <a:schemeClr val="accent2"/>
            </a:effectRef>
            <a:fontRef idx="minor">
              <a:schemeClr val="dk1"/>
            </a:fontRef>
          </p:style>
        </p:cxn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dirty="0" smtClean="0">
                <a:latin typeface="Times New Roman" pitchFamily="18" charset="0"/>
                <a:cs typeface="Times New Roman" pitchFamily="18" charset="0"/>
              </a:rPr>
              <a:t>MODULE DESCRIPTION &amp; MODULE DIAGRAM</a:t>
            </a:r>
            <a:endParaRPr lang="en-US" sz="4000" dirty="0"/>
          </a:p>
        </p:txBody>
      </p:sp>
      <p:sp>
        <p:nvSpPr>
          <p:cNvPr id="3" name="Content Placeholder 2"/>
          <p:cNvSpPr>
            <a:spLocks noGrp="1"/>
          </p:cNvSpPr>
          <p:nvPr>
            <p:ph sz="quarter" idx="1"/>
          </p:nvPr>
        </p:nvSpPr>
        <p:spPr/>
        <p:txBody>
          <a:bodyPr>
            <a:normAutofit fontScale="92500"/>
          </a:bodyPr>
          <a:lstStyle/>
          <a:p>
            <a:pPr algn="just" eaLnBrk="0" hangingPunct="0">
              <a:lnSpc>
                <a:spcPct val="150000"/>
              </a:lnSpc>
            </a:pPr>
            <a:r>
              <a:rPr lang="en-US" b="1" dirty="0" smtClean="0">
                <a:latin typeface="Times New Roman" pitchFamily="18" charset="0"/>
                <a:ea typeface="Calibri" pitchFamily="34" charset="0"/>
                <a:cs typeface="Times New Roman" pitchFamily="18" charset="0"/>
              </a:rPr>
              <a:t>IMAGE CLASSFICATION</a:t>
            </a:r>
            <a:endParaRPr lang="en-US" dirty="0" smtClean="0">
              <a:latin typeface="Times New Roman" pitchFamily="18" charset="0"/>
              <a:ea typeface="Calibri" pitchFamily="34" charset="0"/>
              <a:cs typeface="Times New Roman" pitchFamily="18" charset="0"/>
            </a:endParaRPr>
          </a:p>
          <a:p>
            <a:pPr algn="just" eaLnBrk="0" hangingPunct="0">
              <a:lnSpc>
                <a:spcPct val="150000"/>
              </a:lnSpc>
            </a:pPr>
            <a:r>
              <a:rPr lang="en-US" dirty="0" smtClean="0">
                <a:latin typeface="Times New Roman" pitchFamily="18" charset="0"/>
                <a:ea typeface="Calibri" pitchFamily="34" charset="0"/>
                <a:cs typeface="Times New Roman" pitchFamily="18" charset="0"/>
              </a:rPr>
              <a:t>The image classification stage is involved in both training and testing phases. </a:t>
            </a:r>
          </a:p>
          <a:p>
            <a:pPr algn="just" eaLnBrk="0" hangingPunct="0">
              <a:lnSpc>
                <a:spcPct val="150000"/>
              </a:lnSpc>
            </a:pPr>
            <a:r>
              <a:rPr lang="en-US" dirty="0" smtClean="0">
                <a:latin typeface="Times New Roman" pitchFamily="18" charset="0"/>
                <a:ea typeface="Calibri" pitchFamily="34" charset="0"/>
                <a:cs typeface="Times New Roman" pitchFamily="18" charset="0"/>
              </a:rPr>
              <a:t>In order to identify the appropriate classifier for the specific problem, several experiments with three supervised classification methods were conducted. </a:t>
            </a:r>
          </a:p>
          <a:p>
            <a:pPr algn="just" eaLnBrk="0" hangingPunct="0">
              <a:lnSpc>
                <a:spcPct val="150000"/>
              </a:lnSpc>
            </a:pPr>
            <a:r>
              <a:rPr lang="en-US" dirty="0" smtClean="0">
                <a:latin typeface="Times New Roman" pitchFamily="18" charset="0"/>
                <a:ea typeface="Calibri" pitchFamily="34" charset="0"/>
                <a:cs typeface="Times New Roman" pitchFamily="18" charset="0"/>
              </a:rPr>
              <a:t>According to our food type we can those images for further more easy way to retrieving images from classified lists.</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pSp>
        <p:nvGrpSpPr>
          <p:cNvPr id="4" name="Group 2"/>
          <p:cNvGrpSpPr>
            <a:grpSpLocks noGrp="1"/>
          </p:cNvGrpSpPr>
          <p:nvPr>
            <p:ph sz="quarter" idx="1"/>
          </p:nvPr>
        </p:nvGrpSpPr>
        <p:grpSpPr bwMode="auto">
          <a:xfrm>
            <a:off x="228600" y="685800"/>
            <a:ext cx="8610600" cy="5788025"/>
            <a:chOff x="1968" y="4464"/>
            <a:chExt cx="8528" cy="5417"/>
          </a:xfrm>
        </p:grpSpPr>
        <p:sp>
          <p:nvSpPr>
            <p:cNvPr id="5" name="Rectangle 3"/>
            <p:cNvSpPr>
              <a:spLocks noChangeArrowheads="1"/>
            </p:cNvSpPr>
            <p:nvPr/>
          </p:nvSpPr>
          <p:spPr bwMode="auto">
            <a:xfrm>
              <a:off x="1968" y="5008"/>
              <a:ext cx="2176" cy="7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algn="ctr">
                <a:spcAft>
                  <a:spcPts val="1000"/>
                </a:spcAft>
              </a:pPr>
              <a:r>
                <a:rPr lang="en-US" sz="1400" dirty="0">
                  <a:latin typeface="Calibri" pitchFamily="34" charset="0"/>
                </a:rPr>
                <a:t>Experimental results</a:t>
              </a:r>
              <a:endParaRPr lang="en-US" sz="1400" dirty="0"/>
            </a:p>
          </p:txBody>
        </p:sp>
        <p:sp>
          <p:nvSpPr>
            <p:cNvPr id="6" name="Rectangle 4"/>
            <p:cNvSpPr>
              <a:spLocks noChangeArrowheads="1"/>
            </p:cNvSpPr>
            <p:nvPr/>
          </p:nvSpPr>
          <p:spPr bwMode="auto">
            <a:xfrm>
              <a:off x="4752" y="5008"/>
              <a:ext cx="2176" cy="7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algn="ctr">
                <a:spcAft>
                  <a:spcPts val="1000"/>
                </a:spcAft>
              </a:pPr>
              <a:r>
                <a:rPr lang="en-US" sz="1400" dirty="0">
                  <a:latin typeface="Calibri" pitchFamily="34" charset="0"/>
                </a:rPr>
                <a:t>Classifier</a:t>
              </a:r>
              <a:endParaRPr lang="en-US" sz="1400" dirty="0"/>
            </a:p>
          </p:txBody>
        </p:sp>
        <p:sp>
          <p:nvSpPr>
            <p:cNvPr id="7" name="Rectangle 5"/>
            <p:cNvSpPr>
              <a:spLocks noChangeArrowheads="1"/>
            </p:cNvSpPr>
            <p:nvPr/>
          </p:nvSpPr>
          <p:spPr bwMode="auto">
            <a:xfrm>
              <a:off x="7904" y="6816"/>
              <a:ext cx="2176" cy="7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algn="ctr">
                <a:spcAft>
                  <a:spcPts val="1000"/>
                </a:spcAft>
              </a:pPr>
              <a:r>
                <a:rPr lang="en-US" sz="1400" dirty="0">
                  <a:latin typeface="Calibri" pitchFamily="34" charset="0"/>
                </a:rPr>
                <a:t>Cluster images</a:t>
              </a:r>
              <a:endParaRPr lang="en-US" sz="1400" dirty="0"/>
            </a:p>
          </p:txBody>
        </p:sp>
        <p:sp>
          <p:nvSpPr>
            <p:cNvPr id="8" name="AutoShape 6"/>
            <p:cNvSpPr>
              <a:spLocks noChangeArrowheads="1"/>
            </p:cNvSpPr>
            <p:nvPr/>
          </p:nvSpPr>
          <p:spPr bwMode="auto">
            <a:xfrm>
              <a:off x="7488" y="4464"/>
              <a:ext cx="3008" cy="1744"/>
            </a:xfrm>
            <a:prstGeom prst="flowChartDecision">
              <a:avLst/>
            </a:prstGeom>
            <a:ln>
              <a:headEnd/>
              <a:tailEnd/>
            </a:ln>
          </p:spPr>
          <p:style>
            <a:lnRef idx="2">
              <a:schemeClr val="accent2"/>
            </a:lnRef>
            <a:fillRef idx="1">
              <a:schemeClr val="lt1"/>
            </a:fillRef>
            <a:effectRef idx="0">
              <a:schemeClr val="accent2"/>
            </a:effectRef>
            <a:fontRef idx="minor">
              <a:schemeClr val="dk1"/>
            </a:fontRef>
          </p:style>
          <p:txBody>
            <a:bodyPr/>
            <a:lstStyle/>
            <a:p>
              <a:pPr algn="ctr">
                <a:spcAft>
                  <a:spcPts val="1000"/>
                </a:spcAft>
              </a:pPr>
              <a:r>
                <a:rPr lang="en-US" sz="1400" dirty="0">
                  <a:latin typeface="Calibri" pitchFamily="34" charset="0"/>
                </a:rPr>
                <a:t>Analyze food type</a:t>
              </a:r>
              <a:endParaRPr lang="en-US" sz="1400" dirty="0"/>
            </a:p>
          </p:txBody>
        </p:sp>
        <p:sp>
          <p:nvSpPr>
            <p:cNvPr id="9" name="AutoShape 7"/>
            <p:cNvSpPr>
              <a:spLocks noChangeArrowheads="1"/>
            </p:cNvSpPr>
            <p:nvPr/>
          </p:nvSpPr>
          <p:spPr bwMode="auto">
            <a:xfrm>
              <a:off x="8272" y="7968"/>
              <a:ext cx="1440" cy="1913"/>
            </a:xfrm>
            <a:prstGeom prst="can">
              <a:avLst>
                <a:gd name="adj" fmla="val 33212"/>
              </a:avLst>
            </a:prstGeom>
            <a:ln>
              <a:headEnd/>
              <a:tailEnd/>
            </a:ln>
          </p:spPr>
          <p:style>
            <a:lnRef idx="2">
              <a:schemeClr val="accent2"/>
            </a:lnRef>
            <a:fillRef idx="1">
              <a:schemeClr val="lt1"/>
            </a:fillRef>
            <a:effectRef idx="0">
              <a:schemeClr val="accent2"/>
            </a:effectRef>
            <a:fontRef idx="minor">
              <a:schemeClr val="dk1"/>
            </a:fontRef>
          </p:style>
          <p:txBody>
            <a:bodyPr/>
            <a:lstStyle/>
            <a:p>
              <a:pPr algn="ctr">
                <a:spcAft>
                  <a:spcPts val="1000"/>
                </a:spcAft>
              </a:pPr>
              <a:r>
                <a:rPr lang="en-US" sz="1400" dirty="0">
                  <a:latin typeface="Calibri" pitchFamily="34" charset="0"/>
                </a:rPr>
                <a:t>Store images</a:t>
              </a:r>
              <a:endParaRPr lang="en-US" sz="1400" dirty="0"/>
            </a:p>
          </p:txBody>
        </p:sp>
        <p:cxnSp>
          <p:nvCxnSpPr>
            <p:cNvPr id="10" name="AutoShape 8"/>
            <p:cNvCxnSpPr>
              <a:cxnSpLocks noChangeShapeType="1"/>
            </p:cNvCxnSpPr>
            <p:nvPr/>
          </p:nvCxnSpPr>
          <p:spPr bwMode="auto">
            <a:xfrm>
              <a:off x="4144" y="5344"/>
              <a:ext cx="608" cy="0"/>
            </a:xfrm>
            <a:prstGeom prst="straightConnector1">
              <a:avLst/>
            </a:prstGeom>
            <a:ln>
              <a:headEnd/>
              <a:tailEnd type="triangle" w="med" len="med"/>
            </a:ln>
          </p:spPr>
          <p:style>
            <a:lnRef idx="2">
              <a:schemeClr val="accent2"/>
            </a:lnRef>
            <a:fillRef idx="1">
              <a:schemeClr val="lt1"/>
            </a:fillRef>
            <a:effectRef idx="0">
              <a:schemeClr val="accent2"/>
            </a:effectRef>
            <a:fontRef idx="minor">
              <a:schemeClr val="dk1"/>
            </a:fontRef>
          </p:style>
        </p:cxnSp>
        <p:cxnSp>
          <p:nvCxnSpPr>
            <p:cNvPr id="11" name="AutoShape 9"/>
            <p:cNvCxnSpPr>
              <a:cxnSpLocks noChangeShapeType="1"/>
            </p:cNvCxnSpPr>
            <p:nvPr/>
          </p:nvCxnSpPr>
          <p:spPr bwMode="auto">
            <a:xfrm>
              <a:off x="6928" y="5344"/>
              <a:ext cx="608" cy="0"/>
            </a:xfrm>
            <a:prstGeom prst="straightConnector1">
              <a:avLst/>
            </a:prstGeom>
            <a:ln>
              <a:headEnd/>
              <a:tailEnd type="triangle" w="med" len="med"/>
            </a:ln>
          </p:spPr>
          <p:style>
            <a:lnRef idx="2">
              <a:schemeClr val="accent2"/>
            </a:lnRef>
            <a:fillRef idx="1">
              <a:schemeClr val="lt1"/>
            </a:fillRef>
            <a:effectRef idx="0">
              <a:schemeClr val="accent2"/>
            </a:effectRef>
            <a:fontRef idx="minor">
              <a:schemeClr val="dk1"/>
            </a:fontRef>
          </p:style>
        </p:cxnSp>
        <p:cxnSp>
          <p:nvCxnSpPr>
            <p:cNvPr id="12" name="AutoShape 10"/>
            <p:cNvCxnSpPr>
              <a:cxnSpLocks noChangeShapeType="1"/>
            </p:cNvCxnSpPr>
            <p:nvPr/>
          </p:nvCxnSpPr>
          <p:spPr bwMode="auto">
            <a:xfrm>
              <a:off x="8976" y="6208"/>
              <a:ext cx="0" cy="608"/>
            </a:xfrm>
            <a:prstGeom prst="straightConnector1">
              <a:avLst/>
            </a:prstGeom>
            <a:ln>
              <a:headEnd/>
              <a:tailEnd type="triangle" w="med" len="med"/>
            </a:ln>
          </p:spPr>
          <p:style>
            <a:lnRef idx="2">
              <a:schemeClr val="accent2"/>
            </a:lnRef>
            <a:fillRef idx="1">
              <a:schemeClr val="lt1"/>
            </a:fillRef>
            <a:effectRef idx="0">
              <a:schemeClr val="accent2"/>
            </a:effectRef>
            <a:fontRef idx="minor">
              <a:schemeClr val="dk1"/>
            </a:fontRef>
          </p:style>
        </p:cxnSp>
        <p:cxnSp>
          <p:nvCxnSpPr>
            <p:cNvPr id="13" name="AutoShape 11"/>
            <p:cNvCxnSpPr>
              <a:cxnSpLocks noChangeShapeType="1"/>
            </p:cNvCxnSpPr>
            <p:nvPr/>
          </p:nvCxnSpPr>
          <p:spPr bwMode="auto">
            <a:xfrm>
              <a:off x="8976" y="7536"/>
              <a:ext cx="0" cy="432"/>
            </a:xfrm>
            <a:prstGeom prst="straightConnector1">
              <a:avLst/>
            </a:prstGeom>
            <a:ln>
              <a:headEnd/>
              <a:tailEnd type="triangle" w="med" len="med"/>
            </a:ln>
          </p:spPr>
          <p:style>
            <a:lnRef idx="2">
              <a:schemeClr val="accent2"/>
            </a:lnRef>
            <a:fillRef idx="1">
              <a:schemeClr val="lt1"/>
            </a:fillRef>
            <a:effectRef idx="0">
              <a:schemeClr val="accent2"/>
            </a:effectRef>
            <a:fontRef idx="minor">
              <a:schemeClr val="dk1"/>
            </a:fontRef>
          </p:style>
        </p:cxn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latin typeface="Times New Roman" pitchFamily="18" charset="0"/>
                <a:cs typeface="Times New Roman" pitchFamily="18" charset="0"/>
              </a:rPr>
              <a:t>INPUT AND OUTPUT DESIGN</a:t>
            </a:r>
            <a:endParaRPr lang="en-US" sz="40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47500" lnSpcReduction="20000"/>
          </a:bodyPr>
          <a:lstStyle/>
          <a:p>
            <a:pPr eaLnBrk="0" hangingPunct="0">
              <a:lnSpc>
                <a:spcPct val="150000"/>
              </a:lnSpc>
              <a:tabLst>
                <a:tab pos="2971800" algn="ctr"/>
              </a:tabLst>
            </a:pPr>
            <a:r>
              <a:rPr lang="en-US" sz="4600" b="1" dirty="0" smtClean="0">
                <a:latin typeface="Times New Roman" pitchFamily="18" charset="0"/>
                <a:ea typeface="Calibri" pitchFamily="34" charset="0"/>
                <a:cs typeface="Times New Roman" pitchFamily="18" charset="0"/>
              </a:rPr>
              <a:t>AUTHENTICATION</a:t>
            </a:r>
            <a:endParaRPr lang="en-US" sz="4600" dirty="0" smtClean="0">
              <a:latin typeface="Times New Roman" pitchFamily="18" charset="0"/>
              <a:ea typeface="Calibri" pitchFamily="34" charset="0"/>
              <a:cs typeface="Times New Roman" pitchFamily="18" charset="0"/>
            </a:endParaRPr>
          </a:p>
          <a:p>
            <a:pPr eaLnBrk="0" hangingPunct="0">
              <a:lnSpc>
                <a:spcPct val="150000"/>
              </a:lnSpc>
              <a:buNone/>
              <a:tabLst>
                <a:tab pos="2971800" algn="ctr"/>
              </a:tabLst>
            </a:pPr>
            <a:r>
              <a:rPr lang="en-US" sz="4600" b="1" dirty="0" smtClean="0">
                <a:latin typeface="Times New Roman" pitchFamily="18" charset="0"/>
                <a:ea typeface="Calibri" pitchFamily="34" charset="0"/>
                <a:cs typeface="Times New Roman" pitchFamily="18" charset="0"/>
              </a:rPr>
              <a:t>     Input: </a:t>
            </a:r>
            <a:r>
              <a:rPr lang="en-US" sz="4600" dirty="0" smtClean="0">
                <a:latin typeface="Times New Roman" pitchFamily="18" charset="0"/>
                <a:ea typeface="Calibri" pitchFamily="34" charset="0"/>
                <a:cs typeface="Times New Roman" pitchFamily="18" charset="0"/>
              </a:rPr>
              <a:t>Username and password</a:t>
            </a:r>
          </a:p>
          <a:p>
            <a:pPr eaLnBrk="0" hangingPunct="0">
              <a:lnSpc>
                <a:spcPct val="150000"/>
              </a:lnSpc>
              <a:buNone/>
              <a:tabLst>
                <a:tab pos="2971800" algn="ctr"/>
              </a:tabLst>
            </a:pPr>
            <a:r>
              <a:rPr lang="en-US" sz="4600" b="1" dirty="0" smtClean="0">
                <a:latin typeface="Times New Roman" pitchFamily="18" charset="0"/>
                <a:cs typeface="Times New Roman" pitchFamily="18" charset="0"/>
              </a:rPr>
              <a:t>	</a:t>
            </a:r>
            <a:r>
              <a:rPr lang="en-US" sz="4600" b="1" dirty="0" smtClean="0">
                <a:latin typeface="Times New Roman" pitchFamily="18" charset="0"/>
              </a:rPr>
              <a:t>Output: </a:t>
            </a:r>
            <a:r>
              <a:rPr lang="en-US" sz="4600" dirty="0" smtClean="0">
                <a:latin typeface="Times New Roman" pitchFamily="18" charset="0"/>
              </a:rPr>
              <a:t>valid or invalid</a:t>
            </a:r>
            <a:endParaRPr lang="en-US" sz="4600" dirty="0" smtClean="0">
              <a:latin typeface="Times New Roman" pitchFamily="18" charset="0"/>
              <a:cs typeface="Times New Roman" pitchFamily="18" charset="0"/>
            </a:endParaRPr>
          </a:p>
          <a:p>
            <a:pPr eaLnBrk="0" hangingPunct="0">
              <a:lnSpc>
                <a:spcPct val="150000"/>
              </a:lnSpc>
              <a:tabLst>
                <a:tab pos="2971800" algn="ctr"/>
              </a:tabLst>
            </a:pPr>
            <a:r>
              <a:rPr lang="en-US" sz="4600" b="1" dirty="0" smtClean="0">
                <a:latin typeface="Times New Roman" pitchFamily="18" charset="0"/>
              </a:rPr>
              <a:t>DATASET COLLECTION</a:t>
            </a:r>
            <a:endParaRPr lang="en-US" sz="4600" dirty="0" smtClean="0">
              <a:latin typeface="Times New Roman" pitchFamily="18" charset="0"/>
              <a:cs typeface="Times New Roman" pitchFamily="18" charset="0"/>
            </a:endParaRPr>
          </a:p>
          <a:p>
            <a:pPr eaLnBrk="0" hangingPunct="0">
              <a:lnSpc>
                <a:spcPct val="150000"/>
              </a:lnSpc>
              <a:buNone/>
              <a:tabLst>
                <a:tab pos="2971800" algn="ctr"/>
              </a:tabLst>
            </a:pPr>
            <a:r>
              <a:rPr lang="en-US" sz="4600" b="1" dirty="0" smtClean="0">
                <a:latin typeface="Times New Roman" pitchFamily="18" charset="0"/>
              </a:rPr>
              <a:t>	Input: </a:t>
            </a:r>
            <a:r>
              <a:rPr lang="en-US" sz="4600" dirty="0" smtClean="0">
                <a:latin typeface="Times New Roman" pitchFamily="18" charset="0"/>
              </a:rPr>
              <a:t>click to choose image files from dataset</a:t>
            </a:r>
            <a:endParaRPr lang="en-US" sz="4600" dirty="0" smtClean="0">
              <a:latin typeface="Times New Roman" pitchFamily="18" charset="0"/>
              <a:cs typeface="Times New Roman" pitchFamily="18" charset="0"/>
            </a:endParaRPr>
          </a:p>
          <a:p>
            <a:pPr eaLnBrk="0" hangingPunct="0">
              <a:lnSpc>
                <a:spcPct val="150000"/>
              </a:lnSpc>
              <a:buNone/>
              <a:tabLst>
                <a:tab pos="2971800" algn="ctr"/>
              </a:tabLst>
            </a:pPr>
            <a:r>
              <a:rPr lang="en-US" sz="4600" b="1" dirty="0" smtClean="0">
                <a:latin typeface="Times New Roman" pitchFamily="18" charset="0"/>
              </a:rPr>
              <a:t>	Output: </a:t>
            </a:r>
            <a:r>
              <a:rPr lang="en-US" sz="4600" dirty="0" smtClean="0">
                <a:latin typeface="Times New Roman" pitchFamily="18" charset="0"/>
              </a:rPr>
              <a:t>view selected image.</a:t>
            </a:r>
            <a:endParaRPr lang="en-US" sz="4600" dirty="0" smtClean="0">
              <a:latin typeface="Times New Roman" pitchFamily="18" charset="0"/>
              <a:cs typeface="Times New Roman" pitchFamily="18" charset="0"/>
            </a:endParaRPr>
          </a:p>
          <a:p>
            <a:pPr eaLnBrk="0" hangingPunct="0">
              <a:lnSpc>
                <a:spcPct val="150000"/>
              </a:lnSpc>
              <a:tabLst>
                <a:tab pos="2971800" algn="ctr"/>
              </a:tabLst>
            </a:pPr>
            <a:r>
              <a:rPr lang="en-US" sz="4600" b="1" dirty="0" smtClean="0">
                <a:latin typeface="Times New Roman" pitchFamily="18" charset="0"/>
              </a:rPr>
              <a:t>KEYPOINT EXTRACTION</a:t>
            </a:r>
            <a:endParaRPr lang="en-US" sz="4600" dirty="0" smtClean="0">
              <a:latin typeface="Times New Roman" pitchFamily="18" charset="0"/>
              <a:cs typeface="Times New Roman" pitchFamily="18" charset="0"/>
            </a:endParaRPr>
          </a:p>
          <a:p>
            <a:pPr eaLnBrk="0" hangingPunct="0">
              <a:lnSpc>
                <a:spcPct val="150000"/>
              </a:lnSpc>
              <a:buNone/>
              <a:tabLst>
                <a:tab pos="2971800" algn="ctr"/>
              </a:tabLst>
            </a:pPr>
            <a:r>
              <a:rPr lang="en-US" sz="4600" b="1" dirty="0" smtClean="0">
                <a:latin typeface="Times New Roman" pitchFamily="18" charset="0"/>
              </a:rPr>
              <a:t>	Input: </a:t>
            </a:r>
            <a:r>
              <a:rPr lang="en-US" sz="4600" dirty="0" smtClean="0">
                <a:latin typeface="Times New Roman" pitchFamily="18" charset="0"/>
              </a:rPr>
              <a:t>choose key points from images </a:t>
            </a:r>
            <a:r>
              <a:rPr lang="en-US" sz="4600" b="1" dirty="0" smtClean="0">
                <a:latin typeface="Times New Roman" pitchFamily="18" charset="0"/>
              </a:rPr>
              <a:t> </a:t>
            </a:r>
            <a:endParaRPr lang="en-US" sz="4600" dirty="0" smtClean="0">
              <a:latin typeface="Times New Roman" pitchFamily="18" charset="0"/>
              <a:cs typeface="Times New Roman" pitchFamily="18" charset="0"/>
            </a:endParaRPr>
          </a:p>
          <a:p>
            <a:pPr eaLnBrk="0" hangingPunct="0">
              <a:lnSpc>
                <a:spcPct val="150000"/>
              </a:lnSpc>
              <a:buNone/>
              <a:tabLst>
                <a:tab pos="2971800" algn="ctr"/>
              </a:tabLst>
            </a:pPr>
            <a:r>
              <a:rPr lang="en-US" sz="4600" b="1" dirty="0" smtClean="0">
                <a:latin typeface="Times New Roman" pitchFamily="18" charset="0"/>
              </a:rPr>
              <a:t>	Output: </a:t>
            </a:r>
            <a:r>
              <a:rPr lang="en-US" sz="4600" dirty="0" smtClean="0">
                <a:latin typeface="Times New Roman" pitchFamily="18" charset="0"/>
              </a:rPr>
              <a:t>selected key points</a:t>
            </a:r>
            <a:r>
              <a:rPr lang="en-US" sz="4600" b="1" dirty="0" smtClean="0">
                <a:latin typeface="Times New Roman" pitchFamily="18" charset="0"/>
              </a:rPr>
              <a:t> 	</a:t>
            </a:r>
            <a:endParaRPr lang="en-US" sz="46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itchFamily="18" charset="0"/>
                <a:cs typeface="Times New Roman" pitchFamily="18" charset="0"/>
              </a:rPr>
              <a:t>INPUT AND OUTPUT DESIGN</a:t>
            </a:r>
            <a:endParaRPr lang="en-US" sz="40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eaLnBrk="0" hangingPunct="0">
              <a:lnSpc>
                <a:spcPct val="150000"/>
              </a:lnSpc>
              <a:tabLst>
                <a:tab pos="2971800" algn="ctr"/>
              </a:tabLst>
            </a:pPr>
            <a:r>
              <a:rPr lang="en-US" b="1" dirty="0" smtClean="0">
                <a:latin typeface="Times New Roman" pitchFamily="18" charset="0"/>
              </a:rPr>
              <a:t>FEATURE DESCRIPTION</a:t>
            </a:r>
            <a:endParaRPr lang="en-US" dirty="0" smtClean="0">
              <a:latin typeface="Times New Roman" pitchFamily="18" charset="0"/>
              <a:cs typeface="Times New Roman" pitchFamily="18" charset="0"/>
            </a:endParaRPr>
          </a:p>
          <a:p>
            <a:pPr eaLnBrk="0" hangingPunct="0">
              <a:lnSpc>
                <a:spcPct val="150000"/>
              </a:lnSpc>
              <a:buNone/>
              <a:tabLst>
                <a:tab pos="2971800" algn="ctr"/>
              </a:tabLst>
            </a:pPr>
            <a:r>
              <a:rPr lang="en-US" b="1" dirty="0" smtClean="0">
                <a:latin typeface="Times New Roman" pitchFamily="18" charset="0"/>
              </a:rPr>
              <a:t>	Input: </a:t>
            </a:r>
            <a:r>
              <a:rPr lang="en-US" dirty="0" smtClean="0">
                <a:latin typeface="Times New Roman" pitchFamily="18" charset="0"/>
              </a:rPr>
              <a:t>choose image</a:t>
            </a:r>
            <a:endParaRPr lang="en-US" dirty="0" smtClean="0">
              <a:latin typeface="Times New Roman" pitchFamily="18" charset="0"/>
              <a:cs typeface="Times New Roman" pitchFamily="18" charset="0"/>
            </a:endParaRPr>
          </a:p>
          <a:p>
            <a:pPr eaLnBrk="0" hangingPunct="0">
              <a:lnSpc>
                <a:spcPct val="150000"/>
              </a:lnSpc>
              <a:buNone/>
              <a:tabLst>
                <a:tab pos="2971800" algn="ctr"/>
              </a:tabLst>
            </a:pPr>
            <a:r>
              <a:rPr lang="en-US" b="1" dirty="0" smtClean="0">
                <a:latin typeface="Times New Roman" pitchFamily="18" charset="0"/>
              </a:rPr>
              <a:t>	Output</a:t>
            </a:r>
            <a:r>
              <a:rPr lang="en-US" dirty="0" smtClean="0">
                <a:latin typeface="Times New Roman" pitchFamily="18" charset="0"/>
              </a:rPr>
              <a:t>: classify RGB values </a:t>
            </a:r>
            <a:endParaRPr lang="en-US" dirty="0" smtClean="0">
              <a:latin typeface="Times New Roman" pitchFamily="18" charset="0"/>
              <a:cs typeface="Times New Roman" pitchFamily="18" charset="0"/>
            </a:endParaRPr>
          </a:p>
          <a:p>
            <a:pPr eaLnBrk="0" hangingPunct="0">
              <a:lnSpc>
                <a:spcPct val="150000"/>
              </a:lnSpc>
              <a:tabLst>
                <a:tab pos="2971800" algn="ctr"/>
              </a:tabLst>
            </a:pPr>
            <a:r>
              <a:rPr lang="en-US" b="1" dirty="0" smtClean="0">
                <a:latin typeface="Times New Roman" pitchFamily="18" charset="0"/>
              </a:rPr>
              <a:t>IMAGE CLASSIFICATION</a:t>
            </a:r>
            <a:endParaRPr lang="en-US" dirty="0" smtClean="0">
              <a:latin typeface="Times New Roman" pitchFamily="18" charset="0"/>
              <a:cs typeface="Times New Roman" pitchFamily="18" charset="0"/>
            </a:endParaRPr>
          </a:p>
          <a:p>
            <a:pPr eaLnBrk="0" hangingPunct="0">
              <a:lnSpc>
                <a:spcPct val="150000"/>
              </a:lnSpc>
              <a:buNone/>
              <a:tabLst>
                <a:tab pos="2971800" algn="ctr"/>
              </a:tabLst>
            </a:pPr>
            <a:r>
              <a:rPr lang="en-US" b="1" dirty="0" smtClean="0">
                <a:latin typeface="Times New Roman" pitchFamily="18" charset="0"/>
              </a:rPr>
              <a:t>	Input: </a:t>
            </a:r>
            <a:r>
              <a:rPr lang="en-US" dirty="0" smtClean="0">
                <a:latin typeface="Times New Roman" pitchFamily="18" charset="0"/>
              </a:rPr>
              <a:t>analyze descriptor values to food type</a:t>
            </a:r>
            <a:endParaRPr lang="en-US" dirty="0" smtClean="0">
              <a:latin typeface="Times New Roman" pitchFamily="18" charset="0"/>
              <a:cs typeface="Times New Roman" pitchFamily="18" charset="0"/>
            </a:endParaRPr>
          </a:p>
          <a:p>
            <a:pPr eaLnBrk="0" hangingPunct="0">
              <a:lnSpc>
                <a:spcPct val="150000"/>
              </a:lnSpc>
              <a:buNone/>
              <a:tabLst>
                <a:tab pos="2971800" algn="ctr"/>
              </a:tabLst>
            </a:pPr>
            <a:r>
              <a:rPr lang="en-US" b="1" dirty="0" smtClean="0">
                <a:latin typeface="Times New Roman" pitchFamily="18" charset="0"/>
              </a:rPr>
              <a:t>	Output: </a:t>
            </a:r>
            <a:r>
              <a:rPr lang="en-US" dirty="0" smtClean="0">
                <a:latin typeface="Times New Roman" pitchFamily="18" charset="0"/>
              </a:rPr>
              <a:t>cluster images &amp; stored</a:t>
            </a: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latin typeface="Times New Roman" pitchFamily="18" charset="0"/>
                <a:cs typeface="Times New Roman" pitchFamily="18" charset="0"/>
              </a:rPr>
              <a:t>SYSTEM DESIGN</a:t>
            </a:r>
            <a:endParaRPr lang="en-US" sz="40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sz="2200" dirty="0" smtClean="0">
                <a:latin typeface="Times New Roman" pitchFamily="18" charset="0"/>
                <a:cs typeface="Times New Roman" pitchFamily="18" charset="0"/>
              </a:rPr>
              <a:t>Client send the health information to the trusted authority and trusted authority receive the client sending information’s. </a:t>
            </a:r>
          </a:p>
          <a:p>
            <a:r>
              <a:rPr lang="en-US" sz="2200" dirty="0" smtClean="0">
                <a:latin typeface="Times New Roman" pitchFamily="18" charset="0"/>
                <a:cs typeface="Times New Roman" pitchFamily="18" charset="0"/>
              </a:rPr>
              <a:t>After received the files trusted authority generate the public and secrete key for encrypting and decrypting purpose and distribute that keys to the client and server, this keys are receive the client and server.</a:t>
            </a:r>
          </a:p>
          <a:p>
            <a:r>
              <a:rPr lang="en-US" sz="2200" dirty="0" smtClean="0">
                <a:latin typeface="Times New Roman" pitchFamily="18" charset="0"/>
                <a:cs typeface="Times New Roman" pitchFamily="18" charset="0"/>
              </a:rPr>
              <a:t> In the server side use this key and decrypt the receive file and transmit to the client, then client decrypt the received file and get the original files.</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
          <p:cNvSpPr>
            <a:spLocks noChangeArrowheads="1"/>
          </p:cNvSpPr>
          <p:nvPr/>
        </p:nvSpPr>
        <p:spPr bwMode="auto">
          <a:xfrm>
            <a:off x="457200" y="0"/>
            <a:ext cx="7772400" cy="5909310"/>
          </a:xfrm>
          <a:prstGeom prst="rect">
            <a:avLst/>
          </a:prstGeom>
          <a:noFill/>
          <a:ln w="9525">
            <a:noFill/>
            <a:miter lim="800000"/>
            <a:headEnd/>
            <a:tailEnd/>
          </a:ln>
        </p:spPr>
        <p:txBody>
          <a:bodyPr>
            <a:spAutoFit/>
          </a:bodyPr>
          <a:lstStyle/>
          <a:p>
            <a:r>
              <a:rPr lang="en-US" dirty="0">
                <a:latin typeface="Times New Roman" pitchFamily="18" charset="0"/>
                <a:cs typeface="Times New Roman" pitchFamily="18" charset="0"/>
              </a:rPr>
              <a:t>RGB values update:</a:t>
            </a:r>
          </a:p>
          <a:p>
            <a:r>
              <a:rPr lang="en-US" dirty="0">
                <a:latin typeface="Times New Roman" pitchFamily="18" charset="0"/>
                <a:cs typeface="Times New Roman" pitchFamily="18" charset="0"/>
              </a:rPr>
              <a:t>public </a:t>
            </a:r>
            <a:r>
              <a:rPr lang="en-US" dirty="0" err="1">
                <a:latin typeface="Times New Roman" pitchFamily="18" charset="0"/>
                <a:cs typeface="Times New Roman" pitchFamily="18" charset="0"/>
              </a:rPr>
              <a:t>bool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RGB_update</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Bo_class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bo</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con = new </a:t>
            </a:r>
            <a:r>
              <a:rPr lang="en-US" dirty="0" err="1">
                <a:latin typeface="Times New Roman" pitchFamily="18" charset="0"/>
                <a:cs typeface="Times New Roman" pitchFamily="18" charset="0"/>
              </a:rPr>
              <a:t>SqlConnection</a:t>
            </a:r>
            <a:r>
              <a:rPr lang="en-US" dirty="0">
                <a:latin typeface="Times New Roman" pitchFamily="18" charset="0"/>
                <a:cs typeface="Times New Roman" pitchFamily="18" charset="0"/>
              </a:rPr>
              <a:t>(connection);</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con.Open</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cmd</a:t>
            </a:r>
            <a:r>
              <a:rPr lang="en-US" dirty="0">
                <a:latin typeface="Times New Roman" pitchFamily="18" charset="0"/>
                <a:cs typeface="Times New Roman" pitchFamily="18" charset="0"/>
              </a:rPr>
              <a:t> = new </a:t>
            </a:r>
            <a:r>
              <a:rPr lang="en-US" dirty="0" err="1">
                <a:latin typeface="Times New Roman" pitchFamily="18" charset="0"/>
                <a:cs typeface="Times New Roman" pitchFamily="18" charset="0"/>
              </a:rPr>
              <a:t>SqlCommand</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RGB_update</a:t>
            </a:r>
            <a:r>
              <a:rPr lang="en-US" dirty="0">
                <a:latin typeface="Times New Roman" pitchFamily="18" charset="0"/>
                <a:cs typeface="Times New Roman" pitchFamily="18" charset="0"/>
              </a:rPr>
              <a:t>", con);</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cmd.CommandType</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CommandType.StoredProcedure</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cmd.Parameters.AddWithValue</a:t>
            </a:r>
            <a:r>
              <a:rPr lang="en-US" dirty="0">
                <a:latin typeface="Times New Roman" pitchFamily="18" charset="0"/>
                <a:cs typeface="Times New Roman" pitchFamily="18" charset="0"/>
              </a:rPr>
              <a:t>("@R",bo.R_value1);</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cmd.Parameters.AddWithValue</a:t>
            </a:r>
            <a:r>
              <a:rPr lang="en-US" dirty="0">
                <a:latin typeface="Times New Roman" pitchFamily="18" charset="0"/>
                <a:cs typeface="Times New Roman" pitchFamily="18" charset="0"/>
              </a:rPr>
              <a:t>("@G", bo.G_value1);</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cmd.Parameters.AddWithValue</a:t>
            </a:r>
            <a:r>
              <a:rPr lang="en-US" dirty="0">
                <a:latin typeface="Times New Roman" pitchFamily="18" charset="0"/>
                <a:cs typeface="Times New Roman" pitchFamily="18" charset="0"/>
              </a:rPr>
              <a:t>("@B",bo.B_value1);</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cmd.Parameters.AddWithValue</a:t>
            </a:r>
            <a:r>
              <a:rPr lang="en-US" dirty="0">
                <a:latin typeface="Times New Roman" pitchFamily="18" charset="0"/>
                <a:cs typeface="Times New Roman" pitchFamily="18" charset="0"/>
              </a:rPr>
              <a:t>("@name",bo.Img_name1);</a:t>
            </a:r>
          </a:p>
          <a:p>
            <a:r>
              <a:rPr lang="en-US" dirty="0">
                <a:latin typeface="Times New Roman" pitchFamily="18" charset="0"/>
                <a:cs typeface="Times New Roman" pitchFamily="18" charset="0"/>
              </a:rPr>
              <a:t>            value=</a:t>
            </a:r>
            <a:r>
              <a:rPr lang="en-US" dirty="0" err="1">
                <a:latin typeface="Times New Roman" pitchFamily="18" charset="0"/>
                <a:cs typeface="Times New Roman" pitchFamily="18" charset="0"/>
              </a:rPr>
              <a:t>cmd.ExecuteNonQuery</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if(value&gt;0)</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return true;</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else</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return false;</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
          <p:cNvSpPr>
            <a:spLocks noChangeArrowheads="1"/>
          </p:cNvSpPr>
          <p:nvPr/>
        </p:nvSpPr>
        <p:spPr bwMode="auto">
          <a:xfrm>
            <a:off x="457200" y="0"/>
            <a:ext cx="7696200" cy="6462713"/>
          </a:xfrm>
          <a:prstGeom prst="rect">
            <a:avLst/>
          </a:prstGeom>
          <a:noFill/>
          <a:ln w="9525">
            <a:noFill/>
            <a:miter lim="800000"/>
            <a:headEnd/>
            <a:tailEnd/>
          </a:ln>
        </p:spPr>
        <p:txBody>
          <a:bodyPr anchor="ctr">
            <a:spAutoFit/>
          </a:bodyPr>
          <a:lstStyle/>
          <a:p>
            <a:r>
              <a:rPr lang="en-US" sz="1600" dirty="0">
                <a:latin typeface="Times New Roman" pitchFamily="18" charset="0"/>
                <a:cs typeface="Times New Roman" pitchFamily="18" charset="0"/>
              </a:rPr>
              <a:t>Training </a:t>
            </a:r>
            <a:r>
              <a:rPr lang="en-US" sz="1600" dirty="0" err="1">
                <a:latin typeface="Times New Roman" pitchFamily="18" charset="0"/>
                <a:cs typeface="Times New Roman" pitchFamily="18" charset="0"/>
              </a:rPr>
              <a:t>datset</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public </a:t>
            </a:r>
            <a:r>
              <a:rPr lang="en-US" sz="1600" dirty="0" err="1">
                <a:latin typeface="Times New Roman" pitchFamily="18" charset="0"/>
                <a:cs typeface="Times New Roman" pitchFamily="18" charset="0"/>
              </a:rPr>
              <a:t>bool</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Training_dst</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Bo_class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bo</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            con = new </a:t>
            </a:r>
            <a:r>
              <a:rPr lang="en-US" sz="1600" dirty="0" err="1">
                <a:latin typeface="Times New Roman" pitchFamily="18" charset="0"/>
                <a:cs typeface="Times New Roman" pitchFamily="18" charset="0"/>
              </a:rPr>
              <a:t>SqlConnection</a:t>
            </a:r>
            <a:r>
              <a:rPr lang="en-US" sz="1600" dirty="0">
                <a:latin typeface="Times New Roman" pitchFamily="18" charset="0"/>
                <a:cs typeface="Times New Roman" pitchFamily="18" charset="0"/>
              </a:rPr>
              <a:t>(connection);</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con.Open</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cmd</a:t>
            </a:r>
            <a:r>
              <a:rPr lang="en-US" sz="1600" dirty="0">
                <a:latin typeface="Times New Roman" pitchFamily="18" charset="0"/>
                <a:cs typeface="Times New Roman" pitchFamily="18" charset="0"/>
              </a:rPr>
              <a:t> = new </a:t>
            </a:r>
            <a:r>
              <a:rPr lang="en-US" sz="1600" dirty="0" err="1">
                <a:latin typeface="Times New Roman" pitchFamily="18" charset="0"/>
                <a:cs typeface="Times New Roman" pitchFamily="18" charset="0"/>
              </a:rPr>
              <a:t>SqlCommand</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Training_dst</a:t>
            </a:r>
            <a:r>
              <a:rPr lang="en-US" sz="1600" dirty="0">
                <a:latin typeface="Times New Roman" pitchFamily="18" charset="0"/>
                <a:cs typeface="Times New Roman" pitchFamily="18" charset="0"/>
              </a:rPr>
              <a:t>", con);</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cmd.CommandType</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CommandType.StoredProcedure</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cmd.Parameters.AddWithValue</a:t>
            </a:r>
            <a:r>
              <a:rPr lang="en-US" sz="1600" dirty="0">
                <a:latin typeface="Times New Roman" pitchFamily="18" charset="0"/>
                <a:cs typeface="Times New Roman" pitchFamily="18" charset="0"/>
              </a:rPr>
              <a:t>("@R", bo.R_value1);</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cmd.Parameters.AddWithValue</a:t>
            </a:r>
            <a:r>
              <a:rPr lang="en-US" sz="1600" dirty="0">
                <a:latin typeface="Times New Roman" pitchFamily="18" charset="0"/>
                <a:cs typeface="Times New Roman" pitchFamily="18" charset="0"/>
              </a:rPr>
              <a:t>("@G", bo.G_value1);</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cmd.Parameters.AddWithValue</a:t>
            </a:r>
            <a:r>
              <a:rPr lang="en-US" sz="1600" dirty="0">
                <a:latin typeface="Times New Roman" pitchFamily="18" charset="0"/>
                <a:cs typeface="Times New Roman" pitchFamily="18" charset="0"/>
              </a:rPr>
              <a:t>("@B", bo.B_value1);</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cmd.Parameters.AddWithValue</a:t>
            </a:r>
            <a:r>
              <a:rPr lang="en-US" sz="1600" dirty="0">
                <a:latin typeface="Times New Roman" pitchFamily="18" charset="0"/>
                <a:cs typeface="Times New Roman" pitchFamily="18" charset="0"/>
              </a:rPr>
              <a:t>("@name", bo.Img_name1);</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cmd.Parameters.AddWithValue</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food_type</a:t>
            </a:r>
            <a:r>
              <a:rPr lang="en-US" sz="1600" dirty="0">
                <a:latin typeface="Times New Roman" pitchFamily="18" charset="0"/>
                <a:cs typeface="Times New Roman" pitchFamily="18" charset="0"/>
              </a:rPr>
              <a:t>", "Diabetes");</a:t>
            </a:r>
          </a:p>
          <a:p>
            <a:r>
              <a:rPr lang="en-US" sz="1600" dirty="0">
                <a:latin typeface="Times New Roman" pitchFamily="18" charset="0"/>
                <a:cs typeface="Times New Roman" pitchFamily="18" charset="0"/>
              </a:rPr>
              <a:t>            value = </a:t>
            </a:r>
            <a:r>
              <a:rPr lang="en-US" sz="1600" dirty="0" err="1">
                <a:latin typeface="Times New Roman" pitchFamily="18" charset="0"/>
                <a:cs typeface="Times New Roman" pitchFamily="18" charset="0"/>
              </a:rPr>
              <a:t>cmd.ExecuteNonQuery</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con.Close</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if (value &gt; 0)</a:t>
            </a:r>
          </a:p>
          <a:p>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                return true;</a:t>
            </a:r>
          </a:p>
          <a:p>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            else</a:t>
            </a:r>
          </a:p>
          <a:p>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                return false;</a:t>
            </a:r>
          </a:p>
          <a:p>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        } </a:t>
            </a:r>
          </a:p>
          <a:p>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
          <p:cNvSpPr>
            <a:spLocks noChangeArrowheads="1"/>
          </p:cNvSpPr>
          <p:nvPr/>
        </p:nvSpPr>
        <p:spPr bwMode="auto">
          <a:xfrm>
            <a:off x="381000" y="0"/>
            <a:ext cx="7772400" cy="6708775"/>
          </a:xfrm>
          <a:prstGeom prst="rect">
            <a:avLst/>
          </a:prstGeom>
          <a:noFill/>
          <a:ln w="9525">
            <a:noFill/>
            <a:miter lim="800000"/>
            <a:headEnd/>
            <a:tailEnd/>
          </a:ln>
        </p:spPr>
        <p:txBody>
          <a:bodyPr>
            <a:spAutoFit/>
          </a:bodyPr>
          <a:lstStyle/>
          <a:p>
            <a:r>
              <a:rPr lang="en-US" sz="1600" dirty="0">
                <a:latin typeface="Times New Roman" pitchFamily="18" charset="0"/>
                <a:cs typeface="Times New Roman" pitchFamily="18" charset="0"/>
              </a:rPr>
              <a:t>Visual dictionary analysis</a:t>
            </a:r>
          </a:p>
          <a:p>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public List&lt;string&gt; </a:t>
            </a:r>
            <a:r>
              <a:rPr lang="en-US" sz="1600" dirty="0" err="1">
                <a:latin typeface="Times New Roman" pitchFamily="18" charset="0"/>
                <a:cs typeface="Times New Roman" pitchFamily="18" charset="0"/>
              </a:rPr>
              <a:t>Visual_dict</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Bo_class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bo</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            List&lt;string&gt; </a:t>
            </a:r>
            <a:r>
              <a:rPr lang="en-US" sz="1600" dirty="0" err="1">
                <a:latin typeface="Times New Roman" pitchFamily="18" charset="0"/>
                <a:cs typeface="Times New Roman" pitchFamily="18" charset="0"/>
              </a:rPr>
              <a:t>lst</a:t>
            </a:r>
            <a:r>
              <a:rPr lang="en-US" sz="1600" dirty="0">
                <a:latin typeface="Times New Roman" pitchFamily="18" charset="0"/>
                <a:cs typeface="Times New Roman" pitchFamily="18" charset="0"/>
              </a:rPr>
              <a:t> = new List&lt;string&gt;();</a:t>
            </a:r>
          </a:p>
          <a:p>
            <a:r>
              <a:rPr lang="en-US" sz="1600" dirty="0">
                <a:latin typeface="Times New Roman" pitchFamily="18" charset="0"/>
                <a:cs typeface="Times New Roman" pitchFamily="18" charset="0"/>
              </a:rPr>
              <a:t>            con = new </a:t>
            </a:r>
            <a:r>
              <a:rPr lang="en-US" sz="1600" dirty="0" err="1">
                <a:latin typeface="Times New Roman" pitchFamily="18" charset="0"/>
                <a:cs typeface="Times New Roman" pitchFamily="18" charset="0"/>
              </a:rPr>
              <a:t>SqlConnection</a:t>
            </a:r>
            <a:r>
              <a:rPr lang="en-US" sz="1600" dirty="0">
                <a:latin typeface="Times New Roman" pitchFamily="18" charset="0"/>
                <a:cs typeface="Times New Roman" pitchFamily="18" charset="0"/>
              </a:rPr>
              <a:t>(connection);</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con.Open</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cmd</a:t>
            </a:r>
            <a:r>
              <a:rPr lang="en-US" sz="1600" dirty="0">
                <a:latin typeface="Times New Roman" pitchFamily="18" charset="0"/>
                <a:cs typeface="Times New Roman" pitchFamily="18" charset="0"/>
              </a:rPr>
              <a:t> = new </a:t>
            </a:r>
            <a:r>
              <a:rPr lang="en-US" sz="1600" dirty="0" err="1">
                <a:latin typeface="Times New Roman" pitchFamily="18" charset="0"/>
                <a:cs typeface="Times New Roman" pitchFamily="18" charset="0"/>
              </a:rPr>
              <a:t>SqlCommand</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Visual_analysis</a:t>
            </a:r>
            <a:r>
              <a:rPr lang="en-US" sz="1600" dirty="0">
                <a:latin typeface="Times New Roman" pitchFamily="18" charset="0"/>
                <a:cs typeface="Times New Roman" pitchFamily="18" charset="0"/>
              </a:rPr>
              <a:t>", con);</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cmd.CommandType</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CommandType.StoredProcedure</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cmd.Parameters.AddWithValue</a:t>
            </a:r>
            <a:r>
              <a:rPr lang="en-US" sz="1600" dirty="0">
                <a:latin typeface="Times New Roman" pitchFamily="18" charset="0"/>
                <a:cs typeface="Times New Roman" pitchFamily="18" charset="0"/>
              </a:rPr>
              <a:t>("@R", bo.R_value1);</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cmd.Parameters.AddWithValue</a:t>
            </a:r>
            <a:r>
              <a:rPr lang="en-US" sz="1600" dirty="0">
                <a:latin typeface="Times New Roman" pitchFamily="18" charset="0"/>
                <a:cs typeface="Times New Roman" pitchFamily="18" charset="0"/>
              </a:rPr>
              <a:t>("@G", bo.G_value1);</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cmd.Parameters.AddWithValue</a:t>
            </a:r>
            <a:r>
              <a:rPr lang="en-US" sz="1600" dirty="0">
                <a:latin typeface="Times New Roman" pitchFamily="18" charset="0"/>
                <a:cs typeface="Times New Roman" pitchFamily="18" charset="0"/>
              </a:rPr>
              <a:t>("@B", bo.B_value1);</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sdr</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cmd.ExecuteReader</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int</a:t>
            </a:r>
            <a:r>
              <a:rPr lang="en-US" sz="1600" dirty="0">
                <a:latin typeface="Times New Roman" pitchFamily="18" charset="0"/>
                <a:cs typeface="Times New Roman" pitchFamily="18" charset="0"/>
              </a:rPr>
              <a:t> v = </a:t>
            </a:r>
            <a:r>
              <a:rPr lang="en-US" sz="1600" dirty="0" err="1">
                <a:latin typeface="Times New Roman" pitchFamily="18" charset="0"/>
                <a:cs typeface="Times New Roman" pitchFamily="18" charset="0"/>
              </a:rPr>
              <a:t>sdr.GetOrdinal</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Food_Type</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while (</a:t>
            </a:r>
            <a:r>
              <a:rPr lang="en-US" sz="1600" dirty="0" err="1">
                <a:latin typeface="Times New Roman" pitchFamily="18" charset="0"/>
                <a:cs typeface="Times New Roman" pitchFamily="18" charset="0"/>
              </a:rPr>
              <a:t>sdr.Read</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                if (!</a:t>
            </a:r>
            <a:r>
              <a:rPr lang="en-US" sz="1600" dirty="0" err="1">
                <a:latin typeface="Times New Roman" pitchFamily="18" charset="0"/>
                <a:cs typeface="Times New Roman" pitchFamily="18" charset="0"/>
              </a:rPr>
              <a:t>lst.Contains</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sdr</a:t>
            </a:r>
            <a:r>
              <a:rPr lang="en-US" sz="1600" dirty="0">
                <a:latin typeface="Times New Roman" pitchFamily="18" charset="0"/>
                <a:cs typeface="Times New Roman" pitchFamily="18" charset="0"/>
              </a:rPr>
              <a:t>[value].</a:t>
            </a:r>
            <a:r>
              <a:rPr lang="en-US" sz="1600" dirty="0" err="1">
                <a:latin typeface="Times New Roman" pitchFamily="18" charset="0"/>
                <a:cs typeface="Times New Roman" pitchFamily="18" charset="0"/>
              </a:rPr>
              <a:t>ToString</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lst.Add</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sdr</a:t>
            </a:r>
            <a:r>
              <a:rPr lang="en-US" sz="1600" dirty="0">
                <a:latin typeface="Times New Roman" pitchFamily="18" charset="0"/>
                <a:cs typeface="Times New Roman" pitchFamily="18" charset="0"/>
              </a:rPr>
              <a:t>[value].</a:t>
            </a:r>
            <a:r>
              <a:rPr lang="en-US" sz="1600" dirty="0" err="1">
                <a:latin typeface="Times New Roman" pitchFamily="18" charset="0"/>
                <a:cs typeface="Times New Roman" pitchFamily="18" charset="0"/>
              </a:rPr>
              <a:t>ToString</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con.Close</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cmd.Dispose</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return </a:t>
            </a:r>
            <a:r>
              <a:rPr lang="en-US" sz="1600" dirty="0" err="1">
                <a:latin typeface="Times New Roman" pitchFamily="18" charset="0"/>
                <a:cs typeface="Times New Roman" pitchFamily="18" charset="0"/>
              </a:rPr>
              <a:t>lst</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itchFamily="18" charset="0"/>
                <a:cs typeface="Times New Roman" pitchFamily="18" charset="0"/>
              </a:rPr>
              <a:t>LITERATURE SURVEY</a:t>
            </a:r>
            <a:endParaRPr lang="en-US" sz="4000" dirty="0">
              <a:latin typeface="Times New Roman" pitchFamily="18" charset="0"/>
              <a:cs typeface="Times New Roman" pitchFamily="18" charset="0"/>
            </a:endParaRPr>
          </a:p>
        </p:txBody>
      </p:sp>
      <p:graphicFrame>
        <p:nvGraphicFramePr>
          <p:cNvPr id="6" name="Content Placeholder 5"/>
          <p:cNvGraphicFramePr>
            <a:graphicFrameLocks noGrp="1"/>
          </p:cNvGraphicFramePr>
          <p:nvPr>
            <p:ph sz="quarter" idx="1"/>
          </p:nvPr>
        </p:nvGraphicFramePr>
        <p:xfrm>
          <a:off x="457200" y="1600200"/>
          <a:ext cx="7467600" cy="4389120"/>
        </p:xfrm>
        <a:graphic>
          <a:graphicData uri="http://schemas.openxmlformats.org/drawingml/2006/table">
            <a:tbl>
              <a:tblPr firstRow="1" bandRow="1">
                <a:tableStyleId>{125E5076-3810-47DD-B79F-674D7AD40C01}</a:tableStyleId>
              </a:tblPr>
              <a:tblGrid>
                <a:gridCol w="1244600"/>
                <a:gridCol w="1244600"/>
                <a:gridCol w="1244600"/>
                <a:gridCol w="1244600"/>
                <a:gridCol w="1244600"/>
                <a:gridCol w="1244600"/>
              </a:tblGrid>
              <a:tr h="370840">
                <a:tc>
                  <a:txBody>
                    <a:bodyPr/>
                    <a:lstStyle/>
                    <a:p>
                      <a:r>
                        <a:rPr lang="en-US" sz="1600" dirty="0" smtClean="0"/>
                        <a:t>TITLE</a:t>
                      </a:r>
                      <a:endParaRPr lang="en-US" sz="1600" dirty="0"/>
                    </a:p>
                  </a:txBody>
                  <a:tcPr/>
                </a:tc>
                <a:tc>
                  <a:txBody>
                    <a:bodyPr/>
                    <a:lstStyle/>
                    <a:p>
                      <a:r>
                        <a:rPr lang="en-US" sz="1600" dirty="0" smtClean="0"/>
                        <a:t>AUTHOR</a:t>
                      </a:r>
                      <a:endParaRPr lang="en-US" sz="1600" dirty="0"/>
                    </a:p>
                  </a:txBody>
                  <a:tcPr/>
                </a:tc>
                <a:tc>
                  <a:txBody>
                    <a:bodyPr/>
                    <a:lstStyle/>
                    <a:p>
                      <a:r>
                        <a:rPr lang="en-US" sz="1600" dirty="0" smtClean="0"/>
                        <a:t>YEAR</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ADVANTAGES</a:t>
                      </a:r>
                      <a:endParaRPr lang="en-US" sz="1600" dirty="0"/>
                    </a:p>
                  </a:txBody>
                  <a:tcPr/>
                </a:tc>
                <a:tc>
                  <a:txBody>
                    <a:bodyPr/>
                    <a:lstStyle/>
                    <a:p>
                      <a:r>
                        <a:rPr lang="en-US" sz="1600" dirty="0" smtClean="0">
                          <a:latin typeface="Times New Roman" pitchFamily="18" charset="0"/>
                          <a:cs typeface="Times New Roman" pitchFamily="18" charset="0"/>
                        </a:rPr>
                        <a:t>DISADVANTAGES</a:t>
                      </a:r>
                      <a:endParaRPr lang="en-US" sz="1600" dirty="0">
                        <a:latin typeface="Times New Roman" pitchFamily="18" charset="0"/>
                        <a:cs typeface="Times New Roman" pitchFamily="18" charset="0"/>
                      </a:endParaRPr>
                    </a:p>
                  </a:txBody>
                  <a:tcPr/>
                </a:tc>
              </a:tr>
              <a:tr h="370840">
                <a:tc>
                  <a:txBody>
                    <a:bodyPr/>
                    <a:lstStyle/>
                    <a:p>
                      <a:r>
                        <a:rPr lang="en-US" sz="1400" dirty="0" smtClean="0">
                          <a:latin typeface="Times New Roman" pitchFamily="18" charset="0"/>
                          <a:cs typeface="Times New Roman" pitchFamily="18" charset="0"/>
                        </a:rPr>
                        <a:t>Distinctive Image Features from Scale-Invariant Keypoints</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David G.Lowe</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2004</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 It matches image and scene with database by using scale invariant method.</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No need for code word recognization.</a:t>
                      </a:r>
                      <a:endParaRPr lang="en-US" sz="1400" i="1"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It have to refer with millions of images in database. </a:t>
                      </a:r>
                      <a:endParaRPr lang="en-US" sz="1400" dirty="0">
                        <a:latin typeface="Times New Roman" pitchFamily="18" charset="0"/>
                        <a:cs typeface="Times New Roman"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Text Categorization With Linear Support Vector Machines: Learning With Many Relevant Features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Thorsten Joachims.</a:t>
                      </a:r>
                    </a:p>
                    <a:p>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1997</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 It is used to match the text with database. </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It rapidly identifies the information on WWW which acts as user guide.</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 It is applicable only for text not for images.</a:t>
                      </a:r>
                      <a:endParaRPr lang="en-US" sz="14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
          <p:cNvSpPr>
            <a:spLocks noChangeArrowheads="1"/>
          </p:cNvSpPr>
          <p:nvPr/>
        </p:nvSpPr>
        <p:spPr bwMode="auto">
          <a:xfrm>
            <a:off x="381000" y="0"/>
            <a:ext cx="7848600" cy="6740307"/>
          </a:xfrm>
          <a:prstGeom prst="rect">
            <a:avLst/>
          </a:prstGeom>
          <a:noFill/>
          <a:ln w="9525">
            <a:noFill/>
            <a:miter lim="800000"/>
            <a:headEnd/>
            <a:tailEnd/>
          </a:ln>
        </p:spPr>
        <p:txBody>
          <a:bodyPr anchor="ctr">
            <a:spAutoFit/>
          </a:bodyPr>
          <a:lstStyle/>
          <a:p>
            <a:r>
              <a:rPr lang="en-US" dirty="0">
                <a:latin typeface="Times New Roman" pitchFamily="18" charset="0"/>
                <a:cs typeface="Times New Roman" pitchFamily="18" charset="0"/>
              </a:rPr>
              <a:t>Image clustering:</a:t>
            </a:r>
          </a:p>
          <a:p>
            <a:r>
              <a:rPr lang="en-US" dirty="0">
                <a:latin typeface="Times New Roman" pitchFamily="18" charset="0"/>
                <a:cs typeface="Times New Roman" pitchFamily="18" charset="0"/>
              </a:rPr>
              <a:t>public </a:t>
            </a:r>
            <a:r>
              <a:rPr lang="en-US" dirty="0" err="1">
                <a:latin typeface="Times New Roman" pitchFamily="18" charset="0"/>
                <a:cs typeface="Times New Roman" pitchFamily="18" charset="0"/>
              </a:rPr>
              <a:t>bool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Cluster_data</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Bo_class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bo</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con = new </a:t>
            </a:r>
            <a:r>
              <a:rPr lang="en-US" dirty="0" err="1">
                <a:latin typeface="Times New Roman" pitchFamily="18" charset="0"/>
                <a:cs typeface="Times New Roman" pitchFamily="18" charset="0"/>
              </a:rPr>
              <a:t>SqlConnection</a:t>
            </a:r>
            <a:r>
              <a:rPr lang="en-US" dirty="0">
                <a:latin typeface="Times New Roman" pitchFamily="18" charset="0"/>
                <a:cs typeface="Times New Roman" pitchFamily="18" charset="0"/>
              </a:rPr>
              <a:t>(connection);</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con.Open</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cmd</a:t>
            </a:r>
            <a:r>
              <a:rPr lang="en-US" dirty="0">
                <a:latin typeface="Times New Roman" pitchFamily="18" charset="0"/>
                <a:cs typeface="Times New Roman" pitchFamily="18" charset="0"/>
              </a:rPr>
              <a:t> = new </a:t>
            </a:r>
            <a:r>
              <a:rPr lang="en-US" dirty="0" err="1">
                <a:latin typeface="Times New Roman" pitchFamily="18" charset="0"/>
                <a:cs typeface="Times New Roman" pitchFamily="18" charset="0"/>
              </a:rPr>
              <a:t>SqlCommand</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update_details</a:t>
            </a:r>
            <a:r>
              <a:rPr lang="en-US" dirty="0">
                <a:latin typeface="Times New Roman" pitchFamily="18" charset="0"/>
                <a:cs typeface="Times New Roman" pitchFamily="18" charset="0"/>
              </a:rPr>
              <a:t>", con);</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cmd.CommandType</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CommandType.StoredProcedure</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cmd.Parameters.AddWithValue</a:t>
            </a:r>
            <a:r>
              <a:rPr lang="en-US" dirty="0">
                <a:latin typeface="Times New Roman" pitchFamily="18" charset="0"/>
                <a:cs typeface="Times New Roman" pitchFamily="18" charset="0"/>
              </a:rPr>
              <a:t>("@name", bo.Img_name1);</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foreach</a:t>
            </a:r>
            <a:r>
              <a:rPr lang="en-US" dirty="0">
                <a:latin typeface="Times New Roman" pitchFamily="18" charset="0"/>
                <a:cs typeface="Times New Roman" pitchFamily="18" charset="0"/>
              </a:rPr>
              <a:t>(string a in </a:t>
            </a:r>
            <a:r>
              <a:rPr lang="en-US" dirty="0" err="1">
                <a:latin typeface="Times New Roman" pitchFamily="18" charset="0"/>
                <a:cs typeface="Times New Roman" pitchFamily="18" charset="0"/>
              </a:rPr>
              <a:t>bo.Values</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cmd.Parameters.AddWithValue</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disease_name",a</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value = </a:t>
            </a:r>
            <a:r>
              <a:rPr lang="en-US" dirty="0" err="1">
                <a:latin typeface="Times New Roman" pitchFamily="18" charset="0"/>
                <a:cs typeface="Times New Roman" pitchFamily="18" charset="0"/>
              </a:rPr>
              <a:t>cmd.ExecuteNonQuery</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con.Close</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if (value &gt; 0) </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return true;</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else</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return false;</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a:bodyPr>
          <a:lstStyle/>
          <a:p>
            <a:pPr algn="ctr"/>
            <a:r>
              <a:rPr lang="en-US" sz="4000" dirty="0" smtClean="0">
                <a:latin typeface="Times New Roman" pitchFamily="18" charset="0"/>
                <a:cs typeface="Times New Roman" pitchFamily="18" charset="0"/>
              </a:rPr>
              <a:t>SNAPSHOTS</a:t>
            </a:r>
            <a:endParaRPr lang="en-US" sz="40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838200"/>
            <a:ext cx="7467600" cy="5635752"/>
          </a:xfrm>
        </p:spPr>
        <p:txBody>
          <a:bodyPr>
            <a:normAutofit/>
          </a:bodyPr>
          <a:lstStyle/>
          <a:p>
            <a:pPr>
              <a:buNone/>
            </a:pPr>
            <a:r>
              <a:rPr lang="en-US" dirty="0" smtClean="0"/>
              <a:t>HOME:</a:t>
            </a:r>
          </a:p>
          <a:p>
            <a:pPr>
              <a:buNone/>
            </a:pPr>
            <a:r>
              <a:rPr lang="en-US" dirty="0" smtClean="0"/>
              <a:t>	</a:t>
            </a:r>
            <a:endParaRPr lang="en-US" dirty="0"/>
          </a:p>
        </p:txBody>
      </p:sp>
      <p:pic>
        <p:nvPicPr>
          <p:cNvPr id="4" name="Picture 4"/>
          <p:cNvPicPr>
            <a:picLocks noChangeAspect="1" noChangeArrowheads="1"/>
          </p:cNvPicPr>
          <p:nvPr/>
        </p:nvPicPr>
        <p:blipFill>
          <a:blip r:embed="rId2"/>
          <a:srcRect/>
          <a:stretch>
            <a:fillRect/>
          </a:stretch>
        </p:blipFill>
        <p:spPr bwMode="auto">
          <a:xfrm>
            <a:off x="1066800" y="1524000"/>
            <a:ext cx="7086600"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a:xfrm>
            <a:off x="457200" y="457200"/>
            <a:ext cx="7467600" cy="6016752"/>
          </a:xfrm>
        </p:spPr>
        <p:txBody>
          <a:bodyPr/>
          <a:lstStyle/>
          <a:p>
            <a:r>
              <a:rPr lang="en-US" dirty="0" smtClean="0"/>
              <a:t>ADMIN WORK PAGE:</a:t>
            </a:r>
          </a:p>
          <a:p>
            <a:endParaRPr lang="en-US" dirty="0" smtClean="0"/>
          </a:p>
          <a:p>
            <a:endParaRPr lang="en-US" dirty="0"/>
          </a:p>
        </p:txBody>
      </p:sp>
      <p:pic>
        <p:nvPicPr>
          <p:cNvPr id="4" name="Picture 4"/>
          <p:cNvPicPr>
            <a:picLocks noChangeAspect="1" noChangeArrowheads="1"/>
          </p:cNvPicPr>
          <p:nvPr/>
        </p:nvPicPr>
        <p:blipFill>
          <a:blip r:embed="rId2"/>
          <a:srcRect/>
          <a:stretch>
            <a:fillRect/>
          </a:stretch>
        </p:blipFill>
        <p:spPr bwMode="auto">
          <a:xfrm>
            <a:off x="533400" y="1371600"/>
            <a:ext cx="77724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533400"/>
            <a:ext cx="7467600" cy="5940552"/>
          </a:xfrm>
        </p:spPr>
        <p:txBody>
          <a:bodyPr/>
          <a:lstStyle/>
          <a:p>
            <a:r>
              <a:rPr lang="en-US" dirty="0" smtClean="0"/>
              <a:t>UPLOAD IMAGES:</a:t>
            </a:r>
          </a:p>
          <a:p>
            <a:endParaRPr lang="en-US" dirty="0" smtClean="0"/>
          </a:p>
          <a:p>
            <a:endParaRPr lang="en-US" dirty="0"/>
          </a:p>
        </p:txBody>
      </p:sp>
      <p:pic>
        <p:nvPicPr>
          <p:cNvPr id="4" name="Picture 4"/>
          <p:cNvPicPr>
            <a:picLocks noChangeAspect="1" noChangeArrowheads="1"/>
          </p:cNvPicPr>
          <p:nvPr/>
        </p:nvPicPr>
        <p:blipFill>
          <a:blip r:embed="rId2"/>
          <a:srcRect/>
          <a:stretch>
            <a:fillRect/>
          </a:stretch>
        </p:blipFill>
        <p:spPr bwMode="auto">
          <a:xfrm>
            <a:off x="990600" y="1295400"/>
            <a:ext cx="7162800"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
          <p:cNvSpPr>
            <a:spLocks noChangeArrowheads="1"/>
          </p:cNvSpPr>
          <p:nvPr/>
        </p:nvSpPr>
        <p:spPr bwMode="auto">
          <a:xfrm>
            <a:off x="457200" y="152400"/>
            <a:ext cx="7772400" cy="584200"/>
          </a:xfrm>
          <a:prstGeom prst="rect">
            <a:avLst/>
          </a:prstGeom>
          <a:noFill/>
          <a:ln w="9525">
            <a:noFill/>
            <a:miter lim="800000"/>
            <a:headEnd/>
            <a:tailEnd/>
          </a:ln>
        </p:spPr>
        <p:txBody>
          <a:bodyPr>
            <a:spAutoFit/>
          </a:bodyPr>
          <a:lstStyle/>
          <a:p>
            <a:r>
              <a:rPr lang="en-US" sz="1600" b="1"/>
              <a:t>MODULE 3: KEY POINT EXTRACTION</a:t>
            </a:r>
            <a:endParaRPr lang="en-US" sz="1600"/>
          </a:p>
          <a:p>
            <a:r>
              <a:rPr lang="en-US" sz="1600"/>
              <a:t>SIFT sampling technique:</a:t>
            </a:r>
          </a:p>
        </p:txBody>
      </p:sp>
      <p:sp>
        <p:nvSpPr>
          <p:cNvPr id="106499" name="Rectangle 3"/>
          <p:cNvSpPr>
            <a:spLocks noChangeArrowheads="1"/>
          </p:cNvSpPr>
          <p:nvPr/>
        </p:nvSpPr>
        <p:spPr bwMode="auto">
          <a:xfrm>
            <a:off x="533400" y="4953000"/>
            <a:ext cx="7696200" cy="1346200"/>
          </a:xfrm>
          <a:prstGeom prst="rect">
            <a:avLst/>
          </a:prstGeom>
          <a:noFill/>
          <a:ln w="9525">
            <a:noFill/>
            <a:miter lim="800000"/>
            <a:headEnd/>
            <a:tailEnd/>
          </a:ln>
        </p:spPr>
        <p:txBody>
          <a:bodyPr>
            <a:spAutoFit/>
          </a:bodyPr>
          <a:lstStyle/>
          <a:p>
            <a:pPr>
              <a:lnSpc>
                <a:spcPct val="150000"/>
              </a:lnSpc>
            </a:pPr>
            <a:r>
              <a:rPr lang="en-US" sz="1400">
                <a:latin typeface="Times New Roman" pitchFamily="18" charset="0"/>
                <a:cs typeface="Times New Roman" pitchFamily="18" charset="0"/>
              </a:rPr>
              <a:t>The above fig shows the design for SIFT sampling technique which will use to key point extraction.</a:t>
            </a:r>
          </a:p>
          <a:p>
            <a:pPr>
              <a:lnSpc>
                <a:spcPct val="150000"/>
              </a:lnSpc>
            </a:pPr>
            <a:r>
              <a:rPr lang="en-US" sz="1400" b="1">
                <a:latin typeface="Times New Roman" pitchFamily="18" charset="0"/>
                <a:cs typeface="Times New Roman" pitchFamily="18" charset="0"/>
              </a:rPr>
              <a:t>KEYPOINT EXTRACTION</a:t>
            </a:r>
            <a:endParaRPr lang="en-US" sz="1400">
              <a:latin typeface="Times New Roman" pitchFamily="18" charset="0"/>
              <a:cs typeface="Times New Roman" pitchFamily="18" charset="0"/>
            </a:endParaRPr>
          </a:p>
          <a:p>
            <a:pPr>
              <a:lnSpc>
                <a:spcPct val="150000"/>
              </a:lnSpc>
            </a:pPr>
            <a:r>
              <a:rPr lang="en-US" sz="1400" b="1">
                <a:latin typeface="Times New Roman" pitchFamily="18" charset="0"/>
                <a:cs typeface="Times New Roman" pitchFamily="18" charset="0"/>
              </a:rPr>
              <a:t>Input: </a:t>
            </a:r>
            <a:r>
              <a:rPr lang="en-US" sz="1400">
                <a:latin typeface="Times New Roman" pitchFamily="18" charset="0"/>
                <a:cs typeface="Times New Roman" pitchFamily="18" charset="0"/>
              </a:rPr>
              <a:t>choose key points from images </a:t>
            </a:r>
            <a:r>
              <a:rPr lang="en-US" sz="1400" b="1">
                <a:latin typeface="Times New Roman" pitchFamily="18" charset="0"/>
                <a:cs typeface="Times New Roman" pitchFamily="18" charset="0"/>
              </a:rPr>
              <a:t> </a:t>
            </a:r>
            <a:endParaRPr lang="en-US" sz="1400">
              <a:latin typeface="Times New Roman" pitchFamily="18" charset="0"/>
              <a:cs typeface="Times New Roman" pitchFamily="18" charset="0"/>
            </a:endParaRPr>
          </a:p>
          <a:p>
            <a:pPr>
              <a:lnSpc>
                <a:spcPct val="150000"/>
              </a:lnSpc>
            </a:pPr>
            <a:r>
              <a:rPr lang="en-US" sz="1400" b="1">
                <a:latin typeface="Times New Roman" pitchFamily="18" charset="0"/>
                <a:cs typeface="Times New Roman" pitchFamily="18" charset="0"/>
              </a:rPr>
              <a:t>Output: </a:t>
            </a:r>
            <a:r>
              <a:rPr lang="en-US" sz="1400">
                <a:latin typeface="Times New Roman" pitchFamily="18" charset="0"/>
                <a:cs typeface="Times New Roman" pitchFamily="18" charset="0"/>
              </a:rPr>
              <a:t>selected key points</a:t>
            </a:r>
          </a:p>
        </p:txBody>
      </p:sp>
      <p:pic>
        <p:nvPicPr>
          <p:cNvPr id="106500" name="Picture 4"/>
          <p:cNvPicPr>
            <a:picLocks noChangeAspect="1" noChangeArrowheads="1"/>
          </p:cNvPicPr>
          <p:nvPr/>
        </p:nvPicPr>
        <p:blipFill>
          <a:blip r:embed="rId2"/>
          <a:srcRect/>
          <a:stretch>
            <a:fillRect/>
          </a:stretch>
        </p:blipFill>
        <p:spPr bwMode="auto">
          <a:xfrm>
            <a:off x="1447800" y="990600"/>
            <a:ext cx="5943600" cy="3716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
          <p:cNvSpPr>
            <a:spLocks noChangeArrowheads="1"/>
          </p:cNvSpPr>
          <p:nvPr/>
        </p:nvSpPr>
        <p:spPr bwMode="auto">
          <a:xfrm>
            <a:off x="381000" y="0"/>
            <a:ext cx="7848600" cy="276225"/>
          </a:xfrm>
          <a:prstGeom prst="rect">
            <a:avLst/>
          </a:prstGeom>
          <a:noFill/>
          <a:ln w="9525">
            <a:noFill/>
            <a:miter lim="800000"/>
            <a:headEnd/>
            <a:tailEnd/>
          </a:ln>
        </p:spPr>
        <p:txBody>
          <a:bodyPr anchor="ctr">
            <a:spAutoFit/>
          </a:bodyPr>
          <a:lstStyle/>
          <a:p>
            <a:r>
              <a:rPr lang="en-US" sz="1200"/>
              <a:t>DENSE sampling technique:</a:t>
            </a:r>
          </a:p>
        </p:txBody>
      </p:sp>
      <p:sp>
        <p:nvSpPr>
          <p:cNvPr id="107523" name="Rectangle 2"/>
          <p:cNvSpPr>
            <a:spLocks noChangeArrowheads="1"/>
          </p:cNvSpPr>
          <p:nvPr/>
        </p:nvSpPr>
        <p:spPr bwMode="auto">
          <a:xfrm>
            <a:off x="381000" y="4724400"/>
            <a:ext cx="7848600" cy="1346200"/>
          </a:xfrm>
          <a:prstGeom prst="rect">
            <a:avLst/>
          </a:prstGeom>
          <a:noFill/>
          <a:ln w="9525">
            <a:noFill/>
            <a:miter lim="800000"/>
            <a:headEnd/>
            <a:tailEnd/>
          </a:ln>
        </p:spPr>
        <p:txBody>
          <a:bodyPr anchor="ctr">
            <a:spAutoFit/>
          </a:bodyPr>
          <a:lstStyle/>
          <a:p>
            <a:pPr>
              <a:lnSpc>
                <a:spcPct val="150000"/>
              </a:lnSpc>
            </a:pPr>
            <a:r>
              <a:rPr lang="en-US" sz="1400">
                <a:latin typeface="Times New Roman" pitchFamily="18" charset="0"/>
                <a:cs typeface="Times New Roman" pitchFamily="18" charset="0"/>
              </a:rPr>
              <a:t>The above fig shows the design for DENSE sampling technique which will use to key point extraction.</a:t>
            </a:r>
          </a:p>
          <a:p>
            <a:pPr>
              <a:lnSpc>
                <a:spcPct val="150000"/>
              </a:lnSpc>
            </a:pPr>
            <a:r>
              <a:rPr lang="en-US" sz="1400" b="1">
                <a:latin typeface="Times New Roman" pitchFamily="18" charset="0"/>
                <a:cs typeface="Times New Roman" pitchFamily="18" charset="0"/>
              </a:rPr>
              <a:t>KEYPOINT EXTRACTION</a:t>
            </a:r>
            <a:endParaRPr lang="en-US" sz="1400">
              <a:latin typeface="Times New Roman" pitchFamily="18" charset="0"/>
              <a:cs typeface="Times New Roman" pitchFamily="18" charset="0"/>
            </a:endParaRPr>
          </a:p>
          <a:p>
            <a:pPr>
              <a:lnSpc>
                <a:spcPct val="150000"/>
              </a:lnSpc>
            </a:pPr>
            <a:r>
              <a:rPr lang="en-US" sz="1400" b="1">
                <a:latin typeface="Times New Roman" pitchFamily="18" charset="0"/>
                <a:cs typeface="Times New Roman" pitchFamily="18" charset="0"/>
              </a:rPr>
              <a:t>Input: </a:t>
            </a:r>
            <a:r>
              <a:rPr lang="en-US" sz="1400">
                <a:latin typeface="Times New Roman" pitchFamily="18" charset="0"/>
                <a:cs typeface="Times New Roman" pitchFamily="18" charset="0"/>
              </a:rPr>
              <a:t>choose key points from images </a:t>
            </a:r>
            <a:r>
              <a:rPr lang="en-US" sz="1400" b="1">
                <a:latin typeface="Times New Roman" pitchFamily="18" charset="0"/>
                <a:cs typeface="Times New Roman" pitchFamily="18" charset="0"/>
              </a:rPr>
              <a:t> </a:t>
            </a:r>
            <a:endParaRPr lang="en-US" sz="1400">
              <a:latin typeface="Times New Roman" pitchFamily="18" charset="0"/>
              <a:cs typeface="Times New Roman" pitchFamily="18" charset="0"/>
            </a:endParaRPr>
          </a:p>
          <a:p>
            <a:pPr>
              <a:lnSpc>
                <a:spcPct val="150000"/>
              </a:lnSpc>
            </a:pPr>
            <a:r>
              <a:rPr lang="en-US" sz="1400" b="1">
                <a:latin typeface="Times New Roman" pitchFamily="18" charset="0"/>
                <a:cs typeface="Times New Roman" pitchFamily="18" charset="0"/>
              </a:rPr>
              <a:t>Output: </a:t>
            </a:r>
            <a:r>
              <a:rPr lang="en-US" sz="1400">
                <a:latin typeface="Times New Roman" pitchFamily="18" charset="0"/>
                <a:cs typeface="Times New Roman" pitchFamily="18" charset="0"/>
              </a:rPr>
              <a:t>selected key points</a:t>
            </a:r>
          </a:p>
        </p:txBody>
      </p:sp>
      <p:pic>
        <p:nvPicPr>
          <p:cNvPr id="107524" name="Picture 4"/>
          <p:cNvPicPr>
            <a:picLocks noChangeAspect="1" noChangeArrowheads="1"/>
          </p:cNvPicPr>
          <p:nvPr/>
        </p:nvPicPr>
        <p:blipFill>
          <a:blip r:embed="rId2"/>
          <a:srcRect/>
          <a:stretch>
            <a:fillRect/>
          </a:stretch>
        </p:blipFill>
        <p:spPr bwMode="auto">
          <a:xfrm>
            <a:off x="1447800" y="685800"/>
            <a:ext cx="5943600" cy="3716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1"/>
          <p:cNvSpPr>
            <a:spLocks noChangeArrowheads="1"/>
          </p:cNvSpPr>
          <p:nvPr/>
        </p:nvSpPr>
        <p:spPr bwMode="auto">
          <a:xfrm>
            <a:off x="381000" y="0"/>
            <a:ext cx="7848600" cy="461963"/>
          </a:xfrm>
          <a:prstGeom prst="rect">
            <a:avLst/>
          </a:prstGeom>
          <a:noFill/>
          <a:ln w="9525">
            <a:noFill/>
            <a:miter lim="800000"/>
            <a:headEnd/>
            <a:tailEnd/>
          </a:ln>
        </p:spPr>
        <p:txBody>
          <a:bodyPr anchor="ctr">
            <a:spAutoFit/>
          </a:bodyPr>
          <a:lstStyle/>
          <a:p>
            <a:r>
              <a:rPr lang="en-US" sz="1200">
                <a:latin typeface="Times New Roman" pitchFamily="18" charset="0"/>
                <a:cs typeface="Times New Roman" pitchFamily="18" charset="0"/>
              </a:rPr>
              <a:t> </a:t>
            </a:r>
          </a:p>
          <a:p>
            <a:r>
              <a:rPr lang="en-US" sz="1200">
                <a:latin typeface="Times New Roman" pitchFamily="18" charset="0"/>
                <a:cs typeface="Times New Roman" pitchFamily="18" charset="0"/>
              </a:rPr>
              <a:t>RANDOM sampling technique:</a:t>
            </a:r>
          </a:p>
        </p:txBody>
      </p:sp>
      <p:sp>
        <p:nvSpPr>
          <p:cNvPr id="108547" name="Rectangle 2"/>
          <p:cNvSpPr>
            <a:spLocks noChangeArrowheads="1"/>
          </p:cNvSpPr>
          <p:nvPr/>
        </p:nvSpPr>
        <p:spPr bwMode="auto">
          <a:xfrm>
            <a:off x="381000" y="4953000"/>
            <a:ext cx="7848600" cy="1166813"/>
          </a:xfrm>
          <a:prstGeom prst="rect">
            <a:avLst/>
          </a:prstGeom>
          <a:noFill/>
          <a:ln w="9525">
            <a:noFill/>
            <a:miter lim="800000"/>
            <a:headEnd/>
            <a:tailEnd/>
          </a:ln>
        </p:spPr>
        <p:txBody>
          <a:bodyPr anchor="ctr">
            <a:spAutoFit/>
          </a:bodyPr>
          <a:lstStyle/>
          <a:p>
            <a:pPr>
              <a:lnSpc>
                <a:spcPct val="150000"/>
              </a:lnSpc>
            </a:pPr>
            <a:r>
              <a:rPr lang="en-US" sz="1200">
                <a:latin typeface="Times New Roman" pitchFamily="18" charset="0"/>
                <a:cs typeface="Times New Roman" pitchFamily="18" charset="0"/>
              </a:rPr>
              <a:t>The above fig shows the design for RANDOM sampling technique which will use to key point extraction.</a:t>
            </a:r>
          </a:p>
          <a:p>
            <a:pPr>
              <a:lnSpc>
                <a:spcPct val="150000"/>
              </a:lnSpc>
            </a:pPr>
            <a:r>
              <a:rPr lang="en-US" sz="1200" b="1">
                <a:latin typeface="Times New Roman" pitchFamily="18" charset="0"/>
                <a:cs typeface="Times New Roman" pitchFamily="18" charset="0"/>
              </a:rPr>
              <a:t>KEYPOINT EXTRACTION</a:t>
            </a:r>
            <a:endParaRPr lang="en-US" sz="1200">
              <a:latin typeface="Times New Roman" pitchFamily="18" charset="0"/>
              <a:cs typeface="Times New Roman" pitchFamily="18" charset="0"/>
            </a:endParaRPr>
          </a:p>
          <a:p>
            <a:pPr>
              <a:lnSpc>
                <a:spcPct val="150000"/>
              </a:lnSpc>
            </a:pPr>
            <a:r>
              <a:rPr lang="en-US" sz="1200" b="1">
                <a:latin typeface="Times New Roman" pitchFamily="18" charset="0"/>
                <a:cs typeface="Times New Roman" pitchFamily="18" charset="0"/>
              </a:rPr>
              <a:t>Input: </a:t>
            </a:r>
            <a:r>
              <a:rPr lang="en-US" sz="1200">
                <a:latin typeface="Times New Roman" pitchFamily="18" charset="0"/>
                <a:cs typeface="Times New Roman" pitchFamily="18" charset="0"/>
              </a:rPr>
              <a:t>choose key points from images </a:t>
            </a:r>
            <a:r>
              <a:rPr lang="en-US" sz="1200" b="1">
                <a:latin typeface="Times New Roman" pitchFamily="18" charset="0"/>
                <a:cs typeface="Times New Roman" pitchFamily="18" charset="0"/>
              </a:rPr>
              <a:t> </a:t>
            </a:r>
            <a:endParaRPr lang="en-US" sz="1200">
              <a:latin typeface="Times New Roman" pitchFamily="18" charset="0"/>
              <a:cs typeface="Times New Roman" pitchFamily="18" charset="0"/>
            </a:endParaRPr>
          </a:p>
          <a:p>
            <a:pPr>
              <a:lnSpc>
                <a:spcPct val="150000"/>
              </a:lnSpc>
            </a:pPr>
            <a:r>
              <a:rPr lang="en-US" sz="1200" b="1">
                <a:latin typeface="Times New Roman" pitchFamily="18" charset="0"/>
                <a:cs typeface="Times New Roman" pitchFamily="18" charset="0"/>
              </a:rPr>
              <a:t>Output: </a:t>
            </a:r>
            <a:r>
              <a:rPr lang="en-US" sz="1200">
                <a:latin typeface="Times New Roman" pitchFamily="18" charset="0"/>
                <a:cs typeface="Times New Roman" pitchFamily="18" charset="0"/>
              </a:rPr>
              <a:t>selected key points</a:t>
            </a:r>
          </a:p>
        </p:txBody>
      </p:sp>
      <p:pic>
        <p:nvPicPr>
          <p:cNvPr id="108548" name="Picture 4"/>
          <p:cNvPicPr>
            <a:picLocks noChangeAspect="1" noChangeArrowheads="1"/>
          </p:cNvPicPr>
          <p:nvPr/>
        </p:nvPicPr>
        <p:blipFill>
          <a:blip r:embed="rId2"/>
          <a:srcRect/>
          <a:stretch>
            <a:fillRect/>
          </a:stretch>
        </p:blipFill>
        <p:spPr bwMode="auto">
          <a:xfrm>
            <a:off x="1295400" y="762000"/>
            <a:ext cx="5943600" cy="3716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
          <p:cNvSpPr>
            <a:spLocks noChangeArrowheads="1"/>
          </p:cNvSpPr>
          <p:nvPr/>
        </p:nvSpPr>
        <p:spPr bwMode="auto">
          <a:xfrm>
            <a:off x="381000" y="0"/>
            <a:ext cx="7848600" cy="523875"/>
          </a:xfrm>
          <a:prstGeom prst="rect">
            <a:avLst/>
          </a:prstGeom>
          <a:noFill/>
          <a:ln w="9525">
            <a:noFill/>
            <a:miter lim="800000"/>
            <a:headEnd/>
            <a:tailEnd/>
          </a:ln>
        </p:spPr>
        <p:txBody>
          <a:bodyPr anchor="ctr">
            <a:spAutoFit/>
          </a:bodyPr>
          <a:lstStyle/>
          <a:p>
            <a:pPr eaLnBrk="0" hangingPunct="0">
              <a:tabLst>
                <a:tab pos="2000250" algn="l"/>
              </a:tabLst>
            </a:pPr>
            <a:r>
              <a:rPr lang="en-US" sz="1600">
                <a:latin typeface="Times New Roman" pitchFamily="18" charset="0"/>
                <a:cs typeface="Times New Roman" pitchFamily="18" charset="0"/>
              </a:rPr>
              <a:t>MODULE 3.1: </a:t>
            </a:r>
            <a:r>
              <a:rPr lang="en-US" sz="1600" b="1">
                <a:solidFill>
                  <a:srgbClr val="17365D"/>
                </a:solidFill>
                <a:latin typeface="Times New Roman" pitchFamily="18" charset="0"/>
                <a:cs typeface="Times New Roman" pitchFamily="18" charset="0"/>
              </a:rPr>
              <a:t>FEATURE DESCRIPTION</a:t>
            </a:r>
            <a:endParaRPr lang="en-US" sz="800"/>
          </a:p>
          <a:p>
            <a:pPr eaLnBrk="0" hangingPunct="0">
              <a:tabLst>
                <a:tab pos="2000250" algn="l"/>
              </a:tabLst>
            </a:pPr>
            <a:r>
              <a:rPr lang="en-US" sz="1200">
                <a:latin typeface="Times New Roman" pitchFamily="18" charset="0"/>
                <a:cs typeface="Times New Roman" pitchFamily="18" charset="0"/>
              </a:rPr>
              <a:t>RGB values:</a:t>
            </a:r>
            <a:endParaRPr lang="en-US"/>
          </a:p>
        </p:txBody>
      </p:sp>
      <p:pic>
        <p:nvPicPr>
          <p:cNvPr id="109571" name="Picture 2"/>
          <p:cNvPicPr>
            <a:picLocks noChangeAspect="1" noChangeArrowheads="1"/>
          </p:cNvPicPr>
          <p:nvPr/>
        </p:nvPicPr>
        <p:blipFill>
          <a:blip r:embed="rId2"/>
          <a:srcRect/>
          <a:stretch>
            <a:fillRect/>
          </a:stretch>
        </p:blipFill>
        <p:spPr bwMode="auto">
          <a:xfrm>
            <a:off x="1447800" y="685800"/>
            <a:ext cx="5943600" cy="3716338"/>
          </a:xfrm>
          <a:prstGeom prst="rect">
            <a:avLst/>
          </a:prstGeom>
          <a:noFill/>
          <a:ln w="9525">
            <a:noFill/>
            <a:miter lim="800000"/>
            <a:headEnd/>
            <a:tailEnd/>
          </a:ln>
        </p:spPr>
      </p:pic>
      <p:sp>
        <p:nvSpPr>
          <p:cNvPr id="109572" name="Rectangle 2"/>
          <p:cNvSpPr>
            <a:spLocks noChangeArrowheads="1"/>
          </p:cNvSpPr>
          <p:nvPr/>
        </p:nvSpPr>
        <p:spPr bwMode="auto">
          <a:xfrm>
            <a:off x="381000" y="5105400"/>
            <a:ext cx="7924800" cy="1444625"/>
          </a:xfrm>
          <a:prstGeom prst="rect">
            <a:avLst/>
          </a:prstGeom>
          <a:noFill/>
          <a:ln w="9525">
            <a:noFill/>
            <a:miter lim="800000"/>
            <a:headEnd/>
            <a:tailEnd/>
          </a:ln>
        </p:spPr>
        <p:txBody>
          <a:bodyPr anchor="ctr">
            <a:spAutoFit/>
          </a:bodyPr>
          <a:lstStyle/>
          <a:p>
            <a:pPr algn="just" eaLnBrk="0" hangingPunct="0">
              <a:lnSpc>
                <a:spcPct val="150000"/>
              </a:lnSpc>
            </a:pPr>
            <a:r>
              <a:rPr lang="en-US" sz="1200">
                <a:latin typeface="Times New Roman" pitchFamily="18" charset="0"/>
                <a:cs typeface="Times New Roman" pitchFamily="18" charset="0"/>
              </a:rPr>
              <a:t>The above fig shows the design for feature description details; it contains the details about RGB values about uploaded images.  </a:t>
            </a:r>
          </a:p>
          <a:p>
            <a:pPr algn="just" eaLnBrk="0" hangingPunct="0">
              <a:lnSpc>
                <a:spcPct val="150000"/>
              </a:lnSpc>
            </a:pPr>
            <a:r>
              <a:rPr lang="en-US" sz="1200" b="1">
                <a:latin typeface="Times New Roman" pitchFamily="18" charset="0"/>
                <a:cs typeface="Times New Roman" pitchFamily="18" charset="0"/>
              </a:rPr>
              <a:t>FEATURE DESCRIPTION</a:t>
            </a:r>
            <a:endParaRPr lang="en-US" sz="1200">
              <a:latin typeface="Times New Roman" pitchFamily="18" charset="0"/>
              <a:cs typeface="Times New Roman" pitchFamily="18" charset="0"/>
            </a:endParaRPr>
          </a:p>
          <a:p>
            <a:pPr algn="just" eaLnBrk="0" hangingPunct="0">
              <a:lnSpc>
                <a:spcPct val="150000"/>
              </a:lnSpc>
            </a:pPr>
            <a:r>
              <a:rPr lang="en-US" sz="1200" b="1">
                <a:latin typeface="Times New Roman" pitchFamily="18" charset="0"/>
                <a:cs typeface="Times New Roman" pitchFamily="18" charset="0"/>
              </a:rPr>
              <a:t>Input: </a:t>
            </a:r>
            <a:r>
              <a:rPr lang="en-US" sz="1200">
                <a:latin typeface="Times New Roman" pitchFamily="18" charset="0"/>
                <a:cs typeface="Times New Roman" pitchFamily="18" charset="0"/>
              </a:rPr>
              <a:t>choose image</a:t>
            </a:r>
          </a:p>
          <a:p>
            <a:pPr algn="just" eaLnBrk="0" hangingPunct="0">
              <a:lnSpc>
                <a:spcPct val="150000"/>
              </a:lnSpc>
            </a:pPr>
            <a:r>
              <a:rPr lang="en-US" sz="1200" b="1">
                <a:latin typeface="Times New Roman" pitchFamily="18" charset="0"/>
                <a:cs typeface="Times New Roman" pitchFamily="18" charset="0"/>
              </a:rPr>
              <a:t>Output</a:t>
            </a:r>
            <a:r>
              <a:rPr lang="en-US" sz="1200">
                <a:latin typeface="Times New Roman" pitchFamily="18" charset="0"/>
                <a:cs typeface="Times New Roman" pitchFamily="18" charset="0"/>
              </a:rPr>
              <a:t>: classify RGB values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
          <p:cNvSpPr>
            <a:spLocks noChangeArrowheads="1"/>
          </p:cNvSpPr>
          <p:nvPr/>
        </p:nvSpPr>
        <p:spPr bwMode="auto">
          <a:xfrm>
            <a:off x="381000" y="0"/>
            <a:ext cx="7848600" cy="612775"/>
          </a:xfrm>
          <a:prstGeom prst="rect">
            <a:avLst/>
          </a:prstGeom>
          <a:noFill/>
          <a:ln w="9525">
            <a:noFill/>
            <a:miter lim="800000"/>
            <a:headEnd/>
            <a:tailEnd/>
          </a:ln>
        </p:spPr>
        <p:txBody>
          <a:bodyPr anchor="ctr">
            <a:spAutoFit/>
          </a:bodyPr>
          <a:lstStyle/>
          <a:p>
            <a:pPr eaLnBrk="0" hangingPunct="0">
              <a:lnSpc>
                <a:spcPct val="150000"/>
              </a:lnSpc>
            </a:pPr>
            <a:r>
              <a:rPr lang="en-US" sz="1200" b="1">
                <a:latin typeface="Times New Roman" pitchFamily="18" charset="0"/>
                <a:cs typeface="Times New Roman" pitchFamily="18" charset="0"/>
              </a:rPr>
              <a:t>MODULE 4: DESCRIPTOR QUANTIZATION</a:t>
            </a:r>
            <a:endParaRPr lang="en-US" sz="1200">
              <a:latin typeface="Times New Roman" pitchFamily="18" charset="0"/>
              <a:cs typeface="Times New Roman" pitchFamily="18" charset="0"/>
            </a:endParaRPr>
          </a:p>
          <a:p>
            <a:pPr eaLnBrk="0" hangingPunct="0">
              <a:lnSpc>
                <a:spcPct val="150000"/>
              </a:lnSpc>
            </a:pPr>
            <a:r>
              <a:rPr lang="en-US" sz="1200">
                <a:latin typeface="Times New Roman" pitchFamily="18" charset="0"/>
                <a:cs typeface="Times New Roman" pitchFamily="18" charset="0"/>
              </a:rPr>
              <a:t>RGB values probability:</a:t>
            </a:r>
          </a:p>
        </p:txBody>
      </p:sp>
      <p:pic>
        <p:nvPicPr>
          <p:cNvPr id="110595" name="Picture 2"/>
          <p:cNvPicPr>
            <a:picLocks noChangeAspect="1" noChangeArrowheads="1"/>
          </p:cNvPicPr>
          <p:nvPr/>
        </p:nvPicPr>
        <p:blipFill>
          <a:blip r:embed="rId2"/>
          <a:srcRect/>
          <a:stretch>
            <a:fillRect/>
          </a:stretch>
        </p:blipFill>
        <p:spPr bwMode="auto">
          <a:xfrm>
            <a:off x="1371600" y="1219200"/>
            <a:ext cx="5943600" cy="3716338"/>
          </a:xfrm>
          <a:prstGeom prst="rect">
            <a:avLst/>
          </a:prstGeom>
          <a:noFill/>
          <a:ln w="9525">
            <a:noFill/>
            <a:miter lim="800000"/>
            <a:headEnd/>
            <a:tailEnd/>
          </a:ln>
        </p:spPr>
      </p:pic>
      <p:sp>
        <p:nvSpPr>
          <p:cNvPr id="110596" name="Rectangle 2"/>
          <p:cNvSpPr>
            <a:spLocks noChangeArrowheads="1"/>
          </p:cNvSpPr>
          <p:nvPr/>
        </p:nvSpPr>
        <p:spPr bwMode="auto">
          <a:xfrm>
            <a:off x="457200" y="5257800"/>
            <a:ext cx="7848600" cy="1444625"/>
          </a:xfrm>
          <a:prstGeom prst="rect">
            <a:avLst/>
          </a:prstGeom>
          <a:noFill/>
          <a:ln w="9525">
            <a:noFill/>
            <a:miter lim="800000"/>
            <a:headEnd/>
            <a:tailEnd/>
          </a:ln>
        </p:spPr>
        <p:txBody>
          <a:bodyPr anchor="ctr">
            <a:spAutoFit/>
          </a:bodyPr>
          <a:lstStyle/>
          <a:p>
            <a:pPr algn="just" eaLnBrk="0" hangingPunct="0">
              <a:lnSpc>
                <a:spcPct val="150000"/>
              </a:lnSpc>
            </a:pPr>
            <a:r>
              <a:rPr lang="en-US" sz="1200">
                <a:latin typeface="Times New Roman" pitchFamily="18" charset="0"/>
                <a:cs typeface="Times New Roman" pitchFamily="18" charset="0"/>
              </a:rPr>
              <a:t>The above fig shows the design for RGB values probability from uploaded images in table view. It contains data, values in percentage view.</a:t>
            </a:r>
            <a:endParaRPr lang="en-US" sz="800"/>
          </a:p>
          <a:p>
            <a:pPr algn="just" eaLnBrk="0" hangingPunct="0">
              <a:lnSpc>
                <a:spcPct val="150000"/>
              </a:lnSpc>
            </a:pPr>
            <a:r>
              <a:rPr lang="en-US" sz="1200" b="1">
                <a:latin typeface="Times New Roman" pitchFamily="18" charset="0"/>
                <a:cs typeface="Times New Roman" pitchFamily="18" charset="0"/>
              </a:rPr>
              <a:t>DESCRIPTOR QUANTIZATION </a:t>
            </a:r>
            <a:endParaRPr lang="en-US" sz="800"/>
          </a:p>
          <a:p>
            <a:pPr algn="just" eaLnBrk="0" hangingPunct="0">
              <a:lnSpc>
                <a:spcPct val="150000"/>
              </a:lnSpc>
            </a:pPr>
            <a:r>
              <a:rPr lang="en-US" sz="1200" b="1">
                <a:latin typeface="Times New Roman" pitchFamily="18" charset="0"/>
                <a:cs typeface="Times New Roman" pitchFamily="18" charset="0"/>
              </a:rPr>
              <a:t>Input: </a:t>
            </a:r>
            <a:r>
              <a:rPr lang="en-US" sz="1200">
                <a:latin typeface="Times New Roman" pitchFamily="18" charset="0"/>
                <a:cs typeface="Times New Roman" pitchFamily="18" charset="0"/>
              </a:rPr>
              <a:t>analyze descriptor values to food type</a:t>
            </a:r>
            <a:endParaRPr lang="en-US" sz="800"/>
          </a:p>
          <a:p>
            <a:pPr algn="just" eaLnBrk="0" hangingPunct="0">
              <a:lnSpc>
                <a:spcPct val="150000"/>
              </a:lnSpc>
            </a:pPr>
            <a:r>
              <a:rPr lang="en-US" sz="1200" b="1">
                <a:latin typeface="Times New Roman" pitchFamily="18" charset="0"/>
                <a:cs typeface="Times New Roman" pitchFamily="18" charset="0"/>
              </a:rPr>
              <a:t>Output: </a:t>
            </a:r>
            <a:r>
              <a:rPr lang="en-US" sz="1200">
                <a:latin typeface="Times New Roman" pitchFamily="18" charset="0"/>
                <a:cs typeface="Times New Roman" pitchFamily="18" charset="0"/>
              </a:rPr>
              <a:t>visual dictionary analysis.</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
          <p:cNvSpPr>
            <a:spLocks noChangeArrowheads="1"/>
          </p:cNvSpPr>
          <p:nvPr/>
        </p:nvSpPr>
        <p:spPr bwMode="auto">
          <a:xfrm>
            <a:off x="381000" y="0"/>
            <a:ext cx="7848600" cy="612775"/>
          </a:xfrm>
          <a:prstGeom prst="rect">
            <a:avLst/>
          </a:prstGeom>
          <a:noFill/>
          <a:ln w="9525">
            <a:noFill/>
            <a:miter lim="800000"/>
            <a:headEnd/>
            <a:tailEnd/>
          </a:ln>
        </p:spPr>
        <p:txBody>
          <a:bodyPr anchor="ctr">
            <a:spAutoFit/>
          </a:bodyPr>
          <a:lstStyle/>
          <a:p>
            <a:pPr algn="just" eaLnBrk="0" hangingPunct="0">
              <a:lnSpc>
                <a:spcPct val="150000"/>
              </a:lnSpc>
            </a:pPr>
            <a:r>
              <a:rPr lang="en-US" sz="1200" b="1">
                <a:latin typeface="Times New Roman" pitchFamily="18" charset="0"/>
                <a:cs typeface="Times New Roman" pitchFamily="18" charset="0"/>
              </a:rPr>
              <a:t>MODULE 5: IMAGE CLASSIFICATON</a:t>
            </a:r>
            <a:endParaRPr lang="en-US" sz="1200">
              <a:latin typeface="Times New Roman" pitchFamily="18" charset="0"/>
              <a:cs typeface="Times New Roman" pitchFamily="18" charset="0"/>
            </a:endParaRPr>
          </a:p>
          <a:p>
            <a:pPr algn="just" eaLnBrk="0" hangingPunct="0">
              <a:lnSpc>
                <a:spcPct val="150000"/>
              </a:lnSpc>
            </a:pPr>
            <a:r>
              <a:rPr lang="en-US" sz="1200">
                <a:latin typeface="Times New Roman" pitchFamily="18" charset="0"/>
                <a:cs typeface="Times New Roman" pitchFamily="18" charset="0"/>
              </a:rPr>
              <a:t>Identifying food content:</a:t>
            </a:r>
          </a:p>
        </p:txBody>
      </p:sp>
      <p:pic>
        <p:nvPicPr>
          <p:cNvPr id="111619" name="Picture 2"/>
          <p:cNvPicPr>
            <a:picLocks noChangeAspect="1" noChangeArrowheads="1"/>
          </p:cNvPicPr>
          <p:nvPr/>
        </p:nvPicPr>
        <p:blipFill>
          <a:blip r:embed="rId2"/>
          <a:srcRect/>
          <a:stretch>
            <a:fillRect/>
          </a:stretch>
        </p:blipFill>
        <p:spPr bwMode="auto">
          <a:xfrm>
            <a:off x="1219200" y="838200"/>
            <a:ext cx="5943600" cy="3716338"/>
          </a:xfrm>
          <a:prstGeom prst="rect">
            <a:avLst/>
          </a:prstGeom>
          <a:noFill/>
          <a:ln w="9525">
            <a:noFill/>
            <a:miter lim="800000"/>
            <a:headEnd/>
            <a:tailEnd/>
          </a:ln>
        </p:spPr>
      </p:pic>
      <p:sp>
        <p:nvSpPr>
          <p:cNvPr id="111620" name="Rectangle 2"/>
          <p:cNvSpPr>
            <a:spLocks noChangeArrowheads="1"/>
          </p:cNvSpPr>
          <p:nvPr/>
        </p:nvSpPr>
        <p:spPr bwMode="auto">
          <a:xfrm>
            <a:off x="381000" y="4876800"/>
            <a:ext cx="7848600" cy="1444625"/>
          </a:xfrm>
          <a:prstGeom prst="rect">
            <a:avLst/>
          </a:prstGeom>
          <a:noFill/>
          <a:ln w="9525">
            <a:noFill/>
            <a:miter lim="800000"/>
            <a:headEnd/>
            <a:tailEnd/>
          </a:ln>
        </p:spPr>
        <p:txBody>
          <a:bodyPr anchor="ctr">
            <a:spAutoFit/>
          </a:bodyPr>
          <a:lstStyle/>
          <a:p>
            <a:pPr eaLnBrk="0" hangingPunct="0">
              <a:lnSpc>
                <a:spcPct val="150000"/>
              </a:lnSpc>
            </a:pPr>
            <a:r>
              <a:rPr lang="en-US" sz="1200">
                <a:latin typeface="Times New Roman" pitchFamily="18" charset="0"/>
                <a:cs typeface="Times New Roman" pitchFamily="18" charset="0"/>
              </a:rPr>
              <a:t>The above fig shows the design for identifying food image content which will match to predefined food list contents.</a:t>
            </a:r>
          </a:p>
          <a:p>
            <a:pPr eaLnBrk="0" hangingPunct="0">
              <a:lnSpc>
                <a:spcPct val="150000"/>
              </a:lnSpc>
            </a:pPr>
            <a:r>
              <a:rPr lang="en-US" sz="1200" b="1">
                <a:latin typeface="Times New Roman" pitchFamily="18" charset="0"/>
                <a:cs typeface="Times New Roman" pitchFamily="18" charset="0"/>
              </a:rPr>
              <a:t>IMAGE CLASSIFICATION</a:t>
            </a:r>
            <a:endParaRPr lang="en-US" sz="1200">
              <a:latin typeface="Times New Roman" pitchFamily="18" charset="0"/>
              <a:cs typeface="Times New Roman" pitchFamily="18" charset="0"/>
            </a:endParaRPr>
          </a:p>
          <a:p>
            <a:pPr eaLnBrk="0" hangingPunct="0">
              <a:lnSpc>
                <a:spcPct val="150000"/>
              </a:lnSpc>
            </a:pPr>
            <a:r>
              <a:rPr lang="en-US" sz="1200" b="1">
                <a:latin typeface="Times New Roman" pitchFamily="18" charset="0"/>
                <a:cs typeface="Times New Roman" pitchFamily="18" charset="0"/>
              </a:rPr>
              <a:t>Input: </a:t>
            </a:r>
            <a:r>
              <a:rPr lang="en-US" sz="1200">
                <a:latin typeface="Times New Roman" pitchFamily="18" charset="0"/>
                <a:cs typeface="Times New Roman" pitchFamily="18" charset="0"/>
              </a:rPr>
              <a:t>analyze descriptor values to food type</a:t>
            </a:r>
          </a:p>
          <a:p>
            <a:pPr eaLnBrk="0" hangingPunct="0">
              <a:lnSpc>
                <a:spcPct val="150000"/>
              </a:lnSpc>
            </a:pPr>
            <a:r>
              <a:rPr lang="en-US" sz="1200" b="1">
                <a:latin typeface="Times New Roman" pitchFamily="18" charset="0"/>
                <a:cs typeface="Times New Roman" pitchFamily="18" charset="0"/>
              </a:rPr>
              <a:t>Output: </a:t>
            </a:r>
            <a:r>
              <a:rPr lang="en-US" sz="1200">
                <a:latin typeface="Times New Roman" pitchFamily="18" charset="0"/>
                <a:cs typeface="Times New Roman" pitchFamily="18" charset="0"/>
              </a:rPr>
              <a:t>cluster images &amp; stored</a:t>
            </a:r>
          </a:p>
          <a:p>
            <a:pPr eaLnBrk="0" hangingPunct="0">
              <a:lnSpc>
                <a:spcPct val="150000"/>
              </a:lnSpc>
            </a:pPr>
            <a:endParaRPr lang="en-US" sz="12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normAutofit/>
          </a:bodyPr>
          <a:lstStyle/>
          <a:p>
            <a:pPr algn="ctr"/>
            <a:r>
              <a:rPr lang="en-US" sz="4000" dirty="0" smtClean="0">
                <a:latin typeface="Times New Roman" pitchFamily="18" charset="0"/>
                <a:cs typeface="Times New Roman" pitchFamily="18" charset="0"/>
              </a:rPr>
              <a:t>Literature survey</a:t>
            </a:r>
            <a:endParaRPr lang="en-US" sz="40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sz="quarter" idx="1"/>
          </p:nvPr>
        </p:nvGraphicFramePr>
        <p:xfrm>
          <a:off x="457200" y="1371600"/>
          <a:ext cx="7467600" cy="5120640"/>
        </p:xfrm>
        <a:graphic>
          <a:graphicData uri="http://schemas.openxmlformats.org/drawingml/2006/table">
            <a:tbl>
              <a:tblPr firstRow="1" bandRow="1">
                <a:tableStyleId>{125E5076-3810-47DD-B79F-674D7AD40C01}</a:tableStyleId>
              </a:tblPr>
              <a:tblGrid>
                <a:gridCol w="1244600"/>
                <a:gridCol w="1244600"/>
                <a:gridCol w="1244600"/>
                <a:gridCol w="1244600"/>
                <a:gridCol w="1244600"/>
                <a:gridCol w="1244600"/>
              </a:tblGrid>
              <a:tr h="447041">
                <a:tc>
                  <a:txBody>
                    <a:bodyPr/>
                    <a:lstStyle/>
                    <a:p>
                      <a:r>
                        <a:rPr lang="en-US" sz="1600" dirty="0" smtClean="0">
                          <a:latin typeface="Times New Roman" pitchFamily="18" charset="0"/>
                          <a:cs typeface="Times New Roman" pitchFamily="18" charset="0"/>
                        </a:rPr>
                        <a:t>TITLE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AUTHOR</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YEAR</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DESCRIPTION</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ADVANTAGES</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DISADVANTAGES</a:t>
                      </a:r>
                      <a:endParaRPr lang="en-US" sz="1600" dirty="0">
                        <a:latin typeface="Times New Roman" pitchFamily="18" charset="0"/>
                        <a:cs typeface="Times New Roman" pitchFamily="18" charset="0"/>
                      </a:endParaRPr>
                    </a:p>
                  </a:txBody>
                  <a:tcPr/>
                </a:tc>
              </a:tr>
              <a:tr h="370840">
                <a:tc>
                  <a:txBody>
                    <a:bodyPr/>
                    <a:lstStyle/>
                    <a:p>
                      <a:r>
                        <a:rPr lang="en-US" sz="1400" b="1" dirty="0" smtClean="0">
                          <a:latin typeface="Times New Roman" pitchFamily="18" charset="0"/>
                          <a:cs typeface="Times New Roman" pitchFamily="18" charset="0"/>
                        </a:rPr>
                        <a:t> Indoor-outdoor Image Classification</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Martin Szummer and Rosalind W Picard</a:t>
                      </a:r>
                    </a:p>
                    <a:p>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1998</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High-level scene properties can be inferred from </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low level image features.</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Performance is improved by computing features on sub blocks</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 It is difficult to predict performance of a feature .</a:t>
                      </a:r>
                    </a:p>
                    <a:p>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txBody>
                  <a:tcPr/>
                </a:tc>
              </a:tr>
              <a:tr h="370840">
                <a:tc>
                  <a:txBody>
                    <a:bodyPr/>
                    <a:lstStyle/>
                    <a:p>
                      <a:r>
                        <a:rPr lang="en-US" sz="1400" b="1" dirty="0" smtClean="0">
                          <a:latin typeface="Times New Roman" pitchFamily="18" charset="0"/>
                          <a:cs typeface="Times New Roman" pitchFamily="18" charset="0"/>
                        </a:rPr>
                        <a:t> Content-Based Hierarchical Classification of Vacation Images</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Yan Lindsay Sun, Zhu Ha</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Wei Yu</a:t>
                      </a:r>
                      <a:r>
                        <a:rPr lang="en-US" sz="1400" i="1"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and K. J. Ray Liu</a:t>
                      </a:r>
                    </a:p>
                    <a:p>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2007</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Trust evaluation system is employed</a:t>
                      </a:r>
                      <a:r>
                        <a:rPr lang="en-US" sz="1400" baseline="0" dirty="0" smtClean="0">
                          <a:latin typeface="Times New Roman" pitchFamily="18" charset="0"/>
                          <a:cs typeface="Times New Roman" pitchFamily="18" charset="0"/>
                        </a:rPr>
                        <a:t>  </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Improve network throughput and</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detect malicious behaviors .</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It provide high level semantic indices into larger database.</a:t>
                      </a:r>
                      <a:endParaRPr lang="en-US" sz="1400" dirty="0">
                        <a:latin typeface="Times New Roman" pitchFamily="18" charset="0"/>
                        <a:cs typeface="Times New Roman" pitchFamily="18" charset="0"/>
                      </a:endParaRPr>
                    </a:p>
                  </a:txBody>
                  <a:tcPr/>
                </a:tc>
              </a:tr>
              <a:tr h="370840">
                <a:tc>
                  <a:txBody>
                    <a:bodyPr/>
                    <a:lstStyle/>
                    <a:p>
                      <a:r>
                        <a:rPr lang="en-US" sz="1400" b="1" dirty="0" smtClean="0">
                          <a:latin typeface="Times New Roman" pitchFamily="18" charset="0"/>
                          <a:cs typeface="Times New Roman" pitchFamily="18" charset="0"/>
                        </a:rPr>
                        <a:t>Pfid: Pittsburgh Fast-Food Image Dataset</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Rahul Sukthankar, Jie Yang</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2012</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It benchmark the dataset using </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color histogram and bag of SIFT features</a:t>
                      </a:r>
                      <a:r>
                        <a:rPr lang="en-US" sz="1400" baseline="0" dirty="0" smtClean="0">
                          <a:latin typeface="Times New Roman" pitchFamily="18" charset="0"/>
                          <a:cs typeface="Times New Roman" pitchFamily="18" charset="0"/>
                        </a:rPr>
                        <a:t> and SVM.</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The dataset  and evaluations </a:t>
                      </a:r>
                      <a:r>
                        <a:rPr lang="en-US" sz="1400" baseline="0" dirty="0" smtClean="0">
                          <a:latin typeface="Times New Roman" pitchFamily="18" charset="0"/>
                          <a:cs typeface="Times New Roman" pitchFamily="18" charset="0"/>
                        </a:rPr>
                        <a:t> are freely available to public.</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There is no public datase</a:t>
                      </a:r>
                      <a:r>
                        <a:rPr lang="en-US" sz="1400" baseline="0" dirty="0" smtClean="0">
                          <a:latin typeface="Times New Roman" pitchFamily="18" charset="0"/>
                          <a:cs typeface="Times New Roman" pitchFamily="18" charset="0"/>
                        </a:rPr>
                        <a:t>t for automated food  recognition system.</a:t>
                      </a:r>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
          <p:cNvSpPr>
            <a:spLocks noChangeArrowheads="1"/>
          </p:cNvSpPr>
          <p:nvPr/>
        </p:nvSpPr>
        <p:spPr bwMode="auto">
          <a:xfrm>
            <a:off x="381000" y="0"/>
            <a:ext cx="7848600" cy="276225"/>
          </a:xfrm>
          <a:prstGeom prst="rect">
            <a:avLst/>
          </a:prstGeom>
          <a:noFill/>
          <a:ln w="9525">
            <a:noFill/>
            <a:miter lim="800000"/>
            <a:headEnd/>
            <a:tailEnd/>
          </a:ln>
        </p:spPr>
        <p:txBody>
          <a:bodyPr anchor="ctr">
            <a:spAutoFit/>
          </a:bodyPr>
          <a:lstStyle/>
          <a:p>
            <a:pPr eaLnBrk="0" hangingPunct="0"/>
            <a:r>
              <a:rPr lang="en-US" sz="1200">
                <a:latin typeface="Times New Roman" pitchFamily="18" charset="0"/>
                <a:cs typeface="Times New Roman" pitchFamily="18" charset="0"/>
              </a:rPr>
              <a:t>Food images result:</a:t>
            </a:r>
            <a:endParaRPr lang="en-US"/>
          </a:p>
        </p:txBody>
      </p:sp>
      <p:pic>
        <p:nvPicPr>
          <p:cNvPr id="112643" name="Picture 2"/>
          <p:cNvPicPr>
            <a:picLocks noChangeAspect="1" noChangeArrowheads="1"/>
          </p:cNvPicPr>
          <p:nvPr/>
        </p:nvPicPr>
        <p:blipFill>
          <a:blip r:embed="rId2"/>
          <a:srcRect/>
          <a:stretch>
            <a:fillRect/>
          </a:stretch>
        </p:blipFill>
        <p:spPr bwMode="auto">
          <a:xfrm>
            <a:off x="1371600" y="838200"/>
            <a:ext cx="5943600" cy="3716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
          <p:cNvSpPr>
            <a:spLocks noChangeArrowheads="1"/>
          </p:cNvSpPr>
          <p:nvPr/>
        </p:nvSpPr>
        <p:spPr bwMode="auto">
          <a:xfrm>
            <a:off x="381000" y="0"/>
            <a:ext cx="7848600" cy="276225"/>
          </a:xfrm>
          <a:prstGeom prst="rect">
            <a:avLst/>
          </a:prstGeom>
          <a:noFill/>
          <a:ln w="9525">
            <a:noFill/>
            <a:miter lim="800000"/>
            <a:headEnd/>
            <a:tailEnd/>
          </a:ln>
        </p:spPr>
        <p:txBody>
          <a:bodyPr anchor="ctr">
            <a:spAutoFit/>
          </a:bodyPr>
          <a:lstStyle/>
          <a:p>
            <a:pPr eaLnBrk="0" hangingPunct="0"/>
            <a:r>
              <a:rPr lang="en-US" sz="1200">
                <a:latin typeface="Times New Roman" pitchFamily="18" charset="0"/>
                <a:cs typeface="Times New Roman" pitchFamily="18" charset="0"/>
              </a:rPr>
              <a:t>Apply Rating:</a:t>
            </a:r>
            <a:endParaRPr lang="en-US"/>
          </a:p>
        </p:txBody>
      </p:sp>
      <p:pic>
        <p:nvPicPr>
          <p:cNvPr id="113667" name="Picture 2"/>
          <p:cNvPicPr>
            <a:picLocks noChangeAspect="1" noChangeArrowheads="1"/>
          </p:cNvPicPr>
          <p:nvPr/>
        </p:nvPicPr>
        <p:blipFill>
          <a:blip r:embed="rId2"/>
          <a:srcRect/>
          <a:stretch>
            <a:fillRect/>
          </a:stretch>
        </p:blipFill>
        <p:spPr bwMode="auto">
          <a:xfrm>
            <a:off x="1371600" y="990600"/>
            <a:ext cx="5943600" cy="3716338"/>
          </a:xfrm>
          <a:prstGeom prst="rect">
            <a:avLst/>
          </a:prstGeom>
          <a:noFill/>
          <a:ln w="9525">
            <a:noFill/>
            <a:miter lim="800000"/>
            <a:headEnd/>
            <a:tailEnd/>
          </a:ln>
        </p:spPr>
      </p:pic>
      <p:sp>
        <p:nvSpPr>
          <p:cNvPr id="113668" name="Rectangle 2"/>
          <p:cNvSpPr>
            <a:spLocks noChangeArrowheads="1"/>
          </p:cNvSpPr>
          <p:nvPr/>
        </p:nvSpPr>
        <p:spPr bwMode="auto">
          <a:xfrm>
            <a:off x="381000" y="5029200"/>
            <a:ext cx="7848600" cy="1212850"/>
          </a:xfrm>
          <a:prstGeom prst="rect">
            <a:avLst/>
          </a:prstGeom>
          <a:noFill/>
          <a:ln w="9525">
            <a:noFill/>
            <a:miter lim="800000"/>
            <a:headEnd/>
            <a:tailEnd/>
          </a:ln>
        </p:spPr>
        <p:txBody>
          <a:bodyPr anchor="ctr">
            <a:spAutoFit/>
          </a:bodyPr>
          <a:lstStyle/>
          <a:p>
            <a:pPr algn="just" eaLnBrk="0" hangingPunct="0">
              <a:lnSpc>
                <a:spcPct val="150000"/>
              </a:lnSpc>
            </a:pPr>
            <a:r>
              <a:rPr lang="en-US" sz="1200">
                <a:latin typeface="Times New Roman" pitchFamily="18" charset="0"/>
                <a:cs typeface="Times New Roman" pitchFamily="18" charset="0"/>
              </a:rPr>
              <a:t>The above fig shows the design apply rating on particular image.</a:t>
            </a:r>
            <a:endParaRPr lang="en-US" sz="800">
              <a:latin typeface="Times New Roman" pitchFamily="18" charset="0"/>
              <a:cs typeface="Times New Roman" pitchFamily="18" charset="0"/>
            </a:endParaRPr>
          </a:p>
          <a:p>
            <a:pPr algn="just" eaLnBrk="0" hangingPunct="0">
              <a:lnSpc>
                <a:spcPct val="150000"/>
              </a:lnSpc>
            </a:pPr>
            <a:r>
              <a:rPr lang="en-US" sz="1400" b="1">
                <a:latin typeface="Times New Roman" pitchFamily="18" charset="0"/>
                <a:cs typeface="Times New Roman" pitchFamily="18" charset="0"/>
              </a:rPr>
              <a:t>APPLY RATING:</a:t>
            </a:r>
            <a:endParaRPr lang="en-US" sz="800">
              <a:latin typeface="Times New Roman" pitchFamily="18" charset="0"/>
              <a:cs typeface="Times New Roman" pitchFamily="18" charset="0"/>
            </a:endParaRPr>
          </a:p>
          <a:p>
            <a:pPr algn="just" eaLnBrk="0" hangingPunct="0">
              <a:lnSpc>
                <a:spcPct val="150000"/>
              </a:lnSpc>
            </a:pPr>
            <a:r>
              <a:rPr lang="en-US" sz="1200" b="1">
                <a:latin typeface="Times New Roman" pitchFamily="18" charset="0"/>
                <a:cs typeface="Times New Roman" pitchFamily="18" charset="0"/>
              </a:rPr>
              <a:t>Input: </a:t>
            </a:r>
            <a:r>
              <a:rPr lang="en-US" sz="1200">
                <a:latin typeface="Times New Roman" pitchFamily="18" charset="0"/>
                <a:cs typeface="Times New Roman" pitchFamily="18" charset="0"/>
              </a:rPr>
              <a:t>choose image </a:t>
            </a:r>
            <a:endParaRPr lang="en-US" sz="800">
              <a:latin typeface="Times New Roman" pitchFamily="18" charset="0"/>
              <a:cs typeface="Times New Roman" pitchFamily="18" charset="0"/>
            </a:endParaRPr>
          </a:p>
          <a:p>
            <a:pPr algn="just" eaLnBrk="0" hangingPunct="0">
              <a:lnSpc>
                <a:spcPct val="150000"/>
              </a:lnSpc>
            </a:pPr>
            <a:r>
              <a:rPr lang="en-US" sz="1200" b="1">
                <a:latin typeface="Times New Roman" pitchFamily="18" charset="0"/>
                <a:cs typeface="Times New Roman" pitchFamily="18" charset="0"/>
              </a:rPr>
              <a:t>Output: </a:t>
            </a:r>
            <a:r>
              <a:rPr lang="en-US" sz="1200">
                <a:latin typeface="Times New Roman" pitchFamily="18" charset="0"/>
                <a:cs typeface="Times New Roman" pitchFamily="18" charset="0"/>
              </a:rPr>
              <a:t>apply rating to particular images.</a:t>
            </a:r>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rmAutofit fontScale="90000"/>
          </a:bodyPr>
          <a:lstStyle/>
          <a:p>
            <a:pPr algn="ctr"/>
            <a:r>
              <a:rPr lang="en-US" sz="4000" dirty="0" smtClean="0">
                <a:latin typeface="Times New Roman" pitchFamily="18" charset="0"/>
                <a:cs typeface="Times New Roman" pitchFamily="18" charset="0"/>
              </a:rPr>
              <a:t>REFERENCES</a:t>
            </a:r>
            <a:endParaRPr lang="en-US" sz="40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838200"/>
            <a:ext cx="7467600" cy="5635752"/>
          </a:xfrm>
        </p:spPr>
        <p:txBody>
          <a:bodyPr>
            <a:noAutofit/>
          </a:bodyPr>
          <a:lstStyle/>
          <a:p>
            <a:pPr algn="just">
              <a:lnSpc>
                <a:spcPct val="150000"/>
              </a:lnSpc>
              <a:buNone/>
            </a:pPr>
            <a:r>
              <a:rPr lang="en-US" sz="1700" dirty="0" smtClean="0">
                <a:latin typeface="Times New Roman" pitchFamily="18" charset="0"/>
                <a:cs typeface="Times New Roman" pitchFamily="18" charset="0"/>
              </a:rPr>
              <a:t>[1] American Diabetes Association, “Standards of medical care in diabetes-2010,” </a:t>
            </a:r>
            <a:r>
              <a:rPr lang="en-US" sz="1700" i="1" dirty="0" smtClean="0">
                <a:latin typeface="Times New Roman" pitchFamily="18" charset="0"/>
                <a:cs typeface="Times New Roman" pitchFamily="18" charset="0"/>
              </a:rPr>
              <a:t>Diabetes </a:t>
            </a:r>
            <a:endParaRPr lang="en-US" sz="1700" dirty="0" smtClean="0">
              <a:latin typeface="Times New Roman" pitchFamily="18" charset="0"/>
              <a:cs typeface="Times New Roman" pitchFamily="18" charset="0"/>
            </a:endParaRPr>
          </a:p>
          <a:p>
            <a:pPr algn="just">
              <a:lnSpc>
                <a:spcPct val="150000"/>
              </a:lnSpc>
              <a:buNone/>
            </a:pPr>
            <a:r>
              <a:rPr lang="en-US" sz="1700" dirty="0" smtClean="0">
                <a:latin typeface="Times New Roman" pitchFamily="18" charset="0"/>
                <a:cs typeface="Times New Roman" pitchFamily="18" charset="0"/>
              </a:rPr>
              <a:t>[2] C. E. Smart, K. Ross, J. A. Edge, C. E. Collins, K. </a:t>
            </a:r>
            <a:r>
              <a:rPr lang="en-US" sz="1700" dirty="0" err="1" smtClean="0">
                <a:latin typeface="Times New Roman" pitchFamily="18" charset="0"/>
                <a:cs typeface="Times New Roman" pitchFamily="18" charset="0"/>
              </a:rPr>
              <a:t>Colyvas</a:t>
            </a:r>
            <a:r>
              <a:rPr lang="en-US" sz="1700" dirty="0" smtClean="0">
                <a:latin typeface="Times New Roman" pitchFamily="18" charset="0"/>
                <a:cs typeface="Times New Roman" pitchFamily="18" charset="0"/>
              </a:rPr>
              <a:t>, and B. R. King, “Children and adolescents on intensive insulin therapy maintain postprandial </a:t>
            </a:r>
            <a:r>
              <a:rPr lang="en-US" sz="1700" dirty="0" err="1" smtClean="0">
                <a:latin typeface="Times New Roman" pitchFamily="18" charset="0"/>
                <a:cs typeface="Times New Roman" pitchFamily="18" charset="0"/>
              </a:rPr>
              <a:t>glycaemic</a:t>
            </a:r>
            <a:r>
              <a:rPr lang="en-US" sz="1700" dirty="0" smtClean="0">
                <a:latin typeface="Times New Roman" pitchFamily="18" charset="0"/>
                <a:cs typeface="Times New Roman" pitchFamily="18" charset="0"/>
              </a:rPr>
              <a:t> control without precise carbohydrate counting,” </a:t>
            </a:r>
            <a:r>
              <a:rPr lang="en-US" sz="1700" i="1" dirty="0" smtClean="0">
                <a:latin typeface="Times New Roman" pitchFamily="18" charset="0"/>
                <a:cs typeface="Times New Roman" pitchFamily="18" charset="0"/>
              </a:rPr>
              <a:t>Diabetic Medicine</a:t>
            </a:r>
            <a:r>
              <a:rPr lang="en-US" sz="1700" dirty="0" smtClean="0">
                <a:latin typeface="Times New Roman" pitchFamily="18" charset="0"/>
                <a:cs typeface="Times New Roman" pitchFamily="18" charset="0"/>
              </a:rPr>
              <a:t>. </a:t>
            </a:r>
          </a:p>
          <a:p>
            <a:pPr algn="just">
              <a:lnSpc>
                <a:spcPct val="150000"/>
              </a:lnSpc>
              <a:buNone/>
            </a:pPr>
            <a:r>
              <a:rPr lang="en-US" sz="1700" dirty="0" smtClean="0">
                <a:latin typeface="Times New Roman" pitchFamily="18" charset="0"/>
                <a:cs typeface="Times New Roman" pitchFamily="18" charset="0"/>
              </a:rPr>
              <a:t>[3] C. E. Smart, B. R. King, P. </a:t>
            </a:r>
            <a:r>
              <a:rPr lang="en-US" sz="1700" dirty="0" err="1" smtClean="0">
                <a:latin typeface="Times New Roman" pitchFamily="18" charset="0"/>
                <a:cs typeface="Times New Roman" pitchFamily="18" charset="0"/>
              </a:rPr>
              <a:t>McElduff</a:t>
            </a:r>
            <a:r>
              <a:rPr lang="en-US" sz="1700" dirty="0" smtClean="0">
                <a:latin typeface="Times New Roman" pitchFamily="18" charset="0"/>
                <a:cs typeface="Times New Roman" pitchFamily="18" charset="0"/>
              </a:rPr>
              <a:t>, and C. E. Collins, “In children using intensive insulin therapy, a 20‐g variation in carbohydrate amount significantly impacts on postprandial </a:t>
            </a:r>
            <a:r>
              <a:rPr lang="en-US" sz="1700" dirty="0" err="1" smtClean="0">
                <a:latin typeface="Times New Roman" pitchFamily="18" charset="0"/>
                <a:cs typeface="Times New Roman" pitchFamily="18" charset="0"/>
              </a:rPr>
              <a:t>glycaemia</a:t>
            </a:r>
            <a:r>
              <a:rPr lang="en-US" sz="1700" dirty="0" smtClean="0">
                <a:latin typeface="Times New Roman" pitchFamily="18" charset="0"/>
                <a:cs typeface="Times New Roman" pitchFamily="18" charset="0"/>
              </a:rPr>
              <a:t>,” </a:t>
            </a:r>
            <a:r>
              <a:rPr lang="en-US" sz="1700" i="1" dirty="0" smtClean="0">
                <a:latin typeface="Times New Roman" pitchFamily="18" charset="0"/>
                <a:cs typeface="Times New Roman" pitchFamily="18" charset="0"/>
              </a:rPr>
              <a:t>Diabetic Medicine</a:t>
            </a:r>
            <a:r>
              <a:rPr lang="en-US" sz="1700" dirty="0" smtClean="0">
                <a:latin typeface="Times New Roman" pitchFamily="18" charset="0"/>
                <a:cs typeface="Times New Roman" pitchFamily="18" charset="0"/>
              </a:rPr>
              <a:t>,</a:t>
            </a:r>
          </a:p>
          <a:p>
            <a:pPr algn="just">
              <a:lnSpc>
                <a:spcPct val="150000"/>
              </a:lnSpc>
              <a:buNone/>
            </a:pPr>
            <a:r>
              <a:rPr lang="en-US" sz="1700" dirty="0" smtClean="0">
                <a:latin typeface="Times New Roman" pitchFamily="18" charset="0"/>
                <a:cs typeface="Times New Roman" pitchFamily="18" charset="0"/>
              </a:rPr>
              <a:t>[4] M. Graff, T. Gross, S. </a:t>
            </a:r>
            <a:r>
              <a:rPr lang="en-US" sz="1700" dirty="0" err="1" smtClean="0">
                <a:latin typeface="Times New Roman" pitchFamily="18" charset="0"/>
                <a:cs typeface="Times New Roman" pitchFamily="18" charset="0"/>
              </a:rPr>
              <a:t>Juth</a:t>
            </a:r>
            <a:r>
              <a:rPr lang="en-US" sz="1700" dirty="0" smtClean="0">
                <a:latin typeface="Times New Roman" pitchFamily="18" charset="0"/>
                <a:cs typeface="Times New Roman" pitchFamily="18" charset="0"/>
              </a:rPr>
              <a:t>, J. </a:t>
            </a:r>
            <a:r>
              <a:rPr lang="en-US" sz="1700" dirty="0" err="1" smtClean="0">
                <a:latin typeface="Times New Roman" pitchFamily="18" charset="0"/>
                <a:cs typeface="Times New Roman" pitchFamily="18" charset="0"/>
              </a:rPr>
              <a:t>Charlson</a:t>
            </a:r>
            <a:r>
              <a:rPr lang="en-US" sz="1700" dirty="0" smtClean="0">
                <a:latin typeface="Times New Roman" pitchFamily="18" charset="0"/>
                <a:cs typeface="Times New Roman" pitchFamily="18" charset="0"/>
              </a:rPr>
              <a:t>, “How well are individuals on intensive insulin therapy counting carbohydrates?,” </a:t>
            </a:r>
            <a:r>
              <a:rPr lang="en-US" sz="1700" i="1" dirty="0" smtClean="0">
                <a:latin typeface="Times New Roman" pitchFamily="18" charset="0"/>
                <a:cs typeface="Times New Roman" pitchFamily="18" charset="0"/>
              </a:rPr>
              <a:t>Diabetes Research and Clinical Practice</a:t>
            </a:r>
            <a:r>
              <a:rPr lang="en-US" sz="1700" dirty="0" smtClean="0">
                <a:latin typeface="Times New Roman" pitchFamily="18" charset="0"/>
                <a:cs typeface="Times New Roman" pitchFamily="18" charset="0"/>
              </a:rPr>
              <a:t>, </a:t>
            </a:r>
          </a:p>
          <a:p>
            <a:pPr algn="just">
              <a:lnSpc>
                <a:spcPct val="150000"/>
              </a:lnSpc>
              <a:buNone/>
            </a:pPr>
            <a:r>
              <a:rPr lang="en-US" sz="1700" dirty="0" smtClean="0">
                <a:latin typeface="Times New Roman" pitchFamily="18" charset="0"/>
                <a:cs typeface="Times New Roman" pitchFamily="18" charset="0"/>
              </a:rPr>
              <a:t>[5] F. K. Bishop, D. M. </a:t>
            </a:r>
            <a:r>
              <a:rPr lang="en-US" sz="1700" dirty="0" err="1" smtClean="0">
                <a:latin typeface="Times New Roman" pitchFamily="18" charset="0"/>
                <a:cs typeface="Times New Roman" pitchFamily="18" charset="0"/>
              </a:rPr>
              <a:t>Maahs</a:t>
            </a:r>
            <a:r>
              <a:rPr lang="en-US" sz="1700" dirty="0" smtClean="0">
                <a:latin typeface="Times New Roman" pitchFamily="18" charset="0"/>
                <a:cs typeface="Times New Roman" pitchFamily="18" charset="0"/>
              </a:rPr>
              <a:t>, G. Spiegel, D. Owen, G. J. </a:t>
            </a:r>
            <a:r>
              <a:rPr lang="en-US" sz="1700" dirty="0" err="1" smtClean="0">
                <a:latin typeface="Times New Roman" pitchFamily="18" charset="0"/>
                <a:cs typeface="Times New Roman" pitchFamily="18" charset="0"/>
              </a:rPr>
              <a:t>Klingensmith</a:t>
            </a:r>
            <a:r>
              <a:rPr lang="en-US" sz="1700" dirty="0" smtClean="0">
                <a:latin typeface="Times New Roman" pitchFamily="18" charset="0"/>
                <a:cs typeface="Times New Roman" pitchFamily="18" charset="0"/>
              </a:rPr>
              <a:t>, A. </a:t>
            </a:r>
            <a:r>
              <a:rPr lang="en-US" sz="1700" dirty="0" err="1" smtClean="0">
                <a:latin typeface="Times New Roman" pitchFamily="18" charset="0"/>
                <a:cs typeface="Times New Roman" pitchFamily="18" charset="0"/>
              </a:rPr>
              <a:t>Bortsov</a:t>
            </a:r>
            <a:r>
              <a:rPr lang="en-US" sz="1700" dirty="0" smtClean="0">
                <a:latin typeface="Times New Roman" pitchFamily="18" charset="0"/>
                <a:cs typeface="Times New Roman" pitchFamily="18" charset="0"/>
              </a:rPr>
              <a:t>, J. Thomas, and E. J. Mayer-Davis, “The carbohydrate counting in adolescents with type 1 diabetes (CCAT) study,” </a:t>
            </a:r>
            <a:r>
              <a:rPr lang="en-US" sz="1700" i="1" dirty="0" smtClean="0">
                <a:latin typeface="Times New Roman" pitchFamily="18" charset="0"/>
                <a:cs typeface="Times New Roman" pitchFamily="18" charset="0"/>
              </a:rPr>
              <a:t>Diabetes Spectrum</a:t>
            </a:r>
            <a:r>
              <a:rPr lang="en-US" sz="1700" dirty="0" smtClean="0">
                <a:latin typeface="Times New Roman" pitchFamily="18" charset="0"/>
                <a:cs typeface="Times New Roman" pitchFamily="18" charset="0"/>
              </a:rPr>
              <a:t>. </a:t>
            </a:r>
          </a:p>
          <a:p>
            <a:pPr>
              <a:buNone/>
            </a:pPr>
            <a:endParaRPr lang="en-US" sz="17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609600"/>
            <a:ext cx="7467600" cy="5864352"/>
          </a:xfrm>
        </p:spPr>
        <p:txBody>
          <a:bodyPr>
            <a:noAutofit/>
          </a:bodyPr>
          <a:lstStyle/>
          <a:p>
            <a:pPr algn="just">
              <a:lnSpc>
                <a:spcPct val="150000"/>
              </a:lnSpc>
              <a:buNone/>
            </a:pPr>
            <a:r>
              <a:rPr lang="en-US" sz="1800" dirty="0" smtClean="0">
                <a:latin typeface="Times New Roman" pitchFamily="18" charset="0"/>
                <a:cs typeface="Times New Roman" pitchFamily="18" charset="0"/>
              </a:rPr>
              <a:t>[6] C.E. Smart, K. Ross, J.A. Edge, B.R. King, P. </a:t>
            </a:r>
            <a:r>
              <a:rPr lang="en-US" sz="1800" dirty="0" err="1" smtClean="0">
                <a:latin typeface="Times New Roman" pitchFamily="18" charset="0"/>
                <a:cs typeface="Times New Roman" pitchFamily="18" charset="0"/>
              </a:rPr>
              <a:t>McElduff</a:t>
            </a:r>
            <a:r>
              <a:rPr lang="en-US" sz="1800" dirty="0" smtClean="0">
                <a:latin typeface="Times New Roman" pitchFamily="18" charset="0"/>
                <a:cs typeface="Times New Roman" pitchFamily="18" charset="0"/>
              </a:rPr>
              <a:t>, C.E. Collins, “Can children with type 1 diabetes and their caregivers estimate the carbohydrate content of meals and snacks?” </a:t>
            </a:r>
            <a:r>
              <a:rPr lang="en-US" sz="1800" i="1" dirty="0" smtClean="0">
                <a:latin typeface="Times New Roman" pitchFamily="18" charset="0"/>
                <a:cs typeface="Times New Roman" pitchFamily="18" charset="0"/>
              </a:rPr>
              <a:t>Diabetic Medicine</a:t>
            </a:r>
            <a:r>
              <a:rPr lang="en-US" sz="1800" dirty="0" smtClean="0">
                <a:latin typeface="Times New Roman" pitchFamily="18" charset="0"/>
                <a:cs typeface="Times New Roman" pitchFamily="18" charset="0"/>
              </a:rPr>
              <a:t>. </a:t>
            </a:r>
          </a:p>
          <a:p>
            <a:pPr algn="just">
              <a:lnSpc>
                <a:spcPct val="150000"/>
              </a:lnSpc>
              <a:buNone/>
            </a:pPr>
            <a:r>
              <a:rPr lang="en-US" sz="1800" dirty="0" smtClean="0">
                <a:latin typeface="Times New Roman" pitchFamily="18" charset="0"/>
                <a:cs typeface="Times New Roman" pitchFamily="18" charset="0"/>
              </a:rPr>
              <a:t>[7] O. </a:t>
            </a:r>
            <a:r>
              <a:rPr lang="en-US" sz="1800" dirty="0" err="1" smtClean="0">
                <a:latin typeface="Times New Roman" pitchFamily="18" charset="0"/>
                <a:cs typeface="Times New Roman" pitchFamily="18" charset="0"/>
              </a:rPr>
              <a:t>Amft</a:t>
            </a:r>
            <a:r>
              <a:rPr lang="en-US" sz="1800" dirty="0" smtClean="0">
                <a:latin typeface="Times New Roman" pitchFamily="18" charset="0"/>
                <a:cs typeface="Times New Roman" pitchFamily="18" charset="0"/>
              </a:rPr>
              <a:t>, G. </a:t>
            </a:r>
            <a:r>
              <a:rPr lang="en-US" sz="1800" dirty="0" err="1" smtClean="0">
                <a:latin typeface="Times New Roman" pitchFamily="18" charset="0"/>
                <a:cs typeface="Times New Roman" pitchFamily="18" charset="0"/>
              </a:rPr>
              <a:t>Tröster</a:t>
            </a:r>
            <a:r>
              <a:rPr lang="en-US" sz="1800" dirty="0" smtClean="0">
                <a:latin typeface="Times New Roman" pitchFamily="18" charset="0"/>
                <a:cs typeface="Times New Roman" pitchFamily="18" charset="0"/>
              </a:rPr>
              <a:t>, “Recognition of dietary activity events using on-body sensors,” </a:t>
            </a:r>
            <a:r>
              <a:rPr lang="en-US" sz="1800" i="1" dirty="0" smtClean="0">
                <a:latin typeface="Times New Roman" pitchFamily="18" charset="0"/>
                <a:cs typeface="Times New Roman" pitchFamily="18" charset="0"/>
              </a:rPr>
              <a:t>Artificial Intelligence in Medicine</a:t>
            </a:r>
            <a:r>
              <a:rPr lang="en-US" sz="1800" dirty="0" smtClean="0">
                <a:latin typeface="Times New Roman" pitchFamily="18" charset="0"/>
                <a:cs typeface="Times New Roman" pitchFamily="18" charset="0"/>
              </a:rPr>
              <a:t>,</a:t>
            </a:r>
          </a:p>
          <a:p>
            <a:pPr algn="just">
              <a:lnSpc>
                <a:spcPct val="150000"/>
              </a:lnSpc>
              <a:buNone/>
            </a:pPr>
            <a:r>
              <a:rPr lang="en-US" sz="1800" dirty="0" smtClean="0">
                <a:latin typeface="Times New Roman" pitchFamily="18" charset="0"/>
                <a:cs typeface="Times New Roman" pitchFamily="18" charset="0"/>
              </a:rPr>
              <a:t>[8] G. </a:t>
            </a:r>
            <a:r>
              <a:rPr lang="en-US" sz="1800" dirty="0" err="1" smtClean="0">
                <a:latin typeface="Times New Roman" pitchFamily="18" charset="0"/>
                <a:cs typeface="Times New Roman" pitchFamily="18" charset="0"/>
              </a:rPr>
              <a:t>Shroff</a:t>
            </a:r>
            <a:r>
              <a:rPr lang="en-US" sz="1800" dirty="0" smtClean="0">
                <a:latin typeface="Times New Roman" pitchFamily="18" charset="0"/>
                <a:cs typeface="Times New Roman" pitchFamily="18" charset="0"/>
              </a:rPr>
              <a:t>, A. </a:t>
            </a:r>
            <a:r>
              <a:rPr lang="en-US" sz="1800" dirty="0" err="1" smtClean="0">
                <a:latin typeface="Times New Roman" pitchFamily="18" charset="0"/>
                <a:cs typeface="Times New Roman" pitchFamily="18" charset="0"/>
              </a:rPr>
              <a:t>Smailagic</a:t>
            </a:r>
            <a:r>
              <a:rPr lang="en-US" sz="1800" dirty="0" smtClean="0">
                <a:latin typeface="Times New Roman" pitchFamily="18" charset="0"/>
                <a:cs typeface="Times New Roman" pitchFamily="18" charset="0"/>
              </a:rPr>
              <a:t>, and D. P. </a:t>
            </a:r>
            <a:r>
              <a:rPr lang="en-US" sz="1800" dirty="0" err="1" smtClean="0">
                <a:latin typeface="Times New Roman" pitchFamily="18" charset="0"/>
                <a:cs typeface="Times New Roman" pitchFamily="18" charset="0"/>
              </a:rPr>
              <a:t>Siewiorek</a:t>
            </a:r>
            <a:r>
              <a:rPr lang="en-US" sz="1800" dirty="0" smtClean="0">
                <a:latin typeface="Times New Roman" pitchFamily="18" charset="0"/>
                <a:cs typeface="Times New Roman" pitchFamily="18" charset="0"/>
              </a:rPr>
              <a:t>, “Wearable context-aware food recognition for calorie monitoring,” in </a:t>
            </a:r>
            <a:r>
              <a:rPr lang="en-US" sz="1800" i="1" dirty="0" smtClean="0">
                <a:latin typeface="Times New Roman" pitchFamily="18" charset="0"/>
                <a:cs typeface="Times New Roman" pitchFamily="18" charset="0"/>
              </a:rPr>
              <a:t>12th IEEE International Symposium on Wearable Computers</a:t>
            </a:r>
            <a:r>
              <a:rPr lang="en-US" sz="1800" dirty="0" smtClean="0">
                <a:latin typeface="Times New Roman" pitchFamily="18" charset="0"/>
                <a:cs typeface="Times New Roman" pitchFamily="18" charset="0"/>
              </a:rPr>
              <a:t>, </a:t>
            </a:r>
          </a:p>
          <a:p>
            <a:pPr algn="just">
              <a:lnSpc>
                <a:spcPct val="150000"/>
              </a:lnSpc>
              <a:buNone/>
            </a:pPr>
            <a:r>
              <a:rPr lang="en-US" sz="1800" dirty="0" smtClean="0">
                <a:latin typeface="Times New Roman" pitchFamily="18" charset="0"/>
                <a:cs typeface="Times New Roman" pitchFamily="18" charset="0"/>
              </a:rPr>
              <a:t>[9] F. Zhu, M. Bosch, I. Woo, S. Y. Kim, C. J. </a:t>
            </a:r>
            <a:r>
              <a:rPr lang="en-US" sz="1800" dirty="0" err="1" smtClean="0">
                <a:latin typeface="Times New Roman" pitchFamily="18" charset="0"/>
                <a:cs typeface="Times New Roman" pitchFamily="18" charset="0"/>
              </a:rPr>
              <a:t>Boushey</a:t>
            </a:r>
            <a:r>
              <a:rPr lang="en-US" sz="1800" dirty="0" smtClean="0">
                <a:latin typeface="Times New Roman" pitchFamily="18" charset="0"/>
                <a:cs typeface="Times New Roman" pitchFamily="18" charset="0"/>
              </a:rPr>
              <a:t>, D. S. Ebert, and E. J. </a:t>
            </a:r>
            <a:r>
              <a:rPr lang="en-US" sz="1800" dirty="0" err="1" smtClean="0">
                <a:latin typeface="Times New Roman" pitchFamily="18" charset="0"/>
                <a:cs typeface="Times New Roman" pitchFamily="18" charset="0"/>
              </a:rPr>
              <a:t>Delp</a:t>
            </a:r>
            <a:r>
              <a:rPr lang="en-US" sz="1800" dirty="0" smtClean="0">
                <a:latin typeface="Times New Roman" pitchFamily="18" charset="0"/>
                <a:cs typeface="Times New Roman" pitchFamily="18" charset="0"/>
              </a:rPr>
              <a:t>, “The use of mobile devices in aiding dietary assessment and evaluation,” </a:t>
            </a:r>
            <a:r>
              <a:rPr lang="en-US" sz="1800" i="1" dirty="0" smtClean="0">
                <a:latin typeface="Times New Roman" pitchFamily="18" charset="0"/>
                <a:cs typeface="Times New Roman" pitchFamily="18" charset="0"/>
              </a:rPr>
              <a:t>IEEE Journal of selected Topics in Signal Processing</a:t>
            </a:r>
            <a:endParaRPr lang="en-US" sz="1800" dirty="0" smtClean="0">
              <a:latin typeface="Times New Roman" pitchFamily="18" charset="0"/>
              <a:cs typeface="Times New Roman" pitchFamily="18" charset="0"/>
            </a:endParaRPr>
          </a:p>
          <a:p>
            <a:pPr algn="just">
              <a:lnSpc>
                <a:spcPct val="150000"/>
              </a:lnSpc>
              <a:buNone/>
            </a:pPr>
            <a:r>
              <a:rPr lang="en-US" sz="1800" dirty="0" smtClean="0">
                <a:latin typeface="Times New Roman" pitchFamily="18" charset="0"/>
                <a:cs typeface="Times New Roman" pitchFamily="18" charset="0"/>
              </a:rPr>
              <a:t> [10] F. Kong and J. Tan, “</a:t>
            </a:r>
            <a:r>
              <a:rPr lang="en-US" sz="1800" dirty="0" err="1" smtClean="0">
                <a:latin typeface="Times New Roman" pitchFamily="18" charset="0"/>
                <a:cs typeface="Times New Roman" pitchFamily="18" charset="0"/>
              </a:rPr>
              <a:t>DietCam</a:t>
            </a:r>
            <a:r>
              <a:rPr lang="en-US" sz="1800" dirty="0" smtClean="0">
                <a:latin typeface="Times New Roman" pitchFamily="18" charset="0"/>
                <a:cs typeface="Times New Roman" pitchFamily="18" charset="0"/>
              </a:rPr>
              <a:t>: Automatic dietary assessment with mobile camera phones,” </a:t>
            </a:r>
            <a:r>
              <a:rPr lang="en-US" sz="1800" i="1" dirty="0" smtClean="0">
                <a:latin typeface="Times New Roman" pitchFamily="18" charset="0"/>
                <a:cs typeface="Times New Roman" pitchFamily="18" charset="0"/>
              </a:rPr>
              <a:t>Pervasive and Mobile Computing</a:t>
            </a:r>
            <a:r>
              <a:rPr lang="en-US" sz="1800" dirty="0" smtClean="0">
                <a:latin typeface="Times New Roman" pitchFamily="18" charset="0"/>
                <a:cs typeface="Times New Roman" pitchFamily="18" charset="0"/>
              </a:rPr>
              <a:t>.</a:t>
            </a:r>
          </a:p>
          <a:p>
            <a:pPr>
              <a:buNone/>
            </a:pPr>
            <a:endParaRPr lang="en-US" sz="18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457200"/>
            <a:ext cx="7467600" cy="6016752"/>
          </a:xfrm>
        </p:spPr>
        <p:txBody>
          <a:bodyPr>
            <a:normAutofit/>
          </a:bodyPr>
          <a:lstStyle/>
          <a:p>
            <a:pPr algn="just" eaLnBrk="0" hangingPunct="0">
              <a:lnSpc>
                <a:spcPct val="150000"/>
              </a:lnSpc>
              <a:buNone/>
            </a:pPr>
            <a:r>
              <a:rPr lang="en-US" sz="1800" dirty="0" smtClean="0">
                <a:latin typeface="Times New Roman" pitchFamily="18" charset="0"/>
                <a:ea typeface="Calibri" pitchFamily="34" charset="0"/>
                <a:cs typeface="Times New Roman" pitchFamily="18" charset="0"/>
              </a:rPr>
              <a:t>[11] J.N. Matthews, W. </a:t>
            </a:r>
            <a:r>
              <a:rPr lang="en-US" sz="1800" dirty="0" err="1" smtClean="0">
                <a:latin typeface="Times New Roman" pitchFamily="18" charset="0"/>
                <a:ea typeface="Calibri" pitchFamily="34" charset="0"/>
                <a:cs typeface="Times New Roman" pitchFamily="18" charset="0"/>
              </a:rPr>
              <a:t>Hu</a:t>
            </a:r>
            <a:r>
              <a:rPr lang="en-US" sz="1800" dirty="0" smtClean="0">
                <a:latin typeface="Times New Roman" pitchFamily="18" charset="0"/>
                <a:ea typeface="Calibri" pitchFamily="34" charset="0"/>
                <a:cs typeface="Times New Roman" pitchFamily="18" charset="0"/>
              </a:rPr>
              <a:t>, M. </a:t>
            </a:r>
            <a:r>
              <a:rPr lang="en-US" sz="1800" dirty="0" err="1" smtClean="0">
                <a:latin typeface="Times New Roman" pitchFamily="18" charset="0"/>
                <a:ea typeface="Calibri" pitchFamily="34" charset="0"/>
                <a:cs typeface="Times New Roman" pitchFamily="18" charset="0"/>
              </a:rPr>
              <a:t>Hapuarachchi</a:t>
            </a:r>
            <a:r>
              <a:rPr lang="en-US" sz="1800" dirty="0" smtClean="0">
                <a:latin typeface="Times New Roman" pitchFamily="18" charset="0"/>
                <a:ea typeface="Calibri" pitchFamily="34" charset="0"/>
                <a:cs typeface="Times New Roman" pitchFamily="18" charset="0"/>
              </a:rPr>
              <a:t>, T. </a:t>
            </a:r>
            <a:r>
              <a:rPr lang="en-US" sz="1800" dirty="0" err="1" smtClean="0">
                <a:latin typeface="Times New Roman" pitchFamily="18" charset="0"/>
                <a:ea typeface="Calibri" pitchFamily="34" charset="0"/>
                <a:cs typeface="Times New Roman" pitchFamily="18" charset="0"/>
              </a:rPr>
              <a:t>Deshane</a:t>
            </a:r>
            <a:r>
              <a:rPr lang="en-US" sz="1800" dirty="0" smtClean="0">
                <a:latin typeface="Times New Roman" pitchFamily="18" charset="0"/>
                <a:ea typeface="Calibri" pitchFamily="34" charset="0"/>
                <a:cs typeface="Times New Roman" pitchFamily="18" charset="0"/>
              </a:rPr>
              <a:t>, D. </a:t>
            </a:r>
            <a:r>
              <a:rPr lang="en-US" sz="1800" dirty="0" err="1" smtClean="0">
                <a:latin typeface="Times New Roman" pitchFamily="18" charset="0"/>
                <a:ea typeface="Calibri" pitchFamily="34" charset="0"/>
                <a:cs typeface="Times New Roman" pitchFamily="18" charset="0"/>
              </a:rPr>
              <a:t>Dimatos</a:t>
            </a:r>
            <a:r>
              <a:rPr lang="en-US" sz="1800" dirty="0" smtClean="0">
                <a:latin typeface="Times New Roman" pitchFamily="18" charset="0"/>
                <a:ea typeface="Calibri" pitchFamily="34" charset="0"/>
                <a:cs typeface="Times New Roman" pitchFamily="18" charset="0"/>
              </a:rPr>
              <a:t>, G. Hamilton, M. McCabe, and J. Owens, “Quantifying the Performance Isolation Properties of Virtualization Systems,” Proc. Workshop Experimental Computer Science (</a:t>
            </a:r>
            <a:r>
              <a:rPr lang="en-US" sz="1800" dirty="0" err="1" smtClean="0">
                <a:latin typeface="Times New Roman" pitchFamily="18" charset="0"/>
                <a:ea typeface="Calibri" pitchFamily="34" charset="0"/>
                <a:cs typeface="Times New Roman" pitchFamily="18" charset="0"/>
              </a:rPr>
              <a:t>ExpCS</a:t>
            </a:r>
            <a:r>
              <a:rPr lang="en-US" sz="1800" dirty="0" smtClean="0">
                <a:latin typeface="Times New Roman" pitchFamily="18" charset="0"/>
                <a:ea typeface="Calibri" pitchFamily="34" charset="0"/>
                <a:cs typeface="Times New Roman" pitchFamily="18" charset="0"/>
              </a:rPr>
              <a:t> ’07), 2007.</a:t>
            </a:r>
          </a:p>
          <a:p>
            <a:pPr algn="just" eaLnBrk="0" hangingPunct="0">
              <a:lnSpc>
                <a:spcPct val="150000"/>
              </a:lnSpc>
              <a:buNone/>
            </a:pPr>
            <a:r>
              <a:rPr lang="en-US" sz="1800" dirty="0" smtClean="0">
                <a:latin typeface="Times New Roman" pitchFamily="18" charset="0"/>
                <a:ea typeface="Calibri" pitchFamily="34" charset="0"/>
                <a:cs typeface="Times New Roman" pitchFamily="18" charset="0"/>
              </a:rPr>
              <a:t>[12] Amazon Elastic Compute Cloud,2012.</a:t>
            </a:r>
          </a:p>
          <a:p>
            <a:pPr algn="just" eaLnBrk="0" hangingPunct="0">
              <a:lnSpc>
                <a:spcPct val="150000"/>
              </a:lnSpc>
              <a:buNone/>
            </a:pPr>
            <a:r>
              <a:rPr lang="en-US" sz="1800" dirty="0" smtClean="0">
                <a:latin typeface="Times New Roman" pitchFamily="18" charset="0"/>
                <a:ea typeface="Calibri" pitchFamily="34" charset="0"/>
                <a:cs typeface="Times New Roman" pitchFamily="18" charset="0"/>
              </a:rPr>
              <a:t>[13] D. </a:t>
            </a:r>
            <a:r>
              <a:rPr lang="en-US" sz="1800" dirty="0" err="1" smtClean="0">
                <a:latin typeface="Times New Roman" pitchFamily="18" charset="0"/>
                <a:ea typeface="Calibri" pitchFamily="34" charset="0"/>
                <a:cs typeface="Times New Roman" pitchFamily="18" charset="0"/>
              </a:rPr>
              <a:t>Milojicic</a:t>
            </a:r>
            <a:r>
              <a:rPr lang="en-US" sz="1800" dirty="0" smtClean="0">
                <a:latin typeface="Times New Roman" pitchFamily="18" charset="0"/>
                <a:ea typeface="Calibri" pitchFamily="34" charset="0"/>
                <a:cs typeface="Times New Roman" pitchFamily="18" charset="0"/>
              </a:rPr>
              <a:t>, I.M. </a:t>
            </a:r>
            <a:r>
              <a:rPr lang="en-US" sz="1800" dirty="0" err="1" smtClean="0">
                <a:latin typeface="Times New Roman" pitchFamily="18" charset="0"/>
                <a:ea typeface="Calibri" pitchFamily="34" charset="0"/>
                <a:cs typeface="Times New Roman" pitchFamily="18" charset="0"/>
              </a:rPr>
              <a:t>Llorente</a:t>
            </a:r>
            <a:r>
              <a:rPr lang="en-US" sz="1800" dirty="0" smtClean="0">
                <a:latin typeface="Times New Roman" pitchFamily="18" charset="0"/>
                <a:ea typeface="Calibri" pitchFamily="34" charset="0"/>
                <a:cs typeface="Times New Roman" pitchFamily="18" charset="0"/>
              </a:rPr>
              <a:t>, and R.S. Montero, “</a:t>
            </a:r>
            <a:r>
              <a:rPr lang="en-US" sz="1800" dirty="0" err="1" smtClean="0">
                <a:latin typeface="Times New Roman" pitchFamily="18" charset="0"/>
                <a:ea typeface="Calibri" pitchFamily="34" charset="0"/>
                <a:cs typeface="Times New Roman" pitchFamily="18" charset="0"/>
              </a:rPr>
              <a:t>Opennebula</a:t>
            </a:r>
            <a:r>
              <a:rPr lang="en-US" sz="1800" dirty="0" smtClean="0">
                <a:latin typeface="Times New Roman" pitchFamily="18" charset="0"/>
                <a:ea typeface="Calibri" pitchFamily="34" charset="0"/>
                <a:cs typeface="Times New Roman" pitchFamily="18" charset="0"/>
              </a:rPr>
              <a:t>: A Cloud Management Tool,” IEEE Internet Computing, vol. 15, no. 2, pp. 11-14, Mar./Apr. 2011.</a:t>
            </a:r>
          </a:p>
          <a:p>
            <a:pPr algn="just" eaLnBrk="0" hangingPunct="0">
              <a:lnSpc>
                <a:spcPct val="150000"/>
              </a:lnSpc>
              <a:buNone/>
            </a:pPr>
            <a:r>
              <a:rPr lang="en-US" sz="1800" dirty="0" smtClean="0">
                <a:latin typeface="Times New Roman" pitchFamily="18" charset="0"/>
                <a:ea typeface="Calibri" pitchFamily="34" charset="0"/>
                <a:cs typeface="Times New Roman" pitchFamily="18" charset="0"/>
              </a:rPr>
              <a:t>[15] S. Boyd and L. </a:t>
            </a:r>
            <a:r>
              <a:rPr lang="en-US" sz="1800" dirty="0" err="1" smtClean="0">
                <a:latin typeface="Times New Roman" pitchFamily="18" charset="0"/>
                <a:ea typeface="Calibri" pitchFamily="34" charset="0"/>
                <a:cs typeface="Times New Roman" pitchFamily="18" charset="0"/>
              </a:rPr>
              <a:t>Vandenberghe</a:t>
            </a:r>
            <a:r>
              <a:rPr lang="en-US" sz="1800" dirty="0" smtClean="0">
                <a:latin typeface="Times New Roman" pitchFamily="18" charset="0"/>
                <a:ea typeface="Calibri" pitchFamily="34" charset="0"/>
                <a:cs typeface="Times New Roman" pitchFamily="18" charset="0"/>
              </a:rPr>
              <a:t>, Convex Optimization. Cambridge Univ. Press, 2009.</a:t>
            </a:r>
          </a:p>
          <a:p>
            <a:pPr algn="just" eaLnBrk="0" hangingPunct="0">
              <a:lnSpc>
                <a:spcPct val="150000"/>
              </a:lnSpc>
              <a:buNone/>
            </a:pPr>
            <a:r>
              <a:rPr lang="en-US" sz="1800" dirty="0" smtClean="0">
                <a:latin typeface="Times New Roman" pitchFamily="18" charset="0"/>
                <a:ea typeface="Calibri" pitchFamily="34" charset="0"/>
                <a:cs typeface="Times New Roman" pitchFamily="18" charset="0"/>
              </a:rPr>
              <a:t>[16] E. </a:t>
            </a:r>
            <a:r>
              <a:rPr lang="en-US" sz="1800" dirty="0" err="1" smtClean="0">
                <a:latin typeface="Times New Roman" pitchFamily="18" charset="0"/>
                <a:ea typeface="Calibri" pitchFamily="34" charset="0"/>
                <a:cs typeface="Times New Roman" pitchFamily="18" charset="0"/>
              </a:rPr>
              <a:t>Imamagic</a:t>
            </a:r>
            <a:r>
              <a:rPr lang="en-US" sz="1800" dirty="0" smtClean="0">
                <a:latin typeface="Times New Roman" pitchFamily="18" charset="0"/>
                <a:ea typeface="Calibri" pitchFamily="34" charset="0"/>
                <a:cs typeface="Times New Roman" pitchFamily="18" charset="0"/>
              </a:rPr>
              <a:t>, B. </a:t>
            </a:r>
            <a:r>
              <a:rPr lang="en-US" sz="1800" dirty="0" err="1" smtClean="0">
                <a:latin typeface="Times New Roman" pitchFamily="18" charset="0"/>
                <a:ea typeface="Calibri" pitchFamily="34" charset="0"/>
                <a:cs typeface="Times New Roman" pitchFamily="18" charset="0"/>
              </a:rPr>
              <a:t>Radic</a:t>
            </a:r>
            <a:r>
              <a:rPr lang="en-US" sz="1800" dirty="0" smtClean="0">
                <a:latin typeface="Times New Roman" pitchFamily="18" charset="0"/>
                <a:ea typeface="Calibri" pitchFamily="34" charset="0"/>
                <a:cs typeface="Times New Roman" pitchFamily="18" charset="0"/>
              </a:rPr>
              <a:t>, and D. </a:t>
            </a:r>
            <a:r>
              <a:rPr lang="en-US" sz="1800" dirty="0" err="1" smtClean="0">
                <a:latin typeface="Times New Roman" pitchFamily="18" charset="0"/>
                <a:ea typeface="Calibri" pitchFamily="34" charset="0"/>
                <a:cs typeface="Times New Roman" pitchFamily="18" charset="0"/>
              </a:rPr>
              <a:t>Dobrenic</a:t>
            </a:r>
            <a:r>
              <a:rPr lang="en-US" sz="1800" dirty="0" smtClean="0">
                <a:latin typeface="Times New Roman" pitchFamily="18" charset="0"/>
                <a:ea typeface="Calibri" pitchFamily="34" charset="0"/>
                <a:cs typeface="Times New Roman" pitchFamily="18" charset="0"/>
              </a:rPr>
              <a:t>, “An Approach to Grid Scheduling by Using Condor-G Matchmaking Mechanism,” Proc. 28th Int’l Conf. Information Technology Interfaces, </a:t>
            </a:r>
          </a:p>
          <a:p>
            <a:pPr algn="just">
              <a:buNone/>
            </a:pPr>
            <a:endParaRPr lang="en-US" sz="18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152400" y="0"/>
            <a:ext cx="9296400" cy="6858000"/>
          </a:xfrm>
          <a:ln>
            <a:solidFill>
              <a:schemeClr val="accent2">
                <a:lumMod val="75000"/>
              </a:schemeClr>
            </a:solidFill>
          </a:ln>
          <a:effectLst>
            <a:outerShdw blurRad="50800" dist="38100" dir="5400000" algn="t" rotWithShape="0">
              <a:prstClr val="black">
                <a:alpha val="40000"/>
              </a:prstClr>
            </a:outerShdw>
            <a:reflection blurRad="6350" stA="50000" endA="300" endPos="55000" dir="5400000" sy="-100000" algn="bl" rotWithShape="0"/>
          </a:effectLst>
        </p:spPr>
        <p:style>
          <a:lnRef idx="1">
            <a:schemeClr val="accent4"/>
          </a:lnRef>
          <a:fillRef idx="3">
            <a:schemeClr val="accent4"/>
          </a:fillRef>
          <a:effectRef idx="2">
            <a:schemeClr val="accent4"/>
          </a:effectRef>
          <a:fontRef idx="minor">
            <a:schemeClr val="lt1"/>
          </a:fontRef>
        </p:style>
        <p:txBody>
          <a:bodyPr/>
          <a:lstStyle/>
          <a:p>
            <a:pPr>
              <a:buNone/>
            </a:pPr>
            <a:endParaRPr lang="en-US" dirty="0" smtClean="0"/>
          </a:p>
          <a:p>
            <a:pPr>
              <a:buNone/>
            </a:pPr>
            <a:r>
              <a:rPr lang="en-US" sz="4400" dirty="0" smtClean="0">
                <a:latin typeface="Copperplate Gothic Bold" pitchFamily="34" charset="0"/>
              </a:rPr>
              <a:t>			</a:t>
            </a:r>
          </a:p>
          <a:p>
            <a:pPr>
              <a:buNone/>
            </a:pPr>
            <a:r>
              <a:rPr lang="en-US" sz="4400" dirty="0" smtClean="0">
                <a:latin typeface="Copperplate Gothic Bold" pitchFamily="34" charset="0"/>
              </a:rPr>
              <a:t>		</a:t>
            </a:r>
          </a:p>
          <a:p>
            <a:pPr>
              <a:buNone/>
            </a:pPr>
            <a:endParaRPr lang="en-US" sz="4400" dirty="0" smtClean="0">
              <a:latin typeface="Copperplate Gothic Bold" pitchFamily="34" charset="0"/>
            </a:endParaRPr>
          </a:p>
          <a:p>
            <a:pPr>
              <a:buNone/>
            </a:pPr>
            <a:r>
              <a:rPr lang="en-US" sz="4400" smtClean="0">
                <a:latin typeface="Copperplate Gothic Bold" pitchFamily="34" charset="0"/>
              </a:rPr>
              <a:t>			</a:t>
            </a:r>
            <a:r>
              <a:rPr lang="en-US" sz="7200" smtClean="0">
                <a:latin typeface="Copperplate Gothic Bold" pitchFamily="34" charset="0"/>
              </a:rPr>
              <a:t>THANK </a:t>
            </a:r>
            <a:r>
              <a:rPr lang="en-US" sz="7200" dirty="0" smtClean="0">
                <a:latin typeface="Copperplate Gothic Bold" pitchFamily="34" charset="0"/>
              </a:rPr>
              <a:t>YOU</a:t>
            </a:r>
            <a:endParaRPr lang="en-US" sz="7200" dirty="0">
              <a:latin typeface="Copperplate Gothic Bold"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normAutofit/>
          </a:bodyPr>
          <a:lstStyle/>
          <a:p>
            <a:pPr algn="ctr"/>
            <a:r>
              <a:rPr lang="en-US" sz="4000" dirty="0" smtClean="0">
                <a:latin typeface="Times New Roman" pitchFamily="18" charset="0"/>
                <a:cs typeface="Times New Roman" pitchFamily="18" charset="0"/>
              </a:rPr>
              <a:t>Literature survey</a:t>
            </a:r>
            <a:endParaRPr lang="en-US" sz="40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sz="quarter" idx="1"/>
          </p:nvPr>
        </p:nvGraphicFramePr>
        <p:xfrm>
          <a:off x="457200" y="1453648"/>
          <a:ext cx="7467600" cy="5251952"/>
        </p:xfrm>
        <a:graphic>
          <a:graphicData uri="http://schemas.openxmlformats.org/drawingml/2006/table">
            <a:tbl>
              <a:tblPr firstRow="1" bandRow="1">
                <a:tableStyleId>{125E5076-3810-47DD-B79F-674D7AD40C01}</a:tableStyleId>
              </a:tblPr>
              <a:tblGrid>
                <a:gridCol w="1244600"/>
                <a:gridCol w="1244600"/>
                <a:gridCol w="1244600"/>
                <a:gridCol w="1244600"/>
                <a:gridCol w="1244600"/>
                <a:gridCol w="1244600"/>
              </a:tblGrid>
              <a:tr h="580803">
                <a:tc>
                  <a:txBody>
                    <a:bodyPr/>
                    <a:lstStyle/>
                    <a:p>
                      <a:r>
                        <a:rPr lang="en-US" sz="1600" dirty="0" smtClean="0">
                          <a:latin typeface="Times New Roman" pitchFamily="18" charset="0"/>
                          <a:cs typeface="Times New Roman" pitchFamily="18" charset="0"/>
                        </a:rPr>
                        <a:t>TITLE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AUTHOR</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YEAR</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DESCRIPTION</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ADVANTAGES</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DISADVANTAGES</a:t>
                      </a:r>
                      <a:endParaRPr lang="en-US" sz="1600" dirty="0">
                        <a:latin typeface="Times New Roman" pitchFamily="18" charset="0"/>
                        <a:cs typeface="Times New Roman" pitchFamily="18" charset="0"/>
                      </a:endParaRPr>
                    </a:p>
                  </a:txBody>
                  <a:tcPr/>
                </a:tc>
              </a:tr>
              <a:tr h="2659469">
                <a:tc>
                  <a:txBody>
                    <a:bodyPr/>
                    <a:lstStyle/>
                    <a:p>
                      <a:r>
                        <a:rPr lang="en-US" sz="1400" b="1" dirty="0" smtClean="0">
                          <a:latin typeface="Times New Roman" pitchFamily="18" charset="0"/>
                          <a:cs typeface="Times New Roman" pitchFamily="18" charset="0"/>
                        </a:rPr>
                        <a:t>Sampling Strategies for Bag-of-Features Image Classification</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Eric Nowak, Frederic Jurie, and Bill Triggs.</a:t>
                      </a:r>
                    </a:p>
                    <a:p>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2006</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To treat images as loose collections of independent patches, sampling a set of patches ,evaluating a visual descriptor vector </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Simple</a:t>
                      </a:r>
                      <a:r>
                        <a:rPr lang="en-US" sz="1400" baseline="0" dirty="0" smtClean="0">
                          <a:latin typeface="Times New Roman" pitchFamily="18" charset="0"/>
                          <a:cs typeface="Times New Roman" pitchFamily="18" charset="0"/>
                        </a:rPr>
                        <a:t> and good performance</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Food items that are greatly confused with each other. </a:t>
                      </a:r>
                      <a:endParaRPr lang="en-US" sz="1400" dirty="0">
                        <a:latin typeface="Times New Roman" pitchFamily="18" charset="0"/>
                        <a:cs typeface="Times New Roman" pitchFamily="18" charset="0"/>
                      </a:endParaRPr>
                    </a:p>
                  </a:txBody>
                  <a:tcPr/>
                </a:tc>
              </a:tr>
              <a:tr h="1865128">
                <a:tc>
                  <a:txBody>
                    <a:bodyPr/>
                    <a:lstStyle/>
                    <a:p>
                      <a:r>
                        <a:rPr lang="en-US" sz="1400" b="1" dirty="0" smtClean="0">
                          <a:latin typeface="Times New Roman" pitchFamily="18" charset="0"/>
                          <a:cs typeface="Times New Roman" pitchFamily="18" charset="0"/>
                        </a:rPr>
                        <a:t>Scalable Recognition with a Vocabulary Tree</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 David Nist´er and Henrik Stew´enius</a:t>
                      </a:r>
                    </a:p>
                    <a:p>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2005</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The local region descriptors are hierarchically quantized in a vocabulary tree  leads</a:t>
                      </a:r>
                      <a:r>
                        <a:rPr lang="en-US" sz="1400" baseline="0" dirty="0" smtClean="0">
                          <a:latin typeface="Times New Roman" pitchFamily="18" charset="0"/>
                          <a:cs typeface="Times New Roman" pitchFamily="18" charset="0"/>
                        </a:rPr>
                        <a:t>  to improvement.</a:t>
                      </a:r>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It</a:t>
                      </a:r>
                      <a:r>
                        <a:rPr lang="en-US" sz="1400" baseline="0" dirty="0" smtClean="0">
                          <a:latin typeface="Times New Roman" pitchFamily="18" charset="0"/>
                          <a:cs typeface="Times New Roman" pitchFamily="18" charset="0"/>
                        </a:rPr>
                        <a:t> can recognize multiple acions simultaneously</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They</a:t>
                      </a:r>
                      <a:r>
                        <a:rPr lang="en-US" sz="1400" baseline="0" dirty="0" smtClean="0">
                          <a:latin typeface="Times New Roman" pitchFamily="18" charset="0"/>
                          <a:cs typeface="Times New Roman" pitchFamily="18" charset="0"/>
                        </a:rPr>
                        <a:t> are not easily scalable.</a:t>
                      </a:r>
                      <a:endParaRPr lang="en-US" sz="14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itchFamily="18" charset="0"/>
                <a:cs typeface="Times New Roman" pitchFamily="18" charset="0"/>
              </a:rPr>
              <a:t>Existing system</a:t>
            </a:r>
            <a:endParaRPr lang="en-US" sz="40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pPr>
              <a:buFont typeface="Wingdings" pitchFamily="2" charset="2"/>
              <a:buChar char="q"/>
            </a:pPr>
            <a:r>
              <a:rPr lang="en-US" sz="2200" b="1" u="sng" dirty="0" smtClean="0">
                <a:latin typeface="Times New Roman" pitchFamily="18" charset="0"/>
                <a:cs typeface="Times New Roman" pitchFamily="18" charset="0"/>
              </a:rPr>
              <a:t>DEFINTION:</a:t>
            </a:r>
          </a:p>
          <a:p>
            <a:pPr lvl="2">
              <a:buFont typeface="Wingdings" pitchFamily="2" charset="2"/>
              <a:buChar char="ü"/>
            </a:pPr>
            <a:r>
              <a:rPr lang="en-US" sz="2200" dirty="0" err="1" smtClean="0">
                <a:latin typeface="Times New Roman" pitchFamily="18" charset="0"/>
                <a:ea typeface="Calibri"/>
                <a:cs typeface="Times New Roman" pitchFamily="18" charset="0"/>
              </a:rPr>
              <a:t>BoW</a:t>
            </a:r>
            <a:r>
              <a:rPr lang="en-US" sz="2200" dirty="0" smtClean="0">
                <a:latin typeface="Times New Roman" pitchFamily="18" charset="0"/>
                <a:ea typeface="Calibri"/>
                <a:cs typeface="Times New Roman" pitchFamily="18" charset="0"/>
              </a:rPr>
              <a:t> is a popular way of representing documents in natural language processing, which ignores the order of the words belonging to a previously defined word dictionary, and considers only how frequently they appear.</a:t>
            </a:r>
          </a:p>
          <a:p>
            <a:pPr>
              <a:buFont typeface="Wingdings" pitchFamily="2" charset="2"/>
              <a:buChar char="q"/>
            </a:pPr>
            <a:r>
              <a:rPr lang="en-US" sz="2200" dirty="0" smtClean="0">
                <a:latin typeface="Times New Roman" pitchFamily="18" charset="0"/>
                <a:ea typeface="Calibri"/>
                <a:cs typeface="Times New Roman" pitchFamily="18" charset="0"/>
              </a:rPr>
              <a:t>The existing image analysis context, an image is represented by the histogram of visual words, which are defined as representative image patches of commonly occurring visual patterns </a:t>
            </a:r>
          </a:p>
          <a:p>
            <a:pPr>
              <a:buFont typeface="Wingdings" pitchFamily="2" charset="2"/>
              <a:buChar char="q"/>
            </a:pPr>
            <a:r>
              <a:rPr lang="en-US" sz="2200" dirty="0" smtClean="0">
                <a:latin typeface="Times New Roman" pitchFamily="18" charset="0"/>
                <a:cs typeface="Times New Roman" pitchFamily="18" charset="0"/>
              </a:rPr>
              <a:t>The bag-of-words model is a simplifying representation used in natural language processing and information retrieval.</a:t>
            </a:r>
            <a:endParaRPr lang="en-US" sz="2200" dirty="0" smtClean="0">
              <a:latin typeface="Times New Roman" pitchFamily="18" charset="0"/>
              <a:ea typeface="Calibri"/>
              <a:cs typeface="Times New Roman" pitchFamily="18" charset="0"/>
            </a:endParaRPr>
          </a:p>
          <a:p>
            <a:pPr>
              <a:buFont typeface="Wingdings" pitchFamily="2" charset="2"/>
              <a:buChar char="q"/>
            </a:pPr>
            <a:endParaRPr lang="en-US" sz="2200" dirty="0" smtClean="0">
              <a:latin typeface="Times New Roman" pitchFamily="18" charset="0"/>
              <a:ea typeface="Calibri"/>
              <a:cs typeface="Times New Roman" pitchFamily="18" charset="0"/>
            </a:endParaRPr>
          </a:p>
          <a:p>
            <a:endParaRPr lang="en-US" sz="2200" dirty="0" smtClean="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latin typeface="Times New Roman" pitchFamily="18" charset="0"/>
                <a:cs typeface="Times New Roman" pitchFamily="18" charset="0"/>
              </a:rPr>
              <a:t>OVERALL DIAGRAM</a:t>
            </a:r>
            <a:endParaRPr lang="en-US" sz="4000" dirty="0">
              <a:latin typeface="Times New Roman" pitchFamily="18" charset="0"/>
              <a:cs typeface="Times New Roman" pitchFamily="18" charset="0"/>
            </a:endParaRPr>
          </a:p>
        </p:txBody>
      </p:sp>
      <p:pic>
        <p:nvPicPr>
          <p:cNvPr id="1026" name="Picture 2"/>
          <p:cNvPicPr>
            <a:picLocks noGrp="1" noChangeAspect="1" noChangeArrowheads="1"/>
          </p:cNvPicPr>
          <p:nvPr>
            <p:ph sz="quarter" idx="1"/>
          </p:nvPr>
        </p:nvPicPr>
        <p:blipFill>
          <a:blip r:embed="rId2"/>
          <a:srcRect/>
          <a:stretch>
            <a:fillRect/>
          </a:stretch>
        </p:blipFill>
        <p:spPr bwMode="auto">
          <a:xfrm>
            <a:off x="828674" y="2057400"/>
            <a:ext cx="7324725" cy="419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itchFamily="18" charset="0"/>
                <a:cs typeface="Times New Roman" pitchFamily="18" charset="0"/>
              </a:rPr>
              <a:t>Existing system</a:t>
            </a:r>
            <a:endParaRPr lang="en-US" sz="40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25000" lnSpcReduction="20000"/>
          </a:bodyPr>
          <a:lstStyle/>
          <a:p>
            <a:r>
              <a:rPr lang="en-US" sz="8800" b="1" dirty="0" smtClean="0">
                <a:latin typeface="Times New Roman" pitchFamily="18" charset="0"/>
                <a:cs typeface="Times New Roman" pitchFamily="18" charset="0"/>
              </a:rPr>
              <a:t>EXISTING TECHNIQUE</a:t>
            </a:r>
            <a:r>
              <a:rPr lang="en-US" sz="7200" b="1" dirty="0" smtClean="0">
                <a:latin typeface="Times New Roman" pitchFamily="18" charset="0"/>
                <a:cs typeface="Times New Roman" pitchFamily="18" charset="0"/>
              </a:rPr>
              <a:t>:</a:t>
            </a:r>
          </a:p>
          <a:p>
            <a:pPr lvl="1">
              <a:lnSpc>
                <a:spcPct val="120000"/>
              </a:lnSpc>
              <a:buFont typeface="Courier New" pitchFamily="49" charset="0"/>
              <a:buChar char="o"/>
            </a:pPr>
            <a:r>
              <a:rPr lang="en-US" sz="8800" dirty="0" smtClean="0">
                <a:latin typeface="Times New Roman" pitchFamily="18" charset="0"/>
                <a:cs typeface="Times New Roman" pitchFamily="18" charset="0"/>
              </a:rPr>
              <a:t>Bag of Words </a:t>
            </a:r>
            <a:r>
              <a:rPr lang="en-US" sz="8800" dirty="0" smtClean="0">
                <a:latin typeface="Times New Roman" pitchFamily="18" charset="0"/>
                <a:cs typeface="Times New Roman" pitchFamily="18" charset="0"/>
              </a:rPr>
              <a:t>–Applied to image classification by treating image features </a:t>
            </a:r>
            <a:r>
              <a:rPr lang="en-US" sz="8800" dirty="0" err="1" smtClean="0">
                <a:latin typeface="Times New Roman" pitchFamily="18" charset="0"/>
                <a:cs typeface="Times New Roman" pitchFamily="18" charset="0"/>
              </a:rPr>
              <a:t>aas</a:t>
            </a:r>
            <a:r>
              <a:rPr lang="en-US" sz="8800" dirty="0" smtClean="0">
                <a:latin typeface="Times New Roman" pitchFamily="18" charset="0"/>
                <a:cs typeface="Times New Roman" pitchFamily="18" charset="0"/>
              </a:rPr>
              <a:t> words. </a:t>
            </a:r>
            <a:r>
              <a:rPr lang="en-US" sz="8800" dirty="0" smtClean="0">
                <a:latin typeface="Times New Roman" pitchFamily="18" charset="0"/>
                <a:cs typeface="Times New Roman" pitchFamily="18" charset="0"/>
              </a:rPr>
              <a:t>BoF was derived from the Bag of Words (</a:t>
            </a:r>
            <a:r>
              <a:rPr lang="en-US" sz="8800" dirty="0" err="1" smtClean="0">
                <a:latin typeface="Times New Roman" pitchFamily="18" charset="0"/>
                <a:cs typeface="Times New Roman" pitchFamily="18" charset="0"/>
              </a:rPr>
              <a:t>BoW</a:t>
            </a:r>
            <a:r>
              <a:rPr lang="en-US" sz="8800" dirty="0" smtClean="0">
                <a:latin typeface="Times New Roman" pitchFamily="18" charset="0"/>
                <a:cs typeface="Times New Roman" pitchFamily="18" charset="0"/>
              </a:rPr>
              <a:t>) model. </a:t>
            </a:r>
            <a:r>
              <a:rPr lang="en-US" sz="8800" dirty="0" smtClean="0">
                <a:latin typeface="Times New Roman" pitchFamily="18" charset="0"/>
                <a:cs typeface="Times New Roman" pitchFamily="18" charset="0"/>
              </a:rPr>
              <a:t>Used in document </a:t>
            </a:r>
            <a:r>
              <a:rPr lang="en-US" sz="8800" dirty="0" err="1" smtClean="0">
                <a:latin typeface="Times New Roman" pitchFamily="18" charset="0"/>
                <a:cs typeface="Times New Roman" pitchFamily="18" charset="0"/>
              </a:rPr>
              <a:t>classification,where</a:t>
            </a:r>
            <a:r>
              <a:rPr lang="en-US" sz="8800" dirty="0" smtClean="0">
                <a:latin typeface="Times New Roman" pitchFamily="18" charset="0"/>
                <a:cs typeface="Times New Roman" pitchFamily="18" charset="0"/>
              </a:rPr>
              <a:t> the occurrence of each word is used as a feature for training a </a:t>
            </a:r>
            <a:r>
              <a:rPr lang="en-US" sz="8800" dirty="0" err="1" smtClean="0">
                <a:latin typeface="Times New Roman" pitchFamily="18" charset="0"/>
                <a:cs typeface="Times New Roman" pitchFamily="18" charset="0"/>
              </a:rPr>
              <a:t>clssifier</a:t>
            </a:r>
            <a:r>
              <a:rPr lang="en-US" sz="8800" dirty="0" smtClean="0">
                <a:latin typeface="Times New Roman" pitchFamily="18" charset="0"/>
                <a:cs typeface="Times New Roman" pitchFamily="18" charset="0"/>
              </a:rPr>
              <a:t>.</a:t>
            </a:r>
            <a:endParaRPr lang="en-US" sz="8800" dirty="0" smtClean="0">
              <a:latin typeface="Times New Roman" pitchFamily="18" charset="0"/>
              <a:cs typeface="Times New Roman" pitchFamily="18" charset="0"/>
            </a:endParaRPr>
          </a:p>
          <a:p>
            <a:pPr lvl="1">
              <a:lnSpc>
                <a:spcPct val="120000"/>
              </a:lnSpc>
              <a:buFont typeface="Courier New" pitchFamily="49" charset="0"/>
              <a:buChar char="o"/>
            </a:pPr>
            <a:r>
              <a:rPr lang="en-US" sz="8800" b="1" dirty="0" smtClean="0">
                <a:latin typeface="Times New Roman" pitchFamily="18" charset="0"/>
                <a:cs typeface="Times New Roman" pitchFamily="18" charset="0"/>
              </a:rPr>
              <a:t>DRAWBACK:</a:t>
            </a:r>
            <a:endParaRPr lang="en-US" sz="8800" dirty="0" smtClean="0">
              <a:latin typeface="Times New Roman" pitchFamily="18" charset="0"/>
              <a:cs typeface="Times New Roman" pitchFamily="18" charset="0"/>
            </a:endParaRPr>
          </a:p>
          <a:p>
            <a:pPr marL="708660" lvl="1" indent="-342900" algn="just">
              <a:lnSpc>
                <a:spcPct val="120000"/>
              </a:lnSpc>
              <a:spcBef>
                <a:spcPts val="0"/>
              </a:spcBef>
              <a:buFont typeface="Wingdings" pitchFamily="2" charset="2"/>
              <a:buChar char="Ø"/>
            </a:pPr>
            <a:r>
              <a:rPr lang="en-US" sz="8800" dirty="0" smtClean="0">
                <a:latin typeface="Times New Roman" pitchFamily="18" charset="0"/>
                <a:ea typeface="Calibri"/>
                <a:cs typeface="Times New Roman" pitchFamily="18" charset="0"/>
              </a:rPr>
              <a:t>Key points extract from is not such easy task.</a:t>
            </a:r>
          </a:p>
          <a:p>
            <a:pPr marL="708660" lvl="1" indent="-342900" algn="just">
              <a:lnSpc>
                <a:spcPct val="120000"/>
              </a:lnSpc>
              <a:spcBef>
                <a:spcPts val="0"/>
              </a:spcBef>
              <a:buFont typeface="Wingdings" pitchFamily="2" charset="2"/>
              <a:buChar char="Ø"/>
            </a:pPr>
            <a:r>
              <a:rPr lang="en-US" sz="8800" dirty="0" smtClean="0">
                <a:latin typeface="Times New Roman" pitchFamily="18" charset="0"/>
                <a:ea typeface="Calibri"/>
                <a:cs typeface="Times New Roman" pitchFamily="18" charset="0"/>
              </a:rPr>
              <a:t>The data’s size and complexity and the variability in content and format between different providers, data types and care settings will create huge challenges.</a:t>
            </a:r>
          </a:p>
          <a:p>
            <a:pPr marL="342900" marR="0" lvl="0" indent="-342900" algn="just">
              <a:lnSpc>
                <a:spcPct val="150000"/>
              </a:lnSpc>
              <a:spcBef>
                <a:spcPts val="0"/>
              </a:spcBef>
              <a:spcAft>
                <a:spcPts val="0"/>
              </a:spcAft>
              <a:buFont typeface="Wingdings" pitchFamily="2" charset="2"/>
              <a:buChar char="Ø"/>
            </a:pPr>
            <a:endParaRPr lang="en-US" sz="2200" dirty="0" smtClean="0">
              <a:latin typeface="Times New Roman" pitchFamily="18" charset="0"/>
              <a:ea typeface="Calibri"/>
              <a:cs typeface="Times New Roman" pitchFamily="18" charset="0"/>
            </a:endParaRPr>
          </a:p>
          <a:p>
            <a:pPr marL="342900" marR="0" lvl="0" indent="-342900" algn="just">
              <a:lnSpc>
                <a:spcPct val="150000"/>
              </a:lnSpc>
              <a:spcBef>
                <a:spcPts val="0"/>
              </a:spcBef>
              <a:spcAft>
                <a:spcPts val="0"/>
              </a:spcAft>
              <a:buFont typeface="Wingdings" pitchFamily="2" charset="2"/>
              <a:buChar char="Ø"/>
            </a:pPr>
            <a:endParaRPr lang="en-US" sz="2200" dirty="0" smtClean="0">
              <a:latin typeface="Times New Roman" pitchFamily="18" charset="0"/>
              <a:ea typeface="Calibri"/>
              <a:cs typeface="Times New Roman" pitchFamily="18" charset="0"/>
            </a:endParaRPr>
          </a:p>
          <a:p>
            <a:pPr marL="982980" lvl="2" indent="-342900" algn="just">
              <a:lnSpc>
                <a:spcPct val="150000"/>
              </a:lnSpc>
              <a:spcBef>
                <a:spcPts val="0"/>
              </a:spcBef>
              <a:buNone/>
            </a:pPr>
            <a:r>
              <a:rPr lang="en-US" sz="2200" dirty="0" smtClean="0">
                <a:latin typeface="Times New Roman" pitchFamily="18" charset="0"/>
                <a:ea typeface="Calibri"/>
                <a:cs typeface="Times New Roman" pitchFamily="18" charset="0"/>
              </a:rPr>
              <a:t>    </a:t>
            </a:r>
            <a:endParaRPr lang="en-US" sz="1600" dirty="0" smtClean="0">
              <a:latin typeface="Times New Roman" pitchFamily="18" charset="0"/>
              <a:cs typeface="Times New Roman" pitchFamily="18" charset="0"/>
            </a:endParaRPr>
          </a:p>
          <a:p>
            <a:pPr lvl="3"/>
            <a:endParaRPr lang="en-US" sz="22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1058</TotalTime>
  <Words>3069</Words>
  <Application>Microsoft Office PowerPoint</Application>
  <PresentationFormat>On-screen Show (4:3)</PresentationFormat>
  <Paragraphs>466</Paragraphs>
  <Slides>55</Slides>
  <Notes>0</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Oriel</vt:lpstr>
      <vt:lpstr>LARGE-SCALE LEARNING FOR FOOD IMAGE CLASSIFICATION</vt:lpstr>
      <vt:lpstr>ABSTRACT</vt:lpstr>
      <vt:lpstr>Literature survey</vt:lpstr>
      <vt:lpstr>LITERATURE SURVEY</vt:lpstr>
      <vt:lpstr>Literature survey</vt:lpstr>
      <vt:lpstr>Literature survey</vt:lpstr>
      <vt:lpstr>Existing system</vt:lpstr>
      <vt:lpstr>OVERALL DIAGRAM</vt:lpstr>
      <vt:lpstr>Existing system</vt:lpstr>
      <vt:lpstr>Proposed system</vt:lpstr>
      <vt:lpstr>Proposed system</vt:lpstr>
      <vt:lpstr>Proposed system</vt:lpstr>
      <vt:lpstr>HARDWARE AND SOFTWARE REQUIREMENTS</vt:lpstr>
      <vt:lpstr>HARDWARE AND SOFFTWARE REQUIREMENTS</vt:lpstr>
      <vt:lpstr>ARCHITECTURE DIAGRAM</vt:lpstr>
      <vt:lpstr>algorithm</vt:lpstr>
      <vt:lpstr>Slide 17</vt:lpstr>
      <vt:lpstr>ALGORITHM</vt:lpstr>
      <vt:lpstr>Sift, dense sampling and random sampling</vt:lpstr>
      <vt:lpstr>Novelty of the project</vt:lpstr>
      <vt:lpstr>Module name</vt:lpstr>
      <vt:lpstr>MODULE DESCRIPTION &amp; MODULE DIAGRAM</vt:lpstr>
      <vt:lpstr>Slide 23</vt:lpstr>
      <vt:lpstr>MODULE DESCRIPTION &amp; MODULE DIAGRAM</vt:lpstr>
      <vt:lpstr>Slide 25</vt:lpstr>
      <vt:lpstr>MODULE DESCRIPTION &amp; MODULE DIAGRAM</vt:lpstr>
      <vt:lpstr>Slide 27</vt:lpstr>
      <vt:lpstr>MODULE DESCRIPTION &amp; MODULE DIAGRAM</vt:lpstr>
      <vt:lpstr>Slide 29</vt:lpstr>
      <vt:lpstr>MODULE DESCRIPTION &amp; MODULE DIAGRAM</vt:lpstr>
      <vt:lpstr>Slide 31</vt:lpstr>
      <vt:lpstr>MODULE DESCRIPTION &amp; MODULE DIAGRAM</vt:lpstr>
      <vt:lpstr>Slide 33</vt:lpstr>
      <vt:lpstr>INPUT AND OUTPUT DESIGN</vt:lpstr>
      <vt:lpstr>INPUT AND OUTPUT DESIGN</vt:lpstr>
      <vt:lpstr>SYSTEM DESIGN</vt:lpstr>
      <vt:lpstr>Slide 37</vt:lpstr>
      <vt:lpstr>Slide 38</vt:lpstr>
      <vt:lpstr>Slide 39</vt:lpstr>
      <vt:lpstr>Slide 40</vt:lpstr>
      <vt:lpstr>SNAPSHOTS</vt:lpstr>
      <vt:lpstr>Slide 42</vt:lpstr>
      <vt:lpstr>Slide 43</vt:lpstr>
      <vt:lpstr>Slide 44</vt:lpstr>
      <vt:lpstr>Slide 45</vt:lpstr>
      <vt:lpstr>Slide 46</vt:lpstr>
      <vt:lpstr>Slide 47</vt:lpstr>
      <vt:lpstr>Slide 48</vt:lpstr>
      <vt:lpstr>Slide 49</vt:lpstr>
      <vt:lpstr>Slide 50</vt:lpstr>
      <vt:lpstr>Slide 51</vt:lpstr>
      <vt:lpstr>REFERENCES</vt:lpstr>
      <vt:lpstr>Slide 53</vt:lpstr>
      <vt:lpstr>Slide 54</vt:lpstr>
      <vt:lpstr>Slide 55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LARGE-SCALE LEARNING FOR FOOD IMAGE CLASSIFICATION</dc:title>
  <dc:creator>USER</dc:creator>
  <cp:lastModifiedBy>Kavitha J</cp:lastModifiedBy>
  <cp:revision>138</cp:revision>
  <dcterms:created xsi:type="dcterms:W3CDTF">2015-03-06T09:05:27Z</dcterms:created>
  <dcterms:modified xsi:type="dcterms:W3CDTF">2015-04-05T07:06:26Z</dcterms:modified>
</cp:coreProperties>
</file>