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4"/>
  </p:notesMasterIdLst>
  <p:sldIdLst>
    <p:sldId id="256" r:id="rId2"/>
    <p:sldId id="257" r:id="rId3"/>
    <p:sldId id="267" r:id="rId4"/>
    <p:sldId id="268" r:id="rId5"/>
    <p:sldId id="258" r:id="rId6"/>
    <p:sldId id="302" r:id="rId7"/>
    <p:sldId id="259" r:id="rId8"/>
    <p:sldId id="260" r:id="rId9"/>
    <p:sldId id="341" r:id="rId10"/>
    <p:sldId id="261" r:id="rId11"/>
    <p:sldId id="262" r:id="rId12"/>
    <p:sldId id="263" r:id="rId13"/>
    <p:sldId id="264" r:id="rId14"/>
    <p:sldId id="265" r:id="rId15"/>
    <p:sldId id="303" r:id="rId16"/>
    <p:sldId id="304" r:id="rId17"/>
    <p:sldId id="305" r:id="rId18"/>
    <p:sldId id="306" r:id="rId19"/>
    <p:sldId id="307"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D8694-B4F8-46CB-B54F-31A6C88D7828}" type="datetimeFigureOut">
              <a:rPr lang="en-US" smtClean="0"/>
              <a:pPr/>
              <a:t>3/10/2017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5988-6C95-4B18-BC9A-D4A85D35138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0E5988-6C95-4B18-BC9A-D4A85D35138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D0597C-B3D5-4A3F-B4D2-4E6F58B99C15}" type="datetimeFigureOut">
              <a:rPr lang="en-US" smtClean="0"/>
              <a:pPr/>
              <a:t>3/10/2017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B0A9FB8-3DCD-4C8F-9902-6A61E57A31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0597C-B3D5-4A3F-B4D2-4E6F58B99C15}" type="datetimeFigureOut">
              <a:rPr lang="en-US" smtClean="0"/>
              <a:pPr/>
              <a:t>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0597C-B3D5-4A3F-B4D2-4E6F58B99C15}" type="datetimeFigureOut">
              <a:rPr lang="en-US" smtClean="0"/>
              <a:pPr/>
              <a:t>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0597C-B3D5-4A3F-B4D2-4E6F58B99C15}" type="datetimeFigureOut">
              <a:rPr lang="en-US" smtClean="0"/>
              <a:pPr/>
              <a:t>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D0597C-B3D5-4A3F-B4D2-4E6F58B99C15}" type="datetimeFigureOut">
              <a:rPr lang="en-US" smtClean="0"/>
              <a:pPr/>
              <a:t>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D0597C-B3D5-4A3F-B4D2-4E6F58B99C15}" type="datetimeFigureOut">
              <a:rPr lang="en-US" smtClean="0"/>
              <a:pPr/>
              <a:t>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D0597C-B3D5-4A3F-B4D2-4E6F58B99C15}" type="datetimeFigureOut">
              <a:rPr lang="en-US" smtClean="0"/>
              <a:pPr/>
              <a:t>3/10/2017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D0597C-B3D5-4A3F-B4D2-4E6F58B99C15}" type="datetimeFigureOut">
              <a:rPr lang="en-US" smtClean="0"/>
              <a:pPr/>
              <a:t>3/10/2017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0597C-B3D5-4A3F-B4D2-4E6F58B99C15}" type="datetimeFigureOut">
              <a:rPr lang="en-US" smtClean="0"/>
              <a:pPr/>
              <a:t>3/10/2017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D0597C-B3D5-4A3F-B4D2-4E6F58B99C15}" type="datetimeFigureOut">
              <a:rPr lang="en-US" smtClean="0"/>
              <a:pPr/>
              <a:t>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D0597C-B3D5-4A3F-B4D2-4E6F58B99C15}" type="datetimeFigureOut">
              <a:rPr lang="en-US" smtClean="0"/>
              <a:pPr/>
              <a:t>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B0A9FB8-3DCD-4C8F-9902-6A61E57A317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D0597C-B3D5-4A3F-B4D2-4E6F58B99C15}" type="datetimeFigureOut">
              <a:rPr lang="en-US" smtClean="0"/>
              <a:pPr/>
              <a:t>3/10/2017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0A9FB8-3DCD-4C8F-9902-6A61E57A317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728"/>
            <a:ext cx="9001156" cy="2786082"/>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LOAD ASPECT RECOGNITION BASED DATA COMPRESSON IN SMART METERS</a:t>
            </a:r>
            <a:endParaRPr lang="en-IN"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00034" y="4071942"/>
            <a:ext cx="8143932" cy="1900254"/>
          </a:xfrm>
        </p:spPr>
        <p:txBody>
          <a:bodyPr>
            <a:normAutofit fontScale="62500" lnSpcReduction="20000"/>
          </a:bodyPr>
          <a:lstStyle/>
          <a:p>
            <a:pPr algn="l"/>
            <a:r>
              <a:rPr lang="en-US" b="1" dirty="0" smtClean="0">
                <a:solidFill>
                  <a:schemeClr val="bg1"/>
                </a:solidFill>
                <a:latin typeface="Times New Roman" pitchFamily="18" charset="0"/>
                <a:cs typeface="Times New Roman" pitchFamily="18" charset="0"/>
              </a:rPr>
              <a:t>K.ANUPALLAVI(211413205011)   </a:t>
            </a:r>
          </a:p>
          <a:p>
            <a:pPr algn="l"/>
            <a:r>
              <a:rPr lang="en-US" b="1" dirty="0" smtClean="0">
                <a:solidFill>
                  <a:schemeClr val="bg1"/>
                </a:solidFill>
                <a:latin typeface="Times New Roman" pitchFamily="18" charset="0"/>
                <a:cs typeface="Times New Roman" pitchFamily="18" charset="0"/>
              </a:rPr>
              <a:t>                                                                                            PROJECTGUIDE :</a:t>
            </a:r>
            <a:r>
              <a:rPr lang="en-US" b="1" dirty="0" err="1" smtClean="0">
                <a:solidFill>
                  <a:schemeClr val="bg1"/>
                </a:solidFill>
                <a:latin typeface="Times New Roman" pitchFamily="18" charset="0"/>
                <a:cs typeface="Times New Roman" pitchFamily="18" charset="0"/>
              </a:rPr>
              <a:t>Mrs.S.UMA</a:t>
            </a:r>
            <a:r>
              <a:rPr lang="en-US" b="1" dirty="0" smtClean="0">
                <a:solidFill>
                  <a:schemeClr val="bg1"/>
                </a:solidFill>
                <a:latin typeface="Times New Roman" pitchFamily="18" charset="0"/>
                <a:cs typeface="Times New Roman" pitchFamily="18" charset="0"/>
              </a:rPr>
              <a:t>         </a:t>
            </a:r>
          </a:p>
          <a:p>
            <a:pPr algn="l"/>
            <a:r>
              <a:rPr lang="en-US" b="1" dirty="0" smtClean="0">
                <a:solidFill>
                  <a:schemeClr val="bg1"/>
                </a:solidFill>
                <a:latin typeface="Times New Roman" pitchFamily="18" charset="0"/>
                <a:cs typeface="Times New Roman" pitchFamily="18" charset="0"/>
              </a:rPr>
              <a:t>D.SELVA MARY(211413205093)                                    DESIGNATION    : Assistant Professor</a:t>
            </a:r>
          </a:p>
          <a:p>
            <a:pPr algn="l"/>
            <a:endParaRPr lang="en-US" b="1" dirty="0">
              <a:solidFill>
                <a:schemeClr val="bg1"/>
              </a:solidFill>
              <a:latin typeface="Times New Roman" pitchFamily="18" charset="0"/>
              <a:cs typeface="Times New Roman" pitchFamily="18" charset="0"/>
            </a:endParaRPr>
          </a:p>
          <a:p>
            <a:pPr algn="l"/>
            <a:r>
              <a:rPr lang="en-US" b="1" dirty="0" smtClean="0">
                <a:solidFill>
                  <a:schemeClr val="bg1"/>
                </a:solidFill>
                <a:latin typeface="Times New Roman" pitchFamily="18" charset="0"/>
                <a:cs typeface="Times New Roman" pitchFamily="18" charset="0"/>
              </a:rPr>
              <a:t>M.BINCY IMMACULATE(211413205021)</a:t>
            </a:r>
          </a:p>
          <a:p>
            <a:pPr algn="l"/>
            <a:endParaRPr lang="en-US" b="1" dirty="0" smtClean="0">
              <a:solidFill>
                <a:schemeClr val="bg1"/>
              </a:solidFill>
              <a:latin typeface="Times New Roman" pitchFamily="18" charset="0"/>
              <a:cs typeface="Times New Roman" pitchFamily="18" charset="0"/>
            </a:endParaRPr>
          </a:p>
          <a:p>
            <a:pPr algn="l"/>
            <a:r>
              <a:rPr lang="en-US" b="1" dirty="0" smtClean="0">
                <a:solidFill>
                  <a:schemeClr val="bg1"/>
                </a:solidFill>
                <a:latin typeface="Times New Roman" pitchFamily="18" charset="0"/>
                <a:cs typeface="Times New Roman" pitchFamily="18" charset="0"/>
              </a:rPr>
              <a:t>U.LOGESWARI(211413205051)</a:t>
            </a:r>
            <a:endParaRPr lang="en-IN"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1285884"/>
          </a:xfrm>
        </p:spPr>
        <p:txBody>
          <a:bodyPr>
            <a:normAutofit fontScale="90000"/>
          </a:bodyPr>
          <a:lstStyle/>
          <a:p>
            <a:r>
              <a:rPr lang="en-US" dirty="0" smtClean="0">
                <a:latin typeface="Times New Roman" pitchFamily="18" charset="0"/>
              </a:rPr>
              <a:t>ADVANTAGE OF PROPOSED SYSTEM</a:t>
            </a:r>
            <a:endParaRPr lang="en-IN" dirty="0"/>
          </a:p>
        </p:txBody>
      </p:sp>
      <p:sp>
        <p:nvSpPr>
          <p:cNvPr id="3" name="Content Placeholder 2"/>
          <p:cNvSpPr>
            <a:spLocks noGrp="1"/>
          </p:cNvSpPr>
          <p:nvPr>
            <p:ph idx="1"/>
          </p:nvPr>
        </p:nvSpPr>
        <p:spPr/>
        <p:txBody>
          <a:bodyPr>
            <a:normAutofit/>
          </a:bodyPr>
          <a:lstStyle/>
          <a:p>
            <a:pPr>
              <a:lnSpc>
                <a:spcPct val="150000"/>
              </a:lnSpc>
              <a:buSzPct val="100000"/>
              <a:buFont typeface="Wingdings" pitchFamily="2" charset="2"/>
              <a:buChar char="Ø"/>
            </a:pPr>
            <a:r>
              <a:rPr lang="en-US" sz="2800" dirty="0" smtClean="0">
                <a:latin typeface="Times New Roman" pitchFamily="18" charset="0"/>
              </a:rPr>
              <a:t>Prepaid meter prevents the person from heavy billing.</a:t>
            </a:r>
          </a:p>
          <a:p>
            <a:pPr>
              <a:lnSpc>
                <a:spcPct val="150000"/>
              </a:lnSpc>
              <a:buSzPct val="100000"/>
              <a:buFont typeface="Wingdings" pitchFamily="2" charset="2"/>
              <a:buChar char="Ø"/>
            </a:pPr>
            <a:r>
              <a:rPr lang="en-US" sz="2800" dirty="0" smtClean="0">
                <a:latin typeface="Times New Roman" pitchFamily="18" charset="0"/>
              </a:rPr>
              <a:t>Easy to implement in smart cities.</a:t>
            </a:r>
          </a:p>
          <a:p>
            <a:pPr>
              <a:lnSpc>
                <a:spcPct val="150000"/>
              </a:lnSpc>
              <a:buSzPct val="100000"/>
              <a:buFont typeface="Wingdings" pitchFamily="2" charset="2"/>
              <a:buChar char="Ø"/>
            </a:pPr>
            <a:r>
              <a:rPr lang="en-US" sz="2800" dirty="0" smtClean="0">
                <a:latin typeface="Times New Roman" pitchFamily="18" charset="0"/>
              </a:rPr>
              <a:t>It can be reduce the man power.</a:t>
            </a:r>
          </a:p>
          <a:p>
            <a:pPr>
              <a:lnSpc>
                <a:spcPct val="150000"/>
              </a:lnSpc>
              <a:buSzPct val="100000"/>
              <a:buFont typeface="Wingdings" pitchFamily="2" charset="2"/>
              <a:buChar char="Ø"/>
            </a:pPr>
            <a:r>
              <a:rPr lang="en-US" sz="2800" dirty="0" smtClean="0">
                <a:latin typeface="Times New Roman" pitchFamily="18" charset="0"/>
              </a:rPr>
              <a:t> Avoids voltage fluctuation.</a:t>
            </a:r>
          </a:p>
          <a:p>
            <a:endParaRPr lang="en-I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357322"/>
          </a:xfrm>
        </p:spPr>
        <p:txBody>
          <a:bodyPr>
            <a:normAutofit fontScale="90000"/>
          </a:bodyPr>
          <a:lstStyle/>
          <a:p>
            <a:r>
              <a:rPr lang="en-US" dirty="0" smtClean="0">
                <a:latin typeface="Times New Roman" pitchFamily="18" charset="0"/>
              </a:rPr>
              <a:t>APPLICATIONS OF PROPOSED SYSTEM</a:t>
            </a:r>
            <a:endParaRPr lang="en-IN" dirty="0"/>
          </a:p>
        </p:txBody>
      </p:sp>
      <p:sp>
        <p:nvSpPr>
          <p:cNvPr id="3" name="Content Placeholder 2"/>
          <p:cNvSpPr>
            <a:spLocks noGrp="1"/>
          </p:cNvSpPr>
          <p:nvPr>
            <p:ph idx="1"/>
          </p:nvPr>
        </p:nvSpPr>
        <p:spPr/>
        <p:txBody>
          <a:bodyPr/>
          <a:lstStyle/>
          <a:p>
            <a:pPr>
              <a:lnSpc>
                <a:spcPct val="150000"/>
              </a:lnSpc>
              <a:buSzPct val="100000"/>
              <a:buFont typeface="Wingdings" pitchFamily="2" charset="2"/>
              <a:buChar char="Ø"/>
            </a:pPr>
            <a:r>
              <a:rPr lang="en-US" dirty="0" smtClean="0">
                <a:latin typeface="Times New Roman" pitchFamily="18" charset="0"/>
              </a:rPr>
              <a:t>Advanced Metering System </a:t>
            </a:r>
          </a:p>
          <a:p>
            <a:pPr>
              <a:lnSpc>
                <a:spcPct val="150000"/>
              </a:lnSpc>
              <a:buSzPct val="100000"/>
              <a:buFont typeface="Wingdings" pitchFamily="2" charset="2"/>
              <a:buChar char="Ø"/>
            </a:pPr>
            <a:r>
              <a:rPr lang="en-US" dirty="0" smtClean="0">
                <a:latin typeface="Times New Roman" pitchFamily="18" charset="0"/>
              </a:rPr>
              <a:t>Safety EB Metering System</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t>BLOCK DIAGRAM </a:t>
            </a:r>
            <a:endParaRPr lang="en-IN" dirty="0"/>
          </a:p>
        </p:txBody>
      </p:sp>
      <p:pic>
        <p:nvPicPr>
          <p:cNvPr id="2050" name="Picture 2" descr="C:\Users\user\Desktop\SS.png"/>
          <p:cNvPicPr>
            <a:picLocks noGrp="1" noChangeAspect="1" noChangeArrowheads="1"/>
          </p:cNvPicPr>
          <p:nvPr>
            <p:ph idx="1"/>
          </p:nvPr>
        </p:nvPicPr>
        <p:blipFill>
          <a:blip r:embed="rId2"/>
          <a:srcRect/>
          <a:stretch>
            <a:fillRect/>
          </a:stretch>
        </p:blipFill>
        <p:spPr bwMode="auto">
          <a:xfrm>
            <a:off x="0" y="1428736"/>
            <a:ext cx="9144000" cy="542926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72518" cy="1081838"/>
          </a:xfrm>
        </p:spPr>
        <p:txBody>
          <a:bodyPr>
            <a:normAutofit fontScale="90000"/>
          </a:bodyPr>
          <a:lstStyle/>
          <a:p>
            <a:r>
              <a:rPr lang="en-US" dirty="0" smtClean="0">
                <a:latin typeface="Times New Roman" pitchFamily="18" charset="0"/>
              </a:rPr>
              <a:t>HARDWARE REQUIREMENTS</a:t>
            </a:r>
            <a:endParaRPr lang="en-IN" dirty="0"/>
          </a:p>
        </p:txBody>
      </p:sp>
      <p:sp>
        <p:nvSpPr>
          <p:cNvPr id="3" name="Content Placeholder 2"/>
          <p:cNvSpPr>
            <a:spLocks noGrp="1"/>
          </p:cNvSpPr>
          <p:nvPr>
            <p:ph idx="1"/>
          </p:nvPr>
        </p:nvSpPr>
        <p:spPr/>
        <p:txBody>
          <a:bodyPr>
            <a:normAutofit/>
          </a:bodyPr>
          <a:lstStyle/>
          <a:p>
            <a:pPr>
              <a:lnSpc>
                <a:spcPct val="80000"/>
              </a:lnSpc>
              <a:buFont typeface="Wingdings" pitchFamily="2" charset="2"/>
              <a:buChar char="Ø"/>
            </a:pPr>
            <a:r>
              <a:rPr lang="en-US" dirty="0" smtClean="0">
                <a:latin typeface="Times New Roman" pitchFamily="18" charset="0"/>
              </a:rPr>
              <a:t>MICRO CONTROLLER</a:t>
            </a:r>
          </a:p>
          <a:p>
            <a:pPr>
              <a:lnSpc>
                <a:spcPct val="80000"/>
              </a:lnSpc>
              <a:buFont typeface="Wingdings" pitchFamily="2" charset="2"/>
              <a:buChar char="Ø"/>
            </a:pPr>
            <a:r>
              <a:rPr lang="en-US" dirty="0" smtClean="0">
                <a:latin typeface="Times New Roman" pitchFamily="18" charset="0"/>
              </a:rPr>
              <a:t>1*5 KEYPAD</a:t>
            </a:r>
          </a:p>
          <a:p>
            <a:pPr>
              <a:lnSpc>
                <a:spcPct val="80000"/>
              </a:lnSpc>
              <a:buFont typeface="Wingdings" pitchFamily="2" charset="2"/>
              <a:buChar char="Ø"/>
            </a:pPr>
            <a:r>
              <a:rPr lang="en-US" dirty="0" smtClean="0">
                <a:latin typeface="Times New Roman" pitchFamily="18" charset="0"/>
              </a:rPr>
              <a:t>LCD</a:t>
            </a:r>
          </a:p>
          <a:p>
            <a:pPr>
              <a:lnSpc>
                <a:spcPct val="80000"/>
              </a:lnSpc>
              <a:buFont typeface="Wingdings" pitchFamily="2" charset="2"/>
              <a:buChar char="Ø"/>
            </a:pPr>
            <a:r>
              <a:rPr lang="en-US" dirty="0" smtClean="0">
                <a:latin typeface="Times New Roman" pitchFamily="18" charset="0"/>
              </a:rPr>
              <a:t>RELAY</a:t>
            </a:r>
          </a:p>
          <a:p>
            <a:pPr>
              <a:lnSpc>
                <a:spcPct val="80000"/>
              </a:lnSpc>
              <a:buFont typeface="Wingdings" pitchFamily="2" charset="2"/>
              <a:buChar char="Ø"/>
            </a:pPr>
            <a:r>
              <a:rPr lang="en-US" dirty="0" smtClean="0">
                <a:latin typeface="Times New Roman" pitchFamily="18" charset="0"/>
              </a:rPr>
              <a:t>AC LOAD</a:t>
            </a:r>
          </a:p>
          <a:p>
            <a:pPr>
              <a:lnSpc>
                <a:spcPct val="80000"/>
              </a:lnSpc>
              <a:buFont typeface="Wingdings" pitchFamily="2" charset="2"/>
              <a:buChar char="Ø"/>
            </a:pPr>
            <a:r>
              <a:rPr lang="en-US" dirty="0" smtClean="0">
                <a:latin typeface="Times New Roman" pitchFamily="18" charset="0"/>
              </a:rPr>
              <a:t>RFID READER &amp; TAG</a:t>
            </a:r>
          </a:p>
          <a:p>
            <a:pPr>
              <a:lnSpc>
                <a:spcPct val="80000"/>
              </a:lnSpc>
              <a:buFont typeface="Wingdings" pitchFamily="2" charset="2"/>
              <a:buChar char="Ø"/>
            </a:pPr>
            <a:r>
              <a:rPr lang="en-US" dirty="0" smtClean="0">
                <a:latin typeface="Times New Roman" pitchFamily="18" charset="0"/>
              </a:rPr>
              <a:t>PLCC X10 IC 5051</a:t>
            </a:r>
          </a:p>
          <a:p>
            <a:pPr>
              <a:lnSpc>
                <a:spcPct val="80000"/>
              </a:lnSpc>
              <a:buFont typeface="Wingdings" pitchFamily="2" charset="2"/>
              <a:buChar char="Ø"/>
            </a:pPr>
            <a:r>
              <a:rPr lang="en-US" dirty="0" smtClean="0">
                <a:latin typeface="Times New Roman" pitchFamily="18" charset="0"/>
              </a:rPr>
              <a:t>IR SENSOR</a:t>
            </a:r>
          </a:p>
          <a:p>
            <a:pPr>
              <a:lnSpc>
                <a:spcPct val="80000"/>
              </a:lnSpc>
              <a:buFont typeface="Wingdings" pitchFamily="2" charset="2"/>
              <a:buChar char="Ø"/>
            </a:pPr>
            <a:r>
              <a:rPr lang="en-US" dirty="0" smtClean="0">
                <a:latin typeface="Times New Roman" pitchFamily="18" charset="0"/>
              </a:rPr>
              <a:t>VOLTAGE SENSOR</a:t>
            </a:r>
          </a:p>
          <a:p>
            <a:pPr>
              <a:lnSpc>
                <a:spcPct val="80000"/>
              </a:lnSpc>
              <a:buFont typeface="Wingdings" pitchFamily="2" charset="2"/>
              <a:buChar char="Ø"/>
            </a:pPr>
            <a:r>
              <a:rPr lang="en-US" dirty="0" smtClean="0">
                <a:latin typeface="Times New Roman" pitchFamily="18" charset="0"/>
              </a:rPr>
              <a:t>CURRENT SENSOR</a:t>
            </a:r>
          </a:p>
          <a:p>
            <a:pPr>
              <a:lnSpc>
                <a:spcPct val="80000"/>
              </a:lnSpc>
              <a:buFont typeface="Wingdings" pitchFamily="2" charset="2"/>
              <a:buChar char="Ø"/>
            </a:pPr>
            <a:r>
              <a:rPr lang="en-US" dirty="0" smtClean="0">
                <a:latin typeface="Times New Roman" pitchFamily="18" charset="0"/>
              </a:rPr>
              <a:t>BUZZER </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SOFTWARE REQUIREMENTS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itchFamily="18" charset="0"/>
              </a:rPr>
              <a:t>KEIL IDE</a:t>
            </a:r>
          </a:p>
          <a:p>
            <a:pPr>
              <a:buFont typeface="Wingdings" pitchFamily="2" charset="2"/>
              <a:buChar char="Ø"/>
            </a:pPr>
            <a:r>
              <a:rPr lang="en-US" dirty="0" smtClean="0">
                <a:latin typeface="Times New Roman" pitchFamily="18" charset="0"/>
              </a:rPr>
              <a:t>EMBEDDED C</a:t>
            </a:r>
          </a:p>
          <a:p>
            <a:pPr>
              <a:buFont typeface="Wingdings" pitchFamily="2" charset="2"/>
              <a:buChar char="Ø"/>
            </a:pPr>
            <a:r>
              <a:rPr lang="en-US" dirty="0" smtClean="0">
                <a:latin typeface="Times New Roman" pitchFamily="18" charset="0"/>
              </a:rPr>
              <a:t>VB 6.0</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latin typeface="Times New Roman" pitchFamily="18" charset="0"/>
                <a:cs typeface="Times New Roman" pitchFamily="18" charset="0"/>
              </a:rPr>
              <a:t>#include &lt;REGX51.H&gt;</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#define MYDATA P0</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rs</a:t>
            </a:r>
            <a:r>
              <a:rPr lang="en-IN" dirty="0" smtClean="0">
                <a:latin typeface="Times New Roman" pitchFamily="18" charset="0"/>
                <a:cs typeface="Times New Roman" pitchFamily="18" charset="0"/>
              </a:rPr>
              <a:t>=P3^2;</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rw</a:t>
            </a:r>
            <a:r>
              <a:rPr lang="en-IN" dirty="0" smtClean="0">
                <a:latin typeface="Times New Roman" pitchFamily="18" charset="0"/>
                <a:cs typeface="Times New Roman" pitchFamily="18" charset="0"/>
              </a:rPr>
              <a:t>=P3^3;</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en=P3^4;</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sfr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datas</a:t>
            </a:r>
            <a:r>
              <a:rPr lang="en-IN" dirty="0" smtClean="0">
                <a:latin typeface="Times New Roman" pitchFamily="18" charset="0"/>
                <a:cs typeface="Times New Roman" pitchFamily="18" charset="0"/>
              </a:rPr>
              <a:t>=0xA0;</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A1=P1^0;</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A2=P1^1;</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A3=P1^2;</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void </a:t>
            </a:r>
            <a:r>
              <a:rPr lang="en-IN" dirty="0" err="1" smtClean="0">
                <a:latin typeface="Times New Roman" pitchFamily="18" charset="0"/>
                <a:cs typeface="Times New Roman" pitchFamily="18" charset="0"/>
              </a:rPr>
              <a:t>lcdinit</a:t>
            </a:r>
            <a:r>
              <a:rPr lang="en-IN" dirty="0" smtClean="0">
                <a:latin typeface="Times New Roman" pitchFamily="18" charset="0"/>
                <a:cs typeface="Times New Roman" pitchFamily="18" charset="0"/>
              </a:rPr>
              <a:t>(void);</a:t>
            </a:r>
          </a:p>
          <a:p>
            <a:pPr>
              <a:buNone/>
            </a:pPr>
            <a:r>
              <a:rPr lang="en-IN" dirty="0" smtClean="0">
                <a:latin typeface="Times New Roman" pitchFamily="18" charset="0"/>
                <a:cs typeface="Times New Roman" pitchFamily="18" charset="0"/>
              </a:rPr>
              <a:t>	 void </a:t>
            </a:r>
            <a:r>
              <a:rPr lang="en-IN" dirty="0" err="1" smtClean="0">
                <a:latin typeface="Times New Roman" pitchFamily="18" charset="0"/>
                <a:cs typeface="Times New Roman" pitchFamily="18" charset="0"/>
              </a:rPr>
              <a:t>lcdcmd</a:t>
            </a:r>
            <a:r>
              <a:rPr lang="en-IN" dirty="0" smtClean="0">
                <a:latin typeface="Times New Roman" pitchFamily="18" charset="0"/>
                <a:cs typeface="Times New Roman" pitchFamily="18" charset="0"/>
              </a:rPr>
              <a:t>(unsigned char );	 </a:t>
            </a:r>
          </a:p>
          <a:p>
            <a:pPr>
              <a:buNone/>
            </a:pPr>
            <a:r>
              <a:rPr lang="en-IN" dirty="0" smtClean="0">
                <a:latin typeface="Times New Roman" pitchFamily="18" charset="0"/>
                <a:cs typeface="Times New Roman" pitchFamily="18" charset="0"/>
              </a:rPr>
              <a:t>	 void delay(unsigned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del);		</a:t>
            </a:r>
          </a:p>
          <a:p>
            <a:pPr>
              <a:buNone/>
            </a:pPr>
            <a:r>
              <a:rPr lang="en-IN" dirty="0" smtClean="0">
                <a:latin typeface="Times New Roman" pitchFamily="18" charset="0"/>
                <a:cs typeface="Times New Roman" pitchFamily="18" charset="0"/>
              </a:rPr>
              <a:t>	 void </a:t>
            </a:r>
            <a:r>
              <a:rPr lang="en-IN" dirty="0" err="1" smtClean="0">
                <a:latin typeface="Times New Roman" pitchFamily="18" charset="0"/>
                <a:cs typeface="Times New Roman" pitchFamily="18" charset="0"/>
              </a:rPr>
              <a:t>lcddata</a:t>
            </a:r>
            <a:r>
              <a:rPr lang="en-IN" dirty="0" smtClean="0">
                <a:latin typeface="Times New Roman" pitchFamily="18" charset="0"/>
                <a:cs typeface="Times New Roman" pitchFamily="18" charset="0"/>
              </a:rPr>
              <a:t>(unsigned char </a:t>
            </a:r>
            <a:r>
              <a:rPr lang="en-IN" dirty="0" err="1" smtClean="0">
                <a:latin typeface="Times New Roman" pitchFamily="18" charset="0"/>
                <a:cs typeface="Times New Roman" pitchFamily="18" charset="0"/>
              </a:rPr>
              <a:t>ldat</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lcdinit</a:t>
            </a:r>
            <a:r>
              <a:rPr lang="en-IN" sz="1400" dirty="0" smtClean="0">
                <a:latin typeface="Times New Roman" pitchFamily="18" charset="0"/>
                <a:cs typeface="Times New Roman" pitchFamily="18" charset="0"/>
              </a:rPr>
              <a:t>(void)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(0x38);</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(0x38);</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(0x38);</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(0x06);</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(0x01);</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(0x0C);</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(unsigned char </a:t>
            </a:r>
            <a:r>
              <a:rPr lang="en-IN" sz="1400" dirty="0" err="1" smtClean="0">
                <a:latin typeface="Times New Roman" pitchFamily="18" charset="0"/>
                <a:cs typeface="Times New Roman" pitchFamily="18" charset="0"/>
              </a:rPr>
              <a:t>lcmd</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datas</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lcmd</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rs</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rw</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en=1;</a:t>
            </a:r>
          </a:p>
          <a:p>
            <a:pPr>
              <a:buNone/>
            </a:pPr>
            <a:r>
              <a:rPr lang="en-IN" sz="1400" dirty="0" smtClean="0">
                <a:latin typeface="Times New Roman" pitchFamily="18" charset="0"/>
                <a:cs typeface="Times New Roman" pitchFamily="18" charset="0"/>
              </a:rPr>
              <a:t> 	 delay(50);</a:t>
            </a:r>
          </a:p>
          <a:p>
            <a:pPr>
              <a:buNone/>
            </a:pPr>
            <a:r>
              <a:rPr lang="en-IN" sz="1400" dirty="0" smtClean="0">
                <a:latin typeface="Times New Roman" pitchFamily="18" charset="0"/>
                <a:cs typeface="Times New Roman" pitchFamily="18" charset="0"/>
              </a:rPr>
              <a:t>	 en=0;</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void delay(unsigned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del)</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while(del--);</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(unsigned char </a:t>
            </a:r>
            <a:r>
              <a:rPr lang="en-IN" sz="1400" dirty="0" err="1" smtClean="0">
                <a:latin typeface="Times New Roman" pitchFamily="18" charset="0"/>
                <a:cs typeface="Times New Roman" pitchFamily="18" charset="0"/>
              </a:rPr>
              <a:t>ldat</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datas</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ldat</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rs</a:t>
            </a:r>
            <a:r>
              <a:rPr lang="en-IN" sz="1400" dirty="0" smtClean="0">
                <a:latin typeface="Times New Roman" pitchFamily="18" charset="0"/>
                <a:cs typeface="Times New Roman" pitchFamily="18" charset="0"/>
              </a:rPr>
              <a:t>=1;</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rw</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en=1;</a:t>
            </a:r>
          </a:p>
          <a:p>
            <a:pPr>
              <a:buNone/>
            </a:pPr>
            <a:r>
              <a:rPr lang="en-IN" sz="1400" dirty="0" smtClean="0">
                <a:latin typeface="Times New Roman" pitchFamily="18" charset="0"/>
                <a:cs typeface="Times New Roman" pitchFamily="18" charset="0"/>
              </a:rPr>
              <a:t>   	 delay(50);</a:t>
            </a:r>
          </a:p>
          <a:p>
            <a:pPr>
              <a:buNone/>
            </a:pPr>
            <a:r>
              <a:rPr lang="en-IN" sz="1400" dirty="0" smtClean="0">
                <a:latin typeface="Times New Roman" pitchFamily="18" charset="0"/>
                <a:cs typeface="Times New Roman" pitchFamily="18" charset="0"/>
              </a:rPr>
              <a:t>	 en=0;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void Delay()</a:t>
            </a:r>
          </a:p>
          <a:p>
            <a:pPr>
              <a:buNone/>
            </a:pPr>
            <a:r>
              <a:rPr lang="en-IN" sz="1400" dirty="0" smtClean="0">
                <a:latin typeface="Times New Roman" pitchFamily="18" charset="0"/>
                <a:cs typeface="Times New Roman" pitchFamily="18" charset="0"/>
              </a:rPr>
              <a:t>	{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=0;i&lt;12000;i++);</a:t>
            </a:r>
          </a:p>
          <a:p>
            <a:pPr>
              <a:buNone/>
            </a:pPr>
            <a:r>
              <a:rPr lang="en-IN" sz="1400" dirty="0" smtClean="0">
                <a:latin typeface="Times New Roman" pitchFamily="18" charset="0"/>
                <a:cs typeface="Times New Roman" pitchFamily="18" charset="0"/>
              </a:rPr>
              <a:t>	}</a:t>
            </a:r>
          </a:p>
          <a:p>
            <a:pPr>
              <a:buNone/>
            </a:pPr>
            <a:endParaRPr lang="en-IN"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void init()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SCON=0x50;</a:t>
            </a:r>
          </a:p>
          <a:p>
            <a:pPr>
              <a:buNone/>
            </a:pPr>
            <a:r>
              <a:rPr lang="en-IN" sz="1400" dirty="0" smtClean="0">
                <a:latin typeface="Times New Roman" pitchFamily="18" charset="0"/>
                <a:cs typeface="Times New Roman" pitchFamily="18" charset="0"/>
              </a:rPr>
              <a:t>    TMOD=0X20;</a:t>
            </a:r>
          </a:p>
          <a:p>
            <a:pPr>
              <a:buNone/>
            </a:pPr>
            <a:r>
              <a:rPr lang="en-IN" sz="1400" dirty="0" smtClean="0">
                <a:latin typeface="Times New Roman" pitchFamily="18" charset="0"/>
                <a:cs typeface="Times New Roman" pitchFamily="18" charset="0"/>
              </a:rPr>
              <a:t>    TH1=0XFd;</a:t>
            </a:r>
          </a:p>
          <a:p>
            <a:pPr>
              <a:buNone/>
            </a:pPr>
            <a:r>
              <a:rPr lang="en-IN" sz="1400" dirty="0" smtClean="0">
                <a:latin typeface="Times New Roman" pitchFamily="18" charset="0"/>
                <a:cs typeface="Times New Roman" pitchFamily="18" charset="0"/>
              </a:rPr>
              <a:t>    TR1=1;</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(unsigned char value)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TI=0;</a:t>
            </a:r>
          </a:p>
          <a:p>
            <a:pPr>
              <a:buNone/>
            </a:pPr>
            <a:r>
              <a:rPr lang="en-IN" sz="1400" dirty="0" smtClean="0">
                <a:latin typeface="Times New Roman" pitchFamily="18" charset="0"/>
                <a:cs typeface="Times New Roman" pitchFamily="18" charset="0"/>
              </a:rPr>
              <a:t>   SBUF=value;</a:t>
            </a:r>
          </a:p>
          <a:p>
            <a:pPr>
              <a:buNone/>
            </a:pPr>
            <a:r>
              <a:rPr lang="en-IN" sz="1400" dirty="0" smtClean="0">
                <a:latin typeface="Times New Roman" pitchFamily="18" charset="0"/>
                <a:cs typeface="Times New Roman" pitchFamily="18" charset="0"/>
              </a:rPr>
              <a:t>   while(TI==0);</a:t>
            </a:r>
          </a:p>
          <a:p>
            <a:pPr>
              <a:buNone/>
            </a:pPr>
            <a:r>
              <a:rPr lang="en-IN" sz="1400" dirty="0" smtClean="0">
                <a:latin typeface="Times New Roman" pitchFamily="18" charset="0"/>
                <a:cs typeface="Times New Roman" pitchFamily="18" charset="0"/>
              </a:rPr>
              <a:t>   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=0;i&lt;6000;i++);</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unsigned char val1[6],</a:t>
            </a:r>
            <a:r>
              <a:rPr lang="en-IN" sz="1400" dirty="0" err="1" smtClean="0">
                <a:latin typeface="Times New Roman" pitchFamily="18" charset="0"/>
                <a:cs typeface="Times New Roman" pitchFamily="18" charset="0"/>
              </a:rPr>
              <a:t>val,sp,spt,sptt</a:t>
            </a:r>
            <a:r>
              <a:rPr lang="en-IN" sz="1400" dirty="0" smtClean="0">
                <a:latin typeface="Times New Roman" pitchFamily="18" charset="0"/>
                <a:cs typeface="Times New Roman" pitchFamily="18" charset="0"/>
              </a:rPr>
              <a:t>;</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void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(unsigned char </a:t>
            </a:r>
            <a:r>
              <a:rPr lang="en-IN" sz="1400" dirty="0" err="1" smtClean="0">
                <a:latin typeface="Times New Roman" pitchFamily="18" charset="0"/>
                <a:cs typeface="Times New Roman" pitchFamily="18" charset="0"/>
              </a:rPr>
              <a:t>val</a:t>
            </a:r>
            <a:r>
              <a:rPr lang="en-IN" sz="1400" dirty="0" smtClean="0">
                <a:latin typeface="Times New Roman" pitchFamily="18" charset="0"/>
                <a:cs typeface="Times New Roman" pitchFamily="18" charset="0"/>
              </a:rPr>
              <a:t>[16],char </a:t>
            </a:r>
            <a:r>
              <a:rPr lang="en-IN" sz="1400" dirty="0" err="1" smtClean="0">
                <a:latin typeface="Times New Roman" pitchFamily="18" charset="0"/>
                <a:cs typeface="Times New Roman" pitchFamily="18" charset="0"/>
              </a:rPr>
              <a:t>len</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char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=0;i&lt;</a:t>
            </a:r>
            <a:r>
              <a:rPr lang="en-IN" sz="1400" dirty="0" err="1" smtClean="0">
                <a:latin typeface="Times New Roman" pitchFamily="18" charset="0"/>
                <a:cs typeface="Times New Roman" pitchFamily="18" charset="0"/>
              </a:rPr>
              <a:t>len;i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val</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char ii;</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long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latin typeface="Times New Roman" pitchFamily="18" charset="0"/>
                <a:cs typeface="Times New Roman" pitchFamily="18" charset="0"/>
              </a:rPr>
              <a:t>ABSTRACT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57158" y="1571612"/>
            <a:ext cx="8501122" cy="4929222"/>
          </a:xfrm>
        </p:spPr>
        <p:txBody>
          <a:bodyPr>
            <a:noAutofit/>
          </a:bodyPr>
          <a:lstStyle/>
          <a:p>
            <a:pPr>
              <a:buFont typeface="Wingdings" pitchFamily="2" charset="2"/>
              <a:buChar char="Ø"/>
            </a:pPr>
            <a:r>
              <a:rPr lang="en-IN" sz="2200" dirty="0" smtClean="0">
                <a:latin typeface="Times New Roman" pitchFamily="18" charset="0"/>
                <a:cs typeface="Times New Roman" pitchFamily="18" charset="0"/>
              </a:rPr>
              <a:t>Power line carrier communication has as of late pulled in the consideration of vitality organizations as a helpful and common innovation for   building the advanced prepaid metering infrastructure and to balance the electricity without fluctuation. </a:t>
            </a:r>
          </a:p>
          <a:p>
            <a:pPr>
              <a:buFont typeface="Wingdings" pitchFamily="2" charset="2"/>
              <a:buChar char="Ø"/>
            </a:pPr>
            <a:r>
              <a:rPr lang="en-IN" sz="2200" dirty="0" smtClean="0">
                <a:latin typeface="Times New Roman" pitchFamily="18" charset="0"/>
                <a:cs typeface="Times New Roman" pitchFamily="18" charset="0"/>
              </a:rPr>
              <a:t>The voltage fluctuation is also reduced . </a:t>
            </a:r>
          </a:p>
          <a:p>
            <a:pPr>
              <a:buFont typeface="Wingdings" pitchFamily="2" charset="2"/>
              <a:buChar char="Ø"/>
            </a:pPr>
            <a:r>
              <a:rPr lang="en-IN" sz="2200" dirty="0" smtClean="0">
                <a:latin typeface="Times New Roman" pitchFamily="18" charset="0"/>
                <a:cs typeface="Times New Roman" pitchFamily="18" charset="0"/>
              </a:rPr>
              <a:t>The customer and the system can be interacted without the help of EB officers. </a:t>
            </a:r>
          </a:p>
          <a:p>
            <a:pPr>
              <a:buFont typeface="Wingdings" pitchFamily="2" charset="2"/>
              <a:buChar char="Ø"/>
            </a:pPr>
            <a:r>
              <a:rPr lang="en-IN" sz="2200" dirty="0" smtClean="0">
                <a:latin typeface="Times New Roman" pitchFamily="18" charset="0"/>
                <a:cs typeface="Times New Roman" pitchFamily="18" charset="0"/>
              </a:rPr>
              <a:t>This system particularly focus on the activities of power line communication technology and provide the electricity to the customer without any fluctuation till the maximum level of electricity consumption is reached. </a:t>
            </a:r>
          </a:p>
          <a:p>
            <a:pPr>
              <a:buFont typeface="Wingdings" pitchFamily="2" charset="2"/>
              <a:buChar char="Ø"/>
            </a:pPr>
            <a:r>
              <a:rPr lang="en-IN" sz="2200" dirty="0" smtClean="0">
                <a:latin typeface="Times New Roman" pitchFamily="18" charset="0"/>
                <a:cs typeface="Times New Roman" pitchFamily="18" charset="0"/>
              </a:rPr>
              <a:t>A person need not go to EB station for billing and payment.</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void main()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=0,v=200,v1=0,d=0,er=0,cnt1=0,ff=0;</a:t>
            </a:r>
          </a:p>
          <a:p>
            <a:pPr>
              <a:buNone/>
            </a:pPr>
            <a:r>
              <a:rPr lang="en-IN" sz="1400" dirty="0" smtClean="0">
                <a:latin typeface="Times New Roman" pitchFamily="18" charset="0"/>
                <a:cs typeface="Times New Roman" pitchFamily="18" charset="0"/>
              </a:rPr>
              <a:t>   unsigned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hb</a:t>
            </a:r>
            <a:r>
              <a:rPr lang="en-IN" sz="1400" dirty="0" smtClean="0">
                <a:latin typeface="Times New Roman" pitchFamily="18" charset="0"/>
                <a:cs typeface="Times New Roman" pitchFamily="18" charset="0"/>
              </a:rPr>
              <a:t>=0,cnt=0,cur=0;</a:t>
            </a:r>
          </a:p>
          <a:p>
            <a:pPr>
              <a:buNone/>
            </a:pPr>
            <a:r>
              <a:rPr lang="en-IN" sz="1400" dirty="0" smtClean="0">
                <a:latin typeface="Times New Roman" pitchFamily="18" charset="0"/>
                <a:cs typeface="Times New Roman" pitchFamily="18" charset="0"/>
              </a:rPr>
              <a:t>   init();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lcdinit</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('A');</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('T');</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(13);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("Show Card          ",16);	</a:t>
            </a:r>
          </a:p>
          <a:p>
            <a:pPr>
              <a:buNone/>
            </a:pPr>
            <a:r>
              <a:rPr lang="en-IN" sz="1400" dirty="0" smtClean="0">
                <a:latin typeface="Times New Roman" pitchFamily="18" charset="0"/>
                <a:cs typeface="Times New Roman" pitchFamily="18" charset="0"/>
              </a:rPr>
              <a:t>	while(P3_6==1);</a:t>
            </a:r>
          </a:p>
          <a:p>
            <a:pPr>
              <a:buNone/>
            </a:pPr>
            <a:r>
              <a:rPr lang="en-IN" sz="1400" dirty="0" smtClean="0">
                <a:latin typeface="Times New Roman" pitchFamily="18" charset="0"/>
                <a:cs typeface="Times New Roman" pitchFamily="18" charset="0"/>
              </a:rPr>
              <a:t>	P1_7=1;	</a:t>
            </a:r>
          </a:p>
          <a:p>
            <a:pPr>
              <a:buNone/>
            </a:pPr>
            <a:r>
              <a:rPr lang="en-IN" sz="1400" dirty="0" smtClean="0">
                <a:latin typeface="Times New Roman" pitchFamily="18" charset="0"/>
                <a:cs typeface="Times New Roman" pitchFamily="18" charset="0"/>
              </a:rPr>
              <a:t>	P1_6=1;	</a:t>
            </a:r>
          </a:p>
          <a:p>
            <a:pPr>
              <a:buNone/>
            </a:pPr>
            <a:r>
              <a:rPr lang="en-IN" sz="1400" dirty="0" smtClean="0">
                <a:latin typeface="Times New Roman" pitchFamily="18" charset="0"/>
                <a:cs typeface="Times New Roman" pitchFamily="18" charset="0"/>
              </a:rPr>
              <a:t>	P1_5=1;	</a:t>
            </a:r>
          </a:p>
          <a:p>
            <a:pPr>
              <a:buNone/>
            </a:pPr>
            <a:r>
              <a:rPr lang="en-IN" sz="1400" dirty="0" smtClean="0">
                <a:latin typeface="Times New Roman" pitchFamily="18" charset="0"/>
                <a:cs typeface="Times New Roman" pitchFamily="18" charset="0"/>
              </a:rPr>
              <a:t>	P1_4=1;	</a:t>
            </a:r>
          </a:p>
          <a:p>
            <a:pPr>
              <a:buNone/>
            </a:pPr>
            <a:r>
              <a:rPr lang="en-IN" sz="1400" dirty="0" smtClean="0">
                <a:latin typeface="Times New Roman" pitchFamily="18" charset="0"/>
                <a:cs typeface="Times New Roman" pitchFamily="18" charset="0"/>
              </a:rPr>
              <a:t>   P1_3=1;</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("Enter Amount          ",16);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while(cnt1==0)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if(P1_7==0)</a:t>
            </a:r>
          </a:p>
          <a:p>
            <a:pPr>
              <a:buNone/>
            </a:pPr>
            <a:r>
              <a:rPr lang="en-IN" sz="1400" dirty="0" smtClean="0">
                <a:latin typeface="Times New Roman" pitchFamily="18" charset="0"/>
                <a:cs typeface="Times New Roman" pitchFamily="18" charset="0"/>
              </a:rPr>
              <a:t>		   	cnt1=300;</a:t>
            </a:r>
          </a:p>
          <a:p>
            <a:pPr>
              <a:buNone/>
            </a:pPr>
            <a:r>
              <a:rPr lang="en-IN" sz="1400" dirty="0" smtClean="0">
                <a:latin typeface="Times New Roman" pitchFamily="18" charset="0"/>
                <a:cs typeface="Times New Roman" pitchFamily="18" charset="0"/>
              </a:rPr>
              <a:t>		   if(P1_6==0)</a:t>
            </a:r>
          </a:p>
          <a:p>
            <a:pPr>
              <a:buNone/>
            </a:pPr>
            <a:r>
              <a:rPr lang="en-IN" sz="1400" dirty="0" smtClean="0">
                <a:latin typeface="Times New Roman" pitchFamily="18" charset="0"/>
                <a:cs typeface="Times New Roman" pitchFamily="18" charset="0"/>
              </a:rPr>
              <a:t>		   	cnt1=200;</a:t>
            </a:r>
          </a:p>
          <a:p>
            <a:pPr>
              <a:buNone/>
            </a:pPr>
            <a:r>
              <a:rPr lang="en-IN" sz="1400" dirty="0" smtClean="0">
                <a:latin typeface="Times New Roman" pitchFamily="18" charset="0"/>
                <a:cs typeface="Times New Roman" pitchFamily="18" charset="0"/>
              </a:rPr>
              <a:t>		   if(P1_5==0)</a:t>
            </a:r>
          </a:p>
          <a:p>
            <a:pPr>
              <a:buNone/>
            </a:pPr>
            <a:r>
              <a:rPr lang="en-IN" sz="1400" dirty="0" smtClean="0">
                <a:latin typeface="Times New Roman" pitchFamily="18" charset="0"/>
                <a:cs typeface="Times New Roman" pitchFamily="18" charset="0"/>
              </a:rPr>
              <a:t>		   	cnt1=100;</a:t>
            </a:r>
          </a:p>
          <a:p>
            <a:pPr>
              <a:buNone/>
            </a:pPr>
            <a:r>
              <a:rPr lang="en-IN" sz="1400" dirty="0" smtClean="0">
                <a:latin typeface="Times New Roman" pitchFamily="18" charset="0"/>
                <a:cs typeface="Times New Roman" pitchFamily="18" charset="0"/>
              </a:rPr>
              <a:t>		   if(P1_4==0)</a:t>
            </a:r>
          </a:p>
          <a:p>
            <a:pPr>
              <a:buNone/>
            </a:pPr>
            <a:r>
              <a:rPr lang="en-IN" sz="1400" dirty="0" smtClean="0">
                <a:latin typeface="Times New Roman" pitchFamily="18" charset="0"/>
                <a:cs typeface="Times New Roman" pitchFamily="18" charset="0"/>
              </a:rPr>
              <a:t>		   	cnt1=50;</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cnt1=cnt1+100;</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                   ",16);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while(1)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while(RI==0)</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P1_0=0;</a:t>
            </a:r>
          </a:p>
          <a:p>
            <a:pPr>
              <a:buNone/>
            </a:pPr>
            <a:r>
              <a:rPr lang="en-IN" sz="1400" dirty="0" smtClean="0">
                <a:latin typeface="Times New Roman" pitchFamily="18" charset="0"/>
                <a:cs typeface="Times New Roman" pitchFamily="18" charset="0"/>
              </a:rPr>
              <a:t>	P1_1=0;</a:t>
            </a:r>
          </a:p>
          <a:p>
            <a:pPr>
              <a:buNone/>
            </a:pPr>
            <a:r>
              <a:rPr lang="en-IN" sz="1400" dirty="0" smtClean="0">
                <a:latin typeface="Times New Roman" pitchFamily="18" charset="0"/>
                <a:cs typeface="Times New Roman" pitchFamily="18" charset="0"/>
              </a:rPr>
              <a:t>	P1_2=0;			</a:t>
            </a:r>
          </a:p>
          <a:p>
            <a:pPr>
              <a:buNone/>
            </a:pPr>
            <a:r>
              <a:rPr lang="en-IN" sz="1400" dirty="0" smtClean="0">
                <a:latin typeface="Times New Roman" pitchFamily="18" charset="0"/>
                <a:cs typeface="Times New Roman" pitchFamily="18" charset="0"/>
              </a:rPr>
              <a:t>	Delay();		</a:t>
            </a:r>
          </a:p>
          <a:p>
            <a:pPr>
              <a:buNone/>
            </a:pPr>
            <a:r>
              <a:rPr lang="en-IN" sz="1400" dirty="0" smtClean="0">
                <a:latin typeface="Times New Roman" pitchFamily="18" charset="0"/>
                <a:cs typeface="Times New Roman" pitchFamily="18" charset="0"/>
              </a:rPr>
              <a:t>	val1[0]=MYDATA;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((val1[0]%10)+0x30);</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P1_0=1;</a:t>
            </a:r>
          </a:p>
          <a:p>
            <a:pPr>
              <a:buNone/>
            </a:pPr>
            <a:r>
              <a:rPr lang="en-IN" sz="1400" dirty="0" smtClean="0">
                <a:latin typeface="Times New Roman" pitchFamily="18" charset="0"/>
                <a:cs typeface="Times New Roman" pitchFamily="18" charset="0"/>
              </a:rPr>
              <a:t>	P1_1=0;</a:t>
            </a:r>
          </a:p>
          <a:p>
            <a:pPr>
              <a:buNone/>
            </a:pPr>
            <a:r>
              <a:rPr lang="en-IN" sz="1400" dirty="0" smtClean="0">
                <a:latin typeface="Times New Roman" pitchFamily="18" charset="0"/>
                <a:cs typeface="Times New Roman" pitchFamily="18" charset="0"/>
              </a:rPr>
              <a:t>	P1_2=0;			</a:t>
            </a:r>
          </a:p>
          <a:p>
            <a:pPr>
              <a:buNone/>
            </a:pPr>
            <a:r>
              <a:rPr lang="en-IN" sz="1400" dirty="0" smtClean="0">
                <a:latin typeface="Times New Roman" pitchFamily="18" charset="0"/>
                <a:cs typeface="Times New Roman" pitchFamily="18" charset="0"/>
              </a:rPr>
              <a:t>	Delay();	</a:t>
            </a:r>
          </a:p>
          <a:p>
            <a:pPr>
              <a:buNone/>
            </a:pPr>
            <a:r>
              <a:rPr lang="en-IN" sz="1400" dirty="0" smtClean="0">
                <a:latin typeface="Times New Roman" pitchFamily="18" charset="0"/>
                <a:cs typeface="Times New Roman" pitchFamily="18" charset="0"/>
              </a:rPr>
              <a:t>	val1[1]=MYDATA;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(0x86);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('I');</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((val1[1]%10)+0x30);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if(P3_5==0)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while(P3_5==0);</a:t>
            </a:r>
          </a:p>
          <a:p>
            <a:pPr>
              <a:buNone/>
            </a:pPr>
            <a:r>
              <a:rPr lang="en-IN" sz="1400" dirty="0" smtClean="0">
                <a:latin typeface="Times New Roman" pitchFamily="18" charset="0"/>
                <a:cs typeface="Times New Roman" pitchFamily="18" charset="0"/>
              </a:rPr>
              <a:t>		 if(cnt1&gt;0)</a:t>
            </a:r>
          </a:p>
          <a:p>
            <a:pPr>
              <a:buNone/>
            </a:pPr>
            <a:r>
              <a:rPr lang="en-IN" sz="1400" dirty="0" smtClean="0">
                <a:latin typeface="Times New Roman" pitchFamily="18" charset="0"/>
                <a:cs typeface="Times New Roman" pitchFamily="18" charset="0"/>
              </a:rPr>
              <a:t>		 cnt1=cnt1-5;</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if(cnt1==0)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P1_3=1;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if(cnt1&lt;=20)	</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if(P1_7==0)</a:t>
            </a:r>
          </a:p>
          <a:p>
            <a:pPr>
              <a:buNone/>
            </a:pPr>
            <a:r>
              <a:rPr lang="en-IN" sz="1400" dirty="0" smtClean="0">
                <a:latin typeface="Times New Roman" pitchFamily="18" charset="0"/>
                <a:cs typeface="Times New Roman" pitchFamily="18" charset="0"/>
              </a:rPr>
              <a:t>		   	cnt1=cnt1+300;</a:t>
            </a:r>
          </a:p>
          <a:p>
            <a:pPr>
              <a:buNone/>
            </a:pPr>
            <a:r>
              <a:rPr lang="en-IN" sz="1400" dirty="0" smtClean="0">
                <a:latin typeface="Times New Roman" pitchFamily="18" charset="0"/>
                <a:cs typeface="Times New Roman" pitchFamily="18" charset="0"/>
              </a:rPr>
              <a:t>		   if(P1_6==0)</a:t>
            </a:r>
          </a:p>
          <a:p>
            <a:pPr>
              <a:buNone/>
            </a:pPr>
            <a:r>
              <a:rPr lang="en-IN" sz="1400" dirty="0" smtClean="0">
                <a:latin typeface="Times New Roman" pitchFamily="18" charset="0"/>
                <a:cs typeface="Times New Roman" pitchFamily="18" charset="0"/>
              </a:rPr>
              <a:t>		   	cnt1=cnt1+200;</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if(P1_5==0)</a:t>
            </a:r>
          </a:p>
          <a:p>
            <a:pPr>
              <a:buNone/>
            </a:pPr>
            <a:r>
              <a:rPr lang="en-IN" sz="1400" dirty="0" smtClean="0">
                <a:latin typeface="Times New Roman" pitchFamily="18" charset="0"/>
                <a:cs typeface="Times New Roman" pitchFamily="18" charset="0"/>
              </a:rPr>
              <a:t>		   	cnt1=cnt1+100;</a:t>
            </a:r>
          </a:p>
          <a:p>
            <a:pPr>
              <a:buNone/>
            </a:pPr>
            <a:r>
              <a:rPr lang="en-IN" sz="1400" dirty="0" smtClean="0">
                <a:latin typeface="Times New Roman" pitchFamily="18" charset="0"/>
                <a:cs typeface="Times New Roman" pitchFamily="18" charset="0"/>
              </a:rPr>
              <a:t>		   if(P1_4==0)</a:t>
            </a:r>
          </a:p>
          <a:p>
            <a:pPr>
              <a:buNone/>
            </a:pPr>
            <a:r>
              <a:rPr lang="en-IN" sz="1400" dirty="0" smtClean="0">
                <a:latin typeface="Times New Roman" pitchFamily="18" charset="0"/>
                <a:cs typeface="Times New Roman" pitchFamily="18" charset="0"/>
              </a:rPr>
              <a:t>		   	cnt1=cnt1+50;</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P3_7=0;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(0xC8);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('R');</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('h');</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('r');</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('g');</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endParaRPr lang="en-IN" sz="1400" dirty="0" smtClean="0"/>
          </a:p>
          <a:p>
            <a:pPr>
              <a:buNone/>
            </a:pPr>
            <a:r>
              <a:rPr lang="en-IN" sz="1400" dirty="0" smtClean="0"/>
              <a:t>			 }</a:t>
            </a:r>
            <a:endParaRPr lang="en-IN"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t> </a:t>
            </a:r>
            <a:r>
              <a:rPr lang="en-IN" sz="1400" dirty="0" smtClean="0">
                <a:latin typeface="Times New Roman" pitchFamily="18" charset="0"/>
                <a:cs typeface="Times New Roman" pitchFamily="18" charset="0"/>
              </a:rPr>
              <a:t>else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if(val1[1]&gt;35)</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if(cnt1&gt;10)</a:t>
            </a:r>
          </a:p>
          <a:p>
            <a:pPr>
              <a:buNone/>
            </a:pPr>
            <a:r>
              <a:rPr lang="en-IN" sz="1400" dirty="0" smtClean="0">
                <a:latin typeface="Times New Roman" pitchFamily="18" charset="0"/>
                <a:cs typeface="Times New Roman" pitchFamily="18" charset="0"/>
              </a:rPr>
              <a:t>		 cnt1=cnt1-10;</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cnt1=0;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=100;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else if(val1[1]&gt;15)</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if(cnt1&gt;50)</a:t>
            </a:r>
          </a:p>
          <a:p>
            <a:pPr>
              <a:buNone/>
            </a:pPr>
            <a:r>
              <a:rPr lang="en-IN" sz="1400" dirty="0" smtClean="0">
                <a:latin typeface="Times New Roman" pitchFamily="18" charset="0"/>
                <a:cs typeface="Times New Roman" pitchFamily="18" charset="0"/>
              </a:rPr>
              <a:t>		 cnt1=cnt1-5;</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cnt1=0;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=100;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&gt;0)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a:xfrm>
            <a:off x="457200" y="1935480"/>
            <a:ext cx="8229600" cy="4493916"/>
          </a:xfrm>
        </p:spPr>
        <p:txBody>
          <a:bodyPr>
            <a:noAutofit/>
          </a:bodyPr>
          <a:lstStyle/>
          <a:p>
            <a:pPr>
              <a:buNone/>
            </a:pPr>
            <a:r>
              <a:rPr lang="en-IN" sz="1400" dirty="0" smtClean="0">
                <a:latin typeface="Times New Roman" pitchFamily="18" charset="0"/>
                <a:cs typeface="Times New Roman" pitchFamily="18" charset="0"/>
              </a:rPr>
              <a:t>if(cnt1&lt;=10)      {</a:t>
            </a:r>
          </a:p>
          <a:p>
            <a:pPr>
              <a:buNone/>
            </a:pPr>
            <a:r>
              <a:rPr lang="en-IN" sz="1400" dirty="0" smtClean="0">
                <a:latin typeface="Times New Roman" pitchFamily="18" charset="0"/>
                <a:cs typeface="Times New Roman" pitchFamily="18" charset="0"/>
              </a:rPr>
              <a:t>		if(P3_5==0)     {</a:t>
            </a:r>
          </a:p>
          <a:p>
            <a:pPr>
              <a:buNone/>
            </a:pPr>
            <a:r>
              <a:rPr lang="en-IN" sz="1400" dirty="0" smtClean="0">
                <a:latin typeface="Times New Roman" pitchFamily="18" charset="0"/>
                <a:cs typeface="Times New Roman" pitchFamily="18" charset="0"/>
              </a:rPr>
              <a:t>			if(P1_7==0)    {</a:t>
            </a:r>
          </a:p>
          <a:p>
            <a:pPr>
              <a:buNone/>
            </a:pPr>
            <a:r>
              <a:rPr lang="en-IN" sz="1400" dirty="0" smtClean="0">
                <a:latin typeface="Times New Roman" pitchFamily="18" charset="0"/>
                <a:cs typeface="Times New Roman" pitchFamily="18" charset="0"/>
              </a:rPr>
              <a:t>				cnt1=cnt1+50;</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P1_2=1;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if(P1_6==0)    {</a:t>
            </a:r>
          </a:p>
          <a:p>
            <a:pPr>
              <a:buNone/>
            </a:pPr>
            <a:r>
              <a:rPr lang="en-IN" sz="1400" dirty="0" smtClean="0">
                <a:latin typeface="Times New Roman" pitchFamily="18" charset="0"/>
                <a:cs typeface="Times New Roman" pitchFamily="18" charset="0"/>
              </a:rPr>
              <a:t>				cnt1=cnt1+100;</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P1_2=1;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if(P1_5==0)   {</a:t>
            </a:r>
          </a:p>
          <a:p>
            <a:pPr>
              <a:buNone/>
            </a:pPr>
            <a:r>
              <a:rPr lang="en-IN" sz="1400" dirty="0" smtClean="0">
                <a:latin typeface="Times New Roman" pitchFamily="18" charset="0"/>
                <a:cs typeface="Times New Roman" pitchFamily="18" charset="0"/>
              </a:rPr>
              <a:t>				cnt1=cnt1+150;</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P1_2=1;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(0xCD);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('P');</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('y');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(0xCD);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LITERATURE SURVEY</a:t>
            </a:r>
            <a:endParaRPr lang="en-IN" dirty="0"/>
          </a:p>
        </p:txBody>
      </p:sp>
      <p:graphicFrame>
        <p:nvGraphicFramePr>
          <p:cNvPr id="10" name="Content Placeholder 9"/>
          <p:cNvGraphicFramePr>
            <a:graphicFrameLocks noGrp="1"/>
          </p:cNvGraphicFramePr>
          <p:nvPr>
            <p:ph idx="1"/>
          </p:nvPr>
        </p:nvGraphicFramePr>
        <p:xfrm>
          <a:off x="285719" y="1571612"/>
          <a:ext cx="8501122" cy="4857768"/>
        </p:xfrm>
        <a:graphic>
          <a:graphicData uri="http://schemas.openxmlformats.org/drawingml/2006/table">
            <a:tbl>
              <a:tblPr firstRow="1" bandRow="1">
                <a:tableStyleId>{F5AB1C69-6EDB-4FF4-983F-18BD219EF322}</a:tableStyleId>
              </a:tblPr>
              <a:tblGrid>
                <a:gridCol w="737950"/>
                <a:gridCol w="2878004"/>
                <a:gridCol w="1815327"/>
                <a:gridCol w="1689318"/>
                <a:gridCol w="1380523"/>
              </a:tblGrid>
              <a:tr h="785818">
                <a:tc>
                  <a:txBody>
                    <a:bodyPr/>
                    <a:lstStyle/>
                    <a:p>
                      <a:r>
                        <a:rPr lang="en-US" sz="1600" dirty="0" smtClean="0">
                          <a:solidFill>
                            <a:schemeClr val="tx1"/>
                          </a:solidFill>
                          <a:latin typeface="Times New Roman" pitchFamily="18" charset="0"/>
                          <a:cs typeface="Times New Roman" pitchFamily="18" charset="0"/>
                        </a:rPr>
                        <a:t>S.NO</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NAME OF THE PAPER WITH YEAR</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OBJECTIVE</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PROS</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CONS</a:t>
                      </a:r>
                      <a:endParaRPr lang="en-IN" sz="1600" dirty="0">
                        <a:solidFill>
                          <a:schemeClr val="tx1"/>
                        </a:solidFill>
                        <a:latin typeface="Times New Roman" pitchFamily="18" charset="0"/>
                        <a:cs typeface="Times New Roman" pitchFamily="18" charset="0"/>
                      </a:endParaRPr>
                    </a:p>
                  </a:txBody>
                  <a:tcPr/>
                </a:tc>
              </a:tr>
              <a:tr h="1785950">
                <a:tc>
                  <a:txBody>
                    <a:bodyPr/>
                    <a:lstStyle/>
                    <a:p>
                      <a:r>
                        <a:rPr lang="en-US" sz="1600" baseline="0" dirty="0" smtClean="0">
                          <a:latin typeface="Times New Roman" pitchFamily="18" charset="0"/>
                          <a:cs typeface="Times New Roman" pitchFamily="18" charset="0"/>
                        </a:rPr>
                        <a:t>  1</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a:t>
                      </a:r>
                      <a:r>
                        <a:rPr lang="en-US" sz="1600" baseline="0" dirty="0" smtClean="0">
                          <a:latin typeface="Times New Roman" pitchFamily="18" charset="0"/>
                          <a:cs typeface="Times New Roman" pitchFamily="18" charset="0"/>
                        </a:rPr>
                        <a:t> wireless automatic meter reading and control system based on STC12C5A60S2.</a:t>
                      </a:r>
                    </a:p>
                    <a:p>
                      <a:r>
                        <a:rPr lang="en-US" sz="1600" baseline="0" dirty="0" smtClean="0">
                          <a:latin typeface="Times New Roman" pitchFamily="18" charset="0"/>
                          <a:cs typeface="Times New Roman" pitchFamily="18" charset="0"/>
                        </a:rPr>
                        <a:t>(2008)</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a:t>
                      </a:r>
                      <a:r>
                        <a:rPr lang="en-US" sz="1600" baseline="0" dirty="0" smtClean="0">
                          <a:latin typeface="Times New Roman" pitchFamily="18" charset="0"/>
                          <a:cs typeface="Times New Roman" pitchFamily="18" charset="0"/>
                        </a:rPr>
                        <a:t> remote meter reading and control for long distance transmission without any restriction .</a:t>
                      </a:r>
                      <a:endParaRPr lang="en-IN" sz="1600" dirty="0">
                        <a:latin typeface="Times New Roman" pitchFamily="18" charset="0"/>
                        <a:cs typeface="Times New Roman" pitchFamily="18" charset="0"/>
                      </a:endParaRPr>
                    </a:p>
                  </a:txBody>
                  <a:tcPr/>
                </a:tc>
                <a:tc>
                  <a:txBody>
                    <a:bodyPr/>
                    <a:lstStyle/>
                    <a:p>
                      <a:pPr>
                        <a:buFont typeface="Arial" pitchFamily="34" charset="0"/>
                        <a:buNone/>
                      </a:pPr>
                      <a:r>
                        <a:rPr lang="en-US" sz="1600" dirty="0" smtClean="0">
                          <a:latin typeface="Times New Roman" pitchFamily="18" charset="0"/>
                          <a:cs typeface="Times New Roman" pitchFamily="18" charset="0"/>
                        </a:rPr>
                        <a:t>High   transmission rate.</a:t>
                      </a:r>
                    </a:p>
                    <a:p>
                      <a:pPr>
                        <a:buFont typeface="Arial" pitchFamily="34" charset="0"/>
                        <a:buNone/>
                      </a:pPr>
                      <a:r>
                        <a:rPr lang="en-US" sz="1600" dirty="0" smtClean="0">
                          <a:latin typeface="Times New Roman" pitchFamily="18" charset="0"/>
                          <a:cs typeface="Times New Roman" pitchFamily="18" charset="0"/>
                        </a:rPr>
                        <a:t>High</a:t>
                      </a:r>
                      <a:r>
                        <a:rPr lang="en-US" sz="1600" baseline="0" dirty="0" smtClean="0">
                          <a:latin typeface="Times New Roman" pitchFamily="18" charset="0"/>
                          <a:cs typeface="Times New Roman" pitchFamily="18" charset="0"/>
                        </a:rPr>
                        <a:t> accuracy.</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not possible.</a:t>
                      </a:r>
                      <a:endParaRPr lang="en-IN" sz="1600" dirty="0">
                        <a:latin typeface="Times New Roman" pitchFamily="18" charset="0"/>
                        <a:cs typeface="Times New Roman" pitchFamily="18" charset="0"/>
                      </a:endParaRPr>
                    </a:p>
                  </a:txBody>
                  <a:tcPr/>
                </a:tc>
              </a:tr>
              <a:tr h="1885919">
                <a:tc>
                  <a:txBody>
                    <a:bodyPr/>
                    <a:lstStyle/>
                    <a:p>
                      <a:r>
                        <a:rPr lang="en-US" sz="1600" dirty="0" smtClean="0">
                          <a:latin typeface="Times New Roman" pitchFamily="18" charset="0"/>
                          <a:cs typeface="Times New Roman" pitchFamily="18" charset="0"/>
                        </a:rPr>
                        <a:t> 2</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Design of  wireless ARM-based automatic meter reading and control system .</a:t>
                      </a:r>
                    </a:p>
                    <a:p>
                      <a:r>
                        <a:rPr lang="en-US" sz="1600" dirty="0" smtClean="0">
                          <a:latin typeface="Times New Roman" pitchFamily="18" charset="0"/>
                          <a:cs typeface="Times New Roman" pitchFamily="18" charset="0"/>
                        </a:rPr>
                        <a:t>(1999)</a:t>
                      </a:r>
                      <a:endParaRPr lang="en-IN" sz="1600" dirty="0">
                        <a:latin typeface="Times New Roman" pitchFamily="18" charset="0"/>
                        <a:cs typeface="Times New Roman" pitchFamily="18" charset="0"/>
                      </a:endParaRPr>
                    </a:p>
                  </a:txBody>
                  <a:tcPr/>
                </a:tc>
                <a:tc>
                  <a:txBody>
                    <a:bodyPr/>
                    <a:lstStyle/>
                    <a:p>
                      <a:r>
                        <a:rPr lang="en-US" sz="1600" dirty="0" smtClean="0"/>
                        <a:t>This implements a wireless ARM-based automatic meter reading and control system for distribution automation via GPRS network.</a:t>
                      </a:r>
                      <a:endParaRPr lang="en-IN" sz="1600" dirty="0"/>
                    </a:p>
                  </a:txBody>
                  <a:tcPr/>
                </a:tc>
                <a:tc>
                  <a:txBody>
                    <a:bodyPr/>
                    <a:lstStyle/>
                    <a:p>
                      <a:r>
                        <a:rPr lang="en-US" sz="1600" dirty="0" smtClean="0"/>
                        <a:t>Cost</a:t>
                      </a:r>
                      <a:r>
                        <a:rPr lang="en-US" sz="1600" baseline="0" dirty="0" smtClean="0"/>
                        <a:t> effective.</a:t>
                      </a:r>
                    </a:p>
                    <a:p>
                      <a:r>
                        <a:rPr lang="en-US" sz="1600" baseline="0" dirty="0" smtClean="0"/>
                        <a:t>Accurate. </a:t>
                      </a:r>
                    </a:p>
                    <a:p>
                      <a:r>
                        <a:rPr lang="en-US" sz="1600" baseline="0" dirty="0" smtClean="0"/>
                        <a:t>Reliable.</a:t>
                      </a:r>
                    </a:p>
                    <a:p>
                      <a:r>
                        <a:rPr lang="en-US" sz="1600" baseline="0" dirty="0" smtClean="0"/>
                        <a:t>It can provide extra capabilities such as distribution </a:t>
                      </a:r>
                      <a:r>
                        <a:rPr lang="en-US" sz="1600" baseline="0" dirty="0" err="1" smtClean="0"/>
                        <a:t>automation,load</a:t>
                      </a:r>
                      <a:r>
                        <a:rPr lang="en-US" sz="1600" baseline="0" dirty="0" smtClean="0"/>
                        <a:t> management .</a:t>
                      </a:r>
                      <a:endParaRPr lang="en-IN" sz="1600" dirty="0"/>
                    </a:p>
                  </a:txBody>
                  <a:tcPr/>
                </a:tc>
                <a:tc>
                  <a:txBody>
                    <a:bodyPr/>
                    <a:lstStyle/>
                    <a:p>
                      <a:r>
                        <a:rPr lang="en-US" sz="1600" dirty="0" smtClean="0">
                          <a:latin typeface="Times New Roman" pitchFamily="18" charset="0"/>
                          <a:cs typeface="Times New Roman" pitchFamily="18" charset="0"/>
                        </a:rPr>
                        <a:t>Expensive.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not possible.</a:t>
                      </a: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if(cnt1&lt;=0)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cnt1=0;</a:t>
            </a:r>
          </a:p>
          <a:p>
            <a:pPr>
              <a:buNone/>
            </a:pPr>
            <a:r>
              <a:rPr lang="en-IN" sz="1400" dirty="0" smtClean="0">
                <a:latin typeface="Times New Roman" pitchFamily="18" charset="0"/>
                <a:cs typeface="Times New Roman" pitchFamily="18" charset="0"/>
              </a:rPr>
              <a:t>				P3_7=0;	</a:t>
            </a:r>
          </a:p>
          <a:p>
            <a:pPr>
              <a:buNone/>
            </a:pPr>
            <a:r>
              <a:rPr lang="en-IN" sz="1400" dirty="0" smtClean="0">
                <a:latin typeface="Times New Roman" pitchFamily="18" charset="0"/>
                <a:cs typeface="Times New Roman" pitchFamily="18" charset="0"/>
              </a:rPr>
              <a:t>P3_6=0;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('M');</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(((cnt1%1000)/100)+0x30);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(((cnt1%100)/10)+0x30);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((cnt1%10)+0x30);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cnt</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a:t>
            </a:r>
            <a:r>
              <a:rPr lang="en-IN" sz="1400" dirty="0" err="1" smtClean="0">
                <a:latin typeface="Times New Roman" pitchFamily="18" charset="0"/>
                <a:cs typeface="Times New Roman" pitchFamily="18" charset="0"/>
              </a:rPr>
              <a:t>cnt</a:t>
            </a:r>
            <a:r>
              <a:rPr lang="en-IN" sz="1400" dirty="0" smtClean="0">
                <a:latin typeface="Times New Roman" pitchFamily="18" charset="0"/>
                <a:cs typeface="Times New Roman" pitchFamily="18" charset="0"/>
              </a:rPr>
              <a:t>&gt;=30)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cnt</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(((cnt1%1000)/100)+0x30);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(((cnt1%100)/10)+0x30);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((cnt1%10)+0x30);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('B');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(((val1[0]%100)/10)+0x30);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((val1[0]%10)+0x30);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((val1[1]/100)+0x30);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((val1[1]%10)+0x30);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('D');			</a:t>
            </a:r>
          </a:p>
          <a:p>
            <a:pPr>
              <a:buNone/>
            </a:pPr>
            <a:r>
              <a:rPr lang="en-IN" sz="1400"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val1[ii]=SBUF;</a:t>
            </a:r>
          </a:p>
          <a:p>
            <a:pPr>
              <a:buNone/>
            </a:pPr>
            <a:r>
              <a:rPr lang="en-IN" sz="1400" dirty="0" smtClean="0">
                <a:latin typeface="Times New Roman" pitchFamily="18" charset="0"/>
                <a:cs typeface="Times New Roman" pitchFamily="18" charset="0"/>
              </a:rPr>
              <a:t>		RI=0;</a:t>
            </a:r>
          </a:p>
          <a:p>
            <a:pPr>
              <a:buNone/>
            </a:pPr>
            <a:r>
              <a:rPr lang="en-IN" sz="1400" dirty="0" smtClean="0">
                <a:latin typeface="Times New Roman" pitchFamily="18" charset="0"/>
                <a:cs typeface="Times New Roman" pitchFamily="18" charset="0"/>
              </a:rPr>
              <a:t>		ii++;</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if(ii==2)</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ii=0;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if(val1[0]=='T')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P1_3=1;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if(val1[0]=='U')</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if(val1[1]=='T')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if(val1[1]=='U')</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SNAP SHOTS</a:t>
            </a:r>
            <a:endParaRPr lang="en-IN" dirty="0"/>
          </a:p>
        </p:txBody>
      </p:sp>
      <p:pic>
        <p:nvPicPr>
          <p:cNvPr id="1026" name="Picture 2" descr="Picture1"/>
          <p:cNvPicPr>
            <a:picLocks noChangeAspect="1" noChangeArrowheads="1"/>
          </p:cNvPicPr>
          <p:nvPr/>
        </p:nvPicPr>
        <p:blipFill>
          <a:blip r:embed="rId2"/>
          <a:srcRect/>
          <a:stretch>
            <a:fillRect/>
          </a:stretch>
        </p:blipFill>
        <p:spPr bwMode="auto">
          <a:xfrm>
            <a:off x="571472" y="2000240"/>
            <a:ext cx="7858180" cy="4214842"/>
          </a:xfrm>
          <a:prstGeom prst="rect">
            <a:avLst/>
          </a:prstGeom>
          <a:noFill/>
          <a:ln w="9525">
            <a:noFill/>
            <a:miter lim="800000"/>
            <a:headEnd/>
            <a:tailEnd/>
          </a:ln>
        </p:spPr>
      </p:pic>
      <p:sp>
        <p:nvSpPr>
          <p:cNvPr id="1027" name="Flowchart: Process 33"/>
          <p:cNvSpPr>
            <a:spLocks noChangeArrowheads="1"/>
          </p:cNvSpPr>
          <p:nvPr/>
        </p:nvSpPr>
        <p:spPr bwMode="auto">
          <a:xfrm>
            <a:off x="3000364" y="2643183"/>
            <a:ext cx="1751012" cy="500066"/>
          </a:xfrm>
          <a:prstGeom prst="flowChartProcess">
            <a:avLst/>
          </a:prstGeom>
          <a:solidFill>
            <a:srgbClr val="FFFFFF"/>
          </a:solidFill>
          <a:ln w="15875">
            <a:solidFill>
              <a:srgbClr val="99CC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Keil 4 IDE Compiler Working Procedure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Flowchart: Process 35"/>
          <p:cNvSpPr>
            <a:spLocks noChangeArrowheads="1"/>
          </p:cNvSpPr>
          <p:nvPr/>
        </p:nvSpPr>
        <p:spPr bwMode="auto">
          <a:xfrm>
            <a:off x="5857884" y="4429132"/>
            <a:ext cx="1084263" cy="468313"/>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Double Click the Icon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Arrow 37"/>
          <p:cNvSpPr>
            <a:spLocks noChangeShapeType="1"/>
          </p:cNvSpPr>
          <p:nvPr/>
        </p:nvSpPr>
        <p:spPr bwMode="auto">
          <a:xfrm>
            <a:off x="6929454" y="4643446"/>
            <a:ext cx="1050927" cy="503239"/>
          </a:xfrm>
          <a:prstGeom prst="line">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cture2"/>
          <p:cNvPicPr>
            <a:picLocks noChangeAspect="1" noChangeArrowheads="1"/>
          </p:cNvPicPr>
          <p:nvPr/>
        </p:nvPicPr>
        <p:blipFill>
          <a:blip r:embed="rId2"/>
          <a:srcRect/>
          <a:stretch>
            <a:fillRect/>
          </a:stretch>
        </p:blipFill>
        <p:spPr bwMode="auto">
          <a:xfrm>
            <a:off x="642910" y="1285860"/>
            <a:ext cx="8143932" cy="4857784"/>
          </a:xfrm>
          <a:prstGeom prst="rect">
            <a:avLst/>
          </a:prstGeom>
          <a:noFill/>
          <a:ln w="9525">
            <a:noFill/>
            <a:miter lim="800000"/>
            <a:headEnd/>
            <a:tailEnd/>
          </a:ln>
        </p:spPr>
      </p:pic>
      <p:sp>
        <p:nvSpPr>
          <p:cNvPr id="3075" name="Flowchart: Process 39"/>
          <p:cNvSpPr>
            <a:spLocks noChangeArrowheads="1"/>
          </p:cNvSpPr>
          <p:nvPr/>
        </p:nvSpPr>
        <p:spPr bwMode="auto">
          <a:xfrm>
            <a:off x="1643042" y="2571744"/>
            <a:ext cx="1014412" cy="398462"/>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Click “Project”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6" name="Arrow 41"/>
          <p:cNvSpPr>
            <a:spLocks noChangeShapeType="1"/>
          </p:cNvSpPr>
          <p:nvPr/>
        </p:nvSpPr>
        <p:spPr bwMode="auto">
          <a:xfrm flipH="1" flipV="1">
            <a:off x="1500166" y="1500174"/>
            <a:ext cx="360363" cy="1050925"/>
          </a:xfrm>
          <a:prstGeom prst="line">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icture3"/>
          <p:cNvPicPr>
            <a:picLocks noChangeAspect="1" noChangeArrowheads="1"/>
          </p:cNvPicPr>
          <p:nvPr/>
        </p:nvPicPr>
        <p:blipFill>
          <a:blip r:embed="rId2"/>
          <a:srcRect/>
          <a:stretch>
            <a:fillRect/>
          </a:stretch>
        </p:blipFill>
        <p:spPr bwMode="auto">
          <a:xfrm>
            <a:off x="642910" y="1142984"/>
            <a:ext cx="7929618" cy="5214974"/>
          </a:xfrm>
          <a:prstGeom prst="rect">
            <a:avLst/>
          </a:prstGeom>
          <a:noFill/>
          <a:ln w="9525">
            <a:noFill/>
            <a:miter lim="800000"/>
            <a:headEnd/>
            <a:tailEnd/>
          </a:ln>
        </p:spPr>
      </p:pic>
      <p:sp>
        <p:nvSpPr>
          <p:cNvPr id="4100" name="Flowchart: Process 42"/>
          <p:cNvSpPr>
            <a:spLocks noChangeArrowheads="1"/>
          </p:cNvSpPr>
          <p:nvPr/>
        </p:nvSpPr>
        <p:spPr bwMode="auto">
          <a:xfrm>
            <a:off x="3714744" y="2285992"/>
            <a:ext cx="1306513" cy="446088"/>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Then Click “New </a:t>
            </a:r>
            <a:r>
              <a:rPr kumimoji="0" lang="en-US" sz="11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Uvision</a:t>
            </a: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1" name="Straight Connector 44"/>
          <p:cNvSpPr>
            <a:spLocks noChangeShapeType="1"/>
          </p:cNvSpPr>
          <p:nvPr/>
        </p:nvSpPr>
        <p:spPr bwMode="auto">
          <a:xfrm flipH="1" flipV="1">
            <a:off x="2071670" y="1571612"/>
            <a:ext cx="1651001" cy="96678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icture4"/>
          <p:cNvPicPr>
            <a:picLocks noChangeAspect="1" noChangeArrowheads="1"/>
          </p:cNvPicPr>
          <p:nvPr/>
        </p:nvPicPr>
        <p:blipFill>
          <a:blip r:embed="rId2"/>
          <a:srcRect/>
          <a:stretch>
            <a:fillRect/>
          </a:stretch>
        </p:blipFill>
        <p:spPr bwMode="auto">
          <a:xfrm>
            <a:off x="500034" y="1214422"/>
            <a:ext cx="8072494" cy="4929222"/>
          </a:xfrm>
          <a:prstGeom prst="rect">
            <a:avLst/>
          </a:prstGeom>
          <a:noFill/>
          <a:ln w="9525">
            <a:noFill/>
            <a:miter lim="800000"/>
            <a:headEnd/>
            <a:tailEnd/>
          </a:ln>
        </p:spPr>
      </p:pic>
      <p:sp>
        <p:nvSpPr>
          <p:cNvPr id="5123" name="Flowchart: Process 45"/>
          <p:cNvSpPr>
            <a:spLocks noChangeArrowheads="1"/>
          </p:cNvSpPr>
          <p:nvPr/>
        </p:nvSpPr>
        <p:spPr bwMode="auto">
          <a:xfrm>
            <a:off x="5072066" y="3429000"/>
            <a:ext cx="1044575" cy="468312"/>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Select The Storage Path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4" name="Straight Connector 46"/>
          <p:cNvSpPr>
            <a:spLocks noChangeShapeType="1"/>
          </p:cNvSpPr>
          <p:nvPr/>
        </p:nvSpPr>
        <p:spPr bwMode="auto">
          <a:xfrm flipH="1" flipV="1">
            <a:off x="4429124" y="2214554"/>
            <a:ext cx="1428760" cy="1214446"/>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icture5"/>
          <p:cNvPicPr>
            <a:picLocks noChangeAspect="1" noChangeArrowheads="1"/>
          </p:cNvPicPr>
          <p:nvPr/>
        </p:nvPicPr>
        <p:blipFill>
          <a:blip r:embed="rId2"/>
          <a:srcRect/>
          <a:stretch>
            <a:fillRect/>
          </a:stretch>
        </p:blipFill>
        <p:spPr bwMode="auto">
          <a:xfrm>
            <a:off x="500034" y="1142984"/>
            <a:ext cx="8143932" cy="5143536"/>
          </a:xfrm>
          <a:prstGeom prst="rect">
            <a:avLst/>
          </a:prstGeom>
          <a:noFill/>
          <a:ln w="9525">
            <a:noFill/>
            <a:miter lim="800000"/>
            <a:headEnd/>
            <a:tailEnd/>
          </a:ln>
        </p:spPr>
      </p:pic>
      <p:sp>
        <p:nvSpPr>
          <p:cNvPr id="6149" name="Flowchart: Process 49"/>
          <p:cNvSpPr>
            <a:spLocks noChangeArrowheads="1"/>
          </p:cNvSpPr>
          <p:nvPr/>
        </p:nvSpPr>
        <p:spPr bwMode="auto">
          <a:xfrm>
            <a:off x="6715140" y="3071810"/>
            <a:ext cx="1312862" cy="681037"/>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After Path Selection. Create “New Folder”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Straight Connector 51"/>
          <p:cNvSpPr>
            <a:spLocks noChangeShapeType="1"/>
          </p:cNvSpPr>
          <p:nvPr/>
        </p:nvSpPr>
        <p:spPr bwMode="auto">
          <a:xfrm flipH="1" flipV="1">
            <a:off x="4929190" y="2214554"/>
            <a:ext cx="1820863" cy="103028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151" name="Straight Connector 51"/>
          <p:cNvSpPr>
            <a:spLocks noChangeShapeType="1"/>
          </p:cNvSpPr>
          <p:nvPr/>
        </p:nvSpPr>
        <p:spPr bwMode="auto">
          <a:xfrm flipH="1">
            <a:off x="4643437" y="3571875"/>
            <a:ext cx="2143139" cy="85725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icture6"/>
          <p:cNvPicPr>
            <a:picLocks noChangeAspect="1" noChangeArrowheads="1"/>
          </p:cNvPicPr>
          <p:nvPr/>
        </p:nvPicPr>
        <p:blipFill>
          <a:blip r:embed="rId2"/>
          <a:srcRect/>
          <a:stretch>
            <a:fillRect/>
          </a:stretch>
        </p:blipFill>
        <p:spPr bwMode="auto">
          <a:xfrm>
            <a:off x="357158" y="1071546"/>
            <a:ext cx="8429684" cy="5214974"/>
          </a:xfrm>
          <a:prstGeom prst="rect">
            <a:avLst/>
          </a:prstGeom>
          <a:noFill/>
          <a:ln w="9525">
            <a:noFill/>
            <a:miter lim="800000"/>
            <a:headEnd/>
            <a:tailEnd/>
          </a:ln>
        </p:spPr>
      </p:pic>
      <p:sp>
        <p:nvSpPr>
          <p:cNvPr id="7171" name="Flowchart: Process 55"/>
          <p:cNvSpPr>
            <a:spLocks noChangeArrowheads="1"/>
          </p:cNvSpPr>
          <p:nvPr/>
        </p:nvSpPr>
        <p:spPr bwMode="auto">
          <a:xfrm>
            <a:off x="6929454" y="3286124"/>
            <a:ext cx="1446213" cy="4984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Give The Folder Name &amp; Double Click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 name="Straight Connector 56"/>
          <p:cNvSpPr>
            <a:spLocks noChangeShapeType="1"/>
          </p:cNvSpPr>
          <p:nvPr/>
        </p:nvSpPr>
        <p:spPr bwMode="auto">
          <a:xfrm flipH="1">
            <a:off x="4857752" y="3500438"/>
            <a:ext cx="2136779" cy="500066"/>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endParaRPr lang="en-IN" dirty="0"/>
          </a:p>
        </p:txBody>
      </p:sp>
      <p:graphicFrame>
        <p:nvGraphicFramePr>
          <p:cNvPr id="6" name="Content Placeholder 5"/>
          <p:cNvGraphicFramePr>
            <a:graphicFrameLocks noGrp="1"/>
          </p:cNvGraphicFramePr>
          <p:nvPr>
            <p:ph idx="1"/>
          </p:nvPr>
        </p:nvGraphicFramePr>
        <p:xfrm>
          <a:off x="357159" y="1935161"/>
          <a:ext cx="8429683" cy="4321817"/>
        </p:xfrm>
        <a:graphic>
          <a:graphicData uri="http://schemas.openxmlformats.org/drawingml/2006/table">
            <a:tbl>
              <a:tblPr firstRow="1" bandRow="1">
                <a:tableStyleId>{F5AB1C69-6EDB-4FF4-983F-18BD219EF322}</a:tableStyleId>
              </a:tblPr>
              <a:tblGrid>
                <a:gridCol w="785818"/>
                <a:gridCol w="2571767"/>
                <a:gridCol w="2000265"/>
                <a:gridCol w="1571636"/>
                <a:gridCol w="1500197"/>
              </a:tblGrid>
              <a:tr h="712437">
                <a:tc>
                  <a:txBody>
                    <a:bodyPr/>
                    <a:lstStyle/>
                    <a:p>
                      <a:r>
                        <a:rPr lang="en-US" sz="1400" dirty="0" smtClean="0">
                          <a:solidFill>
                            <a:schemeClr val="tx1"/>
                          </a:solidFill>
                          <a:latin typeface="Times New Roman" pitchFamily="18" charset="0"/>
                          <a:cs typeface="Times New Roman" pitchFamily="18" charset="0"/>
                        </a:rPr>
                        <a:t>S.NO</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NAME OF THE PAPER WITH YEAR</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OBJECTIVE</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PROS</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CONS</a:t>
                      </a:r>
                      <a:endParaRPr lang="en-IN" sz="1400" dirty="0">
                        <a:solidFill>
                          <a:schemeClr val="tx1"/>
                        </a:solidFill>
                        <a:latin typeface="Times New Roman" pitchFamily="18" charset="0"/>
                        <a:cs typeface="Times New Roman" pitchFamily="18" charset="0"/>
                      </a:endParaRPr>
                    </a:p>
                  </a:txBody>
                  <a:tcPr/>
                </a:tc>
              </a:tr>
              <a:tr h="1567220">
                <a:tc>
                  <a:txBody>
                    <a:bodyPr/>
                    <a:lstStyle/>
                    <a:p>
                      <a:r>
                        <a:rPr lang="en-US" sz="1600" dirty="0" smtClean="0">
                          <a:latin typeface="Times New Roman" pitchFamily="18" charset="0"/>
                          <a:cs typeface="Times New Roman" pitchFamily="18" charset="0"/>
                        </a:rPr>
                        <a:t> 3</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Advanced</a:t>
                      </a:r>
                      <a:r>
                        <a:rPr lang="en-US" sz="1600" baseline="0" dirty="0" smtClean="0">
                          <a:latin typeface="Times New Roman" pitchFamily="18" charset="0"/>
                          <a:cs typeface="Times New Roman" pitchFamily="18" charset="0"/>
                        </a:rPr>
                        <a:t> metering  infrastructure performance using European low -voltage power line communication networks .</a:t>
                      </a:r>
                    </a:p>
                    <a:p>
                      <a:r>
                        <a:rPr lang="en-US" sz="1600" baseline="0" dirty="0" smtClean="0">
                          <a:latin typeface="Times New Roman" pitchFamily="18" charset="0"/>
                          <a:cs typeface="Times New Roman" pitchFamily="18" charset="0"/>
                        </a:rPr>
                        <a:t>(2016)</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 is suitable for smart grid application  such as automatic meter</a:t>
                      </a:r>
                      <a:r>
                        <a:rPr lang="en-US" sz="1600" baseline="0" dirty="0" smtClean="0">
                          <a:latin typeface="Times New Roman" pitchFamily="18" charset="0"/>
                          <a:cs typeface="Times New Roman" pitchFamily="18" charset="0"/>
                        </a:rPr>
                        <a:t> reading.</a:t>
                      </a:r>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possible.</a:t>
                      </a:r>
                      <a:endParaRPr lang="en-IN"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Low voltage</a:t>
                      </a:r>
                      <a:r>
                        <a:rPr lang="en-US" sz="1600" baseline="0" dirty="0" smtClean="0">
                          <a:latin typeface="Times New Roman" pitchFamily="18" charset="0"/>
                          <a:cs typeface="Times New Roman" pitchFamily="18" charset="0"/>
                        </a:rPr>
                        <a:t> consumption.</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High</a:t>
                      </a:r>
                      <a:r>
                        <a:rPr lang="en-US" sz="1600" baseline="0" dirty="0" smtClean="0">
                          <a:latin typeface="Times New Roman" pitchFamily="18" charset="0"/>
                          <a:cs typeface="Times New Roman" pitchFamily="18" charset="0"/>
                        </a:rPr>
                        <a:t> cost.</a:t>
                      </a:r>
                      <a:endParaRPr lang="en-IN" sz="1600" dirty="0">
                        <a:latin typeface="Times New Roman" pitchFamily="18" charset="0"/>
                        <a:cs typeface="Times New Roman" pitchFamily="18" charset="0"/>
                      </a:endParaRPr>
                    </a:p>
                  </a:txBody>
                  <a:tcPr/>
                </a:tc>
              </a:tr>
              <a:tr h="1962337">
                <a:tc>
                  <a:txBody>
                    <a:bodyPr/>
                    <a:lstStyle/>
                    <a:p>
                      <a:r>
                        <a:rPr lang="en-US" dirty="0" smtClean="0"/>
                        <a:t> 4</a:t>
                      </a:r>
                      <a:endParaRPr lang="en-IN" dirty="0"/>
                    </a:p>
                  </a:txBody>
                  <a:tcPr/>
                </a:tc>
                <a:tc>
                  <a:txBody>
                    <a:bodyPr/>
                    <a:lstStyle/>
                    <a:p>
                      <a:r>
                        <a:rPr lang="en-US" sz="1600" dirty="0" smtClean="0">
                          <a:latin typeface="Times New Roman" pitchFamily="18" charset="0"/>
                          <a:cs typeface="Times New Roman" pitchFamily="18" charset="0"/>
                        </a:rPr>
                        <a:t>Automated discovery of dependencies between logical</a:t>
                      </a:r>
                      <a:r>
                        <a:rPr lang="en-US" sz="1600" baseline="0" dirty="0" smtClean="0">
                          <a:latin typeface="Times New Roman" pitchFamily="18" charset="0"/>
                          <a:cs typeface="Times New Roman" pitchFamily="18" charset="0"/>
                        </a:rPr>
                        <a:t> components in document image understanding.</a:t>
                      </a:r>
                    </a:p>
                    <a:p>
                      <a:r>
                        <a:rPr lang="en-US" sz="1600" baseline="0" dirty="0" smtClean="0">
                          <a:latin typeface="Times New Roman" pitchFamily="18" charset="0"/>
                          <a:cs typeface="Times New Roman" pitchFamily="18" charset="0"/>
                        </a:rPr>
                        <a:t>(2001)</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 is based</a:t>
                      </a:r>
                      <a:r>
                        <a:rPr lang="en-US" sz="1600" baseline="0" dirty="0" smtClean="0">
                          <a:latin typeface="Times New Roman" pitchFamily="18" charset="0"/>
                          <a:cs typeface="Times New Roman" pitchFamily="18" charset="0"/>
                        </a:rPr>
                        <a:t> on recognition of visual models. In order to automatically acquire these models we propose the application of machine learning.</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Mutual relationship between logical</a:t>
                      </a:r>
                      <a:r>
                        <a:rPr lang="en-US" sz="1600" baseline="0" dirty="0" smtClean="0">
                          <a:latin typeface="Times New Roman" pitchFamily="18" charset="0"/>
                          <a:cs typeface="Times New Roman" pitchFamily="18" charset="0"/>
                        </a:rPr>
                        <a:t> components .</a:t>
                      </a:r>
                    </a:p>
                    <a:p>
                      <a:r>
                        <a:rPr lang="en-US" sz="1600" baseline="0" dirty="0" smtClean="0">
                          <a:latin typeface="Times New Roman" pitchFamily="18" charset="0"/>
                          <a:cs typeface="Times New Roman" pitchFamily="18" charset="0"/>
                        </a:rPr>
                        <a:t>Sensible to learn rules and relationship.</a:t>
                      </a:r>
                    </a:p>
                    <a:p>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Failure of recognition.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not possible.</a:t>
                      </a: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icture7"/>
          <p:cNvPicPr>
            <a:picLocks noChangeAspect="1" noChangeArrowheads="1"/>
          </p:cNvPicPr>
          <p:nvPr/>
        </p:nvPicPr>
        <p:blipFill>
          <a:blip r:embed="rId2"/>
          <a:srcRect/>
          <a:stretch>
            <a:fillRect/>
          </a:stretch>
        </p:blipFill>
        <p:spPr bwMode="auto">
          <a:xfrm>
            <a:off x="500034" y="1142984"/>
            <a:ext cx="8072494" cy="5143536"/>
          </a:xfrm>
          <a:prstGeom prst="rect">
            <a:avLst/>
          </a:prstGeom>
          <a:noFill/>
          <a:ln w="9525">
            <a:noFill/>
            <a:miter lim="800000"/>
            <a:headEnd/>
            <a:tailEnd/>
          </a:ln>
        </p:spPr>
      </p:pic>
      <p:sp>
        <p:nvSpPr>
          <p:cNvPr id="8195" name="Flowchart: Process 59"/>
          <p:cNvSpPr>
            <a:spLocks noChangeArrowheads="1"/>
          </p:cNvSpPr>
          <p:nvPr/>
        </p:nvSpPr>
        <p:spPr bwMode="auto">
          <a:xfrm>
            <a:off x="6715140" y="2786058"/>
            <a:ext cx="1350963" cy="53022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Enter The File Name &amp; Click “save”.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6" name="Straight Connector 60"/>
          <p:cNvSpPr>
            <a:spLocks noChangeShapeType="1"/>
          </p:cNvSpPr>
          <p:nvPr/>
        </p:nvSpPr>
        <p:spPr bwMode="auto">
          <a:xfrm flipH="1">
            <a:off x="3500429" y="3000372"/>
            <a:ext cx="3275019" cy="142876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 name="Straight Connector 60"/>
          <p:cNvSpPr>
            <a:spLocks noChangeShapeType="1"/>
          </p:cNvSpPr>
          <p:nvPr/>
        </p:nvSpPr>
        <p:spPr bwMode="auto">
          <a:xfrm flipH="1">
            <a:off x="5429256" y="3286124"/>
            <a:ext cx="2143140" cy="1571636"/>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icture9"/>
          <p:cNvPicPr>
            <a:picLocks noChangeAspect="1" noChangeArrowheads="1"/>
          </p:cNvPicPr>
          <p:nvPr/>
        </p:nvPicPr>
        <p:blipFill>
          <a:blip r:embed="rId2"/>
          <a:srcRect/>
          <a:stretch>
            <a:fillRect/>
          </a:stretch>
        </p:blipFill>
        <p:spPr bwMode="auto">
          <a:xfrm>
            <a:off x="428596" y="1071546"/>
            <a:ext cx="8215370" cy="5286412"/>
          </a:xfrm>
          <a:prstGeom prst="rect">
            <a:avLst/>
          </a:prstGeom>
          <a:noFill/>
          <a:ln w="9525">
            <a:noFill/>
            <a:miter lim="800000"/>
            <a:headEnd/>
            <a:tailEnd/>
          </a:ln>
        </p:spPr>
      </p:pic>
      <p:sp>
        <p:nvSpPr>
          <p:cNvPr id="9219" name="Flowchart: Process 65"/>
          <p:cNvSpPr>
            <a:spLocks noChangeArrowheads="1"/>
          </p:cNvSpPr>
          <p:nvPr/>
        </p:nvSpPr>
        <p:spPr bwMode="auto">
          <a:xfrm>
            <a:off x="4143372" y="3786190"/>
            <a:ext cx="1612900" cy="4222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Double Click --&gt;”Atmel”.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0" name="Straight Connector 67"/>
          <p:cNvSpPr>
            <a:spLocks noChangeShapeType="1"/>
          </p:cNvSpPr>
          <p:nvPr/>
        </p:nvSpPr>
        <p:spPr bwMode="auto">
          <a:xfrm flipH="1">
            <a:off x="3428992" y="4071942"/>
            <a:ext cx="714380" cy="214314"/>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Frame 1034"/>
          <p:cNvPicPr>
            <a:picLocks noChangeAspect="1" noChangeArrowheads="1"/>
          </p:cNvPicPr>
          <p:nvPr/>
        </p:nvPicPr>
        <p:blipFill>
          <a:blip r:embed="rId2"/>
          <a:srcRect/>
          <a:stretch>
            <a:fillRect/>
          </a:stretch>
        </p:blipFill>
        <p:spPr bwMode="auto">
          <a:xfrm>
            <a:off x="428596" y="1142984"/>
            <a:ext cx="8215370" cy="5286412"/>
          </a:xfrm>
          <a:prstGeom prst="rect">
            <a:avLst/>
          </a:prstGeom>
          <a:noFill/>
          <a:ln w="9525">
            <a:noFill/>
            <a:miter lim="800000"/>
            <a:headEnd/>
            <a:tailEnd/>
          </a:ln>
        </p:spPr>
      </p:pic>
      <p:sp>
        <p:nvSpPr>
          <p:cNvPr id="10243" name="Flowchart: Process 69"/>
          <p:cNvSpPr>
            <a:spLocks noChangeArrowheads="1"/>
          </p:cNvSpPr>
          <p:nvPr/>
        </p:nvSpPr>
        <p:spPr bwMode="auto">
          <a:xfrm>
            <a:off x="4214810" y="3643314"/>
            <a:ext cx="1622425" cy="4603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Then Select “AT89S52” &amp; Click “OK”.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4" name="Straight Connector 72"/>
          <p:cNvSpPr>
            <a:spLocks noChangeShapeType="1"/>
          </p:cNvSpPr>
          <p:nvPr/>
        </p:nvSpPr>
        <p:spPr bwMode="auto">
          <a:xfrm flipH="1">
            <a:off x="3428991" y="4000504"/>
            <a:ext cx="785818" cy="385763"/>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Frame 1035"/>
          <p:cNvPicPr>
            <a:picLocks noChangeAspect="1" noChangeArrowheads="1"/>
          </p:cNvPicPr>
          <p:nvPr/>
        </p:nvPicPr>
        <p:blipFill>
          <a:blip r:embed="rId2"/>
          <a:srcRect/>
          <a:stretch>
            <a:fillRect/>
          </a:stretch>
        </p:blipFill>
        <p:spPr bwMode="auto">
          <a:xfrm>
            <a:off x="428596" y="1142984"/>
            <a:ext cx="8215370" cy="5072098"/>
          </a:xfrm>
          <a:prstGeom prst="rect">
            <a:avLst/>
          </a:prstGeom>
          <a:noFill/>
          <a:ln w="9525">
            <a:noFill/>
            <a:miter lim="800000"/>
            <a:headEnd/>
            <a:tailEnd/>
          </a:ln>
        </p:spPr>
      </p:pic>
      <p:sp>
        <p:nvSpPr>
          <p:cNvPr id="11267" name="Flowchart: Process 75"/>
          <p:cNvSpPr>
            <a:spLocks noChangeArrowheads="1"/>
          </p:cNvSpPr>
          <p:nvPr/>
        </p:nvSpPr>
        <p:spPr bwMode="auto">
          <a:xfrm>
            <a:off x="6715140" y="2500306"/>
            <a:ext cx="1082675" cy="361950"/>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Click --&gt;“YES”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8" name="Straight Connector 77"/>
          <p:cNvSpPr>
            <a:spLocks noChangeShapeType="1"/>
          </p:cNvSpPr>
          <p:nvPr/>
        </p:nvSpPr>
        <p:spPr bwMode="auto">
          <a:xfrm flipH="1">
            <a:off x="5857884" y="2786058"/>
            <a:ext cx="914400" cy="579438"/>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Frame 1036"/>
          <p:cNvPicPr>
            <a:picLocks noChangeAspect="1" noChangeArrowheads="1"/>
          </p:cNvPicPr>
          <p:nvPr/>
        </p:nvPicPr>
        <p:blipFill>
          <a:blip r:embed="rId2"/>
          <a:srcRect/>
          <a:stretch>
            <a:fillRect/>
          </a:stretch>
        </p:blipFill>
        <p:spPr bwMode="auto">
          <a:xfrm>
            <a:off x="500034" y="1142984"/>
            <a:ext cx="8072494" cy="5214974"/>
          </a:xfrm>
          <a:prstGeom prst="rect">
            <a:avLst/>
          </a:prstGeom>
          <a:noFill/>
          <a:ln w="9525">
            <a:noFill/>
            <a:miter lim="800000"/>
            <a:headEnd/>
            <a:tailEnd/>
          </a:ln>
        </p:spPr>
      </p:pic>
      <p:sp>
        <p:nvSpPr>
          <p:cNvPr id="12291" name="Flowchart: Process 79"/>
          <p:cNvSpPr>
            <a:spLocks noChangeArrowheads="1"/>
          </p:cNvSpPr>
          <p:nvPr/>
        </p:nvSpPr>
        <p:spPr bwMode="auto">
          <a:xfrm>
            <a:off x="3071802" y="2643182"/>
            <a:ext cx="1981200" cy="636587"/>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Right Click The ‘Target1’ &amp; Select “Options For Target ‘Target1’”.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2" name="Straight Connector 81"/>
          <p:cNvSpPr>
            <a:spLocks noChangeShapeType="1"/>
          </p:cNvSpPr>
          <p:nvPr/>
        </p:nvSpPr>
        <p:spPr bwMode="auto">
          <a:xfrm flipH="1" flipV="1">
            <a:off x="785785" y="2071677"/>
            <a:ext cx="2357454" cy="107157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2293" name="Straight Connector 81"/>
          <p:cNvSpPr>
            <a:spLocks noChangeShapeType="1"/>
          </p:cNvSpPr>
          <p:nvPr/>
        </p:nvSpPr>
        <p:spPr bwMode="auto">
          <a:xfrm flipH="1" flipV="1">
            <a:off x="1643042" y="2071678"/>
            <a:ext cx="1428760" cy="571504"/>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icture12"/>
          <p:cNvPicPr>
            <a:picLocks noChangeAspect="1" noChangeArrowheads="1"/>
          </p:cNvPicPr>
          <p:nvPr/>
        </p:nvPicPr>
        <p:blipFill>
          <a:blip r:embed="rId2"/>
          <a:srcRect/>
          <a:stretch>
            <a:fillRect/>
          </a:stretch>
        </p:blipFill>
        <p:spPr bwMode="auto">
          <a:xfrm>
            <a:off x="428596" y="1142984"/>
            <a:ext cx="8286808" cy="5214974"/>
          </a:xfrm>
          <a:prstGeom prst="rect">
            <a:avLst/>
          </a:prstGeom>
          <a:noFill/>
          <a:ln w="9525">
            <a:noFill/>
            <a:miter lim="800000"/>
            <a:headEnd/>
            <a:tailEnd/>
          </a:ln>
        </p:spPr>
      </p:pic>
      <p:sp>
        <p:nvSpPr>
          <p:cNvPr id="13315" name="Flowchart: Process 85"/>
          <p:cNvSpPr>
            <a:spLocks noChangeArrowheads="1"/>
          </p:cNvSpPr>
          <p:nvPr/>
        </p:nvSpPr>
        <p:spPr bwMode="auto">
          <a:xfrm>
            <a:off x="6858016" y="3500438"/>
            <a:ext cx="1381125" cy="5238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Set The Frequency As 11.0592.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6" name="Straight Connector 86"/>
          <p:cNvSpPr>
            <a:spLocks noChangeShapeType="1"/>
          </p:cNvSpPr>
          <p:nvPr/>
        </p:nvSpPr>
        <p:spPr bwMode="auto">
          <a:xfrm flipH="1" flipV="1">
            <a:off x="4429124" y="2714619"/>
            <a:ext cx="2428892" cy="1000132"/>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icture13"/>
          <p:cNvPicPr>
            <a:picLocks noChangeAspect="1" noChangeArrowheads="1"/>
          </p:cNvPicPr>
          <p:nvPr/>
        </p:nvPicPr>
        <p:blipFill>
          <a:blip r:embed="rId2"/>
          <a:srcRect/>
          <a:stretch>
            <a:fillRect/>
          </a:stretch>
        </p:blipFill>
        <p:spPr bwMode="auto">
          <a:xfrm>
            <a:off x="428596" y="1142984"/>
            <a:ext cx="8215370" cy="5143536"/>
          </a:xfrm>
          <a:prstGeom prst="rect">
            <a:avLst/>
          </a:prstGeom>
          <a:noFill/>
          <a:ln w="9525">
            <a:noFill/>
            <a:miter lim="800000"/>
            <a:headEnd/>
            <a:tailEnd/>
          </a:ln>
        </p:spPr>
      </p:pic>
      <p:sp>
        <p:nvSpPr>
          <p:cNvPr id="14339" name="Flowchart: Process 90"/>
          <p:cNvSpPr>
            <a:spLocks noChangeArrowheads="1"/>
          </p:cNvSpPr>
          <p:nvPr/>
        </p:nvSpPr>
        <p:spPr bwMode="auto">
          <a:xfrm>
            <a:off x="6572264" y="2714620"/>
            <a:ext cx="1436688" cy="652463"/>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Click--&gt;”Output” &amp; Select “Create HEX 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40" name="Straight Connector 91"/>
          <p:cNvSpPr>
            <a:spLocks noChangeShapeType="1"/>
          </p:cNvSpPr>
          <p:nvPr/>
        </p:nvSpPr>
        <p:spPr bwMode="auto">
          <a:xfrm flipH="1" flipV="1">
            <a:off x="3428992" y="2357430"/>
            <a:ext cx="3143271" cy="642942"/>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4341" name="Straight Connector 91"/>
          <p:cNvSpPr>
            <a:spLocks noChangeShapeType="1"/>
          </p:cNvSpPr>
          <p:nvPr/>
        </p:nvSpPr>
        <p:spPr bwMode="auto">
          <a:xfrm flipH="1" flipV="1">
            <a:off x="3428991" y="3214686"/>
            <a:ext cx="3248031" cy="14922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icture14"/>
          <p:cNvPicPr>
            <a:picLocks noChangeAspect="1" noChangeArrowheads="1"/>
          </p:cNvPicPr>
          <p:nvPr/>
        </p:nvPicPr>
        <p:blipFill>
          <a:blip r:embed="rId2"/>
          <a:srcRect/>
          <a:stretch>
            <a:fillRect/>
          </a:stretch>
        </p:blipFill>
        <p:spPr bwMode="auto">
          <a:xfrm>
            <a:off x="357158" y="1071546"/>
            <a:ext cx="8215370" cy="5214974"/>
          </a:xfrm>
          <a:prstGeom prst="rect">
            <a:avLst/>
          </a:prstGeom>
          <a:noFill/>
          <a:ln w="9525">
            <a:noFill/>
            <a:miter lim="800000"/>
            <a:headEnd/>
            <a:tailEnd/>
          </a:ln>
        </p:spPr>
      </p:pic>
      <p:sp>
        <p:nvSpPr>
          <p:cNvPr id="15363" name="Flowchart: Process 96"/>
          <p:cNvSpPr>
            <a:spLocks noChangeArrowheads="1"/>
          </p:cNvSpPr>
          <p:nvPr/>
        </p:nvSpPr>
        <p:spPr bwMode="auto">
          <a:xfrm>
            <a:off x="3500430" y="3500438"/>
            <a:ext cx="2687637" cy="630237"/>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Right Click The “Source Group 1” &amp; Select “Add New Item To Group ‘Source Group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4" name="Flowchart: Process 102"/>
          <p:cNvSpPr>
            <a:spLocks noChangeArrowheads="1"/>
          </p:cNvSpPr>
          <p:nvPr/>
        </p:nvSpPr>
        <p:spPr bwMode="auto">
          <a:xfrm>
            <a:off x="428596" y="5357826"/>
            <a:ext cx="2919413" cy="568325"/>
          </a:xfrm>
          <a:prstGeom prst="flowChartProcess">
            <a:avLst/>
          </a:prstGeom>
          <a:solidFill>
            <a:srgbClr val="00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If “source Group 1” is not available Just Click the + symbol Which is before the ‘Target1’.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5" name="Straight Connector 98"/>
          <p:cNvSpPr>
            <a:spLocks noChangeShapeType="1"/>
          </p:cNvSpPr>
          <p:nvPr/>
        </p:nvSpPr>
        <p:spPr bwMode="auto">
          <a:xfrm flipH="1" flipV="1">
            <a:off x="2643173" y="2357429"/>
            <a:ext cx="866777" cy="1477965"/>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66" name="Straight Connector 98"/>
          <p:cNvSpPr>
            <a:spLocks noChangeShapeType="1"/>
          </p:cNvSpPr>
          <p:nvPr/>
        </p:nvSpPr>
        <p:spPr bwMode="auto">
          <a:xfrm flipH="1" flipV="1">
            <a:off x="857224" y="2143116"/>
            <a:ext cx="2643205" cy="178595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icture15"/>
          <p:cNvPicPr>
            <a:picLocks noChangeAspect="1" noChangeArrowheads="1"/>
          </p:cNvPicPr>
          <p:nvPr/>
        </p:nvPicPr>
        <p:blipFill>
          <a:blip r:embed="rId2"/>
          <a:srcRect/>
          <a:stretch>
            <a:fillRect/>
          </a:stretch>
        </p:blipFill>
        <p:spPr bwMode="auto">
          <a:xfrm>
            <a:off x="428596" y="1142984"/>
            <a:ext cx="8215370" cy="5286412"/>
          </a:xfrm>
          <a:prstGeom prst="rect">
            <a:avLst/>
          </a:prstGeom>
          <a:noFill/>
          <a:ln w="9525">
            <a:noFill/>
            <a:miter lim="800000"/>
            <a:headEnd/>
            <a:tailEnd/>
          </a:ln>
        </p:spPr>
      </p:pic>
      <p:sp>
        <p:nvSpPr>
          <p:cNvPr id="16387" name="Flowchart: Process 109"/>
          <p:cNvSpPr>
            <a:spLocks noChangeArrowheads="1"/>
          </p:cNvSpPr>
          <p:nvPr/>
        </p:nvSpPr>
        <p:spPr bwMode="auto">
          <a:xfrm>
            <a:off x="3857620" y="2786058"/>
            <a:ext cx="1912937" cy="636587"/>
          </a:xfrm>
          <a:prstGeom prst="flowChartProcess">
            <a:avLst/>
          </a:prstGeom>
          <a:solidFill>
            <a:srgbClr val="CC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Select The File Type As “C File(.c)” &amp; Give The File Name Then Click “ADD”.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88" name="Straight Connector 110"/>
          <p:cNvSpPr>
            <a:spLocks noChangeShapeType="1"/>
          </p:cNvSpPr>
          <p:nvPr/>
        </p:nvSpPr>
        <p:spPr bwMode="auto">
          <a:xfrm flipH="1" flipV="1">
            <a:off x="3357553" y="2571743"/>
            <a:ext cx="500065" cy="285751"/>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89" name="Straight Connector 110"/>
          <p:cNvSpPr>
            <a:spLocks noChangeShapeType="1"/>
          </p:cNvSpPr>
          <p:nvPr/>
        </p:nvSpPr>
        <p:spPr bwMode="auto">
          <a:xfrm flipH="1">
            <a:off x="3143239" y="3428996"/>
            <a:ext cx="750889" cy="1143011"/>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0" name="Straight Connector 110"/>
          <p:cNvSpPr>
            <a:spLocks noChangeShapeType="1"/>
          </p:cNvSpPr>
          <p:nvPr/>
        </p:nvSpPr>
        <p:spPr bwMode="auto">
          <a:xfrm flipH="1">
            <a:off x="4214807" y="3429000"/>
            <a:ext cx="357192" cy="150019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icture16"/>
          <p:cNvPicPr>
            <a:picLocks noChangeAspect="1" noChangeArrowheads="1"/>
          </p:cNvPicPr>
          <p:nvPr/>
        </p:nvPicPr>
        <p:blipFill>
          <a:blip r:embed="rId2"/>
          <a:srcRect/>
          <a:stretch>
            <a:fillRect/>
          </a:stretch>
        </p:blipFill>
        <p:spPr bwMode="auto">
          <a:xfrm>
            <a:off x="500034" y="1071546"/>
            <a:ext cx="8215370" cy="5214974"/>
          </a:xfrm>
          <a:prstGeom prst="rect">
            <a:avLst/>
          </a:prstGeom>
          <a:noFill/>
          <a:ln w="9525">
            <a:noFill/>
            <a:miter lim="800000"/>
            <a:headEnd/>
            <a:tailEnd/>
          </a:ln>
        </p:spPr>
      </p:pic>
      <p:sp>
        <p:nvSpPr>
          <p:cNvPr id="17411" name="Flowchart: Process 1063"/>
          <p:cNvSpPr>
            <a:spLocks noChangeArrowheads="1"/>
          </p:cNvSpPr>
          <p:nvPr/>
        </p:nvSpPr>
        <p:spPr bwMode="auto">
          <a:xfrm>
            <a:off x="3500430" y="3071810"/>
            <a:ext cx="2466975" cy="568325"/>
          </a:xfrm>
          <a:prstGeom prst="flowChartProcess">
            <a:avLst/>
          </a:prstGeom>
          <a:solidFill>
            <a:srgbClr val="CC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Type The Program Here &amp; Save The File By File--&gt;Save/Ctrl+S.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2" name="Straight Connector 1064"/>
          <p:cNvSpPr>
            <a:spLocks noChangeShapeType="1"/>
          </p:cNvSpPr>
          <p:nvPr/>
        </p:nvSpPr>
        <p:spPr bwMode="auto">
          <a:xfrm flipH="1" flipV="1">
            <a:off x="2643174" y="2357430"/>
            <a:ext cx="1030288" cy="714375"/>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EXISTING SYSTEM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200" dirty="0" smtClean="0">
                <a:latin typeface="Times New Roman" pitchFamily="18" charset="0"/>
                <a:cs typeface="Times New Roman" pitchFamily="18" charset="0"/>
              </a:rPr>
              <a:t>In existing system, the possibility to use the networks for the grid monitoring system has been explored. </a:t>
            </a:r>
          </a:p>
          <a:p>
            <a:pPr>
              <a:buFont typeface="Wingdings" pitchFamily="2" charset="2"/>
              <a:buChar char="Ø"/>
            </a:pPr>
            <a:endParaRPr lang="en-IN" sz="2200" dirty="0" smtClean="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It is validated through a dedicated experimental set-up.</a:t>
            </a:r>
          </a:p>
          <a:p>
            <a:pPr>
              <a:buFont typeface="Wingdings" pitchFamily="2" charset="2"/>
              <a:buChar char="Ø"/>
            </a:pPr>
            <a:endParaRPr lang="en-IN" sz="2200" dirty="0" smtClean="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 Each smart meters is connected to the MDC by means of a performing broadband power line communication network</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icture17"/>
          <p:cNvPicPr>
            <a:picLocks noChangeAspect="1" noChangeArrowheads="1"/>
          </p:cNvPicPr>
          <p:nvPr/>
        </p:nvPicPr>
        <p:blipFill>
          <a:blip r:embed="rId2"/>
          <a:srcRect/>
          <a:stretch>
            <a:fillRect/>
          </a:stretch>
        </p:blipFill>
        <p:spPr bwMode="auto">
          <a:xfrm>
            <a:off x="500034" y="1071546"/>
            <a:ext cx="8143932" cy="507209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457200" y="1935480"/>
            <a:ext cx="8229600" cy="4565354"/>
          </a:xfrm>
        </p:spPr>
        <p:txBody>
          <a:bodyPr>
            <a:noAutofit/>
          </a:bodyPr>
          <a:lstStyle/>
          <a:p>
            <a:pPr>
              <a:buNone/>
            </a:pPr>
            <a:r>
              <a:rPr lang="en-IN" sz="2200" dirty="0" smtClean="0">
                <a:latin typeface="Times New Roman" pitchFamily="18" charset="0"/>
                <a:cs typeface="Times New Roman" pitchFamily="18" charset="0"/>
              </a:rPr>
              <a:t>[1] J. </a:t>
            </a:r>
            <a:r>
              <a:rPr lang="en-IN" sz="2200" dirty="0" err="1" smtClean="0">
                <a:latin typeface="Times New Roman" pitchFamily="18" charset="0"/>
                <a:cs typeface="Times New Roman" pitchFamily="18" charset="0"/>
              </a:rPr>
              <a:t>Magalhaes</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Alves</a:t>
            </a:r>
            <a:r>
              <a:rPr lang="en-IN" sz="2200" dirty="0" smtClean="0">
                <a:latin typeface="Times New Roman" pitchFamily="18" charset="0"/>
                <a:cs typeface="Times New Roman" pitchFamily="18" charset="0"/>
              </a:rPr>
              <a:t>, et al. "Keen Matrices: Resource administration in essential conveyance substations, with savvy sensor systems", in Proc. of IEEE CIRED 2013, pp.1-4, 10-13 June 213. </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[2] G. </a:t>
            </a:r>
            <a:r>
              <a:rPr lang="en-IN" sz="2200" dirty="0" err="1" smtClean="0">
                <a:latin typeface="Times New Roman" pitchFamily="18" charset="0"/>
                <a:cs typeface="Times New Roman" pitchFamily="18" charset="0"/>
              </a:rPr>
              <a:t>Accetta</a:t>
            </a:r>
            <a:r>
              <a:rPr lang="en-IN" sz="2200" dirty="0" smtClean="0">
                <a:latin typeface="Times New Roman" pitchFamily="18" charset="0"/>
                <a:cs typeface="Times New Roman" pitchFamily="18" charset="0"/>
              </a:rPr>
              <a:t>, D. Della </a:t>
            </a:r>
            <a:r>
              <a:rPr lang="en-IN" sz="2200" dirty="0" err="1" smtClean="0">
                <a:latin typeface="Times New Roman" pitchFamily="18" charset="0"/>
                <a:cs typeface="Times New Roman" pitchFamily="18" charset="0"/>
              </a:rPr>
              <a:t>Giustina</a:t>
            </a:r>
            <a:r>
              <a:rPr lang="en-IN" sz="2200" dirty="0" smtClean="0">
                <a:latin typeface="Times New Roman" pitchFamily="18" charset="0"/>
                <a:cs typeface="Times New Roman" pitchFamily="18" charset="0"/>
              </a:rPr>
              <a:t>, G. </a:t>
            </a:r>
            <a:r>
              <a:rPr lang="en-IN" sz="2200" dirty="0" err="1" smtClean="0">
                <a:latin typeface="Times New Roman" pitchFamily="18" charset="0"/>
                <a:cs typeface="Times New Roman" pitchFamily="18" charset="0"/>
              </a:rPr>
              <a:t>D'Antona</a:t>
            </a:r>
            <a:r>
              <a:rPr lang="en-IN" sz="2200" dirty="0" smtClean="0">
                <a:latin typeface="Times New Roman" pitchFamily="18" charset="0"/>
                <a:cs typeface="Times New Roman" pitchFamily="18" charset="0"/>
              </a:rPr>
              <a:t>, R. </a:t>
            </a:r>
            <a:r>
              <a:rPr lang="en-IN" sz="2200" dirty="0" err="1" smtClean="0">
                <a:latin typeface="Times New Roman" pitchFamily="18" charset="0"/>
                <a:cs typeface="Times New Roman" pitchFamily="18" charset="0"/>
              </a:rPr>
              <a:t>Faranda</a:t>
            </a:r>
            <a:r>
              <a:rPr lang="en-IN" sz="2200" dirty="0" smtClean="0">
                <a:latin typeface="Times New Roman" pitchFamily="18" charset="0"/>
                <a:cs typeface="Times New Roman" pitchFamily="18" charset="0"/>
              </a:rPr>
              <a:t> and S. </a:t>
            </a:r>
            <a:r>
              <a:rPr lang="en-IN" sz="2200" dirty="0" err="1" smtClean="0">
                <a:latin typeface="Times New Roman" pitchFamily="18" charset="0"/>
                <a:cs typeface="Times New Roman" pitchFamily="18" charset="0"/>
              </a:rPr>
              <a:t>Zanini</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SmartDomoGrid</a:t>
            </a:r>
            <a:r>
              <a:rPr lang="en-IN" sz="2200" dirty="0" smtClean="0">
                <a:latin typeface="Times New Roman" pitchFamily="18" charset="0"/>
                <a:cs typeface="Times New Roman" pitchFamily="18" charset="0"/>
              </a:rPr>
              <a:t>: Reference Engineering and Utilize Case Investigations for a Lattice Client Communication", in Proc. 2013 IEEE ISGT-Europe, Copenhagen, </a:t>
            </a:r>
            <a:r>
              <a:rPr lang="en-IN" sz="2200" dirty="0" err="1" smtClean="0">
                <a:latin typeface="Times New Roman" pitchFamily="18" charset="0"/>
                <a:cs typeface="Times New Roman" pitchFamily="18" charset="0"/>
              </a:rPr>
              <a:t>Danmark</a:t>
            </a:r>
            <a:r>
              <a:rPr lang="en-IN" sz="2200" dirty="0" smtClean="0">
                <a:latin typeface="Times New Roman" pitchFamily="18" charset="0"/>
                <a:cs typeface="Times New Roman" pitchFamily="18" charset="0"/>
              </a:rPr>
              <a:t>, Oct. 6 – 9, 2013. </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[3] R. </a:t>
            </a:r>
            <a:r>
              <a:rPr lang="en-IN" sz="2200" dirty="0" err="1" smtClean="0">
                <a:latin typeface="Times New Roman" pitchFamily="18" charset="0"/>
                <a:cs typeface="Times New Roman" pitchFamily="18" charset="0"/>
              </a:rPr>
              <a:t>Moghe</a:t>
            </a:r>
            <a:r>
              <a:rPr lang="en-IN" sz="2200" dirty="0" smtClean="0">
                <a:latin typeface="Times New Roman" pitchFamily="18" charset="0"/>
                <a:cs typeface="Times New Roman" pitchFamily="18" charset="0"/>
              </a:rPr>
              <a:t>, A.R. </a:t>
            </a:r>
            <a:r>
              <a:rPr lang="en-IN" sz="2200" dirty="0" err="1" smtClean="0">
                <a:latin typeface="Times New Roman" pitchFamily="18" charset="0"/>
                <a:cs typeface="Times New Roman" pitchFamily="18" charset="0"/>
              </a:rPr>
              <a:t>Iyer</a:t>
            </a:r>
            <a:r>
              <a:rPr lang="en-IN" sz="2200" dirty="0" smtClean="0">
                <a:latin typeface="Times New Roman" pitchFamily="18" charset="0"/>
                <a:cs typeface="Times New Roman" pitchFamily="18" charset="0"/>
              </a:rPr>
              <a:t>, F.C. Lambert, D.M. Divan "A Minimal effort Remote Voltage Sensor for Observing MV/HV Utility Resources", IEEE Exchanges on Keen Matrix, vol.5, no.4, pp.2002-2009, July 2014. </a:t>
            </a:r>
            <a:endParaRPr lang="en-IN" sz="2200" b="1" dirty="0" smtClean="0">
              <a:latin typeface="Times New Roman" pitchFamily="18" charset="0"/>
              <a:cs typeface="Times New Roman" pitchFamily="18" charset="0"/>
            </a:endParaRPr>
          </a:p>
          <a:p>
            <a:pPr>
              <a:buNone/>
            </a:pPr>
            <a:endParaRPr lang="en-IN" sz="2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sz="2200" dirty="0" smtClean="0">
                <a:latin typeface="Times New Roman" pitchFamily="18" charset="0"/>
                <a:cs typeface="Times New Roman" pitchFamily="18" charset="0"/>
              </a:rPr>
              <a:t>[4] D. Della </a:t>
            </a:r>
            <a:r>
              <a:rPr lang="en-IN" sz="2200" dirty="0" err="1" smtClean="0">
                <a:latin typeface="Times New Roman" pitchFamily="18" charset="0"/>
                <a:cs typeface="Times New Roman" pitchFamily="18" charset="0"/>
              </a:rPr>
              <a:t>Giustina</a:t>
            </a:r>
            <a:r>
              <a:rPr lang="en-IN" sz="2200" dirty="0" smtClean="0">
                <a:latin typeface="Times New Roman" pitchFamily="18" charset="0"/>
                <a:cs typeface="Times New Roman" pitchFamily="18" charset="0"/>
              </a:rPr>
              <a:t>, P. Ferrari, A. </a:t>
            </a:r>
            <a:r>
              <a:rPr lang="en-IN" sz="2200" dirty="0" err="1" smtClean="0">
                <a:latin typeface="Times New Roman" pitchFamily="18" charset="0"/>
                <a:cs typeface="Times New Roman" pitchFamily="18" charset="0"/>
              </a:rPr>
              <a:t>Flammini</a:t>
            </a:r>
            <a:r>
              <a:rPr lang="en-IN" sz="2200" dirty="0" smtClean="0">
                <a:latin typeface="Times New Roman" pitchFamily="18" charset="0"/>
                <a:cs typeface="Times New Roman" pitchFamily="18" charset="0"/>
              </a:rPr>
              <a:t>, S. </a:t>
            </a:r>
            <a:r>
              <a:rPr lang="en-IN" sz="2200" dirty="0" err="1" smtClean="0">
                <a:latin typeface="Times New Roman" pitchFamily="18" charset="0"/>
                <a:cs typeface="Times New Roman" pitchFamily="18" charset="0"/>
              </a:rPr>
              <a:t>Rinaldi</a:t>
            </a:r>
            <a:r>
              <a:rPr lang="en-IN" sz="2200" dirty="0" smtClean="0">
                <a:latin typeface="Times New Roman" pitchFamily="18" charset="0"/>
                <a:cs typeface="Times New Roman" pitchFamily="18" charset="0"/>
              </a:rPr>
              <a:t>, E. </a:t>
            </a:r>
            <a:r>
              <a:rPr lang="en-IN" sz="2200" dirty="0" err="1" smtClean="0">
                <a:latin typeface="Times New Roman" pitchFamily="18" charset="0"/>
                <a:cs typeface="Times New Roman" pitchFamily="18" charset="0"/>
              </a:rPr>
              <a:t>Sisinni</a:t>
            </a:r>
            <a:r>
              <a:rPr lang="en-IN" sz="2200" dirty="0" smtClean="0">
                <a:latin typeface="Times New Roman" pitchFamily="18" charset="0"/>
                <a:cs typeface="Times New Roman" pitchFamily="18" charset="0"/>
              </a:rPr>
              <a:t>, "Mechanization of Circulation Frameworks With IEC 61850: A First Approach Utilizing Broadband Electrical cable Correspondence", IEEE Trans. Instrumentation and Estimation, Sept., 2013, Vol. 62, N. 9, pp. 2372-2383. </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[5] P. </a:t>
            </a:r>
            <a:r>
              <a:rPr lang="en-IN" sz="2200" dirty="0" err="1" smtClean="0">
                <a:latin typeface="Times New Roman" pitchFamily="18" charset="0"/>
                <a:cs typeface="Times New Roman" pitchFamily="18" charset="0"/>
              </a:rPr>
              <a:t>Diefenderfer</a:t>
            </a:r>
            <a:r>
              <a:rPr lang="en-IN" sz="2200" dirty="0" smtClean="0">
                <a:latin typeface="Times New Roman" pitchFamily="18" charset="0"/>
                <a:cs typeface="Times New Roman" pitchFamily="18" charset="0"/>
              </a:rPr>
              <a:t>, P.M. </a:t>
            </a:r>
            <a:r>
              <a:rPr lang="en-IN" sz="2200" dirty="0" err="1" smtClean="0">
                <a:latin typeface="Times New Roman" pitchFamily="18" charset="0"/>
                <a:cs typeface="Times New Roman" pitchFamily="18" charset="0"/>
              </a:rPr>
              <a:t>Jansson</a:t>
            </a:r>
            <a:r>
              <a:rPr lang="en-IN" sz="2200" dirty="0" smtClean="0">
                <a:latin typeface="Times New Roman" pitchFamily="18" charset="0"/>
                <a:cs typeface="Times New Roman" pitchFamily="18" charset="0"/>
              </a:rPr>
              <a:t>, "Control sensor applications in a heap administration organize for a private </a:t>
            </a:r>
            <a:r>
              <a:rPr lang="en-IN" sz="2200" dirty="0" err="1" smtClean="0">
                <a:latin typeface="Times New Roman" pitchFamily="18" charset="0"/>
                <a:cs typeface="Times New Roman" pitchFamily="18" charset="0"/>
              </a:rPr>
              <a:t>microgrid</a:t>
            </a:r>
            <a:r>
              <a:rPr lang="en-IN" sz="2200" dirty="0" smtClean="0">
                <a:latin typeface="Times New Roman" pitchFamily="18" charset="0"/>
                <a:cs typeface="Times New Roman" pitchFamily="18" charset="0"/>
              </a:rPr>
              <a:t>", in Proc. of 2014 IEEE SAS, pp.136,140, 18-20 Feb. 2014.</a:t>
            </a:r>
            <a:endParaRPr lang="en-IN" sz="2200" b="1" dirty="0" smtClean="0">
              <a:latin typeface="Times New Roman" pitchFamily="18" charset="0"/>
              <a:cs typeface="Times New Roman" pitchFamily="18" charset="0"/>
            </a:endParaRP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39028"/>
          </a:xfrm>
        </p:spPr>
        <p:txBody>
          <a:bodyPr>
            <a:normAutofit fontScale="90000"/>
          </a:bodyPr>
          <a:lstStyle/>
          <a:p>
            <a:r>
              <a:rPr lang="en-US" dirty="0" smtClean="0"/>
              <a:t>DISADVANTAGE OF EXISTING SYSTEM</a:t>
            </a:r>
            <a:endParaRPr lang="en-IN" dirty="0"/>
          </a:p>
        </p:txBody>
      </p:sp>
      <p:sp>
        <p:nvSpPr>
          <p:cNvPr id="3" name="Content Placeholder 2"/>
          <p:cNvSpPr>
            <a:spLocks noGrp="1"/>
          </p:cNvSpPr>
          <p:nvPr>
            <p:ph idx="1"/>
          </p:nvPr>
        </p:nvSpPr>
        <p:spPr>
          <a:xfrm>
            <a:off x="457200" y="2143116"/>
            <a:ext cx="8229600" cy="4181484"/>
          </a:xfrm>
        </p:spPr>
        <p:txBody>
          <a:bodyPr/>
          <a:lstStyle/>
          <a:p>
            <a:pPr>
              <a:buFont typeface="Wingdings" pitchFamily="2" charset="2"/>
              <a:buChar char="Ø"/>
            </a:pPr>
            <a:r>
              <a:rPr lang="en-US" dirty="0" smtClean="0"/>
              <a:t> Heavy billing.</a:t>
            </a:r>
          </a:p>
          <a:p>
            <a:pPr>
              <a:buFont typeface="Wingdings" pitchFamily="2" charset="2"/>
              <a:buChar char="Ø"/>
            </a:pPr>
            <a:r>
              <a:rPr lang="en-US" dirty="0" smtClean="0"/>
              <a:t> Bill payment is manual.</a:t>
            </a:r>
          </a:p>
          <a:p>
            <a:pPr>
              <a:buFont typeface="Wingdings" pitchFamily="2" charset="2"/>
              <a:buChar char="Ø"/>
            </a:pPr>
            <a:r>
              <a:rPr lang="en-US" dirty="0" smtClean="0"/>
              <a:t> Has low voltage supply( fluctuation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PROPOSED SYSTEM</a:t>
            </a:r>
            <a:endParaRPr lang="en-IN" dirty="0"/>
          </a:p>
        </p:txBody>
      </p:sp>
      <p:sp>
        <p:nvSpPr>
          <p:cNvPr id="4" name="Content Placeholder 3"/>
          <p:cNvSpPr>
            <a:spLocks noGrp="1"/>
          </p:cNvSpPr>
          <p:nvPr>
            <p:ph idx="1"/>
          </p:nvPr>
        </p:nvSpPr>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In this proposed system we going to implement that A PLCC Based Reliable and Efficient Power Metering System for Energy Management.</a:t>
            </a:r>
          </a:p>
          <a:p>
            <a:pPr>
              <a:buFont typeface="Wingdings" pitchFamily="2" charset="2"/>
              <a:buChar char="Ø"/>
            </a:pPr>
            <a:r>
              <a:rPr lang="en-US" sz="2200" dirty="0" smtClean="0">
                <a:latin typeface="Times New Roman" pitchFamily="18" charset="0"/>
                <a:cs typeface="Times New Roman" pitchFamily="18" charset="0"/>
              </a:rPr>
              <a:t> Power metering system will monitor the consumed power in particular home and transmitted via PLCC.</a:t>
            </a:r>
          </a:p>
          <a:p>
            <a:pPr>
              <a:buFont typeface="Wingdings" pitchFamily="2" charset="2"/>
              <a:buChar char="Ø"/>
            </a:pPr>
            <a:r>
              <a:rPr lang="en-US" sz="2200" dirty="0" smtClean="0">
                <a:latin typeface="Times New Roman" pitchFamily="18" charset="0"/>
                <a:cs typeface="Times New Roman" pitchFamily="18" charset="0"/>
              </a:rPr>
              <a:t> The bill payment section will be take place in home itself. RFID reader will detect the smart card and amount selection via keypad. </a:t>
            </a:r>
          </a:p>
          <a:p>
            <a:pPr>
              <a:buFont typeface="Wingdings" pitchFamily="2" charset="2"/>
              <a:buChar char="Ø"/>
            </a:pPr>
            <a:r>
              <a:rPr lang="en-US" sz="2200" dirty="0" smtClean="0">
                <a:latin typeface="Times New Roman" pitchFamily="18" charset="0"/>
                <a:cs typeface="Times New Roman" pitchFamily="18" charset="0"/>
              </a:rPr>
              <a:t>Controller will check remaining amount continually, If balance is below certain level buzzer will be turn on.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buSzPct val="100000"/>
              <a:buFont typeface="Wingdings" pitchFamily="2" charset="2"/>
              <a:buChar char="Ø"/>
            </a:pPr>
            <a:r>
              <a:rPr lang="en-US" sz="2200" dirty="0" smtClean="0">
                <a:latin typeface="Times New Roman" pitchFamily="18" charset="0"/>
                <a:cs typeface="Times New Roman" pitchFamily="18" charset="0"/>
              </a:rPr>
              <a:t>When the person is aware about the consumed electricity then there may be a chance of sustainable usage and the recharge can be done whenever required. </a:t>
            </a:r>
          </a:p>
          <a:p>
            <a:pPr algn="just">
              <a:buSzPct val="100000"/>
              <a:buFont typeface="Wingdings" pitchFamily="2" charset="2"/>
              <a:buChar char="Ø"/>
            </a:pPr>
            <a:r>
              <a:rPr lang="en-US" sz="2200" dirty="0" smtClean="0">
                <a:latin typeface="Times New Roman" pitchFamily="18" charset="0"/>
                <a:cs typeface="Times New Roman" pitchFamily="18" charset="0"/>
              </a:rPr>
              <a:t>It avoids low voltage (fluctuation) and balances the supply which is a basic need consumption.</a:t>
            </a:r>
          </a:p>
          <a:p>
            <a:pPr algn="just">
              <a:buSzPct val="100000"/>
              <a:buFont typeface="Wingdings" pitchFamily="2" charset="2"/>
              <a:buChar char="Ø"/>
            </a:pPr>
            <a:r>
              <a:rPr lang="en-US" sz="2200" dirty="0" smtClean="0">
                <a:latin typeface="Times New Roman" pitchFamily="18" charset="0"/>
                <a:cs typeface="Times New Roman" pitchFamily="18" charset="0"/>
              </a:rPr>
              <a:t>So, that the distributed power supply can be used efficiently.</a:t>
            </a:r>
            <a:endParaRPr lang="en-IN" sz="2200" dirty="0" smtClean="0">
              <a:latin typeface="Times New Roman" pitchFamily="18" charset="0"/>
              <a:cs typeface="Times New Roman" pitchFamily="18" charset="0"/>
            </a:endParaRPr>
          </a:p>
          <a:p>
            <a:pPr algn="just">
              <a:lnSpc>
                <a:spcPct val="150000"/>
              </a:lnSpc>
              <a:buSzPct val="100000"/>
              <a:buNone/>
            </a:pP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PLCC</a:t>
            </a:r>
            <a:endParaRPr lang="en-IN" dirty="0"/>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14414" y="2071679"/>
            <a:ext cx="6500858" cy="371477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517</TotalTime>
  <Words>1275</Words>
  <Application>Microsoft Office PowerPoint</Application>
  <PresentationFormat>On-screen Show (4:3)</PresentationFormat>
  <Paragraphs>470</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Flow</vt:lpstr>
      <vt:lpstr>   LOAD ASPECT RECOGNITION BASED DATA COMPRESSON IN SMART METERS</vt:lpstr>
      <vt:lpstr>ABSTRACT</vt:lpstr>
      <vt:lpstr>LITERATURE SURVEY</vt:lpstr>
      <vt:lpstr>Slide 4</vt:lpstr>
      <vt:lpstr>EXISTING SYSTEM</vt:lpstr>
      <vt:lpstr>DISADVANTAGE OF EXISTING SYSTEM</vt:lpstr>
      <vt:lpstr>PROPOSED SYSTEM</vt:lpstr>
      <vt:lpstr>Slide 8</vt:lpstr>
      <vt:lpstr>PLCC</vt:lpstr>
      <vt:lpstr>ADVANTAGE OF PROPOSED SYSTEM</vt:lpstr>
      <vt:lpstr>APPLICATIONS OF PROPOSED SYSTEM</vt:lpstr>
      <vt:lpstr> BLOCK DIAGRAM </vt:lpstr>
      <vt:lpstr>HARDWARE REQUIREMENTS</vt:lpstr>
      <vt:lpstr>SOFTWARE REQUIREMENTS</vt:lpstr>
      <vt:lpstr>CODING</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SNAP SHOTS</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REFERENCES</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ASPECT RECOGNITION BASED DATA COMPRESSON IN SMART METERS</dc:title>
  <dc:creator>user</dc:creator>
  <cp:lastModifiedBy>sam</cp:lastModifiedBy>
  <cp:revision>90</cp:revision>
  <dcterms:created xsi:type="dcterms:W3CDTF">2017-01-06T15:46:59Z</dcterms:created>
  <dcterms:modified xsi:type="dcterms:W3CDTF">2017-03-10T03:03:19Z</dcterms:modified>
</cp:coreProperties>
</file>