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7" r:id="rId4"/>
    <p:sldId id="258" r:id="rId5"/>
    <p:sldId id="275" r:id="rId6"/>
    <p:sldId id="273" r:id="rId7"/>
    <p:sldId id="274" r:id="rId8"/>
    <p:sldId id="259" r:id="rId9"/>
    <p:sldId id="261" r:id="rId10"/>
    <p:sldId id="262" r:id="rId11"/>
    <p:sldId id="276" r:id="rId12"/>
    <p:sldId id="264" r:id="rId13"/>
    <p:sldId id="265" r:id="rId14"/>
    <p:sldId id="263" r:id="rId15"/>
    <p:sldId id="267" r:id="rId16"/>
    <p:sldId id="268" r:id="rId17"/>
    <p:sldId id="272" r:id="rId18"/>
    <p:sldId id="266" r:id="rId19"/>
    <p:sldId id="269" r:id="rId20"/>
    <p:sldId id="270" r:id="rId21"/>
    <p:sldId id="271"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AA8091-65DC-4347-AA87-29FDE1689154}"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4CC42-C369-45E5-89D5-E0B9FA62188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98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A8091-65DC-4347-AA87-29FDE1689154}"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4CC42-C369-45E5-89D5-E0B9FA621889}" type="slidenum">
              <a:rPr lang="en-IN" smtClean="0"/>
              <a:t>‹#›</a:t>
            </a:fld>
            <a:endParaRPr lang="en-IN"/>
          </a:p>
        </p:txBody>
      </p:sp>
    </p:spTree>
    <p:extLst>
      <p:ext uri="{BB962C8B-B14F-4D97-AF65-F5344CB8AC3E}">
        <p14:creationId xmlns:p14="http://schemas.microsoft.com/office/powerpoint/2010/main" val="149265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A8091-65DC-4347-AA87-29FDE1689154}"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4CC42-C369-45E5-89D5-E0B9FA621889}" type="slidenum">
              <a:rPr lang="en-IN" smtClean="0"/>
              <a:t>‹#›</a:t>
            </a:fld>
            <a:endParaRPr lang="en-IN"/>
          </a:p>
        </p:txBody>
      </p:sp>
    </p:spTree>
    <p:extLst>
      <p:ext uri="{BB962C8B-B14F-4D97-AF65-F5344CB8AC3E}">
        <p14:creationId xmlns:p14="http://schemas.microsoft.com/office/powerpoint/2010/main" val="230060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A8091-65DC-4347-AA87-29FDE1689154}"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4CC42-C369-45E5-89D5-E0B9FA621889}" type="slidenum">
              <a:rPr lang="en-IN" smtClean="0"/>
              <a:t>‹#›</a:t>
            </a:fld>
            <a:endParaRPr lang="en-IN"/>
          </a:p>
        </p:txBody>
      </p:sp>
    </p:spTree>
    <p:extLst>
      <p:ext uri="{BB962C8B-B14F-4D97-AF65-F5344CB8AC3E}">
        <p14:creationId xmlns:p14="http://schemas.microsoft.com/office/powerpoint/2010/main" val="164179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8091-65DC-4347-AA87-29FDE1689154}"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4CC42-C369-45E5-89D5-E0B9FA62188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92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AA8091-65DC-4347-AA87-29FDE1689154}"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4CC42-C369-45E5-89D5-E0B9FA621889}" type="slidenum">
              <a:rPr lang="en-IN" smtClean="0"/>
              <a:t>‹#›</a:t>
            </a:fld>
            <a:endParaRPr lang="en-IN"/>
          </a:p>
        </p:txBody>
      </p:sp>
    </p:spTree>
    <p:extLst>
      <p:ext uri="{BB962C8B-B14F-4D97-AF65-F5344CB8AC3E}">
        <p14:creationId xmlns:p14="http://schemas.microsoft.com/office/powerpoint/2010/main" val="120660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AA8091-65DC-4347-AA87-29FDE1689154}"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24CC42-C369-45E5-89D5-E0B9FA621889}" type="slidenum">
              <a:rPr lang="en-IN" smtClean="0"/>
              <a:t>‹#›</a:t>
            </a:fld>
            <a:endParaRPr lang="en-IN"/>
          </a:p>
        </p:txBody>
      </p:sp>
    </p:spTree>
    <p:extLst>
      <p:ext uri="{BB962C8B-B14F-4D97-AF65-F5344CB8AC3E}">
        <p14:creationId xmlns:p14="http://schemas.microsoft.com/office/powerpoint/2010/main" val="193749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AA8091-65DC-4347-AA87-29FDE1689154}"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24CC42-C369-45E5-89D5-E0B9FA621889}" type="slidenum">
              <a:rPr lang="en-IN" smtClean="0"/>
              <a:t>‹#›</a:t>
            </a:fld>
            <a:endParaRPr lang="en-IN"/>
          </a:p>
        </p:txBody>
      </p:sp>
    </p:spTree>
    <p:extLst>
      <p:ext uri="{BB962C8B-B14F-4D97-AF65-F5344CB8AC3E}">
        <p14:creationId xmlns:p14="http://schemas.microsoft.com/office/powerpoint/2010/main" val="396647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AA8091-65DC-4347-AA87-29FDE1689154}" type="datetimeFigureOut">
              <a:rPr lang="en-IN" smtClean="0"/>
              <a:t>18-06-2024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624CC42-C369-45E5-89D5-E0B9FA621889}" type="slidenum">
              <a:rPr lang="en-IN" smtClean="0"/>
              <a:t>‹#›</a:t>
            </a:fld>
            <a:endParaRPr lang="en-IN"/>
          </a:p>
        </p:txBody>
      </p:sp>
    </p:spTree>
    <p:extLst>
      <p:ext uri="{BB962C8B-B14F-4D97-AF65-F5344CB8AC3E}">
        <p14:creationId xmlns:p14="http://schemas.microsoft.com/office/powerpoint/2010/main" val="185142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AA8091-65DC-4347-AA87-29FDE1689154}" type="datetimeFigureOut">
              <a:rPr lang="en-IN" smtClean="0"/>
              <a:t>18-06-2024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24CC42-C369-45E5-89D5-E0B9FA621889}" type="slidenum">
              <a:rPr lang="en-IN" smtClean="0"/>
              <a:t>‹#›</a:t>
            </a:fld>
            <a:endParaRPr lang="en-IN"/>
          </a:p>
        </p:txBody>
      </p:sp>
    </p:spTree>
    <p:extLst>
      <p:ext uri="{BB962C8B-B14F-4D97-AF65-F5344CB8AC3E}">
        <p14:creationId xmlns:p14="http://schemas.microsoft.com/office/powerpoint/2010/main" val="60541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AA8091-65DC-4347-AA87-29FDE1689154}"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4CC42-C369-45E5-89D5-E0B9FA621889}" type="slidenum">
              <a:rPr lang="en-IN" smtClean="0"/>
              <a:t>‹#›</a:t>
            </a:fld>
            <a:endParaRPr lang="en-IN"/>
          </a:p>
        </p:txBody>
      </p:sp>
    </p:spTree>
    <p:extLst>
      <p:ext uri="{BB962C8B-B14F-4D97-AF65-F5344CB8AC3E}">
        <p14:creationId xmlns:p14="http://schemas.microsoft.com/office/powerpoint/2010/main" val="143730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AA8091-65DC-4347-AA87-29FDE1689154}" type="datetimeFigureOut">
              <a:rPr lang="en-IN" smtClean="0"/>
              <a:t>18-06-2024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624CC42-C369-45E5-89D5-E0B9FA62188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0817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ucn.org/resources/issues-brief/marine-plastic-pollution" TargetMode="External"/><Relationship Id="rId2" Type="http://schemas.openxmlformats.org/officeDocument/2006/relationships/hyperlink" Target="https://doi.org/10.1186/s12302-020-00388-5" TargetMode="External"/><Relationship Id="rId1" Type="http://schemas.openxmlformats.org/officeDocument/2006/relationships/slideLayout" Target="../slideLayouts/slideLayout2.xml"/><Relationship Id="rId4" Type="http://schemas.openxmlformats.org/officeDocument/2006/relationships/hyperlink" Target="https://doi.org/10.1016/j.marpolbul.2018.01.04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69DA9C-C589-47E4-8F3D-42418DF80495}"/>
              </a:ext>
            </a:extLst>
          </p:cNvPr>
          <p:cNvSpPr/>
          <p:nvPr/>
        </p:nvSpPr>
        <p:spPr>
          <a:xfrm>
            <a:off x="2326341" y="1559423"/>
            <a:ext cx="7342094" cy="954107"/>
          </a:xfrm>
          <a:prstGeom prst="rect">
            <a:avLst/>
          </a:prstGeom>
        </p:spPr>
        <p:txBody>
          <a:bodyPr wrap="square">
            <a:spAutoFit/>
          </a:bodyPr>
          <a:lstStyle/>
          <a:p>
            <a:pPr algn="just">
              <a:spcAft>
                <a:spcPts val="0"/>
              </a:spcAft>
            </a:pPr>
            <a:r>
              <a:rPr lang="en-US" sz="2800" b="1" dirty="0">
                <a:latin typeface="Times New Roman" panose="02020603050405020304" pitchFamily="18" charset="0"/>
                <a:ea typeface="Times New Roman" panose="02020603050405020304" pitchFamily="18" charset="0"/>
              </a:rPr>
              <a:t>Microplastic ingestion in the human body using deep learning</a:t>
            </a:r>
            <a:endParaRPr lang="en-IN" sz="28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B160A359-76F6-9016-0B9C-CDC0EC35D441}"/>
              </a:ext>
            </a:extLst>
          </p:cNvPr>
          <p:cNvSpPr txBox="1"/>
          <p:nvPr/>
        </p:nvSpPr>
        <p:spPr>
          <a:xfrm>
            <a:off x="304799" y="3190309"/>
            <a:ext cx="11774905" cy="1938992"/>
          </a:xfrm>
          <a:prstGeom prst="rect">
            <a:avLst/>
          </a:prstGeom>
          <a:noFill/>
        </p:spPr>
        <p:txBody>
          <a:bodyPr wrap="square">
            <a:spAutoFit/>
          </a:bodyPr>
          <a:lstStyle/>
          <a:p>
            <a:pPr algn="r" eaLnBrk="1" fontAlgn="auto" hangingPunct="1">
              <a:spcAft>
                <a:spcPts val="0"/>
              </a:spcAft>
              <a:defRPr/>
            </a:pPr>
            <a:endParaRPr lang="en-US" sz="2000" b="1" dirty="0"/>
          </a:p>
          <a:p>
            <a:pPr algn="l" eaLnBrk="1" fontAlgn="auto" hangingPunct="1">
              <a:spcAft>
                <a:spcPts val="0"/>
              </a:spcAft>
              <a:defRPr/>
            </a:pPr>
            <a:r>
              <a:rPr lang="en-US" sz="2000" b="1" dirty="0"/>
              <a:t>SRINIVASAN.M 211420205154                                                                             mentor: </a:t>
            </a:r>
            <a:r>
              <a:rPr lang="en-US" sz="2000" b="1" dirty="0" err="1"/>
              <a:t>Mrs.M.A.Gunavathie</a:t>
            </a:r>
            <a:endParaRPr lang="en-US" sz="2000" b="1" dirty="0"/>
          </a:p>
          <a:p>
            <a:pPr algn="l" eaLnBrk="1" fontAlgn="auto" hangingPunct="1">
              <a:spcAft>
                <a:spcPts val="0"/>
              </a:spcAft>
              <a:defRPr/>
            </a:pPr>
            <a:r>
              <a:rPr lang="en-US" sz="2000" b="1" dirty="0"/>
              <a:t>THIRUSHANTH KARTHIKEYAN.G 211420205171</a:t>
            </a:r>
          </a:p>
          <a:p>
            <a:pPr algn="l" eaLnBrk="1" fontAlgn="auto" hangingPunct="1">
              <a:spcAft>
                <a:spcPts val="0"/>
              </a:spcAft>
              <a:defRPr/>
            </a:pPr>
            <a:r>
              <a:rPr lang="en-US" sz="2000" b="1" dirty="0"/>
              <a:t>PRAVEEN.D 211420205112</a:t>
            </a:r>
          </a:p>
          <a:p>
            <a:pPr algn="l" eaLnBrk="1" fontAlgn="auto" hangingPunct="1">
              <a:spcAft>
                <a:spcPts val="0"/>
              </a:spcAft>
              <a:defRPr/>
            </a:pPr>
            <a:r>
              <a:rPr lang="en-US" sz="2000" b="1" dirty="0"/>
              <a:t>JAIVARDHAN.G 211420205049					</a:t>
            </a:r>
          </a:p>
          <a:p>
            <a:pPr algn="l" eaLnBrk="1" fontAlgn="auto" hangingPunct="1">
              <a:spcAft>
                <a:spcPts val="0"/>
              </a:spcAft>
              <a:defRPr/>
            </a:pPr>
            <a:endParaRPr lang="en-US" sz="2000" b="1" dirty="0"/>
          </a:p>
        </p:txBody>
      </p:sp>
    </p:spTree>
    <p:extLst>
      <p:ext uri="{BB962C8B-B14F-4D97-AF65-F5344CB8AC3E}">
        <p14:creationId xmlns:p14="http://schemas.microsoft.com/office/powerpoint/2010/main" val="391668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BD09-265C-4EA5-824A-49FFD7C26D04}"/>
              </a:ext>
            </a:extLst>
          </p:cNvPr>
          <p:cNvSpPr>
            <a:spLocks noGrp="1"/>
          </p:cNvSpPr>
          <p:nvPr>
            <p:ph type="title"/>
          </p:nvPr>
        </p:nvSpPr>
        <p:spPr/>
        <p:txBody>
          <a:bodyPr>
            <a:normAutofit/>
          </a:bodyPr>
          <a:lstStyle/>
          <a:p>
            <a:r>
              <a:rPr lang="en-IN" b="1" dirty="0"/>
              <a:t>EXISTING SYSTEM:</a:t>
            </a:r>
            <a:br>
              <a:rPr lang="en-IN" dirty="0"/>
            </a:br>
            <a:endParaRPr lang="en-IN" dirty="0"/>
          </a:p>
        </p:txBody>
      </p:sp>
      <p:sp>
        <p:nvSpPr>
          <p:cNvPr id="3" name="Content Placeholder 2">
            <a:extLst>
              <a:ext uri="{FF2B5EF4-FFF2-40B4-BE49-F238E27FC236}">
                <a16:creationId xmlns:a16="http://schemas.microsoft.com/office/drawing/2014/main" id="{09753619-9D00-4169-83C9-89A8A6D33A22}"/>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Manual Microplastics Analysis: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Currently, the analysis of microplastics in human samples is predominantly manual and relies on time-consuming laboratory procedures, such as microscopy and spectroscopy. </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These methods are labour-intensive and may lack efficiency and accuracy.</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882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EB5C9ED-5E6D-1CD5-EEDF-73A76BEEBA84}"/>
              </a:ext>
            </a:extLst>
          </p:cNvPr>
          <p:cNvSpPr>
            <a:spLocks noGrp="1"/>
          </p:cNvSpPr>
          <p:nvPr>
            <p:ph idx="1"/>
          </p:nvPr>
        </p:nvSpPr>
        <p:spPr>
          <a:xfrm>
            <a:off x="561109" y="703407"/>
            <a:ext cx="10515600" cy="4351338"/>
          </a:xfrm>
        </p:spPr>
        <p:txBody>
          <a:bodyPr>
            <a:normAutofit/>
          </a:bodyPr>
          <a:lstStyle/>
          <a:p>
            <a:r>
              <a:rPr lang="en-US" dirty="0"/>
              <a:t>Challenges in Manual Microplastics Analysis:</a:t>
            </a:r>
          </a:p>
          <a:p>
            <a:r>
              <a:rPr lang="en-US" dirty="0"/>
              <a:t> Discuss the labor-intensive nature of manual methods, emphasizing the need for skilled personnel and dedicated time. </a:t>
            </a:r>
          </a:p>
          <a:p>
            <a:r>
              <a:rPr lang="en-US" dirty="0"/>
              <a:t>Highlight the potential lack of efficiency, especially in handling large sample sizes. </a:t>
            </a:r>
          </a:p>
          <a:p>
            <a:r>
              <a:rPr lang="en-US" dirty="0"/>
              <a:t>Address the challenge of maintaining accuracy due to human subjectivity in microscopic examinations. </a:t>
            </a:r>
          </a:p>
          <a:p>
            <a:r>
              <a:rPr lang="en-US" dirty="0"/>
              <a:t>Mention the limitations in scalability, hindering the analysis of a high volume of samples. </a:t>
            </a:r>
          </a:p>
          <a:p>
            <a:r>
              <a:rPr lang="en-US" dirty="0"/>
              <a:t>Conclude by noting the urgent need for more efficient and automated approaches.</a:t>
            </a:r>
            <a:endParaRPr lang="en-IN" dirty="0"/>
          </a:p>
        </p:txBody>
      </p:sp>
    </p:spTree>
    <p:extLst>
      <p:ext uri="{BB962C8B-B14F-4D97-AF65-F5344CB8AC3E}">
        <p14:creationId xmlns:p14="http://schemas.microsoft.com/office/powerpoint/2010/main" val="89442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0BC3-06C5-411F-83BF-6E0FB0FCF955}"/>
              </a:ext>
            </a:extLst>
          </p:cNvPr>
          <p:cNvSpPr>
            <a:spLocks noGrp="1"/>
          </p:cNvSpPr>
          <p:nvPr>
            <p:ph type="title"/>
          </p:nvPr>
        </p:nvSpPr>
        <p:spPr/>
        <p:txBody>
          <a:bodyPr>
            <a:normAutofit/>
          </a:bodyPr>
          <a:lstStyle/>
          <a:p>
            <a:r>
              <a:rPr lang="en-IN" b="1" dirty="0"/>
              <a:t>PROPOSED SYSTEM:</a:t>
            </a:r>
            <a:br>
              <a:rPr lang="en-IN" dirty="0"/>
            </a:br>
            <a:endParaRPr lang="en-IN" dirty="0"/>
          </a:p>
        </p:txBody>
      </p:sp>
      <p:sp>
        <p:nvSpPr>
          <p:cNvPr id="3" name="Content Placeholder 2">
            <a:extLst>
              <a:ext uri="{FF2B5EF4-FFF2-40B4-BE49-F238E27FC236}">
                <a16:creationId xmlns:a16="http://schemas.microsoft.com/office/drawing/2014/main" id="{87C622DE-C3B5-4EE2-95F5-2BE9F32E879F}"/>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Deep Learning-Based Detection System:</a:t>
            </a:r>
          </a:p>
          <a:p>
            <a:pPr marL="0" indent="0">
              <a:buNone/>
            </a:pPr>
            <a:r>
              <a:rPr lang="en-IN" sz="2000" dirty="0">
                <a:latin typeface="Times New Roman" panose="02020603050405020304" pitchFamily="18" charset="0"/>
                <a:cs typeface="Times New Roman" panose="02020603050405020304" pitchFamily="18" charset="0"/>
              </a:rPr>
              <a:t>	The proposed system integrates deep learning models, image analysis, and spectral analysis to detect and quantify microplastics in human biological samples. This system automates the analysis process, enhancing efficiency and accuracy.</a:t>
            </a:r>
          </a:p>
          <a:p>
            <a:pPr marL="342900" lvl="0" indent="-342900" algn="just">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a:t>
            </a:r>
            <a:r>
              <a:rPr lang="en-US" sz="1800" dirty="0">
                <a:solidFill>
                  <a:srgbClr val="000000"/>
                </a:solidFill>
                <a:effectLst/>
                <a:latin typeface="Noto Sans Symbols"/>
                <a:ea typeface="Times New Roman" panose="02020603050405020304" pitchFamily="18" charset="0"/>
                <a:cs typeface="Noto Sans Symbols"/>
              </a:rPr>
              <a:t>Partial derivatives</a:t>
            </a:r>
            <a:endParaRPr lang="en-IN" sz="1800" dirty="0">
              <a:effectLst/>
              <a:latin typeface="Noto Sans Symbols"/>
              <a:ea typeface="Noto Sans Symbols"/>
              <a:cs typeface="Noto Sans Symbols"/>
            </a:endParaRPr>
          </a:p>
          <a:p>
            <a:pPr marL="342900" lvl="0" indent="-342900" algn="just">
              <a:lnSpc>
                <a:spcPct val="150000"/>
              </a:lnSpc>
              <a:buFont typeface="Arial" panose="020B0604020202020204" pitchFamily="34" charset="0"/>
              <a:buChar char="●"/>
            </a:pPr>
            <a:r>
              <a:rPr lang="en-US" sz="1800" dirty="0">
                <a:solidFill>
                  <a:srgbClr val="000000"/>
                </a:solidFill>
                <a:effectLst/>
                <a:latin typeface="Noto Sans Symbols"/>
                <a:ea typeface="Times New Roman" panose="02020603050405020304" pitchFamily="18" charset="0"/>
                <a:cs typeface="Noto Sans Symbols"/>
              </a:rPr>
              <a:t>Wavelet based denoising</a:t>
            </a:r>
            <a:endParaRPr lang="en-IN" sz="1800" dirty="0">
              <a:effectLst/>
              <a:latin typeface="Noto Sans Symbols"/>
              <a:ea typeface="Noto Sans Symbols"/>
              <a:cs typeface="Noto Sans Symbols"/>
            </a:endParaRPr>
          </a:p>
          <a:p>
            <a:pPr marL="342900" lvl="0" indent="-342900" algn="just">
              <a:lnSpc>
                <a:spcPct val="150000"/>
              </a:lnSpc>
              <a:spcAft>
                <a:spcPts val="1000"/>
              </a:spcAft>
              <a:buFont typeface="Arial" panose="020B0604020202020204" pitchFamily="34" charset="0"/>
              <a:buChar char="●"/>
            </a:pPr>
            <a:r>
              <a:rPr lang="en-US" sz="1800" dirty="0">
                <a:solidFill>
                  <a:srgbClr val="000000"/>
                </a:solidFill>
                <a:effectLst/>
                <a:latin typeface="Noto Sans Symbols"/>
                <a:ea typeface="Times New Roman" panose="02020603050405020304" pitchFamily="18" charset="0"/>
                <a:cs typeface="Noto Sans Symbols"/>
              </a:rPr>
              <a:t>Thresholding and K means clustering methods for segmentation</a:t>
            </a:r>
            <a:endParaRPr lang="en-IN" sz="1800" dirty="0">
              <a:effectLst/>
              <a:latin typeface="Noto Sans Symbols"/>
              <a:ea typeface="Noto Sans Symbols"/>
              <a:cs typeface="Noto Sans Symbols"/>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70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A4ED-5B13-440A-BCFD-DA0B2E5C3950}"/>
              </a:ext>
            </a:extLst>
          </p:cNvPr>
          <p:cNvSpPr>
            <a:spLocks noGrp="1"/>
          </p:cNvSpPr>
          <p:nvPr>
            <p:ph type="title"/>
          </p:nvPr>
        </p:nvSpPr>
        <p:spPr>
          <a:xfrm>
            <a:off x="440333" y="64661"/>
            <a:ext cx="10058400" cy="1450757"/>
          </a:xfrm>
        </p:spPr>
        <p:txBody>
          <a:bodyPr>
            <a:normAutofit fontScale="90000"/>
          </a:bodyPr>
          <a:lstStyle/>
          <a:p>
            <a:r>
              <a:rPr lang="en-IN" b="1" dirty="0"/>
              <a:t> </a:t>
            </a:r>
            <a:br>
              <a:rPr lang="en-IN" dirty="0"/>
            </a:br>
            <a:r>
              <a:rPr lang="en-IN" b="1" dirty="0"/>
              <a:t> </a:t>
            </a:r>
            <a:br>
              <a:rPr lang="en-IN" dirty="0"/>
            </a:br>
            <a:r>
              <a:rPr lang="en-IN" b="1" dirty="0"/>
              <a:t> ADVANTAGES:</a:t>
            </a:r>
            <a:br>
              <a:rPr lang="en-IN" dirty="0"/>
            </a:br>
            <a:br>
              <a:rPr lang="en-IN" dirty="0"/>
            </a:br>
            <a:r>
              <a:rPr lang="en-IN" b="1" dirty="0"/>
              <a:t> </a:t>
            </a:r>
            <a:br>
              <a:rPr lang="en-IN" dirty="0"/>
            </a:br>
            <a:endParaRPr lang="en-IN" dirty="0"/>
          </a:p>
        </p:txBody>
      </p:sp>
      <p:sp>
        <p:nvSpPr>
          <p:cNvPr id="3" name="Content Placeholder 2">
            <a:extLst>
              <a:ext uri="{FF2B5EF4-FFF2-40B4-BE49-F238E27FC236}">
                <a16:creationId xmlns:a16="http://schemas.microsoft.com/office/drawing/2014/main" id="{67E9592D-351C-4F22-B001-B5E8D1FAE955}"/>
              </a:ext>
            </a:extLst>
          </p:cNvPr>
          <p:cNvSpPr>
            <a:spLocks noGrp="1"/>
          </p:cNvSpPr>
          <p:nvPr>
            <p:ph idx="1"/>
          </p:nvPr>
        </p:nvSpPr>
        <p:spPr>
          <a:xfrm>
            <a:off x="838200" y="221942"/>
            <a:ext cx="10515600" cy="5955021"/>
          </a:xfrm>
        </p:spPr>
        <p:txBody>
          <a:bodyPr>
            <a:normAutofit/>
          </a:bodyPr>
          <a:lstStyle/>
          <a:p>
            <a:pPr marL="0" indent="0">
              <a:buNone/>
            </a:pPr>
            <a:r>
              <a:rPr lang="en-US" b="1" dirty="0"/>
              <a:t>Efficiency: </a:t>
            </a:r>
          </a:p>
          <a:p>
            <a:pPr marL="0" indent="0">
              <a:buNone/>
            </a:pPr>
            <a:r>
              <a:rPr lang="en-US" b="1" dirty="0"/>
              <a:t>	</a:t>
            </a:r>
            <a:r>
              <a:rPr lang="en-US" sz="2000" dirty="0">
                <a:latin typeface="Times New Roman" panose="02020603050405020304" pitchFamily="18" charset="0"/>
                <a:cs typeface="Times New Roman" panose="02020603050405020304" pitchFamily="18" charset="0"/>
              </a:rPr>
              <a:t>The automated system labor required reduces the time and for microplastics analysis, making it suitable for large-scale studies.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b="1" dirty="0"/>
              <a:t>Accuracy:</a:t>
            </a:r>
          </a:p>
          <a:p>
            <a:pPr marL="0" indent="0">
              <a:buNone/>
            </a:pPr>
            <a:r>
              <a:rPr lang="en-US" b="1" dirty="0"/>
              <a:t>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Deep learning models can identify microplastics with a high degree of precision, minimizing human error.</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b="1" dirty="0"/>
              <a:t>Health Insights: </a:t>
            </a:r>
          </a:p>
          <a:p>
            <a:pPr marL="0" indent="0">
              <a:buNone/>
            </a:pPr>
            <a:r>
              <a:rPr lang="en-US" b="1" dirty="0"/>
              <a:t>	</a:t>
            </a:r>
            <a:r>
              <a:rPr lang="en-US" sz="2000" dirty="0">
                <a:latin typeface="Times New Roman" panose="02020603050405020304" pitchFamily="18" charset="0"/>
                <a:cs typeface="Times New Roman" panose="02020603050405020304" pitchFamily="18" charset="0"/>
              </a:rPr>
              <a:t>The system offers the potential to uncover the health implications of microplastics ingestion, contributing to public health awareness.</a:t>
            </a:r>
            <a:endParaRPr lang="en-IN" sz="2000" dirty="0">
              <a:latin typeface="Times New Roman" panose="02020603050405020304" pitchFamily="18" charset="0"/>
              <a:cs typeface="Times New Roman" panose="02020603050405020304" pitchFamily="18" charset="0"/>
            </a:endParaRPr>
          </a:p>
          <a:p>
            <a:pPr marL="0" indent="0">
              <a:buNone/>
            </a:pPr>
            <a:r>
              <a:rPr lang="en-IN" b="1" dirty="0"/>
              <a:t> </a:t>
            </a:r>
            <a:endParaRPr lang="en-IN" dirty="0"/>
          </a:p>
          <a:p>
            <a:endParaRPr lang="en-IN" dirty="0"/>
          </a:p>
        </p:txBody>
      </p:sp>
    </p:spTree>
    <p:extLst>
      <p:ext uri="{BB962C8B-B14F-4D97-AF65-F5344CB8AC3E}">
        <p14:creationId xmlns:p14="http://schemas.microsoft.com/office/powerpoint/2010/main" val="63551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373A-4077-427D-B900-D8CAC409CE68}"/>
              </a:ext>
            </a:extLst>
          </p:cNvPr>
          <p:cNvSpPr>
            <a:spLocks noGrp="1"/>
          </p:cNvSpPr>
          <p:nvPr>
            <p:ph type="title"/>
          </p:nvPr>
        </p:nvSpPr>
        <p:spPr/>
        <p:txBody>
          <a:bodyPr/>
          <a:lstStyle/>
          <a:p>
            <a:r>
              <a:rPr lang="en-IN" b="1" dirty="0"/>
              <a:t>DISADVANTAGES:</a:t>
            </a:r>
            <a:endParaRPr lang="en-IN" dirty="0"/>
          </a:p>
        </p:txBody>
      </p:sp>
      <p:sp>
        <p:nvSpPr>
          <p:cNvPr id="3" name="Content Placeholder 2">
            <a:extLst>
              <a:ext uri="{FF2B5EF4-FFF2-40B4-BE49-F238E27FC236}">
                <a16:creationId xmlns:a16="http://schemas.microsoft.com/office/drawing/2014/main" id="{0E8B80EF-3C93-4658-A69F-D7AE13E56A0B}"/>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Data Limitations: </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accuracy of the system relies on the availability of high-quality training data and the diversity of microplastics types.</a:t>
            </a:r>
            <a:endParaRPr lang="en-IN" sz="20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Ethical Considerations: </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study involves analyzing human samples, necessitating strict adherence to ethical and privacy standards.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2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01CB-024F-4806-B07B-5CBC78654EE0}"/>
              </a:ext>
            </a:extLst>
          </p:cNvPr>
          <p:cNvSpPr>
            <a:spLocks noGrp="1"/>
          </p:cNvSpPr>
          <p:nvPr>
            <p:ph type="title"/>
          </p:nvPr>
        </p:nvSpPr>
        <p:spPr>
          <a:xfrm>
            <a:off x="838200" y="275207"/>
            <a:ext cx="3164002" cy="672040"/>
          </a:xfrm>
        </p:spPr>
        <p:txBody>
          <a:bodyPr>
            <a:normAutofit fontScale="90000"/>
          </a:bodyPr>
          <a:lstStyle/>
          <a:p>
            <a:r>
              <a:rPr lang="en-IN" b="1" dirty="0"/>
              <a:t>MODULE:</a:t>
            </a:r>
            <a:endParaRPr lang="en-IN" dirty="0"/>
          </a:p>
        </p:txBody>
      </p:sp>
      <p:sp>
        <p:nvSpPr>
          <p:cNvPr id="3" name="Content Placeholder 2">
            <a:extLst>
              <a:ext uri="{FF2B5EF4-FFF2-40B4-BE49-F238E27FC236}">
                <a16:creationId xmlns:a16="http://schemas.microsoft.com/office/drawing/2014/main" id="{91789E43-61EE-469E-9D81-12BAE2633434}"/>
              </a:ext>
            </a:extLst>
          </p:cNvPr>
          <p:cNvSpPr>
            <a:spLocks noGrp="1"/>
          </p:cNvSpPr>
          <p:nvPr>
            <p:ph idx="1"/>
          </p:nvPr>
        </p:nvSpPr>
        <p:spPr>
          <a:xfrm>
            <a:off x="838200" y="1358153"/>
            <a:ext cx="10515600" cy="4818810"/>
          </a:xfrm>
        </p:spPr>
        <p:txBody>
          <a:bodyPr>
            <a:normAutofit/>
          </a:bodyPr>
          <a:lstStyle/>
          <a:p>
            <a:r>
              <a:rPr lang="en-IN" b="1" dirty="0"/>
              <a:t>Data Acquisition:</a:t>
            </a:r>
            <a:endParaRPr lang="en-IN" dirty="0"/>
          </a:p>
          <a:p>
            <a:pPr marL="0" indent="0">
              <a:buNone/>
            </a:pPr>
            <a:r>
              <a:rPr lang="en-IN" dirty="0"/>
              <a:t>	</a:t>
            </a:r>
            <a:r>
              <a:rPr lang="en-IN" sz="2200" dirty="0">
                <a:latin typeface="Times New Roman" panose="02020603050405020304" pitchFamily="18" charset="0"/>
                <a:cs typeface="Times New Roman" panose="02020603050405020304" pitchFamily="18" charset="0"/>
              </a:rPr>
              <a:t>This stage involves collecting human tissue samples that may contain microplastics. These samples are typically obtained through biopsies or other medical procedures</a:t>
            </a:r>
            <a:r>
              <a:rPr lang="en-IN" dirty="0"/>
              <a:t>.</a:t>
            </a:r>
          </a:p>
          <a:p>
            <a:r>
              <a:rPr lang="en-IN" b="1" dirty="0"/>
              <a:t>Pre-processing: </a:t>
            </a:r>
            <a:endParaRPr lang="en-IN" dirty="0"/>
          </a:p>
          <a:p>
            <a:pPr marL="0" indent="0">
              <a:buNone/>
            </a:pPr>
            <a:r>
              <a:rPr lang="en-IN" dirty="0"/>
              <a:t>	</a:t>
            </a:r>
            <a:r>
              <a:rPr lang="en-IN" sz="2000" dirty="0">
                <a:latin typeface="Times New Roman" panose="02020603050405020304" pitchFamily="18" charset="0"/>
                <a:cs typeface="Times New Roman" panose="02020603050405020304" pitchFamily="18" charset="0"/>
              </a:rPr>
              <a:t>The captured images and spectral data are pre-processed to enhance data quality. This may include noise reduction, contrast enhancement, and image segmentation.</a:t>
            </a:r>
          </a:p>
          <a:p>
            <a:r>
              <a:rPr lang="en-IN" b="1" dirty="0"/>
              <a:t>Image Analysis: </a:t>
            </a:r>
            <a:endParaRPr lang="en-IN" dirty="0"/>
          </a:p>
          <a:p>
            <a:pPr marL="0" indent="0">
              <a:buNone/>
            </a:pPr>
            <a:r>
              <a:rPr lang="en-IN" dirty="0"/>
              <a:t>	</a:t>
            </a:r>
            <a:r>
              <a:rPr lang="en-IN" sz="2000" dirty="0">
                <a:latin typeface="Times New Roman" panose="02020603050405020304" pitchFamily="18" charset="0"/>
                <a:cs typeface="Times New Roman" panose="02020603050405020304" pitchFamily="18" charset="0"/>
              </a:rPr>
              <a:t>Deep learning models are applied to the microscopic images to detect and localize microplastics. Convolutional Neural Networks (CNNs) can be used for this purpose.</a:t>
            </a:r>
          </a:p>
          <a:p>
            <a:pPr marL="0" indent="0">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59747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09557-B488-462B-88F0-AE95AF17914C}"/>
              </a:ext>
            </a:extLst>
          </p:cNvPr>
          <p:cNvSpPr>
            <a:spLocks noGrp="1"/>
          </p:cNvSpPr>
          <p:nvPr>
            <p:ph idx="1"/>
          </p:nvPr>
        </p:nvSpPr>
        <p:spPr>
          <a:xfrm>
            <a:off x="838200" y="159798"/>
            <a:ext cx="10515600" cy="6017165"/>
          </a:xfrm>
        </p:spPr>
        <p:txBody>
          <a:bodyPr>
            <a:normAutofit/>
          </a:bodyPr>
          <a:lstStyle/>
          <a:p>
            <a:r>
              <a:rPr lang="en-IN" b="1" dirty="0"/>
              <a:t>Classification: </a:t>
            </a:r>
            <a:endParaRPr lang="en-IN" dirty="0"/>
          </a:p>
          <a:p>
            <a:pPr marL="0" indent="0">
              <a:buNone/>
            </a:pPr>
            <a:r>
              <a:rPr lang="en-IN" dirty="0"/>
              <a:t>	</a:t>
            </a:r>
            <a:r>
              <a:rPr lang="en-IN" sz="2400" dirty="0">
                <a:latin typeface="Times New Roman" panose="02020603050405020304" pitchFamily="18" charset="0"/>
                <a:cs typeface="Times New Roman" panose="02020603050405020304" pitchFamily="18" charset="0"/>
              </a:rPr>
              <a:t>Classification in the context of microplastics refers to categorizing these small plastic particles into different groups or types based on various attributes such as size, shape, polymer composition</a:t>
            </a:r>
            <a:r>
              <a:rPr lang="en-IN"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b="1" dirty="0"/>
              <a:t>Microplastic Detection:</a:t>
            </a:r>
            <a:endParaRPr lang="en-IN" dirty="0"/>
          </a:p>
          <a:p>
            <a:pPr marL="0" indent="0">
              <a:buNone/>
            </a:pPr>
            <a:r>
              <a:rPr lang="en-IN" b="1" dirty="0"/>
              <a:t>	 </a:t>
            </a:r>
            <a:r>
              <a:rPr lang="en-IN" sz="2400" dirty="0">
                <a:latin typeface="Times New Roman" panose="02020603050405020304" pitchFamily="18" charset="0"/>
                <a:cs typeface="Times New Roman" panose="02020603050405020304" pitchFamily="18" charset="0"/>
              </a:rPr>
              <a:t>The deep learning models perform microplastic detection in both the images and spectral data, providing information about the presence and quantity of microplastics.</a:t>
            </a:r>
            <a:r>
              <a:rPr lang="en-IN"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b="1" dirty="0"/>
              <a:t>Results and Insights: </a:t>
            </a:r>
            <a:endParaRPr lang="en-IN" dirty="0"/>
          </a:p>
          <a:p>
            <a:pPr marL="0" indent="0">
              <a:buNone/>
            </a:pPr>
            <a:r>
              <a:rPr lang="en-IN" dirty="0"/>
              <a:t>	</a:t>
            </a:r>
            <a:r>
              <a:rPr lang="en-IN" sz="2200" dirty="0">
                <a:latin typeface="Times New Roman" panose="02020603050405020304" pitchFamily="18" charset="0"/>
                <a:cs typeface="Times New Roman" panose="02020603050405020304" pitchFamily="18" charset="0"/>
              </a:rPr>
              <a:t>The results of microplastic detection, along with insights into potential health implications, are presented to researchers and healthcare professionals for further analysis and decision-making</a:t>
            </a:r>
            <a:r>
              <a:rPr lang="en-IN" sz="2200" b="1"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272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3311B-FD1A-488C-BFA5-69A9FB64170F}"/>
              </a:ext>
            </a:extLst>
          </p:cNvPr>
          <p:cNvSpPr>
            <a:spLocks noGrp="1"/>
          </p:cNvSpPr>
          <p:nvPr>
            <p:ph idx="1"/>
          </p:nvPr>
        </p:nvSpPr>
        <p:spPr>
          <a:xfrm>
            <a:off x="838200" y="416859"/>
            <a:ext cx="10515600" cy="5760104"/>
          </a:xfrm>
        </p:spPr>
        <p:txBody>
          <a:bodyPr>
            <a:noAutofit/>
          </a:bodyPr>
          <a:lstStyle/>
          <a:p>
            <a:r>
              <a:rPr lang="en-US" sz="1900" b="1" dirty="0"/>
              <a:t>ALGORITHMS USED</a:t>
            </a:r>
          </a:p>
          <a:p>
            <a:r>
              <a:rPr lang="en-US" sz="1900" b="1" dirty="0"/>
              <a:t>DWT:</a:t>
            </a:r>
          </a:p>
          <a:p>
            <a:pPr marL="0" indent="0">
              <a:buNone/>
            </a:pPr>
            <a:r>
              <a:rPr lang="en-US" sz="1900" dirty="0">
                <a:latin typeface="Times New Roman" panose="02020603050405020304" pitchFamily="18" charset="0"/>
                <a:cs typeface="Times New Roman" panose="02020603050405020304" pitchFamily="18" charset="0"/>
              </a:rPr>
              <a:t>DWT stands for Discrete Wavelet Transform. In simple terms, it's a mathematical technique used to analyze and represent data in a way that captures both high and low-frequency patterns. </a:t>
            </a:r>
          </a:p>
          <a:p>
            <a:r>
              <a:rPr lang="en-US" sz="1900" b="1" dirty="0">
                <a:latin typeface="Times New Roman" panose="02020603050405020304" pitchFamily="18" charset="0"/>
                <a:cs typeface="Times New Roman" panose="02020603050405020304" pitchFamily="18" charset="0"/>
              </a:rPr>
              <a:t>Segmentation:</a:t>
            </a:r>
          </a:p>
          <a:p>
            <a:pPr marL="0" indent="0">
              <a:buNone/>
            </a:pPr>
            <a:r>
              <a:rPr lang="en-US" sz="1900" dirty="0">
                <a:latin typeface="Times New Roman" panose="02020603050405020304" pitchFamily="18" charset="0"/>
                <a:cs typeface="Times New Roman" panose="02020603050405020304" pitchFamily="18" charset="0"/>
              </a:rPr>
              <a:t>In simple terms, refers to the process of dividing or breaking down something into distinct and separate parts or segments. This could apply to various fields, such as:</a:t>
            </a:r>
          </a:p>
          <a:p>
            <a:r>
              <a:rPr lang="en-IN" sz="1900" dirty="0">
                <a:latin typeface="Times New Roman" panose="02020603050405020304" pitchFamily="18" charset="0"/>
                <a:cs typeface="Times New Roman" panose="02020603050405020304" pitchFamily="18" charset="0"/>
              </a:rPr>
              <a:t>Image Segmentation</a:t>
            </a:r>
          </a:p>
          <a:p>
            <a:r>
              <a:rPr lang="en-IN" sz="1900" dirty="0">
                <a:latin typeface="Times New Roman" panose="02020603050405020304" pitchFamily="18" charset="0"/>
                <a:cs typeface="Times New Roman" panose="02020603050405020304" pitchFamily="18" charset="0"/>
              </a:rPr>
              <a:t>Market Segmentation</a:t>
            </a:r>
          </a:p>
          <a:p>
            <a:r>
              <a:rPr lang="en-IN" sz="1900" dirty="0">
                <a:latin typeface="Times New Roman" panose="02020603050405020304" pitchFamily="18" charset="0"/>
                <a:cs typeface="Times New Roman" panose="02020603050405020304" pitchFamily="18" charset="0"/>
              </a:rPr>
              <a:t>Text Segmentation</a:t>
            </a:r>
          </a:p>
          <a:p>
            <a:r>
              <a:rPr lang="en-US" sz="1900" b="1" dirty="0">
                <a:latin typeface="Times New Roman" panose="02020603050405020304" pitchFamily="18" charset="0"/>
                <a:cs typeface="Times New Roman" panose="02020603050405020304" pitchFamily="18" charset="0"/>
              </a:rPr>
              <a:t>2)GLC algorithm</a:t>
            </a:r>
          </a:p>
          <a:p>
            <a:pPr marL="0" indent="0">
              <a:buNone/>
            </a:pPr>
            <a:r>
              <a:rPr lang="en-US" sz="1900" dirty="0">
                <a:latin typeface="Times New Roman" panose="02020603050405020304" pitchFamily="18" charset="0"/>
                <a:cs typeface="Times New Roman" panose="02020603050405020304" pitchFamily="18" charset="0"/>
              </a:rPr>
              <a:t>The Gray-Level Co-occurrence Matrix (GLCM) is an image analysis technique that characterizes the texture of an image.</a:t>
            </a:r>
          </a:p>
          <a:p>
            <a:pPr marL="0" indent="0">
              <a:buNone/>
            </a:pPr>
            <a:r>
              <a:rPr lang="en-US" sz="1900" dirty="0">
                <a:latin typeface="Times New Roman" panose="02020603050405020304" pitchFamily="18" charset="0"/>
                <a:cs typeface="Times New Roman" panose="02020603050405020304" pitchFamily="18" charset="0"/>
              </a:rPr>
              <a:t>3</a:t>
            </a:r>
            <a:r>
              <a:rPr lang="en-US" sz="1900" b="1" dirty="0">
                <a:latin typeface="Times New Roman" panose="02020603050405020304" pitchFamily="18" charset="0"/>
                <a:cs typeface="Times New Roman" panose="02020603050405020304" pitchFamily="18" charset="0"/>
              </a:rPr>
              <a:t>) A Convolutional Neural Network (CNN) </a:t>
            </a:r>
            <a:r>
              <a:rPr lang="en-US" sz="1900" dirty="0">
                <a:latin typeface="Times New Roman" panose="02020603050405020304" pitchFamily="18" charset="0"/>
                <a:cs typeface="Times New Roman" panose="02020603050405020304" pitchFamily="18" charset="0"/>
              </a:rPr>
              <a:t>is a deep learning algorithm that's used for image processing and recognition.</a:t>
            </a:r>
            <a:endParaRPr lang="en-IN"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pPr marL="0" indent="0">
              <a:buNone/>
            </a:pP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This block diagram illustrates the overall process of detecting and quantifying microplastics in human tissues using deep learning. It involves a combination of image analysis and spectral analysis to provide a comprehensive understanding of microplastic ingestion in the human body.</a:t>
            </a:r>
          </a:p>
          <a:p>
            <a:pPr marL="0" indent="0">
              <a:buNone/>
            </a:pPr>
            <a:r>
              <a:rPr lang="en-IN" sz="1900" b="1" dirty="0">
                <a:latin typeface="Times New Roman" panose="02020603050405020304" pitchFamily="18" charset="0"/>
                <a:cs typeface="Times New Roman" panose="02020603050405020304" pitchFamily="18" charset="0"/>
              </a:rPr>
              <a:t> </a:t>
            </a:r>
            <a:endParaRPr lang="en-IN"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437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73C3-14A8-49C2-A3F1-5CBFDD6BDA78}"/>
              </a:ext>
            </a:extLst>
          </p:cNvPr>
          <p:cNvSpPr>
            <a:spLocks noGrp="1"/>
          </p:cNvSpPr>
          <p:nvPr>
            <p:ph type="title"/>
          </p:nvPr>
        </p:nvSpPr>
        <p:spPr/>
        <p:txBody>
          <a:bodyPr/>
          <a:lstStyle/>
          <a:p>
            <a:r>
              <a:rPr lang="en-IN" b="1" dirty="0"/>
              <a:t>BLOCK DIAGRAM</a:t>
            </a:r>
            <a:endParaRPr lang="en-IN" dirty="0"/>
          </a:p>
        </p:txBody>
      </p:sp>
      <p:pic>
        <p:nvPicPr>
          <p:cNvPr id="4" name="Content Placeholder 3">
            <a:extLst>
              <a:ext uri="{FF2B5EF4-FFF2-40B4-BE49-F238E27FC236}">
                <a16:creationId xmlns:a16="http://schemas.microsoft.com/office/drawing/2014/main" id="{B9723F23-017D-45F5-AC98-6C4EE7C9A19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10236" y="1815354"/>
            <a:ext cx="9641540" cy="4356846"/>
          </a:xfrm>
          <a:prstGeom prst="rect">
            <a:avLst/>
          </a:prstGeom>
        </p:spPr>
      </p:pic>
    </p:spTree>
    <p:extLst>
      <p:ext uri="{BB962C8B-B14F-4D97-AF65-F5344CB8AC3E}">
        <p14:creationId xmlns:p14="http://schemas.microsoft.com/office/powerpoint/2010/main" val="373501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AB11-E98C-4838-BA24-E5695EA5BBCD}"/>
              </a:ext>
            </a:extLst>
          </p:cNvPr>
          <p:cNvSpPr>
            <a:spLocks noGrp="1"/>
          </p:cNvSpPr>
          <p:nvPr>
            <p:ph type="title"/>
          </p:nvPr>
        </p:nvSpPr>
        <p:spPr/>
        <p:txBody>
          <a:bodyPr>
            <a:normAutofit/>
          </a:bodyPr>
          <a:lstStyle/>
          <a:p>
            <a:r>
              <a:rPr lang="en-IN" b="1" dirty="0"/>
              <a:t>SOFTWARE REQUIREMENTS:</a:t>
            </a:r>
            <a:br>
              <a:rPr lang="en-IN" dirty="0"/>
            </a:br>
            <a:endParaRPr lang="en-IN" dirty="0"/>
          </a:p>
        </p:txBody>
      </p:sp>
      <p:sp>
        <p:nvSpPr>
          <p:cNvPr id="3" name="Content Placeholder 2">
            <a:extLst>
              <a:ext uri="{FF2B5EF4-FFF2-40B4-BE49-F238E27FC236}">
                <a16:creationId xmlns:a16="http://schemas.microsoft.com/office/drawing/2014/main" id="{B372629D-57CD-4465-8538-6C1CD31D3A85}"/>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MATLAB 2019 - </a:t>
            </a:r>
            <a:r>
              <a:rPr lang="en-US" sz="2000" dirty="0" err="1">
                <a:latin typeface="Times New Roman" panose="02020603050405020304" pitchFamily="18" charset="0"/>
                <a:cs typeface="Times New Roman" panose="02020603050405020304" pitchFamily="18" charset="0"/>
              </a:rPr>
              <a:t>purchesed</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Image Processing </a:t>
            </a:r>
            <a:r>
              <a:rPr lang="en-US" sz="2000" dirty="0" err="1">
                <a:latin typeface="Times New Roman" panose="02020603050405020304" pitchFamily="18" charset="0"/>
                <a:cs typeface="Times New Roman" panose="02020603050405020304" pitchFamily="18" charset="0"/>
              </a:rPr>
              <a:t>ToolboxDeep</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Learning Toolbox </a:t>
            </a:r>
          </a:p>
          <a:p>
            <a:pPr marL="0" indent="0">
              <a:buNone/>
            </a:pPr>
            <a:r>
              <a:rPr lang="en-US" sz="2000" dirty="0">
                <a:latin typeface="Times New Roman" panose="02020603050405020304" pitchFamily="18" charset="0"/>
                <a:cs typeface="Times New Roman" panose="02020603050405020304" pitchFamily="18" charset="0"/>
              </a:rPr>
              <a:t>Data </a:t>
            </a:r>
            <a:r>
              <a:rPr lang="en-US" sz="2000" dirty="0" err="1">
                <a:latin typeface="Times New Roman" panose="02020603050405020304" pitchFamily="18" charset="0"/>
                <a:cs typeface="Times New Roman" panose="02020603050405020304" pitchFamily="18" charset="0"/>
              </a:rPr>
              <a:t>aqcuation</a:t>
            </a:r>
            <a:r>
              <a:rPr lang="en-US" sz="2000" dirty="0">
                <a:latin typeface="Times New Roman" panose="02020603050405020304" pitchFamily="18" charset="0"/>
                <a:cs typeface="Times New Roman" panose="02020603050405020304" pitchFamily="18" charset="0"/>
              </a:rPr>
              <a:t> toolbox</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20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6015-117B-4C2C-8D12-74859240333E}"/>
              </a:ext>
            </a:extLst>
          </p:cNvPr>
          <p:cNvSpPr>
            <a:spLocks noGrp="1"/>
          </p:cNvSpPr>
          <p:nvPr>
            <p:ph type="title"/>
          </p:nvPr>
        </p:nvSpPr>
        <p:spPr/>
        <p:txBody>
          <a:bodyPr>
            <a:normAutofit/>
          </a:bodyPr>
          <a:lstStyle/>
          <a:p>
            <a:r>
              <a:rPr lang="en-IN" b="1" dirty="0"/>
              <a:t>Problem Statement:</a:t>
            </a:r>
            <a:r>
              <a:rPr lang="en-IN" dirty="0"/>
              <a:t> </a:t>
            </a:r>
            <a:br>
              <a:rPr lang="en-IN" dirty="0"/>
            </a:br>
            <a:endParaRPr lang="en-IN" dirty="0"/>
          </a:p>
        </p:txBody>
      </p:sp>
      <p:sp>
        <p:nvSpPr>
          <p:cNvPr id="3" name="Content Placeholder 2">
            <a:extLst>
              <a:ext uri="{FF2B5EF4-FFF2-40B4-BE49-F238E27FC236}">
                <a16:creationId xmlns:a16="http://schemas.microsoft.com/office/drawing/2014/main" id="{A1DDFF0F-24AC-46E0-B6EB-C2BA8350E6CD}"/>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The problem addressed in this study is the manual and time-intensive nature of microplastics analysis in human biological samples. The research seeks to automate this process using deep learning, thereby advancing our knowledge of microplastics ingestion in the human body.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52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60C9-F23A-478E-B56B-EC53A158724E}"/>
              </a:ext>
            </a:extLst>
          </p:cNvPr>
          <p:cNvSpPr>
            <a:spLocks noGrp="1"/>
          </p:cNvSpPr>
          <p:nvPr>
            <p:ph type="title"/>
          </p:nvPr>
        </p:nvSpPr>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EB0623C0-A6EC-4364-9AF9-50E9C815D822}"/>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summary, the primary goal of this research is to advance our insights into the ingestion of microplastics within the human body. Through the creation and application of deep learning models for the automated detection of microplastics in human tissues, our objective is to streamline the analysis process and reveal potential health implications. Ultimately, this study plays a crucial role in fostering a more thorough understanding of the microplastic challenge concerning human health.</a:t>
            </a:r>
          </a:p>
          <a:p>
            <a:pPr marL="0" lvl="0" indent="0" eaLnBrk="0" fontAlgn="base" hangingPunct="0">
              <a:lnSpc>
                <a:spcPct val="100000"/>
              </a:lnSpc>
              <a:spcBef>
                <a:spcPct val="0"/>
              </a:spcBef>
              <a:spcAft>
                <a:spcPct val="0"/>
              </a:spcAft>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548A3B6-C875-4D5C-BDF7-6CCBFA70367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9329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556F-EFBE-431D-8F4E-8F6F90127E06}"/>
              </a:ext>
            </a:extLst>
          </p:cNvPr>
          <p:cNvSpPr>
            <a:spLocks noGrp="1"/>
          </p:cNvSpPr>
          <p:nvPr>
            <p:ph type="title"/>
          </p:nvPr>
        </p:nvSpPr>
        <p:spPr>
          <a:xfrm>
            <a:off x="838200" y="577049"/>
            <a:ext cx="10515600" cy="364245"/>
          </a:xfrm>
        </p:spPr>
        <p:txBody>
          <a:bodyPr>
            <a:normAutofit fontScale="90000"/>
          </a:bodyPr>
          <a:lstStyle/>
          <a:p>
            <a:r>
              <a:rPr lang="en-IN" sz="2800" b="1" dirty="0"/>
              <a:t>REFERENCES:</a:t>
            </a:r>
            <a:br>
              <a:rPr lang="en-IN" dirty="0"/>
            </a:br>
            <a:endParaRPr lang="en-IN" dirty="0"/>
          </a:p>
        </p:txBody>
      </p:sp>
      <p:sp>
        <p:nvSpPr>
          <p:cNvPr id="3" name="Content Placeholder 2">
            <a:extLst>
              <a:ext uri="{FF2B5EF4-FFF2-40B4-BE49-F238E27FC236}">
                <a16:creationId xmlns:a16="http://schemas.microsoft.com/office/drawing/2014/main" id="{E305F575-ABB5-4897-8021-0EE4DD47E63D}"/>
              </a:ext>
            </a:extLst>
          </p:cNvPr>
          <p:cNvSpPr>
            <a:spLocks noGrp="1"/>
          </p:cNvSpPr>
          <p:nvPr>
            <p:ph idx="1"/>
          </p:nvPr>
        </p:nvSpPr>
        <p:spPr>
          <a:xfrm>
            <a:off x="838200" y="699247"/>
            <a:ext cx="10515600" cy="5477716"/>
          </a:xfrm>
        </p:spPr>
        <p:txBody>
          <a:bodyPr>
            <a:noAutofit/>
          </a:bodyPr>
          <a:lstStyle/>
          <a:p>
            <a:r>
              <a:rPr lang="en-IN" sz="2000" dirty="0">
                <a:latin typeface="Times New Roman" panose="02020603050405020304" pitchFamily="18" charset="0"/>
                <a:cs typeface="Times New Roman" panose="02020603050405020304" pitchFamily="18" charset="0"/>
              </a:rPr>
              <a:t>[1] </a:t>
            </a:r>
            <a:r>
              <a:rPr lang="en-IN" sz="2000" i="1" dirty="0">
                <a:latin typeface="Times New Roman" panose="02020603050405020304" pitchFamily="18" charset="0"/>
                <a:cs typeface="Times New Roman" panose="02020603050405020304" pitchFamily="18" charset="0"/>
              </a:rPr>
              <a:t>Global Plastics Outlook: Policy Scenarios to 2060</a:t>
            </a:r>
            <a:r>
              <a:rPr lang="en-IN" sz="2000" dirty="0">
                <a:latin typeface="Times New Roman" panose="02020603050405020304" pitchFamily="18" charset="0"/>
                <a:cs typeface="Times New Roman" panose="02020603050405020304" pitchFamily="18" charset="0"/>
              </a:rPr>
              <a:t>, 2022, [online] Available</a:t>
            </a:r>
          </a:p>
          <a:p>
            <a:r>
              <a:rPr lang="en-IN" sz="2000" dirty="0">
                <a:latin typeface="Times New Roman" panose="02020603050405020304" pitchFamily="18" charset="0"/>
                <a:cs typeface="Times New Roman" panose="02020603050405020304" pitchFamily="18" charset="0"/>
              </a:rPr>
              <a:t>[2] T. Y. Suman, W.-G. Li, S. </a:t>
            </a:r>
            <a:r>
              <a:rPr lang="en-IN" sz="2000" dirty="0" err="1">
                <a:latin typeface="Times New Roman" panose="02020603050405020304" pitchFamily="18" charset="0"/>
                <a:cs typeface="Times New Roman" panose="02020603050405020304" pitchFamily="18" charset="0"/>
              </a:rPr>
              <a:t>Alif</a:t>
            </a:r>
            <a:r>
              <a:rPr lang="en-IN" sz="2000" dirty="0">
                <a:latin typeface="Times New Roman" panose="02020603050405020304" pitchFamily="18" charset="0"/>
                <a:cs typeface="Times New Roman" panose="02020603050405020304" pitchFamily="18" charset="0"/>
              </a:rPr>
              <a:t>, V. R. P. Faris, D. J. Amarnath, J.-G. Ma, et al., "Characterization of petroleum-based plastics and their absorbed trace metals from the sediments of the Marina Beach in Chennai India", </a:t>
            </a:r>
            <a:r>
              <a:rPr lang="en-IN" sz="2000" i="1" dirty="0">
                <a:latin typeface="Times New Roman" panose="02020603050405020304" pitchFamily="18" charset="0"/>
                <a:cs typeface="Times New Roman" panose="02020603050405020304" pitchFamily="18" charset="0"/>
              </a:rPr>
              <a:t>Environmental Sciences Europe</a:t>
            </a:r>
            <a:r>
              <a:rPr lang="en-IN" sz="2000" dirty="0">
                <a:latin typeface="Times New Roman" panose="02020603050405020304" pitchFamily="18" charset="0"/>
                <a:cs typeface="Times New Roman" panose="02020603050405020304" pitchFamily="18" charset="0"/>
              </a:rPr>
              <a:t>, vol. 32, no. 1, pp. 110, 2020, [online] Available: </a:t>
            </a:r>
            <a:r>
              <a:rPr lang="en-IN" sz="2000" u="sng" dirty="0">
                <a:latin typeface="Times New Roman" panose="02020603050405020304" pitchFamily="18" charset="0"/>
                <a:cs typeface="Times New Roman" panose="02020603050405020304" pitchFamily="18" charset="0"/>
                <a:hlinkClick r:id="rId2"/>
              </a:rPr>
              <a:t>https://doi.org/10.1186/s12302-020-00388-5</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[3] N. Fisheries, </a:t>
            </a:r>
            <a:r>
              <a:rPr lang="en-IN" sz="2000" i="1" dirty="0">
                <a:latin typeface="Times New Roman" panose="02020603050405020304" pitchFamily="18" charset="0"/>
                <a:cs typeface="Times New Roman" panose="02020603050405020304" pitchFamily="18" charset="0"/>
              </a:rPr>
              <a:t>Deepwater Horizon 10 Years Later: 10 Questions — NOAA Fisheries (Southeast National)</a:t>
            </a:r>
            <a:r>
              <a:rPr lang="en-IN" sz="2000" dirty="0">
                <a:latin typeface="Times New Roman" panose="02020603050405020304" pitchFamily="18" charset="0"/>
                <a:cs typeface="Times New Roman" panose="02020603050405020304" pitchFamily="18" charset="0"/>
              </a:rPr>
              <a:t>, January 2021, [online] Available: https://www.fisheries.noaa.gov/news/deepwater-horizon-10-years-later-10-questions.</a:t>
            </a:r>
          </a:p>
          <a:p>
            <a:r>
              <a:rPr lang="en-IN" sz="2000" dirty="0">
                <a:latin typeface="Times New Roman" panose="02020603050405020304" pitchFamily="18" charset="0"/>
                <a:cs typeface="Times New Roman" panose="02020603050405020304" pitchFamily="18" charset="0"/>
              </a:rPr>
              <a:t>[4] </a:t>
            </a:r>
            <a:r>
              <a:rPr lang="en-IN" sz="2000" i="1" dirty="0">
                <a:latin typeface="Times New Roman" panose="02020603050405020304" pitchFamily="18" charset="0"/>
                <a:cs typeface="Times New Roman" panose="02020603050405020304" pitchFamily="18" charset="0"/>
              </a:rPr>
              <a:t>IUCN</a:t>
            </a:r>
            <a:r>
              <a:rPr lang="en-IN" sz="2000" dirty="0">
                <a:latin typeface="Times New Roman" panose="02020603050405020304" pitchFamily="18" charset="0"/>
                <a:cs typeface="Times New Roman" panose="02020603050405020304" pitchFamily="18" charset="0"/>
              </a:rPr>
              <a:t>, [online] Available: </a:t>
            </a:r>
            <a:r>
              <a:rPr lang="en-IN" sz="2000" u="sng" dirty="0">
                <a:latin typeface="Times New Roman" panose="02020603050405020304" pitchFamily="18" charset="0"/>
                <a:cs typeface="Times New Roman" panose="02020603050405020304" pitchFamily="18" charset="0"/>
                <a:hlinkClick r:id="rId3"/>
              </a:rPr>
              <a:t>https://www.iucn.org/resources/issues-brief/marine-plastic-pollution</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[5] T. M. Karlsson, L. </a:t>
            </a:r>
            <a:r>
              <a:rPr lang="en-IN" sz="2000" dirty="0" err="1">
                <a:latin typeface="Times New Roman" panose="02020603050405020304" pitchFamily="18" charset="0"/>
                <a:cs typeface="Times New Roman" panose="02020603050405020304" pitchFamily="18" charset="0"/>
              </a:rPr>
              <a:t>Arneborg</a:t>
            </a:r>
            <a:r>
              <a:rPr lang="en-IN" sz="2000" dirty="0">
                <a:latin typeface="Times New Roman" panose="02020603050405020304" pitchFamily="18" charset="0"/>
                <a:cs typeface="Times New Roman" panose="02020603050405020304" pitchFamily="18" charset="0"/>
              </a:rPr>
              <a:t>, G. </a:t>
            </a:r>
            <a:r>
              <a:rPr lang="en-IN" sz="2000" dirty="0" err="1">
                <a:latin typeface="Times New Roman" panose="02020603050405020304" pitchFamily="18" charset="0"/>
                <a:cs typeface="Times New Roman" panose="02020603050405020304" pitchFamily="18" charset="0"/>
              </a:rPr>
              <a:t>Broström</a:t>
            </a:r>
            <a:r>
              <a:rPr lang="en-IN" sz="2000" dirty="0">
                <a:latin typeface="Times New Roman" panose="02020603050405020304" pitchFamily="18" charset="0"/>
                <a:cs typeface="Times New Roman" panose="02020603050405020304" pitchFamily="18" charset="0"/>
              </a:rPr>
              <a:t>, B. C. </a:t>
            </a:r>
            <a:r>
              <a:rPr lang="en-IN" sz="2000" dirty="0" err="1">
                <a:latin typeface="Times New Roman" panose="02020603050405020304" pitchFamily="18" charset="0"/>
                <a:cs typeface="Times New Roman" panose="02020603050405020304" pitchFamily="18" charset="0"/>
              </a:rPr>
              <a:t>Almroth</a:t>
            </a:r>
            <a:r>
              <a:rPr lang="en-IN" sz="2000" dirty="0">
                <a:latin typeface="Times New Roman" panose="02020603050405020304" pitchFamily="18" charset="0"/>
                <a:cs typeface="Times New Roman" panose="02020603050405020304" pitchFamily="18" charset="0"/>
              </a:rPr>
              <a:t>, L. </a:t>
            </a:r>
            <a:r>
              <a:rPr lang="en-IN" sz="2000" dirty="0" err="1">
                <a:latin typeface="Times New Roman" panose="02020603050405020304" pitchFamily="18" charset="0"/>
                <a:cs typeface="Times New Roman" panose="02020603050405020304" pitchFamily="18" charset="0"/>
              </a:rPr>
              <a:t>Gipperth</a:t>
            </a:r>
            <a:r>
              <a:rPr lang="en-IN" sz="2000" dirty="0">
                <a:latin typeface="Times New Roman" panose="02020603050405020304" pitchFamily="18" charset="0"/>
                <a:cs typeface="Times New Roman" panose="02020603050405020304" pitchFamily="18" charset="0"/>
              </a:rPr>
              <a:t> and M. </a:t>
            </a:r>
            <a:r>
              <a:rPr lang="en-IN" sz="2000" dirty="0" err="1">
                <a:latin typeface="Times New Roman" panose="02020603050405020304" pitchFamily="18" charset="0"/>
                <a:cs typeface="Times New Roman" panose="02020603050405020304" pitchFamily="18" charset="0"/>
              </a:rPr>
              <a:t>Hassellöv</a:t>
            </a:r>
            <a:r>
              <a:rPr lang="en-IN" sz="2000" dirty="0">
                <a:latin typeface="Times New Roman" panose="02020603050405020304" pitchFamily="18" charset="0"/>
                <a:cs typeface="Times New Roman" panose="02020603050405020304" pitchFamily="18" charset="0"/>
              </a:rPr>
              <a:t>, "The unaccountability case of plastic pellet pollution", </a:t>
            </a:r>
            <a:r>
              <a:rPr lang="en-IN" sz="2000" i="1" dirty="0">
                <a:latin typeface="Times New Roman" panose="02020603050405020304" pitchFamily="18" charset="0"/>
                <a:cs typeface="Times New Roman" panose="02020603050405020304" pitchFamily="18" charset="0"/>
              </a:rPr>
              <a:t>Marine Pollution Bulletin</a:t>
            </a:r>
            <a:r>
              <a:rPr lang="en-IN" sz="2000" dirty="0">
                <a:latin typeface="Times New Roman" panose="02020603050405020304" pitchFamily="18" charset="0"/>
                <a:cs typeface="Times New Roman" panose="02020603050405020304" pitchFamily="18" charset="0"/>
              </a:rPr>
              <a:t>, vol. 129, no. 1, pp. 52-60, 2018, [online] Available: </a:t>
            </a:r>
            <a:r>
              <a:rPr lang="en-IN" sz="2000" u="sng" dirty="0">
                <a:latin typeface="Times New Roman" panose="02020603050405020304" pitchFamily="18" charset="0"/>
                <a:cs typeface="Times New Roman" panose="02020603050405020304" pitchFamily="18" charset="0"/>
                <a:hlinkClick r:id="rId4"/>
              </a:rPr>
              <a:t>https://doi.org/10.1016/j.marpolbul.2018.01.041</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[6] R. Geyer, J. R. </a:t>
            </a:r>
            <a:r>
              <a:rPr lang="en-IN" sz="2000" dirty="0" err="1">
                <a:latin typeface="Times New Roman" panose="02020603050405020304" pitchFamily="18" charset="0"/>
                <a:cs typeface="Times New Roman" panose="02020603050405020304" pitchFamily="18" charset="0"/>
              </a:rPr>
              <a:t>Jambeck</a:t>
            </a:r>
            <a:r>
              <a:rPr lang="en-IN" sz="2000" dirty="0">
                <a:latin typeface="Times New Roman" panose="02020603050405020304" pitchFamily="18" charset="0"/>
                <a:cs typeface="Times New Roman" panose="02020603050405020304" pitchFamily="18" charset="0"/>
              </a:rPr>
              <a:t> and K. L. Law, "Production use and fate of all plastics ever made", </a:t>
            </a:r>
            <a:r>
              <a:rPr lang="en-IN" sz="2000" i="1" dirty="0">
                <a:latin typeface="Times New Roman" panose="02020603050405020304" pitchFamily="18" charset="0"/>
                <a:cs typeface="Times New Roman" panose="02020603050405020304" pitchFamily="18" charset="0"/>
              </a:rPr>
              <a:t>Science Advances</a:t>
            </a:r>
            <a:r>
              <a:rPr lang="en-IN" sz="2000" dirty="0">
                <a:latin typeface="Times New Roman" panose="02020603050405020304" pitchFamily="18" charset="0"/>
                <a:cs typeface="Times New Roman" panose="02020603050405020304" pitchFamily="18" charset="0"/>
              </a:rPr>
              <a:t>, vol. 3, no. 7, pp. e1700782, 2017, [online] Available: https://doi.org/10.1126/sciadv.1700782.</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964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F16A-A9B6-7580-8ADF-95346E24AD1C}"/>
              </a:ext>
            </a:extLst>
          </p:cNvPr>
          <p:cNvSpPr>
            <a:spLocks noGrp="1"/>
          </p:cNvSpPr>
          <p:nvPr>
            <p:ph type="title"/>
          </p:nvPr>
        </p:nvSpPr>
        <p:spPr/>
        <p:txBody>
          <a:bodyPr/>
          <a:lstStyle/>
          <a:p>
            <a:r>
              <a:rPr lang="en-US" dirty="0"/>
              <a:t>Final stage is  to be continue</a:t>
            </a:r>
            <a:endParaRPr lang="en-IN" dirty="0"/>
          </a:p>
        </p:txBody>
      </p:sp>
      <p:sp>
        <p:nvSpPr>
          <p:cNvPr id="3" name="Content Placeholder 2">
            <a:extLst>
              <a:ext uri="{FF2B5EF4-FFF2-40B4-BE49-F238E27FC236}">
                <a16:creationId xmlns:a16="http://schemas.microsoft.com/office/drawing/2014/main" id="{88384965-7DD2-FF1E-B560-F32A9812F2E2}"/>
              </a:ext>
            </a:extLst>
          </p:cNvPr>
          <p:cNvSpPr>
            <a:spLocks noGrp="1"/>
          </p:cNvSpPr>
          <p:nvPr>
            <p:ph idx="1"/>
          </p:nvPr>
        </p:nvSpPr>
        <p:spPr/>
        <p:txBody>
          <a:bodyPr/>
          <a:lstStyle/>
          <a:p>
            <a:r>
              <a:rPr lang="en-US" dirty="0"/>
              <a:t>stage detection &amp; segmentation &amp; result analysis</a:t>
            </a:r>
            <a:endParaRPr lang="en-IN" dirty="0"/>
          </a:p>
        </p:txBody>
      </p:sp>
    </p:spTree>
    <p:extLst>
      <p:ext uri="{BB962C8B-B14F-4D97-AF65-F5344CB8AC3E}">
        <p14:creationId xmlns:p14="http://schemas.microsoft.com/office/powerpoint/2010/main" val="1138037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I Thank You PowerPoint Templates and Google Slides">
            <a:extLst>
              <a:ext uri="{FF2B5EF4-FFF2-40B4-BE49-F238E27FC236}">
                <a16:creationId xmlns:a16="http://schemas.microsoft.com/office/drawing/2014/main" id="{9E427A8F-0637-4874-96BD-C9DF83BE3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52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416B-2F89-4F01-B66C-449A3A3EF452}"/>
              </a:ext>
            </a:extLst>
          </p:cNvPr>
          <p:cNvSpPr>
            <a:spLocks noGrp="1"/>
          </p:cNvSpPr>
          <p:nvPr>
            <p:ph type="title"/>
          </p:nvPr>
        </p:nvSpPr>
        <p:spPr>
          <a:xfrm>
            <a:off x="569495" y="311024"/>
            <a:ext cx="10058400" cy="1450757"/>
          </a:xfrm>
        </p:spPr>
        <p:txBody>
          <a:bodyPr>
            <a:normAutofit/>
          </a:bodyPr>
          <a:lstStyle/>
          <a:p>
            <a:r>
              <a:rPr lang="en-IN" sz="3600" b="1" dirty="0"/>
              <a:t>OBJECTIVE</a:t>
            </a:r>
            <a:r>
              <a:rPr lang="en-IN" b="1" dirty="0"/>
              <a:t>:</a:t>
            </a:r>
            <a:br>
              <a:rPr lang="en-IN" b="1" dirty="0"/>
            </a:br>
            <a:endParaRPr lang="en-IN" b="1" dirty="0"/>
          </a:p>
        </p:txBody>
      </p:sp>
      <p:sp>
        <p:nvSpPr>
          <p:cNvPr id="3" name="Content Placeholder 2">
            <a:extLst>
              <a:ext uri="{FF2B5EF4-FFF2-40B4-BE49-F238E27FC236}">
                <a16:creationId xmlns:a16="http://schemas.microsoft.com/office/drawing/2014/main" id="{B82663A9-2966-4FD3-9CC9-0716ACC7D6EC}"/>
              </a:ext>
            </a:extLst>
          </p:cNvPr>
          <p:cNvSpPr>
            <a:spLocks noGrp="1"/>
          </p:cNvSpPr>
          <p:nvPr>
            <p:ph idx="1"/>
          </p:nvPr>
        </p:nvSpPr>
        <p:spPr>
          <a:xfrm>
            <a:off x="569495" y="1098566"/>
            <a:ext cx="10515600" cy="1479049"/>
          </a:xfrm>
        </p:spPr>
        <p:txBody>
          <a:bodyPr>
            <a:normAutofit/>
          </a:bodyPr>
          <a:lstStyle/>
          <a:p>
            <a:r>
              <a:rPr lang="en-IN" sz="2000" dirty="0">
                <a:latin typeface="Times New Roman" panose="02020603050405020304" pitchFamily="18" charset="0"/>
                <a:cs typeface="Times New Roman" panose="02020603050405020304" pitchFamily="18" charset="0"/>
              </a:rPr>
              <a:t>The primary objective of this research is two-fold: To develop a deep learning-based system for the detection and quantification of microplastics in human biological samples.</a:t>
            </a:r>
          </a:p>
          <a:p>
            <a:r>
              <a:rPr lang="en-IN" sz="2000" dirty="0">
                <a:latin typeface="Times New Roman" panose="02020603050405020304" pitchFamily="18" charset="0"/>
                <a:cs typeface="Times New Roman" panose="02020603050405020304" pitchFamily="18" charset="0"/>
              </a:rPr>
              <a:t>To assess the extent of microplastics ingestion in the human body and its potential health implications.</a:t>
            </a: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C8EBC7A-AB0E-9282-0BA3-7ADE15BE5FF9}"/>
              </a:ext>
            </a:extLst>
          </p:cNvPr>
          <p:cNvSpPr txBox="1"/>
          <p:nvPr/>
        </p:nvSpPr>
        <p:spPr>
          <a:xfrm>
            <a:off x="634832" y="2303839"/>
            <a:ext cx="4150232" cy="1045223"/>
          </a:xfrm>
          <a:prstGeom prst="rect">
            <a:avLst/>
          </a:prstGeom>
          <a:noFill/>
        </p:spPr>
        <p:txBody>
          <a:bodyPr wrap="square">
            <a:spAutoFit/>
          </a:bodyPr>
          <a:lstStyle/>
          <a:p>
            <a:pPr>
              <a:lnSpc>
                <a:spcPct val="200000"/>
              </a:lnSpc>
            </a:pPr>
            <a:r>
              <a:rPr lang="en-US" altLang="en-US" sz="3600" b="1" dirty="0"/>
              <a:t>SCOPE </a:t>
            </a:r>
            <a:endParaRPr lang="en-IN" altLang="en-US" sz="3600" b="1" dirty="0"/>
          </a:p>
        </p:txBody>
      </p:sp>
      <p:sp>
        <p:nvSpPr>
          <p:cNvPr id="9" name="TextBox 8">
            <a:extLst>
              <a:ext uri="{FF2B5EF4-FFF2-40B4-BE49-F238E27FC236}">
                <a16:creationId xmlns:a16="http://schemas.microsoft.com/office/drawing/2014/main" id="{741F1550-67B5-BD70-4F05-8339D9438204}"/>
              </a:ext>
            </a:extLst>
          </p:cNvPr>
          <p:cNvSpPr txBox="1"/>
          <p:nvPr/>
        </p:nvSpPr>
        <p:spPr>
          <a:xfrm>
            <a:off x="705853" y="3429000"/>
            <a:ext cx="10379242" cy="2308324"/>
          </a:xfrm>
          <a:prstGeom prst="rect">
            <a:avLst/>
          </a:prstGeom>
          <a:noFill/>
        </p:spPr>
        <p:txBody>
          <a:bodyPr wrap="square">
            <a:spAutoFit/>
          </a:bodyPr>
          <a:lstStyle/>
          <a:p>
            <a:r>
              <a:rPr lang="en-IN" dirty="0"/>
              <a:t>Automated Detection: Develop an advanced automated system for efficient and accurate detection and quantification of microplastics in human biological samples.</a:t>
            </a:r>
          </a:p>
          <a:p>
            <a:endParaRPr lang="en-IN" dirty="0"/>
          </a:p>
          <a:p>
            <a:r>
              <a:rPr lang="en-IN" dirty="0"/>
              <a:t>Health Implications: Investigate and uncover potential health risks associated with microplastics ingestion, contributing valuable insights to public health awareness. </a:t>
            </a:r>
          </a:p>
          <a:p>
            <a:endParaRPr lang="en-IN" dirty="0"/>
          </a:p>
          <a:p>
            <a:r>
              <a:rPr lang="en-IN" dirty="0"/>
              <a:t>Future Applications: Inform regulatory measures and waste management practices, paving the way for data-driven decision-making in environmental policies.</a:t>
            </a:r>
          </a:p>
        </p:txBody>
      </p:sp>
    </p:spTree>
    <p:extLst>
      <p:ext uri="{BB962C8B-B14F-4D97-AF65-F5344CB8AC3E}">
        <p14:creationId xmlns:p14="http://schemas.microsoft.com/office/powerpoint/2010/main" val="2935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3057-97CB-4AD9-B575-0407D07ACC3C}"/>
              </a:ext>
            </a:extLst>
          </p:cNvPr>
          <p:cNvSpPr>
            <a:spLocks noGrp="1"/>
          </p:cNvSpPr>
          <p:nvPr>
            <p:ph type="title"/>
          </p:nvPr>
        </p:nvSpPr>
        <p:spPr>
          <a:xfrm>
            <a:off x="4744377" y="523783"/>
            <a:ext cx="2428782" cy="852257"/>
          </a:xfrm>
        </p:spPr>
        <p:txBody>
          <a:bodyPr>
            <a:normAutofit fontScale="90000"/>
          </a:bodyPr>
          <a:lstStyle/>
          <a:p>
            <a:r>
              <a:rPr lang="en-US" dirty="0"/>
              <a:t>                                                    </a:t>
            </a:r>
            <a:r>
              <a:rPr lang="en-IN" b="1" dirty="0"/>
              <a:t>ABSTRACT</a:t>
            </a:r>
            <a:br>
              <a:rPr lang="en-IN" dirty="0"/>
            </a:br>
            <a:endParaRPr lang="en-IN" dirty="0"/>
          </a:p>
        </p:txBody>
      </p:sp>
      <p:sp>
        <p:nvSpPr>
          <p:cNvPr id="5" name="Rectangle 2">
            <a:extLst>
              <a:ext uri="{FF2B5EF4-FFF2-40B4-BE49-F238E27FC236}">
                <a16:creationId xmlns:a16="http://schemas.microsoft.com/office/drawing/2014/main" id="{6F7BF395-7474-4C17-B651-36DDFF9A11CF}"/>
              </a:ext>
            </a:extLst>
          </p:cNvPr>
          <p:cNvSpPr>
            <a:spLocks noChangeArrowheads="1"/>
          </p:cNvSpPr>
          <p:nvPr/>
        </p:nvSpPr>
        <p:spPr bwMode="auto">
          <a:xfrm>
            <a:off x="838200" y="3022148"/>
            <a:ext cx="1068592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B02B08-397B-4632-AF4C-C09F162265EC}"/>
              </a:ext>
            </a:extLst>
          </p:cNvPr>
          <p:cNvSpPr txBox="1"/>
          <p:nvPr/>
        </p:nvSpPr>
        <p:spPr>
          <a:xfrm>
            <a:off x="0" y="1121179"/>
            <a:ext cx="12192000" cy="5546134"/>
          </a:xfrm>
          <a:prstGeom prst="rect">
            <a:avLst/>
          </a:prstGeom>
          <a:noFill/>
        </p:spPr>
        <p:txBody>
          <a:bodyPr wrap="square">
            <a:spAutoFit/>
          </a:bodyPr>
          <a:lstStyle/>
          <a:p>
            <a:pPr marL="0" indent="0" eaLnBrk="1" hangingPunct="1">
              <a:lnSpc>
                <a:spcPct val="200000"/>
              </a:lnSpc>
              <a:buNone/>
            </a:pPr>
            <a:r>
              <a:rPr lang="en-US" altLang="en-US" sz="2000" b="1" dirty="0"/>
              <a:t>1. Exploring Microplastics in the Human Body:</a:t>
            </a:r>
          </a:p>
          <a:p>
            <a:pPr marL="0" indent="0" eaLnBrk="1" hangingPunct="1">
              <a:lnSpc>
                <a:spcPct val="200000"/>
              </a:lnSpc>
              <a:buNone/>
            </a:pPr>
            <a:r>
              <a:rPr lang="en-US" altLang="en-US" sz="2000" dirty="0"/>
              <a:t> We are investigating tiny pieces of plastic, called microplastics, in our bodies.</a:t>
            </a:r>
          </a:p>
          <a:p>
            <a:pPr marL="0" indent="0" eaLnBrk="1" hangingPunct="1">
              <a:lnSpc>
                <a:spcPct val="200000"/>
              </a:lnSpc>
              <a:buNone/>
            </a:pPr>
            <a:r>
              <a:rPr lang="en-US" altLang="en-US" sz="2000" b="1" dirty="0"/>
              <a:t>2. Using Advanced Technology to Identify Microplastics:</a:t>
            </a:r>
          </a:p>
          <a:p>
            <a:pPr marL="0" indent="0" eaLnBrk="1" hangingPunct="1">
              <a:lnSpc>
                <a:spcPct val="200000"/>
              </a:lnSpc>
              <a:buNone/>
            </a:pPr>
            <a:r>
              <a:rPr lang="en-US" altLang="en-US" sz="2000" dirty="0"/>
              <a:t>We are using smart computer programs (deep learning) to create a new system that can find and measure microplastics in different parts of our bodies.</a:t>
            </a:r>
          </a:p>
          <a:p>
            <a:pPr marL="0" indent="0" eaLnBrk="1" hangingPunct="1">
              <a:lnSpc>
                <a:spcPct val="200000"/>
              </a:lnSpc>
              <a:buNone/>
            </a:pPr>
            <a:r>
              <a:rPr lang="en-US" altLang="en-US" sz="2000" b="1" dirty="0"/>
              <a:t>3.Goal to Understand Health Effects and Create Detection System:</a:t>
            </a:r>
          </a:p>
          <a:p>
            <a:pPr marL="0" indent="0" eaLnBrk="1" hangingPunct="1">
              <a:lnSpc>
                <a:spcPct val="200000"/>
              </a:lnSpc>
              <a:buNone/>
            </a:pPr>
            <a:r>
              <a:rPr lang="en-US" altLang="en-US" sz="2000" dirty="0"/>
              <a:t>Our main goal is to learn more about how microplastics affect our health. Additionally, we want to create a computer system that can automatically find and analyze these tiny plastic particles in our bodies.</a:t>
            </a:r>
          </a:p>
          <a:p>
            <a:pPr marL="0" indent="0" eaLnBrk="1" hangingPunct="1">
              <a:lnSpc>
                <a:spcPct val="200000"/>
              </a:lnSpc>
              <a:buNone/>
            </a:pPr>
            <a:endParaRPr lang="en-US" altLang="en-US" sz="2000" dirty="0"/>
          </a:p>
        </p:txBody>
      </p:sp>
    </p:spTree>
    <p:extLst>
      <p:ext uri="{BB962C8B-B14F-4D97-AF65-F5344CB8AC3E}">
        <p14:creationId xmlns:p14="http://schemas.microsoft.com/office/powerpoint/2010/main" val="252751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C52EB-895A-8531-0E03-3532DC90D25A}"/>
              </a:ext>
            </a:extLst>
          </p:cNvPr>
          <p:cNvSpPr>
            <a:spLocks noGrp="1"/>
          </p:cNvSpPr>
          <p:nvPr>
            <p:ph idx="1"/>
          </p:nvPr>
        </p:nvSpPr>
        <p:spPr>
          <a:xfrm>
            <a:off x="340896" y="333709"/>
            <a:ext cx="10515600" cy="5585827"/>
          </a:xfrm>
        </p:spPr>
        <p:txBody>
          <a:bodyPr>
            <a:noAutofit/>
          </a:bodyPr>
          <a:lstStyle/>
          <a:p>
            <a:pPr marL="0" indent="0" eaLnBrk="1" hangingPunct="1">
              <a:lnSpc>
                <a:spcPct val="200000"/>
              </a:lnSpc>
              <a:buNone/>
            </a:pPr>
            <a:r>
              <a:rPr lang="en-US" altLang="en-US" sz="2000" b="1" dirty="0"/>
              <a:t>4. Linking Technology and Science for Better Understanding:</a:t>
            </a:r>
          </a:p>
          <a:p>
            <a:pPr marL="0" indent="0" eaLnBrk="1" hangingPunct="1">
              <a:lnSpc>
                <a:spcPct val="200000"/>
              </a:lnSpc>
              <a:buNone/>
            </a:pPr>
            <a:r>
              <a:rPr lang="en-US" altLang="en-US" sz="2000" dirty="0"/>
              <a:t> We are combining the latest technology with scientific investigation to better understand how microplastics and our health are connected. Our aim is to develop better ways to find them and understand the potential risks they may pose in our bodies.</a:t>
            </a:r>
          </a:p>
          <a:p>
            <a:pPr marL="0" indent="0" eaLnBrk="1" hangingPunct="1">
              <a:lnSpc>
                <a:spcPct val="200000"/>
              </a:lnSpc>
              <a:buNone/>
            </a:pPr>
            <a:r>
              <a:rPr lang="en-US" altLang="en-US" sz="2000" b="1" dirty="0"/>
              <a:t>5. Advancing Knowledge for Safer Detection and Understanding:</a:t>
            </a:r>
          </a:p>
          <a:p>
            <a:pPr marL="0" indent="0" eaLnBrk="1" hangingPunct="1">
              <a:lnSpc>
                <a:spcPct val="200000"/>
              </a:lnSpc>
              <a:buNone/>
            </a:pPr>
            <a:r>
              <a:rPr lang="en-US" altLang="en-US" sz="2000" dirty="0"/>
              <a:t>through our research, we hope to improve our understanding of the relationship between microplastics and human health. This will help develop more reliable methods to detect them and deepen our understanding of the potential dangers they might bring to our biological systems.</a:t>
            </a:r>
          </a:p>
          <a:p>
            <a:endParaRPr lang="en-IN" sz="2000" dirty="0"/>
          </a:p>
        </p:txBody>
      </p:sp>
    </p:spTree>
    <p:extLst>
      <p:ext uri="{BB962C8B-B14F-4D97-AF65-F5344CB8AC3E}">
        <p14:creationId xmlns:p14="http://schemas.microsoft.com/office/powerpoint/2010/main" val="130020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2C1A-74B6-4365-BF6A-9BE13D7DEE51}"/>
              </a:ext>
            </a:extLst>
          </p:cNvPr>
          <p:cNvSpPr>
            <a:spLocks noGrp="1"/>
          </p:cNvSpPr>
          <p:nvPr>
            <p:ph type="title"/>
          </p:nvPr>
        </p:nvSpPr>
        <p:spPr>
          <a:xfrm>
            <a:off x="838200" y="365125"/>
            <a:ext cx="10515600" cy="697193"/>
          </a:xfrm>
        </p:spPr>
        <p:txBody>
          <a:bodyPr>
            <a:normAutofit/>
          </a:bodyPr>
          <a:lstStyle/>
          <a:p>
            <a:r>
              <a:rPr lang="en-IN" sz="2800" b="1" dirty="0">
                <a:latin typeface="Times New Roman" panose="02020603050405020304" pitchFamily="18" charset="0"/>
                <a:cs typeface="Times New Roman" panose="02020603050405020304" pitchFamily="18" charset="0"/>
              </a:rPr>
              <a:t>LITERACY SURVEY:</a:t>
            </a:r>
          </a:p>
        </p:txBody>
      </p:sp>
      <p:graphicFrame>
        <p:nvGraphicFramePr>
          <p:cNvPr id="4" name="Content Placeholder 3">
            <a:extLst>
              <a:ext uri="{FF2B5EF4-FFF2-40B4-BE49-F238E27FC236}">
                <a16:creationId xmlns:a16="http://schemas.microsoft.com/office/drawing/2014/main" id="{F3A9CCEC-7CA5-4548-92DC-2532F6A926CC}"/>
              </a:ext>
            </a:extLst>
          </p:cNvPr>
          <p:cNvGraphicFramePr>
            <a:graphicFrameLocks noGrp="1"/>
          </p:cNvGraphicFramePr>
          <p:nvPr>
            <p:ph idx="1"/>
            <p:extLst>
              <p:ext uri="{D42A27DB-BD31-4B8C-83A1-F6EECF244321}">
                <p14:modId xmlns:p14="http://schemas.microsoft.com/office/powerpoint/2010/main" val="518973747"/>
              </p:ext>
            </p:extLst>
          </p:nvPr>
        </p:nvGraphicFramePr>
        <p:xfrm>
          <a:off x="838200" y="1196974"/>
          <a:ext cx="10564664" cy="5107669"/>
        </p:xfrm>
        <a:graphic>
          <a:graphicData uri="http://schemas.openxmlformats.org/drawingml/2006/table">
            <a:tbl>
              <a:tblPr firstRow="1" bandRow="1">
                <a:tableStyleId>{5C22544A-7EE6-4342-B048-85BDC9FD1C3A}</a:tableStyleId>
              </a:tblPr>
              <a:tblGrid>
                <a:gridCol w="676593">
                  <a:extLst>
                    <a:ext uri="{9D8B030D-6E8A-4147-A177-3AD203B41FA5}">
                      <a16:colId xmlns:a16="http://schemas.microsoft.com/office/drawing/2014/main" val="135604803"/>
                    </a:ext>
                  </a:extLst>
                </a:gridCol>
                <a:gridCol w="3578711">
                  <a:extLst>
                    <a:ext uri="{9D8B030D-6E8A-4147-A177-3AD203B41FA5}">
                      <a16:colId xmlns:a16="http://schemas.microsoft.com/office/drawing/2014/main" val="1559110858"/>
                    </a:ext>
                  </a:extLst>
                </a:gridCol>
                <a:gridCol w="2103120">
                  <a:extLst>
                    <a:ext uri="{9D8B030D-6E8A-4147-A177-3AD203B41FA5}">
                      <a16:colId xmlns:a16="http://schemas.microsoft.com/office/drawing/2014/main" val="792521630"/>
                    </a:ext>
                  </a:extLst>
                </a:gridCol>
                <a:gridCol w="1571437">
                  <a:extLst>
                    <a:ext uri="{9D8B030D-6E8A-4147-A177-3AD203B41FA5}">
                      <a16:colId xmlns:a16="http://schemas.microsoft.com/office/drawing/2014/main" val="3733198285"/>
                    </a:ext>
                  </a:extLst>
                </a:gridCol>
                <a:gridCol w="2634803">
                  <a:extLst>
                    <a:ext uri="{9D8B030D-6E8A-4147-A177-3AD203B41FA5}">
                      <a16:colId xmlns:a16="http://schemas.microsoft.com/office/drawing/2014/main" val="543254479"/>
                    </a:ext>
                  </a:extLst>
                </a:gridCol>
              </a:tblGrid>
              <a:tr h="444229">
                <a:tc>
                  <a:txBody>
                    <a:bodyPr/>
                    <a:lstStyle/>
                    <a:p>
                      <a:r>
                        <a:rPr lang="en-IN" dirty="0" err="1"/>
                        <a:t>S.No</a:t>
                      </a:r>
                      <a:endParaRPr lang="en-IN" dirty="0"/>
                    </a:p>
                  </a:txBody>
                  <a:tcPr/>
                </a:tc>
                <a:tc>
                  <a:txBody>
                    <a:bodyPr/>
                    <a:lstStyle/>
                    <a:p>
                      <a:r>
                        <a:rPr lang="en-IN" dirty="0"/>
                        <a:t>Title</a:t>
                      </a:r>
                    </a:p>
                  </a:txBody>
                  <a:tcPr/>
                </a:tc>
                <a:tc>
                  <a:txBody>
                    <a:bodyPr/>
                    <a:lstStyle/>
                    <a:p>
                      <a:r>
                        <a:rPr lang="en-IN" dirty="0"/>
                        <a:t>Author</a:t>
                      </a:r>
                    </a:p>
                  </a:txBody>
                  <a:tcPr/>
                </a:tc>
                <a:tc>
                  <a:txBody>
                    <a:bodyPr/>
                    <a:lstStyle/>
                    <a:p>
                      <a:r>
                        <a:rPr lang="en-IN" dirty="0"/>
                        <a:t>Algorithm</a:t>
                      </a:r>
                    </a:p>
                  </a:txBody>
                  <a:tcPr/>
                </a:tc>
                <a:tc>
                  <a:txBody>
                    <a:bodyPr/>
                    <a:lstStyle/>
                    <a:p>
                      <a:r>
                        <a:rPr lang="en-IN" dirty="0"/>
                        <a:t>Drawbacks</a:t>
                      </a:r>
                    </a:p>
                  </a:txBody>
                  <a:tcPr/>
                </a:tc>
                <a:extLst>
                  <a:ext uri="{0D108BD9-81ED-4DB2-BD59-A6C34878D82A}">
                    <a16:rowId xmlns:a16="http://schemas.microsoft.com/office/drawing/2014/main" val="258541217"/>
                  </a:ext>
                </a:extLst>
              </a:tr>
              <a:tr h="474656">
                <a:tc>
                  <a:txBody>
                    <a:bodyPr/>
                    <a:lstStyle/>
                    <a:p>
                      <a:r>
                        <a:rPr lang="en-IN" dirty="0"/>
                        <a:t>1</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Industry—Challenge to Pro-Environmental Manufacturing of Goods Replacing Single-Use Plastic by Indian Industry: A Study Toward Failing Ban on Single-Use Plastic Access</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800" dirty="0" err="1">
                          <a:solidFill>
                            <a:schemeClr val="tx1"/>
                          </a:solidFill>
                          <a:latin typeface="Times New Roman" panose="02020603050405020304" pitchFamily="18" charset="0"/>
                          <a:cs typeface="Times New Roman" panose="02020603050405020304" pitchFamily="18" charset="0"/>
                        </a:rPr>
                        <a:t>Shabbiruddin</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Neeraj</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Kanwar</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Vinay</a:t>
                      </a:r>
                      <a:r>
                        <a:rPr lang="en-IN" sz="1800" dirty="0">
                          <a:solidFill>
                            <a:schemeClr val="tx1"/>
                          </a:solidFill>
                          <a:latin typeface="Times New Roman" panose="02020603050405020304" pitchFamily="18" charset="0"/>
                          <a:cs typeface="Times New Roman" panose="02020603050405020304" pitchFamily="18" charset="0"/>
                        </a:rPr>
                        <a:t> Kumar </a:t>
                      </a:r>
                      <a:r>
                        <a:rPr lang="en-IN" sz="1800" dirty="0" err="1">
                          <a:solidFill>
                            <a:schemeClr val="tx1"/>
                          </a:solidFill>
                          <a:latin typeface="Times New Roman" panose="02020603050405020304" pitchFamily="18" charset="0"/>
                          <a:cs typeface="Times New Roman" panose="02020603050405020304" pitchFamily="18" charset="0"/>
                        </a:rPr>
                        <a:t>Jadoun</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Jayalakshmi</a:t>
                      </a:r>
                      <a:r>
                        <a:rPr lang="en-IN" sz="1800" dirty="0">
                          <a:solidFill>
                            <a:schemeClr val="tx1"/>
                          </a:solidFill>
                          <a:latin typeface="Times New Roman" panose="02020603050405020304" pitchFamily="18" charset="0"/>
                          <a:cs typeface="Times New Roman" panose="02020603050405020304" pitchFamily="18" charset="0"/>
                        </a:rPr>
                        <a:t> N. S.</a:t>
                      </a:r>
                    </a:p>
                  </a:txBody>
                  <a:tcPr/>
                </a:tc>
                <a:tc>
                  <a:txBody>
                    <a:bodyPr/>
                    <a:lstStyle/>
                    <a:p>
                      <a:r>
                        <a:rPr lang="en-US" sz="1800" dirty="0">
                          <a:latin typeface="Times New Roman" panose="02020603050405020304" pitchFamily="18" charset="0"/>
                          <a:cs typeface="Times New Roman" panose="02020603050405020304" pitchFamily="18" charset="0"/>
                        </a:rPr>
                        <a:t>Decision Trees or Random Forests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2000" b="0" dirty="0">
                          <a:latin typeface="Times New Roman" panose="02020603050405020304" pitchFamily="18" charset="0"/>
                          <a:cs typeface="Times New Roman" panose="02020603050405020304" pitchFamily="18" charset="0"/>
                        </a:rPr>
                        <a:t>Lack of Continuity</a:t>
                      </a:r>
                    </a:p>
                  </a:txBody>
                  <a:tcPr/>
                </a:tc>
                <a:extLst>
                  <a:ext uri="{0D108BD9-81ED-4DB2-BD59-A6C34878D82A}">
                    <a16:rowId xmlns:a16="http://schemas.microsoft.com/office/drawing/2014/main" val="2066257938"/>
                  </a:ext>
                </a:extLst>
              </a:tr>
              <a:tr h="474656">
                <a:tc>
                  <a:txBody>
                    <a:bodyPr/>
                    <a:lstStyle/>
                    <a:p>
                      <a:r>
                        <a:rPr lang="en-IN" dirty="0"/>
                        <a:t>2</a:t>
                      </a:r>
                    </a:p>
                  </a:txBody>
                  <a:tcPr/>
                </a:tc>
                <a:tc>
                  <a:txBody>
                    <a:bodyPr/>
                    <a:lstStyle/>
                    <a:p>
                      <a:pPr algn="just"/>
                      <a:r>
                        <a:rPr lang="en-US" sz="1800" dirty="0">
                          <a:latin typeface="Times New Roman" panose="02020603050405020304" pitchFamily="18" charset="0"/>
                          <a:cs typeface="Times New Roman" panose="02020603050405020304" pitchFamily="18" charset="0"/>
                        </a:rPr>
                        <a:t>Design for an Intelligent Waste Classifying System: A Case Study of Plastic Bottles.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IN" sz="1800" dirty="0" err="1">
                          <a:solidFill>
                            <a:schemeClr val="tx1"/>
                          </a:solidFill>
                          <a:latin typeface="Times New Roman" panose="02020603050405020304" pitchFamily="18" charset="0"/>
                          <a:cs typeface="Times New Roman" panose="02020603050405020304" pitchFamily="18" charset="0"/>
                        </a:rPr>
                        <a:t>Suchada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Rianmora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Poompachara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Punsawat</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Charinya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Yutisayanuwat</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Yosakorn</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Tongtan</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CNN</a:t>
                      </a:r>
                    </a:p>
                  </a:txBody>
                  <a:tcPr/>
                </a:tc>
                <a:tc>
                  <a:txBody>
                    <a:bodyPr/>
                    <a:lstStyle/>
                    <a:p>
                      <a:r>
                        <a:rPr lang="en-IN" sz="2000" dirty="0">
                          <a:latin typeface="Times New Roman" panose="02020603050405020304" pitchFamily="18" charset="0"/>
                          <a:cs typeface="Times New Roman" panose="02020603050405020304" pitchFamily="18" charset="0"/>
                        </a:rPr>
                        <a:t>Requires Large Datasets</a:t>
                      </a:r>
                    </a:p>
                  </a:txBody>
                  <a:tcPr/>
                </a:tc>
                <a:extLst>
                  <a:ext uri="{0D108BD9-81ED-4DB2-BD59-A6C34878D82A}">
                    <a16:rowId xmlns:a16="http://schemas.microsoft.com/office/drawing/2014/main" val="2968252724"/>
                  </a:ext>
                </a:extLst>
              </a:tr>
              <a:tr h="474656">
                <a:tc>
                  <a:txBody>
                    <a:bodyPr/>
                    <a:lstStyle/>
                    <a:p>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Design and Construction of a Solar Electric Plastic Extruder Machine Based on a Parabolic Trough Collector</a:t>
                      </a:r>
                      <a:endParaRPr lang="en-US" sz="1800" b="1"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s-ES" sz="1800" dirty="0">
                          <a:solidFill>
                            <a:schemeClr val="tx1"/>
                          </a:solidFill>
                          <a:latin typeface="Times New Roman" panose="02020603050405020304" pitchFamily="18" charset="0"/>
                          <a:cs typeface="Times New Roman" panose="02020603050405020304" pitchFamily="18" charset="0"/>
                        </a:rPr>
                        <a:t>José Alonso </a:t>
                      </a:r>
                      <a:r>
                        <a:rPr lang="es-ES" sz="1800" dirty="0" err="1">
                          <a:solidFill>
                            <a:schemeClr val="tx1"/>
                          </a:solidFill>
                          <a:latin typeface="Times New Roman" panose="02020603050405020304" pitchFamily="18" charset="0"/>
                          <a:cs typeface="Times New Roman" panose="02020603050405020304" pitchFamily="18" charset="0"/>
                        </a:rPr>
                        <a:t>Dena</a:t>
                      </a:r>
                      <a:r>
                        <a:rPr lang="es-ES" sz="1800" dirty="0">
                          <a:solidFill>
                            <a:schemeClr val="tx1"/>
                          </a:solidFill>
                          <a:latin typeface="Times New Roman" panose="02020603050405020304" pitchFamily="18" charset="0"/>
                          <a:cs typeface="Times New Roman" panose="02020603050405020304" pitchFamily="18" charset="0"/>
                        </a:rPr>
                        <a:t>; Arturo Díaz-Ponce; Juan Carlos Delgado-Flores</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PID Algorithm</a:t>
                      </a:r>
                    </a:p>
                  </a:txBody>
                  <a:tcPr/>
                </a:tc>
                <a:tc>
                  <a:txBody>
                    <a:bodyPr/>
                    <a:lstStyle/>
                    <a:p>
                      <a:r>
                        <a:rPr lang="en-US" sz="2000" dirty="0">
                          <a:latin typeface="Times New Roman" panose="02020603050405020304" pitchFamily="18" charset="0"/>
                          <a:cs typeface="Times New Roman" panose="02020603050405020304" pitchFamily="18" charset="0"/>
                        </a:rPr>
                        <a:t>Limited Performance in Complex Systems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5523970"/>
                  </a:ext>
                </a:extLst>
              </a:tr>
            </a:tbl>
          </a:graphicData>
        </a:graphic>
      </p:graphicFrame>
    </p:spTree>
    <p:extLst>
      <p:ext uri="{BB962C8B-B14F-4D97-AF65-F5344CB8AC3E}">
        <p14:creationId xmlns:p14="http://schemas.microsoft.com/office/powerpoint/2010/main" val="2836850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854BD93-D8EF-4A0A-80C7-2BFEA0A08CEC}"/>
              </a:ext>
            </a:extLst>
          </p:cNvPr>
          <p:cNvGraphicFramePr>
            <a:graphicFrameLocks noGrp="1"/>
          </p:cNvGraphicFramePr>
          <p:nvPr>
            <p:ph idx="1"/>
            <p:extLst>
              <p:ext uri="{D42A27DB-BD31-4B8C-83A1-F6EECF244321}">
                <p14:modId xmlns:p14="http://schemas.microsoft.com/office/powerpoint/2010/main" val="4016624240"/>
              </p:ext>
            </p:extLst>
          </p:nvPr>
        </p:nvGraphicFramePr>
        <p:xfrm>
          <a:off x="421765" y="198120"/>
          <a:ext cx="11348470" cy="6461760"/>
        </p:xfrm>
        <a:graphic>
          <a:graphicData uri="http://schemas.openxmlformats.org/drawingml/2006/table">
            <a:tbl>
              <a:tblPr firstRow="1" bandRow="1">
                <a:tableStyleId>{5C22544A-7EE6-4342-B048-85BDC9FD1C3A}</a:tableStyleId>
              </a:tblPr>
              <a:tblGrid>
                <a:gridCol w="869576">
                  <a:extLst>
                    <a:ext uri="{9D8B030D-6E8A-4147-A177-3AD203B41FA5}">
                      <a16:colId xmlns:a16="http://schemas.microsoft.com/office/drawing/2014/main" val="2236091308"/>
                    </a:ext>
                  </a:extLst>
                </a:gridCol>
                <a:gridCol w="3307977">
                  <a:extLst>
                    <a:ext uri="{9D8B030D-6E8A-4147-A177-3AD203B41FA5}">
                      <a16:colId xmlns:a16="http://schemas.microsoft.com/office/drawing/2014/main" val="1544887019"/>
                    </a:ext>
                  </a:extLst>
                </a:gridCol>
                <a:gridCol w="2131807">
                  <a:extLst>
                    <a:ext uri="{9D8B030D-6E8A-4147-A177-3AD203B41FA5}">
                      <a16:colId xmlns:a16="http://schemas.microsoft.com/office/drawing/2014/main" val="80287354"/>
                    </a:ext>
                  </a:extLst>
                </a:gridCol>
                <a:gridCol w="1861122">
                  <a:extLst>
                    <a:ext uri="{9D8B030D-6E8A-4147-A177-3AD203B41FA5}">
                      <a16:colId xmlns:a16="http://schemas.microsoft.com/office/drawing/2014/main" val="2564218834"/>
                    </a:ext>
                  </a:extLst>
                </a:gridCol>
                <a:gridCol w="3177988">
                  <a:extLst>
                    <a:ext uri="{9D8B030D-6E8A-4147-A177-3AD203B41FA5}">
                      <a16:colId xmlns:a16="http://schemas.microsoft.com/office/drawing/2014/main" val="2819694115"/>
                    </a:ext>
                  </a:extLst>
                </a:gridCol>
              </a:tblGrid>
              <a:tr h="370840">
                <a:tc>
                  <a:txBody>
                    <a:bodyPr/>
                    <a:lstStyle/>
                    <a:p>
                      <a:r>
                        <a:rPr lang="en-IN" dirty="0"/>
                        <a:t>4</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5</a:t>
                      </a:r>
                    </a:p>
                    <a:p>
                      <a:endParaRPr lang="en-IN" dirty="0"/>
                    </a:p>
                    <a:p>
                      <a:endParaRPr lang="en-IN" dirty="0"/>
                    </a:p>
                    <a:p>
                      <a:endParaRPr lang="en-IN" dirty="0"/>
                    </a:p>
                    <a:p>
                      <a:r>
                        <a:rPr lang="en-IN" dirty="0"/>
                        <a:t>6</a:t>
                      </a:r>
                    </a:p>
                    <a:p>
                      <a:endParaRPr lang="en-IN" dirty="0"/>
                    </a:p>
                    <a:p>
                      <a:endParaRPr lang="en-IN" dirty="0"/>
                    </a:p>
                    <a:p>
                      <a:r>
                        <a:rPr lang="en-IN" dirty="0"/>
                        <a:t>7</a:t>
                      </a:r>
                    </a:p>
                    <a:p>
                      <a:endParaRPr lang="en-IN" dirty="0"/>
                    </a:p>
                    <a:p>
                      <a:endParaRPr lang="en-IN" dirty="0"/>
                    </a:p>
                    <a:p>
                      <a:r>
                        <a:rPr lang="en-IN" dirty="0"/>
                        <a:t>8</a:t>
                      </a:r>
                    </a:p>
                  </a:txBody>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Design and Fabrication of a Plastic-Free Antenna on a Sustainable Chitosan Substrate</a:t>
                      </a:r>
                    </a:p>
                    <a:p>
                      <a:endParaRPr lang="en-US" sz="1800" b="0" dirty="0">
                        <a:solidFill>
                          <a:schemeClr val="tx1"/>
                        </a:solidFill>
                        <a:latin typeface="Times New Roman" panose="02020603050405020304" pitchFamily="18" charset="0"/>
                        <a:cs typeface="Times New Roman" panose="02020603050405020304" pitchFamily="18" charset="0"/>
                      </a:endParaRPr>
                    </a:p>
                    <a:p>
                      <a:endParaRPr lang="en-US" sz="1800" b="0" dirty="0">
                        <a:solidFill>
                          <a:schemeClr val="tx1"/>
                        </a:solidFill>
                        <a:latin typeface="Times New Roman" panose="02020603050405020304" pitchFamily="18" charset="0"/>
                        <a:cs typeface="Times New Roman" panose="02020603050405020304" pitchFamily="18" charset="0"/>
                      </a:endParaRPr>
                    </a:p>
                    <a:p>
                      <a:endParaRPr lang="en-US" sz="1800" b="0" dirty="0">
                        <a:solidFill>
                          <a:schemeClr val="tx1"/>
                        </a:solidFill>
                        <a:latin typeface="Times New Roman" panose="02020603050405020304" pitchFamily="18" charset="0"/>
                        <a:cs typeface="Times New Roman" panose="02020603050405020304" pitchFamily="18" charset="0"/>
                      </a:endParaRPr>
                    </a:p>
                    <a:p>
                      <a:endParaRPr lang="en-US" sz="1800" b="0" dirty="0">
                        <a:solidFill>
                          <a:schemeClr val="tx1"/>
                        </a:solidFill>
                        <a:latin typeface="Times New Roman" panose="02020603050405020304" pitchFamily="18" charset="0"/>
                        <a:cs typeface="Times New Roman" panose="02020603050405020304" pitchFamily="18" charset="0"/>
                      </a:endParaRPr>
                    </a:p>
                    <a:p>
                      <a:endParaRPr lang="en-US" sz="1800" b="0" dirty="0">
                        <a:solidFill>
                          <a:schemeClr val="tx1"/>
                        </a:solidFill>
                        <a:latin typeface="Times New Roman" panose="02020603050405020304" pitchFamily="18" charset="0"/>
                        <a:cs typeface="Times New Roman" panose="02020603050405020304" pitchFamily="18" charset="0"/>
                      </a:endParaRPr>
                    </a:p>
                    <a:p>
                      <a:endParaRPr lang="en-US" sz="1800" b="0" dirty="0">
                        <a:solidFill>
                          <a:schemeClr val="tx1"/>
                        </a:solidFill>
                        <a:latin typeface="Times New Roman" panose="02020603050405020304" pitchFamily="18" charset="0"/>
                        <a:cs typeface="Times New Roman" panose="02020603050405020304" pitchFamily="18" charset="0"/>
                      </a:endParaRPr>
                    </a:p>
                    <a:p>
                      <a:r>
                        <a:rPr lang="en-IN" sz="1800" b="1" i="0" kern="1200" dirty="0">
                          <a:solidFill>
                            <a:schemeClr val="tx1"/>
                          </a:solidFill>
                          <a:effectLst/>
                          <a:latin typeface="+mn-lt"/>
                          <a:ea typeface="+mn-ea"/>
                          <a:cs typeface="+mn-cs"/>
                        </a:rPr>
                        <a:t>Advancements in Automated Microplastic</a:t>
                      </a:r>
                    </a:p>
                    <a:p>
                      <a:endParaRPr lang="en-IN" sz="1800" b="1" i="0" kern="1200" dirty="0">
                        <a:solidFill>
                          <a:schemeClr val="tx1"/>
                        </a:solidFill>
                        <a:effectLst/>
                        <a:latin typeface="+mn-lt"/>
                        <a:ea typeface="+mn-ea"/>
                        <a:cs typeface="+mn-cs"/>
                      </a:endParaRPr>
                    </a:p>
                    <a:p>
                      <a:endParaRPr lang="en-IN" sz="1800" b="1" i="0" kern="1200" dirty="0">
                        <a:solidFill>
                          <a:schemeClr val="tx1"/>
                        </a:solidFill>
                        <a:effectLst/>
                        <a:latin typeface="+mn-lt"/>
                        <a:ea typeface="+mn-ea"/>
                        <a:cs typeface="+mn-cs"/>
                      </a:endParaRPr>
                    </a:p>
                    <a:p>
                      <a:r>
                        <a:rPr lang="en-IN" sz="1800" b="1" i="0" kern="1200" dirty="0">
                          <a:solidFill>
                            <a:schemeClr val="tx1"/>
                          </a:solidFill>
                          <a:effectLst/>
                          <a:latin typeface="+mn-lt"/>
                          <a:ea typeface="+mn-ea"/>
                          <a:cs typeface="+mn-cs"/>
                        </a:rPr>
                        <a:t>Ethical Dimensions of Microplastic</a:t>
                      </a:r>
                    </a:p>
                    <a:p>
                      <a:endParaRPr lang="en-IN" sz="1800" b="1" i="0" kern="1200" dirty="0">
                        <a:solidFill>
                          <a:schemeClr val="tx1"/>
                        </a:solidFill>
                        <a:effectLst/>
                        <a:latin typeface="+mn-lt"/>
                        <a:ea typeface="+mn-ea"/>
                        <a:cs typeface="+mn-cs"/>
                      </a:endParaRPr>
                    </a:p>
                    <a:p>
                      <a:r>
                        <a:rPr lang="en-US" sz="1800" b="1" i="0" kern="1200" dirty="0">
                          <a:solidFill>
                            <a:schemeClr val="tx1"/>
                          </a:solidFill>
                          <a:effectLst/>
                          <a:latin typeface="+mn-lt"/>
                          <a:ea typeface="+mn-ea"/>
                          <a:cs typeface="+mn-cs"/>
                        </a:rPr>
                        <a:t>Health Implications of Microplastic Ingestion</a:t>
                      </a:r>
                    </a:p>
                    <a:p>
                      <a:endParaRPr lang="en-US" sz="1800" b="1" i="0" kern="1200" dirty="0">
                        <a:solidFill>
                          <a:schemeClr val="tx1"/>
                        </a:solidFill>
                        <a:effectLst/>
                        <a:latin typeface="+mn-lt"/>
                        <a:ea typeface="+mn-ea"/>
                        <a:cs typeface="+mn-cs"/>
                      </a:endParaRPr>
                    </a:p>
                    <a:p>
                      <a:r>
                        <a:rPr lang="en-IN" sz="1800" b="1" i="0" kern="1200" dirty="0">
                          <a:solidFill>
                            <a:schemeClr val="tx1"/>
                          </a:solidFill>
                          <a:effectLst/>
                          <a:latin typeface="+mn-lt"/>
                          <a:ea typeface="+mn-ea"/>
                          <a:cs typeface="+mn-cs"/>
                        </a:rPr>
                        <a:t>Quantifying Microplastics</a:t>
                      </a:r>
                      <a:endParaRPr lang="en-US"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it-IT" b="0" dirty="0">
                          <a:solidFill>
                            <a:schemeClr val="tx1"/>
                          </a:solidFill>
                          <a:latin typeface="Times New Roman" panose="02020603050405020304" pitchFamily="18" charset="0"/>
                          <a:cs typeface="Times New Roman" panose="02020603050405020304" pitchFamily="18" charset="0"/>
                        </a:rPr>
                        <a:t>Ilaria Marasco; G. Niro; G. de Marzo; F. Rizzi; A. D’Orazio; M. Grande</a:t>
                      </a:r>
                    </a:p>
                    <a:p>
                      <a:endParaRPr lang="it-IT" b="0" dirty="0">
                        <a:solidFill>
                          <a:schemeClr val="tx1"/>
                        </a:solidFill>
                        <a:latin typeface="Times New Roman" panose="02020603050405020304" pitchFamily="18" charset="0"/>
                        <a:cs typeface="Times New Roman" panose="02020603050405020304" pitchFamily="18" charset="0"/>
                      </a:endParaRPr>
                    </a:p>
                    <a:p>
                      <a:endParaRPr lang="it-IT" b="0" dirty="0">
                        <a:solidFill>
                          <a:schemeClr val="tx1"/>
                        </a:solidFill>
                        <a:latin typeface="Times New Roman" panose="02020603050405020304" pitchFamily="18" charset="0"/>
                        <a:cs typeface="Times New Roman" panose="02020603050405020304" pitchFamily="18" charset="0"/>
                      </a:endParaRPr>
                    </a:p>
                    <a:p>
                      <a:endParaRPr lang="it-IT" b="0" dirty="0">
                        <a:solidFill>
                          <a:schemeClr val="tx1"/>
                        </a:solidFill>
                        <a:latin typeface="Times New Roman" panose="02020603050405020304" pitchFamily="18" charset="0"/>
                        <a:cs typeface="Times New Roman" panose="02020603050405020304" pitchFamily="18" charset="0"/>
                      </a:endParaRPr>
                    </a:p>
                    <a:p>
                      <a:endParaRPr lang="it-IT" b="0" dirty="0">
                        <a:solidFill>
                          <a:schemeClr val="tx1"/>
                        </a:solidFill>
                        <a:latin typeface="Times New Roman" panose="02020603050405020304" pitchFamily="18" charset="0"/>
                        <a:cs typeface="Times New Roman" panose="02020603050405020304" pitchFamily="18" charset="0"/>
                      </a:endParaRPr>
                    </a:p>
                    <a:p>
                      <a:r>
                        <a:rPr lang="fr-FR" sz="1800" b="0" i="0" kern="1200" dirty="0">
                          <a:solidFill>
                            <a:schemeClr val="tx1"/>
                          </a:solidFill>
                          <a:effectLst/>
                          <a:latin typeface="+mn-lt"/>
                          <a:ea typeface="+mn-ea"/>
                          <a:cs typeface="+mn-cs"/>
                        </a:rPr>
                        <a:t>Brown, M., Garcia, B., et al.</a:t>
                      </a:r>
                    </a:p>
                    <a:p>
                      <a:endParaRPr lang="fr-FR" sz="1800" b="0" i="0" kern="1200" dirty="0">
                        <a:solidFill>
                          <a:schemeClr val="tx1"/>
                        </a:solidFill>
                        <a:effectLst/>
                        <a:latin typeface="+mn-lt"/>
                        <a:ea typeface="+mn-ea"/>
                        <a:cs typeface="+mn-cs"/>
                      </a:endParaRPr>
                    </a:p>
                    <a:p>
                      <a:endParaRPr lang="fr-FR" sz="1800" b="0" i="0" kern="1200" dirty="0">
                        <a:solidFill>
                          <a:schemeClr val="tx1"/>
                        </a:solidFill>
                        <a:effectLst/>
                        <a:latin typeface="+mn-lt"/>
                        <a:ea typeface="+mn-ea"/>
                        <a:cs typeface="+mn-cs"/>
                      </a:endParaRPr>
                    </a:p>
                    <a:p>
                      <a:r>
                        <a:rPr lang="da-DK" sz="1800" b="0" i="0" kern="1200" dirty="0">
                          <a:solidFill>
                            <a:schemeClr val="tx1"/>
                          </a:solidFill>
                          <a:effectLst/>
                          <a:latin typeface="+mn-lt"/>
                          <a:ea typeface="+mn-ea"/>
                          <a:cs typeface="+mn-cs"/>
                        </a:rPr>
                        <a:t>Kim, S., Lee, C., </a:t>
                      </a:r>
                    </a:p>
                    <a:p>
                      <a:endParaRPr lang="da-DK" sz="1800" b="0" i="0" kern="1200" dirty="0">
                        <a:solidFill>
                          <a:schemeClr val="tx1"/>
                        </a:solidFill>
                        <a:effectLst/>
                        <a:latin typeface="+mn-lt"/>
                        <a:ea typeface="+mn-ea"/>
                        <a:cs typeface="+mn-cs"/>
                      </a:endParaRPr>
                    </a:p>
                    <a:p>
                      <a:endParaRPr lang="da-DK" sz="1800" b="0" i="0" kern="1200" dirty="0">
                        <a:solidFill>
                          <a:schemeClr val="tx1"/>
                        </a:solidFill>
                        <a:effectLst/>
                        <a:latin typeface="+mn-lt"/>
                        <a:ea typeface="+mn-ea"/>
                        <a:cs typeface="+mn-cs"/>
                      </a:endParaRPr>
                    </a:p>
                    <a:p>
                      <a:r>
                        <a:rPr lang="en-IN" sz="1800" b="0" i="0" kern="1200" dirty="0">
                          <a:solidFill>
                            <a:schemeClr val="tx1"/>
                          </a:solidFill>
                          <a:effectLst/>
                          <a:latin typeface="+mn-lt"/>
                          <a:ea typeface="+mn-ea"/>
                          <a:cs typeface="+mn-cs"/>
                        </a:rPr>
                        <a:t>Chen, Y., Patel</a:t>
                      </a:r>
                    </a:p>
                    <a:p>
                      <a:endParaRPr lang="en-IN" sz="1800" b="0" i="0" kern="1200" dirty="0">
                        <a:solidFill>
                          <a:schemeClr val="tx1"/>
                        </a:solidFill>
                        <a:effectLst/>
                        <a:latin typeface="+mn-lt"/>
                        <a:ea typeface="+mn-ea"/>
                        <a:cs typeface="+mn-cs"/>
                      </a:endParaRPr>
                    </a:p>
                    <a:p>
                      <a:endParaRPr lang="en-IN" sz="1800" b="0" i="0" kern="1200" dirty="0">
                        <a:solidFill>
                          <a:schemeClr val="tx1"/>
                        </a:solidFill>
                        <a:effectLst/>
                        <a:latin typeface="+mn-lt"/>
                        <a:ea typeface="+mn-ea"/>
                        <a:cs typeface="+mn-cs"/>
                      </a:endParaRPr>
                    </a:p>
                    <a:p>
                      <a:r>
                        <a:rPr lang="en-IN" sz="1800" b="0" i="0" kern="1200" dirty="0">
                          <a:solidFill>
                            <a:schemeClr val="tx1"/>
                          </a:solidFill>
                          <a:effectLst/>
                          <a:latin typeface="+mn-lt"/>
                          <a:ea typeface="+mn-ea"/>
                          <a:cs typeface="+mn-cs"/>
                        </a:rPr>
                        <a:t>Wong, S., Rodriguez, M</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b="0" i="0" dirty="0">
                          <a:solidFill>
                            <a:schemeClr val="tx1"/>
                          </a:solidFill>
                          <a:latin typeface="Times New Roman" panose="02020603050405020304" pitchFamily="18" charset="0"/>
                          <a:cs typeface="Times New Roman" panose="02020603050405020304" pitchFamily="18" charset="0"/>
                        </a:rPr>
                        <a:t>CNN</a:t>
                      </a:r>
                    </a:p>
                    <a:p>
                      <a:endParaRPr lang="en-IN" sz="2000" b="0" i="0" dirty="0">
                        <a:solidFill>
                          <a:schemeClr val="tx1"/>
                        </a:solidFill>
                        <a:latin typeface="Times New Roman" panose="02020603050405020304" pitchFamily="18" charset="0"/>
                        <a:cs typeface="Times New Roman" panose="02020603050405020304" pitchFamily="18" charset="0"/>
                      </a:endParaRPr>
                    </a:p>
                    <a:p>
                      <a:endParaRPr lang="en-IN" sz="2000" b="0" i="0" dirty="0">
                        <a:solidFill>
                          <a:schemeClr val="tx1"/>
                        </a:solidFill>
                        <a:latin typeface="Times New Roman" panose="02020603050405020304" pitchFamily="18" charset="0"/>
                        <a:cs typeface="Times New Roman" panose="02020603050405020304" pitchFamily="18" charset="0"/>
                      </a:endParaRPr>
                    </a:p>
                    <a:p>
                      <a:endParaRPr lang="en-IN" sz="2000" b="0" i="0" dirty="0">
                        <a:solidFill>
                          <a:schemeClr val="tx1"/>
                        </a:solidFill>
                        <a:latin typeface="Times New Roman" panose="02020603050405020304" pitchFamily="18" charset="0"/>
                        <a:cs typeface="Times New Roman" panose="02020603050405020304" pitchFamily="18" charset="0"/>
                      </a:endParaRPr>
                    </a:p>
                    <a:p>
                      <a:endParaRPr lang="en-IN" sz="2000" b="0" i="0" dirty="0">
                        <a:solidFill>
                          <a:schemeClr val="tx1"/>
                        </a:solidFill>
                        <a:latin typeface="Times New Roman" panose="02020603050405020304" pitchFamily="18" charset="0"/>
                        <a:cs typeface="Times New Roman" panose="02020603050405020304" pitchFamily="18" charset="0"/>
                      </a:endParaRPr>
                    </a:p>
                    <a:p>
                      <a:endParaRPr lang="en-IN" sz="2000" b="0" i="0" dirty="0">
                        <a:solidFill>
                          <a:schemeClr val="tx1"/>
                        </a:solidFill>
                        <a:latin typeface="Times New Roman" panose="02020603050405020304" pitchFamily="18" charset="0"/>
                        <a:cs typeface="Times New Roman" panose="02020603050405020304" pitchFamily="18" charset="0"/>
                      </a:endParaRPr>
                    </a:p>
                    <a:p>
                      <a:endParaRPr lang="en-IN" sz="2000" b="0" i="0" dirty="0">
                        <a:solidFill>
                          <a:schemeClr val="tx1"/>
                        </a:solidFill>
                        <a:latin typeface="Times New Roman" panose="02020603050405020304" pitchFamily="18" charset="0"/>
                        <a:cs typeface="Times New Roman" panose="02020603050405020304" pitchFamily="18" charset="0"/>
                      </a:endParaRPr>
                    </a:p>
                    <a:p>
                      <a:endParaRPr lang="en-IN" sz="2000" b="0" i="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PID Algorithm</a:t>
                      </a:r>
                    </a:p>
                    <a:p>
                      <a:endParaRPr lang="en-IN" sz="2000" b="0" i="0" dirty="0">
                        <a:solidFill>
                          <a:schemeClr val="tx1"/>
                        </a:solidFill>
                        <a:latin typeface="Times New Roman" panose="02020603050405020304" pitchFamily="18" charset="0"/>
                        <a:cs typeface="Times New Roman" panose="02020603050405020304" pitchFamily="18" charset="0"/>
                      </a:endParaRPr>
                    </a:p>
                    <a:p>
                      <a:endParaRPr lang="en-IN" sz="2000" b="0" i="0" dirty="0">
                        <a:solidFill>
                          <a:schemeClr val="tx1"/>
                        </a:solidFill>
                        <a:latin typeface="Times New Roman" panose="02020603050405020304" pitchFamily="18" charset="0"/>
                        <a:cs typeface="Times New Roman" panose="02020603050405020304" pitchFamily="18" charset="0"/>
                      </a:endParaRPr>
                    </a:p>
                    <a:p>
                      <a:endParaRPr lang="en-IN" sz="2000" b="0" i="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latin typeface="+mn-lt"/>
                          <a:ea typeface="+mn-ea"/>
                          <a:cs typeface="+mn-cs"/>
                        </a:rPr>
                        <a:t>PID Algorithm</a:t>
                      </a:r>
                      <a:endParaRPr lang="en-IN" sz="2000" dirty="0">
                        <a:solidFill>
                          <a:schemeClr val="tx1"/>
                        </a:solidFill>
                        <a:effectLst/>
                      </a:endParaRPr>
                    </a:p>
                    <a:p>
                      <a:endParaRPr lang="en-IN" sz="2000" b="0" i="0" dirty="0">
                        <a:solidFill>
                          <a:schemeClr val="tx1"/>
                        </a:solidFill>
                        <a:latin typeface="Times New Roman" panose="02020603050405020304" pitchFamily="18" charset="0"/>
                        <a:cs typeface="Times New Roman" panose="02020603050405020304" pitchFamily="18" charset="0"/>
                      </a:endParaRPr>
                    </a:p>
                    <a:p>
                      <a:endParaRPr lang="en-IN" sz="2000" b="0" i="0" dirty="0">
                        <a:solidFill>
                          <a:schemeClr val="tx1"/>
                        </a:solidFill>
                        <a:latin typeface="Times New Roman" panose="02020603050405020304" pitchFamily="18" charset="0"/>
                        <a:cs typeface="Times New Roman" panose="02020603050405020304" pitchFamily="18" charset="0"/>
                      </a:endParaRPr>
                    </a:p>
                    <a:p>
                      <a:r>
                        <a:rPr lang="en-IN" sz="2000" b="0" i="0" dirty="0">
                          <a:solidFill>
                            <a:schemeClr val="tx1"/>
                          </a:solidFill>
                          <a:latin typeface="Times New Roman" panose="02020603050405020304" pitchFamily="18" charset="0"/>
                          <a:cs typeface="Times New Roman" panose="02020603050405020304" pitchFamily="18" charset="0"/>
                        </a:rPr>
                        <a:t>CNN</a:t>
                      </a:r>
                    </a:p>
                    <a:p>
                      <a:endParaRPr lang="en-IN" sz="2000" b="0" i="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Decision Trees or Random Forests</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b="0" dirty="0">
                          <a:solidFill>
                            <a:schemeClr val="tx1"/>
                          </a:solidFill>
                          <a:latin typeface="Times New Roman" panose="02020603050405020304" pitchFamily="18" charset="0"/>
                          <a:cs typeface="Times New Roman" panose="02020603050405020304" pitchFamily="18" charset="0"/>
                        </a:rPr>
                        <a:t>Computational Complexity</a:t>
                      </a:r>
                    </a:p>
                    <a:p>
                      <a:endParaRPr lang="en-IN" sz="2000" b="0" dirty="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p>
                      <a:r>
                        <a:rPr lang="en-US" sz="1800" b="0" i="0" kern="1200" dirty="0">
                          <a:solidFill>
                            <a:schemeClr val="tx1"/>
                          </a:solidFill>
                          <a:effectLst/>
                          <a:latin typeface="+mn-lt"/>
                          <a:ea typeface="+mn-ea"/>
                          <a:cs typeface="+mn-cs"/>
                        </a:rPr>
                        <a:t>limitations in algorithmic approaches, potential biases,</a:t>
                      </a:r>
                      <a:endParaRPr lang="en-IN" sz="2000" b="0" dirty="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p>
                      <a:r>
                        <a:rPr lang="en-US" sz="1800" b="0" i="0" kern="1200" dirty="0">
                          <a:solidFill>
                            <a:schemeClr val="tx1"/>
                          </a:solidFill>
                          <a:effectLst/>
                          <a:latin typeface="+mn-lt"/>
                          <a:ea typeface="+mn-ea"/>
                          <a:cs typeface="+mn-cs"/>
                        </a:rPr>
                        <a:t>privacy concerns, informed consent challenges</a:t>
                      </a:r>
                      <a:endParaRPr lang="en-IN" sz="2000" b="0" dirty="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p>
                      <a:r>
                        <a:rPr lang="en-US" sz="1800" b="0" i="0" kern="1200" dirty="0">
                          <a:solidFill>
                            <a:schemeClr val="tx1"/>
                          </a:solidFill>
                          <a:effectLst/>
                          <a:latin typeface="+mn-lt"/>
                          <a:ea typeface="+mn-ea"/>
                          <a:cs typeface="+mn-cs"/>
                        </a:rPr>
                        <a:t>Establishing causation, gaps in long-term health studies, </a:t>
                      </a:r>
                      <a:endParaRPr lang="en-IN" sz="2000" b="0" dirty="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solidFill>
                            <a:schemeClr val="tx1"/>
                          </a:solidFill>
                          <a:latin typeface="Times New Roman" panose="02020603050405020304" pitchFamily="18" charset="0"/>
                          <a:cs typeface="Times New Roman" panose="02020603050405020304" pitchFamily="18" charset="0"/>
                        </a:rPr>
                        <a:t>Lack of Continuity</a:t>
                      </a:r>
                    </a:p>
                    <a:p>
                      <a:endParaRPr lang="en-IN" sz="2000" b="0" dirty="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5495741"/>
                  </a:ext>
                </a:extLst>
              </a:tr>
            </a:tbl>
          </a:graphicData>
        </a:graphic>
      </p:graphicFrame>
    </p:spTree>
    <p:extLst>
      <p:ext uri="{BB962C8B-B14F-4D97-AF65-F5344CB8AC3E}">
        <p14:creationId xmlns:p14="http://schemas.microsoft.com/office/powerpoint/2010/main" val="1697173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C9E4-3367-4E29-BD31-3A04E508427B}"/>
              </a:ext>
            </a:extLst>
          </p:cNvPr>
          <p:cNvSpPr>
            <a:spLocks noGrp="1"/>
          </p:cNvSpPr>
          <p:nvPr>
            <p:ph type="title"/>
          </p:nvPr>
        </p:nvSpPr>
        <p:spPr/>
        <p:txBody>
          <a:bodyPr>
            <a:normAutofit/>
          </a:bodyPr>
          <a:lstStyle/>
          <a:p>
            <a:r>
              <a:rPr lang="en-IN" b="1" dirty="0"/>
              <a:t>INTRODUCTION:</a:t>
            </a:r>
            <a:br>
              <a:rPr lang="en-IN" dirty="0"/>
            </a:br>
            <a:endParaRPr lang="en-IN" dirty="0"/>
          </a:p>
        </p:txBody>
      </p:sp>
      <p:sp>
        <p:nvSpPr>
          <p:cNvPr id="3" name="Content Placeholder 2">
            <a:extLst>
              <a:ext uri="{FF2B5EF4-FFF2-40B4-BE49-F238E27FC236}">
                <a16:creationId xmlns:a16="http://schemas.microsoft.com/office/drawing/2014/main" id="{B1BE6F90-60C7-4546-9ABE-5BFE2D13114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Involves the pervasive environmental issue of minute plastic particles, measuring less than 5 millimeters.</a:t>
            </a:r>
          </a:p>
          <a:p>
            <a:r>
              <a:rPr lang="en-US" sz="2000" dirty="0">
                <a:latin typeface="Times New Roman" panose="02020603050405020304" pitchFamily="18" charset="0"/>
                <a:cs typeface="Times New Roman" panose="02020603050405020304" pitchFamily="18" charset="0"/>
              </a:rPr>
              <a:t>Widespread concern due to their infiltration of ecosystems, contamination of food chains, and threats to environmental and human health.</a:t>
            </a:r>
          </a:p>
          <a:p>
            <a:r>
              <a:rPr lang="en-US" sz="2000" dirty="0">
                <a:latin typeface="Times New Roman" panose="02020603050405020304" pitchFamily="18" charset="0"/>
                <a:cs typeface="Times New Roman" panose="02020603050405020304" pitchFamily="18" charset="0"/>
              </a:rPr>
              <a:t>Well-documented presence of microplastics in marine environments.</a:t>
            </a:r>
          </a:p>
          <a:p>
            <a:r>
              <a:rPr lang="en-US" sz="2000" dirty="0">
                <a:latin typeface="Times New Roman" panose="02020603050405020304" pitchFamily="18" charset="0"/>
                <a:cs typeface="Times New Roman" panose="02020603050405020304" pitchFamily="18" charset="0"/>
              </a:rPr>
              <a:t>Growing concern about the extent to which these particles enter the human body.</a:t>
            </a:r>
          </a:p>
          <a:p>
            <a:r>
              <a:rPr lang="en-US" sz="2000" dirty="0">
                <a:latin typeface="Times New Roman" panose="02020603050405020304" pitchFamily="18" charset="0"/>
                <a:cs typeface="Times New Roman" panose="02020603050405020304" pitchFamily="18" charset="0"/>
              </a:rPr>
              <a:t>Microplastics can enter the human body through various pathways.</a:t>
            </a:r>
          </a:p>
          <a:p>
            <a:r>
              <a:rPr lang="en-US" sz="2000" dirty="0">
                <a:latin typeface="Times New Roman" panose="02020603050405020304" pitchFamily="18" charset="0"/>
                <a:cs typeface="Times New Roman" panose="02020603050405020304" pitchFamily="18" charset="0"/>
              </a:rPr>
              <a:t>Exposure methods include ingestion, inhalation, and dermal contact.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56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8267-2F03-4595-9A29-5560A55A1CF7}"/>
              </a:ext>
            </a:extLst>
          </p:cNvPr>
          <p:cNvSpPr>
            <a:spLocks noGrp="1"/>
          </p:cNvSpPr>
          <p:nvPr>
            <p:ph type="title"/>
          </p:nvPr>
        </p:nvSpPr>
        <p:spPr/>
        <p:txBody>
          <a:bodyPr>
            <a:normAutofit/>
          </a:bodyPr>
          <a:lstStyle/>
          <a:p>
            <a:r>
              <a:rPr lang="en-IN" b="1" dirty="0"/>
              <a:t>MOTIVATION:</a:t>
            </a:r>
            <a:br>
              <a:rPr lang="en-IN" dirty="0"/>
            </a:br>
            <a:endParaRPr lang="en-IN" dirty="0"/>
          </a:p>
        </p:txBody>
      </p:sp>
      <p:sp>
        <p:nvSpPr>
          <p:cNvPr id="3" name="Content Placeholder 2">
            <a:extLst>
              <a:ext uri="{FF2B5EF4-FFF2-40B4-BE49-F238E27FC236}">
                <a16:creationId xmlns:a16="http://schemas.microsoft.com/office/drawing/2014/main" id="{4FF1A0FB-F825-4693-B96E-89BCBD8279C6}"/>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The motivation for this research lies in the urgent need to understand the extent of microplastics' presence in the human body and its potential effects on health. By developing an automated detection system, we aim to contribute to the broader understanding of this critical issue.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4255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329</TotalTime>
  <Words>1924</Words>
  <Application>Microsoft Office PowerPoint</Application>
  <PresentationFormat>Widescreen</PresentationFormat>
  <Paragraphs>225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Noto Sans Symbols</vt:lpstr>
      <vt:lpstr>Times New Roman</vt:lpstr>
      <vt:lpstr>Retrospect</vt:lpstr>
      <vt:lpstr>PowerPoint Presentation</vt:lpstr>
      <vt:lpstr>Problem Statement:  </vt:lpstr>
      <vt:lpstr>OBJECTIVE: </vt:lpstr>
      <vt:lpstr>                                                    ABSTRACT </vt:lpstr>
      <vt:lpstr>PowerPoint Presentation</vt:lpstr>
      <vt:lpstr>LITERACY SURVEY:</vt:lpstr>
      <vt:lpstr>PowerPoint Presentation</vt:lpstr>
      <vt:lpstr>INTRODUCTION: </vt:lpstr>
      <vt:lpstr>MOTIVATION: </vt:lpstr>
      <vt:lpstr>EXISTING SYSTEM: </vt:lpstr>
      <vt:lpstr>PowerPoint Presentation</vt:lpstr>
      <vt:lpstr>PROPOSED SYSTEM: </vt:lpstr>
      <vt:lpstr>     ADVANTAGES:    </vt:lpstr>
      <vt:lpstr>DISADVANTAGES:</vt:lpstr>
      <vt:lpstr>MODULE:</vt:lpstr>
      <vt:lpstr>PowerPoint Presentation</vt:lpstr>
      <vt:lpstr>PowerPoint Presentation</vt:lpstr>
      <vt:lpstr>BLOCK DIAGRAM</vt:lpstr>
      <vt:lpstr>SOFTWARE REQUIREMENTS: </vt:lpstr>
      <vt:lpstr>CONCLUSION</vt:lpstr>
      <vt:lpstr>REFERENCES: </vt:lpstr>
      <vt:lpstr>Final stage is  to be 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USER</cp:lastModifiedBy>
  <cp:revision>13</cp:revision>
  <dcterms:created xsi:type="dcterms:W3CDTF">2024-01-30T07:05:48Z</dcterms:created>
  <dcterms:modified xsi:type="dcterms:W3CDTF">2024-06-18T15:26:57Z</dcterms:modified>
</cp:coreProperties>
</file>