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309" r:id="rId2"/>
    <p:sldId id="303" r:id="rId3"/>
    <p:sldId id="320" r:id="rId4"/>
    <p:sldId id="316" r:id="rId5"/>
    <p:sldId id="317" r:id="rId6"/>
    <p:sldId id="318" r:id="rId7"/>
    <p:sldId id="319" r:id="rId8"/>
    <p:sldId id="313" r:id="rId9"/>
    <p:sldId id="310" r:id="rId10"/>
    <p:sldId id="311" r:id="rId11"/>
    <p:sldId id="312" r:id="rId12"/>
    <p:sldId id="304" r:id="rId13"/>
    <p:sldId id="265" r:id="rId14"/>
    <p:sldId id="321" r:id="rId15"/>
    <p:sldId id="322" r:id="rId16"/>
    <p:sldId id="324" r:id="rId17"/>
    <p:sldId id="325" r:id="rId18"/>
    <p:sldId id="326" r:id="rId19"/>
    <p:sldId id="323" r:id="rId20"/>
    <p:sldId id="333" r:id="rId21"/>
    <p:sldId id="327" r:id="rId22"/>
    <p:sldId id="269" r:id="rId23"/>
    <p:sldId id="270" r:id="rId24"/>
    <p:sldId id="328" r:id="rId25"/>
    <p:sldId id="329" r:id="rId26"/>
    <p:sldId id="330" r:id="rId27"/>
    <p:sldId id="292" r:id="rId28"/>
    <p:sldId id="293" r:id="rId29"/>
    <p:sldId id="294" r:id="rId30"/>
    <p:sldId id="295" r:id="rId31"/>
    <p:sldId id="331" r:id="rId32"/>
    <p:sldId id="332" r:id="rId33"/>
    <p:sldId id="296"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FC3A3-5CE2-4F87-A11C-0F11DB77B16E}" type="datetimeFigureOut">
              <a:rPr lang="en-IN" smtClean="0"/>
              <a:pPr/>
              <a:t>11-04-2018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7AA0D-EE93-48DE-9D80-44FB72104975}" type="slidenum">
              <a:rPr lang="en-IN" smtClean="0"/>
              <a:pPr/>
              <a:t>‹#›</a:t>
            </a:fld>
            <a:endParaRPr lang="en-IN" dirty="0"/>
          </a:p>
        </p:txBody>
      </p:sp>
    </p:spTree>
    <p:extLst>
      <p:ext uri="{BB962C8B-B14F-4D97-AF65-F5344CB8AC3E}">
        <p14:creationId xmlns:p14="http://schemas.microsoft.com/office/powerpoint/2010/main" val="3670986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C7AA0D-EE93-48DE-9D80-44FB72104975}" type="slidenum">
              <a:rPr lang="en-IN" smtClean="0"/>
              <a:pPr/>
              <a:t>11</a:t>
            </a:fld>
            <a:endParaRPr lang="en-IN"/>
          </a:p>
        </p:txBody>
      </p:sp>
    </p:spTree>
    <p:extLst>
      <p:ext uri="{BB962C8B-B14F-4D97-AF65-F5344CB8AC3E}">
        <p14:creationId xmlns:p14="http://schemas.microsoft.com/office/powerpoint/2010/main" val="195821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FD546-B975-4060-972B-CE90702DCF08}" type="datetimeFigureOut">
              <a:rPr lang="en-IN" smtClean="0"/>
              <a:pPr/>
              <a:t>11-04-2018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5CE899-360C-48A5-AD5A-9A75A3072493}"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FD546-B975-4060-972B-CE90702DCF08}" type="datetimeFigureOut">
              <a:rPr lang="en-IN" smtClean="0"/>
              <a:pPr/>
              <a:t>11-04-2018</a:t>
            </a:fld>
            <a:endParaRPr lang="en-IN"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CE899-360C-48A5-AD5A-9A75A3072493}"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7096836"/>
          </a:xfrm>
          <a:prstGeom prst="rect">
            <a:avLst/>
          </a:prstGeom>
        </p:spPr>
      </p:pic>
      <p:sp>
        <p:nvSpPr>
          <p:cNvPr id="2" name="Title 1"/>
          <p:cNvSpPr>
            <a:spLocks noGrp="1"/>
          </p:cNvSpPr>
          <p:nvPr>
            <p:ph type="title"/>
          </p:nvPr>
        </p:nvSpPr>
        <p:spPr>
          <a:xfrm>
            <a:off x="637309" y="166255"/>
            <a:ext cx="10716493" cy="2064327"/>
          </a:xfrm>
        </p:spPr>
        <p:txBody>
          <a:bodyPr>
            <a:normAutofit fontScale="90000"/>
          </a:bodyPr>
          <a:lstStyle/>
          <a:p>
            <a:pPr algn="ctr"/>
            <a:r>
              <a:rPr lang="en-IN" dirty="0" smtClean="0">
                <a:solidFill>
                  <a:srgbClr val="002060"/>
                </a:solidFill>
                <a:latin typeface="Algerian" panose="04020705040A02060702" pitchFamily="82" charset="0"/>
                <a:cs typeface="Times New Roman" panose="02020603050405020304" pitchFamily="18" charset="0"/>
              </a:rPr>
              <a:t>PRIVACY PRESERVING AND COLLABORATIVE TAGGING WITH FACET CONTROL</a:t>
            </a:r>
            <a:endParaRPr lang="en-IN" dirty="0"/>
          </a:p>
        </p:txBody>
      </p:sp>
      <p:sp>
        <p:nvSpPr>
          <p:cNvPr id="3" name="Content Placeholder 2"/>
          <p:cNvSpPr>
            <a:spLocks noGrp="1"/>
          </p:cNvSpPr>
          <p:nvPr>
            <p:ph idx="1"/>
          </p:nvPr>
        </p:nvSpPr>
        <p:spPr>
          <a:xfrm>
            <a:off x="838200" y="2060813"/>
            <a:ext cx="10515600" cy="4116151"/>
          </a:xfrm>
        </p:spPr>
        <p:txBody>
          <a:bodyPr>
            <a:normAutofit fontScale="77500" lnSpcReduction="20000"/>
          </a:bodyPr>
          <a:lstStyle/>
          <a:p>
            <a:pPr marL="0" indent="0" algn="r">
              <a:buNone/>
              <a:tabLst>
                <a:tab pos="1344613" algn="l"/>
              </a:tabLst>
            </a:pPr>
            <a:endParaRPr lang="en-IN" dirty="0" smtClean="0">
              <a:solidFill>
                <a:schemeClr val="accent2">
                  <a:lumMod val="75000"/>
                </a:schemeClr>
              </a:solidFill>
              <a:latin typeface="Times New Roman" panose="02020603050405020304" pitchFamily="18" charset="0"/>
              <a:cs typeface="Times New Roman" panose="02020603050405020304" pitchFamily="18" charset="0"/>
            </a:endParaRPr>
          </a:p>
          <a:p>
            <a:pPr marL="0" indent="0" algn="r">
              <a:buNone/>
              <a:tabLst>
                <a:tab pos="1344613" algn="l"/>
              </a:tabLst>
            </a:pPr>
            <a:r>
              <a:rPr lang="en-IN" dirty="0" smtClean="0">
                <a:solidFill>
                  <a:srgbClr val="FF0000"/>
                </a:solidFill>
                <a:latin typeface="Times New Roman" panose="02020603050405020304" pitchFamily="18" charset="0"/>
                <a:cs typeface="Times New Roman" panose="02020603050405020304" pitchFamily="18" charset="0"/>
              </a:rPr>
              <a:t>STUDENT NAME</a:t>
            </a:r>
          </a:p>
          <a:p>
            <a:pPr marL="0" indent="0" algn="r">
              <a:buNone/>
            </a:pPr>
            <a:r>
              <a:rPr lang="en-IN" dirty="0" smtClean="0">
                <a:solidFill>
                  <a:schemeClr val="accent2">
                    <a:lumMod val="75000"/>
                  </a:schemeClr>
                </a:solidFill>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ASWINI.G</a:t>
            </a:r>
            <a:endParaRPr lang="en-IN" dirty="0">
              <a:latin typeface="Times New Roman" panose="02020603050405020304" pitchFamily="18" charset="0"/>
              <a:cs typeface="Times New Roman" panose="02020603050405020304" pitchFamily="18" charset="0"/>
            </a:endParaRPr>
          </a:p>
          <a:p>
            <a:pPr marL="0" indent="0" algn="r">
              <a:buNone/>
            </a:pPr>
            <a:r>
              <a:rPr lang="en-IN" dirty="0">
                <a:latin typeface="Times New Roman" panose="02020603050405020304" pitchFamily="18" charset="0"/>
                <a:cs typeface="Times New Roman" panose="02020603050405020304" pitchFamily="18" charset="0"/>
              </a:rPr>
              <a:t>  JEYANTHI.M</a:t>
            </a:r>
          </a:p>
          <a:p>
            <a:pPr marL="0" indent="0" algn="r">
              <a:buNone/>
            </a:pPr>
            <a:r>
              <a:rPr lang="en-IN" dirty="0">
                <a:latin typeface="Times New Roman" panose="02020603050405020304" pitchFamily="18" charset="0"/>
                <a:cs typeface="Times New Roman" panose="02020603050405020304" pitchFamily="18" charset="0"/>
              </a:rPr>
              <a:t>  SHOBANA.J.B</a:t>
            </a:r>
          </a:p>
          <a:p>
            <a:pPr marL="0" indent="0" algn="r">
              <a:buNone/>
            </a:pPr>
            <a:r>
              <a:rPr lang="en-IN" dirty="0">
                <a:latin typeface="Times New Roman" panose="02020603050405020304" pitchFamily="18" charset="0"/>
                <a:cs typeface="Times New Roman" panose="02020603050405020304" pitchFamily="18" charset="0"/>
              </a:rPr>
              <a:t>  SRISANTHANALAKSHMI.G</a:t>
            </a:r>
          </a:p>
          <a:p>
            <a:pPr marL="0" indent="0">
              <a:buNone/>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PROJECT GUIDE NAME</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Mrs.S.UMA</a:t>
            </a:r>
            <a:endParaRPr lang="en-IN" dirty="0">
              <a:latin typeface="Times New Roman" panose="02020603050405020304" pitchFamily="18" charset="0"/>
              <a:cs typeface="Times New Roman" panose="02020603050405020304" pitchFamily="18" charset="0"/>
            </a:endParaRPr>
          </a:p>
          <a:p>
            <a:pPr marL="0" indent="0">
              <a:buNone/>
            </a:pPr>
            <a:r>
              <a:rPr lang="en-IN" dirty="0"/>
              <a:t>                                                                                                                    </a:t>
            </a:r>
          </a:p>
          <a:p>
            <a:endParaRPr lang="en-IN" dirty="0"/>
          </a:p>
        </p:txBody>
      </p:sp>
    </p:spTree>
    <p:extLst>
      <p:ext uri="{BB962C8B-B14F-4D97-AF65-F5344CB8AC3E}">
        <p14:creationId xmlns:p14="http://schemas.microsoft.com/office/powerpoint/2010/main" val="8006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7055893"/>
          </a:xfrm>
          <a:prstGeom prst="rect">
            <a:avLst/>
          </a:prstGeom>
        </p:spPr>
      </p:pic>
      <p:sp>
        <p:nvSpPr>
          <p:cNvPr id="2" name="Title 1"/>
          <p:cNvSpPr>
            <a:spLocks noGrp="1"/>
          </p:cNvSpPr>
          <p:nvPr>
            <p:ph type="title"/>
          </p:nvPr>
        </p:nvSpPr>
        <p:spPr/>
        <p:txBody>
          <a:bodyPr>
            <a:normAutofit fontScale="90000"/>
          </a:bodyPr>
          <a:lstStyle/>
          <a:p>
            <a:pPr algn="ctr"/>
            <a:r>
              <a:rPr lang="en-IN" sz="4000" b="1" dirty="0">
                <a:solidFill>
                  <a:srgbClr val="FF0000"/>
                </a:solidFill>
                <a:latin typeface="Times New Roman" pitchFamily="18" charset="0"/>
                <a:cs typeface="Times New Roman" pitchFamily="18" charset="0"/>
              </a:rPr>
              <a:t>PROPOSED </a:t>
            </a:r>
            <a:r>
              <a:rPr lang="en-IN" sz="4000" b="1" dirty="0" smtClean="0">
                <a:solidFill>
                  <a:srgbClr val="FF0000"/>
                </a:solidFill>
                <a:latin typeface="Times New Roman" pitchFamily="18" charset="0"/>
                <a:cs typeface="Times New Roman" pitchFamily="18" charset="0"/>
              </a:rPr>
              <a:t>SYSTEM:</a:t>
            </a:r>
            <a:r>
              <a:rPr lang="en-IN" sz="4000" b="1" dirty="0">
                <a:solidFill>
                  <a:srgbClr val="FF0000"/>
                </a:solidFill>
                <a:latin typeface="Times New Roman" pitchFamily="18" charset="0"/>
                <a:cs typeface="Times New Roman" pitchFamily="18" charset="0"/>
              </a:rPr>
              <a:t/>
            </a:r>
            <a:br>
              <a:rPr lang="en-IN" sz="4000" b="1" dirty="0">
                <a:solidFill>
                  <a:srgbClr val="FF0000"/>
                </a:solidFill>
                <a:latin typeface="Times New Roman" pitchFamily="18" charset="0"/>
                <a:cs typeface="Times New Roman" pitchFamily="18" charset="0"/>
              </a:rPr>
            </a:br>
            <a:endParaRPr lang="en-IN" sz="4000" b="1"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Protects </a:t>
            </a:r>
            <a:r>
              <a:rPr lang="en-IN" sz="2400" dirty="0">
                <a:latin typeface="Times New Roman" panose="02020603050405020304" pitchFamily="18" charset="0"/>
                <a:cs typeface="Times New Roman" panose="02020603050405020304" pitchFamily="18" charset="0"/>
              </a:rPr>
              <a:t>user privacy to a certain. It make a user profile show bias toward certain categories of interest</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Tag </a:t>
            </a:r>
            <a:r>
              <a:rPr lang="en-IN" sz="2400" dirty="0" smtClean="0">
                <a:latin typeface="Times New Roman" panose="02020603050405020304" pitchFamily="18" charset="0"/>
                <a:cs typeface="Times New Roman" panose="02020603050405020304" pitchFamily="18" charset="0"/>
              </a:rPr>
              <a:t>suppression </a:t>
            </a:r>
            <a:r>
              <a:rPr lang="en-IN" sz="2400" dirty="0">
                <a:latin typeface="Times New Roman" panose="02020603050405020304" pitchFamily="18" charset="0"/>
                <a:cs typeface="Times New Roman" panose="02020603050405020304" pitchFamily="18" charset="0"/>
              </a:rPr>
              <a:t>is a technique that has the purpose of preventing privacy attackers from profiling users interests on the basis of the tags that specify.</a:t>
            </a: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Resource recommendation</a:t>
            </a:r>
            <a:r>
              <a:rPr lang="en-IN" sz="2400" dirty="0" smtClean="0">
                <a:latin typeface="Times New Roman" panose="02020603050405020304" pitchFamily="18" charset="0"/>
                <a:cs typeface="Times New Roman" panose="02020603050405020304" pitchFamily="18" charset="0"/>
              </a:rPr>
              <a:t>, provides </a:t>
            </a:r>
            <a:r>
              <a:rPr lang="en-IN" sz="2400" dirty="0">
                <a:latin typeface="Times New Roman" panose="02020603050405020304" pitchFamily="18" charset="0"/>
                <a:cs typeface="Times New Roman" panose="02020603050405020304" pitchFamily="18" charset="0"/>
              </a:rPr>
              <a:t>relevant resources based on user recommendation.(your own).Or the server can recommend it(from server).</a:t>
            </a:r>
          </a:p>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Parental </a:t>
            </a:r>
            <a:r>
              <a:rPr lang="en-IN" sz="2400" dirty="0">
                <a:latin typeface="Times New Roman" panose="02020603050405020304" pitchFamily="18" charset="0"/>
                <a:cs typeface="Times New Roman" panose="02020603050405020304" pitchFamily="18" charset="0"/>
              </a:rPr>
              <a:t>control concerns whenever a group user requests </a:t>
            </a:r>
            <a:r>
              <a:rPr lang="en-IN" sz="2400" dirty="0" smtClean="0">
                <a:latin typeface="Times New Roman" panose="02020603050405020304" pitchFamily="18" charset="0"/>
                <a:cs typeface="Times New Roman" panose="02020603050405020304" pitchFamily="18" charset="0"/>
              </a:rPr>
              <a:t>resource. Group </a:t>
            </a:r>
            <a:r>
              <a:rPr lang="en-IN" sz="2400" dirty="0">
                <a:latin typeface="Times New Roman" panose="02020603050405020304" pitchFamily="18" charset="0"/>
                <a:cs typeface="Times New Roman" panose="02020603050405020304" pitchFamily="18" charset="0"/>
              </a:rPr>
              <a:t>owner give privilege to access </a:t>
            </a:r>
            <a:r>
              <a:rPr lang="en-IN" sz="2400" dirty="0" smtClean="0">
                <a:latin typeface="Times New Roman" panose="02020603050405020304" pitchFamily="18" charset="0"/>
                <a:cs typeface="Times New Roman" panose="02020603050405020304" pitchFamily="18" charset="0"/>
              </a:rPr>
              <a:t>resources. We </a:t>
            </a:r>
            <a:r>
              <a:rPr lang="en-IN" sz="2400" dirty="0">
                <a:latin typeface="Times New Roman" panose="02020603050405020304" pitchFamily="18" charset="0"/>
                <a:cs typeface="Times New Roman" panose="02020603050405020304" pitchFamily="18" charset="0"/>
              </a:rPr>
              <a:t>also provide Facet block for particular user.</a:t>
            </a:r>
          </a:p>
          <a:p>
            <a:endParaRPr lang="en-IN" sz="2400" dirty="0"/>
          </a:p>
          <a:p>
            <a:endParaRPr lang="en-IN" sz="2400" dirty="0"/>
          </a:p>
          <a:p>
            <a:endParaRPr lang="en-IN" sz="2400" dirty="0"/>
          </a:p>
        </p:txBody>
      </p:sp>
    </p:spTree>
    <p:extLst>
      <p:ext uri="{BB962C8B-B14F-4D97-AF65-F5344CB8AC3E}">
        <p14:creationId xmlns:p14="http://schemas.microsoft.com/office/powerpoint/2010/main" val="207553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12192000" cy="7028597"/>
          </a:xfrm>
          <a:prstGeom prst="rect">
            <a:avLst/>
          </a:prstGeom>
        </p:spPr>
      </p:pic>
      <p:sp>
        <p:nvSpPr>
          <p:cNvPr id="2" name="Title 1"/>
          <p:cNvSpPr>
            <a:spLocks noGrp="1"/>
          </p:cNvSpPr>
          <p:nvPr>
            <p:ph type="title"/>
          </p:nvPr>
        </p:nvSpPr>
        <p:spPr/>
        <p:txBody>
          <a:bodyPr>
            <a:normAutofit fontScale="90000"/>
          </a:bodyPr>
          <a:lstStyle/>
          <a:p>
            <a:pPr algn="ctr"/>
            <a:r>
              <a:rPr lang="en-US" sz="4000" b="1" dirty="0">
                <a:solidFill>
                  <a:srgbClr val="FF0000"/>
                </a:solidFill>
                <a:latin typeface="Times New Roman" panose="02020603050405020304" pitchFamily="18" charset="0"/>
                <a:cs typeface="Times New Roman" panose="02020603050405020304" pitchFamily="18" charset="0"/>
              </a:rPr>
              <a:t>SOFTWARE </a:t>
            </a:r>
            <a:r>
              <a:rPr lang="en-US" sz="4000" b="1" dirty="0" smtClean="0">
                <a:solidFill>
                  <a:srgbClr val="FF0000"/>
                </a:solidFill>
                <a:latin typeface="Times New Roman" panose="02020603050405020304" pitchFamily="18" charset="0"/>
                <a:cs typeface="Times New Roman" panose="02020603050405020304" pitchFamily="18" charset="0"/>
              </a:rPr>
              <a:t>REQUIREMENTS:</a:t>
            </a:r>
            <a:r>
              <a:rPr lang="en-IN" sz="4000" b="1" dirty="0">
                <a:solidFill>
                  <a:srgbClr val="FF0000"/>
                </a:solidFill>
                <a:latin typeface="Times New Roman" panose="02020603050405020304" pitchFamily="18" charset="0"/>
                <a:cs typeface="Times New Roman" panose="02020603050405020304" pitchFamily="18" charset="0"/>
              </a:rPr>
              <a:t/>
            </a:r>
            <a:br>
              <a:rPr lang="en-IN" sz="4000" b="1" dirty="0">
                <a:solidFill>
                  <a:srgbClr val="FF0000"/>
                </a:solidFill>
                <a:latin typeface="Times New Roman" panose="02020603050405020304" pitchFamily="18" charset="0"/>
                <a:cs typeface="Times New Roman" panose="02020603050405020304" pitchFamily="18" charset="0"/>
              </a:rPr>
            </a:br>
            <a:endParaRPr lang="en-IN" sz="4000" b="1" dirty="0">
              <a:solidFill>
                <a:srgbClr val="FF0000"/>
              </a:solidFill>
            </a:endParaRPr>
          </a:p>
        </p:txBody>
      </p:sp>
      <p:sp>
        <p:nvSpPr>
          <p:cNvPr id="3" name="Content Placeholder 2"/>
          <p:cNvSpPr>
            <a:spLocks noGrp="1"/>
          </p:cNvSpPr>
          <p:nvPr>
            <p:ph idx="1"/>
          </p:nvPr>
        </p:nvSpPr>
        <p:spPr>
          <a:xfrm>
            <a:off x="734291" y="1600205"/>
            <a:ext cx="10848109" cy="452596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  Windows </a:t>
            </a:r>
            <a:r>
              <a:rPr lang="en-US" sz="2400" dirty="0">
                <a:latin typeface="Times New Roman" panose="02020603050405020304" pitchFamily="18" charset="0"/>
                <a:cs typeface="Times New Roman" panose="02020603050405020304" pitchFamily="18" charset="0"/>
              </a:rPr>
              <a:t>7(32 bit) and above</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JDK </a:t>
            </a:r>
            <a:r>
              <a:rPr lang="en-IN" sz="2400" dirty="0">
                <a:latin typeface="Times New Roman" panose="02020603050405020304" pitchFamily="18" charset="0"/>
                <a:cs typeface="Times New Roman" panose="02020603050405020304" pitchFamily="18" charset="0"/>
              </a:rPr>
              <a:t>1.6</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Tomcat </a:t>
            </a:r>
            <a:r>
              <a:rPr lang="en-IN" sz="2400" dirty="0">
                <a:latin typeface="Times New Roman" panose="02020603050405020304" pitchFamily="18" charset="0"/>
                <a:cs typeface="Times New Roman" panose="02020603050405020304" pitchFamily="18" charset="0"/>
              </a:rPr>
              <a:t>6.0</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MySql </a:t>
            </a:r>
            <a:r>
              <a:rPr lang="en-IN" sz="2400" dirty="0">
                <a:latin typeface="Times New Roman" panose="02020603050405020304" pitchFamily="18" charset="0"/>
                <a:cs typeface="Times New Roman" panose="02020603050405020304" pitchFamily="18" charset="0"/>
              </a:rPr>
              <a:t>5.0</a:t>
            </a:r>
          </a:p>
          <a:p>
            <a:pPr algn="just"/>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WordNet </a:t>
            </a:r>
            <a:r>
              <a:rPr lang="en-IN" sz="2400" dirty="0">
                <a:latin typeface="Times New Roman" panose="02020603050405020304" pitchFamily="18" charset="0"/>
                <a:cs typeface="Times New Roman" panose="02020603050405020304" pitchFamily="18" charset="0"/>
              </a:rPr>
              <a:t>2.1</a:t>
            </a:r>
          </a:p>
          <a:p>
            <a:endParaRPr lang="en-IN" sz="2400" dirty="0"/>
          </a:p>
        </p:txBody>
      </p:sp>
    </p:spTree>
    <p:extLst>
      <p:ext uri="{BB962C8B-B14F-4D97-AF65-F5344CB8AC3E}">
        <p14:creationId xmlns:p14="http://schemas.microsoft.com/office/powerpoint/2010/main" val="2637485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7165075"/>
          </a:xfrm>
          <a:prstGeom prst="rect">
            <a:avLst/>
          </a:prstGeom>
        </p:spPr>
      </p:pic>
      <p:sp>
        <p:nvSpPr>
          <p:cNvPr id="2" name="Title 1"/>
          <p:cNvSpPr>
            <a:spLocks noGrp="1"/>
          </p:cNvSpPr>
          <p:nvPr>
            <p:ph type="title"/>
          </p:nvPr>
        </p:nvSpPr>
        <p:spPr>
          <a:xfrm>
            <a:off x="609600" y="512618"/>
            <a:ext cx="10972800" cy="858982"/>
          </a:xfrm>
        </p:spPr>
        <p:txBody>
          <a:bodyPr>
            <a:norm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 HARDWARE </a:t>
            </a:r>
            <a:r>
              <a:rPr lang="en-US" sz="4000" b="1" dirty="0" smtClean="0">
                <a:solidFill>
                  <a:srgbClr val="FF0000"/>
                </a:solidFill>
                <a:latin typeface="Times New Roman" panose="02020603050405020304" pitchFamily="18" charset="0"/>
                <a:cs typeface="Times New Roman" panose="02020603050405020304" pitchFamily="18" charset="0"/>
              </a:rPr>
              <a:t>REQUIREMENTS:</a:t>
            </a:r>
            <a:endParaRPr lang="en-IN" sz="4000" dirty="0">
              <a:solidFill>
                <a:srgbClr val="FF0000"/>
              </a:solidFill>
            </a:endParaRPr>
          </a:p>
        </p:txBody>
      </p:sp>
      <p:sp>
        <p:nvSpPr>
          <p:cNvPr id="3" name="Content Placeholder 2"/>
          <p:cNvSpPr>
            <a:spLocks noGrp="1"/>
          </p:cNvSpPr>
          <p:nvPr>
            <p:ph idx="1"/>
          </p:nvPr>
        </p:nvSpPr>
        <p:spPr>
          <a:xfrm>
            <a:off x="706581" y="1600205"/>
            <a:ext cx="10875819" cy="4525963"/>
          </a:xfrm>
        </p:spPr>
        <p:txBody>
          <a:bodyPr>
            <a:normAutofit/>
          </a:bodyPr>
          <a:lstStyle/>
          <a:p>
            <a:r>
              <a:rPr lang="en-US" sz="2400" dirty="0" smtClean="0">
                <a:latin typeface="Times New Roman" panose="02020603050405020304" pitchFamily="18" charset="0"/>
                <a:cs typeface="Times New Roman" panose="02020603050405020304" pitchFamily="18" charset="0"/>
              </a:rPr>
              <a:t> Hard </a:t>
            </a:r>
            <a:r>
              <a:rPr lang="en-US" sz="2400" dirty="0">
                <a:latin typeface="Times New Roman" panose="02020603050405020304" pitchFamily="18" charset="0"/>
                <a:cs typeface="Times New Roman" panose="02020603050405020304" pitchFamily="18" charset="0"/>
              </a:rPr>
              <a:t>Disk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40GB </a:t>
            </a:r>
            <a:r>
              <a:rPr lang="en-US" sz="2400" dirty="0">
                <a:latin typeface="Times New Roman" panose="02020603050405020304" pitchFamily="18" charset="0"/>
                <a:cs typeface="Times New Roman" panose="02020603050405020304" pitchFamily="18" charset="0"/>
              </a:rPr>
              <a:t>and above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RAM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2GB </a:t>
            </a:r>
            <a:r>
              <a:rPr lang="en-US" sz="2400" dirty="0">
                <a:latin typeface="Times New Roman" panose="02020603050405020304" pitchFamily="18" charset="0"/>
                <a:cs typeface="Times New Roman" panose="02020603050405020304" pitchFamily="18" charset="0"/>
              </a:rPr>
              <a:t>and above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Processor                      </a:t>
            </a:r>
            <a:r>
              <a:rPr lang="en-US" sz="2400" dirty="0" smtClean="0">
                <a:latin typeface="Times New Roman" panose="02020603050405020304" pitchFamily="18" charset="0"/>
                <a:cs typeface="Times New Roman" panose="02020603050405020304" pitchFamily="18" charset="0"/>
              </a:rPr>
              <a:t>               :       P </a:t>
            </a:r>
            <a:r>
              <a:rPr lang="en-US" sz="2400" dirty="0">
                <a:latin typeface="Times New Roman" panose="02020603050405020304" pitchFamily="18" charset="0"/>
                <a:cs typeface="Times New Roman" panose="02020603050405020304" pitchFamily="18" charset="0"/>
              </a:rPr>
              <a:t>IV and above</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INTERNET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Dongle	</a:t>
            </a:r>
            <a:r>
              <a:rPr lang="en-US" sz="2400" dirty="0" smtClean="0">
                <a:latin typeface="Times New Roman" panose="02020603050405020304" pitchFamily="18" charset="0"/>
                <a:cs typeface="Times New Roman" panose="02020603050405020304" pitchFamily="18" charset="0"/>
              </a:rPr>
              <a:t>          :       1</a:t>
            </a:r>
            <a:endParaRPr lang="en-IN"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Internet connectivity must ) </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5223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p:cNvSpPr txBox="1"/>
          <p:nvPr/>
        </p:nvSpPr>
        <p:spPr>
          <a:xfrm>
            <a:off x="1881159" y="348817"/>
            <a:ext cx="842968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dirty="0" smtClean="0">
                <a:solidFill>
                  <a:srgbClr val="FF0000"/>
                </a:solidFill>
              </a:rPr>
              <a:t>ARCHITECTURE DIAGRAM:</a:t>
            </a:r>
            <a:endParaRPr lang="en-IN" sz="4000" b="1" dirty="0">
              <a:solidFill>
                <a:srgbClr val="FF0000"/>
              </a:solidFill>
            </a:endParaRPr>
          </a:p>
        </p:txBody>
      </p:sp>
      <p:sp>
        <p:nvSpPr>
          <p:cNvPr id="3" name="Rectangle 2"/>
          <p:cNvSpPr>
            <a:spLocks noChangeArrowheads="1"/>
          </p:cNvSpPr>
          <p:nvPr/>
        </p:nvSpPr>
        <p:spPr bwMode="auto">
          <a:xfrm>
            <a:off x="1666877" y="-14412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 name="Rectangle 3"/>
          <p:cNvSpPr>
            <a:spLocks noChangeArrowheads="1"/>
          </p:cNvSpPr>
          <p:nvPr/>
        </p:nvSpPr>
        <p:spPr bwMode="auto">
          <a:xfrm>
            <a:off x="1666877" y="-14412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pSp>
        <p:nvGrpSpPr>
          <p:cNvPr id="45" name="Group 44"/>
          <p:cNvGrpSpPr/>
          <p:nvPr/>
        </p:nvGrpSpPr>
        <p:grpSpPr>
          <a:xfrm>
            <a:off x="0" y="-144121"/>
            <a:ext cx="12192000" cy="7002121"/>
            <a:chOff x="0" y="-144121"/>
            <a:chExt cx="12192000" cy="7002121"/>
          </a:xfrm>
        </p:grpSpPr>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40" name="TextBox 1"/>
            <p:cNvSpPr txBox="1"/>
            <p:nvPr/>
          </p:nvSpPr>
          <p:spPr>
            <a:xfrm>
              <a:off x="1881159" y="348816"/>
              <a:ext cx="842968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dirty="0" smtClean="0">
                  <a:solidFill>
                    <a:srgbClr val="FF0000"/>
                  </a:solidFill>
                  <a:latin typeface="Times New Roman" pitchFamily="18" charset="0"/>
                  <a:cs typeface="Times New Roman" pitchFamily="18" charset="0"/>
                </a:rPr>
                <a:t>ARCHITECTURE DIAGRAM:</a:t>
              </a:r>
              <a:endParaRPr lang="en-IN" sz="4000" b="1" dirty="0">
                <a:solidFill>
                  <a:srgbClr val="FF0000"/>
                </a:solidFill>
                <a:latin typeface="Times New Roman" pitchFamily="18" charset="0"/>
                <a:cs typeface="Times New Roman" pitchFamily="18" charset="0"/>
              </a:endParaRPr>
            </a:p>
          </p:txBody>
        </p:sp>
        <p:sp>
          <p:nvSpPr>
            <p:cNvPr id="41" name="Rectangle 40"/>
            <p:cNvSpPr>
              <a:spLocks noChangeArrowheads="1"/>
            </p:cNvSpPr>
            <p:nvPr/>
          </p:nvSpPr>
          <p:spPr bwMode="auto">
            <a:xfrm>
              <a:off x="1666876" y="-14412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2" name="Rectangle 41"/>
            <p:cNvSpPr>
              <a:spLocks noChangeArrowheads="1"/>
            </p:cNvSpPr>
            <p:nvPr/>
          </p:nvSpPr>
          <p:spPr bwMode="auto">
            <a:xfrm>
              <a:off x="1666876" y="-144121"/>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3" name="TextBox 38"/>
            <p:cNvSpPr txBox="1"/>
            <p:nvPr/>
          </p:nvSpPr>
          <p:spPr>
            <a:xfrm>
              <a:off x="3629891" y="2452255"/>
              <a:ext cx="18473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44" name="Picture 43"/>
            <p:cNvPicPr/>
            <p:nvPr/>
          </p:nvPicPr>
          <p:blipFill>
            <a:blip r:embed="rId3" cstate="print"/>
            <a:srcRect/>
            <a:stretch>
              <a:fillRect/>
            </a:stretch>
          </p:blipFill>
          <p:spPr bwMode="auto">
            <a:xfrm>
              <a:off x="1524002" y="1177636"/>
              <a:ext cx="9227128" cy="5417127"/>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282275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7014949"/>
          </a:xfrm>
          <a:prstGeom prst="rect">
            <a:avLst/>
          </a:prstGeom>
        </p:spPr>
      </p:pic>
      <p:sp>
        <p:nvSpPr>
          <p:cNvPr id="2" name="Title 1"/>
          <p:cNvSpPr>
            <a:spLocks noGrp="1"/>
          </p:cNvSpPr>
          <p:nvPr>
            <p:ph type="title"/>
          </p:nvPr>
        </p:nvSpPr>
        <p:spPr/>
        <p:txBody>
          <a:bodyP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ALGORITHM/METHODOLOGY:</a:t>
            </a:r>
            <a:endParaRPr lang="en-IN" sz="4000" b="1" dirty="0">
              <a:solidFill>
                <a:srgbClr val="FF0000"/>
              </a:solidFill>
            </a:endParaRP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The algorithm used in this project is NATURAL LANGUAGE PROCESSING algorithm.</a:t>
            </a:r>
          </a:p>
          <a:p>
            <a:pPr marL="0" indent="0" algn="just">
              <a:buNone/>
            </a:pPr>
            <a:r>
              <a:rPr lang="en-IN" sz="2400" b="1" dirty="0">
                <a:solidFill>
                  <a:srgbClr val="7030A0"/>
                </a:solidFill>
                <a:latin typeface="Times New Roman" panose="02020603050405020304" pitchFamily="18" charset="0"/>
                <a:cs typeface="Times New Roman" panose="02020603050405020304" pitchFamily="18" charset="0"/>
              </a:rPr>
              <a:t>NLP:</a:t>
            </a:r>
          </a:p>
          <a:p>
            <a:pPr algn="just"/>
            <a:r>
              <a:rPr lang="en-IN" sz="2400" dirty="0">
                <a:latin typeface="Times New Roman" panose="02020603050405020304" pitchFamily="18" charset="0"/>
                <a:cs typeface="Times New Roman" panose="02020603050405020304" pitchFamily="18" charset="0"/>
              </a:rPr>
              <a:t>   NLP is the way for computers to analyse and understand and derive meaning from human language in a smart and </a:t>
            </a:r>
            <a:r>
              <a:rPr lang="en-IN" sz="2400" dirty="0" smtClean="0">
                <a:latin typeface="Times New Roman" panose="02020603050405020304" pitchFamily="18" charset="0"/>
                <a:cs typeface="Times New Roman" panose="02020603050405020304" pitchFamily="18" charset="0"/>
              </a:rPr>
              <a:t>useful way</a:t>
            </a:r>
            <a:r>
              <a:rPr lang="en-IN" sz="2400" dirty="0">
                <a:latin typeface="Times New Roman" panose="02020603050405020304" pitchFamily="18" charset="0"/>
                <a:cs typeface="Times New Roman" panose="02020603050405020304" pitchFamily="18" charset="0"/>
              </a:rPr>
              <a:t>.</a:t>
            </a:r>
          </a:p>
          <a:p>
            <a:pPr algn="just"/>
            <a:r>
              <a:rPr lang="en-IN" sz="2400" dirty="0" smtClean="0">
                <a:latin typeface="Times New Roman" panose="02020603050405020304" pitchFamily="18" charset="0"/>
                <a:cs typeface="Times New Roman" panose="02020603050405020304" pitchFamily="18" charset="0"/>
              </a:rPr>
              <a:t>   By </a:t>
            </a:r>
            <a:r>
              <a:rPr lang="en-IN" sz="2400" dirty="0">
                <a:latin typeface="Times New Roman" panose="02020603050405020304" pitchFamily="18" charset="0"/>
                <a:cs typeface="Times New Roman" panose="02020603050405020304" pitchFamily="18" charset="0"/>
              </a:rPr>
              <a:t>utilizing NLP developers can organize and structure knowledge to perform task such as a automatic summarization</a:t>
            </a:r>
            <a:r>
              <a:rPr lang="en-IN" sz="2400" dirty="0" smtClean="0">
                <a:latin typeface="Times New Roman" panose="02020603050405020304" pitchFamily="18" charset="0"/>
                <a:cs typeface="Times New Roman" panose="02020603050405020304" pitchFamily="18" charset="0"/>
              </a:rPr>
              <a:t>, translation, relationship extraction, speech </a:t>
            </a:r>
            <a:r>
              <a:rPr lang="en-IN" sz="2400" dirty="0">
                <a:latin typeface="Times New Roman" panose="02020603050405020304" pitchFamily="18" charset="0"/>
                <a:cs typeface="Times New Roman" panose="02020603050405020304" pitchFamily="18" charset="0"/>
              </a:rPr>
              <a:t>recognition and topic segmentation.</a:t>
            </a:r>
          </a:p>
          <a:p>
            <a:pPr algn="just"/>
            <a:endParaRPr lang="en-IN" sz="2400" dirty="0"/>
          </a:p>
        </p:txBody>
      </p:sp>
    </p:spTree>
    <p:extLst>
      <p:ext uri="{BB962C8B-B14F-4D97-AF65-F5344CB8AC3E}">
        <p14:creationId xmlns:p14="http://schemas.microsoft.com/office/powerpoint/2010/main" val="3841756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13855"/>
            <a:ext cx="12191999" cy="6858000"/>
          </a:xfrm>
          <a:prstGeom prst="rect">
            <a:avLst/>
          </a:prstGeom>
        </p:spPr>
      </p:pic>
      <p:sp>
        <p:nvSpPr>
          <p:cNvPr id="3" name="Content Placeholder 2"/>
          <p:cNvSpPr>
            <a:spLocks noGrp="1"/>
          </p:cNvSpPr>
          <p:nvPr>
            <p:ph idx="4294967295"/>
          </p:nvPr>
        </p:nvSpPr>
        <p:spPr>
          <a:xfrm>
            <a:off x="748145" y="1825625"/>
            <a:ext cx="10820400"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NLP algorithm are typically based on machine learning algorithm.</a:t>
            </a:r>
          </a:p>
          <a:p>
            <a:pPr algn="just"/>
            <a:r>
              <a:rPr lang="en-IN" sz="2400" dirty="0">
                <a:latin typeface="Times New Roman" panose="02020603050405020304" pitchFamily="18" charset="0"/>
                <a:cs typeface="Times New Roman" panose="02020603050405020304" pitchFamily="18" charset="0"/>
              </a:rPr>
              <a:t>Instead of hand coding large sets of rules</a:t>
            </a:r>
            <a:r>
              <a:rPr lang="en-IN" sz="2400" dirty="0" smtClean="0">
                <a:latin typeface="Times New Roman" panose="02020603050405020304" pitchFamily="18" charset="0"/>
                <a:cs typeface="Times New Roman" panose="02020603050405020304" pitchFamily="18" charset="0"/>
              </a:rPr>
              <a:t>, NLP </a:t>
            </a:r>
            <a:r>
              <a:rPr lang="en-IN" sz="2400" dirty="0">
                <a:latin typeface="Times New Roman" panose="02020603050405020304" pitchFamily="18" charset="0"/>
                <a:cs typeface="Times New Roman" panose="02020603050405020304" pitchFamily="18" charset="0"/>
              </a:rPr>
              <a:t>can rely on machine learning to automatically learn these rules by analysing a set of examples like a book.</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endParaRPr lang="en-IN" sz="2400" dirty="0"/>
          </a:p>
        </p:txBody>
      </p:sp>
    </p:spTree>
    <p:extLst>
      <p:ext uri="{BB962C8B-B14F-4D97-AF65-F5344CB8AC3E}">
        <p14:creationId xmlns:p14="http://schemas.microsoft.com/office/powerpoint/2010/main" val="895129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704088"/>
            <a:ext cx="10972800" cy="709076"/>
          </a:xfrm>
        </p:spPr>
        <p:txBody>
          <a:bodyPr>
            <a:normAutofit/>
          </a:bodyPr>
          <a:lstStyle/>
          <a:p>
            <a:pPr algn="ctr"/>
            <a:r>
              <a:rPr lang="en-IN" sz="4000" b="1" dirty="0" smtClean="0">
                <a:solidFill>
                  <a:srgbClr val="FF0000"/>
                </a:solidFill>
              </a:rPr>
              <a:t>  </a:t>
            </a:r>
            <a:r>
              <a:rPr lang="en-IN" sz="4000" b="1" dirty="0" smtClean="0">
                <a:solidFill>
                  <a:srgbClr val="FF0000"/>
                </a:solidFill>
                <a:latin typeface="Times New Roman" pitchFamily="18" charset="0"/>
                <a:cs typeface="Times New Roman" pitchFamily="18" charset="0"/>
              </a:rPr>
              <a:t>J2EE</a:t>
            </a:r>
            <a:r>
              <a:rPr lang="en-IN" sz="4000" b="1" dirty="0">
                <a:solidFill>
                  <a:srgbClr val="FF0000"/>
                </a:solidFill>
                <a:latin typeface="Times New Roman" pitchFamily="18" charset="0"/>
                <a:cs typeface="Times New Roman" pitchFamily="18" charset="0"/>
              </a:rPr>
              <a:t>:</a:t>
            </a:r>
          </a:p>
        </p:txBody>
      </p:sp>
      <p:sp>
        <p:nvSpPr>
          <p:cNvPr id="3" name="Content Placeholder 2"/>
          <p:cNvSpPr>
            <a:spLocks noGrp="1"/>
          </p:cNvSpPr>
          <p:nvPr>
            <p:ph idx="1"/>
          </p:nvPr>
        </p:nvSpPr>
        <p:spPr>
          <a:xfrm>
            <a:off x="955964" y="1825625"/>
            <a:ext cx="10397835"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It is a combination of servlet and JSP combination</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Servlet is used to view the backend process.</a:t>
            </a:r>
          </a:p>
          <a:p>
            <a:pPr algn="just"/>
            <a:r>
              <a:rPr lang="en-IN" sz="2400" dirty="0">
                <a:latin typeface="Times New Roman" panose="02020603050405020304" pitchFamily="18" charset="0"/>
                <a:cs typeface="Times New Roman" panose="02020603050405020304" pitchFamily="18" charset="0"/>
              </a:rPr>
              <a:t>JSP is used to view the front end process.</a:t>
            </a:r>
          </a:p>
          <a:p>
            <a:pPr algn="just"/>
            <a:r>
              <a:rPr lang="en-IN" sz="2400" dirty="0">
                <a:latin typeface="Times New Roman" panose="02020603050405020304" pitchFamily="18" charset="0"/>
                <a:cs typeface="Times New Roman" panose="02020603050405020304" pitchFamily="18" charset="0"/>
              </a:rPr>
              <a:t>JSP is same as like the html file.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853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81038"/>
            <a:ext cx="12192000" cy="7539037"/>
          </a:xfrm>
          <a:prstGeom prst="rect">
            <a:avLst/>
          </a:prstGeom>
        </p:spPr>
      </p:pic>
      <p:sp>
        <p:nvSpPr>
          <p:cNvPr id="2" name="Title 1"/>
          <p:cNvSpPr>
            <a:spLocks noGrp="1"/>
          </p:cNvSpPr>
          <p:nvPr>
            <p:ph type="title"/>
          </p:nvPr>
        </p:nvSpPr>
        <p:spPr>
          <a:xfrm>
            <a:off x="609600" y="443345"/>
            <a:ext cx="10972800" cy="803564"/>
          </a:xfrm>
        </p:spPr>
        <p:txBody>
          <a:bodyPr>
            <a:normAutofit/>
          </a:bodyPr>
          <a:lstStyle/>
          <a:p>
            <a:pPr algn="ctr"/>
            <a:r>
              <a:rPr lang="en-IN" sz="4000" b="1" dirty="0" smtClean="0">
                <a:solidFill>
                  <a:srgbClr val="FF0000"/>
                </a:solidFill>
                <a:latin typeface="Times New Roman" panose="02020603050405020304" pitchFamily="18" charset="0"/>
                <a:cs typeface="Times New Roman" panose="02020603050405020304" pitchFamily="18" charset="0"/>
              </a:rPr>
              <a:t>METHODOLOGY</a:t>
            </a:r>
            <a:r>
              <a:rPr lang="en-IN" sz="4000" b="1" dirty="0">
                <a:solidFill>
                  <a:srgbClr val="FF0000"/>
                </a:solidFill>
                <a:latin typeface="Times New Roman" panose="02020603050405020304" pitchFamily="18" charset="0"/>
                <a:cs typeface="Times New Roman" panose="02020603050405020304" pitchFamily="18" charset="0"/>
              </a:rPr>
              <a:t>:</a:t>
            </a:r>
            <a:endParaRPr lang="en-IN" sz="4000" b="1" dirty="0">
              <a:solidFill>
                <a:srgbClr val="FF0000"/>
              </a:solidFill>
            </a:endParaRPr>
          </a:p>
        </p:txBody>
      </p:sp>
      <p:sp>
        <p:nvSpPr>
          <p:cNvPr id="3" name="Content Placeholder 2"/>
          <p:cNvSpPr>
            <a:spLocks noGrp="1"/>
          </p:cNvSpPr>
          <p:nvPr>
            <p:ph idx="1"/>
          </p:nvPr>
        </p:nvSpPr>
        <p:spPr>
          <a:xfrm>
            <a:off x="831274" y="1600205"/>
            <a:ext cx="10751127" cy="4525963"/>
          </a:xfrm>
        </p:spPr>
        <p:txBody>
          <a:bodyPr>
            <a:normAutofit/>
          </a:bodyPr>
          <a:lstStyle/>
          <a:p>
            <a:pPr marL="0" indent="0" algn="just">
              <a:buNone/>
            </a:pPr>
            <a:r>
              <a:rPr lang="en-IN" sz="2400" dirty="0">
                <a:solidFill>
                  <a:srgbClr val="7030A0"/>
                </a:solidFill>
                <a:latin typeface="Times New Roman" panose="02020603050405020304" pitchFamily="18" charset="0"/>
                <a:cs typeface="Times New Roman" panose="02020603050405020304" pitchFamily="18" charset="0"/>
              </a:rPr>
              <a:t>COLLABORATIVE TAGGING:</a:t>
            </a: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It describes the process by which many users add metadata in the form of keywords to shared content.</a:t>
            </a:r>
          </a:p>
          <a:p>
            <a:pPr marL="0" indent="0" algn="just">
              <a:buNone/>
            </a:pPr>
            <a:r>
              <a:rPr lang="en-IN" sz="2400" dirty="0">
                <a:solidFill>
                  <a:srgbClr val="7030A0"/>
                </a:solidFill>
                <a:latin typeface="Times New Roman" panose="02020603050405020304" pitchFamily="18" charset="0"/>
                <a:cs typeface="Times New Roman" panose="02020603050405020304" pitchFamily="18" charset="0"/>
              </a:rPr>
              <a:t>CONTENT FILTERING</a:t>
            </a:r>
            <a:r>
              <a:rPr lang="en-IN" sz="2400" dirty="0" smtClean="0">
                <a:solidFill>
                  <a:srgbClr val="7030A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 web filter is a program that can screen an incoming web page to determine whether some or all of it should not be displayed to the user.</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59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704089"/>
            <a:ext cx="10972800" cy="667512"/>
          </a:xfrm>
        </p:spPr>
        <p:txBody>
          <a:bodyPr>
            <a:normAutofit fontScale="90000"/>
          </a:bodyPr>
          <a:lstStyle/>
          <a:p>
            <a:pPr algn="ctr"/>
            <a:r>
              <a:rPr lang="en-IN" sz="4000" b="1" dirty="0" smtClean="0">
                <a:solidFill>
                  <a:srgbClr val="FF0000"/>
                </a:solidFill>
                <a:latin typeface="Times New Roman" panose="02020603050405020304" pitchFamily="18" charset="0"/>
                <a:cs typeface="Times New Roman" panose="02020603050405020304" pitchFamily="18" charset="0"/>
              </a:rPr>
              <a:t>NOVELTY:</a:t>
            </a:r>
            <a:endParaRPr lang="en-IN" sz="4000" dirty="0">
              <a:solidFill>
                <a:srgbClr val="FF0000"/>
              </a:solidFill>
            </a:endParaRPr>
          </a:p>
        </p:txBody>
      </p:sp>
      <p:sp>
        <p:nvSpPr>
          <p:cNvPr id="3" name="Content Placeholder 2"/>
          <p:cNvSpPr>
            <a:spLocks noGrp="1"/>
          </p:cNvSpPr>
          <p:nvPr>
            <p:ph idx="1"/>
          </p:nvPr>
        </p:nvSpPr>
        <p:spPr/>
        <p:txBody>
          <a:bodyPr>
            <a:normAutofit/>
          </a:bodyPr>
          <a:lstStyle/>
          <a:p>
            <a:pPr algn="just">
              <a:lnSpc>
                <a:spcPct val="100000"/>
              </a:lnSpc>
              <a:spcBef>
                <a:spcPts val="0"/>
              </a:spcBef>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Facet search  is used to list the available category to a specific person.</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Parental control is used to block a whole category and block a specific tag for                                                  </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particular user.</a:t>
            </a:r>
          </a:p>
          <a:p>
            <a:pPr algn="just">
              <a:lnSpc>
                <a:spcPct val="100000"/>
              </a:lnSpc>
              <a:spcBef>
                <a:spcPts val="0"/>
              </a:spcBef>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Group owner or admin enable a Web Filter for group users by granting them only    </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to  contents specified by group owner.</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a:t>
            </a:r>
          </a:p>
          <a:p>
            <a:pPr algn="just"/>
            <a:endParaRPr lang="en-IN" sz="2400" dirty="0"/>
          </a:p>
        </p:txBody>
      </p:sp>
    </p:spTree>
    <p:extLst>
      <p:ext uri="{BB962C8B-B14F-4D97-AF65-F5344CB8AC3E}">
        <p14:creationId xmlns:p14="http://schemas.microsoft.com/office/powerpoint/2010/main" val="390574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250032"/>
            <a:ext cx="10515600" cy="761350"/>
          </a:xfrm>
        </p:spPr>
        <p:txBody>
          <a:bodyPr>
            <a:normAutofit/>
          </a:bodyPr>
          <a:lstStyle/>
          <a:p>
            <a:pPr algn="ctr"/>
            <a:r>
              <a:rPr lang="en-IN" sz="4000" b="1" dirty="0">
                <a:solidFill>
                  <a:srgbClr val="FF0000"/>
                </a:solidFill>
                <a:latin typeface="Times New Roman" panose="02020603050405020304" pitchFamily="18" charset="0"/>
                <a:cs typeface="Times New Roman" panose="02020603050405020304" pitchFamily="18" charset="0"/>
              </a:rPr>
              <a:t> </a:t>
            </a:r>
            <a:r>
              <a:rPr lang="en-IN" sz="4000" b="1" dirty="0" smtClean="0">
                <a:solidFill>
                  <a:srgbClr val="FF0000"/>
                </a:solidFill>
                <a:latin typeface="Times New Roman" panose="02020603050405020304" pitchFamily="18" charset="0"/>
                <a:cs typeface="Times New Roman" panose="02020603050405020304" pitchFamily="18" charset="0"/>
              </a:rPr>
              <a:t> </a:t>
            </a:r>
            <a:r>
              <a:rPr lang="en-IN" sz="4000" b="1" dirty="0" smtClean="0">
                <a:solidFill>
                  <a:srgbClr val="FF0000"/>
                </a:solidFill>
                <a:latin typeface="Baskerville Old Face" panose="02020602080505020303" pitchFamily="18" charset="0"/>
                <a:cs typeface="Times New Roman" panose="02020603050405020304" pitchFamily="18" charset="0"/>
              </a:rPr>
              <a:t>FEASIBILITY STUDY:</a:t>
            </a:r>
            <a:endParaRPr lang="en-IN" sz="4000" b="1" dirty="0">
              <a:solidFill>
                <a:srgbClr val="FF0000"/>
              </a:solidFill>
            </a:endParaRPr>
          </a:p>
        </p:txBody>
      </p:sp>
      <p:sp>
        <p:nvSpPr>
          <p:cNvPr id="3" name="Content Placeholder 2"/>
          <p:cNvSpPr>
            <a:spLocks noGrp="1"/>
          </p:cNvSpPr>
          <p:nvPr>
            <p:ph idx="1"/>
          </p:nvPr>
        </p:nvSpPr>
        <p:spPr>
          <a:xfrm>
            <a:off x="609600" y="969820"/>
            <a:ext cx="10972800" cy="5666509"/>
          </a:xfrm>
        </p:spPr>
        <p:txBody>
          <a:bodyPr>
            <a:noAutofit/>
          </a:bodyPr>
          <a:lstStyle/>
          <a:p>
            <a:pPr algn="just">
              <a:buNone/>
            </a:pPr>
            <a:r>
              <a:rPr lang="en-IN" sz="2400" b="1" dirty="0" smtClean="0">
                <a:solidFill>
                  <a:srgbClr val="FF0000"/>
                </a:solidFill>
                <a:latin typeface="Times New Roman" pitchFamily="18" charset="0"/>
                <a:cs typeface="Times New Roman" pitchFamily="18" charset="0"/>
              </a:rPr>
              <a:t>    ECONOMIC FEASIBILITY:</a:t>
            </a:r>
          </a:p>
          <a:p>
            <a:pPr algn="just"/>
            <a:r>
              <a:rPr lang="en-IN" sz="2400" dirty="0" smtClean="0">
                <a:latin typeface="Times New Roman" pitchFamily="18" charset="0"/>
                <a:cs typeface="Times New Roman" pitchFamily="18" charset="0"/>
              </a:rPr>
              <a:t>This study is carried out to check the economic impact that the system will have on    the organization.</a:t>
            </a:r>
          </a:p>
          <a:p>
            <a:pPr algn="just"/>
            <a:r>
              <a:rPr lang="en-US" sz="2400" dirty="0" smtClean="0">
                <a:latin typeface="Times New Roman" pitchFamily="18" charset="0"/>
                <a:cs typeface="Times New Roman" pitchFamily="18" charset="0"/>
              </a:rPr>
              <a:t>The expenditures must be justified. Thus the developed system relies within the        budget and this was achieved because most of the technologies used for freely available. </a:t>
            </a:r>
          </a:p>
          <a:p>
            <a:pPr algn="just"/>
            <a:r>
              <a:rPr lang="en-US" sz="2400" dirty="0" smtClean="0">
                <a:latin typeface="Times New Roman" pitchFamily="18" charset="0"/>
                <a:cs typeface="Times New Roman" pitchFamily="18" charset="0"/>
              </a:rPr>
              <a:t>Only the customized products had to be purchased. So this can be easily affordable for people of different environment.</a:t>
            </a:r>
          </a:p>
          <a:p>
            <a:pPr algn="just">
              <a:buNone/>
            </a:pPr>
            <a:r>
              <a:rPr lang="en-US" sz="2400" dirty="0" smtClean="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TECHNICAL FEASIBILITY:</a:t>
            </a:r>
          </a:p>
          <a:p>
            <a:pPr algn="just"/>
            <a:r>
              <a:rPr lang="en-IN" sz="2400" dirty="0" smtClean="0">
                <a:latin typeface="Times New Roman" pitchFamily="18" charset="0"/>
                <a:cs typeface="Times New Roman" pitchFamily="18" charset="0"/>
              </a:rPr>
              <a:t>Earlier  no system existed  to the needs of ‘parental control’. The current system developed is technical feasible. </a:t>
            </a:r>
          </a:p>
          <a:p>
            <a:pPr algn="just"/>
            <a:r>
              <a:rPr lang="en-IN" sz="2400" dirty="0" smtClean="0">
                <a:latin typeface="Times New Roman" pitchFamily="18" charset="0"/>
                <a:cs typeface="Times New Roman" pitchFamily="18" charset="0"/>
              </a:rPr>
              <a:t>The proposed project requires less technical resources for execution as the existing SQL is used as database and tomcat server is used as it doesn’t require internet connectivity. </a:t>
            </a:r>
            <a:endParaRPr lang="en-US" sz="2400" b="1" dirty="0" smtClean="0">
              <a:solidFill>
                <a:srgbClr val="FF0000"/>
              </a:solidFill>
              <a:latin typeface="Times New Roman" pitchFamily="18" charset="0"/>
              <a:cs typeface="Times New Roman" pitchFamily="18" charset="0"/>
            </a:endParaRPr>
          </a:p>
          <a:p>
            <a:pPr algn="just"/>
            <a:endParaRPr lang="en-US" sz="2400" b="1"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24968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
            <a:ext cx="12192000" cy="7042245"/>
          </a:xfrm>
          <a:prstGeom prst="rect">
            <a:avLst/>
          </a:prstGeom>
        </p:spPr>
      </p:pic>
      <p:sp>
        <p:nvSpPr>
          <p:cNvPr id="2" name="Title 1"/>
          <p:cNvSpPr>
            <a:spLocks noGrp="1"/>
          </p:cNvSpPr>
          <p:nvPr>
            <p:ph type="title"/>
          </p:nvPr>
        </p:nvSpPr>
        <p:spPr/>
        <p:txBody>
          <a:bodyPr>
            <a:normAutofit fontScale="90000"/>
          </a:bodyPr>
          <a:lstStyle/>
          <a:p>
            <a:pPr algn="ctr"/>
            <a:r>
              <a:rPr lang="en-IN" sz="4000" b="1" dirty="0" smtClean="0">
                <a:solidFill>
                  <a:srgbClr val="FF0000"/>
                </a:solidFill>
                <a:latin typeface="Times New Roman" pitchFamily="18" charset="0"/>
                <a:cs typeface="Times New Roman" pitchFamily="18" charset="0"/>
              </a:rPr>
              <a:t> ABSTRACT:</a:t>
            </a:r>
            <a:r>
              <a:rPr lang="en-IN" sz="4000" b="1" dirty="0">
                <a:solidFill>
                  <a:srgbClr val="FF0000"/>
                </a:solidFill>
                <a:latin typeface="Times New Roman" pitchFamily="18" charset="0"/>
                <a:cs typeface="Times New Roman" pitchFamily="18" charset="0"/>
              </a:rPr>
              <a:t/>
            </a:r>
            <a:br>
              <a:rPr lang="en-IN" sz="4000" b="1" dirty="0">
                <a:solidFill>
                  <a:srgbClr val="FF0000"/>
                </a:solidFill>
                <a:latin typeface="Times New Roman" pitchFamily="18" charset="0"/>
                <a:cs typeface="Times New Roman" pitchFamily="18" charset="0"/>
              </a:rPr>
            </a:br>
            <a:endParaRPr lang="en-IN" sz="4000" b="1" dirty="0">
              <a:solidFill>
                <a:srgbClr val="FF0000"/>
              </a:solidFill>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Getting back to previously viewed web pages is a common yet </a:t>
            </a:r>
            <a:r>
              <a:rPr lang="en-IN" sz="2400" dirty="0" smtClean="0">
                <a:latin typeface="Times New Roman" panose="02020603050405020304" pitchFamily="18" charset="0"/>
                <a:cs typeface="Times New Roman" panose="02020603050405020304" pitchFamily="18" charset="0"/>
              </a:rPr>
              <a:t>uneasy task </a:t>
            </a:r>
            <a:r>
              <a:rPr lang="en-IN" sz="2400" dirty="0">
                <a:latin typeface="Times New Roman" panose="02020603050405020304" pitchFamily="18" charset="0"/>
                <a:cs typeface="Times New Roman" panose="02020603050405020304" pitchFamily="18" charset="0"/>
              </a:rPr>
              <a:t>for users due to the large volume of personally </a:t>
            </a:r>
            <a:r>
              <a:rPr lang="en-IN" sz="2400" dirty="0" smtClean="0">
                <a:latin typeface="Times New Roman" panose="02020603050405020304" pitchFamily="18" charset="0"/>
                <a:cs typeface="Times New Roman" panose="02020603050405020304" pitchFamily="18" charset="0"/>
              </a:rPr>
              <a:t>accessed information </a:t>
            </a:r>
            <a:r>
              <a:rPr lang="en-IN" sz="2400" dirty="0">
                <a:latin typeface="Times New Roman" panose="02020603050405020304" pitchFamily="18" charset="0"/>
                <a:cs typeface="Times New Roman" panose="02020603050405020304" pitchFamily="18" charset="0"/>
              </a:rPr>
              <a:t>on the web.</a:t>
            </a:r>
          </a:p>
          <a:p>
            <a:pPr algn="just"/>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The main aim of this project is to classify resources</a:t>
            </a:r>
            <a:r>
              <a:rPr lang="en-IN" sz="2400" dirty="0" smtClean="0">
                <a:latin typeface="Times New Roman" panose="02020603050405020304" pitchFamily="18" charset="0"/>
                <a:cs typeface="Times New Roman" panose="02020603050405020304" pitchFamily="18" charset="0"/>
              </a:rPr>
              <a:t>, protect user    </a:t>
            </a:r>
            <a:r>
              <a:rPr lang="en-IN" sz="2400" dirty="0">
                <a:latin typeface="Times New Roman" panose="02020603050405020304" pitchFamily="18" charset="0"/>
                <a:cs typeface="Times New Roman" panose="02020603050405020304" pitchFamily="18" charset="0"/>
              </a:rPr>
              <a:t>privacy while tagging resources and searching and to enhance </a:t>
            </a:r>
            <a:r>
              <a:rPr lang="en-IN" sz="2400" dirty="0" smtClean="0">
                <a:latin typeface="Times New Roman" panose="02020603050405020304" pitchFamily="18" charset="0"/>
                <a:cs typeface="Times New Roman" panose="02020603050405020304" pitchFamily="18" charset="0"/>
              </a:rPr>
              <a:t>web   </a:t>
            </a:r>
            <a:r>
              <a:rPr lang="en-IN" sz="2400" dirty="0">
                <a:latin typeface="Times New Roman" panose="02020603050405020304" pitchFamily="18" charset="0"/>
                <a:cs typeface="Times New Roman" panose="02020603050405020304" pitchFamily="18" charset="0"/>
              </a:rPr>
              <a:t>access functionalities like content filtering based on </a:t>
            </a:r>
            <a:r>
              <a:rPr lang="en-IN" sz="2400" dirty="0" smtClean="0">
                <a:latin typeface="Times New Roman" panose="02020603050405020304" pitchFamily="18" charset="0"/>
                <a:cs typeface="Times New Roman" panose="02020603050405020304" pitchFamily="18" charset="0"/>
              </a:rPr>
              <a:t>preferences    </a:t>
            </a:r>
            <a:r>
              <a:rPr lang="en-IN" sz="2400" dirty="0">
                <a:latin typeface="Times New Roman" panose="02020603050405020304" pitchFamily="18" charset="0"/>
                <a:cs typeface="Times New Roman" panose="02020603050405020304" pitchFamily="18" charset="0"/>
              </a:rPr>
              <a:t>specified by end users.</a:t>
            </a:r>
          </a:p>
          <a:p>
            <a:pPr algn="just"/>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The purpose of collaborative tagging is to loosely classify  </a:t>
            </a:r>
            <a:r>
              <a:rPr lang="en-US" sz="2400" dirty="0" smtClean="0">
                <a:latin typeface="Times New Roman" panose="02020603050405020304" pitchFamily="18" charset="0"/>
                <a:cs typeface="Times New Roman" panose="02020603050405020304" pitchFamily="18" charset="0"/>
              </a:rPr>
              <a:t>resource </a:t>
            </a:r>
            <a:r>
              <a:rPr lang="en-US" sz="2400" dirty="0">
                <a:latin typeface="Times New Roman" panose="02020603050405020304" pitchFamily="18" charset="0"/>
                <a:cs typeface="Times New Roman" panose="02020603050405020304" pitchFamily="18" charset="0"/>
              </a:rPr>
              <a:t>based </a:t>
            </a:r>
            <a:r>
              <a:rPr lang="en-US" sz="2400" dirty="0" smtClean="0">
                <a:latin typeface="Times New Roman" panose="02020603050405020304" pitchFamily="18" charset="0"/>
                <a:cs typeface="Times New Roman" panose="02020603050405020304" pitchFamily="18" charset="0"/>
              </a:rPr>
              <a:t>on end </a:t>
            </a:r>
            <a:r>
              <a:rPr lang="en-US" sz="2400" dirty="0">
                <a:latin typeface="Times New Roman" panose="02020603050405020304" pitchFamily="18" charset="0"/>
                <a:cs typeface="Times New Roman" panose="02020603050405020304" pitchFamily="18" charset="0"/>
              </a:rPr>
              <a:t>- user’s feedback, expressed in the form of free-text labels (i.e., tags).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919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10" y="845128"/>
            <a:ext cx="10681855" cy="4524315"/>
          </a:xfrm>
          <a:prstGeom prst="rect">
            <a:avLst/>
          </a:prstGeom>
        </p:spPr>
        <p:txBody>
          <a:bodyPr wrap="square">
            <a:spAutoFit/>
          </a:bodyPr>
          <a:lstStyle/>
          <a:p>
            <a:pPr algn="just">
              <a:buFont typeface="Arial" pitchFamily="34" charset="0"/>
              <a:buChar char="•"/>
            </a:pPr>
            <a:r>
              <a:rPr lang="en-IN" sz="2400" dirty="0" smtClean="0">
                <a:latin typeface="Times New Roman" pitchFamily="18" charset="0"/>
                <a:cs typeface="Times New Roman" pitchFamily="18" charset="0"/>
              </a:rPr>
              <a:t>    Therefore it provides the technical guarantee of accuracy ,reliability and security</a:t>
            </a:r>
            <a:r>
              <a:rPr lang="en-IN" sz="2400" dirty="0" smtClean="0">
                <a:solidFill>
                  <a:srgbClr val="FF0000"/>
                </a:solidFill>
                <a:latin typeface="Times New Roman" pitchFamily="18" charset="0"/>
                <a:cs typeface="Times New Roman" pitchFamily="18" charset="0"/>
              </a:rPr>
              <a:t>.</a:t>
            </a:r>
          </a:p>
          <a:p>
            <a:pPr algn="just"/>
            <a:endParaRPr lang="en-IN" sz="2400" dirty="0" smtClean="0">
              <a:solidFill>
                <a:srgbClr val="FF0000"/>
              </a:solidFill>
              <a:latin typeface="Times New Roman" pitchFamily="18" charset="0"/>
              <a:cs typeface="Times New Roman" pitchFamily="18" charset="0"/>
            </a:endParaRPr>
          </a:p>
          <a:p>
            <a:pPr algn="just"/>
            <a:r>
              <a:rPr lang="en-IN" sz="2400" dirty="0" smtClean="0">
                <a:solidFill>
                  <a:srgbClr val="FF0000"/>
                </a:solidFill>
                <a:latin typeface="Times New Roman" pitchFamily="18" charset="0"/>
                <a:cs typeface="Times New Roman" pitchFamily="18" charset="0"/>
              </a:rPr>
              <a:t>      </a:t>
            </a:r>
            <a:r>
              <a:rPr lang="en-IN" sz="2400" b="1" dirty="0" smtClean="0">
                <a:solidFill>
                  <a:srgbClr val="FF0000"/>
                </a:solidFill>
                <a:latin typeface="Times New Roman" pitchFamily="18" charset="0"/>
                <a:cs typeface="Times New Roman" pitchFamily="18" charset="0"/>
              </a:rPr>
              <a:t>OPERATIONAL FEASIBILITY:</a:t>
            </a:r>
          </a:p>
          <a:p>
            <a:pPr algn="just">
              <a:buFont typeface="Arial" pitchFamily="34" charset="0"/>
              <a:buChar char="•"/>
            </a:pPr>
            <a:r>
              <a:rPr lang="en-US"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The aspect of study is to check the level of acceptance of the system by the user.</a:t>
            </a:r>
          </a:p>
          <a:p>
            <a:pPr algn="just">
              <a:buFont typeface="Arial" pitchFamily="34" charset="0"/>
              <a:buChar char="•"/>
            </a:pPr>
            <a:r>
              <a:rPr lang="en-US" sz="2400" dirty="0" smtClean="0">
                <a:latin typeface="Times New Roman" pitchFamily="18" charset="0"/>
                <a:cs typeface="Times New Roman" pitchFamily="18" charset="0"/>
              </a:rPr>
              <a:t>     This system requires knowledge on using software and how it works for the         administrator to monitor the system. </a:t>
            </a:r>
          </a:p>
          <a:p>
            <a:pPr algn="just">
              <a:buFont typeface="Arial" pitchFamily="34" charset="0"/>
              <a:buChar char="•"/>
            </a:pPr>
            <a:r>
              <a:rPr lang="en-US" sz="2400" dirty="0" smtClean="0">
                <a:latin typeface="Times New Roman" pitchFamily="18" charset="0"/>
                <a:cs typeface="Times New Roman" pitchFamily="18" charset="0"/>
              </a:rPr>
              <a:t>    The user must have basic knowledge on </a:t>
            </a:r>
            <a:r>
              <a:rPr lang="en-IN" sz="2400" dirty="0" smtClean="0">
                <a:latin typeface="Times New Roman" pitchFamily="18" charset="0"/>
                <a:cs typeface="Times New Roman" pitchFamily="18" charset="0"/>
              </a:rPr>
              <a:t>search resources in the web and if they likes it  they can bookmark interested link. </a:t>
            </a:r>
          </a:p>
          <a:p>
            <a:pPr algn="just">
              <a:buFont typeface="Arial" pitchFamily="34" charset="0"/>
              <a:buChar char="•"/>
            </a:pPr>
            <a:r>
              <a:rPr lang="en-IN" sz="2400" dirty="0" smtClean="0">
                <a:latin typeface="Times New Roman" pitchFamily="18" charset="0"/>
                <a:cs typeface="Times New Roman" pitchFamily="18" charset="0"/>
              </a:rPr>
              <a:t>    The system proposed would be which the parental control ,that is it can be use to block a specific tag or a specific category is made as heart of this proposed project such that minimal knowledge on the innovative technologies is needed.</a:t>
            </a:r>
          </a:p>
          <a:p>
            <a:pPr algn="just"/>
            <a:endParaRPr lang="en-US"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fontScale="90000"/>
          </a:bodyPr>
          <a:lstStyle/>
          <a:p>
            <a:pPr algn="ctr"/>
            <a:r>
              <a:rPr lang="en-US" b="1" dirty="0">
                <a:solidFill>
                  <a:srgbClr val="00CC00"/>
                </a:solidFill>
                <a:latin typeface="Times New Roman" panose="02020603050405020304" pitchFamily="18" charset="0"/>
                <a:cs typeface="Times New Roman" panose="02020603050405020304" pitchFamily="18" charset="0"/>
              </a:rPr>
              <a:t> </a:t>
            </a:r>
            <a:br>
              <a:rPr lang="en-US" b="1" dirty="0">
                <a:solidFill>
                  <a:srgbClr val="00CC00"/>
                </a:solidFill>
                <a:latin typeface="Times New Roman" panose="02020603050405020304" pitchFamily="18" charset="0"/>
                <a:cs typeface="Times New Roman" panose="02020603050405020304" pitchFamily="18" charset="0"/>
              </a:rPr>
            </a:br>
            <a:r>
              <a:rPr lang="en-US" b="1" dirty="0">
                <a:solidFill>
                  <a:srgbClr val="00CC00"/>
                </a:solidFill>
                <a:latin typeface="Times New Roman" panose="02020603050405020304" pitchFamily="18" charset="0"/>
                <a:cs typeface="Times New Roman" panose="02020603050405020304" pitchFamily="18" charset="0"/>
              </a:rPr>
              <a:t>  </a:t>
            </a:r>
            <a:r>
              <a:rPr lang="en-US" b="1" dirty="0" smtClean="0">
                <a:solidFill>
                  <a:srgbClr val="00CC00"/>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MODULE  </a:t>
            </a:r>
            <a:r>
              <a:rPr lang="en-US" b="1" dirty="0" smtClean="0">
                <a:solidFill>
                  <a:srgbClr val="FF0000"/>
                </a:solidFill>
                <a:latin typeface="Times New Roman" panose="02020603050405020304" pitchFamily="18" charset="0"/>
                <a:cs typeface="Times New Roman" panose="02020603050405020304" pitchFamily="18" charset="0"/>
              </a:rPr>
              <a:t>SPLITUP: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Add </a:t>
            </a:r>
            <a:r>
              <a:rPr lang="en-US" sz="2400" dirty="0">
                <a:latin typeface="Times New Roman" panose="02020603050405020304" pitchFamily="18" charset="0"/>
                <a:cs typeface="Times New Roman" panose="02020603050405020304" pitchFamily="18" charset="0"/>
              </a:rPr>
              <a:t>Group User</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Search </a:t>
            </a:r>
            <a:r>
              <a:rPr lang="en-US" sz="2400" dirty="0">
                <a:latin typeface="Times New Roman" panose="02020603050405020304" pitchFamily="18" charset="0"/>
                <a:cs typeface="Times New Roman" panose="02020603050405020304" pitchFamily="18" charset="0"/>
              </a:rPr>
              <a:t>and Bookmark</a:t>
            </a:r>
            <a:endParaRPr lang="en-IN"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Tag Suppression and Tag Recommendation  </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Parental Control</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02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fontScale="90000"/>
          </a:bodyPr>
          <a:lstStyle/>
          <a:p>
            <a:pPr algn="ctr"/>
            <a:r>
              <a:rPr lang="en-US" sz="4000" b="1" dirty="0" smtClean="0">
                <a:solidFill>
                  <a:srgbClr val="FF0000"/>
                </a:solidFill>
                <a:latin typeface="Times New Roman" panose="02020603050405020304" pitchFamily="18" charset="0"/>
                <a:cs typeface="Times New Roman" panose="02020603050405020304" pitchFamily="18" charset="0"/>
              </a:rPr>
              <a:t>         ADD GROUP USER:</a:t>
            </a:r>
            <a:r>
              <a:rPr lang="en-IN" sz="4000" dirty="0" smtClean="0">
                <a:solidFill>
                  <a:srgbClr val="FF0000"/>
                </a:solidFill>
                <a:latin typeface="Times New Roman" panose="02020603050405020304" pitchFamily="18" charset="0"/>
                <a:cs typeface="Times New Roman" panose="02020603050405020304" pitchFamily="18" charset="0"/>
              </a:rPr>
              <a:t/>
            </a:r>
            <a:br>
              <a:rPr lang="en-IN" sz="4000" dirty="0" smtClean="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2891"/>
            <a:ext cx="10515600" cy="537721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In this module, Group owner has to register their details.</a:t>
            </a:r>
          </a:p>
          <a:p>
            <a:pPr algn="just"/>
            <a:r>
              <a:rPr lang="en-US" sz="2400" dirty="0" smtClean="0">
                <a:latin typeface="Times New Roman" panose="02020603050405020304" pitchFamily="18" charset="0"/>
                <a:cs typeface="Times New Roman" panose="02020603050405020304" pitchFamily="18" charset="0"/>
              </a:rPr>
              <a:t> After successful registration, details are stored in database.</a:t>
            </a:r>
          </a:p>
          <a:p>
            <a:pPr algn="just"/>
            <a:r>
              <a:rPr lang="en-US" sz="2400" dirty="0" smtClean="0">
                <a:latin typeface="Times New Roman" panose="02020603050405020304" pitchFamily="18" charset="0"/>
                <a:cs typeface="Times New Roman" panose="02020603050405020304" pitchFamily="18" charset="0"/>
              </a:rPr>
              <a:t>Group owner set username and password to all group users. </a:t>
            </a:r>
          </a:p>
          <a:p>
            <a:pPr algn="just"/>
            <a:r>
              <a:rPr lang="en-US" sz="2400" dirty="0" smtClean="0">
                <a:latin typeface="Times New Roman" panose="02020603050405020304" pitchFamily="18" charset="0"/>
                <a:cs typeface="Times New Roman" panose="02020603050405020304" pitchFamily="18" charset="0"/>
              </a:rPr>
              <a:t>Using this username and password, user can view group owner’s profile, bookmarks etc. </a:t>
            </a:r>
          </a:p>
          <a:p>
            <a:pPr algn="just"/>
            <a:r>
              <a:rPr lang="en-US" sz="2400" dirty="0" smtClean="0">
                <a:latin typeface="Times New Roman" panose="02020603050405020304" pitchFamily="18" charset="0"/>
                <a:cs typeface="Times New Roman" panose="02020603050405020304" pitchFamily="18" charset="0"/>
              </a:rPr>
              <a:t>Group users register their details. </a:t>
            </a:r>
          </a:p>
          <a:p>
            <a:pPr algn="just"/>
            <a:r>
              <a:rPr lang="en-US" sz="2400" dirty="0" smtClean="0">
                <a:latin typeface="Times New Roman" panose="02020603050405020304" pitchFamily="18" charset="0"/>
                <a:cs typeface="Times New Roman" panose="02020603050405020304" pitchFamily="18" charset="0"/>
              </a:rPr>
              <a:t>At registration, group user has to provide username and password given by group owner, they restricts users to view only specified contents.</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4477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fontScale="90000"/>
          </a:bodyPr>
          <a:lstStyle/>
          <a:p>
            <a:pPr algn="ctr"/>
            <a:r>
              <a:rPr lang="en-US" sz="4000" b="1" dirty="0" smtClean="0">
                <a:solidFill>
                  <a:srgbClr val="FF0000"/>
                </a:solidFill>
                <a:latin typeface="Times New Roman" panose="02020603050405020304" pitchFamily="18" charset="0"/>
                <a:cs typeface="Times New Roman" panose="02020603050405020304" pitchFamily="18" charset="0"/>
              </a:rPr>
              <a:t> SEARCH AND BOOKMARK:</a:t>
            </a:r>
            <a:r>
              <a:rPr lang="en-IN" sz="4000" dirty="0" smtClean="0">
                <a:solidFill>
                  <a:srgbClr val="FF0000"/>
                </a:solidFill>
                <a:latin typeface="Times New Roman" panose="02020603050405020304" pitchFamily="18" charset="0"/>
                <a:cs typeface="Times New Roman" panose="02020603050405020304" pitchFamily="18" charset="0"/>
              </a:rPr>
              <a:t/>
            </a:r>
            <a:br>
              <a:rPr lang="en-IN" sz="4000" dirty="0" smtClean="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87608"/>
            <a:ext cx="10939819" cy="5254387"/>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User can search resources in web according to their personal preferences.</a:t>
            </a:r>
          </a:p>
          <a:p>
            <a:pPr algn="just"/>
            <a:r>
              <a:rPr lang="en-US" sz="2400" dirty="0" smtClean="0">
                <a:latin typeface="Times New Roman" panose="02020603050405020304" pitchFamily="18" charset="0"/>
                <a:cs typeface="Times New Roman" panose="02020603050405020304" pitchFamily="18" charset="0"/>
              </a:rPr>
              <a:t>List of websites displayed where user can view his/her interested links.</a:t>
            </a:r>
          </a:p>
          <a:p>
            <a:pPr algn="just"/>
            <a:r>
              <a:rPr lang="en-US" sz="2400" dirty="0" smtClean="0">
                <a:latin typeface="Times New Roman" panose="02020603050405020304" pitchFamily="18" charset="0"/>
                <a:cs typeface="Times New Roman" panose="02020603050405020304" pitchFamily="18" charset="0"/>
              </a:rPr>
              <a:t>User can give access privileges to bookmarks. </a:t>
            </a:r>
          </a:p>
          <a:p>
            <a:pPr algn="just"/>
            <a:r>
              <a:rPr lang="en-US" sz="2400" dirty="0" smtClean="0">
                <a:latin typeface="Times New Roman" panose="02020603050405020304" pitchFamily="18" charset="0"/>
                <a:cs typeface="Times New Roman" panose="02020603050405020304" pitchFamily="18" charset="0"/>
              </a:rPr>
              <a:t>If the bookmark is private, only the user can view.</a:t>
            </a:r>
          </a:p>
          <a:p>
            <a:pPr algn="just"/>
            <a:r>
              <a:rPr lang="en-US" sz="2400" dirty="0" smtClean="0">
                <a:latin typeface="Times New Roman" panose="02020603050405020304" pitchFamily="18" charset="0"/>
                <a:cs typeface="Times New Roman" panose="02020603050405020304" pitchFamily="18" charset="0"/>
              </a:rPr>
              <a:t> If the bookmark is public, other users can view his/her bookmarks. </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2103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fontScale="90000"/>
          </a:bodyPr>
          <a:lstStyle/>
          <a:p>
            <a:pPr algn="ctr"/>
            <a:r>
              <a:rPr lang="en-US" sz="4000" b="1" dirty="0">
                <a:solidFill>
                  <a:srgbClr val="FF0000"/>
                </a:solidFill>
                <a:latin typeface="Times New Roman" panose="02020603050405020304" pitchFamily="18" charset="0"/>
                <a:cs typeface="Times New Roman" panose="02020603050405020304" pitchFamily="18" charset="0"/>
              </a:rPr>
              <a:t>TAG SUPPRESSION AND TAG RECOMMENDATION:</a:t>
            </a:r>
            <a:endParaRPr lang="en-IN" sz="4000" dirty="0">
              <a:solidFill>
                <a:srgbClr val="FF0000"/>
              </a:solidFill>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User likes a link in web and bookmarks that link. User tag the bookmark. While tagging, user can give own tag or ask server to suggest tags. </a:t>
            </a:r>
          </a:p>
          <a:p>
            <a:pPr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Server provides suppressed tags where user can choose tag. In this way, user protects their privacy while tagging. All the bookmarking information will be stored in database. </a:t>
            </a:r>
          </a:p>
          <a:p>
            <a:pPr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 user searches a tag, he/she can search in their bookmarks or in all bookmarks. If the link has multiple tags, user searched tag and other tags for that links will be displayed. Recommending users for the past 1 week links and tags.</a:t>
            </a:r>
            <a:endParaRPr lang="en-IN"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370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PARENTAL CONTROL:</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Group owner can add users for content filtration purpose. Group owner enable a web filter for group users by granting them access only to contents specified by group owner. Group owner denote which resources is un/safe. </a:t>
            </a:r>
          </a:p>
          <a:p>
            <a:pPr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checking the available tag categories, group owner blocks the tags for users. Group user can access the tags giving username and password. </a:t>
            </a:r>
          </a:p>
          <a:p>
            <a:pPr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Group user has restrictions only in Tag Search. All the other services, group user can access (Search and bookmark, Add bookmark). If any one of the facet is blocked to particular user, then he cannot access (Search, Bookmark, and Tag) that facet.</a:t>
            </a:r>
            <a:endParaRPr lang="en-IN" sz="2400" dirty="0">
              <a:latin typeface="Times New Roman" panose="02020603050405020304" pitchFamily="18" charset="0"/>
              <a:cs typeface="Times New Roman" panose="02020603050405020304" pitchFamily="18" charset="0"/>
            </a:endParaRPr>
          </a:p>
          <a:p>
            <a:pPr algn="just">
              <a:buNone/>
            </a:pPr>
            <a:r>
              <a:rPr lang="en-US" sz="2400" dirty="0"/>
              <a:t> </a:t>
            </a:r>
            <a:endParaRPr lang="en-IN" sz="2400" dirty="0"/>
          </a:p>
          <a:p>
            <a:endParaRPr lang="en-IN" sz="2400" dirty="0"/>
          </a:p>
          <a:p>
            <a:endParaRPr lang="en-IN" sz="2400" dirty="0"/>
          </a:p>
        </p:txBody>
      </p:sp>
    </p:spTree>
    <p:extLst>
      <p:ext uri="{BB962C8B-B14F-4D97-AF65-F5344CB8AC3E}">
        <p14:creationId xmlns:p14="http://schemas.microsoft.com/office/powerpoint/2010/main" val="206657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420"/>
            <a:ext cx="12192000" cy="6858000"/>
          </a:xfrm>
          <a:prstGeom prst="rect">
            <a:avLst/>
          </a:prstGeom>
        </p:spPr>
      </p:pic>
      <p:sp>
        <p:nvSpPr>
          <p:cNvPr id="2" name="Title 1"/>
          <p:cNvSpPr>
            <a:spLocks noGrp="1"/>
          </p:cNvSpPr>
          <p:nvPr>
            <p:ph type="title"/>
          </p:nvPr>
        </p:nvSpPr>
        <p:spPr>
          <a:xfrm>
            <a:off x="838200" y="166256"/>
            <a:ext cx="10515600" cy="429490"/>
          </a:xfrm>
        </p:spPr>
        <p:txBody>
          <a:bodyPr>
            <a:normAutofit fontScale="90000"/>
          </a:bodyPr>
          <a:lstStyle/>
          <a:p>
            <a:r>
              <a:rPr lang="en-IN" b="1" dirty="0" smtClean="0">
                <a:solidFill>
                  <a:srgbClr val="FF0000"/>
                </a:solidFill>
                <a:latin typeface="Times New Roman" panose="02020603050405020304" pitchFamily="18" charset="0"/>
                <a:cs typeface="Times New Roman" panose="02020603050405020304" pitchFamily="18" charset="0"/>
              </a:rPr>
              <a:t>SNAPSHOT</a:t>
            </a:r>
            <a:r>
              <a:rPr lang="en-IN" sz="4000" b="1" dirty="0" smtClean="0">
                <a:solidFill>
                  <a:srgbClr val="FF0000"/>
                </a:solidFill>
                <a:latin typeface="Times New Roman" panose="02020603050405020304" pitchFamily="18" charset="0"/>
                <a:cs typeface="Times New Roman" panose="02020603050405020304" pitchFamily="18" charset="0"/>
              </a:rPr>
              <a:t>:</a:t>
            </a:r>
            <a:endParaRPr lang="en-IN" sz="4000" b="1" dirty="0">
              <a:solidFill>
                <a:srgbClr val="FF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cstate="print"/>
          <a:stretch>
            <a:fillRect/>
          </a:stretch>
        </p:blipFill>
        <p:spPr>
          <a:xfrm>
            <a:off x="2740152" y="803339"/>
            <a:ext cx="5944115" cy="2479569"/>
          </a:xfrm>
          <a:prstGeom prst="rect">
            <a:avLst/>
          </a:prstGeom>
        </p:spPr>
      </p:pic>
      <p:pic>
        <p:nvPicPr>
          <p:cNvPr id="5" name="Picture 4"/>
          <p:cNvPicPr>
            <a:picLocks noChangeAspect="1"/>
          </p:cNvPicPr>
          <p:nvPr/>
        </p:nvPicPr>
        <p:blipFill>
          <a:blip r:embed="rId4" cstate="print"/>
          <a:stretch>
            <a:fillRect/>
          </a:stretch>
        </p:blipFill>
        <p:spPr>
          <a:xfrm>
            <a:off x="2823279" y="3630325"/>
            <a:ext cx="5944115" cy="2894190"/>
          </a:xfrm>
          <a:prstGeom prst="rect">
            <a:avLst/>
          </a:prstGeom>
        </p:spPr>
      </p:pic>
    </p:spTree>
    <p:extLst>
      <p:ext uri="{BB962C8B-B14F-4D97-AF65-F5344CB8AC3E}">
        <p14:creationId xmlns:p14="http://schemas.microsoft.com/office/powerpoint/2010/main" val="20915138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p:nvPr/>
        </p:nvPicPr>
        <p:blipFill>
          <a:blip r:embed="rId3" cstate="print"/>
          <a:srcRect/>
          <a:stretch>
            <a:fillRect/>
          </a:stretch>
        </p:blipFill>
        <p:spPr bwMode="auto">
          <a:xfrm>
            <a:off x="2728415" y="192979"/>
            <a:ext cx="5943600" cy="3169285"/>
          </a:xfrm>
          <a:prstGeom prst="rect">
            <a:avLst/>
          </a:prstGeom>
          <a:noFill/>
          <a:ln w="9525">
            <a:noFill/>
            <a:miter lim="800000"/>
            <a:headEnd/>
            <a:tailEnd/>
          </a:ln>
        </p:spPr>
      </p:pic>
      <p:pic>
        <p:nvPicPr>
          <p:cNvPr id="3" name="Picture 2"/>
          <p:cNvPicPr/>
          <p:nvPr/>
        </p:nvPicPr>
        <p:blipFill>
          <a:blip r:embed="rId4" cstate="print"/>
          <a:srcRect/>
          <a:stretch>
            <a:fillRect/>
          </a:stretch>
        </p:blipFill>
        <p:spPr bwMode="auto">
          <a:xfrm>
            <a:off x="2728415" y="3538591"/>
            <a:ext cx="5943600" cy="3169285"/>
          </a:xfrm>
          <a:prstGeom prst="rect">
            <a:avLst/>
          </a:prstGeom>
          <a:noFill/>
          <a:ln w="9525">
            <a:noFill/>
            <a:miter lim="800000"/>
            <a:headEnd/>
            <a:tailEnd/>
          </a:ln>
        </p:spPr>
      </p:pic>
    </p:spTree>
    <p:extLst>
      <p:ext uri="{BB962C8B-B14F-4D97-AF65-F5344CB8AC3E}">
        <p14:creationId xmlns:p14="http://schemas.microsoft.com/office/powerpoint/2010/main" val="2524506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p:nvPr/>
        </p:nvPicPr>
        <p:blipFill>
          <a:blip r:embed="rId3" cstate="print"/>
          <a:srcRect/>
          <a:stretch>
            <a:fillRect/>
          </a:stretch>
        </p:blipFill>
        <p:spPr bwMode="auto">
          <a:xfrm>
            <a:off x="3315269" y="152037"/>
            <a:ext cx="5943600" cy="3169285"/>
          </a:xfrm>
          <a:prstGeom prst="rect">
            <a:avLst/>
          </a:prstGeom>
          <a:noFill/>
          <a:ln w="9525">
            <a:noFill/>
            <a:miter lim="800000"/>
            <a:headEnd/>
            <a:tailEnd/>
          </a:ln>
        </p:spPr>
      </p:pic>
      <p:pic>
        <p:nvPicPr>
          <p:cNvPr id="3" name="Picture 2"/>
          <p:cNvPicPr/>
          <p:nvPr/>
        </p:nvPicPr>
        <p:blipFill>
          <a:blip r:embed="rId4" cstate="print"/>
          <a:srcRect/>
          <a:stretch>
            <a:fillRect/>
          </a:stretch>
        </p:blipFill>
        <p:spPr bwMode="auto">
          <a:xfrm>
            <a:off x="3424451" y="3591273"/>
            <a:ext cx="5943600" cy="3169285"/>
          </a:xfrm>
          <a:prstGeom prst="rect">
            <a:avLst/>
          </a:prstGeom>
          <a:noFill/>
          <a:ln w="9525">
            <a:noFill/>
            <a:miter lim="800000"/>
            <a:headEnd/>
            <a:tailEnd/>
          </a:ln>
        </p:spPr>
      </p:pic>
    </p:spTree>
    <p:extLst>
      <p:ext uri="{BB962C8B-B14F-4D97-AF65-F5344CB8AC3E}">
        <p14:creationId xmlns:p14="http://schemas.microsoft.com/office/powerpoint/2010/main" val="2618922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55"/>
            <a:ext cx="12192000" cy="6858000"/>
          </a:xfrm>
          <a:prstGeom prst="rect">
            <a:avLst/>
          </a:prstGeom>
        </p:spPr>
      </p:pic>
      <p:pic>
        <p:nvPicPr>
          <p:cNvPr id="2" name="Picture 1"/>
          <p:cNvPicPr/>
          <p:nvPr/>
        </p:nvPicPr>
        <p:blipFill>
          <a:blip r:embed="rId3" cstate="print"/>
          <a:srcRect/>
          <a:stretch>
            <a:fillRect/>
          </a:stretch>
        </p:blipFill>
        <p:spPr bwMode="auto">
          <a:xfrm>
            <a:off x="3069609" y="2"/>
            <a:ext cx="5943600" cy="3169285"/>
          </a:xfrm>
          <a:prstGeom prst="rect">
            <a:avLst/>
          </a:prstGeom>
          <a:noFill/>
          <a:ln w="9525">
            <a:noFill/>
            <a:miter lim="800000"/>
            <a:headEnd/>
            <a:tailEnd/>
          </a:ln>
        </p:spPr>
      </p:pic>
      <p:pic>
        <p:nvPicPr>
          <p:cNvPr id="3" name="Picture 2"/>
          <p:cNvPicPr/>
          <p:nvPr/>
        </p:nvPicPr>
        <p:blipFill>
          <a:blip r:embed="rId4" cstate="print"/>
          <a:srcRect/>
          <a:stretch>
            <a:fillRect/>
          </a:stretch>
        </p:blipFill>
        <p:spPr bwMode="auto">
          <a:xfrm>
            <a:off x="3069609" y="3495738"/>
            <a:ext cx="5943600" cy="3169285"/>
          </a:xfrm>
          <a:prstGeom prst="rect">
            <a:avLst/>
          </a:prstGeom>
          <a:noFill/>
          <a:ln w="9525">
            <a:noFill/>
            <a:miter lim="800000"/>
            <a:headEnd/>
            <a:tailEnd/>
          </a:ln>
        </p:spPr>
      </p:pic>
    </p:spTree>
    <p:extLst>
      <p:ext uri="{BB962C8B-B14F-4D97-AF65-F5344CB8AC3E}">
        <p14:creationId xmlns:p14="http://schemas.microsoft.com/office/powerpoint/2010/main" val="90745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6"/>
            <a:ext cx="10515600" cy="1007451"/>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LITERATUTE SURVEY:</a:t>
            </a:r>
            <a:endParaRPr lang="en-IN" sz="4000" b="1" dirty="0">
              <a:solidFill>
                <a:srgbClr val="FF0000"/>
              </a:solidFill>
            </a:endParaRPr>
          </a:p>
        </p:txBody>
      </p:sp>
      <p:sp>
        <p:nvSpPr>
          <p:cNvPr id="3" name="Content Placeholder 2"/>
          <p:cNvSpPr>
            <a:spLocks noGrp="1"/>
          </p:cNvSpPr>
          <p:nvPr>
            <p:ph idx="1"/>
          </p:nvPr>
        </p:nvSpPr>
        <p:spPr>
          <a:xfrm>
            <a:off x="838200" y="1838504"/>
            <a:ext cx="10515600" cy="4351338"/>
          </a:xfrm>
        </p:spPr>
        <p:txBody>
          <a:bodyPr/>
          <a:lstStyle/>
          <a:p>
            <a:endParaRPr lang="en-IN" dirty="0"/>
          </a:p>
        </p:txBody>
      </p:sp>
      <p:pic>
        <p:nvPicPr>
          <p:cNvPr id="4" name="Content Placeholder 3"/>
          <p:cNvPicPr>
            <a:picLocks noChangeAspect="1"/>
          </p:cNvPicPr>
          <p:nvPr/>
        </p:nvPicPr>
        <p:blipFill>
          <a:blip r:embed="rId2" cstate="print"/>
          <a:stretch>
            <a:fillRect/>
          </a:stretch>
        </p:blipFill>
        <p:spPr>
          <a:xfrm>
            <a:off x="845127" y="1391305"/>
            <a:ext cx="10598728" cy="5064915"/>
          </a:xfrm>
          <a:prstGeom prst="rect">
            <a:avLst/>
          </a:prstGeom>
        </p:spPr>
      </p:pic>
    </p:spTree>
    <p:extLst>
      <p:ext uri="{BB962C8B-B14F-4D97-AF65-F5344CB8AC3E}">
        <p14:creationId xmlns:p14="http://schemas.microsoft.com/office/powerpoint/2010/main" val="3565277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p:nvPr/>
        </p:nvPicPr>
        <p:blipFill>
          <a:blip r:embed="rId3" cstate="print"/>
          <a:srcRect/>
          <a:stretch>
            <a:fillRect/>
          </a:stretch>
        </p:blipFill>
        <p:spPr bwMode="auto">
          <a:xfrm>
            <a:off x="2783007" y="684298"/>
            <a:ext cx="5943600" cy="4692920"/>
          </a:xfrm>
          <a:prstGeom prst="rect">
            <a:avLst/>
          </a:prstGeom>
          <a:noFill/>
          <a:ln w="9525">
            <a:noFill/>
            <a:miter lim="800000"/>
            <a:headEnd/>
            <a:tailEnd/>
          </a:ln>
        </p:spPr>
      </p:pic>
    </p:spTree>
    <p:extLst>
      <p:ext uri="{BB962C8B-B14F-4D97-AF65-F5344CB8AC3E}">
        <p14:creationId xmlns:p14="http://schemas.microsoft.com/office/powerpoint/2010/main" val="3851994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742950"/>
          </a:xfrm>
        </p:spPr>
        <p:txBody>
          <a:bodyPr>
            <a:normAutofit/>
          </a:bodyPr>
          <a:lstStyle/>
          <a:p>
            <a:pPr algn="ctr"/>
            <a:r>
              <a:rPr lang="en-US" sz="4000" b="1" dirty="0" smtClean="0">
                <a:solidFill>
                  <a:srgbClr val="FF0000"/>
                </a:solidFill>
                <a:latin typeface="Times New Roman" pitchFamily="18" charset="0"/>
                <a:cs typeface="Times New Roman" pitchFamily="18" charset="0"/>
              </a:rPr>
              <a:t>CONCLUSION</a:t>
            </a:r>
            <a:endParaRPr lang="en-US" sz="4000" b="1" dirty="0">
              <a:solidFill>
                <a:srgbClr val="FF0000"/>
              </a:solidFill>
              <a:latin typeface="Times New Roman" pitchFamily="18" charset="0"/>
              <a:cs typeface="Times New Roman" pitchFamily="18" charset="0"/>
            </a:endParaRPr>
          </a:p>
        </p:txBody>
      </p:sp>
      <p:sp>
        <p:nvSpPr>
          <p:cNvPr id="3" name="Rectangle 2"/>
          <p:cNvSpPr/>
          <p:nvPr/>
        </p:nvSpPr>
        <p:spPr>
          <a:xfrm>
            <a:off x="401783" y="1149929"/>
            <a:ext cx="11360727" cy="5632311"/>
          </a:xfrm>
          <a:prstGeom prst="rect">
            <a:avLst/>
          </a:prstGeom>
        </p:spPr>
        <p:txBody>
          <a:bodyPr wrap="square">
            <a:spAutoFit/>
          </a:bodyPr>
          <a:lstStyle/>
          <a:p>
            <a:pPr algn="just">
              <a:buFont typeface="Arial" pitchFamily="34" charset="0"/>
              <a:buChar char="•"/>
            </a:pPr>
            <a:r>
              <a:rPr lang="en-IN" sz="2400" dirty="0" smtClean="0">
                <a:latin typeface="Times New Roman" pitchFamily="18" charset="0"/>
                <a:cs typeface="Times New Roman" pitchFamily="18" charset="0"/>
              </a:rPr>
              <a:t>     In collaborative tagging, users tag resources on the web according to their personal   preferences. </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Users therefore contribute to describe and classify those resources but this is inevitably at the expense of revealing their profile. </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This helps to view users profile and collect user’s information. </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Collaborative tagging is currently an extremely useful for online services. </a:t>
            </a:r>
          </a:p>
          <a:p>
            <a:pPr algn="just">
              <a:buFont typeface="Arial" pitchFamily="34" charset="0"/>
              <a:buChar char="•"/>
            </a:pPr>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Although the collaborative tagging is mainly used to support tag-based resource discovery and  browsing, it could be exploited for other purposes. </a:t>
            </a:r>
          </a:p>
          <a:p>
            <a:pPr algn="just">
              <a:buFont typeface="Arial" pitchFamily="34" charset="0"/>
              <a:buChar char="•"/>
            </a:pPr>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One of these potential applications is the provision of web access functionalities such as content filtering and discovery.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8981" y="1884218"/>
            <a:ext cx="10861963" cy="4524315"/>
          </a:xfrm>
          <a:prstGeom prst="rect">
            <a:avLst/>
          </a:prstGeom>
        </p:spPr>
        <p:txBody>
          <a:bodyPr wrap="square">
            <a:spAutoFit/>
          </a:bodyPr>
          <a:lstStyle/>
          <a:p>
            <a:pPr algn="just">
              <a:buFont typeface="Arial" pitchFamily="34" charset="0"/>
              <a:buChar char="•"/>
            </a:pPr>
            <a:r>
              <a:rPr lang="en-IN" sz="2400" dirty="0" smtClean="0">
                <a:latin typeface="Times New Roman" pitchFamily="18" charset="0"/>
                <a:cs typeface="Times New Roman" pitchFamily="18" charset="0"/>
              </a:rPr>
              <a:t>      Two key scenarios, parental control and resource recommendation. </a:t>
            </a:r>
          </a:p>
          <a:p>
            <a:pPr algn="just"/>
            <a:endParaRPr lang="en-IN" sz="2400" dirty="0" smtClean="0">
              <a:latin typeface="Times New Roman" pitchFamily="18" charset="0"/>
              <a:cs typeface="Times New Roman" pitchFamily="18" charset="0"/>
            </a:endParaRPr>
          </a:p>
          <a:p>
            <a:pPr algn="just">
              <a:buFont typeface="Arial" pitchFamily="34" charset="0"/>
              <a:buChar char="•"/>
            </a:pPr>
            <a:r>
              <a:rPr lang="en-IN" sz="2400" dirty="0" smtClean="0">
                <a:latin typeface="Times New Roman" pitchFamily="18" charset="0"/>
                <a:cs typeface="Times New Roman" pitchFamily="18" charset="0"/>
              </a:rPr>
              <a:t>      Since we are not aware of similar experimental studies, we believe that what reported in this paper can be useful to evaluate further future development in the area.</a:t>
            </a:r>
          </a:p>
          <a:p>
            <a:pPr algn="just"/>
            <a:r>
              <a:rPr lang="en-IN" sz="2400" dirty="0" smtClean="0">
                <a:latin typeface="Times New Roman" pitchFamily="18" charset="0"/>
                <a:cs typeface="Times New Roman" pitchFamily="18" charset="0"/>
              </a:rPr>
              <a:t> </a:t>
            </a:r>
          </a:p>
          <a:p>
            <a:pPr algn="just">
              <a:buFont typeface="Arial" pitchFamily="34" charset="0"/>
              <a:buChar char="•"/>
            </a:pPr>
            <a:r>
              <a:rPr lang="en-IN" sz="2400" dirty="0" smtClean="0">
                <a:latin typeface="Times New Roman" pitchFamily="18" charset="0"/>
                <a:cs typeface="Times New Roman" pitchFamily="18" charset="0"/>
              </a:rPr>
              <a:t>      Future work includes the development of a full prototype for the experimented system and its testing and use in further scenarios.    </a:t>
            </a: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7" name="Title 6"/>
          <p:cNvSpPr>
            <a:spLocks noGrp="1"/>
          </p:cNvSpPr>
          <p:nvPr>
            <p:ph type="title"/>
          </p:nvPr>
        </p:nvSpPr>
        <p:spPr/>
        <p:txBody>
          <a:bodyPr/>
          <a:lstStyle/>
          <a:p>
            <a:pPr algn="ctr"/>
            <a:r>
              <a:rPr lang="en-US" sz="4000" b="1" dirty="0" smtClean="0">
                <a:solidFill>
                  <a:srgbClr val="FF0000"/>
                </a:solidFill>
                <a:latin typeface="Times New Roman" pitchFamily="18" charset="0"/>
                <a:cs typeface="Times New Roman" pitchFamily="18" charset="0"/>
              </a:rPr>
              <a:t>FUTURE ENHANCEMENT</a:t>
            </a:r>
            <a:endParaRPr lang="en-US" sz="40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09600" y="274638"/>
            <a:ext cx="10972800" cy="625907"/>
          </a:xfrm>
        </p:spPr>
        <p:txBody>
          <a:bodyPr>
            <a:normAutofit fontScale="90000"/>
          </a:bodyPr>
          <a:lstStyle/>
          <a:p>
            <a:r>
              <a:rPr lang="en-IN" sz="4000" b="1" dirty="0" smtClean="0">
                <a:solidFill>
                  <a:srgbClr val="FF0000"/>
                </a:solidFill>
                <a:latin typeface="Times New Roman" panose="02020603050405020304" pitchFamily="18" charset="0"/>
                <a:cs typeface="Times New Roman" panose="02020603050405020304" pitchFamily="18" charset="0"/>
              </a:rPr>
              <a:t>REFERENCES: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199" y="858982"/>
            <a:ext cx="11291455" cy="5999018"/>
          </a:xfrm>
        </p:spPr>
        <p:txBody>
          <a:bodyPr>
            <a:noAutofit/>
          </a:bodyPr>
          <a:lstStyle/>
          <a:p>
            <a:pPr algn="just"/>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P. Mika, “Ontologies Are Us: A Unified Model of Social Networks and Semantics,” Proc. Int’l Semantic Web Conf. (ISWC ’05), Y. Gil, E. Motta, V. Benjamins, and M. Musen, eds., pp. 522-536, 2005.</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2.  X. Wu, L. Zhang, and Y. Yu, “Exploring Social Annotations for the Semantic Web,” Proc. 15th Int’l World Wide Web Conf. (WWW), pp. 417-426, 2006.</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3.  B. Markines, C. Cattuto, F. Menczer, D. Benz, A. Hotho, and S.Gerd, “Evaluating Similarity Measures for Emergent Semantics </a:t>
            </a:r>
            <a:r>
              <a:rPr lang="en-US" sz="2400" dirty="0" smtClean="0">
                <a:latin typeface="Times New Roman" pitchFamily="18" charset="0"/>
                <a:cs typeface="Times New Roman" pitchFamily="18" charset="0"/>
              </a:rPr>
              <a:t>of Social </a:t>
            </a:r>
            <a:r>
              <a:rPr lang="en-US" sz="2400" dirty="0">
                <a:latin typeface="Times New Roman" pitchFamily="18" charset="0"/>
                <a:cs typeface="Times New Roman" pitchFamily="18" charset="0"/>
              </a:rPr>
              <a:t>Tagging,” Proc. 18th Int’l Conf. World Wide Web (WWW),pp. 641-650, 2009.</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4. C. Marlow, M. Naaman, D. Boyd, and M. Davis, “HT06,Tagging Paper, Taxonomy, Flickr, Academic Article, to Read</a:t>
            </a:r>
            <a:r>
              <a:rPr lang="en-US" sz="2400" dirty="0" smtClean="0">
                <a:latin typeface="Times New Roman" pitchFamily="18" charset="0"/>
                <a:cs typeface="Times New Roman" pitchFamily="18" charset="0"/>
              </a:rPr>
              <a:t>,” Proc</a:t>
            </a:r>
            <a:r>
              <a:rPr lang="en-US" sz="2400" dirty="0">
                <a:latin typeface="Times New Roman" pitchFamily="18" charset="0"/>
                <a:cs typeface="Times New Roman" pitchFamily="18" charset="0"/>
              </a:rPr>
              <a:t>. 17th Conf. Hypertext and Hypermedia(HYPERTEXT),pp. 31-40, 2006.</a:t>
            </a:r>
            <a:endParaRPr lang="en-IN"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5. B. Carminati, E. Ferrari, and A. Perego, “Combining Social Networks and Semantic Web Technologies for Personalizing Web Access,” Proc. Fourth Int’l Conf. Collaborative Computing: Networking, Applications and Worksharing, pp. 126-144, 2008.</a:t>
            </a:r>
            <a:endParaRPr lang="en-IN"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7545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1516"/>
            <a:ext cx="12192000" cy="6858000"/>
          </a:xfrm>
          <a:prstGeom prst="rect">
            <a:avLst/>
          </a:prstGeom>
        </p:spPr>
      </p:pic>
      <p:sp>
        <p:nvSpPr>
          <p:cNvPr id="3" name="Content Placeholder 2"/>
          <p:cNvSpPr>
            <a:spLocks noGrp="1"/>
          </p:cNvSpPr>
          <p:nvPr>
            <p:ph idx="4294967295"/>
          </p:nvPr>
        </p:nvSpPr>
        <p:spPr>
          <a:xfrm>
            <a:off x="845126" y="235528"/>
            <a:ext cx="10335491" cy="6248400"/>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6</a:t>
            </a:r>
            <a:r>
              <a:rPr lang="en-IN" sz="2400" dirty="0">
                <a:latin typeface="Times New Roman" panose="02020603050405020304" pitchFamily="18" charset="0"/>
                <a:cs typeface="Times New Roman" panose="02020603050405020304" pitchFamily="18" charset="0"/>
              </a:rPr>
              <a:t>. R. Gross and A. Acquisti, “Information Revelation and Privacy in Online Social Networks,” Proc. ACM Workshop Privacy Electronic Soc. (WPES), pp. 71-80, 2005.</a:t>
            </a:r>
          </a:p>
          <a:p>
            <a:pPr algn="just"/>
            <a:r>
              <a:rPr lang="en-IN" sz="2400" dirty="0">
                <a:latin typeface="Times New Roman" panose="02020603050405020304" pitchFamily="18" charset="0"/>
                <a:cs typeface="Times New Roman" panose="02020603050405020304" pitchFamily="18" charset="0"/>
              </a:rPr>
              <a:t>7. S.B. Barnes, “A Privacy Paradox: Social Networking in the United States,” First Monday, vol. 11, no. 9, Sept. 2006.</a:t>
            </a:r>
          </a:p>
          <a:p>
            <a:pPr algn="just"/>
            <a:r>
              <a:rPr lang="en-IN" sz="2400" dirty="0">
                <a:latin typeface="Times New Roman" panose="02020603050405020304" pitchFamily="18" charset="0"/>
                <a:cs typeface="Times New Roman" panose="02020603050405020304" pitchFamily="18" charset="0"/>
              </a:rPr>
              <a:t>8. </a:t>
            </a:r>
            <a:r>
              <a:rPr lang="en-IN" sz="2400" dirty="0" smtClean="0">
                <a:latin typeface="Times New Roman" panose="02020603050405020304" pitchFamily="18" charset="0"/>
                <a:cs typeface="Times New Roman" panose="02020603050405020304" pitchFamily="18" charset="0"/>
              </a:rPr>
              <a:t>J. Parra-Arnau, D. Rebollo-Monedero</a:t>
            </a:r>
            <a:r>
              <a:rPr lang="en-IN" sz="2400" dirty="0">
                <a:latin typeface="Times New Roman" panose="02020603050405020304" pitchFamily="18" charset="0"/>
                <a:cs typeface="Times New Roman" panose="02020603050405020304" pitchFamily="18" charset="0"/>
              </a:rPr>
              <a:t>, and J. Forne´, “A Privacy- Preserving Architecture for the Semantic Web Based on Tag Suppression,” Proc. Seventh Int’l Conf. Trust, Privacy, Security, Digital Business (TrustBus), pp. 58-68, Aug. 2010.</a:t>
            </a:r>
          </a:p>
          <a:p>
            <a:pPr algn="just"/>
            <a:r>
              <a:rPr lang="en-IN" sz="2400" dirty="0">
                <a:latin typeface="Times New Roman" panose="02020603050405020304" pitchFamily="18" charset="0"/>
                <a:cs typeface="Times New Roman" panose="02020603050405020304" pitchFamily="18" charset="0"/>
              </a:rPr>
              <a:t>9. J. Voß, “Tagging, Folksonomy &amp; Co - Renaissance of Manual Indexing?” Computer Research Repository, vol. abs/cs/0701072, 2007.</a:t>
            </a:r>
          </a:p>
          <a:p>
            <a:pPr algn="just"/>
            <a:r>
              <a:rPr lang="en-IN" sz="2400" dirty="0">
                <a:latin typeface="Times New Roman" panose="02020603050405020304" pitchFamily="18" charset="0"/>
                <a:cs typeface="Times New Roman" panose="02020603050405020304" pitchFamily="18" charset="0"/>
              </a:rPr>
              <a:t>10. G. Adomavicius and A. Tuzhilin, “Toward the Next Generation of Recommender Systems: A Survey of the State-of-the-Art and Possible Extensions</a:t>
            </a:r>
            <a:r>
              <a:rPr lang="en-IN" sz="2400" dirty="0" smtClean="0">
                <a:latin typeface="Times New Roman" panose="02020603050405020304" pitchFamily="18" charset="0"/>
                <a:cs typeface="Times New Roman" panose="02020603050405020304" pitchFamily="18" charset="0"/>
              </a:rPr>
              <a:t>,” IEEE </a:t>
            </a:r>
            <a:r>
              <a:rPr lang="en-IN" sz="2400" dirty="0">
                <a:latin typeface="Times New Roman" panose="02020603050405020304" pitchFamily="18" charset="0"/>
                <a:cs typeface="Times New Roman" panose="02020603050405020304" pitchFamily="18" charset="0"/>
              </a:rPr>
              <a:t>Trans. Knowledge Data Eng., vol. 17,no. 6, pp. 734-749, June 2005.</a:t>
            </a:r>
          </a:p>
          <a:p>
            <a:pPr algn="just"/>
            <a:endParaRPr lang="en-IN" sz="2400" dirty="0"/>
          </a:p>
        </p:txBody>
      </p:sp>
    </p:spTree>
    <p:extLst>
      <p:ext uri="{BB962C8B-B14F-4D97-AF65-F5344CB8AC3E}">
        <p14:creationId xmlns:p14="http://schemas.microsoft.com/office/powerpoint/2010/main" val="1871492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a:spLocks noGrp="1"/>
          </p:cNvSpPr>
          <p:nvPr/>
        </p:nvSpPr>
        <p:spPr>
          <a:xfrm>
            <a:off x="1981200" y="351621"/>
            <a:ext cx="8229600" cy="61547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graphicFrame>
        <p:nvGraphicFramePr>
          <p:cNvPr id="5" name="Table 4"/>
          <p:cNvGraphicFramePr>
            <a:graphicFrameLocks noGrp="1"/>
          </p:cNvGraphicFramePr>
          <p:nvPr/>
        </p:nvGraphicFramePr>
        <p:xfrm>
          <a:off x="1838038" y="678103"/>
          <a:ext cx="8358908" cy="5043825"/>
        </p:xfrm>
        <a:graphic>
          <a:graphicData uri="http://schemas.openxmlformats.org/drawingml/2006/table">
            <a:tbl>
              <a:tblPr firstRow="1" bandRow="1">
                <a:tableStyleId>{5C22544A-7EE6-4342-B048-85BDC9FD1C3A}</a:tableStyleId>
              </a:tblPr>
              <a:tblGrid>
                <a:gridCol w="555059"/>
                <a:gridCol w="2418784"/>
                <a:gridCol w="2041503"/>
                <a:gridCol w="1671781"/>
                <a:gridCol w="1671781"/>
              </a:tblGrid>
              <a:tr h="738519">
                <a:tc>
                  <a:txBody>
                    <a:bodyPr/>
                    <a:lstStyle/>
                    <a:p>
                      <a:r>
                        <a:rPr lang="en-IN" dirty="0" smtClean="0">
                          <a:latin typeface="Times New Roman" pitchFamily="18" charset="0"/>
                          <a:cs typeface="Times New Roman" pitchFamily="18" charset="0"/>
                        </a:rPr>
                        <a:t>S. 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Name of the paper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pros</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cons</a:t>
                      </a:r>
                      <a:endParaRPr lang="en-IN" dirty="0">
                        <a:latin typeface="Times New Roman" pitchFamily="18" charset="0"/>
                        <a:cs typeface="Times New Roman" pitchFamily="18" charset="0"/>
                      </a:endParaRPr>
                    </a:p>
                  </a:txBody>
                  <a:tcPr/>
                </a:tc>
              </a:tr>
              <a:tr h="3781186">
                <a:tc>
                  <a:txBody>
                    <a:bodyPr/>
                    <a:lstStyle/>
                    <a:p>
                      <a:r>
                        <a:rPr lang="en-IN" dirty="0" smtClean="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Utilizing</a:t>
                      </a:r>
                      <a:r>
                        <a:rPr lang="en-IN" baseline="0" dirty="0" smtClean="0">
                          <a:latin typeface="Times New Roman" pitchFamily="18" charset="0"/>
                          <a:cs typeface="Times New Roman" pitchFamily="18" charset="0"/>
                        </a:rPr>
                        <a:t> Re-finding for personalized Information Retrieval</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In</a:t>
                      </a:r>
                      <a:r>
                        <a:rPr lang="en-IN" baseline="0" dirty="0" smtClean="0">
                          <a:latin typeface="Times New Roman" pitchFamily="18" charset="0"/>
                          <a:cs typeface="Times New Roman" pitchFamily="18" charset="0"/>
                        </a:rPr>
                        <a:t> this we explore re-finding for personalized search. We propose several re-ranking methods to utilize the prediction . Using re-finding  prediction we can improve performance.</a:t>
                      </a:r>
                      <a:endParaRPr lang="en-IN" dirty="0">
                        <a:latin typeface="Times New Roman" pitchFamily="18" charset="0"/>
                        <a:cs typeface="Times New Roman" pitchFamily="18" charset="0"/>
                      </a:endParaRPr>
                    </a:p>
                  </a:txBody>
                  <a:tcPr/>
                </a:tc>
                <a:tc>
                  <a:txBody>
                    <a:bodyPr/>
                    <a:lstStyle/>
                    <a:p>
                      <a:pPr>
                        <a:buFont typeface="Wingdings" pitchFamily="2" charset="2"/>
                        <a:buChar char="§"/>
                      </a:pPr>
                      <a:r>
                        <a:rPr lang="en-IN" baseline="0" dirty="0" smtClean="0">
                          <a:latin typeface="Times New Roman" pitchFamily="18" charset="0"/>
                          <a:cs typeface="Times New Roman" pitchFamily="18" charset="0"/>
                        </a:rPr>
                        <a:t> It might improve the retrieval quality and the search engine click through  rates.</a:t>
                      </a:r>
                    </a:p>
                    <a:p>
                      <a:pPr>
                        <a:buFont typeface="Wingdings" pitchFamily="2" charset="2"/>
                        <a:buChar char="§"/>
                      </a:pPr>
                      <a:r>
                        <a:rPr lang="en-IN" baseline="0" dirty="0" smtClean="0">
                          <a:latin typeface="Times New Roman" pitchFamily="18" charset="0"/>
                          <a:cs typeface="Times New Roman" pitchFamily="18" charset="0"/>
                        </a:rPr>
                        <a:t>Regression models is to predict re-finding based on users search history.</a:t>
                      </a:r>
                      <a:endParaRPr lang="en-IN" dirty="0">
                        <a:latin typeface="Times New Roman" pitchFamily="18" charset="0"/>
                        <a:cs typeface="Times New Roman" pitchFamily="18" charset="0"/>
                      </a:endParaRPr>
                    </a:p>
                  </a:txBody>
                  <a:tcPr/>
                </a:tc>
                <a:tc>
                  <a:txBody>
                    <a:bodyPr/>
                    <a:lstStyle/>
                    <a:p>
                      <a:pPr>
                        <a:buFont typeface="Wingdings" pitchFamily="2" charset="2"/>
                        <a:buChar char="§"/>
                      </a:pPr>
                      <a:r>
                        <a:rPr lang="en-IN" dirty="0" smtClean="0">
                          <a:latin typeface="Times New Roman" pitchFamily="18" charset="0"/>
                          <a:cs typeface="Times New Roman" pitchFamily="18" charset="0"/>
                        </a:rPr>
                        <a:t>Only by testing our method we will have a better indication of how</a:t>
                      </a:r>
                      <a:r>
                        <a:rPr lang="en-IN" baseline="0" dirty="0" smtClean="0">
                          <a:latin typeface="Times New Roman" pitchFamily="18" charset="0"/>
                          <a:cs typeface="Times New Roman" pitchFamily="18" charset="0"/>
                        </a:rPr>
                        <a:t> much re-finding can be used to improve ranking.</a:t>
                      </a:r>
                      <a:endParaRPr lang="en-IN" dirty="0">
                        <a:latin typeface="Times New Roman" pitchFamily="18" charset="0"/>
                        <a:cs typeface="Times New Roman" pitchFamily="18" charset="0"/>
                      </a:endParaRPr>
                    </a:p>
                  </a:txBody>
                  <a:tcPr/>
                </a:tc>
              </a:tr>
              <a:tr h="524120">
                <a:tc>
                  <a:txBody>
                    <a:bodyPr/>
                    <a:lstStyle/>
                    <a:p>
                      <a:endParaRPr lang="en-IN">
                        <a:latin typeface="Times New Roman" pitchFamily="18" charset="0"/>
                        <a:cs typeface="Times New Roman" pitchFamily="18" charset="0"/>
                      </a:endParaRPr>
                    </a:p>
                  </a:txBody>
                  <a:tcPr/>
                </a:tc>
                <a:tc>
                  <a:txBody>
                    <a:bodyPr/>
                    <a:lstStyle/>
                    <a:p>
                      <a:endParaRPr lang="en-IN">
                        <a:latin typeface="Times New Roman" pitchFamily="18" charset="0"/>
                        <a:cs typeface="Times New Roman" pitchFamily="18" charset="0"/>
                      </a:endParaRPr>
                    </a:p>
                  </a:txBody>
                  <a:tcPr/>
                </a:tc>
                <a:tc>
                  <a:txBody>
                    <a:bodyPr/>
                    <a:lstStyle/>
                    <a:p>
                      <a:endParaRPr lang="en-IN">
                        <a:latin typeface="Times New Roman" pitchFamily="18" charset="0"/>
                        <a:cs typeface="Times New Roman" pitchFamily="18" charset="0"/>
                      </a:endParaRPr>
                    </a:p>
                  </a:txBody>
                  <a:tcPr/>
                </a:tc>
                <a:tc>
                  <a:txBody>
                    <a:bodyPr/>
                    <a:lstStyle/>
                    <a:p>
                      <a:endParaRPr lang="en-IN">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6047920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itle 1"/>
          <p:cNvSpPr>
            <a:spLocks noGrp="1"/>
          </p:cNvSpPr>
          <p:nvPr/>
        </p:nvSpPr>
        <p:spPr>
          <a:xfrm>
            <a:off x="2047165" y="245660"/>
            <a:ext cx="8335116" cy="63980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graphicFrame>
        <p:nvGraphicFramePr>
          <p:cNvPr id="5" name="Table 4"/>
          <p:cNvGraphicFramePr>
            <a:graphicFrameLocks noGrp="1"/>
          </p:cNvGraphicFramePr>
          <p:nvPr/>
        </p:nvGraphicFramePr>
        <p:xfrm>
          <a:off x="1773383" y="665022"/>
          <a:ext cx="8616865" cy="5355423"/>
        </p:xfrm>
        <a:graphic>
          <a:graphicData uri="http://schemas.openxmlformats.org/drawingml/2006/table">
            <a:tbl>
              <a:tblPr firstRow="1" bandRow="1">
                <a:tableStyleId>{5C22544A-7EE6-4342-B048-85BDC9FD1C3A}</a:tableStyleId>
              </a:tblPr>
              <a:tblGrid>
                <a:gridCol w="948331"/>
                <a:gridCol w="2288613"/>
                <a:gridCol w="1933175"/>
                <a:gridCol w="1573515"/>
                <a:gridCol w="1873231"/>
              </a:tblGrid>
              <a:tr h="509103">
                <a:tc>
                  <a:txBody>
                    <a:bodyPr/>
                    <a:lstStyle/>
                    <a:p>
                      <a:r>
                        <a:rPr lang="en-IN" dirty="0" smtClean="0">
                          <a:latin typeface="Times New Roman" pitchFamily="18" charset="0"/>
                          <a:cs typeface="Times New Roman" pitchFamily="18" charset="0"/>
                        </a:rPr>
                        <a:t>S. 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Name of the paper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pros</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cons</a:t>
                      </a:r>
                      <a:endParaRPr lang="en-IN" dirty="0">
                        <a:latin typeface="Times New Roman" pitchFamily="18" charset="0"/>
                        <a:cs typeface="Times New Roman" pitchFamily="18" charset="0"/>
                      </a:endParaRPr>
                    </a:p>
                  </a:txBody>
                  <a:tcPr/>
                </a:tc>
              </a:tr>
              <a:tr h="4268619">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Contextual web History</a:t>
                      </a:r>
                      <a:r>
                        <a:rPr lang="en-IN" baseline="0" dirty="0" smtClean="0">
                          <a:latin typeface="Times New Roman" pitchFamily="18" charset="0"/>
                          <a:cs typeface="Times New Roman" pitchFamily="18" charset="0"/>
                        </a:rPr>
                        <a:t> : using Visual and Contextual Cues Web Browser History</a:t>
                      </a:r>
                      <a:endParaRPr lang="en-IN" dirty="0" smtClean="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In this paper, we present the design and</a:t>
                      </a:r>
                    </a:p>
                    <a:p>
                      <a:r>
                        <a:rPr lang="en-IN" dirty="0" smtClean="0">
                          <a:latin typeface="Times New Roman" pitchFamily="18" charset="0"/>
                          <a:cs typeface="Times New Roman" pitchFamily="18" charset="0"/>
                        </a:rPr>
                        <a:t>evaluation of Contextual Web History (CWH), a novel</a:t>
                      </a:r>
                    </a:p>
                    <a:p>
                      <a:r>
                        <a:rPr lang="en-IN" dirty="0" smtClean="0">
                          <a:latin typeface="Times New Roman" pitchFamily="18" charset="0"/>
                          <a:cs typeface="Times New Roman" pitchFamily="18" charset="0"/>
                        </a:rPr>
                        <a:t>browser history implementation which improves the</a:t>
                      </a:r>
                    </a:p>
                    <a:p>
                      <a:r>
                        <a:rPr lang="en-IN" dirty="0" smtClean="0">
                          <a:latin typeface="Times New Roman" pitchFamily="18" charset="0"/>
                          <a:cs typeface="Times New Roman" pitchFamily="18" charset="0"/>
                        </a:rPr>
                        <a:t>visibility of the history feature and helps people find</a:t>
                      </a:r>
                    </a:p>
                    <a:p>
                      <a:r>
                        <a:rPr lang="en-IN" dirty="0" smtClean="0">
                          <a:latin typeface="Times New Roman" pitchFamily="18" charset="0"/>
                          <a:cs typeface="Times New Roman" pitchFamily="18" charset="0"/>
                        </a:rPr>
                        <a:t>previously visited web pages.</a:t>
                      </a:r>
                      <a:endParaRPr lang="en-IN" dirty="0">
                        <a:latin typeface="Times New Roman" pitchFamily="18" charset="0"/>
                        <a:cs typeface="Times New Roman" pitchFamily="18" charset="0"/>
                      </a:endParaRPr>
                    </a:p>
                  </a:txBody>
                  <a:tcPr/>
                </a:tc>
                <a:tc>
                  <a:txBody>
                    <a:bodyPr/>
                    <a:lstStyle/>
                    <a:p>
                      <a:pPr>
                        <a:buFont typeface="Wingdings" pitchFamily="2" charset="2"/>
                        <a:buChar char="§"/>
                      </a:pPr>
                      <a:r>
                        <a:rPr lang="en-IN" dirty="0" smtClean="0">
                          <a:latin typeface="Times New Roman" pitchFamily="18" charset="0"/>
                          <a:cs typeface="Times New Roman" pitchFamily="18" charset="0"/>
                        </a:rPr>
                        <a:t>Auto-completion is applicable for commonly used URLs.</a:t>
                      </a:r>
                    </a:p>
                    <a:p>
                      <a:pPr>
                        <a:buFont typeface="Wingdings" pitchFamily="2" charset="2"/>
                        <a:buChar char="§"/>
                      </a:pPr>
                      <a:r>
                        <a:rPr lang="en-IN" dirty="0" smtClean="0">
                          <a:latin typeface="Times New Roman" pitchFamily="18" charset="0"/>
                          <a:cs typeface="Times New Roman" pitchFamily="18" charset="0"/>
                        </a:rPr>
                        <a:t>Testing CWH on large personal histories gets qualitative feedback from users and quantitative feedback from user logs</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Back button support only short term revisitation.</a:t>
                      </a:r>
                      <a:endParaRPr lang="en-IN" dirty="0">
                        <a:latin typeface="Times New Roman" pitchFamily="18" charset="0"/>
                        <a:cs typeface="Times New Roman" pitchFamily="18" charset="0"/>
                      </a:endParaRPr>
                    </a:p>
                  </a:txBody>
                  <a:tcPr/>
                </a:tc>
              </a:tr>
              <a:tr h="348459">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c>
                  <a:txBody>
                    <a:bodyPr/>
                    <a:lstStyle/>
                    <a:p>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115471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9838046"/>
              </p:ext>
            </p:extLst>
          </p:nvPr>
        </p:nvGraphicFramePr>
        <p:xfrm>
          <a:off x="1050880" y="719665"/>
          <a:ext cx="9109122" cy="5080422"/>
        </p:xfrm>
        <a:graphic>
          <a:graphicData uri="http://schemas.openxmlformats.org/drawingml/2006/table">
            <a:tbl>
              <a:tblPr firstRow="1" bandRow="1">
                <a:tableStyleId>{5C22544A-7EE6-4342-B048-85BDC9FD1C3A}</a:tableStyleId>
              </a:tblPr>
              <a:tblGrid>
                <a:gridCol w="1583139"/>
                <a:gridCol w="2060511"/>
                <a:gridCol w="1821824"/>
                <a:gridCol w="1821824"/>
                <a:gridCol w="1821824"/>
              </a:tblGrid>
              <a:tr h="1081839">
                <a:tc>
                  <a:txBody>
                    <a:bodyPr/>
                    <a:lstStyle/>
                    <a:p>
                      <a:r>
                        <a:rPr lang="en-IN" dirty="0" smtClean="0">
                          <a:latin typeface="Times New Roman" pitchFamily="18" charset="0"/>
                          <a:cs typeface="Times New Roman" pitchFamily="18" charset="0"/>
                        </a:rPr>
                        <a:t>S.NO</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NAME OF THE PAPER</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PROS</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CONS</a:t>
                      </a:r>
                      <a:endParaRPr lang="en-IN" dirty="0">
                        <a:latin typeface="Times New Roman" pitchFamily="18" charset="0"/>
                        <a:cs typeface="Times New Roman" pitchFamily="18" charset="0"/>
                      </a:endParaRPr>
                    </a:p>
                  </a:txBody>
                  <a:tcPr/>
                </a:tc>
              </a:tr>
              <a:tr h="3998583">
                <a:tc>
                  <a:txBody>
                    <a:bodyPr/>
                    <a:lstStyle/>
                    <a:p>
                      <a:r>
                        <a:rPr lang="en-IN" dirty="0" smtClean="0">
                          <a:latin typeface="Times New Roman" pitchFamily="18" charset="0"/>
                          <a:cs typeface="Times New Roman" pitchFamily="18" charset="0"/>
                        </a:rPr>
                        <a:t>     5</a:t>
                      </a:r>
                      <a:endParaRPr lang="en-IN"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IN" dirty="0" smtClean="0">
                          <a:latin typeface="Times New Roman" pitchFamily="18" charset="0"/>
                          <a:cs typeface="Times New Roman" pitchFamily="18" charset="0"/>
                        </a:rPr>
                        <a:t>Large scale query log analysis of Re-Finging</a:t>
                      </a:r>
                      <a:endParaRPr lang="en-IN"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IN" dirty="0" smtClean="0">
                          <a:latin typeface="Times New Roman" pitchFamily="18" charset="0"/>
                          <a:cs typeface="Times New Roman" pitchFamily="18" charset="0"/>
                        </a:rPr>
                        <a:t>Refinding queries are shorter.</a:t>
                      </a:r>
                    </a:p>
                    <a:p>
                      <a:pPr marL="285750" indent="-285750">
                        <a:buFont typeface="Arial" panose="020B0604020202020204" pitchFamily="34" charset="0"/>
                        <a:buChar char="•"/>
                      </a:pPr>
                      <a:r>
                        <a:rPr lang="en-IN" dirty="0" smtClean="0">
                          <a:latin typeface="Times New Roman" pitchFamily="18" charset="0"/>
                          <a:cs typeface="Times New Roman" pitchFamily="18" charset="0"/>
                        </a:rPr>
                        <a:t>It happens at the beginning of the session than</a:t>
                      </a:r>
                      <a:r>
                        <a:rPr lang="en-IN" baseline="0" dirty="0" smtClean="0">
                          <a:latin typeface="Times New Roman" pitchFamily="18" charset="0"/>
                          <a:cs typeface="Times New Roman" pitchFamily="18" charset="0"/>
                        </a:rPr>
                        <a:t> the end and improves the search experience</a:t>
                      </a:r>
                      <a:endParaRPr lang="en-IN" dirty="0" smtClean="0">
                        <a:latin typeface="Times New Roman" pitchFamily="18" charset="0"/>
                        <a:cs typeface="Times New Roman" pitchFamily="18" charset="0"/>
                      </a:endParaRPr>
                    </a:p>
                    <a:p>
                      <a:pPr marL="285750" indent="-285750">
                        <a:buFont typeface="Arial" panose="020B0604020202020204" pitchFamily="34" charset="0"/>
                        <a:buChar char="•"/>
                      </a:pPr>
                      <a:endParaRPr lang="en-IN" dirty="0">
                        <a:latin typeface="Times New Roman" pitchFamily="18" charset="0"/>
                        <a:cs typeface="Times New Roman" pitchFamily="18" charset="0"/>
                      </a:endParaRPr>
                    </a:p>
                  </a:txBody>
                  <a:tcPr/>
                </a:tc>
                <a:tc>
                  <a:txBody>
                    <a:bodyPr/>
                    <a:lstStyle/>
                    <a:p>
                      <a:pPr marL="285750" indent="-285750">
                        <a:buFont typeface="Arial" panose="020B0604020202020204" pitchFamily="34" charset="0"/>
                        <a:buChar char="•"/>
                      </a:pPr>
                      <a:r>
                        <a:rPr lang="en-IN" dirty="0" smtClean="0">
                          <a:latin typeface="Times New Roman" pitchFamily="18" charset="0"/>
                          <a:cs typeface="Times New Roman" pitchFamily="18" charset="0"/>
                        </a:rPr>
                        <a:t>Refinding</a:t>
                      </a:r>
                      <a:r>
                        <a:rPr lang="en-IN" baseline="0" dirty="0" smtClean="0">
                          <a:latin typeface="Times New Roman" pitchFamily="18" charset="0"/>
                          <a:cs typeface="Times New Roman" pitchFamily="18" charset="0"/>
                        </a:rPr>
                        <a:t> queries tended to be better than the previous queries that are used to research a given URL.</a:t>
                      </a:r>
                    </a:p>
                    <a:p>
                      <a:pPr marL="285750" indent="-285750">
                        <a:buFont typeface="Arial" panose="020B0604020202020204" pitchFamily="34" charset="0"/>
                        <a:buChar char="•"/>
                      </a:pPr>
                      <a:r>
                        <a:rPr lang="en-IN" baseline="0" dirty="0" smtClean="0">
                          <a:latin typeface="Times New Roman" pitchFamily="18" charset="0"/>
                          <a:cs typeface="Times New Roman" pitchFamily="18" charset="0"/>
                        </a:rPr>
                        <a:t>It converged on a high quality query.</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Refinding queries results</a:t>
                      </a:r>
                      <a:r>
                        <a:rPr lang="en-IN" baseline="0" dirty="0" smtClean="0">
                          <a:latin typeface="Times New Roman" pitchFamily="18" charset="0"/>
                          <a:cs typeface="Times New Roman" pitchFamily="18" charset="0"/>
                        </a:rPr>
                        <a:t> only when tags are useful.</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127358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Table 4"/>
          <p:cNvGraphicFramePr>
            <a:graphicFrameLocks noGrp="1"/>
          </p:cNvGraphicFramePr>
          <p:nvPr/>
        </p:nvGraphicFramePr>
        <p:xfrm>
          <a:off x="1136072" y="374074"/>
          <a:ext cx="9354130" cy="6150647"/>
        </p:xfrm>
        <a:graphic>
          <a:graphicData uri="http://schemas.openxmlformats.org/drawingml/2006/table">
            <a:tbl>
              <a:tblPr firstRow="1" bandRow="1">
                <a:tableStyleId>{5C22544A-7EE6-4342-B048-85BDC9FD1C3A}</a:tableStyleId>
              </a:tblPr>
              <a:tblGrid>
                <a:gridCol w="686543"/>
                <a:gridCol w="2431500"/>
                <a:gridCol w="2803379"/>
                <a:gridCol w="2263441"/>
                <a:gridCol w="1169267"/>
              </a:tblGrid>
              <a:tr h="736600">
                <a:tc>
                  <a:txBody>
                    <a:bodyPr/>
                    <a:lstStyle/>
                    <a:p>
                      <a:r>
                        <a:rPr lang="en-US" dirty="0" smtClean="0">
                          <a:latin typeface="Times New Roman" pitchFamily="18" charset="0"/>
                          <a:cs typeface="Times New Roman" pitchFamily="18" charset="0"/>
                        </a:rPr>
                        <a:t>S. No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Name of</a:t>
                      </a:r>
                      <a:r>
                        <a:rPr lang="en-US" baseline="0" dirty="0" smtClean="0">
                          <a:latin typeface="Times New Roman" pitchFamily="18" charset="0"/>
                          <a:cs typeface="Times New Roman" pitchFamily="18" charset="0"/>
                        </a:rPr>
                        <a:t> the paper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Objective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Pros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Cons</a:t>
                      </a:r>
                      <a:endParaRPr lang="en-US" dirty="0">
                        <a:latin typeface="Times New Roman" pitchFamily="18" charset="0"/>
                        <a:cs typeface="Times New Roman" pitchFamily="18" charset="0"/>
                      </a:endParaRPr>
                    </a:p>
                  </a:txBody>
                  <a:tcPr/>
                </a:tc>
              </a:tr>
              <a:tr h="5414047">
                <a:tc>
                  <a:txBody>
                    <a:bodyPr/>
                    <a:lstStyle/>
                    <a:p>
                      <a:r>
                        <a:rPr lang="en-US" dirty="0" smtClean="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Search Panel: Framing complex search needs</a:t>
                      </a:r>
                      <a:endParaRPr lang="en-US" dirty="0">
                        <a:latin typeface="Times New Roman" pitchFamily="18" charset="0"/>
                        <a:cs typeface="Times New Roman" pitchFamily="18" charset="0"/>
                      </a:endParaRPr>
                    </a:p>
                  </a:txBody>
                  <a:tcPr/>
                </a:tc>
                <a:tc>
                  <a:txBody>
                    <a:bodyPr/>
                    <a:lstStyle/>
                    <a:p>
                      <a:pPr algn="just">
                        <a:buFont typeface="Arial" pitchFamily="34" charset="0"/>
                        <a:buChar char="•"/>
                      </a:pPr>
                      <a:r>
                        <a:rPr lang="en-US" dirty="0" smtClean="0">
                          <a:latin typeface="Times New Roman" pitchFamily="18" charset="0"/>
                          <a:cs typeface="Times New Roman" pitchFamily="18" charset="0"/>
                        </a:rPr>
                        <a:t>  In this paper,</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a:t>
                      </a:r>
                      <a:r>
                        <a:rPr lang="en-US" baseline="0" dirty="0" smtClean="0">
                          <a:latin typeface="Times New Roman" pitchFamily="18" charset="0"/>
                          <a:cs typeface="Times New Roman" pitchFamily="18" charset="0"/>
                        </a:rPr>
                        <a:t> designed and built search panel, a chrome browser extension to represents the</a:t>
                      </a:r>
                      <a:r>
                        <a:rPr lang="en-US" dirty="0" smtClean="0">
                          <a:latin typeface="Times New Roman" pitchFamily="18" charset="0"/>
                          <a:cs typeface="Times New Roman" pitchFamily="18" charset="0"/>
                        </a:rPr>
                        <a:t> retrieved documents that can be </a:t>
                      </a:r>
                    </a:p>
                    <a:p>
                      <a:pPr algn="just"/>
                      <a:r>
                        <a:rPr lang="en-US" dirty="0" smtClean="0">
                          <a:latin typeface="Times New Roman" pitchFamily="18" charset="0"/>
                          <a:cs typeface="Times New Roman" pitchFamily="18" charset="0"/>
                        </a:rPr>
                        <a:t>used for sense-making, </a:t>
                      </a:r>
                    </a:p>
                    <a:p>
                      <a:pPr algn="just"/>
                      <a:r>
                        <a:rPr lang="en-US" dirty="0" smtClean="0">
                          <a:latin typeface="Times New Roman" pitchFamily="18" charset="0"/>
                          <a:cs typeface="Times New Roman" pitchFamily="18" charset="0"/>
                        </a:rPr>
                        <a:t>navigation, an re-finding documents.</a:t>
                      </a:r>
                    </a:p>
                    <a:p>
                      <a:pPr algn="just">
                        <a:buFont typeface="Arial" pitchFamily="34" charset="0"/>
                        <a:buChar char="•"/>
                      </a:pPr>
                      <a:r>
                        <a:rPr lang="en-US" dirty="0" smtClean="0">
                          <a:latin typeface="Times New Roman" pitchFamily="18" charset="0"/>
                          <a:cs typeface="Times New Roman" pitchFamily="18" charset="0"/>
                        </a:rPr>
                        <a:t> Search panel appears to have been primarily used for complex information needs, in search session with long duration and high number</a:t>
                      </a:r>
                      <a:r>
                        <a:rPr lang="en-US" baseline="0" dirty="0" smtClean="0">
                          <a:latin typeface="Times New Roman" pitchFamily="18" charset="0"/>
                          <a:cs typeface="Times New Roman" pitchFamily="18" charset="0"/>
                        </a:rPr>
                        <a:t> of queries.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pPr>
                        <a:buFont typeface="Arial" pitchFamily="34" charset="0"/>
                        <a:buChar char="•"/>
                      </a:pPr>
                      <a:r>
                        <a:rPr lang="en-US" dirty="0" smtClean="0">
                          <a:latin typeface="Times New Roman" pitchFamily="18" charset="0"/>
                          <a:cs typeface="Times New Roman" pitchFamily="18" charset="0"/>
                        </a:rPr>
                        <a:t> It aimed</a:t>
                      </a:r>
                      <a:r>
                        <a:rPr lang="en-US" baseline="0" dirty="0" smtClean="0">
                          <a:latin typeface="Times New Roman" pitchFamily="18" charset="0"/>
                          <a:cs typeface="Times New Roman" pitchFamily="18" charset="0"/>
                        </a:rPr>
                        <a:t> to create a light weight method for presenting data to the user throughout search process.</a:t>
                      </a:r>
                    </a:p>
                    <a:p>
                      <a:pPr>
                        <a:buFont typeface="Arial" pitchFamily="34" charset="0"/>
                        <a:buChar char="•"/>
                      </a:pPr>
                      <a:r>
                        <a:rPr lang="en-US" baseline="0" dirty="0" smtClean="0">
                          <a:latin typeface="Times New Roman" pitchFamily="18" charset="0"/>
                          <a:cs typeface="Times New Roman" pitchFamily="18" charset="0"/>
                        </a:rPr>
                        <a:t> We built a tool that can be used with any any of the search engines.</a:t>
                      </a:r>
                    </a:p>
                    <a:p>
                      <a:r>
                        <a:rPr lang="en-US" baseline="0" dirty="0" smtClean="0">
                          <a:latin typeface="Times New Roman" pitchFamily="18" charset="0"/>
                          <a:cs typeface="Times New Roman" pitchFamily="18" charset="0"/>
                        </a:rPr>
                        <a:t>e.g. Google, Yahoo,</a:t>
                      </a:r>
                    </a:p>
                    <a:p>
                      <a:r>
                        <a:rPr lang="en-US" baseline="0" dirty="0" smtClean="0">
                          <a:latin typeface="Times New Roman" pitchFamily="18" charset="0"/>
                          <a:cs typeface="Times New Roman" pitchFamily="18" charset="0"/>
                        </a:rPr>
                        <a:t>Bing</a:t>
                      </a:r>
                    </a:p>
                  </a:txBody>
                  <a:tcPr/>
                </a:tc>
                <a:tc>
                  <a:txBody>
                    <a:bodyPr/>
                    <a:lstStyle/>
                    <a:p>
                      <a:pPr>
                        <a:buFont typeface="Arial" pitchFamily="34" charset="0"/>
                        <a:buNone/>
                      </a:pPr>
                      <a:r>
                        <a:rPr lang="en-US" dirty="0" smtClean="0">
                          <a:latin typeface="Times New Roman" pitchFamily="18" charset="0"/>
                          <a:cs typeface="Times New Roman" pitchFamily="18" charset="0"/>
                        </a:rPr>
                        <a:t>Complex version had more queries and actions so</a:t>
                      </a:r>
                      <a:r>
                        <a:rPr lang="en-US" baseline="0" dirty="0" smtClean="0">
                          <a:latin typeface="Times New Roman" pitchFamily="18" charset="0"/>
                          <a:cs typeface="Times New Roman" pitchFamily="18" charset="0"/>
                        </a:rPr>
                        <a:t> i</a:t>
                      </a:r>
                      <a:r>
                        <a:rPr lang="en-US" dirty="0" smtClean="0">
                          <a:latin typeface="Times New Roman" pitchFamily="18" charset="0"/>
                          <a:cs typeface="Times New Roman" pitchFamily="18" charset="0"/>
                        </a:rPr>
                        <a:t>t takes longer session duration. </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896277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Table 4"/>
          <p:cNvGraphicFramePr>
            <a:graphicFrameLocks noGrp="1"/>
          </p:cNvGraphicFramePr>
          <p:nvPr/>
        </p:nvGraphicFramePr>
        <p:xfrm>
          <a:off x="1302327" y="457199"/>
          <a:ext cx="9725891" cy="5514110"/>
        </p:xfrm>
        <a:graphic>
          <a:graphicData uri="http://schemas.openxmlformats.org/drawingml/2006/table">
            <a:tbl>
              <a:tblPr firstRow="1" bandRow="1">
                <a:tableStyleId>{5C22544A-7EE6-4342-B048-85BDC9FD1C3A}</a:tableStyleId>
              </a:tblPr>
              <a:tblGrid>
                <a:gridCol w="972588"/>
                <a:gridCol w="2674620"/>
                <a:gridCol w="2674620"/>
                <a:gridCol w="1458884"/>
                <a:gridCol w="1945179"/>
              </a:tblGrid>
              <a:tr h="818928">
                <a:tc>
                  <a:txBody>
                    <a:bodyPr/>
                    <a:lstStyle/>
                    <a:p>
                      <a:r>
                        <a:rPr lang="en-US" dirty="0" smtClean="0"/>
                        <a:t>S. No</a:t>
                      </a:r>
                      <a:endParaRPr lang="en-US" dirty="0"/>
                    </a:p>
                  </a:txBody>
                  <a:tcPr/>
                </a:tc>
                <a:tc>
                  <a:txBody>
                    <a:bodyPr/>
                    <a:lstStyle/>
                    <a:p>
                      <a:r>
                        <a:rPr lang="en-US" dirty="0" smtClean="0"/>
                        <a:t>Name of</a:t>
                      </a:r>
                      <a:r>
                        <a:rPr lang="en-US" baseline="0" dirty="0" smtClean="0"/>
                        <a:t> the paper</a:t>
                      </a:r>
                      <a:endParaRPr lang="en-US" dirty="0"/>
                    </a:p>
                  </a:txBody>
                  <a:tcPr/>
                </a:tc>
                <a:tc>
                  <a:txBody>
                    <a:bodyPr/>
                    <a:lstStyle/>
                    <a:p>
                      <a:r>
                        <a:rPr lang="en-US" dirty="0" smtClean="0"/>
                        <a:t>Objective</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4695182">
                <a:tc>
                  <a:txBody>
                    <a:bodyPr/>
                    <a:lstStyle/>
                    <a:p>
                      <a:r>
                        <a:rPr lang="en-US" dirty="0" smtClean="0"/>
                        <a:t>7</a:t>
                      </a:r>
                      <a:endParaRPr lang="en-US" dirty="0"/>
                    </a:p>
                  </a:txBody>
                  <a:tcPr/>
                </a:tc>
                <a:tc>
                  <a:txBody>
                    <a:bodyPr/>
                    <a:lstStyle/>
                    <a:p>
                      <a:r>
                        <a:rPr lang="en-US" dirty="0" smtClean="0"/>
                        <a:t>Improving recall with contextual search</a:t>
                      </a:r>
                      <a:endParaRPr lang="en-US" dirty="0"/>
                    </a:p>
                  </a:txBody>
                  <a:tcPr/>
                </a:tc>
                <a:tc>
                  <a:txBody>
                    <a:bodyPr/>
                    <a:lstStyle/>
                    <a:p>
                      <a:pPr>
                        <a:buFont typeface="Arial" pitchFamily="34" charset="0"/>
                        <a:buChar char="•"/>
                      </a:pPr>
                      <a:r>
                        <a:rPr lang="en-US" dirty="0" smtClean="0"/>
                        <a:t> It</a:t>
                      </a:r>
                      <a:r>
                        <a:rPr lang="en-US" baseline="0" dirty="0" smtClean="0"/>
                        <a:t> present a new interaction technique , Pivoting , that allows users to search for contextually related activities and find a target piece of information.</a:t>
                      </a:r>
                    </a:p>
                    <a:p>
                      <a:pPr>
                        <a:buFont typeface="Arial" pitchFamily="34" charset="0"/>
                        <a:buChar char="•"/>
                      </a:pPr>
                      <a:r>
                        <a:rPr lang="en-US" baseline="0" dirty="0" smtClean="0"/>
                        <a:t> We present a new personal annotation method called Time Marks to support contextual recall and pivoting process.</a:t>
                      </a:r>
                      <a:endParaRPr lang="en-US" dirty="0"/>
                    </a:p>
                  </a:txBody>
                  <a:tcPr/>
                </a:tc>
                <a:tc>
                  <a:txBody>
                    <a:bodyPr/>
                    <a:lstStyle/>
                    <a:p>
                      <a:pPr>
                        <a:buFont typeface="Arial" pitchFamily="34" charset="0"/>
                        <a:buChar char="•"/>
                      </a:pPr>
                      <a:r>
                        <a:rPr lang="en-US" dirty="0" smtClean="0"/>
                        <a:t> It improves</a:t>
                      </a:r>
                      <a:r>
                        <a:rPr lang="en-US" baseline="0" dirty="0" smtClean="0"/>
                        <a:t> the quality and speed of recall.</a:t>
                      </a:r>
                    </a:p>
                    <a:p>
                      <a:pPr>
                        <a:buFont typeface="Arial" pitchFamily="34" charset="0"/>
                        <a:buChar char="•"/>
                      </a:pPr>
                      <a:r>
                        <a:rPr lang="en-US" baseline="0" dirty="0" smtClean="0"/>
                        <a:t>Quicker to identify websites.</a:t>
                      </a:r>
                      <a:endParaRPr lang="en-US" dirty="0"/>
                    </a:p>
                  </a:txBody>
                  <a:tcPr/>
                </a:tc>
                <a:tc>
                  <a:txBody>
                    <a:bodyPr/>
                    <a:lstStyle/>
                    <a:p>
                      <a:pPr>
                        <a:buFont typeface="Arial" pitchFamily="34" charset="0"/>
                        <a:buChar char="•"/>
                      </a:pPr>
                      <a:r>
                        <a:rPr lang="en-US" dirty="0" smtClean="0"/>
                        <a:t>You pivot is not intended to be the perfect incarnation of contextual search.</a:t>
                      </a:r>
                      <a:endParaRPr lang="en-US" dirty="0"/>
                    </a:p>
                  </a:txBody>
                  <a:tcPr/>
                </a:tc>
              </a:tr>
            </a:tbl>
          </a:graphicData>
        </a:graphic>
      </p:graphicFrame>
    </p:spTree>
    <p:extLst>
      <p:ext uri="{BB962C8B-B14F-4D97-AF65-F5344CB8AC3E}">
        <p14:creationId xmlns:p14="http://schemas.microsoft.com/office/powerpoint/2010/main" val="1316547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648"/>
            <a:ext cx="12192000" cy="7096836"/>
          </a:xfrm>
          <a:prstGeom prst="rect">
            <a:avLst/>
          </a:prstGeom>
        </p:spPr>
      </p:pic>
      <p:sp>
        <p:nvSpPr>
          <p:cNvPr id="2" name="Title 1"/>
          <p:cNvSpPr>
            <a:spLocks noGrp="1"/>
          </p:cNvSpPr>
          <p:nvPr>
            <p:ph type="title"/>
          </p:nvPr>
        </p:nvSpPr>
        <p:spPr/>
        <p:txBody>
          <a:bodyPr>
            <a:normAutofit fontScale="90000"/>
          </a:bodyPr>
          <a:lstStyle/>
          <a:p>
            <a:pPr algn="ctr"/>
            <a:r>
              <a:rPr lang="en-IN" sz="4000" b="1" dirty="0">
                <a:solidFill>
                  <a:srgbClr val="FF0000"/>
                </a:solidFill>
                <a:latin typeface="Times New Roman" panose="02020603050405020304" pitchFamily="18" charset="0"/>
                <a:cs typeface="Times New Roman" panose="02020603050405020304" pitchFamily="18" charset="0"/>
              </a:rPr>
              <a:t>EXISITING </a:t>
            </a:r>
            <a:r>
              <a:rPr lang="en-IN" sz="4000" b="1" dirty="0" smtClean="0">
                <a:solidFill>
                  <a:srgbClr val="FF0000"/>
                </a:solidFill>
                <a:latin typeface="Times New Roman" panose="02020603050405020304" pitchFamily="18" charset="0"/>
                <a:cs typeface="Times New Roman" panose="02020603050405020304" pitchFamily="18" charset="0"/>
              </a:rPr>
              <a:t>SYSTEM:</a:t>
            </a:r>
            <a:r>
              <a:rPr lang="en-IN" sz="4000" b="1" dirty="0">
                <a:solidFill>
                  <a:srgbClr val="FF0000"/>
                </a:solidFill>
                <a:latin typeface="Times New Roman" panose="02020603050405020304" pitchFamily="18" charset="0"/>
                <a:cs typeface="Times New Roman" panose="02020603050405020304" pitchFamily="18" charset="0"/>
              </a:rPr>
              <a:t/>
            </a:r>
            <a:br>
              <a:rPr lang="en-IN" sz="4000" b="1" dirty="0">
                <a:solidFill>
                  <a:srgbClr val="FF0000"/>
                </a:solidFill>
                <a:latin typeface="Times New Roman" panose="02020603050405020304" pitchFamily="18" charset="0"/>
                <a:cs typeface="Times New Roman" panose="02020603050405020304" pitchFamily="18" charset="0"/>
              </a:rPr>
            </a:b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itchFamily="18" charset="0"/>
                <a:cs typeface="Times New Roman" pitchFamily="18" charset="0"/>
              </a:rPr>
              <a:t>A number of techniques and tools like bookmarks, history tools, search engines, metadata annotation and exploitation, and contextual recall systems have been developed to support personal web revisitation. </a:t>
            </a:r>
          </a:p>
          <a:p>
            <a:endParaRPr lang="en-IN" sz="2400" dirty="0">
              <a:latin typeface="Times New Roman" pitchFamily="18" charset="0"/>
              <a:cs typeface="Times New Roman" pitchFamily="18" charset="0"/>
            </a:endParaRPr>
          </a:p>
          <a:p>
            <a:pPr>
              <a:buFont typeface="Wingdings" panose="05000000000000000000" pitchFamily="2" charset="2"/>
              <a:buChar char="Ø"/>
            </a:pPr>
            <a:r>
              <a:rPr lang="en-IN" sz="2400" dirty="0">
                <a:latin typeface="Times New Roman" pitchFamily="18" charset="0"/>
                <a:cs typeface="Times New Roman" pitchFamily="18" charset="0"/>
              </a:rPr>
              <a:t>The collection of end-users </a:t>
            </a:r>
            <a:r>
              <a:rPr lang="en-US" sz="2400" dirty="0">
                <a:latin typeface="Times New Roman" pitchFamily="18" charset="0"/>
                <a:cs typeface="Times New Roman" pitchFamily="18" charset="0"/>
              </a:rPr>
              <a:t>private information stored by social services, is now recognized as a privacy threat.</a:t>
            </a:r>
            <a:r>
              <a:rPr lang="en-IN" sz="2400" dirty="0">
                <a:latin typeface="Times New Roman" pitchFamily="18" charset="0"/>
                <a:cs typeface="Times New Roman" pitchFamily="18" charset="0"/>
              </a:rPr>
              <a:t> users profiles</a:t>
            </a:r>
            <a:r>
              <a:rPr lang="en-IN" sz="2400" dirty="0" smtClean="0">
                <a:latin typeface="Times New Roman" pitchFamily="18" charset="0"/>
                <a:cs typeface="Times New Roman" pitchFamily="18" charset="0"/>
              </a:rPr>
              <a:t>, containing </a:t>
            </a:r>
            <a:r>
              <a:rPr lang="en-IN" sz="2400" dirty="0">
                <a:latin typeface="Times New Roman" pitchFamily="18" charset="0"/>
                <a:cs typeface="Times New Roman" pitchFamily="18" charset="0"/>
              </a:rPr>
              <a:t>sensitive information</a:t>
            </a:r>
            <a:r>
              <a:rPr lang="en-IN" sz="2400" dirty="0" smtClean="0">
                <a:latin typeface="Times New Roman" pitchFamily="18" charset="0"/>
                <a:cs typeface="Times New Roman" pitchFamily="18" charset="0"/>
              </a:rPr>
              <a:t>, such </a:t>
            </a:r>
            <a:r>
              <a:rPr lang="en-IN" sz="2400" dirty="0">
                <a:latin typeface="Times New Roman" pitchFamily="18" charset="0"/>
                <a:cs typeface="Times New Roman" pitchFamily="18" charset="0"/>
              </a:rPr>
              <a:t>as health-related information</a:t>
            </a:r>
            <a:r>
              <a:rPr lang="en-IN" sz="2400" dirty="0" smtClean="0">
                <a:latin typeface="Times New Roman" pitchFamily="18" charset="0"/>
                <a:cs typeface="Times New Roman" pitchFamily="18" charset="0"/>
              </a:rPr>
              <a:t>, political </a:t>
            </a:r>
            <a:r>
              <a:rPr lang="en-IN" sz="2400" dirty="0">
                <a:latin typeface="Times New Roman" pitchFamily="18" charset="0"/>
                <a:cs typeface="Times New Roman" pitchFamily="18" charset="0"/>
              </a:rPr>
              <a:t>preferences</a:t>
            </a:r>
            <a:r>
              <a:rPr lang="en-IN" sz="2400" dirty="0" smtClean="0">
                <a:latin typeface="Times New Roman" pitchFamily="18" charset="0"/>
                <a:cs typeface="Times New Roman" pitchFamily="18" charset="0"/>
              </a:rPr>
              <a:t>, salary </a:t>
            </a:r>
            <a:r>
              <a:rPr lang="en-IN" sz="2400" dirty="0">
                <a:latin typeface="Times New Roman" pitchFamily="18" charset="0"/>
                <a:cs typeface="Times New Roman" pitchFamily="18" charset="0"/>
              </a:rPr>
              <a:t>or religion.</a:t>
            </a:r>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Font typeface="Wingdings" panose="05000000000000000000" pitchFamily="2" charset="2"/>
              <a:buChar char="Ø"/>
            </a:pPr>
            <a:r>
              <a:rPr lang="en-IN" sz="2400" dirty="0">
                <a:latin typeface="Times New Roman" pitchFamily="18" charset="0"/>
                <a:cs typeface="Times New Roman" pitchFamily="18" charset="0"/>
              </a:rPr>
              <a:t>It could be possible to correlate the account of a user with other accounts he or she may have at different services</a:t>
            </a:r>
            <a:r>
              <a:rPr lang="en-IN" sz="2400" dirty="0" smtClean="0">
                <a:latin typeface="Times New Roman" pitchFamily="18" charset="0"/>
                <a:cs typeface="Times New Roman" pitchFamily="18" charset="0"/>
              </a:rPr>
              <a:t>, which </a:t>
            </a:r>
            <a:r>
              <a:rPr lang="en-IN" sz="2400" dirty="0">
                <a:latin typeface="Times New Roman" pitchFamily="18" charset="0"/>
                <a:cs typeface="Times New Roman" pitchFamily="18" charset="0"/>
              </a:rPr>
              <a:t>would imply gaining far more precise information about the user profile.</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90242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TotalTime>
  <Words>2422</Words>
  <Application>Microsoft Office PowerPoint</Application>
  <PresentationFormat>Widescreen</PresentationFormat>
  <Paragraphs>223</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Algerian</vt:lpstr>
      <vt:lpstr>Arial</vt:lpstr>
      <vt:lpstr>Baskerville Old Face</vt:lpstr>
      <vt:lpstr>Calibri</vt:lpstr>
      <vt:lpstr>Times New Roman</vt:lpstr>
      <vt:lpstr>Wingdings</vt:lpstr>
      <vt:lpstr>Office Theme</vt:lpstr>
      <vt:lpstr>PRIVACY PRESERVING AND COLLABORATIVE TAGGING WITH FACET CONTROL</vt:lpstr>
      <vt:lpstr> ABSTRACT: </vt:lpstr>
      <vt:lpstr>LITERATUTE SURVEY:</vt:lpstr>
      <vt:lpstr>PowerPoint Presentation</vt:lpstr>
      <vt:lpstr>PowerPoint Presentation</vt:lpstr>
      <vt:lpstr>PowerPoint Presentation</vt:lpstr>
      <vt:lpstr>PowerPoint Presentation</vt:lpstr>
      <vt:lpstr>PowerPoint Presentation</vt:lpstr>
      <vt:lpstr>EXISITING SYSTEM: </vt:lpstr>
      <vt:lpstr>PROPOSED SYSTEM: </vt:lpstr>
      <vt:lpstr>SOFTWARE REQUIREMENTS: </vt:lpstr>
      <vt:lpstr> HARDWARE REQUIREMENTS:</vt:lpstr>
      <vt:lpstr>PowerPoint Presentation</vt:lpstr>
      <vt:lpstr>ALGORITHM/METHODOLOGY:</vt:lpstr>
      <vt:lpstr>PowerPoint Presentation</vt:lpstr>
      <vt:lpstr>  J2EE:</vt:lpstr>
      <vt:lpstr>METHODOLOGY:</vt:lpstr>
      <vt:lpstr>NOVELTY:</vt:lpstr>
      <vt:lpstr>  FEASIBILITY STUDY:</vt:lpstr>
      <vt:lpstr>PowerPoint Presentation</vt:lpstr>
      <vt:lpstr>       MODULE  SPLITUP: </vt:lpstr>
      <vt:lpstr>         ADD GROUP USER: </vt:lpstr>
      <vt:lpstr> SEARCH AND BOOKMARK: </vt:lpstr>
      <vt:lpstr>TAG SUPPRESSION AND TAG RECOMMENDATION:</vt:lpstr>
      <vt:lpstr>    PARENTAL CONTROL: </vt:lpstr>
      <vt:lpstr>SNAPSHOT:</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GSSL</dc:creator>
  <cp:lastModifiedBy>GSSL</cp:lastModifiedBy>
  <cp:revision>174</cp:revision>
  <dcterms:created xsi:type="dcterms:W3CDTF">2017-12-20T17:25:33Z</dcterms:created>
  <dcterms:modified xsi:type="dcterms:W3CDTF">2018-04-11T12:58:25Z</dcterms:modified>
</cp:coreProperties>
</file>