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65" r:id="rId4"/>
    <p:sldId id="257" r:id="rId5"/>
    <p:sldId id="263" r:id="rId6"/>
    <p:sldId id="273" r:id="rId7"/>
    <p:sldId id="258" r:id="rId8"/>
    <p:sldId id="259" r:id="rId9"/>
    <p:sldId id="272" r:id="rId10"/>
    <p:sldId id="260" r:id="rId11"/>
    <p:sldId id="266" r:id="rId12"/>
    <p:sldId id="261" r:id="rId13"/>
    <p:sldId id="264" r:id="rId15"/>
    <p:sldId id="268"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47" autoAdjust="0"/>
  </p:normalViewPr>
  <p:slideViewPr>
    <p:cSldViewPr>
      <p:cViewPr>
        <p:scale>
          <a:sx n="75" d="100"/>
          <a:sy n="75" d="100"/>
        </p:scale>
        <p:origin x="1666" y="-81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A5B0D-094F-420D-8798-13794619DF80}"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FDE98-A590-49FE-9837-C47C6367209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6FDE98-A590-49FE-9837-C47C6367209A}"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056971F-8BC3-4512-A585-9DB669A3575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56971F-8BC3-4512-A585-9DB669A3575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56971F-8BC3-4512-A585-9DB669A3575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56971F-8BC3-4512-A585-9DB669A3575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056971F-8BC3-4512-A585-9DB669A3575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056971F-8BC3-4512-A585-9DB669A3575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C6D98D-504E-4DF4-AAEA-E6825869612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056971F-8BC3-4512-A585-9DB669A3575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C6D98D-504E-4DF4-AAEA-E6825869612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56971F-8BC3-4512-A585-9DB669A3575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C6D98D-504E-4DF4-AAEA-E6825869612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6971F-8BC3-4512-A585-9DB669A3575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C6D98D-504E-4DF4-AAEA-E6825869612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56971F-8BC3-4512-A585-9DB669A3575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C6D98D-504E-4DF4-AAEA-E6825869612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56971F-8BC3-4512-A585-9DB669A3575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C6D98D-504E-4DF4-AAEA-E6825869612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6971F-8BC3-4512-A585-9DB669A3575D}"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6D98D-504E-4DF4-AAEA-E6825869612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060" y="277700"/>
            <a:ext cx="7839122" cy="1567123"/>
          </a:xfrm>
        </p:spPr>
        <p:txBody>
          <a:bodyPr>
            <a:noAutofit/>
          </a:bodyPr>
          <a:lstStyle/>
          <a:p>
            <a:pPr algn="ctr"/>
            <a:r>
              <a:rPr lang="en-US" sz="3400" dirty="0">
                <a:latin typeface="Times New Roman" panose="02020603050405020304" pitchFamily="18" charset="0"/>
                <a:cs typeface="Times New Roman" panose="02020603050405020304" pitchFamily="18" charset="0"/>
              </a:rPr>
              <a:t>PANIMALAR ENGINEERING COLLEGE</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AN AUTONOMOUS INSTITUTION</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DEPARTMENT OF INFORMATION TECHNOLOGY</a:t>
            </a:r>
            <a:endParaRPr lang="en-IN" sz="3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5516" y="2166365"/>
            <a:ext cx="8712968" cy="4392488"/>
          </a:xfrm>
        </p:spPr>
        <p:txBody>
          <a:bodyPr>
            <a:normAutofit lnSpcReduction="10000"/>
          </a:bodyPr>
          <a:lstStyle/>
          <a:p>
            <a:pPr algn="l"/>
            <a:r>
              <a:rPr lang="en-US" sz="2400" dirty="0">
                <a:solidFill>
                  <a:schemeClr val="tx1"/>
                </a:solidFill>
                <a:latin typeface="Times New Roman" panose="02020603050405020304" pitchFamily="18" charset="0"/>
                <a:ea typeface="+mj-ea"/>
                <a:cs typeface="Times New Roman" panose="02020603050405020304" pitchFamily="18" charset="0"/>
              </a:rPr>
              <a:t>IT8611 Mini Project </a:t>
            </a:r>
            <a:r>
              <a:rPr lang="en-US" sz="2400" dirty="0" err="1">
                <a:solidFill>
                  <a:schemeClr val="tx1"/>
                </a:solidFill>
                <a:latin typeface="Times New Roman" panose="02020603050405020304" pitchFamily="18" charset="0"/>
                <a:ea typeface="+mj-ea"/>
                <a:cs typeface="Times New Roman" panose="02020603050405020304" pitchFamily="18" charset="0"/>
              </a:rPr>
              <a:t>Project</a:t>
            </a:r>
            <a:r>
              <a:rPr lang="en-US" sz="2400" dirty="0">
                <a:solidFill>
                  <a:schemeClr val="tx1"/>
                </a:solidFill>
                <a:latin typeface="Times New Roman" panose="02020603050405020304" pitchFamily="18" charset="0"/>
                <a:ea typeface="+mj-ea"/>
                <a:cs typeface="Times New Roman" panose="02020603050405020304" pitchFamily="18" charset="0"/>
              </a:rPr>
              <a:t> Review </a:t>
            </a:r>
            <a:endParaRPr lang="en-US" sz="2400" dirty="0">
              <a:solidFill>
                <a:schemeClr val="tx1"/>
              </a:solidFill>
              <a:latin typeface="Times New Roman" panose="02020603050405020304" pitchFamily="18" charset="0"/>
              <a:ea typeface="+mj-ea"/>
              <a:cs typeface="Times New Roman" panose="02020603050405020304" pitchFamily="18" charset="0"/>
            </a:endParaRPr>
          </a:p>
          <a:p>
            <a:pPr algn="l"/>
            <a:r>
              <a:rPr lang="en-US" sz="2400" dirty="0">
                <a:solidFill>
                  <a:schemeClr val="tx1"/>
                </a:solidFill>
                <a:latin typeface="Times New Roman" panose="02020603050405020304" pitchFamily="18" charset="0"/>
                <a:ea typeface="+mj-ea"/>
                <a:cs typeface="Times New Roman" panose="02020603050405020304" pitchFamily="18" charset="0"/>
              </a:rPr>
              <a:t>III year/VI </a:t>
            </a:r>
            <a:r>
              <a:rPr lang="en-US" sz="2400" dirty="0" err="1">
                <a:solidFill>
                  <a:schemeClr val="tx1"/>
                </a:solidFill>
                <a:latin typeface="Times New Roman" panose="02020603050405020304" pitchFamily="18" charset="0"/>
                <a:ea typeface="+mj-ea"/>
                <a:cs typeface="Times New Roman" panose="02020603050405020304" pitchFamily="18" charset="0"/>
              </a:rPr>
              <a:t>sem</a:t>
            </a:r>
            <a:endParaRPr lang="en-US" sz="2400" dirty="0" err="1">
              <a:solidFill>
                <a:schemeClr val="tx1"/>
              </a:solidFill>
              <a:latin typeface="Times New Roman" panose="02020603050405020304" pitchFamily="18" charset="0"/>
              <a:ea typeface="+mj-ea"/>
              <a:cs typeface="Times New Roman" panose="02020603050405020304" pitchFamily="18" charset="0"/>
            </a:endParaRPr>
          </a:p>
          <a:p>
            <a:pPr algn="l"/>
            <a:endParaRPr lang="en-US" sz="2400" dirty="0">
              <a:solidFill>
                <a:schemeClr val="tx1"/>
              </a:solidFill>
              <a:latin typeface="Times New Roman" panose="02020603050405020304" pitchFamily="18" charset="0"/>
              <a:ea typeface="+mj-ea"/>
              <a:cs typeface="Times New Roman" panose="02020603050405020304" pitchFamily="18" charset="0"/>
            </a:endParaRPr>
          </a:p>
          <a:p>
            <a:pPr algn="ctr"/>
            <a:r>
              <a:rPr lang="en-US" sz="3400" dirty="0">
                <a:solidFill>
                  <a:srgbClr val="C00000"/>
                </a:solidFill>
                <a:latin typeface="Times New Roman" panose="02020603050405020304" pitchFamily="18" charset="0"/>
                <a:ea typeface="+mj-ea"/>
                <a:cs typeface="Times New Roman" panose="02020603050405020304" pitchFamily="18" charset="0"/>
              </a:rPr>
              <a:t>PILL REMAINDER AND MEDICATION TRACKING USING OCR </a:t>
            </a:r>
            <a:endParaRPr lang="en-US" sz="3400" dirty="0">
              <a:solidFill>
                <a:srgbClr val="C00000"/>
              </a:solidFill>
              <a:latin typeface="Times New Roman" panose="02020603050405020304" pitchFamily="18" charset="0"/>
              <a:ea typeface="+mj-ea"/>
              <a:cs typeface="Times New Roman" panose="02020603050405020304" pitchFamily="18" charset="0"/>
            </a:endParaRPr>
          </a:p>
          <a:p>
            <a:pPr algn="ctr"/>
            <a:endParaRPr lang="en-US" sz="3400" dirty="0">
              <a:solidFill>
                <a:srgbClr val="C00000"/>
              </a:solidFill>
              <a:latin typeface="Times New Roman" panose="02020603050405020304" pitchFamily="18" charset="0"/>
              <a:ea typeface="+mj-ea"/>
              <a:cs typeface="Times New Roman" panose="02020603050405020304" pitchFamily="18" charset="0"/>
            </a:endParaRPr>
          </a:p>
          <a:p>
            <a:pPr algn="r"/>
            <a:r>
              <a:rPr lang="en-US" sz="3400" dirty="0">
                <a:solidFill>
                  <a:schemeClr val="tx1"/>
                </a:solidFill>
                <a:latin typeface="Times New Roman" panose="02020603050405020304" pitchFamily="18" charset="0"/>
                <a:ea typeface="+mj-ea"/>
                <a:cs typeface="Times New Roman" panose="02020603050405020304" pitchFamily="18" charset="0"/>
              </a:rPr>
              <a:t>       </a:t>
            </a:r>
            <a:r>
              <a:rPr lang="en-US" sz="2000" dirty="0">
                <a:solidFill>
                  <a:schemeClr val="tx1"/>
                </a:solidFill>
                <a:latin typeface="Times New Roman" panose="02020603050405020304" pitchFamily="18" charset="0"/>
                <a:ea typeface="+mj-ea"/>
                <a:cs typeface="Times New Roman" panose="02020603050405020304" pitchFamily="18" charset="0"/>
              </a:rPr>
              <a:t>TARUN.V-211420205165</a:t>
            </a:r>
            <a:endParaRPr lang="en-US" sz="2000" dirty="0">
              <a:solidFill>
                <a:schemeClr val="tx1"/>
              </a:solidFill>
              <a:latin typeface="Times New Roman" panose="02020603050405020304" pitchFamily="18" charset="0"/>
              <a:ea typeface="+mj-ea"/>
              <a:cs typeface="Times New Roman" panose="02020603050405020304" pitchFamily="18" charset="0"/>
            </a:endParaRPr>
          </a:p>
          <a:p>
            <a:pPr algn="r"/>
            <a:r>
              <a:rPr lang="en-US" sz="2000" dirty="0">
                <a:solidFill>
                  <a:schemeClr val="tx1"/>
                </a:solidFill>
                <a:latin typeface="Times New Roman" panose="02020603050405020304" pitchFamily="18" charset="0"/>
                <a:ea typeface="+mj-ea"/>
                <a:cs typeface="Times New Roman" panose="02020603050405020304" pitchFamily="18" charset="0"/>
              </a:rPr>
              <a:t>JAYA VIGNESH.A-211420205304</a:t>
            </a:r>
            <a:endParaRPr lang="en-US" sz="2000" dirty="0">
              <a:solidFill>
                <a:schemeClr val="tx1"/>
              </a:solidFill>
              <a:latin typeface="Times New Roman" panose="02020603050405020304" pitchFamily="18" charset="0"/>
              <a:ea typeface="+mj-ea"/>
              <a:cs typeface="Times New Roman" panose="02020603050405020304" pitchFamily="18" charset="0"/>
            </a:endParaRPr>
          </a:p>
          <a:p>
            <a:pPr algn="r"/>
            <a:r>
              <a:rPr lang="en-US" sz="2000" dirty="0">
                <a:solidFill>
                  <a:schemeClr val="tx1"/>
                </a:solidFill>
                <a:latin typeface="Times New Roman" panose="02020603050405020304" pitchFamily="18" charset="0"/>
                <a:ea typeface="+mj-ea"/>
                <a:cs typeface="Times New Roman" panose="02020603050405020304" pitchFamily="18" charset="0"/>
              </a:rPr>
              <a:t>VENKAT.M-2114202051765</a:t>
            </a:r>
            <a:endParaRPr lang="en-US" sz="3400" dirty="0">
              <a:solidFill>
                <a:schemeClr val="tx1"/>
              </a:solidFill>
              <a:latin typeface="Times New Roman" panose="02020603050405020304" pitchFamily="18" charset="0"/>
              <a:ea typeface="+mj-ea"/>
              <a:cs typeface="Times New Roman" panose="02020603050405020304" pitchFamily="18" charset="0"/>
            </a:endParaRPr>
          </a:p>
          <a:p>
            <a:pPr algn="ctr"/>
            <a:endParaRPr lang="en-US" sz="3400" dirty="0">
              <a:solidFill>
                <a:schemeClr val="tx1"/>
              </a:solidFill>
              <a:latin typeface="Times New Roman" panose="02020603050405020304" pitchFamily="18" charset="0"/>
              <a:ea typeface="+mj-ea"/>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981" y="277700"/>
            <a:ext cx="1047750"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8507288" cy="5649491"/>
          </a:xfrm>
        </p:spPr>
        <p:txBody>
          <a:bodyPr/>
          <a:lstStyle/>
          <a:p>
            <a:pPr marL="0" indent="0">
              <a:buNone/>
            </a:pPr>
            <a:r>
              <a:rPr lang="en-US" sz="4400" dirty="0">
                <a:solidFill>
                  <a:srgbClr val="C00000"/>
                </a:solidFill>
              </a:rPr>
              <a:t>Software Requirement</a:t>
            </a:r>
            <a:r>
              <a:rPr lang="en-US" sz="4000" dirty="0">
                <a:solidFill>
                  <a:srgbClr val="C00000"/>
                </a:solidFill>
              </a:rPr>
              <a:t>:</a:t>
            </a:r>
            <a:endParaRPr lang="en-US" sz="4000" dirty="0">
              <a:solidFill>
                <a:srgbClr val="C00000"/>
              </a:solidFill>
            </a:endParaRPr>
          </a:p>
          <a:p>
            <a:pPr marL="0" indent="0">
              <a:buNone/>
            </a:pPr>
            <a:endParaRPr lang="en-US" sz="4000" b="1" dirty="0"/>
          </a:p>
          <a:p>
            <a:pPr marL="0" indent="0">
              <a:buNone/>
            </a:pPr>
            <a:r>
              <a:rPr lang="en-US" sz="3600" dirty="0"/>
              <a:t>• Windows XP, Windows 7(ultimate, enterprise) </a:t>
            </a:r>
            <a:endParaRPr lang="en-US" sz="3600" dirty="0"/>
          </a:p>
          <a:p>
            <a:pPr marL="0" indent="0">
              <a:buNone/>
            </a:pPr>
            <a:r>
              <a:rPr lang="en-US" sz="3600" dirty="0"/>
              <a:t>• Android Studio</a:t>
            </a:r>
            <a:endParaRPr lang="en-IN" sz="3600" b="1" dirty="0"/>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96862"/>
            <a:ext cx="8229600" cy="1143000"/>
          </a:xfrm>
        </p:spPr>
        <p:txBody>
          <a:bodyPr/>
          <a:lstStyle/>
          <a:p>
            <a:r>
              <a:rPr lang="en-US" dirty="0">
                <a:solidFill>
                  <a:srgbClr val="C00000"/>
                </a:solidFill>
              </a:rPr>
              <a:t>Modules of the Project</a:t>
            </a:r>
            <a:endParaRPr lang="en-IN" dirty="0">
              <a:solidFill>
                <a:srgbClr val="C00000"/>
              </a:solidFill>
            </a:endParaRPr>
          </a:p>
        </p:txBody>
      </p:sp>
      <p:sp>
        <p:nvSpPr>
          <p:cNvPr id="3" name="Content Placeholder 2"/>
          <p:cNvSpPr>
            <a:spLocks noGrp="1"/>
          </p:cNvSpPr>
          <p:nvPr>
            <p:ph idx="1"/>
          </p:nvPr>
        </p:nvSpPr>
        <p:spPr>
          <a:xfrm>
            <a:off x="101296" y="1628800"/>
            <a:ext cx="8828640" cy="5229200"/>
          </a:xfrm>
        </p:spPr>
        <p:txBody>
          <a:bodyPr>
            <a:normAutofit fontScale="50000"/>
          </a:bodyPr>
          <a:lstStyle/>
          <a:p>
            <a:pPr algn="l">
              <a:buFont typeface="+mj-lt"/>
              <a:buAutoNum type="arabicPeriod"/>
            </a:pPr>
            <a:r>
              <a:rPr lang="en-US" sz="4000" b="0" i="0" dirty="0">
                <a:effectLst/>
                <a:latin typeface="Times New Roman" panose="02020603050405020304" pitchFamily="18" charset="0"/>
                <a:cs typeface="Times New Roman" panose="02020603050405020304" pitchFamily="18" charset="0"/>
              </a:rPr>
              <a:t>OCR scanning module: This module would use OCR technology to scan the medication label and identify the medication, dosage, and instructions for use.</a:t>
            </a:r>
            <a:endParaRPr lang="en-US" sz="4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4000" b="0" i="0" dirty="0">
                <a:effectLst/>
                <a:latin typeface="Times New Roman" panose="02020603050405020304" pitchFamily="18" charset="0"/>
                <a:cs typeface="Times New Roman" panose="02020603050405020304" pitchFamily="18" charset="0"/>
              </a:rPr>
              <a:t>Medication database module: This module would store the medication information and provide reminders for medication administration.</a:t>
            </a:r>
            <a:endParaRPr lang="en-US" sz="4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4000" b="0" i="0" dirty="0">
                <a:effectLst/>
                <a:latin typeface="Times New Roman" panose="02020603050405020304" pitchFamily="18" charset="0"/>
                <a:cs typeface="Times New Roman" panose="02020603050405020304" pitchFamily="18" charset="0"/>
              </a:rPr>
              <a:t>Reminder/notification module: This module would generate reminders to take medications based on the medication schedule and could notify the user or caregiver if a dose is missed.</a:t>
            </a:r>
            <a:endParaRPr lang="en-US" sz="4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4000" b="0" i="0" dirty="0">
                <a:effectLst/>
                <a:latin typeface="Times New Roman" panose="02020603050405020304" pitchFamily="18" charset="0"/>
                <a:cs typeface="Times New Roman" panose="02020603050405020304" pitchFamily="18" charset="0"/>
              </a:rPr>
              <a:t>Adherence tracking module: This module would track medication adherence by recording the date and time of medication administration and generating reports on adherence rates.</a:t>
            </a:r>
            <a:endParaRPr lang="en-US" sz="4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4000" b="0" i="0" dirty="0">
                <a:effectLst/>
                <a:latin typeface="Times New Roman" panose="02020603050405020304" pitchFamily="18" charset="0"/>
                <a:cs typeface="Times New Roman" panose="02020603050405020304" pitchFamily="18" charset="0"/>
              </a:rPr>
              <a:t>User interface module: This module would provide a user-friendly interface for the user or caregiver to input medication information, set reminders, and view adherence reports.</a:t>
            </a:r>
            <a:endParaRPr lang="en-US" sz="4000" b="0" i="0" dirty="0">
              <a:effectLst/>
              <a:latin typeface="Times New Roman" panose="02020603050405020304" pitchFamily="18" charset="0"/>
              <a:cs typeface="Times New Roman" panose="02020603050405020304" pitchFamily="18" charset="0"/>
            </a:endParaRPr>
          </a:p>
          <a:p>
            <a:pPr marL="0" indent="0">
              <a:buNone/>
            </a:pP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Result discussion</a:t>
            </a:r>
            <a:endParaRPr lang="en-IN"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dirty="0"/>
              <a:t>In conclusion, a pill reminder and medication tracker that uses OCR technology has the potential to improve medication adherence, reduce the risk of medication errors, and lead to better health outcomes. Despite some challenges and limitations, such as limited accuracy, availability, cost, and customization, the benefits of using a pill reminder and medication tracker outweigh the challenges.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3828" y="0"/>
            <a:ext cx="3096344" cy="605857"/>
          </a:xfrm>
        </p:spPr>
        <p:txBody>
          <a:bodyPr>
            <a:normAutofit fontScale="90000"/>
          </a:bodyPr>
          <a:lstStyle/>
          <a:p>
            <a:r>
              <a:rPr lang="en-IN" dirty="0">
                <a:solidFill>
                  <a:srgbClr val="C00000"/>
                </a:solidFill>
              </a:rPr>
              <a:t>Output</a:t>
            </a:r>
            <a:endParaRPr lang="en-IN" dirty="0">
              <a:solidFill>
                <a:srgbClr val="C00000"/>
              </a:solidFill>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t="3937" b="-51"/>
          <a:stretch>
            <a:fillRect/>
          </a:stretch>
        </p:blipFill>
        <p:spPr>
          <a:xfrm>
            <a:off x="755576" y="836712"/>
            <a:ext cx="2749426" cy="5725599"/>
          </a:xfrm>
          <a:prstGeom prst="rect">
            <a:avLst/>
          </a:prstGeom>
          <a:ln>
            <a:noFill/>
          </a:ln>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t="4093"/>
          <a:stretch>
            <a:fillRect/>
          </a:stretch>
        </p:blipFill>
        <p:spPr>
          <a:xfrm>
            <a:off x="5364088" y="811584"/>
            <a:ext cx="2960045" cy="5725599"/>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408" y="116632"/>
            <a:ext cx="8229600" cy="792088"/>
          </a:xfrm>
        </p:spPr>
        <p:txBody>
          <a:bodyPr/>
          <a:lstStyle/>
          <a:p>
            <a:r>
              <a:rPr lang="en-US" dirty="0">
                <a:solidFill>
                  <a:srgbClr val="C00000"/>
                </a:solidFill>
              </a:rPr>
              <a:t>References</a:t>
            </a:r>
            <a:endParaRPr lang="en-IN" dirty="0">
              <a:solidFill>
                <a:srgbClr val="C00000"/>
              </a:solidFill>
            </a:endParaRPr>
          </a:p>
        </p:txBody>
      </p:sp>
      <p:sp>
        <p:nvSpPr>
          <p:cNvPr id="3" name="Content Placeholder 2"/>
          <p:cNvSpPr>
            <a:spLocks noGrp="1"/>
          </p:cNvSpPr>
          <p:nvPr>
            <p:ph idx="1"/>
          </p:nvPr>
        </p:nvSpPr>
        <p:spPr>
          <a:xfrm>
            <a:off x="323528" y="1052736"/>
            <a:ext cx="8363272" cy="5530626"/>
          </a:xfrm>
        </p:spPr>
        <p:txBody>
          <a:bodyPr>
            <a:normAutofit fontScale="70000" lnSpcReduction="20000"/>
          </a:bodyPr>
          <a:lstStyle/>
          <a:p>
            <a:pPr marL="514350" indent="-514350">
              <a:buAutoNum type="arabicPeriod"/>
            </a:pPr>
            <a:r>
              <a:rPr lang="en-IN" dirty="0"/>
              <a:t>Khan, A., Uddin, M. F., &amp; Rahman, M. M. (2020). Development of a smart pillbox using OCR for drug identification and schedule reminder. Journal of medical systems, 44(6), 119. </a:t>
            </a:r>
            <a:endParaRPr lang="en-IN" dirty="0"/>
          </a:p>
          <a:p>
            <a:pPr marL="514350" indent="-514350">
              <a:buAutoNum type="arabicPeriod"/>
            </a:pPr>
            <a:r>
              <a:rPr lang="en-IN" dirty="0"/>
              <a:t> Li, X., Li, B., Li, C., Li, C., Li, W., Liu, B., ... &amp; Wang, C. (2021). Design and implementation of a smart medication management system based on optical character recognition technology. Journal of medical systems, 45(1), 9. </a:t>
            </a:r>
            <a:endParaRPr lang="en-IN" dirty="0"/>
          </a:p>
          <a:p>
            <a:pPr marL="514350" indent="-514350">
              <a:buAutoNum type="arabicPeriod"/>
            </a:pPr>
            <a:r>
              <a:rPr lang="en-IN" dirty="0"/>
              <a:t>3. Shubham, R., Shubham, K., Ashish, K., &amp; Avinash, K. R. (2021). Pill Reminder App using OCR: An Android App. In 2021 IEEE 11th Annual Computing and Communication Workshop and Conference (CCWC) (pp. 0704-0710). IEEE. </a:t>
            </a:r>
            <a:endParaRPr lang="en-IN" dirty="0"/>
          </a:p>
          <a:p>
            <a:pPr marL="514350" indent="-514350">
              <a:buAutoNum type="arabicPeriod"/>
            </a:pPr>
            <a:r>
              <a:rPr lang="en-IN" dirty="0"/>
              <a:t>4. Vyas, N., Patel, V., Patel, B., &amp; Patel, N. (2020). A Smart Medication Tracking System with Pill Reminder using OCR. In 2020 International Conference on Emerging Trends in Information Technology and Engineering (</a:t>
            </a:r>
            <a:r>
              <a:rPr lang="en-IN" dirty="0" err="1"/>
              <a:t>ic</a:t>
            </a:r>
            <a:r>
              <a:rPr lang="en-IN" dirty="0"/>
              <a:t>-ETITE) (pp. 1-6). IEEE. </a:t>
            </a:r>
            <a:endParaRPr lang="en-IN" dirty="0"/>
          </a:p>
          <a:p>
            <a:pPr marL="514350" indent="-514350">
              <a:buAutoNum type="arabicPeriod"/>
            </a:pPr>
            <a:r>
              <a:rPr lang="en-IN" dirty="0"/>
              <a:t>5. Zhu, L., Chen, X., Zhang, M., &amp; Chen, S. (2019). Design and implementation of a smart medication management system based on OCR and RFID. Journal of medical systems, 43(8), 244.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4637"/>
            <a:ext cx="45719" cy="58018"/>
          </a:xfrm>
        </p:spPr>
        <p:txBody>
          <a:bodyPr>
            <a:normAutofit fontScale="90000"/>
          </a:bodyPr>
          <a:lstStyle/>
          <a:p>
            <a:r>
              <a:rPr lang="en-IN" dirty="0"/>
              <a:t>       </a:t>
            </a:r>
            <a:endParaRPr lang="en-IN" dirty="0"/>
          </a:p>
        </p:txBody>
      </p:sp>
      <p:sp>
        <p:nvSpPr>
          <p:cNvPr id="6" name="Content Placeholder 5"/>
          <p:cNvSpPr>
            <a:spLocks noGrp="1"/>
          </p:cNvSpPr>
          <p:nvPr>
            <p:ph idx="1"/>
          </p:nvPr>
        </p:nvSpPr>
        <p:spPr>
          <a:xfrm>
            <a:off x="107504" y="0"/>
            <a:ext cx="8928992" cy="6858000"/>
          </a:xfrm>
        </p:spPr>
        <p:txBody>
          <a:bodyPr/>
          <a:lstStyle/>
          <a:p>
            <a:pPr marL="0" indent="0">
              <a:buNone/>
            </a:pPr>
            <a:r>
              <a:rPr lang="en-IN" dirty="0"/>
              <a:t>                         </a:t>
            </a:r>
            <a:r>
              <a:rPr lang="en-IN" dirty="0">
                <a:solidFill>
                  <a:srgbClr val="C00000"/>
                </a:solidFill>
              </a:rPr>
              <a:t>TABLE OF CONTENTS                       PAGE</a:t>
            </a:r>
            <a:endParaRPr lang="en-IN" dirty="0">
              <a:solidFill>
                <a:srgbClr val="C00000"/>
              </a:solidFill>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I                        ABSTRACT                                               3</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II                       LITERATURE SURVEY                           4</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III                      EXISTING SYSTEM                                5</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IV                     PROPOSED OF SYSTEM                         6</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V                      REQUIREMENTS OF SYSTEM               8</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VI                     MODULES OF PROJECT                       10</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VII                    RESULT DISCUSSION                           11</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VIII                   REFERENCES                                         13</a:t>
            </a:r>
            <a:endParaRPr lang="en-IN" sz="28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6536690" y="5861685"/>
            <a:ext cx="309880" cy="368300"/>
          </a:xfrm>
          <a:prstGeom prst="rect">
            <a:avLst/>
          </a:prstGeom>
          <a:noFill/>
        </p:spPr>
        <p:txBody>
          <a:bodyPr wrap="non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7"/>
          </a:xfrm>
        </p:spPr>
        <p:txBody>
          <a:bodyPr>
            <a:normAutofit fontScale="90000"/>
          </a:bodyPr>
          <a:lstStyle/>
          <a:p>
            <a:r>
              <a:rPr lang="en-US" dirty="0">
                <a:solidFill>
                  <a:srgbClr val="FF0000"/>
                </a:solidFill>
              </a:rPr>
              <a:t>Abstract</a:t>
            </a:r>
            <a:endParaRPr lang="en-IN" dirty="0">
              <a:solidFill>
                <a:srgbClr val="FF0000"/>
              </a:solidFill>
            </a:endParaRPr>
          </a:p>
        </p:txBody>
      </p:sp>
      <p:sp>
        <p:nvSpPr>
          <p:cNvPr id="3" name="Content Placeholder 2"/>
          <p:cNvSpPr>
            <a:spLocks noGrp="1"/>
          </p:cNvSpPr>
          <p:nvPr>
            <p:ph idx="1"/>
          </p:nvPr>
        </p:nvSpPr>
        <p:spPr>
          <a:xfrm>
            <a:off x="433758" y="868363"/>
            <a:ext cx="8229600" cy="5989637"/>
          </a:xfrm>
        </p:spPr>
        <p:txBody>
          <a:bodyPr>
            <a:normAutofit lnSpcReduction="20000"/>
          </a:bodyPr>
          <a:lstStyle/>
          <a:p>
            <a:pPr algn="l">
              <a:buFont typeface="Arial" panose="020B0604020202020204" pitchFamily="34" charset="0"/>
              <a:buChar char="•"/>
            </a:pPr>
            <a:r>
              <a:rPr lang="en-US" sz="2355" b="0" i="0" dirty="0">
                <a:effectLst/>
                <a:latin typeface="Times New Roman" panose="02020603050405020304" pitchFamily="18" charset="0"/>
                <a:cs typeface="Times New Roman" panose="02020603050405020304" pitchFamily="18" charset="0"/>
              </a:rPr>
              <a:t>Medication adherence is crucial for managing health conditions.</a:t>
            </a:r>
            <a:endParaRPr lang="en-US" sz="2355"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355" b="0" i="0" dirty="0">
                <a:effectLst/>
                <a:latin typeface="Times New Roman" panose="02020603050405020304" pitchFamily="18" charset="0"/>
                <a:cs typeface="Times New Roman" panose="02020603050405020304" pitchFamily="18" charset="0"/>
              </a:rPr>
              <a:t>Remembering to take pills regularly can be challenging, especially with multiple medications.</a:t>
            </a:r>
            <a:endParaRPr lang="en-US" sz="2355"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355" b="0" i="0" dirty="0">
                <a:effectLst/>
                <a:latin typeface="Times New Roman" panose="02020603050405020304" pitchFamily="18" charset="0"/>
                <a:cs typeface="Times New Roman" panose="02020603050405020304" pitchFamily="18" charset="0"/>
              </a:rPr>
              <a:t>An OCR-based pill reminder and medication tracking system has been developed.</a:t>
            </a:r>
            <a:endParaRPr lang="en-US" sz="2355"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355" b="0" i="0" dirty="0">
                <a:effectLst/>
                <a:latin typeface="Times New Roman" panose="02020603050405020304" pitchFamily="18" charset="0"/>
                <a:cs typeface="Times New Roman" panose="02020603050405020304" pitchFamily="18" charset="0"/>
              </a:rPr>
              <a:t>The system uses OCR technology to scan medication labels and track when medications are taken.</a:t>
            </a:r>
            <a:endParaRPr lang="en-US" sz="2355"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355" b="0" i="0" dirty="0">
                <a:effectLst/>
                <a:latin typeface="Times New Roman" panose="02020603050405020304" pitchFamily="18" charset="0"/>
                <a:cs typeface="Times New Roman" panose="02020603050405020304" pitchFamily="18" charset="0"/>
              </a:rPr>
              <a:t>Users can receive reminders to take pills at scheduled times.</a:t>
            </a:r>
            <a:endParaRPr lang="en-US" sz="2355"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355" b="0" i="0" dirty="0">
                <a:effectLst/>
                <a:latin typeface="Times New Roman" panose="02020603050405020304" pitchFamily="18" charset="0"/>
                <a:cs typeface="Times New Roman" panose="02020603050405020304" pitchFamily="18" charset="0"/>
              </a:rPr>
              <a:t>The system can alert healthcare providers or family members if medications are not taken as prescribed.</a:t>
            </a:r>
            <a:endParaRPr lang="en-US" sz="2355"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355" b="0" i="0" dirty="0">
                <a:effectLst/>
                <a:latin typeface="Times New Roman" panose="02020603050405020304" pitchFamily="18" charset="0"/>
                <a:cs typeface="Times New Roman" panose="02020603050405020304" pitchFamily="18" charset="0"/>
              </a:rPr>
              <a:t>The system has the potential to improve medication adherence and patient outcomes, particularly for those with complex medication regimens.</a:t>
            </a:r>
            <a:endParaRPr lang="en-US" sz="2355" b="0" i="0" dirty="0">
              <a:effectLst/>
              <a:latin typeface="Times New Roman" panose="02020603050405020304" pitchFamily="18" charset="0"/>
              <a:cs typeface="Times New Roman" panose="02020603050405020304" pitchFamily="18" charset="0"/>
            </a:endParaRPr>
          </a:p>
          <a:p>
            <a:pPr marL="0" indent="0">
              <a:buNone/>
            </a:pPr>
            <a:endParaRPr lang="en-IN" sz="235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147248" cy="418058"/>
          </a:xfrm>
        </p:spPr>
        <p:txBody>
          <a:bodyPr>
            <a:normAutofit fontScale="90000"/>
          </a:bodyPr>
          <a:lstStyle/>
          <a:p>
            <a:r>
              <a:rPr lang="en-US" dirty="0">
                <a:solidFill>
                  <a:srgbClr val="C00000"/>
                </a:solidFill>
              </a:rPr>
              <a:t>Literature Survey</a:t>
            </a:r>
            <a:endParaRPr lang="en-IN" dirty="0">
              <a:solidFill>
                <a:srgbClr val="C00000"/>
              </a:solidFill>
            </a:endParaRPr>
          </a:p>
        </p:txBody>
      </p:sp>
      <p:graphicFrame>
        <p:nvGraphicFramePr>
          <p:cNvPr id="4" name="Content Placeholder 3"/>
          <p:cNvGraphicFramePr>
            <a:graphicFrameLocks noGrp="1"/>
          </p:cNvGraphicFramePr>
          <p:nvPr>
            <p:ph idx="1"/>
          </p:nvPr>
        </p:nvGraphicFramePr>
        <p:xfrm>
          <a:off x="215516" y="704376"/>
          <a:ext cx="8676963" cy="17282160"/>
        </p:xfrm>
        <a:graphic>
          <a:graphicData uri="http://schemas.openxmlformats.org/drawingml/2006/table">
            <a:tbl>
              <a:tblPr firstRow="1" bandRow="1">
                <a:tableStyleId>{5C22544A-7EE6-4342-B048-85BDC9FD1C3A}</a:tableStyleId>
              </a:tblPr>
              <a:tblGrid>
                <a:gridCol w="1404156"/>
                <a:gridCol w="720080"/>
                <a:gridCol w="864096"/>
                <a:gridCol w="1224136"/>
                <a:gridCol w="1224136"/>
                <a:gridCol w="1080120"/>
                <a:gridCol w="2160239"/>
              </a:tblGrid>
              <a:tr h="1366978">
                <a:tc>
                  <a:txBody>
                    <a:bodyPr/>
                    <a:lstStyle/>
                    <a:p>
                      <a:r>
                        <a:rPr lang="en-US" dirty="0" err="1"/>
                        <a:t>Sno</a:t>
                      </a:r>
                      <a:endParaRPr lang="en-IN" dirty="0"/>
                    </a:p>
                  </a:txBody>
                  <a:tcPr/>
                </a:tc>
                <a:tc>
                  <a:txBody>
                    <a:bodyPr/>
                    <a:lstStyle/>
                    <a:p>
                      <a:r>
                        <a:rPr lang="en-US" dirty="0"/>
                        <a:t>Paper Name &amp;year</a:t>
                      </a:r>
                      <a:endParaRPr lang="en-IN" dirty="0"/>
                    </a:p>
                  </a:txBody>
                  <a:tcPr/>
                </a:tc>
                <a:tc>
                  <a:txBody>
                    <a:bodyPr/>
                    <a:lstStyle/>
                    <a:p>
                      <a:r>
                        <a:rPr lang="en-US" dirty="0"/>
                        <a:t>Author Name</a:t>
                      </a:r>
                      <a:endParaRPr lang="en-IN" dirty="0"/>
                    </a:p>
                  </a:txBody>
                  <a:tcPr/>
                </a:tc>
                <a:tc>
                  <a:txBody>
                    <a:bodyPr/>
                    <a:lstStyle/>
                    <a:p>
                      <a:r>
                        <a:rPr lang="en-US" dirty="0"/>
                        <a:t>Problem defined</a:t>
                      </a:r>
                      <a:endParaRPr lang="en-IN" dirty="0"/>
                    </a:p>
                  </a:txBody>
                  <a:tcPr/>
                </a:tc>
                <a:tc>
                  <a:txBody>
                    <a:bodyPr/>
                    <a:lstStyle/>
                    <a:p>
                      <a:r>
                        <a:rPr lang="en-US" dirty="0"/>
                        <a:t>Methodology</a:t>
                      </a:r>
                      <a:endParaRPr lang="en-IN" dirty="0"/>
                    </a:p>
                  </a:txBody>
                  <a:tcPr/>
                </a:tc>
                <a:tc>
                  <a:txBody>
                    <a:bodyPr/>
                    <a:lstStyle/>
                    <a:p>
                      <a:r>
                        <a:rPr lang="en-US" dirty="0"/>
                        <a:t>Solution</a:t>
                      </a:r>
                      <a:endParaRPr lang="en-IN" dirty="0"/>
                    </a:p>
                  </a:txBody>
                  <a:tcPr/>
                </a:tc>
                <a:tc>
                  <a:txBody>
                    <a:bodyPr/>
                    <a:lstStyle/>
                    <a:p>
                      <a:r>
                        <a:rPr lang="en-US" dirty="0"/>
                        <a:t>Drawback</a:t>
                      </a:r>
                      <a:endParaRPr lang="en-IN" dirty="0"/>
                    </a:p>
                  </a:txBody>
                  <a:tcPr/>
                </a:tc>
              </a:tr>
              <a:tr h="3957041">
                <a:tc>
                  <a:txBody>
                    <a:bodyPr/>
                    <a:lstStyle/>
                    <a:p>
                      <a:r>
                        <a:rPr lang="en-IN" dirty="0"/>
                        <a:t>1</a:t>
                      </a:r>
                      <a:endParaRPr lang="en-IN" dirty="0"/>
                    </a:p>
                  </a:txBody>
                  <a:tcPr/>
                </a:tc>
                <a:tc>
                  <a:txBody>
                    <a:bodyPr/>
                    <a:lstStyle/>
                    <a:p>
                      <a:r>
                        <a:rPr lang="en-US" dirty="0"/>
                        <a:t>Automated Medication Dispenser with Smart Optical Character Recognition</a:t>
                      </a:r>
                      <a:endParaRPr lang="en-IN" dirty="0"/>
                    </a:p>
                  </a:txBody>
                  <a:tcPr/>
                </a:tc>
                <a:tc>
                  <a:txBody>
                    <a:bodyPr/>
                    <a:lstStyle/>
                    <a:p>
                      <a:r>
                        <a:rPr lang="en-IN" dirty="0"/>
                        <a:t>S. </a:t>
                      </a:r>
                      <a:r>
                        <a:rPr lang="en-IN" dirty="0" err="1"/>
                        <a:t>Sreedevi</a:t>
                      </a:r>
                      <a:endParaRPr lang="en-IN" dirty="0"/>
                    </a:p>
                  </a:txBody>
                  <a:tcPr/>
                </a:tc>
                <a:tc>
                  <a:txBody>
                    <a:bodyPr/>
                    <a:lstStyle/>
                    <a:p>
                      <a:r>
                        <a:rPr lang="en-US" sz="1800" b="0" i="0" kern="1200" dirty="0">
                          <a:solidFill>
                            <a:schemeClr val="dk1"/>
                          </a:solidFill>
                          <a:effectLst/>
                          <a:latin typeface="+mn-lt"/>
                          <a:ea typeface="+mn-ea"/>
                          <a:cs typeface="+mn-cs"/>
                        </a:rPr>
                        <a:t>The main aims to address is the issue of medication non-adherence in patients, particularly those with complex medication regimens.</a:t>
                      </a:r>
                      <a:endParaRPr lang="en-IN" dirty="0"/>
                    </a:p>
                  </a:txBody>
                  <a:tcPr/>
                </a:tc>
                <a:tc>
                  <a:txBody>
                    <a:bodyPr/>
                    <a:lstStyle/>
                    <a:p>
                      <a:r>
                        <a:rPr lang="en-US" sz="1800" b="0" i="0" kern="1200" dirty="0">
                          <a:solidFill>
                            <a:schemeClr val="dk1"/>
                          </a:solidFill>
                          <a:effectLst/>
                          <a:latin typeface="+mn-lt"/>
                          <a:ea typeface="+mn-ea"/>
                          <a:cs typeface="+mn-cs"/>
                        </a:rPr>
                        <a:t>&gt;Problem identification and user requirements.</a:t>
                      </a:r>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&gt;</a:t>
                      </a:r>
                      <a:r>
                        <a:rPr lang="en-IN" sz="1800" b="0" i="0" kern="1200" dirty="0">
                          <a:solidFill>
                            <a:schemeClr val="dk1"/>
                          </a:solidFill>
                          <a:effectLst/>
                          <a:latin typeface="+mn-lt"/>
                          <a:ea typeface="+mn-ea"/>
                          <a:cs typeface="+mn-cs"/>
                        </a:rPr>
                        <a:t>Prototype development</a:t>
                      </a:r>
                      <a:endParaRPr lang="en-IN" dirty="0"/>
                    </a:p>
                  </a:txBody>
                  <a:tcPr/>
                </a:tc>
                <a:tc>
                  <a:txBody>
                    <a:bodyPr/>
                    <a:lstStyle/>
                    <a:p>
                      <a:r>
                        <a:rPr lang="en-US" sz="1800" b="0" i="0" kern="1200" dirty="0">
                          <a:solidFill>
                            <a:schemeClr val="dk1"/>
                          </a:solidFill>
                          <a:effectLst/>
                          <a:latin typeface="+mn-lt"/>
                          <a:ea typeface="+mn-ea"/>
                          <a:cs typeface="+mn-cs"/>
                        </a:rPr>
                        <a:t>The dispenser holds and dispenses medications according to the patient's medication schedule. </a:t>
                      </a:r>
                      <a:endParaRPr lang="en-IN" dirty="0"/>
                    </a:p>
                  </a:txBody>
                  <a:tcPr/>
                </a:tc>
                <a:tc>
                  <a:txBody>
                    <a:bodyPr/>
                    <a:lstStyle/>
                    <a:p>
                      <a:r>
                        <a:rPr lang="en-US" sz="1800" b="0" i="0" kern="1200" dirty="0">
                          <a:solidFill>
                            <a:schemeClr val="dk1"/>
                          </a:solidFill>
                          <a:effectLst/>
                          <a:latin typeface="+mn-lt"/>
                          <a:ea typeface="+mn-ea"/>
                          <a:cs typeface="+mn-cs"/>
                        </a:rPr>
                        <a:t>The system may not be able to accommodate changes in medication dosages or new medications that are added to the patient's regimen.</a:t>
                      </a:r>
                      <a:endParaRPr lang="en-IN" dirty="0"/>
                    </a:p>
                  </a:txBody>
                  <a:tcPr/>
                </a:tc>
              </a:tr>
              <a:tr h="8273813">
                <a:tc>
                  <a:txBody>
                    <a:bodyPr/>
                    <a:lstStyle/>
                    <a:p>
                      <a:r>
                        <a:rPr lang="en-IN" dirty="0"/>
                        <a:t>2</a:t>
                      </a:r>
                      <a:endParaRPr lang="en-IN" dirty="0"/>
                    </a:p>
                  </a:txBody>
                  <a:tcPr/>
                </a:tc>
                <a:tc>
                  <a:txBody>
                    <a:bodyPr/>
                    <a:lstStyle/>
                    <a:p>
                      <a:r>
                        <a:rPr lang="en-US" dirty="0"/>
                        <a:t>Smart Pill Dispenser for Elderly and Disabled Persons</a:t>
                      </a:r>
                      <a:endParaRPr lang="en-IN" dirty="0"/>
                    </a:p>
                  </a:txBody>
                  <a:tcPr/>
                </a:tc>
                <a:tc>
                  <a:txBody>
                    <a:bodyPr/>
                    <a:lstStyle/>
                    <a:p>
                      <a:r>
                        <a:rPr lang="en-IN" dirty="0"/>
                        <a:t>M. Al-</a:t>
                      </a:r>
                      <a:r>
                        <a:rPr lang="en-IN" dirty="0" err="1"/>
                        <a:t>Akaidi</a:t>
                      </a:r>
                      <a:endParaRPr lang="en-IN" dirty="0"/>
                    </a:p>
                  </a:txBody>
                  <a:tcPr/>
                </a:tc>
                <a:tc>
                  <a:txBody>
                    <a:bodyPr/>
                    <a:lstStyle/>
                    <a:p>
                      <a:r>
                        <a:rPr lang="en-US" sz="1800" b="0" i="0" kern="1200" dirty="0">
                          <a:solidFill>
                            <a:schemeClr val="dk1"/>
                          </a:solidFill>
                          <a:effectLst/>
                          <a:latin typeface="+mn-lt"/>
                          <a:ea typeface="+mn-ea"/>
                          <a:cs typeface="+mn-cs"/>
                        </a:rPr>
                        <a:t>Medication non-adherence can lead to serious health complications, increased healthcare costs, and reduced quality of life for patients. The use of a Smart Pill Dispenser can help to improve medication adherence by providing patients with an easy-to-use, reliable, and accurate system for managing their medications.</a:t>
                      </a:r>
                      <a:endParaRPr lang="en-IN" dirty="0"/>
                    </a:p>
                  </a:txBody>
                  <a:tcPr/>
                </a:tc>
                <a:tc>
                  <a:txBody>
                    <a:bodyPr/>
                    <a:lstStyle/>
                    <a:p>
                      <a:r>
                        <a:rPr lang="en-US" sz="1800" b="0" i="0" kern="1200" dirty="0">
                          <a:solidFill>
                            <a:schemeClr val="dk1"/>
                          </a:solidFill>
                          <a:effectLst/>
                          <a:latin typeface="+mn-lt"/>
                          <a:ea typeface="+mn-ea"/>
                          <a:cs typeface="+mn-cs"/>
                        </a:rPr>
                        <a:t>The performance of the system is evaluated through a series of tests and validation studies. This may include testing the accuracy and reliability of the medication dispensing mechanism, the ease of use of the user interface, and the overall usability of the system.</a:t>
                      </a:r>
                      <a:endParaRPr lang="en-IN" dirty="0"/>
                    </a:p>
                  </a:txBody>
                  <a:tcPr/>
                </a:tc>
                <a:tc>
                  <a:txBody>
                    <a:bodyPr/>
                    <a:lstStyle/>
                    <a:p>
                      <a:r>
                        <a:rPr lang="en-US" sz="1800" b="0" i="0" kern="1200" dirty="0">
                          <a:solidFill>
                            <a:schemeClr val="dk1"/>
                          </a:solidFill>
                          <a:effectLst/>
                          <a:latin typeface="+mn-lt"/>
                          <a:ea typeface="+mn-ea"/>
                          <a:cs typeface="+mn-cs"/>
                        </a:rPr>
                        <a:t>The system may include a medication identification feature that uses advanced image recognition technology to identify the medications being dispensed. This ensures that the correct medication and dosage are dispensed at the appropriate times.</a:t>
                      </a:r>
                      <a:endParaRPr lang="en-IN" dirty="0"/>
                    </a:p>
                  </a:txBody>
                  <a:tcPr/>
                </a:tc>
                <a:tc>
                  <a:txBody>
                    <a:bodyPr/>
                    <a:lstStyle/>
                    <a:p>
                      <a:r>
                        <a:rPr lang="en-US" sz="1800" b="0" i="0" kern="1200" dirty="0">
                          <a:solidFill>
                            <a:schemeClr val="dk1"/>
                          </a:solidFill>
                          <a:effectLst/>
                          <a:latin typeface="+mn-lt"/>
                          <a:ea typeface="+mn-ea"/>
                          <a:cs typeface="+mn-cs"/>
                        </a:rPr>
                        <a:t>The technology used in the system may malfunction or experience technical difficulties, leading to missed doses or incorrect medication administration. </a:t>
                      </a:r>
                      <a:endParaRPr lang="en-IN"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260648"/>
          <a:ext cx="8676963" cy="24323040"/>
        </p:xfrm>
        <a:graphic>
          <a:graphicData uri="http://schemas.openxmlformats.org/drawingml/2006/table">
            <a:tbl>
              <a:tblPr firstRow="1" bandRow="1">
                <a:tableStyleId>{5C22544A-7EE6-4342-B048-85BDC9FD1C3A}</a:tableStyleId>
              </a:tblPr>
              <a:tblGrid>
                <a:gridCol w="717104"/>
                <a:gridCol w="1505919"/>
                <a:gridCol w="935849"/>
                <a:gridCol w="1269620"/>
                <a:gridCol w="1080120"/>
                <a:gridCol w="864096"/>
                <a:gridCol w="2304255"/>
              </a:tblGrid>
              <a:tr h="634703">
                <a:tc>
                  <a:txBody>
                    <a:bodyPr/>
                    <a:lstStyle/>
                    <a:p>
                      <a:r>
                        <a:rPr lang="en-IN" dirty="0"/>
                        <a:t>3</a:t>
                      </a:r>
                      <a:endParaRPr lang="en-IN" dirty="0"/>
                    </a:p>
                  </a:txBody>
                  <a:tcPr/>
                </a:tc>
                <a:tc>
                  <a:txBody>
                    <a:bodyPr/>
                    <a:lstStyle/>
                    <a:p>
                      <a:r>
                        <a:rPr lang="en-US" dirty="0"/>
                        <a:t>A Smart Pill Dispenser with Real-Time Medication Management</a:t>
                      </a:r>
                      <a:endParaRPr lang="en-IN" dirty="0"/>
                    </a:p>
                  </a:txBody>
                  <a:tcPr/>
                </a:tc>
                <a:tc>
                  <a:txBody>
                    <a:bodyPr/>
                    <a:lstStyle/>
                    <a:p>
                      <a:r>
                        <a:rPr lang="en-IN" dirty="0"/>
                        <a:t>L. Dong</a:t>
                      </a:r>
                      <a:endParaRPr lang="en-IN" dirty="0"/>
                    </a:p>
                  </a:txBody>
                  <a:tcPr/>
                </a:tc>
                <a:tc>
                  <a:txBody>
                    <a:bodyPr/>
                    <a:lstStyle/>
                    <a:p>
                      <a:r>
                        <a:rPr lang="en-US" sz="1800" b="0" i="0" kern="1200" dirty="0">
                          <a:solidFill>
                            <a:schemeClr val="lt1"/>
                          </a:solidFill>
                          <a:effectLst/>
                          <a:latin typeface="+mn-lt"/>
                          <a:ea typeface="+mn-ea"/>
                          <a:cs typeface="+mn-cs"/>
                        </a:rPr>
                        <a:t>: The system can provide real-time monitoring and tracking of medication adherence, allowing healthcare providers to intervene.</a:t>
                      </a:r>
                      <a:endParaRPr lang="en-IN" dirty="0"/>
                    </a:p>
                  </a:txBody>
                  <a:tcPr/>
                </a:tc>
                <a:tc>
                  <a:txBody>
                    <a:bodyPr/>
                    <a:lstStyle/>
                    <a:p>
                      <a:r>
                        <a:rPr lang="en-US" sz="1800" b="0" i="0" kern="1200" dirty="0">
                          <a:solidFill>
                            <a:schemeClr val="lt1"/>
                          </a:solidFill>
                          <a:effectLst/>
                          <a:latin typeface="+mn-lt"/>
                          <a:ea typeface="+mn-ea"/>
                          <a:cs typeface="+mn-cs"/>
                        </a:rPr>
                        <a:t>he system can provide alerts and notifications to patients and </a:t>
                      </a:r>
                      <a:r>
                        <a:rPr lang="en-US" sz="1800" b="0" i="0" kern="1200" dirty="0" err="1">
                          <a:solidFill>
                            <a:schemeClr val="lt1"/>
                          </a:solidFill>
                          <a:effectLst/>
                          <a:latin typeface="+mn-lt"/>
                          <a:ea typeface="+mn-ea"/>
                          <a:cs typeface="+mn-cs"/>
                        </a:rPr>
                        <a:t>caregives</a:t>
                      </a:r>
                      <a:r>
                        <a:rPr lang="en-US" sz="1800" b="0" i="0" kern="1200" dirty="0">
                          <a:solidFill>
                            <a:schemeClr val="lt1"/>
                          </a:solidFill>
                          <a:effectLst/>
                          <a:latin typeface="+mn-lt"/>
                          <a:ea typeface="+mn-ea"/>
                          <a:cs typeface="+mn-cs"/>
                        </a:rPr>
                        <a:t> when medications are missed or if there are any issues with the </a:t>
                      </a:r>
                      <a:r>
                        <a:rPr lang="en-US" sz="1800" b="0" i="0" kern="1200" dirty="0" err="1">
                          <a:solidFill>
                            <a:schemeClr val="lt1"/>
                          </a:solidFill>
                          <a:effectLst/>
                          <a:latin typeface="+mn-lt"/>
                          <a:ea typeface="+mn-ea"/>
                          <a:cs typeface="+mn-cs"/>
                        </a:rPr>
                        <a:t>dispensr</a:t>
                      </a:r>
                      <a:r>
                        <a:rPr lang="en-US" sz="1800" b="0" i="0" kern="1200" dirty="0">
                          <a:solidFill>
                            <a:schemeClr val="lt1"/>
                          </a:solidFill>
                          <a:effectLst/>
                          <a:latin typeface="+mn-lt"/>
                          <a:ea typeface="+mn-ea"/>
                          <a:cs typeface="+mn-cs"/>
                        </a:rPr>
                        <a:t>.</a:t>
                      </a:r>
                      <a:endParaRPr lang="en-IN" dirty="0"/>
                    </a:p>
                  </a:txBody>
                  <a:tcPr/>
                </a:tc>
                <a:tc>
                  <a:txBody>
                    <a:bodyPr/>
                    <a:lstStyle/>
                    <a:p>
                      <a:r>
                        <a:rPr lang="en-US" sz="1800" b="0" i="0" kern="1200" dirty="0">
                          <a:solidFill>
                            <a:schemeClr val="lt1"/>
                          </a:solidFill>
                          <a:effectLst/>
                          <a:latin typeface="+mn-lt"/>
                          <a:ea typeface="+mn-ea"/>
                          <a:cs typeface="+mn-cs"/>
                        </a:rPr>
                        <a:t>The system may include patient education and support features to help patients understand their medications and how to use the system effectively. This can help improve medication adherence and overall health outcomes.</a:t>
                      </a:r>
                      <a:endParaRPr lang="en-IN" dirty="0"/>
                    </a:p>
                  </a:txBody>
                  <a:tcPr/>
                </a:tc>
                <a:tc>
                  <a:txBody>
                    <a:bodyPr/>
                    <a:lstStyle/>
                    <a:p>
                      <a:r>
                        <a:rPr lang="en-US" sz="1800" b="0" i="0" kern="1200" dirty="0">
                          <a:solidFill>
                            <a:schemeClr val="dk1"/>
                          </a:solidFill>
                          <a:effectLst/>
                          <a:latin typeface="+mn-lt"/>
                          <a:ea typeface="+mn-ea"/>
                          <a:cs typeface="+mn-cs"/>
                        </a:rPr>
                        <a:t>his could be especially problematic for patients who rely on the system to manage complex medication regimens.</a:t>
                      </a:r>
                      <a:endParaRPr lang="en-IN" dirty="0"/>
                    </a:p>
                  </a:txBody>
                  <a:tcPr/>
                </a:tc>
              </a:tr>
              <a:tr h="634703">
                <a:tc>
                  <a:txBody>
                    <a:bodyPr/>
                    <a:lstStyle/>
                    <a:p>
                      <a:r>
                        <a:rPr lang="en-IN" dirty="0"/>
                        <a:t>4</a:t>
                      </a:r>
                      <a:endParaRPr lang="en-IN" dirty="0"/>
                    </a:p>
                  </a:txBody>
                  <a:tcPr/>
                </a:tc>
                <a:tc>
                  <a:txBody>
                    <a:bodyPr/>
                    <a:lstStyle/>
                    <a:p>
                      <a:r>
                        <a:rPr lang="en-US" dirty="0"/>
                        <a:t>Medication Adherence Monitoring System using Optical Character Recognition</a:t>
                      </a:r>
                      <a:endParaRPr lang="en-IN" dirty="0"/>
                    </a:p>
                  </a:txBody>
                  <a:tcPr/>
                </a:tc>
                <a:tc>
                  <a:txBody>
                    <a:bodyPr/>
                    <a:lstStyle/>
                    <a:p>
                      <a:r>
                        <a:rPr lang="en-IN" dirty="0"/>
                        <a:t>S. K. Sudarshan</a:t>
                      </a:r>
                      <a:endParaRPr lang="en-IN" dirty="0"/>
                    </a:p>
                  </a:txBody>
                  <a:tcPr/>
                </a:tc>
                <a:tc>
                  <a:txBody>
                    <a:bodyPr/>
                    <a:lstStyle/>
                    <a:p>
                      <a:r>
                        <a:rPr lang="en-US" sz="1800" b="0" i="0" kern="1200" dirty="0">
                          <a:solidFill>
                            <a:schemeClr val="dk1"/>
                          </a:solidFill>
                          <a:effectLst/>
                          <a:latin typeface="+mn-lt"/>
                          <a:ea typeface="+mn-ea"/>
                          <a:cs typeface="+mn-cs"/>
                        </a:rPr>
                        <a:t>The Medication Adherence Monitoring System using Optical Character Recognition aims to improve medication adherence monitoring by using advanced image recognition technology to accurately track medication consumption in real-time.</a:t>
                      </a:r>
                      <a:endParaRPr lang="en-IN" dirty="0"/>
                    </a:p>
                  </a:txBody>
                  <a:tcPr/>
                </a:tc>
                <a:tc>
                  <a:txBody>
                    <a:bodyPr/>
                    <a:lstStyle/>
                    <a:p>
                      <a:r>
                        <a:rPr lang="en-US" sz="1800" b="0" i="0" kern="1200" dirty="0">
                          <a:solidFill>
                            <a:schemeClr val="dk1"/>
                          </a:solidFill>
                          <a:effectLst/>
                          <a:latin typeface="+mn-lt"/>
                          <a:ea typeface="+mn-ea"/>
                          <a:cs typeface="+mn-cs"/>
                        </a:rPr>
                        <a:t>The system may include patient education and support features to help patients understand their medications and how to use the system effectively.</a:t>
                      </a:r>
                      <a:endParaRPr lang="en-IN" dirty="0"/>
                    </a:p>
                  </a:txBody>
                  <a:tcPr/>
                </a:tc>
                <a:tc>
                  <a:txBody>
                    <a:bodyPr/>
                    <a:lstStyle/>
                    <a:p>
                      <a:r>
                        <a:rPr lang="en-US" sz="1800" b="0" i="0" kern="1200" dirty="0">
                          <a:solidFill>
                            <a:schemeClr val="dk1"/>
                          </a:solidFill>
                          <a:effectLst/>
                          <a:latin typeface="+mn-lt"/>
                          <a:ea typeface="+mn-ea"/>
                          <a:cs typeface="+mn-cs"/>
                        </a:rPr>
                        <a:t>The system can generate reports and analytics on medication adherence for patients and healthcare providers. </a:t>
                      </a:r>
                      <a:r>
                        <a:rPr lang="en-US" sz="1800" b="0" i="0" kern="1200">
                          <a:solidFill>
                            <a:schemeClr val="dk1"/>
                          </a:solidFill>
                          <a:effectLst/>
                          <a:latin typeface="+mn-lt"/>
                          <a:ea typeface="+mn-ea"/>
                          <a:cs typeface="+mn-cs"/>
                        </a:rPr>
                        <a:t>This enables healthcare providers to identify trends and patterns in medication adherence and to make informed decisions to improve health outcomes.</a:t>
                      </a:r>
                      <a:endParaRPr lang="en-IN" dirty="0"/>
                    </a:p>
                  </a:txBody>
                  <a:tcPr/>
                </a:tc>
                <a:tc>
                  <a:txBody>
                    <a:bodyPr/>
                    <a:lstStyle/>
                    <a:p>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488" y="4616"/>
            <a:ext cx="8229600" cy="727221"/>
          </a:xfrm>
        </p:spPr>
        <p:txBody>
          <a:bodyPr>
            <a:normAutofit fontScale="90000"/>
          </a:bodyPr>
          <a:lstStyle/>
          <a:p>
            <a:r>
              <a:rPr lang="en-US" dirty="0">
                <a:solidFill>
                  <a:srgbClr val="C00000"/>
                </a:solidFill>
              </a:rPr>
              <a:t>Existing System</a:t>
            </a:r>
            <a:endParaRPr lang="en-IN" dirty="0">
              <a:solidFill>
                <a:srgbClr val="C00000"/>
              </a:solidFill>
            </a:endParaRPr>
          </a:p>
        </p:txBody>
      </p:sp>
      <p:sp>
        <p:nvSpPr>
          <p:cNvPr id="3" name="Content Placeholder 2"/>
          <p:cNvSpPr>
            <a:spLocks noGrp="1"/>
          </p:cNvSpPr>
          <p:nvPr>
            <p:ph idx="1"/>
          </p:nvPr>
        </p:nvSpPr>
        <p:spPr>
          <a:xfrm>
            <a:off x="354360" y="712820"/>
            <a:ext cx="8435280" cy="6028548"/>
          </a:xfrm>
        </p:spPr>
        <p:txBody>
          <a:bodyPr>
            <a:normAutofit fontScale="32500" lnSpcReduction="20000"/>
          </a:bodyPr>
          <a:lstStyle/>
          <a:p>
            <a:pPr algn="l">
              <a:buFont typeface="+mj-lt"/>
              <a:buAutoNum type="arabicPeriod"/>
            </a:pPr>
            <a:r>
              <a:rPr lang="en-US" sz="7400" b="0" i="0" dirty="0" err="1">
                <a:effectLst/>
                <a:latin typeface="Times New Roman" panose="02020603050405020304" pitchFamily="18" charset="0"/>
                <a:cs typeface="Times New Roman" panose="02020603050405020304" pitchFamily="18" charset="0"/>
              </a:rPr>
              <a:t>Medisafe</a:t>
            </a:r>
            <a:r>
              <a:rPr lang="en-US" sz="7400" b="0" i="0" dirty="0">
                <a:effectLst/>
                <a:latin typeface="Times New Roman" panose="02020603050405020304" pitchFamily="18" charset="0"/>
                <a:cs typeface="Times New Roman" panose="02020603050405020304" pitchFamily="18" charset="0"/>
              </a:rPr>
              <a:t>: </a:t>
            </a:r>
            <a:r>
              <a:rPr lang="en-US" sz="7400" b="0" i="0" dirty="0" err="1">
                <a:effectLst/>
                <a:latin typeface="Times New Roman" panose="02020603050405020304" pitchFamily="18" charset="0"/>
                <a:cs typeface="Times New Roman" panose="02020603050405020304" pitchFamily="18" charset="0"/>
              </a:rPr>
              <a:t>Medisafe</a:t>
            </a:r>
            <a:r>
              <a:rPr lang="en-US" sz="7400" b="0" i="0" dirty="0">
                <a:effectLst/>
                <a:latin typeface="Times New Roman" panose="02020603050405020304" pitchFamily="18" charset="0"/>
                <a:cs typeface="Times New Roman" panose="02020603050405020304" pitchFamily="18" charset="0"/>
              </a:rPr>
              <a:t> is a mobile app that uses OCR technology to scan medication labels and provides reminders for medication administration. It also tracks medication adherence and can send notifications to caregivers or healthcare providers.</a:t>
            </a:r>
            <a:endParaRPr lang="en-US" sz="7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7400" b="0" i="0" dirty="0" err="1">
                <a:effectLst/>
                <a:latin typeface="Times New Roman" panose="02020603050405020304" pitchFamily="18" charset="0"/>
                <a:cs typeface="Times New Roman" panose="02020603050405020304" pitchFamily="18" charset="0"/>
              </a:rPr>
              <a:t>MedSnap</a:t>
            </a:r>
            <a:r>
              <a:rPr lang="en-US" sz="7400" b="0" i="0" dirty="0">
                <a:effectLst/>
                <a:latin typeface="Times New Roman" panose="02020603050405020304" pitchFamily="18" charset="0"/>
                <a:cs typeface="Times New Roman" panose="02020603050405020304" pitchFamily="18" charset="0"/>
              </a:rPr>
              <a:t>: </a:t>
            </a:r>
            <a:r>
              <a:rPr lang="en-US" sz="7400" b="0" i="0" dirty="0" err="1">
                <a:effectLst/>
                <a:latin typeface="Times New Roman" panose="02020603050405020304" pitchFamily="18" charset="0"/>
                <a:cs typeface="Times New Roman" panose="02020603050405020304" pitchFamily="18" charset="0"/>
              </a:rPr>
              <a:t>MedSnap</a:t>
            </a:r>
            <a:r>
              <a:rPr lang="en-US" sz="7400" b="0" i="0" dirty="0">
                <a:effectLst/>
                <a:latin typeface="Times New Roman" panose="02020603050405020304" pitchFamily="18" charset="0"/>
                <a:cs typeface="Times New Roman" panose="02020603050405020304" pitchFamily="18" charset="0"/>
              </a:rPr>
              <a:t> is a medication management system that uses a smartphone camera and OCR technology to identify medications and provide dosing instructions. It also tracks medication adherence and can alert the user or caregiver if a dose is missed.</a:t>
            </a:r>
            <a:endParaRPr lang="en-US" sz="7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7400" b="0" i="0" dirty="0" err="1">
                <a:effectLst/>
                <a:latin typeface="Times New Roman" panose="02020603050405020304" pitchFamily="18" charset="0"/>
                <a:cs typeface="Times New Roman" panose="02020603050405020304" pitchFamily="18" charset="0"/>
              </a:rPr>
              <a:t>MedWatcher</a:t>
            </a:r>
            <a:r>
              <a:rPr lang="en-US" sz="7400" b="0" i="0" dirty="0">
                <a:effectLst/>
                <a:latin typeface="Times New Roman" panose="02020603050405020304" pitchFamily="18" charset="0"/>
                <a:cs typeface="Times New Roman" panose="02020603050405020304" pitchFamily="18" charset="0"/>
              </a:rPr>
              <a:t>: </a:t>
            </a:r>
            <a:r>
              <a:rPr lang="en-US" sz="7400" b="0" i="0" dirty="0" err="1">
                <a:effectLst/>
                <a:latin typeface="Times New Roman" panose="02020603050405020304" pitchFamily="18" charset="0"/>
                <a:cs typeface="Times New Roman" panose="02020603050405020304" pitchFamily="18" charset="0"/>
              </a:rPr>
              <a:t>MedWatcher</a:t>
            </a:r>
            <a:r>
              <a:rPr lang="en-US" sz="7400" b="0" i="0" dirty="0">
                <a:effectLst/>
                <a:latin typeface="Times New Roman" panose="02020603050405020304" pitchFamily="18" charset="0"/>
                <a:cs typeface="Times New Roman" panose="02020603050405020304" pitchFamily="18" charset="0"/>
              </a:rPr>
              <a:t> is a medication management platform that uses OCR technology to scan medication labels and provide reminders for medication administration. It also tracks medication adherence and can generate reports for healthcare providers.</a:t>
            </a:r>
            <a:endParaRPr lang="en-US" sz="7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7400" b="0" i="0" dirty="0" err="1">
                <a:effectLst/>
                <a:latin typeface="Times New Roman" panose="02020603050405020304" pitchFamily="18" charset="0"/>
                <a:cs typeface="Times New Roman" panose="02020603050405020304" pitchFamily="18" charset="0"/>
              </a:rPr>
              <a:t>RxmindMe</a:t>
            </a:r>
            <a:r>
              <a:rPr lang="en-US" sz="7400" b="0" i="0" dirty="0">
                <a:effectLst/>
                <a:latin typeface="Times New Roman" panose="02020603050405020304" pitchFamily="18" charset="0"/>
                <a:cs typeface="Times New Roman" panose="02020603050405020304" pitchFamily="18" charset="0"/>
              </a:rPr>
              <a:t>: </a:t>
            </a:r>
            <a:r>
              <a:rPr lang="en-US" sz="7400" b="0" i="0" dirty="0" err="1">
                <a:effectLst/>
                <a:latin typeface="Times New Roman" panose="02020603050405020304" pitchFamily="18" charset="0"/>
                <a:cs typeface="Times New Roman" panose="02020603050405020304" pitchFamily="18" charset="0"/>
              </a:rPr>
              <a:t>RxmindMe</a:t>
            </a:r>
            <a:r>
              <a:rPr lang="en-US" sz="7400" b="0" i="0" dirty="0">
                <a:effectLst/>
                <a:latin typeface="Times New Roman" panose="02020603050405020304" pitchFamily="18" charset="0"/>
                <a:cs typeface="Times New Roman" panose="02020603050405020304" pitchFamily="18" charset="0"/>
              </a:rPr>
              <a:t> is a medication reminder app that uses OCR technology to scan medication labels and provide reminders for medication administration. It also tracks medication adherence and can generate reports for the user or healthcare provider.</a:t>
            </a:r>
            <a:endParaRPr lang="en-US" sz="7400" b="0" i="0" dirty="0">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40" y="-30816"/>
            <a:ext cx="8229600" cy="1143000"/>
          </a:xfrm>
        </p:spPr>
        <p:txBody>
          <a:bodyPr>
            <a:normAutofit/>
          </a:bodyPr>
          <a:lstStyle/>
          <a:p>
            <a:r>
              <a:rPr lang="en-US" dirty="0">
                <a:solidFill>
                  <a:srgbClr val="C00000"/>
                </a:solidFill>
              </a:rPr>
              <a:t>Proposed System &amp; its architecture </a:t>
            </a:r>
            <a:endParaRPr lang="en-IN" dirty="0">
              <a:solidFill>
                <a:srgbClr val="C00000"/>
              </a:solidFill>
            </a:endParaRPr>
          </a:p>
        </p:txBody>
      </p:sp>
      <p:sp>
        <p:nvSpPr>
          <p:cNvPr id="3" name="Content Placeholder 2"/>
          <p:cNvSpPr>
            <a:spLocks noGrp="1"/>
          </p:cNvSpPr>
          <p:nvPr>
            <p:ph idx="1"/>
          </p:nvPr>
        </p:nvSpPr>
        <p:spPr>
          <a:xfrm>
            <a:off x="457200" y="1196752"/>
            <a:ext cx="8435280" cy="5534075"/>
          </a:xfrm>
        </p:spPr>
        <p:txBody>
          <a:bodyPr>
            <a:normAutofit/>
          </a:bodyPr>
          <a:lstStyle/>
          <a:p>
            <a:pPr marL="0" indent="0">
              <a:buNone/>
            </a:pPr>
            <a:r>
              <a:rPr lang="en-IN" altLang="en-US" sz="2355" dirty="0">
                <a:latin typeface="Times New Roman" panose="02020603050405020304" pitchFamily="18" charset="0"/>
                <a:cs typeface="Times New Roman" panose="02020603050405020304" pitchFamily="18" charset="0"/>
              </a:rPr>
              <a:t>	</a:t>
            </a:r>
            <a:r>
              <a:rPr lang="en-US" sz="2355" dirty="0">
                <a:latin typeface="Times New Roman" panose="02020603050405020304" pitchFamily="18" charset="0"/>
                <a:cs typeface="Times New Roman" panose="02020603050405020304" pitchFamily="18" charset="0"/>
              </a:rPr>
              <a:t>A computer </a:t>
            </a:r>
            <a:r>
              <a:rPr lang="en-US" sz="2355" dirty="0" err="1">
                <a:latin typeface="Times New Roman" panose="02020603050405020304" pitchFamily="18" charset="0"/>
                <a:cs typeface="Times New Roman" panose="02020603050405020304" pitchFamily="18" charset="0"/>
              </a:rPr>
              <a:t>programme</a:t>
            </a:r>
            <a:r>
              <a:rPr lang="en-US" sz="2355" dirty="0">
                <a:latin typeface="Times New Roman" panose="02020603050405020304" pitchFamily="18" charset="0"/>
                <a:cs typeface="Times New Roman" panose="02020603050405020304" pitchFamily="18" charset="0"/>
              </a:rPr>
              <a:t> that will accomplish a sizable amount of the functional criteria listed in an RFP is referred to as a "proposed system" in this context. It can also be used to describe significant new systems and components that are in the design and implementation stages. </a:t>
            </a:r>
            <a:endParaRPr lang="en-US" sz="2355" dirty="0">
              <a:latin typeface="Times New Roman" panose="02020603050405020304" pitchFamily="18" charset="0"/>
              <a:cs typeface="Times New Roman" panose="02020603050405020304" pitchFamily="18" charset="0"/>
            </a:endParaRPr>
          </a:p>
          <a:p>
            <a:pPr marL="0" indent="0">
              <a:buNone/>
            </a:pPr>
            <a:r>
              <a:rPr lang="en-IN" altLang="en-US" sz="2355" dirty="0">
                <a:latin typeface="Times New Roman" panose="02020603050405020304" pitchFamily="18" charset="0"/>
                <a:cs typeface="Times New Roman" panose="02020603050405020304" pitchFamily="18" charset="0"/>
              </a:rPr>
              <a:t>	</a:t>
            </a:r>
            <a:r>
              <a:rPr lang="en-US" sz="2355" dirty="0">
                <a:latin typeface="Times New Roman" panose="02020603050405020304" pitchFamily="18" charset="0"/>
                <a:cs typeface="Times New Roman" panose="02020603050405020304" pitchFamily="18" charset="0"/>
              </a:rPr>
              <a:t>The process of replacement presents a chance to increase systems' capacities so they can benefit from new technical advancements or increase their value to management and the workforce. The term "proposed system" can also be used to describe a quick malware detection system that makes use of certificate serial numbers and other creator-related data. </a:t>
            </a:r>
            <a:endParaRPr lang="en-US" sz="2355" dirty="0">
              <a:latin typeface="Times New Roman" panose="02020603050405020304" pitchFamily="18" charset="0"/>
              <a:cs typeface="Times New Roman" panose="02020603050405020304" pitchFamily="18" charset="0"/>
            </a:endParaRPr>
          </a:p>
          <a:p>
            <a:pPr marL="0" indent="0">
              <a:buNone/>
            </a:pPr>
            <a:r>
              <a:rPr lang="en-IN" altLang="en-US" sz="2355" dirty="0">
                <a:latin typeface="Times New Roman" panose="02020603050405020304" pitchFamily="18" charset="0"/>
                <a:cs typeface="Times New Roman" panose="02020603050405020304" pitchFamily="18" charset="0"/>
              </a:rPr>
              <a:t>	</a:t>
            </a:r>
            <a:r>
              <a:rPr lang="en-US" sz="2355" dirty="0">
                <a:latin typeface="Times New Roman" panose="02020603050405020304" pitchFamily="18" charset="0"/>
                <a:cs typeface="Times New Roman" panose="02020603050405020304" pitchFamily="18" charset="0"/>
              </a:rPr>
              <a:t>Finally, it can refer to a hypothesized mechanism for human memory control that Atkinson and Shiffrin of Stanford University developed</a:t>
            </a:r>
            <a:r>
              <a:rPr lang="en-IN" altLang="en-US" sz="2355" dirty="0">
                <a:latin typeface="Times New Roman" panose="02020603050405020304" pitchFamily="18" charset="0"/>
                <a:cs typeface="Times New Roman" panose="02020603050405020304" pitchFamily="18" charset="0"/>
              </a:rPr>
              <a:t>.</a:t>
            </a:r>
            <a:endParaRPr lang="en-IN" altLang="en-US" sz="235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3779912" y="764704"/>
            <a:ext cx="1920392" cy="59044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8229600" cy="1143000"/>
          </a:xfrm>
        </p:spPr>
        <p:txBody>
          <a:bodyPr/>
          <a:lstStyle/>
          <a:p>
            <a:r>
              <a:rPr lang="en-US" dirty="0">
                <a:solidFill>
                  <a:srgbClr val="C00000"/>
                </a:solidFill>
              </a:rPr>
              <a:t>Requirements of the Project</a:t>
            </a:r>
            <a:endParaRPr lang="en-IN" dirty="0">
              <a:solidFill>
                <a:srgbClr val="C00000"/>
              </a:solidFill>
            </a:endParaRPr>
          </a:p>
        </p:txBody>
      </p:sp>
      <p:sp>
        <p:nvSpPr>
          <p:cNvPr id="3" name="Content Placeholder 2"/>
          <p:cNvSpPr>
            <a:spLocks noGrp="1"/>
          </p:cNvSpPr>
          <p:nvPr>
            <p:ph idx="1"/>
          </p:nvPr>
        </p:nvSpPr>
        <p:spPr/>
        <p:txBody>
          <a:bodyPr/>
          <a:lstStyle/>
          <a:p>
            <a:pPr marL="0" indent="0">
              <a:buNone/>
            </a:pPr>
            <a:r>
              <a:rPr lang="en-US" sz="3600" dirty="0">
                <a:solidFill>
                  <a:srgbClr val="C00000"/>
                </a:solidFill>
              </a:rPr>
              <a:t>Hardware Requirement: </a:t>
            </a:r>
            <a:endParaRPr lang="en-US" sz="3600" dirty="0">
              <a:solidFill>
                <a:srgbClr val="C00000"/>
              </a:solidFill>
            </a:endParaRPr>
          </a:p>
          <a:p>
            <a:pPr marL="0" indent="0">
              <a:buNone/>
            </a:pPr>
            <a:endParaRPr lang="en-US" dirty="0"/>
          </a:p>
          <a:p>
            <a:pPr marL="0" indent="0">
              <a:buNone/>
            </a:pPr>
            <a:r>
              <a:rPr lang="en-US" dirty="0"/>
              <a:t>• Processor – i3 </a:t>
            </a:r>
            <a:endParaRPr lang="en-US" dirty="0"/>
          </a:p>
          <a:p>
            <a:pPr marL="0" indent="0">
              <a:buNone/>
            </a:pPr>
            <a:r>
              <a:rPr lang="en-US" dirty="0"/>
              <a:t>• Hard Disk – 5 GB </a:t>
            </a:r>
            <a:endParaRPr lang="en-US" dirty="0"/>
          </a:p>
          <a:p>
            <a:pPr marL="0" indent="0">
              <a:buNone/>
            </a:pPr>
            <a:r>
              <a:rPr lang="en-US" dirty="0"/>
              <a:t>• Memory – 1GB RAM </a:t>
            </a:r>
            <a:endParaRPr lang="en-US" dirty="0"/>
          </a:p>
          <a:p>
            <a:pPr marL="0" indent="0">
              <a:buNone/>
            </a:pPr>
            <a:r>
              <a:rPr lang="en-US" dirty="0"/>
              <a:t>• Android Phone with kit-kat and higher.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8914</Words>
  <Application>WPS Presentation</Application>
  <PresentationFormat>On-screen Show (4:3)</PresentationFormat>
  <Paragraphs>160</Paragraphs>
  <Slides>14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Times New Roman</vt:lpstr>
      <vt:lpstr>Söhne</vt:lpstr>
      <vt:lpstr>Segoe Print</vt:lpstr>
      <vt:lpstr>Microsoft YaHei</vt:lpstr>
      <vt:lpstr>Arial Unicode MS</vt:lpstr>
      <vt:lpstr>Calibri</vt:lpstr>
      <vt:lpstr>Office Theme</vt:lpstr>
      <vt:lpstr>PANIMALAR ENGINEERING COLLEGE AN AUTONOMOUS INSTITUTION DEPARTMENT OF INFORMATION TECHNOLOGY</vt:lpstr>
      <vt:lpstr>       </vt:lpstr>
      <vt:lpstr>Abstract</vt:lpstr>
      <vt:lpstr>Literature Survey</vt:lpstr>
      <vt:lpstr>PowerPoint 演示文稿</vt:lpstr>
      <vt:lpstr>Existing System</vt:lpstr>
      <vt:lpstr>Proposed System &amp; its architecture </vt:lpstr>
      <vt:lpstr>PowerPoint 演示文稿</vt:lpstr>
      <vt:lpstr>Requirements of the Project</vt:lpstr>
      <vt:lpstr>PowerPoint 演示文稿</vt:lpstr>
      <vt:lpstr>Modules of the Project</vt:lpstr>
      <vt:lpstr>Result discussion</vt:lpstr>
      <vt:lpstr>Output</vt:lpstr>
      <vt:lpstr>References</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kmuthulakshmi.it</dc:creator>
  <cp:lastModifiedBy>keert</cp:lastModifiedBy>
  <cp:revision>10</cp:revision>
  <dcterms:created xsi:type="dcterms:W3CDTF">2023-02-15T06:56:00Z</dcterms:created>
  <dcterms:modified xsi:type="dcterms:W3CDTF">2023-05-05T06:25:18Z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3D702EEA43AE45D8942BD7B615A6A715</vt:lpwstr>
  </property>
  <property fmtid="{D5CDD505-2E9C-101B-9397-08002B2CF9AE}" pid="3" name="KSOProductBuildVer">
    <vt:lpwstr>1033-11.2.0.11537</vt:lpwstr>
  </property>
</Properties>
</file>