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60" r:id="rId3"/>
    <p:sldId id="277" r:id="rId4"/>
    <p:sldId id="278" r:id="rId5"/>
    <p:sldId id="261" r:id="rId6"/>
    <p:sldId id="262" r:id="rId7"/>
    <p:sldId id="279" r:id="rId8"/>
    <p:sldId id="264" r:id="rId9"/>
    <p:sldId id="265" r:id="rId10"/>
    <p:sldId id="263" r:id="rId11"/>
    <p:sldId id="266" r:id="rId12"/>
    <p:sldId id="283" r:id="rId13"/>
    <p:sldId id="284" r:id="rId14"/>
    <p:sldId id="267" r:id="rId15"/>
    <p:sldId id="268" r:id="rId16"/>
    <p:sldId id="269" r:id="rId17"/>
    <p:sldId id="270" r:id="rId18"/>
    <p:sldId id="271" r:id="rId19"/>
    <p:sldId id="272" r:id="rId20"/>
    <p:sldId id="275" r:id="rId21"/>
    <p:sldId id="276" r:id="rId22"/>
    <p:sldId id="280" r:id="rId23"/>
    <p:sldId id="281" r:id="rId24"/>
    <p:sldId id="282" r:id="rId25"/>
  </p:sldIdLst>
  <p:sldSz cx="12192000" cy="6858000"/>
  <p:notesSz cx="7772400" cy="10058400"/>
  <p:embeddedFontLst>
    <p:embeddedFont>
      <p:font typeface="Arimo" panose="020B0604020202020204" charset="0"/>
      <p:regular r:id="rId27"/>
    </p:embeddedFont>
    <p:embeddedFont>
      <p:font typeface="Century Gothic" panose="020B0502020202020204" pitchFamily="34" charset="0"/>
      <p:regular r:id="rId28"/>
      <p:bold r:id="rId29"/>
      <p:italic r:id="rId30"/>
      <p:boldItalic r:id="rId31"/>
    </p:embeddedFont>
    <p:embeddedFont>
      <p:font typeface="Helvetica Neue" panose="020B0604020202020204" charset="0"/>
      <p:regular r:id="rId32"/>
      <p:bold r:id="rId33"/>
      <p:italic r:id="rId34"/>
      <p:boldItalic r:id="rId35"/>
    </p:embeddedFont>
    <p:embeddedFont>
      <p:font typeface="Helvetica World" panose="020B0604020202020204" charset="0"/>
      <p:regular r:id="rId36"/>
    </p:embeddedFont>
    <p:embeddedFont>
      <p:font typeface="Helvetica World Bold"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90" d="100"/>
          <a:sy n="90"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aed214bb8_0_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aed214bb8_0_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aed214bb8_0_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aed214bb8_0_6: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aed214bb8_0_1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aed214bb8_0_1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53" name="Google Shape;53;p13"/>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subTitle" idx="4294967295"/>
          </p:nvPr>
        </p:nvSpPr>
        <p:spPr>
          <a:xfrm>
            <a:off x="-19101" y="0"/>
            <a:ext cx="12230202" cy="6858000"/>
          </a:xfrm>
          <a:prstGeom prst="rect">
            <a:avLst/>
          </a:prstGeom>
          <a:noFill/>
          <a:ln>
            <a:noFill/>
          </a:ln>
        </p:spPr>
        <p:txBody>
          <a:bodyPr spcFirstLastPara="1" wrap="square" lIns="91425" tIns="45700" rIns="91425" bIns="45700" anchor="t" anchorCtr="0">
            <a:normAutofit/>
          </a:bodyPr>
          <a:lstStyle/>
          <a:p>
            <a:pPr marL="609600" marR="0" lvl="0" indent="0" algn="ctr" rtl="0">
              <a:lnSpc>
                <a:spcPct val="100000"/>
              </a:lnSpc>
              <a:spcBef>
                <a:spcPts val="0"/>
              </a:spcBef>
              <a:spcAft>
                <a:spcPts val="0"/>
              </a:spcAft>
              <a:buNone/>
            </a:pPr>
            <a:r>
              <a:rPr lang="en-IN" sz="3200" b="1" i="0" strike="noStrike" cap="none" dirty="0">
                <a:solidFill>
                  <a:srgbClr val="FFFFFF"/>
                </a:solidFill>
                <a:latin typeface="Helvetica Neue"/>
                <a:ea typeface="Helvetica Neue"/>
                <a:cs typeface="Helvetica Neue"/>
                <a:sym typeface="Helvetica Neue"/>
              </a:rPr>
              <a:t> </a:t>
            </a:r>
            <a:endParaRPr lang="en-IN" sz="3200" dirty="0">
              <a:solidFill>
                <a:srgbClr val="000000"/>
              </a:solidFill>
              <a:ea typeface="Helvetica Neue"/>
            </a:endParaRPr>
          </a:p>
          <a:p>
            <a:pPr marL="609600" marR="0" lvl="0" indent="0" algn="ctr" rtl="0">
              <a:lnSpc>
                <a:spcPct val="100000"/>
              </a:lnSpc>
              <a:spcBef>
                <a:spcPts val="0"/>
              </a:spcBef>
              <a:spcAft>
                <a:spcPts val="0"/>
              </a:spcAft>
              <a:buNone/>
            </a:pPr>
            <a:r>
              <a:rPr lang="en-US" dirty="0">
                <a:solidFill>
                  <a:srgbClr val="000000"/>
                </a:solidFill>
                <a:latin typeface="Arimo"/>
              </a:rPr>
              <a:t>PANIMALAR ENGINEERING COLLEGE</a:t>
            </a:r>
          </a:p>
          <a:p>
            <a:pPr marL="76200" indent="0" algn="ctr">
              <a:lnSpc>
                <a:spcPts val="4981"/>
              </a:lnSpc>
              <a:spcBef>
                <a:spcPct val="0"/>
              </a:spcBef>
              <a:buNone/>
            </a:pPr>
            <a:r>
              <a:rPr lang="en-US" dirty="0">
                <a:solidFill>
                  <a:srgbClr val="000000"/>
                </a:solidFill>
                <a:latin typeface="Arimo"/>
              </a:rPr>
              <a:t>AN AUTONOMOUS INSTITUTION</a:t>
            </a:r>
          </a:p>
          <a:p>
            <a:pPr marL="76200" indent="0" algn="ctr">
              <a:lnSpc>
                <a:spcPts val="4981"/>
              </a:lnSpc>
              <a:spcBef>
                <a:spcPct val="0"/>
              </a:spcBef>
              <a:buNone/>
            </a:pPr>
            <a:r>
              <a:rPr lang="en-US" dirty="0">
                <a:solidFill>
                  <a:srgbClr val="000000"/>
                </a:solidFill>
                <a:latin typeface="Arimo"/>
              </a:rPr>
              <a:t>DEPARTMENT OF INFORMATION TECHNOLOGY</a:t>
            </a:r>
          </a:p>
          <a:p>
            <a:pPr marL="609600" marR="0" lvl="0" indent="0" algn="ctr" rtl="0">
              <a:lnSpc>
                <a:spcPct val="150000"/>
              </a:lnSpc>
              <a:spcBef>
                <a:spcPts val="1000"/>
              </a:spcBef>
              <a:spcAft>
                <a:spcPts val="0"/>
              </a:spcAft>
              <a:buNone/>
            </a:pPr>
            <a:endParaRPr lang="en-IN" sz="2200" b="1" i="0" strike="noStrike" cap="none" dirty="0">
              <a:solidFill>
                <a:schemeClr val="dk1"/>
              </a:solidFill>
              <a:latin typeface="Helvetica Neue"/>
              <a:ea typeface="Helvetica Neue"/>
              <a:cs typeface="Helvetica Neue"/>
              <a:sym typeface="Helvetica Neue"/>
            </a:endParaRPr>
          </a:p>
          <a:p>
            <a:pPr marL="609600" marR="0" lvl="0" indent="0" algn="ctr" rtl="0">
              <a:lnSpc>
                <a:spcPct val="150000"/>
              </a:lnSpc>
              <a:spcBef>
                <a:spcPts val="1000"/>
              </a:spcBef>
              <a:spcAft>
                <a:spcPts val="0"/>
              </a:spcAft>
              <a:buNone/>
            </a:pPr>
            <a:r>
              <a:rPr lang="en-IN" sz="2200" b="1" i="0" strike="noStrike" cap="none" dirty="0">
                <a:solidFill>
                  <a:schemeClr val="dk1"/>
                </a:solidFill>
                <a:latin typeface="Helvetica Neue"/>
                <a:ea typeface="Helvetica Neue"/>
                <a:cs typeface="Helvetica Neue"/>
                <a:sym typeface="Helvetica Neue"/>
              </a:rPr>
              <a:t>PREDICTION THE DRUG RATING BASED ON REVIEWS BY USING </a:t>
            </a:r>
          </a:p>
          <a:p>
            <a:pPr marL="609600" marR="0" lvl="0" indent="0" algn="ctr" rtl="0">
              <a:lnSpc>
                <a:spcPct val="150000"/>
              </a:lnSpc>
              <a:spcBef>
                <a:spcPts val="1000"/>
              </a:spcBef>
              <a:spcAft>
                <a:spcPts val="0"/>
              </a:spcAft>
              <a:buNone/>
            </a:pPr>
            <a:r>
              <a:rPr lang="en-IN" sz="2200" b="1" i="0" strike="noStrike" cap="none" dirty="0">
                <a:solidFill>
                  <a:schemeClr val="dk1"/>
                </a:solidFill>
                <a:latin typeface="Helvetica Neue"/>
                <a:ea typeface="Helvetica Neue"/>
                <a:cs typeface="Helvetica Neue"/>
                <a:sym typeface="Helvetica Neue"/>
              </a:rPr>
              <a:t>NATURAL LANGUAGE PROCESSING</a:t>
            </a:r>
          </a:p>
          <a:p>
            <a:pPr marL="609600" marR="0" lvl="0" indent="0" algn="ctr" rtl="0">
              <a:lnSpc>
                <a:spcPct val="150000"/>
              </a:lnSpc>
              <a:spcBef>
                <a:spcPts val="1000"/>
              </a:spcBef>
              <a:spcAft>
                <a:spcPts val="0"/>
              </a:spcAft>
              <a:buNone/>
            </a:pPr>
            <a:endParaRPr lang="en-IN" b="1" dirty="0">
              <a:solidFill>
                <a:schemeClr val="dk1"/>
              </a:solidFill>
              <a:latin typeface="Helvetica Neue"/>
              <a:sym typeface="Helvetica Neue"/>
            </a:endParaRPr>
          </a:p>
        </p:txBody>
      </p:sp>
      <p:pic>
        <p:nvPicPr>
          <p:cNvPr id="2" name="Picture 1">
            <a:extLst>
              <a:ext uri="{FF2B5EF4-FFF2-40B4-BE49-F238E27FC236}">
                <a16:creationId xmlns:a16="http://schemas.microsoft.com/office/drawing/2014/main" id="{4F4799CB-D025-A2F8-0CB9-33FD1AF2DC5E}"/>
              </a:ext>
            </a:extLst>
          </p:cNvPr>
          <p:cNvPicPr>
            <a:picLocks noChangeAspect="1"/>
          </p:cNvPicPr>
          <p:nvPr/>
        </p:nvPicPr>
        <p:blipFill>
          <a:blip r:embed="rId3"/>
          <a:stretch>
            <a:fillRect/>
          </a:stretch>
        </p:blipFill>
        <p:spPr>
          <a:xfrm>
            <a:off x="908206" y="435768"/>
            <a:ext cx="1352514" cy="1319880"/>
          </a:xfrm>
          <a:prstGeom prst="rect">
            <a:avLst/>
          </a:prstGeom>
        </p:spPr>
      </p:pic>
      <p:sp>
        <p:nvSpPr>
          <p:cNvPr id="4" name="TextBox 3">
            <a:extLst>
              <a:ext uri="{FF2B5EF4-FFF2-40B4-BE49-F238E27FC236}">
                <a16:creationId xmlns:a16="http://schemas.microsoft.com/office/drawing/2014/main" id="{4A600032-BE54-F1AA-4572-9E31B9C26C3B}"/>
              </a:ext>
            </a:extLst>
          </p:cNvPr>
          <p:cNvSpPr txBox="1"/>
          <p:nvPr/>
        </p:nvSpPr>
        <p:spPr>
          <a:xfrm>
            <a:off x="8037576" y="4919472"/>
            <a:ext cx="2679192" cy="738664"/>
          </a:xfrm>
          <a:prstGeom prst="rect">
            <a:avLst/>
          </a:prstGeom>
          <a:noFill/>
        </p:spPr>
        <p:txBody>
          <a:bodyPr wrap="square" rtlCol="0">
            <a:spAutoFit/>
          </a:bodyPr>
          <a:lstStyle/>
          <a:p>
            <a:pPr algn="ctr"/>
            <a:r>
              <a:rPr lang="en-IN" b="1" dirty="0"/>
              <a:t>Guide</a:t>
            </a:r>
            <a:br>
              <a:rPr lang="en-IN" dirty="0"/>
            </a:br>
            <a:br>
              <a:rPr lang="en-IN" dirty="0"/>
            </a:br>
            <a:r>
              <a:rPr lang="en-IN" dirty="0" err="1"/>
              <a:t>Mrs.S.Uma</a:t>
            </a:r>
            <a:endParaRPr lang="en-US" dirty="0"/>
          </a:p>
        </p:txBody>
      </p:sp>
      <p:sp>
        <p:nvSpPr>
          <p:cNvPr id="5" name="TextBox 4">
            <a:extLst>
              <a:ext uri="{FF2B5EF4-FFF2-40B4-BE49-F238E27FC236}">
                <a16:creationId xmlns:a16="http://schemas.microsoft.com/office/drawing/2014/main" id="{FE9B945A-0952-822E-C216-04AC0CB2DB56}"/>
              </a:ext>
            </a:extLst>
          </p:cNvPr>
          <p:cNvSpPr txBox="1"/>
          <p:nvPr/>
        </p:nvSpPr>
        <p:spPr>
          <a:xfrm>
            <a:off x="-19101" y="4133776"/>
            <a:ext cx="4002023" cy="2310056"/>
          </a:xfrm>
          <a:prstGeom prst="rect">
            <a:avLst/>
          </a:prstGeom>
          <a:noFill/>
        </p:spPr>
        <p:txBody>
          <a:bodyPr wrap="square" rtlCol="0">
            <a:spAutoFit/>
          </a:bodyPr>
          <a:lstStyle/>
          <a:p>
            <a:pPr marL="76200" indent="0">
              <a:lnSpc>
                <a:spcPts val="4620"/>
              </a:lnSpc>
              <a:spcBef>
                <a:spcPct val="0"/>
              </a:spcBef>
              <a:buNone/>
            </a:pPr>
            <a:r>
              <a:rPr lang="en-US" sz="1400" dirty="0">
                <a:solidFill>
                  <a:srgbClr val="000000"/>
                </a:solidFill>
                <a:latin typeface="Helvetica World Bold"/>
              </a:rPr>
              <a:t>                   </a:t>
            </a:r>
            <a:r>
              <a:rPr lang="en-US" sz="1400" b="1" dirty="0">
                <a:solidFill>
                  <a:srgbClr val="000000"/>
                </a:solidFill>
                <a:latin typeface="Helvetica World Bold"/>
              </a:rPr>
              <a:t>Team Members</a:t>
            </a:r>
          </a:p>
          <a:p>
            <a:pPr marL="76200" indent="0">
              <a:lnSpc>
                <a:spcPts val="4480"/>
              </a:lnSpc>
              <a:spcBef>
                <a:spcPct val="0"/>
              </a:spcBef>
              <a:buNone/>
            </a:pPr>
            <a:r>
              <a:rPr lang="en-US" sz="1400" dirty="0">
                <a:solidFill>
                  <a:srgbClr val="000000"/>
                </a:solidFill>
                <a:latin typeface="Helvetica World"/>
              </a:rPr>
              <a:t>            211420205161  Surya MM</a:t>
            </a:r>
          </a:p>
          <a:p>
            <a:pPr marL="76200" indent="0">
              <a:lnSpc>
                <a:spcPts val="4480"/>
              </a:lnSpc>
              <a:spcBef>
                <a:spcPct val="0"/>
              </a:spcBef>
              <a:buNone/>
            </a:pPr>
            <a:r>
              <a:rPr lang="en-US" sz="1400" dirty="0">
                <a:solidFill>
                  <a:srgbClr val="000000"/>
                </a:solidFill>
                <a:latin typeface="Helvetica World"/>
              </a:rPr>
              <a:t>            211420205160  Suriya PM</a:t>
            </a:r>
          </a:p>
          <a:p>
            <a:pPr marL="76200" indent="0">
              <a:lnSpc>
                <a:spcPts val="4480"/>
              </a:lnSpc>
              <a:spcBef>
                <a:spcPct val="0"/>
              </a:spcBef>
              <a:buNone/>
            </a:pPr>
            <a:r>
              <a:rPr lang="en-US" sz="1400" dirty="0">
                <a:solidFill>
                  <a:srgbClr val="000000"/>
                </a:solidFill>
                <a:latin typeface="Helvetica World"/>
              </a:rPr>
              <a:t>            211420205176  Venkat 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idx="4294967295"/>
          </p:nvPr>
        </p:nvSpPr>
        <p:spPr>
          <a:xfrm>
            <a:off x="631275" y="213300"/>
            <a:ext cx="11072700" cy="868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600"/>
              <a:buFont typeface="Times New Roman"/>
              <a:buNone/>
            </a:pPr>
            <a:r>
              <a:rPr lang="en-IN" sz="2500" b="1" strike="noStrike" cap="none" dirty="0">
                <a:solidFill>
                  <a:schemeClr val="dk1"/>
                </a:solidFill>
                <a:latin typeface="+mn-lt"/>
                <a:ea typeface="Times New Roman"/>
                <a:cs typeface="Times New Roman"/>
                <a:sym typeface="Times New Roman"/>
              </a:rPr>
              <a:t>PREPARING THE DATASET</a:t>
            </a:r>
            <a:r>
              <a:rPr lang="en-IN" sz="2500" b="1" dirty="0">
                <a:latin typeface="+mn-lt"/>
                <a:ea typeface="Times New Roman"/>
                <a:cs typeface="Times New Roman"/>
                <a:sym typeface="Times New Roman"/>
              </a:rPr>
              <a:t>:</a:t>
            </a:r>
            <a:endParaRPr sz="2500" b="1" strike="noStrike" dirty="0">
              <a:solidFill>
                <a:schemeClr val="dk1"/>
              </a:solidFill>
              <a:latin typeface="+mn-lt"/>
            </a:endParaRPr>
          </a:p>
        </p:txBody>
      </p:sp>
      <p:sp>
        <p:nvSpPr>
          <p:cNvPr id="102" name="Google Shape;102;p21"/>
          <p:cNvSpPr/>
          <p:nvPr/>
        </p:nvSpPr>
        <p:spPr>
          <a:xfrm>
            <a:off x="631275" y="1929384"/>
            <a:ext cx="9752040" cy="4265640"/>
          </a:xfrm>
          <a:prstGeom prst="rect">
            <a:avLst/>
          </a:prstGeom>
          <a:noFill/>
          <a:ln>
            <a:noFill/>
          </a:ln>
        </p:spPr>
        <p:txBody>
          <a:bodyPr spcFirstLastPara="1" wrap="square" lIns="90000" tIns="45000" rIns="90000" bIns="45000" anchor="t" anchorCtr="0">
            <a:noAutofit/>
          </a:bodyPr>
          <a:lstStyle/>
          <a:p>
            <a:pPr marL="457200" marR="0" lvl="0" indent="-317500" algn="just" rtl="0">
              <a:lnSpc>
                <a:spcPct val="150000"/>
              </a:lnSpc>
              <a:spcBef>
                <a:spcPts val="0"/>
              </a:spcBef>
              <a:spcAft>
                <a:spcPts val="0"/>
              </a:spcAft>
              <a:buClr>
                <a:schemeClr val="dk1"/>
              </a:buClr>
              <a:buSzPts val="1400"/>
              <a:buFont typeface="Helvetica Neue"/>
              <a:buChar char="●"/>
            </a:pPr>
            <a:r>
              <a:rPr lang="en-IN" sz="2200" b="0" i="0" u="none" strike="noStrike" cap="none" dirty="0">
                <a:solidFill>
                  <a:schemeClr val="dk1"/>
                </a:solidFill>
                <a:latin typeface="Times New Roman" panose="02020603050405020304" pitchFamily="18" charset="0"/>
                <a:ea typeface="Helvetica Neue"/>
                <a:cs typeface="Times New Roman" panose="02020603050405020304" pitchFamily="18" charset="0"/>
                <a:sym typeface="Helvetica Neue"/>
              </a:rPr>
              <a:t>Predicting drug ratings based on reviews using Natural Language Processing (NLP); preparing the dataset involves extracting and</a:t>
            </a:r>
            <a:r>
              <a:rPr lang="en-IN" sz="2200" dirty="0">
                <a:solidFill>
                  <a:schemeClr val="dk1"/>
                </a:solidFill>
                <a:latin typeface="Times New Roman" panose="02020603050405020304" pitchFamily="18" charset="0"/>
                <a:ea typeface="Helvetica Neue"/>
                <a:cs typeface="Times New Roman" panose="02020603050405020304" pitchFamily="18" charset="0"/>
                <a:sym typeface="Helvetica Neue"/>
              </a:rPr>
              <a:t> structuring text data from reviews for training a machine learning model.</a:t>
            </a:r>
            <a:endParaRPr sz="32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idx="4294967295"/>
          </p:nvPr>
        </p:nvSpPr>
        <p:spPr>
          <a:xfrm>
            <a:off x="730450" y="599515"/>
            <a:ext cx="11072700" cy="503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600"/>
              <a:buFont typeface="Times New Roman"/>
              <a:buNone/>
            </a:pPr>
            <a:r>
              <a:rPr lang="en-IN" sz="2500" b="1" strike="noStrike" cap="none" dirty="0">
                <a:solidFill>
                  <a:schemeClr val="dk1"/>
                </a:solidFill>
                <a:latin typeface="+mj-lt"/>
                <a:ea typeface="Times New Roman"/>
                <a:cs typeface="Times New Roman"/>
                <a:sym typeface="Times New Roman"/>
              </a:rPr>
              <a:t>LIST OF MODULES:</a:t>
            </a:r>
            <a:endParaRPr sz="2500" b="1" strike="noStrike" dirty="0">
              <a:solidFill>
                <a:schemeClr val="dk1"/>
              </a:solidFill>
              <a:latin typeface="+mj-lt"/>
              <a:ea typeface="Arial"/>
              <a:cs typeface="Arial"/>
              <a:sym typeface="Arial"/>
            </a:endParaRPr>
          </a:p>
        </p:txBody>
      </p:sp>
      <p:sp>
        <p:nvSpPr>
          <p:cNvPr id="120" name="Google Shape;120;p24"/>
          <p:cNvSpPr/>
          <p:nvPr/>
        </p:nvSpPr>
        <p:spPr>
          <a:xfrm>
            <a:off x="730450" y="1589029"/>
            <a:ext cx="7651200" cy="2952300"/>
          </a:xfrm>
          <a:prstGeom prst="rect">
            <a:avLst/>
          </a:prstGeom>
          <a:noFill/>
          <a:ln>
            <a:noFill/>
          </a:ln>
        </p:spPr>
        <p:txBody>
          <a:bodyPr spcFirstLastPara="1" wrap="square" lIns="90000" tIns="45000" rIns="90000" bIns="45000" anchor="t" anchorCtr="0">
            <a:noAutofit/>
          </a:bodyPr>
          <a:lstStyle/>
          <a:p>
            <a:pPr marL="342900" marR="0" lvl="0" indent="-336550" algn="just" rtl="0">
              <a:lnSpc>
                <a:spcPct val="15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Data Pre-processing</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342900" marR="0" lvl="0" indent="-336550" algn="just" rtl="0">
              <a:lnSpc>
                <a:spcPct val="15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Data Analysis of Visualization</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342900" marR="0" lvl="0" indent="-336550" algn="just" rtl="0">
              <a:lnSpc>
                <a:spcPct val="15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Random Forest Algorithm</a:t>
            </a:r>
          </a:p>
          <a:p>
            <a:pPr marL="342900" marR="0" lvl="0" indent="-336550" algn="just" rtl="0">
              <a:lnSpc>
                <a:spcPct val="150000"/>
              </a:lnSpc>
              <a:spcBef>
                <a:spcPts val="0"/>
              </a:spcBef>
              <a:spcAft>
                <a:spcPts val="0"/>
              </a:spcAft>
              <a:buClr>
                <a:schemeClr val="dk1"/>
              </a:buClr>
              <a:buSzPts val="2000"/>
              <a:buFont typeface="Arial"/>
              <a:buChar char="•"/>
            </a:pPr>
            <a:r>
              <a:rPr lang="en-IN" sz="2000" dirty="0">
                <a:solidFill>
                  <a:schemeClr val="dk1"/>
                </a:solidFill>
                <a:latin typeface="Times New Roman" panose="02020603050405020304" pitchFamily="18" charset="0"/>
                <a:cs typeface="Times New Roman" panose="02020603050405020304" pitchFamily="18" charset="0"/>
              </a:rPr>
              <a:t>Decision Tree Algorithm</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342900" marR="0" lvl="0" indent="-336550" algn="just" rtl="0">
              <a:lnSpc>
                <a:spcPct val="15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Gradient Boosting Algorithm</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342900" marR="0" lvl="0" indent="-336550" algn="just" rtl="0">
              <a:lnSpc>
                <a:spcPct val="15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Deployment Using DJANGO</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342900" marR="0" lvl="0" indent="-209550" algn="l" rtl="0">
              <a:lnSpc>
                <a:spcPct val="100000"/>
              </a:lnSpc>
              <a:spcBef>
                <a:spcPts val="641"/>
              </a:spcBef>
              <a:spcAft>
                <a:spcPts val="0"/>
              </a:spcAft>
              <a:buClr>
                <a:schemeClr val="lt1"/>
              </a:buClr>
              <a:buSzPts val="2100"/>
              <a:buFont typeface="Arial"/>
              <a:buNone/>
            </a:pPr>
            <a:endParaRPr sz="2100" b="0" i="0" u="none" strike="noStrike" cap="none"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251D57-74E5-E908-5146-1DF40E562A64}"/>
              </a:ext>
            </a:extLst>
          </p:cNvPr>
          <p:cNvPicPr>
            <a:picLocks noChangeAspect="1"/>
          </p:cNvPicPr>
          <p:nvPr/>
        </p:nvPicPr>
        <p:blipFill>
          <a:blip r:embed="rId2"/>
          <a:stretch>
            <a:fillRect/>
          </a:stretch>
        </p:blipFill>
        <p:spPr>
          <a:xfrm>
            <a:off x="911023" y="1561066"/>
            <a:ext cx="3895634" cy="3857601"/>
          </a:xfrm>
          <a:prstGeom prst="rect">
            <a:avLst/>
          </a:prstGeom>
        </p:spPr>
      </p:pic>
      <p:sp>
        <p:nvSpPr>
          <p:cNvPr id="3" name="TextBox 2">
            <a:extLst>
              <a:ext uri="{FF2B5EF4-FFF2-40B4-BE49-F238E27FC236}">
                <a16:creationId xmlns:a16="http://schemas.microsoft.com/office/drawing/2014/main" id="{E13ED109-A79A-0984-4CE4-11C130204E6C}"/>
              </a:ext>
            </a:extLst>
          </p:cNvPr>
          <p:cNvSpPr txBox="1"/>
          <p:nvPr/>
        </p:nvSpPr>
        <p:spPr>
          <a:xfrm>
            <a:off x="431800" y="499533"/>
            <a:ext cx="3081867" cy="369332"/>
          </a:xfrm>
          <a:prstGeom prst="rect">
            <a:avLst/>
          </a:prstGeom>
          <a:noFill/>
        </p:spPr>
        <p:txBody>
          <a:bodyPr wrap="square" rtlCol="0">
            <a:spAutoFit/>
          </a:bodyPr>
          <a:lstStyle/>
          <a:p>
            <a:r>
              <a:rPr lang="en-US" sz="1800" b="1" dirty="0">
                <a:effectLst/>
                <a:latin typeface="+mj-lt"/>
                <a:ea typeface="Times New Roman" panose="02020603050405020304" pitchFamily="18" charset="0"/>
              </a:rPr>
              <a:t>Work</a:t>
            </a:r>
            <a:r>
              <a:rPr lang="en-US" sz="1800" b="1" spc="-25" dirty="0">
                <a:effectLst/>
                <a:latin typeface="+mj-lt"/>
                <a:ea typeface="Times New Roman" panose="02020603050405020304" pitchFamily="18" charset="0"/>
              </a:rPr>
              <a:t> </a:t>
            </a:r>
            <a:r>
              <a:rPr lang="en-US" sz="1800" b="1" dirty="0">
                <a:effectLst/>
                <a:latin typeface="+mj-lt"/>
                <a:ea typeface="Times New Roman" panose="02020603050405020304" pitchFamily="18" charset="0"/>
              </a:rPr>
              <a:t>Flow :</a:t>
            </a:r>
            <a:endParaRPr lang="en-IN" b="1" dirty="0">
              <a:latin typeface="+mj-lt"/>
            </a:endParaRPr>
          </a:p>
        </p:txBody>
      </p:sp>
      <p:sp>
        <p:nvSpPr>
          <p:cNvPr id="4" name="TextBox 3">
            <a:extLst>
              <a:ext uri="{FF2B5EF4-FFF2-40B4-BE49-F238E27FC236}">
                <a16:creationId xmlns:a16="http://schemas.microsoft.com/office/drawing/2014/main" id="{F5472EB8-C55B-D634-1511-D0A00622A75F}"/>
              </a:ext>
            </a:extLst>
          </p:cNvPr>
          <p:cNvSpPr txBox="1"/>
          <p:nvPr/>
        </p:nvSpPr>
        <p:spPr>
          <a:xfrm>
            <a:off x="5588000" y="1447800"/>
            <a:ext cx="6324600" cy="3754874"/>
          </a:xfrm>
          <a:prstGeom prst="rect">
            <a:avLst/>
          </a:prstGeom>
          <a:noFill/>
        </p:spPr>
        <p:txBody>
          <a:bodyPr wrap="square" rtlCol="0">
            <a:spAutoFit/>
          </a:bodyPr>
          <a:lstStyle/>
          <a:p>
            <a:r>
              <a:rPr lang="en-US" b="1" dirty="0"/>
              <a:t>Data Collection: </a:t>
            </a:r>
            <a:r>
              <a:rPr lang="en-US" dirty="0"/>
              <a:t>The workflow begins with data collection. This step involves gathering relevant data from various sources, which may include databases, external datasets, APIs, Best Model by Accuracy, The Drug Rating Based Source Data, Data Processing and Cleaning Training Dataset Testing Dataset 35 or sensors. Data collection may also encompass the annotation of data, such as labelling images or categorizing text. </a:t>
            </a:r>
          </a:p>
          <a:p>
            <a:endParaRPr lang="en-US" dirty="0"/>
          </a:p>
          <a:p>
            <a:r>
              <a:rPr lang="en-US" b="1" dirty="0"/>
              <a:t>Data Pre-processing: </a:t>
            </a:r>
            <a:r>
              <a:rPr lang="en-US" dirty="0"/>
              <a:t>After data collection, the raw data often needs to be cleaned and pre-processed. This step includes handling missing values, removing duplicates, and addressing outliers. Data pre-processing also involves data normalization, scaling, and feature engineering to make the data suitable for modelling.</a:t>
            </a:r>
          </a:p>
          <a:p>
            <a:endParaRPr lang="en-US" dirty="0"/>
          </a:p>
          <a:p>
            <a:r>
              <a:rPr lang="en-US" b="1" dirty="0"/>
              <a:t>Data Splitting: </a:t>
            </a:r>
            <a:r>
              <a:rPr lang="en-US" dirty="0"/>
              <a:t>The dataset is typically divided into training, validation, and testing sets. This separation is crucial for training and evaluating the machine learning model effectively.</a:t>
            </a:r>
          </a:p>
          <a:p>
            <a:endParaRPr lang="en-US" dirty="0"/>
          </a:p>
        </p:txBody>
      </p:sp>
    </p:spTree>
    <p:extLst>
      <p:ext uri="{BB962C8B-B14F-4D97-AF65-F5344CB8AC3E}">
        <p14:creationId xmlns:p14="http://schemas.microsoft.com/office/powerpoint/2010/main" val="381990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5A0564-7E47-47D0-270B-E481D512F671}"/>
              </a:ext>
            </a:extLst>
          </p:cNvPr>
          <p:cNvSpPr txBox="1"/>
          <p:nvPr/>
        </p:nvSpPr>
        <p:spPr>
          <a:xfrm>
            <a:off x="1270002" y="1464734"/>
            <a:ext cx="9169400" cy="3754874"/>
          </a:xfrm>
          <a:prstGeom prst="rect">
            <a:avLst/>
          </a:prstGeom>
          <a:noFill/>
        </p:spPr>
        <p:txBody>
          <a:bodyPr wrap="square" rtlCol="0">
            <a:spAutoFit/>
          </a:bodyPr>
          <a:lstStyle/>
          <a:p>
            <a:r>
              <a:rPr lang="en-US" b="1" dirty="0"/>
              <a:t>Model Testing: </a:t>
            </a:r>
            <a:r>
              <a:rPr lang="en-US" dirty="0"/>
              <a:t>After successful validation, the models are tested on the separate testing dataset to assess their generalization ability and ensure they perform well on unseen data. Model Deployment: Once a satisfactory model is obtained, it can be deployed into a production environment where it can make predictions on new, real-world data.</a:t>
            </a:r>
          </a:p>
          <a:p>
            <a:endParaRPr lang="en-US" dirty="0"/>
          </a:p>
          <a:p>
            <a:r>
              <a:rPr lang="en-US" b="1" dirty="0"/>
              <a:t>Monitoring and Maintenance: </a:t>
            </a:r>
            <a:r>
              <a:rPr lang="en-US" dirty="0"/>
              <a:t>Continuous monitoring of the deployed model is crucial to ensure that it performs as expected over time. This includes tracking data drift and model drift. Maintenance involves updating the model and retraining it as new data becomes available or as the model's performance degrades. </a:t>
            </a:r>
          </a:p>
          <a:p>
            <a:endParaRPr lang="en-US" dirty="0"/>
          </a:p>
          <a:p>
            <a:r>
              <a:rPr lang="en-US" b="1" dirty="0"/>
              <a:t>Model Building: </a:t>
            </a:r>
            <a:r>
              <a:rPr lang="en-US" dirty="0"/>
              <a:t>In this step, machine learning models are designed, implemented, and trained using the pre-processed data. This may involve selecting a suitable algorithm, architecture, or framework. Hyper parameter tuning, cross-validation, and other techniques are applied to optimize the model's performance.</a:t>
            </a:r>
          </a:p>
          <a:p>
            <a:endParaRPr lang="en-US" dirty="0"/>
          </a:p>
          <a:p>
            <a:r>
              <a:rPr lang="en-US" b="1" dirty="0"/>
              <a:t>Model Evaluation: </a:t>
            </a:r>
            <a:r>
              <a:rPr lang="en-US" dirty="0"/>
              <a:t>The trained models are evaluated using the validation dataset to assess their performance and make necessary improvements. Common evaluation metrics include accuracy, precision, recall, F1 score, and more, depending on the problem type (classification, regression, etc.). </a:t>
            </a:r>
            <a:endParaRPr lang="en-IN" dirty="0"/>
          </a:p>
          <a:p>
            <a:endParaRPr lang="en-IN" dirty="0"/>
          </a:p>
        </p:txBody>
      </p:sp>
    </p:spTree>
    <p:extLst>
      <p:ext uri="{BB962C8B-B14F-4D97-AF65-F5344CB8AC3E}">
        <p14:creationId xmlns:p14="http://schemas.microsoft.com/office/powerpoint/2010/main" val="158957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646100" y="452721"/>
            <a:ext cx="9404700" cy="688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endParaRPr b="1">
              <a:solidFill>
                <a:schemeClr val="lt1"/>
              </a:solidFill>
              <a:highlight>
                <a:schemeClr val="dk1"/>
              </a:highlight>
            </a:endParaRPr>
          </a:p>
          <a:p>
            <a:pPr marL="0" lvl="0" indent="0" algn="l" rtl="0">
              <a:spcBef>
                <a:spcPts val="0"/>
              </a:spcBef>
              <a:spcAft>
                <a:spcPts val="0"/>
              </a:spcAft>
              <a:buClr>
                <a:schemeClr val="lt2"/>
              </a:buClr>
              <a:buSzPts val="4200"/>
              <a:buFont typeface="Century Gothic"/>
              <a:buNone/>
            </a:pPr>
            <a:endParaRPr b="1">
              <a:solidFill>
                <a:schemeClr val="lt1"/>
              </a:solidFill>
              <a:highlight>
                <a:schemeClr val="dk1"/>
              </a:highlight>
            </a:endParaRPr>
          </a:p>
        </p:txBody>
      </p:sp>
      <p:sp>
        <p:nvSpPr>
          <p:cNvPr id="126" name="Google Shape;126;p25"/>
          <p:cNvSpPr txBox="1">
            <a:spLocks noGrp="1"/>
          </p:cNvSpPr>
          <p:nvPr>
            <p:ph type="body" idx="1"/>
          </p:nvPr>
        </p:nvSpPr>
        <p:spPr>
          <a:xfrm>
            <a:off x="677200" y="1105632"/>
            <a:ext cx="8946600" cy="513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endParaRPr sz="2200" dirty="0">
              <a:solidFill>
                <a:schemeClr val="dk1"/>
              </a:solidFill>
            </a:endParaRPr>
          </a:p>
          <a:p>
            <a:pPr marL="342900" lvl="0" indent="-330200" algn="l" rtl="0">
              <a:spcBef>
                <a:spcPts val="1000"/>
              </a:spcBef>
              <a:spcAft>
                <a:spcPts val="0"/>
              </a:spcAft>
              <a:buClr>
                <a:schemeClr val="dk1"/>
              </a:buClr>
              <a:buSzPts val="1400"/>
              <a:buChar char="●"/>
            </a:pPr>
            <a:r>
              <a:rPr lang="en-IN" sz="2200" dirty="0">
                <a:solidFill>
                  <a:schemeClr val="dk1"/>
                </a:solidFill>
                <a:latin typeface="Times New Roman" panose="02020603050405020304" pitchFamily="18" charset="0"/>
                <a:cs typeface="Times New Roman" panose="02020603050405020304" pitchFamily="18" charset="0"/>
              </a:rPr>
              <a:t>Predicting drug ratings based on reviews using Natural Language Processing (NLP) and the Random Forest algorithm involves preprocessing textual data, extracting relevant features, and training a Random Forest model. </a:t>
            </a:r>
            <a:endParaRPr sz="2200" dirty="0">
              <a:solidFill>
                <a:schemeClr val="dk1"/>
              </a:solidFill>
              <a:latin typeface="Times New Roman" panose="02020603050405020304" pitchFamily="18" charset="0"/>
              <a:cs typeface="Times New Roman" panose="02020603050405020304" pitchFamily="18" charset="0"/>
            </a:endParaRPr>
          </a:p>
          <a:p>
            <a:pPr marL="342900" lvl="0" indent="-330200" algn="l" rtl="0">
              <a:spcBef>
                <a:spcPts val="1000"/>
              </a:spcBef>
              <a:spcAft>
                <a:spcPts val="0"/>
              </a:spcAft>
              <a:buClr>
                <a:schemeClr val="dk1"/>
              </a:buClr>
              <a:buSzPts val="1400"/>
              <a:buChar char="●"/>
            </a:pPr>
            <a:r>
              <a:rPr lang="en-IN" sz="2200" dirty="0">
                <a:solidFill>
                  <a:schemeClr val="dk1"/>
                </a:solidFill>
                <a:latin typeface="Times New Roman" panose="02020603050405020304" pitchFamily="18" charset="0"/>
                <a:cs typeface="Times New Roman" panose="02020603050405020304" pitchFamily="18" charset="0"/>
              </a:rPr>
              <a:t>The algorithm </a:t>
            </a:r>
            <a:r>
              <a:rPr lang="en-IN" sz="2200" dirty="0" err="1">
                <a:solidFill>
                  <a:schemeClr val="dk1"/>
                </a:solidFill>
                <a:latin typeface="Times New Roman" panose="02020603050405020304" pitchFamily="18" charset="0"/>
                <a:cs typeface="Times New Roman" panose="02020603050405020304" pitchFamily="18" charset="0"/>
              </a:rPr>
              <a:t>analyzes</a:t>
            </a:r>
            <a:r>
              <a:rPr lang="en-IN" sz="2200" dirty="0">
                <a:solidFill>
                  <a:schemeClr val="dk1"/>
                </a:solidFill>
                <a:latin typeface="Times New Roman" panose="02020603050405020304" pitchFamily="18" charset="0"/>
                <a:cs typeface="Times New Roman" panose="02020603050405020304" pitchFamily="18" charset="0"/>
              </a:rPr>
              <a:t> the sentiments and patterns within reviews to predict the drug ratings accurately. </a:t>
            </a:r>
            <a:endParaRPr sz="2200" dirty="0">
              <a:solidFill>
                <a:schemeClr val="dk1"/>
              </a:solidFill>
              <a:latin typeface="Times New Roman" panose="02020603050405020304" pitchFamily="18" charset="0"/>
              <a:cs typeface="Times New Roman" panose="02020603050405020304" pitchFamily="18" charset="0"/>
            </a:endParaRPr>
          </a:p>
          <a:p>
            <a:pPr marL="342900" lvl="0" indent="-330200" algn="l" rtl="0">
              <a:spcBef>
                <a:spcPts val="1000"/>
              </a:spcBef>
              <a:spcAft>
                <a:spcPts val="0"/>
              </a:spcAft>
              <a:buClr>
                <a:schemeClr val="dk1"/>
              </a:buClr>
              <a:buSzPts val="1400"/>
              <a:buChar char="●"/>
            </a:pPr>
            <a:r>
              <a:rPr lang="en-IN" sz="2200" dirty="0">
                <a:solidFill>
                  <a:schemeClr val="dk1"/>
                </a:solidFill>
                <a:latin typeface="Times New Roman" panose="02020603050405020304" pitchFamily="18" charset="0"/>
                <a:cs typeface="Times New Roman" panose="02020603050405020304" pitchFamily="18" charset="0"/>
              </a:rPr>
              <a:t>This approach leverages the power of ensemble learning and NLP techniques to create a robust model capable of handling the complexity of textual data, providing an effective solution for drug rating prediction. </a:t>
            </a:r>
            <a:endParaRPr sz="2200" dirty="0">
              <a:solidFill>
                <a:schemeClr val="dk1"/>
              </a:solidFill>
              <a:latin typeface="Times New Roman" panose="02020603050405020304" pitchFamily="18" charset="0"/>
              <a:cs typeface="Times New Roman" panose="02020603050405020304" pitchFamily="18" charset="0"/>
            </a:endParaRPr>
          </a:p>
          <a:p>
            <a:pPr marL="342900" lvl="0" indent="-241300" algn="l" rtl="0">
              <a:spcBef>
                <a:spcPts val="1000"/>
              </a:spcBef>
              <a:spcAft>
                <a:spcPts val="0"/>
              </a:spcAft>
              <a:buSzPts val="1600"/>
              <a:buNone/>
            </a:pPr>
            <a:endParaRPr sz="2200" dirty="0">
              <a:solidFill>
                <a:schemeClr val="dk1"/>
              </a:solidFill>
            </a:endParaRPr>
          </a:p>
        </p:txBody>
      </p:sp>
      <p:sp>
        <p:nvSpPr>
          <p:cNvPr id="127" name="Google Shape;127;p25"/>
          <p:cNvSpPr txBox="1"/>
          <p:nvPr/>
        </p:nvSpPr>
        <p:spPr>
          <a:xfrm>
            <a:off x="677200" y="421800"/>
            <a:ext cx="9096300" cy="688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2500" b="1" dirty="0">
                <a:solidFill>
                  <a:schemeClr val="dk1"/>
                </a:solidFill>
              </a:rPr>
              <a:t>Random Forest Algorithm:</a:t>
            </a:r>
            <a:endParaRPr sz="2500" b="1"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46100" y="452722"/>
            <a:ext cx="9404700" cy="70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Arial"/>
              <a:buNone/>
            </a:pPr>
            <a:r>
              <a:rPr lang="en-IN" sz="2600" b="1" dirty="0">
                <a:solidFill>
                  <a:schemeClr val="dk1"/>
                </a:solidFill>
                <a:latin typeface="Arial"/>
                <a:ea typeface="Arial"/>
                <a:cs typeface="Arial"/>
                <a:sym typeface="Arial"/>
              </a:rPr>
              <a:t>Decision Tree Algorithm:</a:t>
            </a:r>
            <a:endParaRPr sz="2600" b="1" dirty="0">
              <a:solidFill>
                <a:schemeClr val="dk1"/>
              </a:solidFill>
            </a:endParaRPr>
          </a:p>
        </p:txBody>
      </p:sp>
      <p:sp>
        <p:nvSpPr>
          <p:cNvPr id="133" name="Google Shape;133;p26"/>
          <p:cNvSpPr txBox="1">
            <a:spLocks noGrp="1"/>
          </p:cNvSpPr>
          <p:nvPr>
            <p:ph type="body" idx="1"/>
          </p:nvPr>
        </p:nvSpPr>
        <p:spPr>
          <a:xfrm>
            <a:off x="646100" y="1153522"/>
            <a:ext cx="8946600" cy="50949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1600"/>
              <a:buChar char="●"/>
            </a:pPr>
            <a:r>
              <a:rPr lang="en-IN" dirty="0">
                <a:solidFill>
                  <a:schemeClr val="dk1"/>
                </a:solidFill>
                <a:latin typeface="Times New Roman"/>
                <a:ea typeface="Times New Roman"/>
                <a:cs typeface="Times New Roman"/>
                <a:sym typeface="Times New Roman"/>
              </a:rPr>
              <a:t>In this project, we aim to predict drug ratings based on reviews using Natural Language Processing (NLP) and the Decision Tree algorithm. We will preprocess and </a:t>
            </a:r>
            <a:r>
              <a:rPr lang="en-IN" dirty="0" err="1">
                <a:solidFill>
                  <a:schemeClr val="dk1"/>
                </a:solidFill>
                <a:latin typeface="Times New Roman"/>
                <a:ea typeface="Times New Roman"/>
                <a:cs typeface="Times New Roman"/>
                <a:sym typeface="Times New Roman"/>
              </a:rPr>
              <a:t>analyze</a:t>
            </a:r>
            <a:r>
              <a:rPr lang="en-IN" dirty="0">
                <a:solidFill>
                  <a:schemeClr val="dk1"/>
                </a:solidFill>
                <a:latin typeface="Times New Roman"/>
                <a:ea typeface="Times New Roman"/>
                <a:cs typeface="Times New Roman"/>
                <a:sym typeface="Times New Roman"/>
              </a:rPr>
              <a:t> textual reviews, extracting relevant features from the text.</a:t>
            </a:r>
            <a:endParaRPr dirty="0">
              <a:solidFill>
                <a:schemeClr val="dk1"/>
              </a:solidFill>
              <a:latin typeface="Times New Roman"/>
              <a:ea typeface="Times New Roman"/>
              <a:cs typeface="Times New Roman"/>
              <a:sym typeface="Times New Roman"/>
            </a:endParaRPr>
          </a:p>
          <a:p>
            <a:pPr marL="342900" lvl="0" indent="-342900" algn="just" rtl="0">
              <a:spcBef>
                <a:spcPts val="0"/>
              </a:spcBef>
              <a:spcAft>
                <a:spcPts val="0"/>
              </a:spcAft>
              <a:buClr>
                <a:schemeClr val="dk1"/>
              </a:buClr>
              <a:buSzPts val="1600"/>
              <a:buChar char="●"/>
            </a:pPr>
            <a:r>
              <a:rPr lang="en-IN" dirty="0">
                <a:solidFill>
                  <a:schemeClr val="dk1"/>
                </a:solidFill>
                <a:latin typeface="Times New Roman"/>
                <a:ea typeface="Times New Roman"/>
                <a:cs typeface="Times New Roman"/>
                <a:sym typeface="Times New Roman"/>
              </a:rPr>
              <a:t> Using the Decision Tree algorithm, we'll build a predictive model that learns patterns and relationships between the extracted features and drug ratings. </a:t>
            </a:r>
            <a:endParaRPr dirty="0">
              <a:solidFill>
                <a:schemeClr val="dk1"/>
              </a:solidFill>
              <a:latin typeface="Times New Roman"/>
              <a:ea typeface="Times New Roman"/>
              <a:cs typeface="Times New Roman"/>
              <a:sym typeface="Times New Roman"/>
            </a:endParaRPr>
          </a:p>
          <a:p>
            <a:pPr marL="342900" lvl="0" indent="-342900" algn="just" rtl="0">
              <a:spcBef>
                <a:spcPts val="0"/>
              </a:spcBef>
              <a:spcAft>
                <a:spcPts val="0"/>
              </a:spcAft>
              <a:buClr>
                <a:schemeClr val="dk1"/>
              </a:buClr>
              <a:buSzPts val="1600"/>
              <a:buChar char="●"/>
            </a:pPr>
            <a:r>
              <a:rPr lang="en-IN" dirty="0">
                <a:solidFill>
                  <a:schemeClr val="dk1"/>
                </a:solidFill>
                <a:latin typeface="Times New Roman"/>
                <a:ea typeface="Times New Roman"/>
                <a:cs typeface="Times New Roman"/>
                <a:sym typeface="Times New Roman"/>
              </a:rPr>
              <a:t>This approach leverages the inherent structure of decision trees to make predictions, offering interpretability in understanding how specific words or phrases influence drug ratings. By combining NLP and Decision Trees, we aim to create an effective and interpretable model for predicting drug ratings from textual reviews. </a:t>
            </a:r>
            <a:endParaRPr dirty="0">
              <a:solidFill>
                <a:schemeClr val="dk1"/>
              </a:solidFill>
            </a:endParaRPr>
          </a:p>
          <a:p>
            <a:pPr marL="342900" lvl="0" indent="-241300" algn="just" rtl="0">
              <a:spcBef>
                <a:spcPts val="1000"/>
              </a:spcBef>
              <a:spcAft>
                <a:spcPts val="0"/>
              </a:spcAft>
              <a:buSzPts val="1600"/>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646100" y="452722"/>
            <a:ext cx="9404700" cy="71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Arial"/>
              <a:buNone/>
            </a:pPr>
            <a:r>
              <a:rPr lang="en-IN" sz="2600" b="1" dirty="0">
                <a:solidFill>
                  <a:schemeClr val="dk1"/>
                </a:solidFill>
                <a:latin typeface="Arial"/>
                <a:ea typeface="Arial"/>
                <a:cs typeface="Arial"/>
                <a:sym typeface="Arial"/>
              </a:rPr>
              <a:t>Gradient Boosting Algorithm</a:t>
            </a:r>
            <a:r>
              <a:rPr lang="en-IN" sz="2600" dirty="0">
                <a:solidFill>
                  <a:schemeClr val="dk1"/>
                </a:solidFill>
                <a:latin typeface="Arial"/>
                <a:ea typeface="Arial"/>
                <a:cs typeface="Arial"/>
                <a:sym typeface="Arial"/>
              </a:rPr>
              <a:t>:</a:t>
            </a:r>
            <a:endParaRPr sz="2600" dirty="0">
              <a:solidFill>
                <a:schemeClr val="dk1"/>
              </a:solidFill>
            </a:endParaRPr>
          </a:p>
        </p:txBody>
      </p:sp>
      <p:sp>
        <p:nvSpPr>
          <p:cNvPr id="139" name="Google Shape;139;p27"/>
          <p:cNvSpPr txBox="1">
            <a:spLocks noGrp="1"/>
          </p:cNvSpPr>
          <p:nvPr>
            <p:ph type="body" idx="1"/>
          </p:nvPr>
        </p:nvSpPr>
        <p:spPr>
          <a:xfrm>
            <a:off x="646100" y="1167922"/>
            <a:ext cx="8946600" cy="5080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IN" dirty="0">
                <a:solidFill>
                  <a:schemeClr val="dk1"/>
                </a:solidFill>
                <a:latin typeface="Times New Roman" panose="02020603050405020304" pitchFamily="18" charset="0"/>
                <a:cs typeface="Times New Roman" panose="02020603050405020304" pitchFamily="18" charset="0"/>
              </a:rPr>
              <a:t>Predicting drug ratings from reviews using Natural Language Processing (NLP) with a Gradient Boosting algorithm.</a:t>
            </a:r>
            <a:endParaRPr dirty="0">
              <a:solidFill>
                <a:schemeClr val="dk1"/>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600"/>
              <a:buChar char="●"/>
            </a:pPr>
            <a:r>
              <a:rPr lang="en-IN" dirty="0">
                <a:solidFill>
                  <a:schemeClr val="dk1"/>
                </a:solidFill>
                <a:latin typeface="Times New Roman" panose="02020603050405020304" pitchFamily="18" charset="0"/>
                <a:cs typeface="Times New Roman" panose="02020603050405020304" pitchFamily="18" charset="0"/>
              </a:rPr>
              <a:t> This approach leverages the power of NLP to </a:t>
            </a:r>
            <a:r>
              <a:rPr lang="en-IN" dirty="0" err="1">
                <a:solidFill>
                  <a:schemeClr val="dk1"/>
                </a:solidFill>
                <a:latin typeface="Times New Roman" panose="02020603050405020304" pitchFamily="18" charset="0"/>
                <a:cs typeface="Times New Roman" panose="02020603050405020304" pitchFamily="18" charset="0"/>
              </a:rPr>
              <a:t>analyze</a:t>
            </a:r>
            <a:r>
              <a:rPr lang="en-IN" dirty="0">
                <a:solidFill>
                  <a:schemeClr val="dk1"/>
                </a:solidFill>
                <a:latin typeface="Times New Roman" panose="02020603050405020304" pitchFamily="18" charset="0"/>
                <a:cs typeface="Times New Roman" panose="02020603050405020304" pitchFamily="18" charset="0"/>
              </a:rPr>
              <a:t> and extract insights from textual data, while the Gradient Boosting algorithm enhances predictive accuracy by combining multiple weak learners. </a:t>
            </a:r>
            <a:endParaRPr dirty="0">
              <a:solidFill>
                <a:schemeClr val="dk1"/>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600"/>
              <a:buChar char="●"/>
            </a:pPr>
            <a:r>
              <a:rPr lang="en-IN" dirty="0">
                <a:solidFill>
                  <a:schemeClr val="dk1"/>
                </a:solidFill>
                <a:latin typeface="Times New Roman" panose="02020603050405020304" pitchFamily="18" charset="0"/>
                <a:cs typeface="Times New Roman" panose="02020603050405020304" pitchFamily="18" charset="0"/>
              </a:rPr>
              <a:t>The model aims to correlate language patterns in reviews with corresponding drug ratings, enabling effective sentiment analysis for improved rating predictions.</a:t>
            </a:r>
            <a:endParaRPr dirty="0">
              <a:solidFill>
                <a:schemeClr val="dk1"/>
              </a:solidFill>
              <a:latin typeface="Times New Roman" panose="02020603050405020304" pitchFamily="18" charset="0"/>
              <a:cs typeface="Times New Roman" panose="02020603050405020304" pitchFamily="18" charset="0"/>
            </a:endParaRPr>
          </a:p>
          <a:p>
            <a:pPr marL="342900" lvl="0" indent="-241300" algn="l" rtl="0">
              <a:spcBef>
                <a:spcPts val="1000"/>
              </a:spcBef>
              <a:spcAft>
                <a:spcPts val="0"/>
              </a:spcAft>
              <a:buSzPts val="1600"/>
              <a:buNone/>
            </a:pPr>
            <a:endParaRPr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160700" y="223150"/>
            <a:ext cx="11360400" cy="543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2500" b="1"/>
              <a:t>OUTPUT:</a:t>
            </a:r>
            <a:endParaRPr sz="2500" b="1"/>
          </a:p>
        </p:txBody>
      </p:sp>
      <p:sp>
        <p:nvSpPr>
          <p:cNvPr id="145" name="Google Shape;145;p28"/>
          <p:cNvSpPr txBox="1">
            <a:spLocks noGrp="1"/>
          </p:cNvSpPr>
          <p:nvPr>
            <p:ph type="body" idx="1"/>
          </p:nvPr>
        </p:nvSpPr>
        <p:spPr>
          <a:xfrm>
            <a:off x="959837" y="1105993"/>
            <a:ext cx="8946600" cy="4195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46" name="Google Shape;146;p28"/>
          <p:cNvPicPr preferRelativeResize="0"/>
          <p:nvPr/>
        </p:nvPicPr>
        <p:blipFill rotWithShape="1">
          <a:blip r:embed="rId3">
            <a:alphaModFix/>
          </a:blip>
          <a:srcRect t="8409" b="8409"/>
          <a:stretch/>
        </p:blipFill>
        <p:spPr>
          <a:xfrm>
            <a:off x="685800" y="837875"/>
            <a:ext cx="10835274" cy="535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143950" y="108395"/>
            <a:ext cx="9404700" cy="413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2500" b="1"/>
              <a:t>OUTPUT:</a:t>
            </a:r>
            <a:endParaRPr sz="2500" b="1"/>
          </a:p>
        </p:txBody>
      </p:sp>
      <p:sp>
        <p:nvSpPr>
          <p:cNvPr id="152" name="Google Shape;152;p29"/>
          <p:cNvSpPr txBox="1">
            <a:spLocks noGrp="1"/>
          </p:cNvSpPr>
          <p:nvPr>
            <p:ph type="body" idx="1"/>
          </p:nvPr>
        </p:nvSpPr>
        <p:spPr>
          <a:xfrm>
            <a:off x="645200" y="659100"/>
            <a:ext cx="10491000" cy="5539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53" name="Google Shape;153;p29"/>
          <p:cNvPicPr preferRelativeResize="0"/>
          <p:nvPr/>
        </p:nvPicPr>
        <p:blipFill>
          <a:blip r:embed="rId3">
            <a:alphaModFix/>
          </a:blip>
          <a:stretch>
            <a:fillRect/>
          </a:stretch>
        </p:blipFill>
        <p:spPr>
          <a:xfrm>
            <a:off x="544775" y="659100"/>
            <a:ext cx="11265901" cy="603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88925" y="94045"/>
            <a:ext cx="9345000" cy="499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2500" b="1"/>
              <a:t>OUTPUT:</a:t>
            </a:r>
            <a:endParaRPr sz="2500" b="1"/>
          </a:p>
        </p:txBody>
      </p:sp>
      <p:sp>
        <p:nvSpPr>
          <p:cNvPr id="159" name="Google Shape;159;p30"/>
          <p:cNvSpPr txBox="1">
            <a:spLocks noGrp="1"/>
          </p:cNvSpPr>
          <p:nvPr>
            <p:ph type="body" idx="1"/>
          </p:nvPr>
        </p:nvSpPr>
        <p:spPr>
          <a:xfrm>
            <a:off x="490675" y="737450"/>
            <a:ext cx="9957600" cy="5511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60" name="Google Shape;160;p30"/>
          <p:cNvPicPr preferRelativeResize="0"/>
          <p:nvPr/>
        </p:nvPicPr>
        <p:blipFill rotWithShape="1">
          <a:blip r:embed="rId3">
            <a:alphaModFix/>
          </a:blip>
          <a:srcRect r="-1265"/>
          <a:stretch/>
        </p:blipFill>
        <p:spPr>
          <a:xfrm>
            <a:off x="490675" y="737450"/>
            <a:ext cx="11449126" cy="5849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idx="4294967295"/>
          </p:nvPr>
        </p:nvSpPr>
        <p:spPr>
          <a:xfrm>
            <a:off x="275475" y="216600"/>
            <a:ext cx="11592600" cy="1066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400"/>
              <a:buFont typeface="Helvetica Neue"/>
              <a:buNone/>
            </a:pPr>
            <a:r>
              <a:rPr lang="en-IN" sz="2500" b="1" strike="noStrike" dirty="0">
                <a:solidFill>
                  <a:schemeClr val="dk1"/>
                </a:solidFill>
                <a:latin typeface="Helvetica Neue"/>
                <a:ea typeface="Helvetica Neue"/>
                <a:cs typeface="Helvetica Neue"/>
                <a:sym typeface="Helvetica Neue"/>
              </a:rPr>
              <a:t>ABSTRACT :</a:t>
            </a:r>
            <a:r>
              <a:rPr lang="en-IN" sz="2500" b="1" strike="noStrike" dirty="0">
                <a:solidFill>
                  <a:schemeClr val="lt1"/>
                </a:solidFill>
                <a:latin typeface="Helvetica Neue"/>
                <a:ea typeface="Helvetica Neue"/>
                <a:cs typeface="Helvetica Neue"/>
                <a:sym typeface="Helvetica Neue"/>
              </a:rPr>
              <a:t> </a:t>
            </a:r>
            <a:endParaRPr sz="2500" b="0" strike="noStrike" dirty="0">
              <a:solidFill>
                <a:schemeClr val="lt1"/>
              </a:solidFill>
              <a:latin typeface="Arial"/>
              <a:ea typeface="Arial"/>
              <a:cs typeface="Arial"/>
              <a:sym typeface="Arial"/>
            </a:endParaRPr>
          </a:p>
        </p:txBody>
      </p:sp>
      <p:sp>
        <p:nvSpPr>
          <p:cNvPr id="84" name="Google Shape;84;p18"/>
          <p:cNvSpPr txBox="1">
            <a:spLocks noGrp="1"/>
          </p:cNvSpPr>
          <p:nvPr>
            <p:ph type="body" idx="4294967295"/>
          </p:nvPr>
        </p:nvSpPr>
        <p:spPr>
          <a:xfrm>
            <a:off x="1236133" y="1470500"/>
            <a:ext cx="9084734" cy="3076100"/>
          </a:xfrm>
          <a:prstGeom prst="rect">
            <a:avLst/>
          </a:prstGeom>
          <a:noFill/>
          <a:ln>
            <a:noFill/>
          </a:ln>
        </p:spPr>
        <p:txBody>
          <a:bodyPr spcFirstLastPara="1" wrap="square" lIns="91425" tIns="45700" rIns="91425" bIns="45700" anchor="t" anchorCtr="0">
            <a:noAutofit/>
          </a:bodyPr>
          <a:lstStyle/>
          <a:p>
            <a:pPr marL="457200" lvl="0" indent="-355600" algn="just" rtl="0">
              <a:lnSpc>
                <a:spcPct val="100000"/>
              </a:lnSpc>
              <a:spcBef>
                <a:spcPts val="0"/>
              </a:spcBef>
              <a:spcAft>
                <a:spcPts val="0"/>
              </a:spcAft>
              <a:buClr>
                <a:schemeClr val="dk1"/>
              </a:buClr>
              <a:buSzPts val="2000"/>
              <a:buFont typeface="Helvetica Neue"/>
              <a:buChar char="●"/>
            </a:pPr>
            <a:r>
              <a:rPr lang="en-IN" sz="18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Natural Language Processing (NLP) has gained significant attention in recent years due to its ability to analyse and understand human language. This paper presents a method for rating drugs based on reviews using NLP techniques. The objective is to develop a system that can automatically process and analyse drug reviews, extract relevant information, and generate ratings based on the sentiments expressed by the users. The proposed approach involves several stages. </a:t>
            </a:r>
          </a:p>
          <a:p>
            <a:pPr marL="101600" lvl="0" indent="0" algn="just" rtl="0">
              <a:lnSpc>
                <a:spcPct val="100000"/>
              </a:lnSpc>
              <a:spcBef>
                <a:spcPts val="0"/>
              </a:spcBef>
              <a:spcAft>
                <a:spcPts val="0"/>
              </a:spcAft>
              <a:buClr>
                <a:schemeClr val="dk1"/>
              </a:buClr>
              <a:buSzPts val="2000"/>
              <a:buNone/>
            </a:pPr>
            <a:endParaRPr sz="18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57200" lvl="0" indent="-355600" algn="just" rtl="0">
              <a:lnSpc>
                <a:spcPct val="100000"/>
              </a:lnSpc>
              <a:spcBef>
                <a:spcPts val="0"/>
              </a:spcBef>
              <a:spcAft>
                <a:spcPts val="0"/>
              </a:spcAft>
              <a:buClr>
                <a:schemeClr val="dk1"/>
              </a:buClr>
              <a:buSzPts val="2000"/>
              <a:buFont typeface="Helvetica Neue"/>
              <a:buChar char="●"/>
            </a:pPr>
            <a:r>
              <a:rPr lang="en-IN" sz="18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First, a dataset of drug reviews is collected from various sources, such as online forums, social media platforms, and healthcare websites. The reviews are pre-processed to remove noise, perform tokenization, and handle any language-specific challenges. Next, sentiment analysis techniques are applied to determine the polarity of each review.</a:t>
            </a:r>
          </a:p>
          <a:p>
            <a:pPr marL="101600" lvl="0" indent="0" algn="just" rtl="0">
              <a:lnSpc>
                <a:spcPct val="100000"/>
              </a:lnSpc>
              <a:spcBef>
                <a:spcPts val="0"/>
              </a:spcBef>
              <a:spcAft>
                <a:spcPts val="0"/>
              </a:spcAft>
              <a:buClr>
                <a:schemeClr val="dk1"/>
              </a:buClr>
              <a:buSzPts val="2000"/>
              <a:buNone/>
            </a:pPr>
            <a:r>
              <a:rPr lang="en-IN" sz="18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 </a:t>
            </a:r>
            <a:endParaRPr sz="18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57200" lvl="0" indent="-355600" algn="just" rtl="0">
              <a:lnSpc>
                <a:spcPct val="100000"/>
              </a:lnSpc>
              <a:spcBef>
                <a:spcPts val="0"/>
              </a:spcBef>
              <a:spcAft>
                <a:spcPts val="0"/>
              </a:spcAft>
              <a:buClr>
                <a:schemeClr val="dk1"/>
              </a:buClr>
              <a:buSzPts val="2000"/>
              <a:buFont typeface="Helvetica Neue"/>
              <a:buChar char="●"/>
            </a:pPr>
            <a:r>
              <a:rPr lang="en-IN" sz="18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This involves classifying the sentiment expressed in the text as positive, negative, or neutral. Various algorithms, such as Naive Bayes, Support Vector Machines (SVM), or Recurrent Neural Networks (RNN), can be employed for this purpose.</a:t>
            </a:r>
            <a:endParaRPr sz="1800" b="0" strike="noStrik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idx="4294967295"/>
          </p:nvPr>
        </p:nvSpPr>
        <p:spPr>
          <a:xfrm>
            <a:off x="640079" y="439657"/>
            <a:ext cx="10557807" cy="503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600"/>
              <a:buFont typeface="Times New Roman"/>
              <a:buNone/>
            </a:pPr>
            <a:r>
              <a:rPr lang="en-IN" sz="3200" b="1" strike="noStrike" cap="none" dirty="0">
                <a:solidFill>
                  <a:schemeClr val="dk1"/>
                </a:solidFill>
                <a:latin typeface="+mj-lt"/>
                <a:ea typeface="Times New Roman"/>
                <a:cs typeface="Times New Roman"/>
                <a:sym typeface="Times New Roman"/>
              </a:rPr>
              <a:t>CONCLUSION:</a:t>
            </a:r>
            <a:endParaRPr sz="3200" b="1" strike="noStrike" dirty="0">
              <a:solidFill>
                <a:schemeClr val="dk1"/>
              </a:solidFill>
              <a:latin typeface="+mj-lt"/>
              <a:ea typeface="Arial"/>
              <a:cs typeface="Arial"/>
              <a:sym typeface="Arial"/>
            </a:endParaRPr>
          </a:p>
        </p:txBody>
      </p:sp>
      <p:sp>
        <p:nvSpPr>
          <p:cNvPr id="178" name="Google Shape;178;p33"/>
          <p:cNvSpPr/>
          <p:nvPr/>
        </p:nvSpPr>
        <p:spPr>
          <a:xfrm>
            <a:off x="468593" y="1412430"/>
            <a:ext cx="8639700" cy="3724800"/>
          </a:xfrm>
          <a:prstGeom prst="rect">
            <a:avLst/>
          </a:prstGeom>
          <a:noFill/>
          <a:ln>
            <a:noFill/>
          </a:ln>
        </p:spPr>
        <p:txBody>
          <a:bodyPr spcFirstLastPara="1" wrap="square" lIns="90000" tIns="45000" rIns="90000" bIns="45000" anchor="t" anchorCtr="0">
            <a:noAutofit/>
          </a:bodyPr>
          <a:lstStyle/>
          <a:p>
            <a:pPr marL="457200" marR="0" lvl="0" indent="-368300" algn="just" rtl="0">
              <a:lnSpc>
                <a:spcPct val="100000"/>
              </a:lnSpc>
              <a:spcBef>
                <a:spcPts val="0"/>
              </a:spcBef>
              <a:spcAft>
                <a:spcPts val="0"/>
              </a:spcAft>
              <a:buClr>
                <a:schemeClr val="dk1"/>
              </a:buClr>
              <a:buSzPts val="2200"/>
              <a:buFont typeface="Times New Roman"/>
              <a:buChar char="●"/>
            </a:pPr>
            <a:r>
              <a:rPr lang="en-IN" sz="2200" b="0" i="0" u="none" strike="noStrike" cap="none" dirty="0">
                <a:solidFill>
                  <a:schemeClr val="dk1"/>
                </a:solidFill>
                <a:latin typeface="Times New Roman"/>
                <a:ea typeface="Times New Roman"/>
                <a:cs typeface="Times New Roman"/>
                <a:sym typeface="Times New Roman"/>
              </a:rPr>
              <a:t>In conclusion, leveraging Natural Language Processing (NLP) for drug rating prediction through reviews presents a transformative approach. By extracting key sentiments, themes, and contextual information from user feedback, this method offers a nuanced understanding of drug efficacy and user satisfaction. The application of advanced NLP techniques facilitates the creation of a robust model capable of accurately predicting drug ratings, thereby enhancing decision-making processes in healthcare and pharmaceutical domains. This innovative approach holds immense potential for revolutionizing how we assess and comprehend drug performance based on real-world user experiences. </a:t>
            </a:r>
            <a:endParaRPr sz="2200" b="0" i="0" u="none" strike="noStrike" cap="none" dirty="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idx="4294967295"/>
          </p:nvPr>
        </p:nvSpPr>
        <p:spPr>
          <a:xfrm>
            <a:off x="559650" y="871476"/>
            <a:ext cx="11072700" cy="503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600"/>
              <a:buFont typeface="Times New Roman"/>
              <a:buNone/>
            </a:pPr>
            <a:r>
              <a:rPr lang="en-IN" sz="2800" b="1" strike="noStrike" cap="none" dirty="0">
                <a:solidFill>
                  <a:schemeClr val="dk1"/>
                </a:solidFill>
                <a:latin typeface="+mj-lt"/>
                <a:ea typeface="Times New Roman"/>
                <a:cs typeface="Times New Roman"/>
                <a:sym typeface="Times New Roman"/>
              </a:rPr>
              <a:t>FUTURE WORK:</a:t>
            </a:r>
            <a:endParaRPr sz="2800" b="1" strike="noStrike" dirty="0">
              <a:solidFill>
                <a:schemeClr val="dk1"/>
              </a:solidFill>
              <a:latin typeface="+mj-lt"/>
              <a:ea typeface="Arial"/>
              <a:cs typeface="Arial"/>
              <a:sym typeface="Arial"/>
            </a:endParaRPr>
          </a:p>
        </p:txBody>
      </p:sp>
      <p:sp>
        <p:nvSpPr>
          <p:cNvPr id="184" name="Google Shape;184;p34"/>
          <p:cNvSpPr/>
          <p:nvPr/>
        </p:nvSpPr>
        <p:spPr>
          <a:xfrm>
            <a:off x="315636" y="1786056"/>
            <a:ext cx="10138800" cy="3724800"/>
          </a:xfrm>
          <a:prstGeom prst="rect">
            <a:avLst/>
          </a:prstGeom>
          <a:noFill/>
          <a:ln>
            <a:noFill/>
          </a:ln>
        </p:spPr>
        <p:txBody>
          <a:bodyPr spcFirstLastPara="1" wrap="square" lIns="90000" tIns="45000" rIns="90000" bIns="45000" anchor="t" anchorCtr="0">
            <a:noAutofit/>
          </a:bodyPr>
          <a:lstStyle/>
          <a:p>
            <a:pPr marL="457200" lvl="0" indent="-346392" algn="just" rtl="0">
              <a:spcBef>
                <a:spcPts val="0"/>
              </a:spcBef>
              <a:spcAft>
                <a:spcPts val="0"/>
              </a:spcAft>
              <a:buClr>
                <a:schemeClr val="dk1"/>
              </a:buClr>
              <a:buSzPts val="1855"/>
              <a:buFont typeface="Century Gothic"/>
              <a:buChar char="●"/>
            </a:pPr>
            <a:r>
              <a:rPr lang="en-IN" sz="1854" dirty="0">
                <a:solidFill>
                  <a:schemeClr val="dk1"/>
                </a:solidFill>
                <a:latin typeface="Times New Roman" panose="02020603050405020304" pitchFamily="18" charset="0"/>
                <a:ea typeface="Century Gothic"/>
                <a:cs typeface="Times New Roman" panose="02020603050405020304" pitchFamily="18" charset="0"/>
                <a:sym typeface="Century Gothic"/>
              </a:rPr>
              <a:t>Develop a predictive model using natural language processing features extracted from drug reviews. Utilize machine learning algorithms to </a:t>
            </a:r>
            <a:r>
              <a:rPr lang="en-IN" sz="1854" dirty="0" err="1">
                <a:solidFill>
                  <a:schemeClr val="dk1"/>
                </a:solidFill>
                <a:latin typeface="Times New Roman" panose="02020603050405020304" pitchFamily="18" charset="0"/>
                <a:ea typeface="Century Gothic"/>
                <a:cs typeface="Times New Roman" panose="02020603050405020304" pitchFamily="18" charset="0"/>
                <a:sym typeface="Century Gothic"/>
              </a:rPr>
              <a:t>analyze</a:t>
            </a:r>
            <a:r>
              <a:rPr lang="en-IN" sz="1854" dirty="0">
                <a:solidFill>
                  <a:schemeClr val="dk1"/>
                </a:solidFill>
                <a:latin typeface="Times New Roman" panose="02020603050405020304" pitchFamily="18" charset="0"/>
                <a:ea typeface="Century Gothic"/>
                <a:cs typeface="Times New Roman" panose="02020603050405020304" pitchFamily="18" charset="0"/>
                <a:sym typeface="Century Gothic"/>
              </a:rPr>
              <a:t> textual data and predict drug ratings, enabling a proactive approach to identify potential issues and enhance overall drug quality. </a:t>
            </a:r>
            <a:endParaRPr sz="1854"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marL="457200" lvl="0" indent="-346392" algn="just" rtl="0">
              <a:spcBef>
                <a:spcPts val="0"/>
              </a:spcBef>
              <a:spcAft>
                <a:spcPts val="0"/>
              </a:spcAft>
              <a:buClr>
                <a:schemeClr val="dk1"/>
              </a:buClr>
              <a:buSzPts val="1855"/>
              <a:buFont typeface="Century Gothic"/>
              <a:buChar char="●"/>
            </a:pPr>
            <a:endParaRPr lang="en-IN" sz="1854"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marL="457200" lvl="0" indent="-346392" algn="just" rtl="0">
              <a:spcBef>
                <a:spcPts val="0"/>
              </a:spcBef>
              <a:spcAft>
                <a:spcPts val="0"/>
              </a:spcAft>
              <a:buClr>
                <a:schemeClr val="dk1"/>
              </a:buClr>
              <a:buSzPts val="1855"/>
              <a:buFont typeface="Century Gothic"/>
              <a:buChar char="●"/>
            </a:pPr>
            <a:r>
              <a:rPr lang="en-IN" sz="1854" dirty="0">
                <a:solidFill>
                  <a:schemeClr val="dk1"/>
                </a:solidFill>
                <a:latin typeface="Times New Roman" panose="02020603050405020304" pitchFamily="18" charset="0"/>
                <a:ea typeface="Century Gothic"/>
                <a:cs typeface="Times New Roman" panose="02020603050405020304" pitchFamily="18" charset="0"/>
                <a:sym typeface="Century Gothic"/>
              </a:rPr>
              <a:t>Implement a user-driven feedback mechanism to continuously improve the predictive model. Allow users to provide feedback on predicted ratings, leveraging NLP to understand and incorporate their insights. This iterative process ensures adaptability to evolving language patterns and enhances the accuracy of future predictions.</a:t>
            </a:r>
            <a:endParaRPr sz="1854" dirty="0">
              <a:solidFill>
                <a:schemeClr val="dk1"/>
              </a:solidFill>
              <a:latin typeface="Times New Roman" panose="02020603050405020304" pitchFamily="18" charset="0"/>
              <a:ea typeface="Century Gothic"/>
              <a:cs typeface="Times New Roman" panose="02020603050405020304" pitchFamily="18" charset="0"/>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C836D-B618-1F80-96B6-74A9C7700042}"/>
              </a:ext>
            </a:extLst>
          </p:cNvPr>
          <p:cNvSpPr txBox="1"/>
          <p:nvPr/>
        </p:nvSpPr>
        <p:spPr>
          <a:xfrm>
            <a:off x="420624" y="466344"/>
            <a:ext cx="10533888" cy="461665"/>
          </a:xfrm>
          <a:prstGeom prst="rect">
            <a:avLst/>
          </a:prstGeom>
          <a:noFill/>
        </p:spPr>
        <p:txBody>
          <a:bodyPr wrap="square" rtlCol="0">
            <a:spAutoFit/>
          </a:bodyPr>
          <a:lstStyle/>
          <a:p>
            <a:r>
              <a:rPr lang="en-IN" sz="2400" b="1" dirty="0"/>
              <a:t>PUBLICATION DETAILS:</a:t>
            </a:r>
            <a:endParaRPr lang="en-US" sz="2400" b="1" dirty="0"/>
          </a:p>
        </p:txBody>
      </p:sp>
      <p:pic>
        <p:nvPicPr>
          <p:cNvPr id="3" name="Picture 2">
            <a:extLst>
              <a:ext uri="{FF2B5EF4-FFF2-40B4-BE49-F238E27FC236}">
                <a16:creationId xmlns:a16="http://schemas.microsoft.com/office/drawing/2014/main" id="{506750E5-99ED-F057-68C8-1855E975F046}"/>
              </a:ext>
            </a:extLst>
          </p:cNvPr>
          <p:cNvPicPr>
            <a:picLocks noChangeAspect="1"/>
          </p:cNvPicPr>
          <p:nvPr/>
        </p:nvPicPr>
        <p:blipFill>
          <a:blip r:embed="rId2"/>
          <a:stretch>
            <a:fillRect/>
          </a:stretch>
        </p:blipFill>
        <p:spPr>
          <a:xfrm>
            <a:off x="333756" y="1368965"/>
            <a:ext cx="11524488" cy="4339525"/>
          </a:xfrm>
          <a:prstGeom prst="rect">
            <a:avLst/>
          </a:prstGeom>
        </p:spPr>
      </p:pic>
    </p:spTree>
    <p:extLst>
      <p:ext uri="{BB962C8B-B14F-4D97-AF65-F5344CB8AC3E}">
        <p14:creationId xmlns:p14="http://schemas.microsoft.com/office/powerpoint/2010/main" val="108587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1D7D1-F8F8-0ADA-8C89-DA79E5F76DA7}"/>
              </a:ext>
            </a:extLst>
          </p:cNvPr>
          <p:cNvSpPr txBox="1"/>
          <p:nvPr/>
        </p:nvSpPr>
        <p:spPr>
          <a:xfrm>
            <a:off x="320040" y="285696"/>
            <a:ext cx="10643616" cy="461665"/>
          </a:xfrm>
          <a:prstGeom prst="rect">
            <a:avLst/>
          </a:prstGeom>
          <a:noFill/>
        </p:spPr>
        <p:txBody>
          <a:bodyPr wrap="square" rtlCol="0">
            <a:spAutoFit/>
          </a:bodyPr>
          <a:lstStyle/>
          <a:p>
            <a:r>
              <a:rPr lang="en-IN" sz="2400" b="1" dirty="0"/>
              <a:t>REFERENCES:</a:t>
            </a:r>
            <a:endParaRPr lang="en-US" sz="2400" b="1" dirty="0"/>
          </a:p>
        </p:txBody>
      </p:sp>
      <p:sp>
        <p:nvSpPr>
          <p:cNvPr id="3" name="TextBox 2">
            <a:extLst>
              <a:ext uri="{FF2B5EF4-FFF2-40B4-BE49-F238E27FC236}">
                <a16:creationId xmlns:a16="http://schemas.microsoft.com/office/drawing/2014/main" id="{3AB39A45-3B8A-0A6A-0D6D-EC632D4E4D73}"/>
              </a:ext>
            </a:extLst>
          </p:cNvPr>
          <p:cNvSpPr txBox="1"/>
          <p:nvPr/>
        </p:nvSpPr>
        <p:spPr>
          <a:xfrm>
            <a:off x="320040" y="1005840"/>
            <a:ext cx="11430000" cy="526297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World Health Organization. 2020. Pharmacovigilance. [online] Available at:</a:t>
            </a:r>
          </a:p>
          <a:p>
            <a:r>
              <a:rPr lang="en-US" sz="1600" dirty="0">
                <a:latin typeface="Times New Roman" panose="02020603050405020304" pitchFamily="18" charset="0"/>
                <a:cs typeface="Times New Roman" panose="02020603050405020304" pitchFamily="18" charset="0"/>
              </a:rPr>
              <a:t>https://www.who.int/teams/regulationprequalific </a:t>
            </a:r>
            <a:r>
              <a:rPr lang="en-US" sz="1600" dirty="0" err="1">
                <a:latin typeface="Times New Roman" panose="02020603050405020304" pitchFamily="18" charset="0"/>
                <a:cs typeface="Times New Roman" panose="02020603050405020304" pitchFamily="18" charset="0"/>
              </a:rPr>
              <a:t>ation</a:t>
            </a:r>
            <a:r>
              <a:rPr lang="en-US" sz="1600" dirty="0">
                <a:latin typeface="Times New Roman" panose="02020603050405020304" pitchFamily="18" charset="0"/>
                <a:cs typeface="Times New Roman" panose="02020603050405020304" pitchFamily="18" charset="0"/>
              </a:rPr>
              <a:t>/regulation-and-safety/pharmacovigilance</a:t>
            </a:r>
          </a:p>
          <a:p>
            <a:r>
              <a:rPr lang="en-US" sz="1600" dirty="0">
                <a:latin typeface="Times New Roman" panose="02020603050405020304" pitchFamily="18" charset="0"/>
                <a:cs typeface="Times New Roman" panose="02020603050405020304" pitchFamily="18" charset="0"/>
              </a:rPr>
              <a:t>[Accessed 12 April 2022].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Pharmacology Education, 2022. [Online].</a:t>
            </a:r>
            <a:r>
              <a:rPr lang="en-US" sz="1600" dirty="0" err="1">
                <a:latin typeface="Times New Roman" panose="02020603050405020304" pitchFamily="18" charset="0"/>
                <a:cs typeface="Times New Roman" panose="02020603050405020304" pitchFamily="18" charset="0"/>
              </a:rPr>
              <a:t>Available:https</a:t>
            </a:r>
            <a:r>
              <a:rPr lang="en-US" sz="1600" dirty="0">
                <a:latin typeface="Times New Roman" panose="02020603050405020304" pitchFamily="18" charset="0"/>
                <a:cs typeface="Times New Roman" panose="02020603050405020304" pitchFamily="18" charset="0"/>
              </a:rPr>
              <a:t>://www.pharmacologyed</a:t>
            </a:r>
          </a:p>
          <a:p>
            <a:r>
              <a:rPr lang="en-US" sz="1600" dirty="0">
                <a:latin typeface="Times New Roman" panose="02020603050405020304" pitchFamily="18" charset="0"/>
                <a:cs typeface="Times New Roman" panose="02020603050405020304" pitchFamily="18" charset="0"/>
              </a:rPr>
              <a:t>ucation.org/</a:t>
            </a:r>
            <a:r>
              <a:rPr lang="en-US" sz="1600" dirty="0" err="1">
                <a:latin typeface="Times New Roman" panose="02020603050405020304" pitchFamily="18" charset="0"/>
                <a:cs typeface="Times New Roman" panose="02020603050405020304" pitchFamily="18" charset="0"/>
              </a:rPr>
              <a:t>clinicalpharmacology</a:t>
            </a:r>
            <a:r>
              <a:rPr lang="en-US" sz="1600" dirty="0">
                <a:latin typeface="Times New Roman" panose="02020603050405020304" pitchFamily="18" charset="0"/>
                <a:cs typeface="Times New Roman" panose="02020603050405020304" pitchFamily="18" charset="0"/>
              </a:rPr>
              <a:t>/adverse-drug-r </a:t>
            </a:r>
            <a:r>
              <a:rPr lang="en-US" sz="1600" dirty="0" err="1">
                <a:latin typeface="Times New Roman" panose="02020603050405020304" pitchFamily="18" charset="0"/>
                <a:cs typeface="Times New Roman" panose="02020603050405020304" pitchFamily="18" charset="0"/>
              </a:rPr>
              <a:t>eaction</a:t>
            </a:r>
            <a:r>
              <a:rPr lang="en-US" sz="1600" dirty="0">
                <a:latin typeface="Times New Roman" panose="02020603050405020304" pitchFamily="18" charset="0"/>
                <a:cs typeface="Times New Roman" panose="02020603050405020304" pitchFamily="18" charset="0"/>
              </a:rPr>
              <a:t>. [Accessed: 31- Aug- 2022].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A. Kaplan and M. </a:t>
            </a:r>
            <a:r>
              <a:rPr lang="en-US" sz="1600" dirty="0" err="1">
                <a:latin typeface="Times New Roman" panose="02020603050405020304" pitchFamily="18" charset="0"/>
                <a:cs typeface="Times New Roman" panose="02020603050405020304" pitchFamily="18" charset="0"/>
              </a:rPr>
              <a:t>Haenlein</a:t>
            </a:r>
            <a:r>
              <a:rPr lang="en-US" sz="1600" dirty="0">
                <a:latin typeface="Times New Roman" panose="02020603050405020304" pitchFamily="18" charset="0"/>
                <a:cs typeface="Times New Roman" panose="02020603050405020304" pitchFamily="18" charset="0"/>
              </a:rPr>
              <a:t>, "Users of the world, unite! The challenges and opportunities of</a:t>
            </a:r>
          </a:p>
          <a:p>
            <a:r>
              <a:rPr lang="en-US" sz="1600" dirty="0">
                <a:latin typeface="Times New Roman" panose="02020603050405020304" pitchFamily="18" charset="0"/>
                <a:cs typeface="Times New Roman" panose="02020603050405020304" pitchFamily="18" charset="0"/>
              </a:rPr>
              <a:t>Social Media", Business Horizons, vol. 53, no. 1, pp. 59-68, 2010. Available:</a:t>
            </a:r>
          </a:p>
          <a:p>
            <a:r>
              <a:rPr lang="en-US" sz="1600" dirty="0">
                <a:latin typeface="Times New Roman" panose="02020603050405020304" pitchFamily="18" charset="0"/>
                <a:cs typeface="Times New Roman" panose="02020603050405020304" pitchFamily="18" charset="0"/>
              </a:rPr>
              <a:t>10.1016/j.bushor.2009.09.003.</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R. Alt &amp; M .</a:t>
            </a:r>
            <a:r>
              <a:rPr lang="en-US" sz="1600" dirty="0" err="1">
                <a:latin typeface="Times New Roman" panose="02020603050405020304" pitchFamily="18" charset="0"/>
                <a:cs typeface="Times New Roman" panose="02020603050405020304" pitchFamily="18" charset="0"/>
              </a:rPr>
              <a:t>Wittwer</a:t>
            </a:r>
            <a:r>
              <a:rPr lang="en-US" sz="1600" dirty="0">
                <a:latin typeface="Times New Roman" panose="02020603050405020304" pitchFamily="18" charset="0"/>
                <a:cs typeface="Times New Roman" panose="02020603050405020304" pitchFamily="18" charset="0"/>
              </a:rPr>
              <a:t>,. “Towards an ontology-based approach for social media analysis”, In</a:t>
            </a:r>
          </a:p>
          <a:p>
            <a:r>
              <a:rPr lang="en-US" sz="1600" dirty="0">
                <a:latin typeface="Times New Roman" panose="02020603050405020304" pitchFamily="18" charset="0"/>
                <a:cs typeface="Times New Roman" panose="02020603050405020304" pitchFamily="18" charset="0"/>
              </a:rPr>
              <a:t>Proceedings of 22 European Conference on Information Systems (ECIS 2014), 2014.</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PatientsLikeMe</a:t>
            </a:r>
            <a:r>
              <a:rPr lang="en-US" sz="1600" dirty="0">
                <a:latin typeface="Times New Roman" panose="02020603050405020304" pitchFamily="18" charset="0"/>
                <a:cs typeface="Times New Roman" panose="02020603050405020304" pitchFamily="18" charset="0"/>
              </a:rPr>
              <a:t>, 2022. [Online]. Available: https://www.patientslikeme.com/. [Accessed:</a:t>
            </a:r>
          </a:p>
          <a:p>
            <a:r>
              <a:rPr lang="en-US" sz="1600" dirty="0">
                <a:latin typeface="Times New Roman" panose="02020603050405020304" pitchFamily="18" charset="0"/>
                <a:cs typeface="Times New Roman" panose="02020603050405020304" pitchFamily="18" charset="0"/>
              </a:rPr>
              <a:t>30- Aug- 2022].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 Drugs.com,2022. [Online]. Available: https://www.drugs.com/. [Accessed: 30- Aug2022].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7. blog.23andme.com, 2022. [Online]. Available: https://blog.23andme.com/. [Accessed: 30-</a:t>
            </a:r>
          </a:p>
          <a:p>
            <a:r>
              <a:rPr lang="en-US" sz="1600" dirty="0">
                <a:latin typeface="Times New Roman" panose="02020603050405020304" pitchFamily="18" charset="0"/>
                <a:cs typeface="Times New Roman" panose="02020603050405020304" pitchFamily="18" charset="0"/>
              </a:rPr>
              <a:t>Aug- 2022].</a:t>
            </a:r>
          </a:p>
        </p:txBody>
      </p:sp>
    </p:spTree>
    <p:extLst>
      <p:ext uri="{BB962C8B-B14F-4D97-AF65-F5344CB8AC3E}">
        <p14:creationId xmlns:p14="http://schemas.microsoft.com/office/powerpoint/2010/main" val="182328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F9761-1EA8-AC56-B1E7-0762D17CC365}"/>
              </a:ext>
            </a:extLst>
          </p:cNvPr>
          <p:cNvSpPr txBox="1"/>
          <p:nvPr/>
        </p:nvSpPr>
        <p:spPr>
          <a:xfrm>
            <a:off x="402336" y="438912"/>
            <a:ext cx="11365992" cy="461665"/>
          </a:xfrm>
          <a:prstGeom prst="rect">
            <a:avLst/>
          </a:prstGeom>
          <a:noFill/>
        </p:spPr>
        <p:txBody>
          <a:bodyPr wrap="square" rtlCol="0">
            <a:spAutoFit/>
          </a:bodyPr>
          <a:lstStyle/>
          <a:p>
            <a:r>
              <a:rPr lang="en-IN" sz="2400" b="1" dirty="0"/>
              <a:t>REFERENCES:</a:t>
            </a:r>
            <a:endParaRPr lang="en-US" sz="2400" b="1" dirty="0"/>
          </a:p>
        </p:txBody>
      </p:sp>
      <p:sp>
        <p:nvSpPr>
          <p:cNvPr id="3" name="TextBox 2">
            <a:extLst>
              <a:ext uri="{FF2B5EF4-FFF2-40B4-BE49-F238E27FC236}">
                <a16:creationId xmlns:a16="http://schemas.microsoft.com/office/drawing/2014/main" id="{2B18CD46-5BD3-4D8A-EB50-B51DBF81784B}"/>
              </a:ext>
            </a:extLst>
          </p:cNvPr>
          <p:cNvSpPr txBox="1"/>
          <p:nvPr/>
        </p:nvSpPr>
        <p:spPr>
          <a:xfrm>
            <a:off x="413004" y="1161288"/>
            <a:ext cx="11365992" cy="477053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6. Drugs.com,2022. [Online]. Available: https://www.drugs.com/. [Accessed: 30- Aug2022].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7. blog.23andme.com, 2022. [Online]. Available: https://blog.23andme.com/. [Accessed: 30-</a:t>
            </a:r>
          </a:p>
          <a:p>
            <a:r>
              <a:rPr lang="en-US" sz="1600" dirty="0">
                <a:latin typeface="Times New Roman" panose="02020603050405020304" pitchFamily="18" charset="0"/>
                <a:cs typeface="Times New Roman" panose="02020603050405020304" pitchFamily="18" charset="0"/>
              </a:rPr>
              <a:t>Aug- 2022].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8. M. Wiley, C. Jin, V. </a:t>
            </a:r>
            <a:r>
              <a:rPr lang="en-US" sz="1600" dirty="0" err="1">
                <a:latin typeface="Times New Roman" panose="02020603050405020304" pitchFamily="18" charset="0"/>
                <a:cs typeface="Times New Roman" panose="02020603050405020304" pitchFamily="18" charset="0"/>
              </a:rPr>
              <a:t>Hristidis</a:t>
            </a:r>
            <a:r>
              <a:rPr lang="en-US" sz="1600" dirty="0">
                <a:latin typeface="Times New Roman" panose="02020603050405020304" pitchFamily="18" charset="0"/>
                <a:cs typeface="Times New Roman" panose="02020603050405020304" pitchFamily="18" charset="0"/>
              </a:rPr>
              <a:t> and K. </a:t>
            </a:r>
            <a:r>
              <a:rPr lang="en-US" sz="1600" dirty="0" err="1">
                <a:latin typeface="Times New Roman" panose="02020603050405020304" pitchFamily="18" charset="0"/>
                <a:cs typeface="Times New Roman" panose="02020603050405020304" pitchFamily="18" charset="0"/>
              </a:rPr>
              <a:t>Esterling</a:t>
            </a:r>
            <a:r>
              <a:rPr lang="en-US" sz="1600" dirty="0">
                <a:latin typeface="Times New Roman" panose="02020603050405020304" pitchFamily="18" charset="0"/>
                <a:cs typeface="Times New Roman" panose="02020603050405020304" pitchFamily="18" charset="0"/>
              </a:rPr>
              <a:t>, "Pharmaceutical drugs chatter on Online</a:t>
            </a:r>
          </a:p>
          <a:p>
            <a:r>
              <a:rPr lang="en-US" sz="1600" dirty="0">
                <a:latin typeface="Times New Roman" panose="02020603050405020304" pitchFamily="18" charset="0"/>
                <a:cs typeface="Times New Roman" panose="02020603050405020304" pitchFamily="18" charset="0"/>
              </a:rPr>
              <a:t>Social Networks", Journal of Biomedical Informatics, vol. 49, pp. 245-254, 2014. Available:</a:t>
            </a:r>
          </a:p>
          <a:p>
            <a:r>
              <a:rPr lang="en-US" sz="1600" dirty="0">
                <a:latin typeface="Times New Roman" panose="02020603050405020304" pitchFamily="18" charset="0"/>
                <a:cs typeface="Times New Roman" panose="02020603050405020304" pitchFamily="18" charset="0"/>
              </a:rPr>
              <a:t>10.1016/j.jbi.2014.03.006.</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9. </a:t>
            </a:r>
            <a:r>
              <a:rPr lang="en-US" sz="1600" dirty="0" err="1">
                <a:latin typeface="Times New Roman" panose="02020603050405020304" pitchFamily="18" charset="0"/>
                <a:cs typeface="Times New Roman" panose="02020603050405020304" pitchFamily="18" charset="0"/>
              </a:rPr>
              <a:t>Z.Min</a:t>
            </a:r>
            <a:r>
              <a:rPr lang="en-US" sz="1600" dirty="0">
                <a:latin typeface="Times New Roman" panose="02020603050405020304" pitchFamily="18" charset="0"/>
                <a:cs typeface="Times New Roman" panose="02020603050405020304" pitchFamily="18" charset="0"/>
              </a:rPr>
              <a:t>,” Drugs Reviews Sentiment Analysis using Weakly Supervised Model”. In 2019 IEEE</a:t>
            </a:r>
          </a:p>
          <a:p>
            <a:r>
              <a:rPr lang="en-US" sz="1600" dirty="0">
                <a:latin typeface="Times New Roman" panose="02020603050405020304" pitchFamily="18" charset="0"/>
                <a:cs typeface="Times New Roman" panose="02020603050405020304" pitchFamily="18" charset="0"/>
              </a:rPr>
              <a:t>International Conference on Artificial Intelligence and Computer Applications (ICAICA),pp. 332-</a:t>
            </a:r>
          </a:p>
          <a:p>
            <a:r>
              <a:rPr lang="en-US" sz="1600" dirty="0">
                <a:latin typeface="Times New Roman" panose="02020603050405020304" pitchFamily="18" charset="0"/>
                <a:cs typeface="Times New Roman" panose="02020603050405020304" pitchFamily="18" charset="0"/>
              </a:rPr>
              <a:t>336, 2019.</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10. </a:t>
            </a:r>
            <a:r>
              <a:rPr lang="en-US" sz="1600" dirty="0" err="1">
                <a:latin typeface="Times New Roman" panose="02020603050405020304" pitchFamily="18" charset="0"/>
                <a:cs typeface="Times New Roman" panose="02020603050405020304" pitchFamily="18" charset="0"/>
              </a:rPr>
              <a:t>F.Gräßer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S.Kallumadi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H.Malberg</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S.Zaunseder</a:t>
            </a:r>
            <a:r>
              <a:rPr lang="en-US" sz="1600" dirty="0">
                <a:latin typeface="Times New Roman" panose="02020603050405020304" pitchFamily="18" charset="0"/>
                <a:cs typeface="Times New Roman" panose="02020603050405020304" pitchFamily="18" charset="0"/>
              </a:rPr>
              <a:t>,” Aspect-based sentiment analysis of</a:t>
            </a:r>
          </a:p>
          <a:p>
            <a:r>
              <a:rPr lang="en-US" sz="1600" dirty="0">
                <a:latin typeface="Times New Roman" panose="02020603050405020304" pitchFamily="18" charset="0"/>
                <a:cs typeface="Times New Roman" panose="02020603050405020304" pitchFamily="18" charset="0"/>
              </a:rPr>
              <a:t>drug reviews applying cross-domain and </a:t>
            </a:r>
            <a:r>
              <a:rPr lang="en-US" sz="1600" dirty="0" err="1">
                <a:latin typeface="Times New Roman" panose="02020603050405020304" pitchFamily="18" charset="0"/>
                <a:cs typeface="Times New Roman" panose="02020603050405020304" pitchFamily="18" charset="0"/>
              </a:rPr>
              <a:t>crossdata</a:t>
            </a:r>
            <a:r>
              <a:rPr lang="en-US" sz="1600" dirty="0">
                <a:latin typeface="Times New Roman" panose="02020603050405020304" pitchFamily="18" charset="0"/>
                <a:cs typeface="Times New Roman" panose="02020603050405020304" pitchFamily="18" charset="0"/>
              </a:rPr>
              <a:t> learning”. In Proceedings of the 2018</a:t>
            </a:r>
          </a:p>
          <a:p>
            <a:r>
              <a:rPr lang="en-US" sz="1600" dirty="0">
                <a:latin typeface="Times New Roman" panose="02020603050405020304" pitchFamily="18" charset="0"/>
                <a:cs typeface="Times New Roman" panose="02020603050405020304" pitchFamily="18" charset="0"/>
              </a:rPr>
              <a:t>International Conference on Digital Health , pp. 121-125, 2018.</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11. UCI Machine Learning Drug Review dataset. Kaggle.com, from</a:t>
            </a:r>
          </a:p>
          <a:p>
            <a:r>
              <a:rPr lang="en-US" sz="1600" dirty="0">
                <a:latin typeface="Times New Roman" panose="02020603050405020304" pitchFamily="18" charset="0"/>
                <a:cs typeface="Times New Roman" panose="02020603050405020304" pitchFamily="18" charset="0"/>
              </a:rPr>
              <a:t>https://www.kaggle.com/jessicali9530/kuc-hacka thon-winter-2018. [Accessed 12 April 2022].</a:t>
            </a:r>
          </a:p>
        </p:txBody>
      </p:sp>
    </p:spTree>
    <p:extLst>
      <p:ext uri="{BB962C8B-B14F-4D97-AF65-F5344CB8AC3E}">
        <p14:creationId xmlns:p14="http://schemas.microsoft.com/office/powerpoint/2010/main" val="21363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FAD986-D153-54D1-6B5E-83D94876D985}"/>
              </a:ext>
            </a:extLst>
          </p:cNvPr>
          <p:cNvSpPr txBox="1"/>
          <p:nvPr/>
        </p:nvSpPr>
        <p:spPr>
          <a:xfrm>
            <a:off x="356616" y="356616"/>
            <a:ext cx="10963656" cy="861774"/>
          </a:xfrm>
          <a:prstGeom prst="rect">
            <a:avLst/>
          </a:prstGeom>
          <a:noFill/>
        </p:spPr>
        <p:txBody>
          <a:bodyPr wrap="square" rtlCol="0">
            <a:spAutoFit/>
          </a:bodyPr>
          <a:lstStyle/>
          <a:p>
            <a:r>
              <a:rPr lang="en-IN" sz="2500" b="1" dirty="0">
                <a:solidFill>
                  <a:schemeClr val="dk1"/>
                </a:solidFill>
              </a:rPr>
              <a:t>LITERATURE REVIEW:</a:t>
            </a:r>
            <a:br>
              <a:rPr lang="en-IN" sz="2500" dirty="0">
                <a:solidFill>
                  <a:schemeClr val="dk1"/>
                </a:solidFill>
              </a:rPr>
            </a:br>
            <a:endParaRPr lang="en-US" sz="2500" dirty="0"/>
          </a:p>
        </p:txBody>
      </p:sp>
      <p:sp>
        <p:nvSpPr>
          <p:cNvPr id="3" name="TextBox 2">
            <a:extLst>
              <a:ext uri="{FF2B5EF4-FFF2-40B4-BE49-F238E27FC236}">
                <a16:creationId xmlns:a16="http://schemas.microsoft.com/office/drawing/2014/main" id="{CE3E6613-883C-332F-912B-CBC72C3E8094}"/>
              </a:ext>
            </a:extLst>
          </p:cNvPr>
          <p:cNvSpPr txBox="1"/>
          <p:nvPr/>
        </p:nvSpPr>
        <p:spPr>
          <a:xfrm>
            <a:off x="445008" y="1143759"/>
            <a:ext cx="11301984" cy="4570482"/>
          </a:xfrm>
          <a:prstGeom prst="rect">
            <a:avLst/>
          </a:prstGeom>
          <a:noFill/>
        </p:spPr>
        <p:txBody>
          <a:bodyPr wrap="square" rtlCol="0">
            <a:spAutoFit/>
          </a:bodyPr>
          <a:lstStyle/>
          <a:p>
            <a:pPr marL="342900" lvl="0" indent="-375920" algn="just" rtl="0">
              <a:spcBef>
                <a:spcPts val="0"/>
              </a:spcBef>
              <a:spcAft>
                <a:spcPts val="0"/>
              </a:spcAft>
              <a:buClr>
                <a:schemeClr val="dk1"/>
              </a:buClr>
              <a:buSzPts val="1800"/>
              <a:buChar char="●"/>
            </a:pPr>
            <a:r>
              <a:rPr lang="en-IN" sz="1800" b="1" dirty="0">
                <a:solidFill>
                  <a:schemeClr val="dk1"/>
                </a:solidFill>
                <a:latin typeface="Times New Roman"/>
                <a:ea typeface="Times New Roman"/>
                <a:cs typeface="Times New Roman"/>
                <a:sym typeface="Times New Roman"/>
              </a:rPr>
              <a:t>Title :</a:t>
            </a:r>
            <a:r>
              <a:rPr lang="en-IN" sz="1800" dirty="0">
                <a:solidFill>
                  <a:schemeClr val="dk1"/>
                </a:solidFill>
                <a:latin typeface="Times New Roman"/>
                <a:ea typeface="Times New Roman"/>
                <a:cs typeface="Times New Roman"/>
                <a:sym typeface="Times New Roman"/>
              </a:rPr>
              <a:t> Sentiment Analysis in Drug Reviews using Supervised Machine Learning Algorithms </a:t>
            </a:r>
            <a:endParaRPr lang="en-IN" sz="1800" dirty="0">
              <a:solidFill>
                <a:schemeClr val="dk1"/>
              </a:solidFill>
            </a:endParaRPr>
          </a:p>
          <a:p>
            <a:pPr marL="342900" lvl="0" indent="-375920" algn="just" rtl="0">
              <a:spcBef>
                <a:spcPts val="1000"/>
              </a:spcBef>
              <a:spcAft>
                <a:spcPts val="0"/>
              </a:spcAft>
              <a:buClr>
                <a:schemeClr val="dk1"/>
              </a:buClr>
              <a:buSzPts val="1800"/>
              <a:buChar char="●"/>
            </a:pPr>
            <a:r>
              <a:rPr lang="en-IN" sz="1800" b="1" dirty="0">
                <a:solidFill>
                  <a:schemeClr val="dk1"/>
                </a:solidFill>
                <a:latin typeface="Times New Roman"/>
                <a:ea typeface="Times New Roman"/>
                <a:cs typeface="Times New Roman"/>
                <a:sym typeface="Times New Roman"/>
              </a:rPr>
              <a:t>Author:</a:t>
            </a:r>
            <a:r>
              <a:rPr lang="en-IN" sz="1800" dirty="0">
                <a:solidFill>
                  <a:schemeClr val="dk1"/>
                </a:solidFill>
                <a:latin typeface="Times New Roman"/>
                <a:ea typeface="Times New Roman"/>
                <a:cs typeface="Times New Roman"/>
                <a:sym typeface="Times New Roman"/>
              </a:rPr>
              <a:t> </a:t>
            </a:r>
            <a:r>
              <a:rPr lang="en-IN" sz="1800" dirty="0" err="1">
                <a:solidFill>
                  <a:schemeClr val="dk1"/>
                </a:solidFill>
                <a:latin typeface="Times New Roman"/>
                <a:ea typeface="Times New Roman"/>
                <a:cs typeface="Times New Roman"/>
                <a:sym typeface="Times New Roman"/>
              </a:rPr>
              <a:t>Sairamvinay</a:t>
            </a:r>
            <a:r>
              <a:rPr lang="en-IN" sz="1800" dirty="0">
                <a:solidFill>
                  <a:schemeClr val="dk1"/>
                </a:solidFill>
                <a:latin typeface="Times New Roman"/>
                <a:ea typeface="Times New Roman"/>
                <a:cs typeface="Times New Roman"/>
                <a:sym typeface="Times New Roman"/>
              </a:rPr>
              <a:t> </a:t>
            </a:r>
            <a:r>
              <a:rPr lang="en-IN" sz="1800" dirty="0" err="1">
                <a:solidFill>
                  <a:schemeClr val="dk1"/>
                </a:solidFill>
                <a:latin typeface="Times New Roman"/>
                <a:ea typeface="Times New Roman"/>
                <a:cs typeface="Times New Roman"/>
                <a:sym typeface="Times New Roman"/>
              </a:rPr>
              <a:t>Vijayaraghavan</a:t>
            </a:r>
            <a:r>
              <a:rPr lang="en-IN" sz="1800" dirty="0">
                <a:solidFill>
                  <a:schemeClr val="dk1"/>
                </a:solidFill>
                <a:latin typeface="Times New Roman"/>
                <a:ea typeface="Times New Roman"/>
                <a:cs typeface="Times New Roman"/>
                <a:sym typeface="Times New Roman"/>
              </a:rPr>
              <a:t> </a:t>
            </a:r>
            <a:r>
              <a:rPr lang="en-IN" sz="1800" dirty="0" err="1">
                <a:solidFill>
                  <a:schemeClr val="dk1"/>
                </a:solidFill>
                <a:latin typeface="Times New Roman"/>
                <a:ea typeface="Times New Roman"/>
                <a:cs typeface="Times New Roman"/>
                <a:sym typeface="Times New Roman"/>
              </a:rPr>
              <a:t>Debraj</a:t>
            </a:r>
            <a:r>
              <a:rPr lang="en-IN" sz="1800" dirty="0">
                <a:solidFill>
                  <a:schemeClr val="dk1"/>
                </a:solidFill>
                <a:latin typeface="Times New Roman"/>
                <a:ea typeface="Times New Roman"/>
                <a:cs typeface="Times New Roman"/>
                <a:sym typeface="Times New Roman"/>
              </a:rPr>
              <a:t> Basu </a:t>
            </a:r>
            <a:endParaRPr lang="en-IN" sz="1800" dirty="0">
              <a:solidFill>
                <a:schemeClr val="dk1"/>
              </a:solidFill>
            </a:endParaRPr>
          </a:p>
          <a:p>
            <a:pPr marL="342900" lvl="0" indent="-375920" algn="just" rtl="0">
              <a:spcBef>
                <a:spcPts val="1000"/>
              </a:spcBef>
              <a:spcAft>
                <a:spcPts val="0"/>
              </a:spcAft>
              <a:buClr>
                <a:schemeClr val="dk1"/>
              </a:buClr>
              <a:buSzPts val="1800"/>
              <a:buChar char="●"/>
            </a:pPr>
            <a:r>
              <a:rPr lang="en-IN" sz="1800" b="1" dirty="0">
                <a:solidFill>
                  <a:schemeClr val="dk1"/>
                </a:solidFill>
                <a:latin typeface="Times New Roman"/>
                <a:ea typeface="Times New Roman"/>
                <a:cs typeface="Times New Roman"/>
                <a:sym typeface="Times New Roman"/>
              </a:rPr>
              <a:t>Year : </a:t>
            </a:r>
            <a:r>
              <a:rPr lang="en-IN" sz="1800" dirty="0">
                <a:solidFill>
                  <a:schemeClr val="dk1"/>
                </a:solidFill>
                <a:latin typeface="Times New Roman"/>
                <a:ea typeface="Times New Roman"/>
                <a:cs typeface="Times New Roman"/>
                <a:sym typeface="Times New Roman"/>
              </a:rPr>
              <a:t>2020</a:t>
            </a:r>
            <a:endParaRPr lang="en-IN" sz="1800" dirty="0">
              <a:solidFill>
                <a:schemeClr val="dk1"/>
              </a:solidFill>
            </a:endParaRPr>
          </a:p>
          <a:p>
            <a:pPr marL="342900" lvl="0" indent="-375920" algn="just" rtl="0">
              <a:spcBef>
                <a:spcPts val="1000"/>
              </a:spcBef>
              <a:spcAft>
                <a:spcPts val="0"/>
              </a:spcAft>
              <a:buClr>
                <a:schemeClr val="dk1"/>
              </a:buClr>
              <a:buSzPts val="1800"/>
              <a:buChar char="●"/>
            </a:pPr>
            <a:r>
              <a:rPr lang="en-IN" sz="1800" dirty="0">
                <a:solidFill>
                  <a:schemeClr val="dk1"/>
                </a:solidFill>
                <a:latin typeface="Times New Roman"/>
                <a:ea typeface="Times New Roman"/>
                <a:cs typeface="Times New Roman"/>
                <a:sym typeface="Times New Roman"/>
              </a:rPr>
              <a:t>Sentiment Analysis is an important algorithm in Natural Language Processing which is used to detect sentiment within some text. In our project, we had chosen to work on </a:t>
            </a:r>
            <a:r>
              <a:rPr lang="en-IN" sz="1800" dirty="0" err="1">
                <a:solidFill>
                  <a:schemeClr val="dk1"/>
                </a:solidFill>
                <a:latin typeface="Times New Roman"/>
                <a:ea typeface="Times New Roman"/>
                <a:cs typeface="Times New Roman"/>
                <a:sym typeface="Times New Roman"/>
              </a:rPr>
              <a:t>analyzing</a:t>
            </a:r>
            <a:r>
              <a:rPr lang="en-IN" sz="1800" dirty="0">
                <a:solidFill>
                  <a:schemeClr val="dk1"/>
                </a:solidFill>
                <a:latin typeface="Times New Roman"/>
                <a:ea typeface="Times New Roman"/>
                <a:cs typeface="Times New Roman"/>
                <a:sym typeface="Times New Roman"/>
              </a:rPr>
              <a:t> reviews of various drugs which have been reviewed in form of texts and have also been given a rating on a scale from 1-10. We had obtained this data set from UCI machine learning repository which had 2 data sets: train and test (split as 75-25%). We had split the number rating for the drug into three classes in general: positive (7-10), negative (1-4) or neutral(4-7). There are multiple reviews for the drugs which belong to the similar condition and we decided to investigate how the reviews for different conditions use different words impact the ratings of the drugs. Our intention was mainly to implement supervised machine learning classification algorithms which predicts the class of the rating using the textual review. We had primarily implemented different embeddings such as Term Frequency Inverse Document Frequency (TFIDF) and the Count Vectors (CV). We had trained models on the most popular conditions such as ”Birth Control”, ”Depression” and ”Pain” within the data set and obtained good results while predicting on the test data sets. </a:t>
            </a:r>
            <a:endParaRPr lang="en-IN" sz="1800" dirty="0">
              <a:solidFill>
                <a:schemeClr val="dk1"/>
              </a:solidFill>
            </a:endParaRPr>
          </a:p>
          <a:p>
            <a:endParaRPr lang="en-US" dirty="0"/>
          </a:p>
        </p:txBody>
      </p:sp>
    </p:spTree>
    <p:extLst>
      <p:ext uri="{BB962C8B-B14F-4D97-AF65-F5344CB8AC3E}">
        <p14:creationId xmlns:p14="http://schemas.microsoft.com/office/powerpoint/2010/main" val="220197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A72FA-9535-C6E3-4CFF-5BCB6F60F687}"/>
              </a:ext>
            </a:extLst>
          </p:cNvPr>
          <p:cNvSpPr txBox="1"/>
          <p:nvPr/>
        </p:nvSpPr>
        <p:spPr>
          <a:xfrm>
            <a:off x="344424" y="283464"/>
            <a:ext cx="11503152" cy="692497"/>
          </a:xfrm>
          <a:prstGeom prst="rect">
            <a:avLst/>
          </a:prstGeom>
          <a:noFill/>
        </p:spPr>
        <p:txBody>
          <a:bodyPr wrap="square" rtlCol="0">
            <a:spAutoFit/>
          </a:bodyPr>
          <a:lstStyle/>
          <a:p>
            <a:r>
              <a:rPr lang="en-IN" sz="2500" b="1" dirty="0">
                <a:solidFill>
                  <a:schemeClr val="dk1"/>
                </a:solidFill>
              </a:rPr>
              <a:t>LITERATURE REVIEW:</a:t>
            </a:r>
            <a:br>
              <a:rPr lang="en-IN" dirty="0">
                <a:solidFill>
                  <a:schemeClr val="dk1"/>
                </a:solidFill>
              </a:rPr>
            </a:br>
            <a:endParaRPr lang="en-US" dirty="0"/>
          </a:p>
        </p:txBody>
      </p:sp>
      <p:sp>
        <p:nvSpPr>
          <p:cNvPr id="4" name="TextBox 3">
            <a:extLst>
              <a:ext uri="{FF2B5EF4-FFF2-40B4-BE49-F238E27FC236}">
                <a16:creationId xmlns:a16="http://schemas.microsoft.com/office/drawing/2014/main" id="{68DCE942-536E-26BF-332B-381991C5D8DB}"/>
              </a:ext>
            </a:extLst>
          </p:cNvPr>
          <p:cNvSpPr txBox="1"/>
          <p:nvPr/>
        </p:nvSpPr>
        <p:spPr>
          <a:xfrm>
            <a:off x="344424" y="884521"/>
            <a:ext cx="11076432" cy="5694636"/>
          </a:xfrm>
          <a:prstGeom prst="rect">
            <a:avLst/>
          </a:prstGeom>
          <a:noFill/>
        </p:spPr>
        <p:txBody>
          <a:bodyPr wrap="square" rtlCol="0">
            <a:spAutoFit/>
          </a:bodyPr>
          <a:lstStyle/>
          <a:p>
            <a:pPr marL="342900" lvl="0" indent="-353060" algn="just" rtl="0">
              <a:lnSpc>
                <a:spcPct val="105000"/>
              </a:lnSpc>
              <a:spcBef>
                <a:spcPts val="0"/>
              </a:spcBef>
              <a:spcAft>
                <a:spcPts val="0"/>
              </a:spcAft>
              <a:buClr>
                <a:schemeClr val="dk1"/>
              </a:buClr>
              <a:buSzPts val="1280"/>
              <a:buChar char="●"/>
            </a:pPr>
            <a:r>
              <a:rPr lang="en-IN" sz="1720" b="1" dirty="0">
                <a:solidFill>
                  <a:schemeClr val="dk1"/>
                </a:solidFill>
                <a:latin typeface="Times New Roman"/>
                <a:ea typeface="Times New Roman"/>
                <a:cs typeface="Times New Roman"/>
                <a:sym typeface="Times New Roman"/>
              </a:rPr>
              <a:t>Title :</a:t>
            </a:r>
            <a:r>
              <a:rPr lang="en-IN" sz="1720" dirty="0">
                <a:solidFill>
                  <a:schemeClr val="dk1"/>
                </a:solidFill>
                <a:latin typeface="Times New Roman"/>
                <a:ea typeface="Times New Roman"/>
                <a:cs typeface="Times New Roman"/>
                <a:sym typeface="Times New Roman"/>
              </a:rPr>
              <a:t> Developing A Deep Learning Natural Language Processing Algorithm For Automated Reporting Of Adverse Drug Reactions </a:t>
            </a:r>
            <a:endParaRPr lang="en-IN" sz="1720" dirty="0">
              <a:solidFill>
                <a:schemeClr val="dk1"/>
              </a:solidFill>
            </a:endParaRPr>
          </a:p>
          <a:p>
            <a:pPr marL="342900" lvl="0" indent="-353060" algn="just" rtl="0">
              <a:lnSpc>
                <a:spcPct val="105000"/>
              </a:lnSpc>
              <a:spcBef>
                <a:spcPts val="1000"/>
              </a:spcBef>
              <a:spcAft>
                <a:spcPts val="0"/>
              </a:spcAft>
              <a:buClr>
                <a:schemeClr val="dk1"/>
              </a:buClr>
              <a:buSzPts val="1280"/>
              <a:buChar char="●"/>
            </a:pPr>
            <a:r>
              <a:rPr lang="en-IN" sz="1720" b="1" dirty="0">
                <a:solidFill>
                  <a:schemeClr val="dk1"/>
                </a:solidFill>
                <a:latin typeface="Times New Roman"/>
                <a:ea typeface="Times New Roman"/>
                <a:cs typeface="Times New Roman"/>
                <a:sym typeface="Times New Roman"/>
              </a:rPr>
              <a:t>Author: </a:t>
            </a:r>
            <a:r>
              <a:rPr lang="en-IN" sz="1720" dirty="0">
                <a:solidFill>
                  <a:schemeClr val="dk1"/>
                </a:solidFill>
                <a:latin typeface="Times New Roman"/>
                <a:ea typeface="Times New Roman"/>
                <a:cs typeface="Times New Roman"/>
                <a:sym typeface="Times New Roman"/>
              </a:rPr>
              <a:t>Christopher McMaster, Julia Chan, David FL Liew, Elizabeth Su1 , Albert G </a:t>
            </a:r>
            <a:r>
              <a:rPr lang="en-IN" sz="1720" dirty="0" err="1">
                <a:solidFill>
                  <a:schemeClr val="dk1"/>
                </a:solidFill>
                <a:latin typeface="Times New Roman"/>
                <a:ea typeface="Times New Roman"/>
                <a:cs typeface="Times New Roman"/>
                <a:sym typeface="Times New Roman"/>
              </a:rPr>
              <a:t>Frauman</a:t>
            </a:r>
            <a:r>
              <a:rPr lang="en-IN" sz="1720" dirty="0">
                <a:solidFill>
                  <a:schemeClr val="dk1"/>
                </a:solidFill>
                <a:latin typeface="Times New Roman"/>
                <a:ea typeface="Times New Roman"/>
                <a:cs typeface="Times New Roman"/>
                <a:sym typeface="Times New Roman"/>
              </a:rPr>
              <a:t>, Wendy W Chapman , Douglas </a:t>
            </a:r>
            <a:r>
              <a:rPr lang="en-IN" sz="1720" dirty="0" err="1">
                <a:solidFill>
                  <a:schemeClr val="dk1"/>
                </a:solidFill>
                <a:latin typeface="Times New Roman"/>
                <a:ea typeface="Times New Roman"/>
                <a:cs typeface="Times New Roman"/>
                <a:sym typeface="Times New Roman"/>
              </a:rPr>
              <a:t>EVPires</a:t>
            </a:r>
            <a:endParaRPr lang="en-IN" sz="1720" dirty="0">
              <a:solidFill>
                <a:schemeClr val="dk1"/>
              </a:solidFill>
              <a:latin typeface="Times New Roman"/>
              <a:ea typeface="Times New Roman"/>
              <a:cs typeface="Times New Roman"/>
              <a:sym typeface="Times New Roman"/>
            </a:endParaRPr>
          </a:p>
          <a:p>
            <a:pPr marL="342900" lvl="0" indent="-353060" algn="just" rtl="0">
              <a:lnSpc>
                <a:spcPct val="105000"/>
              </a:lnSpc>
              <a:spcBef>
                <a:spcPts val="1000"/>
              </a:spcBef>
              <a:spcAft>
                <a:spcPts val="0"/>
              </a:spcAft>
              <a:buClr>
                <a:schemeClr val="dk1"/>
              </a:buClr>
              <a:buSzPts val="1280"/>
              <a:buChar char="●"/>
            </a:pPr>
            <a:r>
              <a:rPr lang="en-IN" sz="1720" b="1" dirty="0">
                <a:solidFill>
                  <a:schemeClr val="dk1"/>
                </a:solidFill>
                <a:latin typeface="Times New Roman"/>
                <a:ea typeface="Times New Roman"/>
                <a:cs typeface="Times New Roman"/>
                <a:sym typeface="Times New Roman"/>
              </a:rPr>
              <a:t>Year : </a:t>
            </a:r>
            <a:r>
              <a:rPr lang="en-IN" sz="1720" dirty="0">
                <a:solidFill>
                  <a:schemeClr val="dk1"/>
                </a:solidFill>
                <a:latin typeface="Times New Roman"/>
                <a:ea typeface="Times New Roman"/>
                <a:cs typeface="Times New Roman"/>
                <a:sym typeface="Times New Roman"/>
              </a:rPr>
              <a:t>2021</a:t>
            </a:r>
            <a:endParaRPr lang="en-IN" sz="1720" dirty="0">
              <a:solidFill>
                <a:schemeClr val="dk1"/>
              </a:solidFill>
            </a:endParaRPr>
          </a:p>
          <a:p>
            <a:pPr marL="342900" lvl="0" indent="-353060" algn="just" rtl="0">
              <a:lnSpc>
                <a:spcPct val="105000"/>
              </a:lnSpc>
              <a:spcBef>
                <a:spcPts val="1000"/>
              </a:spcBef>
              <a:spcAft>
                <a:spcPts val="0"/>
              </a:spcAft>
              <a:buClr>
                <a:schemeClr val="dk1"/>
              </a:buClr>
              <a:buSzPts val="1280"/>
              <a:buChar char="●"/>
            </a:pPr>
            <a:r>
              <a:rPr lang="en-IN" sz="1720" dirty="0">
                <a:solidFill>
                  <a:schemeClr val="dk1"/>
                </a:solidFill>
                <a:latin typeface="Times New Roman"/>
                <a:ea typeface="Times New Roman"/>
                <a:cs typeface="Times New Roman"/>
                <a:sym typeface="Times New Roman"/>
              </a:rPr>
              <a:t>The detection of adverse drug reactions (ADRs) is critical to our understanding of the safety and risk-benefit profile of medications. With an incidence that has not changed over the last 30 years, ADRs are a significant source of patient morbidity, responsible for 5-10% of acute care hospital admissions worldwide. Spontaneous reporting of ADRs has long been the standard method of reporting, however this approach is known to have high rates of under-reporting, a problem that limits pharmacovigilance efforts. Automated ADR reporting presents an alternative pathway to increase reporting rates, although this may be limited by over-reporting of other drug-related adverse events. We developed a deep learning natural language processing algorithm to identify ADRs in discharge summaries at a single academic hospital centre. Our model was developed in two stages: first, a pre-trained model (</a:t>
            </a:r>
            <a:r>
              <a:rPr lang="en-IN" sz="1720" dirty="0" err="1">
                <a:solidFill>
                  <a:schemeClr val="dk1"/>
                </a:solidFill>
                <a:latin typeface="Times New Roman"/>
                <a:ea typeface="Times New Roman"/>
                <a:cs typeface="Times New Roman"/>
                <a:sym typeface="Times New Roman"/>
              </a:rPr>
              <a:t>DeBERTa</a:t>
            </a:r>
            <a:r>
              <a:rPr lang="en-IN" sz="1720" dirty="0">
                <a:solidFill>
                  <a:schemeClr val="dk1"/>
                </a:solidFill>
                <a:latin typeface="Times New Roman"/>
                <a:ea typeface="Times New Roman"/>
                <a:cs typeface="Times New Roman"/>
                <a:sym typeface="Times New Roman"/>
              </a:rPr>
              <a:t>) was further pre-trained on 150,000 unlabelled discharge summaries; secondly, this model was fine-tuned to detect ADR mentions in a corpus of 861 annotated discharge summaries. To ensure that our algorithm could differentiate ADRs from other drug-related adverse events, the annotated corpus was enriched for both validated ADR reports and confounding drug-related adverse events using. The final model demonstrated good performance with a ROC-AUC of 0.934 (95% CI 0.931 - 0.955) for the task of identifying discharge summaries containing ADR mentions </a:t>
            </a:r>
            <a:endParaRPr lang="en-IN" sz="1720" dirty="0">
              <a:solidFill>
                <a:schemeClr val="dk1"/>
              </a:solidFill>
            </a:endParaRPr>
          </a:p>
          <a:p>
            <a:endParaRPr lang="en-US" dirty="0"/>
          </a:p>
        </p:txBody>
      </p:sp>
    </p:spTree>
    <p:extLst>
      <p:ext uri="{BB962C8B-B14F-4D97-AF65-F5344CB8AC3E}">
        <p14:creationId xmlns:p14="http://schemas.microsoft.com/office/powerpoint/2010/main" val="29153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idx="4294967295"/>
          </p:nvPr>
        </p:nvSpPr>
        <p:spPr>
          <a:xfrm>
            <a:off x="444775" y="134875"/>
            <a:ext cx="10332900" cy="883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lt1"/>
              </a:buClr>
              <a:buSzPct val="160000"/>
              <a:buFont typeface="Helvetica Neue"/>
              <a:buNone/>
            </a:pPr>
            <a:r>
              <a:rPr lang="en-IN" sz="2750" b="1" strike="noStrike">
                <a:solidFill>
                  <a:schemeClr val="dk1"/>
                </a:solidFill>
                <a:latin typeface="Helvetica Neue"/>
                <a:ea typeface="Helvetica Neue"/>
                <a:cs typeface="Helvetica Neue"/>
                <a:sym typeface="Helvetica Neue"/>
              </a:rPr>
              <a:t>EXISTING SYSTEM:</a:t>
            </a:r>
            <a:br>
              <a:rPr lang="en-IN" sz="4400">
                <a:solidFill>
                  <a:schemeClr val="lt1"/>
                </a:solidFill>
              </a:rPr>
            </a:br>
            <a:endParaRPr sz="4400" b="0" strike="noStrike">
              <a:solidFill>
                <a:schemeClr val="lt1"/>
              </a:solidFill>
              <a:latin typeface="Arial"/>
              <a:ea typeface="Arial"/>
              <a:cs typeface="Arial"/>
              <a:sym typeface="Arial"/>
            </a:endParaRPr>
          </a:p>
        </p:txBody>
      </p:sp>
      <p:sp>
        <p:nvSpPr>
          <p:cNvPr id="90" name="Google Shape;90;p19"/>
          <p:cNvSpPr txBox="1">
            <a:spLocks noGrp="1"/>
          </p:cNvSpPr>
          <p:nvPr>
            <p:ph type="body" idx="4294967295"/>
          </p:nvPr>
        </p:nvSpPr>
        <p:spPr>
          <a:xfrm>
            <a:off x="219300" y="757500"/>
            <a:ext cx="11753400" cy="5343000"/>
          </a:xfrm>
          <a:prstGeom prst="rect">
            <a:avLst/>
          </a:prstGeom>
          <a:noFill/>
          <a:ln>
            <a:noFill/>
          </a:ln>
        </p:spPr>
        <p:txBody>
          <a:bodyPr spcFirstLastPara="1" wrap="square" lIns="91425" tIns="45700" rIns="91425" bIns="45700" anchor="t" anchorCtr="0">
            <a:noAutofit/>
          </a:bodyPr>
          <a:lstStyle/>
          <a:p>
            <a:pPr marL="457200" lvl="0" indent="-331470" algn="just" rtl="0">
              <a:lnSpc>
                <a:spcPct val="150000"/>
              </a:lnSpc>
              <a:spcBef>
                <a:spcPts val="0"/>
              </a:spcBef>
              <a:spcAft>
                <a:spcPts val="0"/>
              </a:spcAft>
              <a:buClr>
                <a:schemeClr val="dk1"/>
              </a:buClr>
              <a:buSzPts val="1620"/>
              <a:buFont typeface="Helvetica Neue"/>
              <a:buChar char="●"/>
            </a:pPr>
            <a:r>
              <a:rPr lang="en-IN" sz="162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Removing all function errors is critical for making successful mobile apps. Since app testing may miss some function errors given limited time and resource, the user reviews of mobile apps are very important to developers for learning the uncaught errors. Unfortunately, manually handling each review is time-consuming and even error-prone. </a:t>
            </a:r>
            <a:endParaRPr sz="162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57200" lvl="0" indent="-331470" algn="just" rtl="0">
              <a:lnSpc>
                <a:spcPct val="150000"/>
              </a:lnSpc>
              <a:spcBef>
                <a:spcPts val="0"/>
              </a:spcBef>
              <a:spcAft>
                <a:spcPts val="0"/>
              </a:spcAft>
              <a:buClr>
                <a:schemeClr val="dk1"/>
              </a:buClr>
              <a:buSzPts val="1620"/>
              <a:buFont typeface="Helvetica Neue"/>
              <a:buChar char="●"/>
            </a:pPr>
            <a:r>
              <a:rPr lang="en-IN" sz="162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Existing studies on mobile apps’ reviews could not help developers effectively locate the problematic code according to the reviews, because the majority of such research focus on review classification, requirements engineering, sentiment analysis, and summarization. </a:t>
            </a:r>
            <a:endParaRPr sz="162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57200" lvl="0" indent="-331470" algn="just" rtl="0">
              <a:lnSpc>
                <a:spcPct val="150000"/>
              </a:lnSpc>
              <a:spcBef>
                <a:spcPts val="0"/>
              </a:spcBef>
              <a:spcAft>
                <a:spcPts val="0"/>
              </a:spcAft>
              <a:buClr>
                <a:schemeClr val="dk1"/>
              </a:buClr>
              <a:buSzPts val="1620"/>
              <a:buFont typeface="Helvetica Neue"/>
              <a:buChar char="●"/>
            </a:pPr>
            <a:r>
              <a:rPr lang="en-IN" sz="162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They do not localize the function errors described in user reviews in apps’ code. Moreover, recent studies on mapping reviews to problematic source files look for the matching between the words in reviews and that in source code, bug reports, commit messages, and stack traces, thus may result in false positives and false negatives since they do not consider the semantic meaning and part of speech tag of each word. </a:t>
            </a:r>
            <a:endParaRPr sz="162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57200" lvl="0" indent="-331470" algn="just" rtl="0">
              <a:lnSpc>
                <a:spcPct val="150000"/>
              </a:lnSpc>
              <a:spcBef>
                <a:spcPts val="0"/>
              </a:spcBef>
              <a:spcAft>
                <a:spcPts val="0"/>
              </a:spcAft>
              <a:buClr>
                <a:schemeClr val="dk1"/>
              </a:buClr>
              <a:buSzPts val="1620"/>
              <a:buFont typeface="Helvetica Neue"/>
              <a:buChar char="●"/>
            </a:pPr>
            <a:r>
              <a:rPr lang="en-IN" sz="162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In this paper, we propose a novel approach to localize function errors in mobile apps by exploiting the context information in user reviews and correlating the reviews and bytecode through their semantic meanings.</a:t>
            </a:r>
            <a:endParaRPr sz="1620" b="0" strike="noStrik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idx="4294967295"/>
          </p:nvPr>
        </p:nvSpPr>
        <p:spPr>
          <a:xfrm>
            <a:off x="330000" y="421800"/>
            <a:ext cx="8920200" cy="405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lt1"/>
              </a:buClr>
              <a:buSzPct val="160000"/>
              <a:buFont typeface="Helvetica Neue"/>
              <a:buNone/>
            </a:pPr>
            <a:r>
              <a:rPr lang="en-IN" sz="2750" b="1" strike="noStrike">
                <a:solidFill>
                  <a:schemeClr val="dk1"/>
                </a:solidFill>
                <a:latin typeface="Helvetica Neue"/>
                <a:ea typeface="Helvetica Neue"/>
                <a:cs typeface="Helvetica Neue"/>
                <a:sym typeface="Helvetica Neue"/>
              </a:rPr>
              <a:t>PROPOSED SYSTEM:</a:t>
            </a:r>
            <a:br>
              <a:rPr lang="en-IN" sz="4400">
                <a:solidFill>
                  <a:schemeClr val="lt1"/>
                </a:solidFill>
              </a:rPr>
            </a:br>
            <a:endParaRPr sz="4400" b="0" strike="noStrike">
              <a:solidFill>
                <a:schemeClr val="lt1"/>
              </a:solidFill>
              <a:latin typeface="Arial"/>
              <a:ea typeface="Arial"/>
              <a:cs typeface="Arial"/>
              <a:sym typeface="Arial"/>
            </a:endParaRPr>
          </a:p>
        </p:txBody>
      </p:sp>
      <p:sp>
        <p:nvSpPr>
          <p:cNvPr id="96" name="Google Shape;96;p20"/>
          <p:cNvSpPr txBox="1">
            <a:spLocks noGrp="1"/>
          </p:cNvSpPr>
          <p:nvPr>
            <p:ph type="body" idx="4294967295"/>
          </p:nvPr>
        </p:nvSpPr>
        <p:spPr>
          <a:xfrm>
            <a:off x="660200" y="908975"/>
            <a:ext cx="10617400" cy="5040050"/>
          </a:xfrm>
          <a:prstGeom prst="rect">
            <a:avLst/>
          </a:prstGeom>
          <a:noFill/>
          <a:ln>
            <a:noFill/>
          </a:ln>
        </p:spPr>
        <p:txBody>
          <a:bodyPr spcFirstLastPara="1" wrap="square" lIns="91425" tIns="45700" rIns="91425" bIns="45700" anchor="t" anchorCtr="0">
            <a:normAutofit/>
          </a:bodyPr>
          <a:lstStyle/>
          <a:p>
            <a:pPr marL="457200" lvl="0" indent="-340360" algn="just" rtl="0">
              <a:lnSpc>
                <a:spcPct val="150000"/>
              </a:lnSpc>
              <a:spcBef>
                <a:spcPts val="0"/>
              </a:spcBef>
              <a:spcAft>
                <a:spcPts val="0"/>
              </a:spcAft>
              <a:buClr>
                <a:schemeClr val="dk1"/>
              </a:buClr>
              <a:buSzPct val="100000"/>
              <a:buFont typeface="Helvetica Neue"/>
              <a:buChar char="●"/>
            </a:pPr>
            <a:r>
              <a:rPr lang="en-IN" sz="14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The proposed system for drug rating based on reviews using Natural Language Processing (NLP) builds upon the existing system and introduces several enhancements and improvements. Here are the key aspects of the proposed system. </a:t>
            </a:r>
          </a:p>
          <a:p>
            <a:pPr marL="116840" lvl="0" indent="0" algn="just" rtl="0">
              <a:lnSpc>
                <a:spcPct val="150000"/>
              </a:lnSpc>
              <a:spcBef>
                <a:spcPts val="0"/>
              </a:spcBef>
              <a:spcAft>
                <a:spcPts val="0"/>
              </a:spcAft>
              <a:buClr>
                <a:schemeClr val="dk1"/>
              </a:buClr>
              <a:buSzPct val="100000"/>
              <a:buNone/>
            </a:pPr>
            <a:endParaRPr sz="14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57200" lvl="0" indent="-340360" algn="just" rtl="0">
              <a:lnSpc>
                <a:spcPct val="150000"/>
              </a:lnSpc>
              <a:spcBef>
                <a:spcPts val="0"/>
              </a:spcBef>
              <a:spcAft>
                <a:spcPts val="0"/>
              </a:spcAft>
              <a:buClr>
                <a:schemeClr val="dk1"/>
              </a:buClr>
              <a:buSzPct val="100000"/>
              <a:buFont typeface="Helvetica Neue"/>
              <a:buChar char="●"/>
            </a:pPr>
            <a:r>
              <a:rPr lang="en-IN" sz="1400" b="1" u="sng"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Enhanced Data Collection:</a:t>
            </a:r>
            <a:r>
              <a:rPr lang="en-IN" sz="1400" b="1"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 </a:t>
            </a:r>
            <a:r>
              <a:rPr lang="en-IN" sz="14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The proposed system expands the data collection process to include a wider range of sources, such as patient surveys, clinical trial data, and electronic health records. By incorporating diverse data sources, the system aims to capture a more comprehensive and representative set of drug reviews. </a:t>
            </a:r>
          </a:p>
          <a:p>
            <a:pPr marL="116840" lvl="0" indent="0" algn="just" rtl="0">
              <a:lnSpc>
                <a:spcPct val="150000"/>
              </a:lnSpc>
              <a:spcBef>
                <a:spcPts val="0"/>
              </a:spcBef>
              <a:spcAft>
                <a:spcPts val="0"/>
              </a:spcAft>
              <a:buClr>
                <a:schemeClr val="dk1"/>
              </a:buClr>
              <a:buSzPct val="100000"/>
              <a:buNone/>
            </a:pPr>
            <a:endParaRPr sz="14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457200" lvl="0" indent="-340360" algn="just" rtl="0">
              <a:lnSpc>
                <a:spcPct val="150000"/>
              </a:lnSpc>
              <a:spcBef>
                <a:spcPts val="0"/>
              </a:spcBef>
              <a:spcAft>
                <a:spcPts val="0"/>
              </a:spcAft>
              <a:buClr>
                <a:schemeClr val="dk1"/>
              </a:buClr>
              <a:buSzPct val="100000"/>
              <a:buFont typeface="Helvetica Neue"/>
              <a:buChar char="●"/>
            </a:pPr>
            <a:r>
              <a:rPr lang="en-IN" sz="1400" b="1" u="sng"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Advanced Pre-processing:</a:t>
            </a:r>
            <a:r>
              <a:rPr lang="en-IN" sz="1400" b="1"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 </a:t>
            </a:r>
            <a:r>
              <a:rPr lang="en-IN" sz="14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The proposed system utilizes advanced pre-processing techniques to handle challenges specific to drug reviews, such as medical terminology, abbreviations, and misspellings. It may employ domain-specific dictionaries or ontologies to improve the accuracy of text  pre-processing and ensure the meaningful representation of drug-related information.</a:t>
            </a:r>
          </a:p>
          <a:p>
            <a:pPr marL="116840" lvl="0" indent="0" algn="just" rtl="0">
              <a:lnSpc>
                <a:spcPct val="150000"/>
              </a:lnSpc>
              <a:spcBef>
                <a:spcPts val="0"/>
              </a:spcBef>
              <a:spcAft>
                <a:spcPts val="0"/>
              </a:spcAft>
              <a:buClr>
                <a:schemeClr val="dk1"/>
              </a:buClr>
              <a:buSzPct val="100000"/>
              <a:buNone/>
            </a:pPr>
            <a:endParaRPr sz="1400" b="0" strike="noStrike" dirty="0">
              <a:solidFill>
                <a:schemeClr val="dk1"/>
              </a:solidFill>
              <a:latin typeface="Times New Roman" panose="02020603050405020304" pitchFamily="18" charset="0"/>
              <a:cs typeface="Times New Roman" panose="02020603050405020304" pitchFamily="18" charset="0"/>
              <a:sym typeface="Arial"/>
            </a:endParaRPr>
          </a:p>
          <a:p>
            <a:pPr marL="457200" lvl="0" indent="-340234" algn="l" rtl="0">
              <a:lnSpc>
                <a:spcPct val="150000"/>
              </a:lnSpc>
              <a:spcBef>
                <a:spcPts val="0"/>
              </a:spcBef>
              <a:spcAft>
                <a:spcPts val="0"/>
              </a:spcAft>
              <a:buClr>
                <a:schemeClr val="dk1"/>
              </a:buClr>
              <a:buSzPct val="100000"/>
              <a:buFont typeface="Helvetica Neue"/>
              <a:buChar char="●"/>
            </a:pPr>
            <a:r>
              <a:rPr lang="en-IN" sz="1400" b="1" u="sng"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Fine-grained Sentiment Analysis:</a:t>
            </a:r>
            <a:r>
              <a:rPr lang="en-IN" sz="1400" b="1"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 </a:t>
            </a:r>
            <a:r>
              <a:rPr lang="en-IN" sz="1400" b="0" strike="noStrike" dirty="0">
                <a:solidFill>
                  <a:schemeClr val="dk1"/>
                </a:solidFill>
                <a:latin typeface="Times New Roman" panose="02020603050405020304" pitchFamily="18" charset="0"/>
                <a:ea typeface="Helvetica Neue"/>
                <a:cs typeface="Times New Roman" panose="02020603050405020304" pitchFamily="18" charset="0"/>
                <a:sym typeface="Helvetica Neue"/>
              </a:rPr>
              <a:t>The proposed system aims to go beyond simple positive/negative sentiment classification and incorporates fine-grained sentiment analysis. It considers the nuanced opinions expressed in reviews, such as the severity of side effects, effectiveness for specific conditions, or satisfaction with drug interactions. This enables a more nuanced and informative rating system. </a:t>
            </a:r>
            <a:endParaRPr sz="1400" b="0" strike="noStrik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ABE6-EB0C-17C6-D6D2-59EB8ABD8861}"/>
              </a:ext>
            </a:extLst>
          </p:cNvPr>
          <p:cNvSpPr>
            <a:spLocks noGrp="1"/>
          </p:cNvSpPr>
          <p:nvPr>
            <p:ph type="title"/>
          </p:nvPr>
        </p:nvSpPr>
        <p:spPr>
          <a:xfrm>
            <a:off x="408367" y="224118"/>
            <a:ext cx="9404700" cy="754290"/>
          </a:xfrm>
        </p:spPr>
        <p:txBody>
          <a:bodyPr/>
          <a:lstStyle/>
          <a:p>
            <a:r>
              <a:rPr lang="en-IN" sz="3200" b="1" dirty="0"/>
              <a:t>Novelty:</a:t>
            </a:r>
            <a:endParaRPr lang="en-US" sz="3200" b="1" dirty="0"/>
          </a:p>
        </p:txBody>
      </p:sp>
      <p:sp>
        <p:nvSpPr>
          <p:cNvPr id="3" name="Text Placeholder 2">
            <a:extLst>
              <a:ext uri="{FF2B5EF4-FFF2-40B4-BE49-F238E27FC236}">
                <a16:creationId xmlns:a16="http://schemas.microsoft.com/office/drawing/2014/main" id="{0391BA2F-4749-E168-4285-4C43ED5D351C}"/>
              </a:ext>
            </a:extLst>
          </p:cNvPr>
          <p:cNvSpPr>
            <a:spLocks noGrp="1"/>
          </p:cNvSpPr>
          <p:nvPr>
            <p:ph type="body" idx="1"/>
          </p:nvPr>
        </p:nvSpPr>
        <p:spPr>
          <a:xfrm>
            <a:off x="188911" y="978408"/>
            <a:ext cx="11466706" cy="5564034"/>
          </a:xfrm>
        </p:spPr>
        <p:txBody>
          <a:bodyPr/>
          <a:lstStyle/>
          <a:p>
            <a:pPr algn="l">
              <a:buFont typeface="Arial" panose="020B0604020202020204" pitchFamily="34" charset="0"/>
              <a:buChar char="•"/>
            </a:pPr>
            <a:r>
              <a:rPr lang="en-IN" b="1" i="0" dirty="0">
                <a:solidFill>
                  <a:schemeClr val="tx1"/>
                </a:solidFill>
                <a:effectLst/>
                <a:latin typeface="Times New Roman" panose="02020603050405020304" pitchFamily="18" charset="0"/>
                <a:cs typeface="Times New Roman" panose="02020603050405020304" pitchFamily="18" charset="0"/>
              </a:rPr>
              <a:t>Go beyond reviews:</a:t>
            </a:r>
            <a:r>
              <a:rPr lang="en-IN" b="0" i="0" dirty="0">
                <a:solidFill>
                  <a:schemeClr val="tx1"/>
                </a:solidFill>
                <a:effectLst/>
                <a:latin typeface="Times New Roman" panose="02020603050405020304" pitchFamily="18" charset="0"/>
                <a:cs typeface="Times New Roman" panose="02020603050405020304" pitchFamily="18" charset="0"/>
              </a:rPr>
              <a:t> Explore social media data like forum discussions or patient tweets. This can capture a wider range of emotions and drug use cases compared to curated reviews.</a:t>
            </a:r>
          </a:p>
          <a:p>
            <a:pPr algn="l">
              <a:buFont typeface="Arial" panose="020B0604020202020204" pitchFamily="34" charset="0"/>
              <a:buChar char="•"/>
            </a:pPr>
            <a:r>
              <a:rPr lang="en-IN" b="1" i="0" dirty="0">
                <a:solidFill>
                  <a:schemeClr val="tx1"/>
                </a:solidFill>
                <a:effectLst/>
                <a:latin typeface="Times New Roman" panose="02020603050405020304" pitchFamily="18" charset="0"/>
                <a:cs typeface="Times New Roman" panose="02020603050405020304" pitchFamily="18" charset="0"/>
              </a:rPr>
              <a:t>Incorporate medical literature:</a:t>
            </a:r>
            <a:r>
              <a:rPr lang="en-IN" b="0" i="0" dirty="0">
                <a:solidFill>
                  <a:schemeClr val="tx1"/>
                </a:solidFill>
                <a:effectLst/>
                <a:latin typeface="Times New Roman" panose="02020603050405020304" pitchFamily="18" charset="0"/>
                <a:cs typeface="Times New Roman" panose="02020603050405020304" pitchFamily="18" charset="0"/>
              </a:rPr>
              <a:t> Include summaries of clinical trials or patient reported outcomes to enrich the training data with factual information about efficacy and side effects.</a:t>
            </a:r>
          </a:p>
          <a:p>
            <a:r>
              <a:rPr lang="en-IN" b="1" i="0" dirty="0">
                <a:solidFill>
                  <a:schemeClr val="tx1"/>
                </a:solidFill>
                <a:effectLst/>
                <a:latin typeface="Times New Roman" panose="02020603050405020304" pitchFamily="18" charset="0"/>
                <a:cs typeface="Times New Roman" panose="02020603050405020304" pitchFamily="18" charset="0"/>
              </a:rPr>
              <a:t>Aspect-based sentiment analysis:</a:t>
            </a:r>
            <a:r>
              <a:rPr lang="en-IN" b="0" i="0" dirty="0">
                <a:solidFill>
                  <a:schemeClr val="tx1"/>
                </a:solidFill>
                <a:effectLst/>
                <a:latin typeface="Times New Roman" panose="02020603050405020304" pitchFamily="18" charset="0"/>
                <a:cs typeface="Times New Roman" panose="02020603050405020304" pitchFamily="18" charset="0"/>
              </a:rPr>
              <a:t> Move beyond overall sentiment to identify specific aspects of the drug that users are praising or criticizing. This can provide more actionable insights.</a:t>
            </a:r>
          </a:p>
          <a:p>
            <a:endParaRPr lang="en-US" dirty="0"/>
          </a:p>
        </p:txBody>
      </p:sp>
    </p:spTree>
    <p:extLst>
      <p:ext uri="{BB962C8B-B14F-4D97-AF65-F5344CB8AC3E}">
        <p14:creationId xmlns:p14="http://schemas.microsoft.com/office/powerpoint/2010/main" val="422834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idx="4294967295"/>
          </p:nvPr>
        </p:nvSpPr>
        <p:spPr>
          <a:xfrm>
            <a:off x="1089825" y="550925"/>
            <a:ext cx="8913000" cy="674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400"/>
              <a:buFont typeface="Helvetica Neue"/>
              <a:buNone/>
            </a:pPr>
            <a:r>
              <a:rPr lang="en-IN" sz="2500" b="1" strike="noStrike">
                <a:solidFill>
                  <a:schemeClr val="dk1"/>
                </a:solidFill>
                <a:latin typeface="Helvetica Neue"/>
                <a:ea typeface="Helvetica Neue"/>
                <a:cs typeface="Helvetica Neue"/>
                <a:sym typeface="Helvetica Neue"/>
              </a:rPr>
              <a:t>ENVIRONMENT REQUIREMENTS:</a:t>
            </a:r>
            <a:endParaRPr sz="2700" b="1" strike="noStrike">
              <a:solidFill>
                <a:schemeClr val="dk1"/>
              </a:solidFill>
            </a:endParaRPr>
          </a:p>
        </p:txBody>
      </p:sp>
      <p:sp>
        <p:nvSpPr>
          <p:cNvPr id="108" name="Google Shape;108;p22"/>
          <p:cNvSpPr txBox="1">
            <a:spLocks noGrp="1"/>
          </p:cNvSpPr>
          <p:nvPr>
            <p:ph type="body" idx="4294967295"/>
          </p:nvPr>
        </p:nvSpPr>
        <p:spPr>
          <a:xfrm>
            <a:off x="157125" y="1438303"/>
            <a:ext cx="10012500" cy="4799100"/>
          </a:xfrm>
          <a:prstGeom prst="rect">
            <a:avLst/>
          </a:prstGeom>
          <a:noFill/>
          <a:ln>
            <a:noFill/>
          </a:ln>
        </p:spPr>
        <p:txBody>
          <a:bodyPr spcFirstLastPara="1" wrap="square" lIns="91425" tIns="45700" rIns="91425" bIns="45700" anchor="t" anchorCtr="0">
            <a:normAutofit/>
          </a:bodyPr>
          <a:lstStyle/>
          <a:p>
            <a:pPr marL="914400" lvl="0" indent="0" algn="just" rtl="0">
              <a:lnSpc>
                <a:spcPct val="150000"/>
              </a:lnSpc>
              <a:spcBef>
                <a:spcPts val="0"/>
              </a:spcBef>
              <a:spcAft>
                <a:spcPts val="0"/>
              </a:spcAft>
              <a:buSzPts val="1680"/>
              <a:buNone/>
            </a:pPr>
            <a:r>
              <a:rPr lang="en-IN" sz="2100" b="1" strike="noStrike" dirty="0">
                <a:solidFill>
                  <a:schemeClr val="dk1"/>
                </a:solidFill>
                <a:latin typeface="Times New Roman"/>
                <a:ea typeface="Times New Roman"/>
                <a:cs typeface="Times New Roman"/>
                <a:sym typeface="Times New Roman"/>
              </a:rPr>
              <a:t>1. Software Requirements:</a:t>
            </a:r>
            <a:endParaRPr sz="2100" b="0" strike="noStrike" dirty="0">
              <a:solidFill>
                <a:schemeClr val="dk1"/>
              </a:solidFill>
              <a:latin typeface="Arial"/>
              <a:ea typeface="Arial"/>
              <a:cs typeface="Arial"/>
              <a:sym typeface="Arial"/>
            </a:endParaRPr>
          </a:p>
          <a:p>
            <a:pPr marL="1371600" lvl="0" indent="0" algn="just" rtl="0">
              <a:lnSpc>
                <a:spcPct val="150000"/>
              </a:lnSpc>
              <a:spcBef>
                <a:spcPts val="1417"/>
              </a:spcBef>
              <a:spcAft>
                <a:spcPts val="0"/>
              </a:spcAft>
              <a:buSzPts val="1680"/>
              <a:buNone/>
            </a:pPr>
            <a:r>
              <a:rPr lang="en-IN" sz="2100" strike="noStrike" dirty="0">
                <a:solidFill>
                  <a:schemeClr val="dk1"/>
                </a:solidFill>
                <a:latin typeface="Times New Roman"/>
                <a:ea typeface="Times New Roman"/>
                <a:cs typeface="Times New Roman"/>
                <a:sym typeface="Times New Roman"/>
              </a:rPr>
              <a:t>Operating System 		: Windows </a:t>
            </a:r>
            <a:endParaRPr sz="2100" strike="noStrike" dirty="0">
              <a:solidFill>
                <a:schemeClr val="dk1"/>
              </a:solidFill>
            </a:endParaRPr>
          </a:p>
          <a:p>
            <a:pPr marL="1371600" lvl="0" indent="0" algn="just" rtl="0">
              <a:lnSpc>
                <a:spcPct val="150000"/>
              </a:lnSpc>
              <a:spcBef>
                <a:spcPts val="1417"/>
              </a:spcBef>
              <a:spcAft>
                <a:spcPts val="0"/>
              </a:spcAft>
              <a:buSzPts val="1680"/>
              <a:buNone/>
            </a:pPr>
            <a:r>
              <a:rPr lang="en-IN" sz="2100" strike="noStrike" dirty="0">
                <a:solidFill>
                  <a:schemeClr val="dk1"/>
                </a:solidFill>
                <a:latin typeface="Times New Roman"/>
                <a:ea typeface="Times New Roman"/>
                <a:cs typeface="Times New Roman"/>
                <a:sym typeface="Times New Roman"/>
              </a:rPr>
              <a:t> Tool   		</a:t>
            </a:r>
            <a:r>
              <a:rPr lang="en-IN" sz="2100" dirty="0">
                <a:solidFill>
                  <a:schemeClr val="dk1"/>
                </a:solidFill>
                <a:latin typeface="Times New Roman"/>
                <a:ea typeface="Times New Roman"/>
                <a:cs typeface="Times New Roman"/>
                <a:sym typeface="Times New Roman"/>
              </a:rPr>
              <a:t>             </a:t>
            </a:r>
            <a:r>
              <a:rPr lang="en-IN" sz="2100" strike="noStrike" dirty="0">
                <a:solidFill>
                  <a:schemeClr val="dk1"/>
                </a:solidFill>
                <a:latin typeface="Times New Roman"/>
                <a:ea typeface="Times New Roman"/>
                <a:cs typeface="Times New Roman"/>
                <a:sym typeface="Times New Roman"/>
              </a:rPr>
              <a:t> : Anaconda with </a:t>
            </a:r>
            <a:r>
              <a:rPr lang="en-IN" sz="2100" strike="noStrike" dirty="0" err="1">
                <a:solidFill>
                  <a:schemeClr val="dk1"/>
                </a:solidFill>
                <a:latin typeface="Times New Roman"/>
                <a:ea typeface="Times New Roman"/>
                <a:cs typeface="Times New Roman"/>
                <a:sym typeface="Times New Roman"/>
              </a:rPr>
              <a:t>Jupyter</a:t>
            </a:r>
            <a:r>
              <a:rPr lang="en-IN" sz="2100" strike="noStrike" dirty="0">
                <a:solidFill>
                  <a:schemeClr val="dk1"/>
                </a:solidFill>
                <a:latin typeface="Times New Roman"/>
                <a:ea typeface="Times New Roman"/>
                <a:cs typeface="Times New Roman"/>
                <a:sym typeface="Times New Roman"/>
              </a:rPr>
              <a:t> Notebook</a:t>
            </a:r>
            <a:endParaRPr sz="2100" strike="noStrike" dirty="0">
              <a:solidFill>
                <a:schemeClr val="dk1"/>
              </a:solidFill>
            </a:endParaRPr>
          </a:p>
          <a:p>
            <a:pPr marL="914400" lvl="0" indent="0" algn="just" rtl="0">
              <a:lnSpc>
                <a:spcPct val="150000"/>
              </a:lnSpc>
              <a:spcBef>
                <a:spcPts val="1417"/>
              </a:spcBef>
              <a:spcAft>
                <a:spcPts val="0"/>
              </a:spcAft>
              <a:buSzPts val="1680"/>
              <a:buNone/>
            </a:pPr>
            <a:r>
              <a:rPr lang="en-IN" sz="2100" b="1" strike="noStrike" dirty="0">
                <a:solidFill>
                  <a:schemeClr val="dk1"/>
                </a:solidFill>
                <a:latin typeface="Times New Roman"/>
                <a:ea typeface="Times New Roman"/>
                <a:cs typeface="Times New Roman"/>
                <a:sym typeface="Times New Roman"/>
              </a:rPr>
              <a:t>2. Hardware requirements:</a:t>
            </a:r>
            <a:endParaRPr sz="2100" b="0" strike="noStrike" dirty="0">
              <a:solidFill>
                <a:schemeClr val="dk1"/>
              </a:solidFill>
              <a:latin typeface="Arial"/>
              <a:ea typeface="Arial"/>
              <a:cs typeface="Arial"/>
              <a:sym typeface="Arial"/>
            </a:endParaRPr>
          </a:p>
          <a:p>
            <a:pPr marL="1371600" lvl="0" indent="0" algn="just" rtl="0">
              <a:lnSpc>
                <a:spcPct val="150000"/>
              </a:lnSpc>
              <a:spcBef>
                <a:spcPts val="1417"/>
              </a:spcBef>
              <a:spcAft>
                <a:spcPts val="0"/>
              </a:spcAft>
              <a:buSzPts val="1680"/>
              <a:buNone/>
            </a:pPr>
            <a:r>
              <a:rPr lang="en-IN" sz="2100" strike="noStrike" dirty="0">
                <a:solidFill>
                  <a:schemeClr val="dk1"/>
                </a:solidFill>
                <a:latin typeface="Times New Roman"/>
                <a:ea typeface="Times New Roman"/>
                <a:cs typeface="Times New Roman"/>
                <a:sym typeface="Times New Roman"/>
              </a:rPr>
              <a:t>Processor   			: Pentium IV/III</a:t>
            </a:r>
            <a:endParaRPr sz="2100" strike="noStrike" dirty="0">
              <a:solidFill>
                <a:schemeClr val="dk1"/>
              </a:solidFill>
            </a:endParaRPr>
          </a:p>
          <a:p>
            <a:pPr marL="1371600" lvl="0" indent="0" algn="just" rtl="0">
              <a:lnSpc>
                <a:spcPct val="150000"/>
              </a:lnSpc>
              <a:spcBef>
                <a:spcPts val="1417"/>
              </a:spcBef>
              <a:spcAft>
                <a:spcPts val="0"/>
              </a:spcAft>
              <a:buSzPts val="1680"/>
              <a:buNone/>
            </a:pPr>
            <a:r>
              <a:rPr lang="en-IN" sz="2100" strike="noStrike" dirty="0">
                <a:solidFill>
                  <a:schemeClr val="dk1"/>
                </a:solidFill>
                <a:latin typeface="Times New Roman"/>
                <a:ea typeface="Times New Roman"/>
                <a:cs typeface="Times New Roman"/>
                <a:sym typeface="Times New Roman"/>
              </a:rPr>
              <a:t>Hard disk   			: minimum 80 GB</a:t>
            </a:r>
            <a:endParaRPr sz="2100" strike="noStrike" dirty="0">
              <a:solidFill>
                <a:schemeClr val="dk1"/>
              </a:solidFill>
            </a:endParaRPr>
          </a:p>
          <a:p>
            <a:pPr marL="1371600" lvl="0" indent="0" algn="just" rtl="0">
              <a:lnSpc>
                <a:spcPct val="150000"/>
              </a:lnSpc>
              <a:spcBef>
                <a:spcPts val="1417"/>
              </a:spcBef>
              <a:spcAft>
                <a:spcPts val="0"/>
              </a:spcAft>
              <a:buSzPts val="1680"/>
              <a:buNone/>
            </a:pPr>
            <a:r>
              <a:rPr lang="en-IN" sz="2100" strike="noStrike" dirty="0">
                <a:solidFill>
                  <a:schemeClr val="dk1"/>
                </a:solidFill>
                <a:latin typeface="Times New Roman"/>
                <a:ea typeface="Times New Roman"/>
                <a:cs typeface="Times New Roman"/>
                <a:sym typeface="Times New Roman"/>
              </a:rPr>
              <a:t>RAM        			: minimum 8 GB</a:t>
            </a:r>
            <a:endParaRPr sz="2100" strike="noStrike" dirty="0">
              <a:solidFill>
                <a:schemeClr val="dk1"/>
              </a:solidFill>
            </a:endParaRPr>
          </a:p>
          <a:p>
            <a:pPr marL="1371600" lvl="0" indent="0" algn="l" rtl="0">
              <a:lnSpc>
                <a:spcPct val="100000"/>
              </a:lnSpc>
              <a:spcBef>
                <a:spcPts val="641"/>
              </a:spcBef>
              <a:spcAft>
                <a:spcPts val="0"/>
              </a:spcAft>
              <a:buSzPts val="1680"/>
              <a:buNone/>
            </a:pPr>
            <a:endParaRPr sz="2100" b="0" strike="noStrike"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idx="4294967295"/>
          </p:nvPr>
        </p:nvSpPr>
        <p:spPr>
          <a:xfrm>
            <a:off x="559650" y="161322"/>
            <a:ext cx="11072700" cy="746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600"/>
              <a:buFont typeface="Times New Roman"/>
              <a:buNone/>
            </a:pPr>
            <a:r>
              <a:rPr lang="en-IN" sz="2500" b="1" strike="noStrike" cap="none" dirty="0">
                <a:solidFill>
                  <a:schemeClr val="dk1"/>
                </a:solidFill>
                <a:latin typeface="+mj-lt"/>
                <a:ea typeface="Times New Roman"/>
                <a:cs typeface="Times New Roman"/>
                <a:sym typeface="Times New Roman"/>
              </a:rPr>
              <a:t>SYSTEM ARCHITECTURE DIAGRAM:</a:t>
            </a:r>
            <a:endParaRPr sz="2500" b="1" strike="noStrike" dirty="0">
              <a:solidFill>
                <a:schemeClr val="dk1"/>
              </a:solidFill>
              <a:latin typeface="+mj-lt"/>
              <a:ea typeface="Arial"/>
              <a:cs typeface="Arial"/>
              <a:sym typeface="Arial"/>
            </a:endParaRPr>
          </a:p>
        </p:txBody>
      </p:sp>
      <p:pic>
        <p:nvPicPr>
          <p:cNvPr id="114" name="Google Shape;114;p23"/>
          <p:cNvPicPr preferRelativeResize="0"/>
          <p:nvPr/>
        </p:nvPicPr>
        <p:blipFill rotWithShape="1">
          <a:blip r:embed="rId3">
            <a:alphaModFix/>
          </a:blip>
          <a:srcRect/>
          <a:stretch/>
        </p:blipFill>
        <p:spPr>
          <a:xfrm>
            <a:off x="2706624" y="1333735"/>
            <a:ext cx="6631458" cy="492040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2724</Words>
  <Application>Microsoft Office PowerPoint</Application>
  <PresentationFormat>Widescreen</PresentationFormat>
  <Paragraphs>141</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Century Gothic</vt:lpstr>
      <vt:lpstr>Times New Roman</vt:lpstr>
      <vt:lpstr>Arimo</vt:lpstr>
      <vt:lpstr>Helvetica World Bold</vt:lpstr>
      <vt:lpstr>Helvetica Neue</vt:lpstr>
      <vt:lpstr>Helvetica World</vt:lpstr>
      <vt:lpstr>Arial</vt:lpstr>
      <vt:lpstr>Simple Light</vt:lpstr>
      <vt:lpstr>PowerPoint Presentation</vt:lpstr>
      <vt:lpstr>ABSTRACT : </vt:lpstr>
      <vt:lpstr>PowerPoint Presentation</vt:lpstr>
      <vt:lpstr>PowerPoint Presentation</vt:lpstr>
      <vt:lpstr>EXISTING SYSTEM: </vt:lpstr>
      <vt:lpstr>PROPOSED SYSTEM: </vt:lpstr>
      <vt:lpstr>Novelty:</vt:lpstr>
      <vt:lpstr>ENVIRONMENT REQUIREMENTS:</vt:lpstr>
      <vt:lpstr>SYSTEM ARCHITECTURE DIAGRAM:</vt:lpstr>
      <vt:lpstr>PREPARING THE DATASET:</vt:lpstr>
      <vt:lpstr>LIST OF MODULES:</vt:lpstr>
      <vt:lpstr>PowerPoint Presentation</vt:lpstr>
      <vt:lpstr>PowerPoint Presentation</vt:lpstr>
      <vt:lpstr> </vt:lpstr>
      <vt:lpstr>Decision Tree Algorithm:</vt:lpstr>
      <vt:lpstr>Gradient Boosting Algorithm:</vt:lpstr>
      <vt:lpstr>OUTPUT:</vt:lpstr>
      <vt:lpstr>OUTPUT:</vt:lpstr>
      <vt:lpstr>OUTPUT:</vt:lpstr>
      <vt:lpstr>CONCLUSION:</vt:lpstr>
      <vt:lpstr>FUTURE 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MM</dc:creator>
  <cp:lastModifiedBy>Venkat Madhukumar</cp:lastModifiedBy>
  <cp:revision>8</cp:revision>
  <dcterms:modified xsi:type="dcterms:W3CDTF">2024-03-26T05:13:04Z</dcterms:modified>
</cp:coreProperties>
</file>