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9" roundtripDataSignature="AMtx7mg5OBLhLzBYAotyiL5erBuoazRu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B8086C-811A-42D0-BC0B-B64902B701C8}">
  <a:tblStyle styleId="{1CB8086C-811A-42D0-BC0B-B64902B701C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b="off" i="off"/>
    </a:neCell>
    <a:nwCell>
      <a:tcTxStyle b="off" i="off"/>
    </a:nwCell>
  </a:tblStyle>
  <a:tblStyle styleId="{8AF83947-6D0F-4AE0-90C8-373A31DB14D0}"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c404a66a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2c404a66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c404a66a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c404a66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c404a66a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c404a66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c404a66ac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c404a66a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c404a66a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c404a66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c404a66a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c404a66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c404a66a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c404a66a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c404a66a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c404a66a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8"/>
          <p:cNvSpPr/>
          <p:nvPr>
            <p:ph idx="2" type="pic"/>
          </p:nvPr>
        </p:nvSpPr>
        <p:spPr>
          <a:xfrm>
            <a:off x="1792288" y="612775"/>
            <a:ext cx="5486400" cy="4114800"/>
          </a:xfrm>
          <a:prstGeom prst="rect">
            <a:avLst/>
          </a:prstGeom>
          <a:noFill/>
          <a:ln>
            <a:noFill/>
          </a:ln>
        </p:spPr>
      </p:sp>
      <p:sp>
        <p:nvSpPr>
          <p:cNvPr id="26" name="Google Shape;26;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7" name="Google Shape;2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3" name="Google Shape;33;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9" name="Google Shape;39;p4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4" name="Google Shape;64;p4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1" lang="en-US" sz="3400">
                <a:solidFill>
                  <a:schemeClr val="lt1"/>
                </a:solidFill>
                <a:latin typeface="Times New Roman"/>
                <a:ea typeface="Times New Roman"/>
                <a:cs typeface="Times New Roman"/>
                <a:sym typeface="Times New Roman"/>
              </a:rPr>
              <a:t>PROTECTING THE SECRECY OF  VIDEO USING ADVANCED DATA HIDING TECHNIQUE</a:t>
            </a:r>
            <a:endParaRPr b="1" i="1" sz="3400">
              <a:solidFill>
                <a:schemeClr val="lt1"/>
              </a:solidFill>
              <a:latin typeface="Times New Roman"/>
              <a:ea typeface="Times New Roman"/>
              <a:cs typeface="Times New Roman"/>
              <a:sym typeface="Times New Roman"/>
            </a:endParaRPr>
          </a:p>
        </p:txBody>
      </p:sp>
      <p:sp>
        <p:nvSpPr>
          <p:cNvPr id="85" name="Google Shape;85;p1"/>
          <p:cNvSpPr txBox="1"/>
          <p:nvPr>
            <p:ph idx="1" type="subTitle"/>
          </p:nvPr>
        </p:nvSpPr>
        <p:spPr>
          <a:xfrm>
            <a:off x="318499" y="4263775"/>
            <a:ext cx="8537700" cy="181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i="1" lang="en-US" sz="2000">
                <a:solidFill>
                  <a:schemeClr val="lt1"/>
                </a:solidFill>
                <a:latin typeface="Times New Roman"/>
                <a:ea typeface="Times New Roman"/>
                <a:cs typeface="Times New Roman"/>
                <a:sym typeface="Times New Roman"/>
              </a:rPr>
              <a:t> BY                                    </a:t>
            </a:r>
            <a:endParaRPr i="1" sz="2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i="1" lang="en-US" sz="2000">
                <a:solidFill>
                  <a:schemeClr val="lt1"/>
                </a:solidFill>
                <a:latin typeface="Times New Roman"/>
                <a:ea typeface="Times New Roman"/>
                <a:cs typeface="Times New Roman"/>
                <a:sym typeface="Times New Roman"/>
              </a:rPr>
              <a:t> JAYAPRIYA.M          211419205079                  GUIDED BY                                     JENI PRECILLA.M    211419205082                   Mrs.K.MUTHULAKSHMI</a:t>
            </a:r>
            <a:endParaRPr i="1" sz="2000">
              <a:solidFill>
                <a:schemeClr val="lt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i="1" lang="en-US" sz="2000">
                <a:solidFill>
                  <a:schemeClr val="lt1"/>
                </a:solidFill>
                <a:latin typeface="Times New Roman"/>
                <a:ea typeface="Times New Roman"/>
                <a:cs typeface="Times New Roman"/>
                <a:sym typeface="Times New Roman"/>
              </a:rPr>
              <a:t> MONICA.M               211419205108</a:t>
            </a:r>
            <a:endParaRPr i="1" sz="2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532700"/>
            <a:ext cx="8229600" cy="1067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sz="4000">
                <a:solidFill>
                  <a:schemeClr val="lt1"/>
                </a:solidFill>
                <a:latin typeface="Times New Roman"/>
                <a:ea typeface="Times New Roman"/>
                <a:cs typeface="Times New Roman"/>
                <a:sym typeface="Times New Roman"/>
              </a:rPr>
              <a:t>S/W SYSTEM CONFIGURATION</a:t>
            </a:r>
            <a:br>
              <a:rPr b="1"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139" name="Google Shape;139;p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11150" lvl="0" marL="342900" rtl="0" algn="just">
              <a:lnSpc>
                <a:spcPct val="100000"/>
              </a:lnSpc>
              <a:spcBef>
                <a:spcPts val="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Operating System             - 7/8/10 </a:t>
            </a:r>
            <a:endParaRPr sz="2700">
              <a:solidFill>
                <a:schemeClr val="lt1"/>
              </a:solidFill>
              <a:latin typeface="Times New Roman"/>
              <a:ea typeface="Times New Roman"/>
              <a:cs typeface="Times New Roman"/>
              <a:sym typeface="Times New Roman"/>
            </a:endParaRPr>
          </a:p>
          <a:p>
            <a:pPr indent="-311150" lvl="0" marL="342900" rtl="0" algn="just">
              <a:lnSpc>
                <a:spcPct val="100000"/>
              </a:lnSpc>
              <a:spcBef>
                <a:spcPts val="64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Front End                          -    Java</a:t>
            </a:r>
            <a:endParaRPr sz="2700">
              <a:solidFill>
                <a:schemeClr val="lt1"/>
              </a:solidFill>
              <a:latin typeface="Times New Roman"/>
              <a:ea typeface="Times New Roman"/>
              <a:cs typeface="Times New Roman"/>
              <a:sym typeface="Times New Roman"/>
            </a:endParaRPr>
          </a:p>
          <a:p>
            <a:pPr indent="-311150" lvl="0" marL="342900" rtl="0" algn="just">
              <a:lnSpc>
                <a:spcPct val="100000"/>
              </a:lnSpc>
              <a:spcBef>
                <a:spcPts val="64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Database                            -   My sql</a:t>
            </a:r>
            <a:endParaRPr sz="2700">
              <a:solidFill>
                <a:schemeClr val="lt1"/>
              </a:solidFill>
              <a:latin typeface="Times New Roman"/>
              <a:ea typeface="Times New Roman"/>
              <a:cs typeface="Times New Roman"/>
              <a:sym typeface="Times New Roman"/>
            </a:endParaRPr>
          </a:p>
          <a:p>
            <a:pPr indent="-311150" lvl="0" marL="342900" rtl="0" algn="just">
              <a:lnSpc>
                <a:spcPct val="100000"/>
              </a:lnSpc>
              <a:spcBef>
                <a:spcPts val="64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Database Connectivity       -   JDBC.</a:t>
            </a:r>
            <a:endParaRPr sz="27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498348"/>
            <a:ext cx="8229600" cy="919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SYSTEM ARCHITECTURE</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pic>
        <p:nvPicPr>
          <p:cNvPr descr="C:\Users\admin\Downloads\Blank diagram(23).png" id="145" name="Google Shape;145;p11"/>
          <p:cNvPicPr preferRelativeResize="0"/>
          <p:nvPr>
            <p:ph idx="1" type="body"/>
          </p:nvPr>
        </p:nvPicPr>
        <p:blipFill rotWithShape="1">
          <a:blip r:embed="rId3">
            <a:alphaModFix/>
          </a:blip>
          <a:srcRect b="0" l="0" r="0" t="0"/>
          <a:stretch/>
        </p:blipFill>
        <p:spPr>
          <a:xfrm>
            <a:off x="457200" y="1711857"/>
            <a:ext cx="8229600" cy="430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287676" y="380144"/>
            <a:ext cx="8399100" cy="628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LITERATURE SURVEY</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151" name="Google Shape;151;p12"/>
          <p:cNvSpPr txBox="1"/>
          <p:nvPr>
            <p:ph idx="1" type="body"/>
          </p:nvPr>
        </p:nvSpPr>
        <p:spPr>
          <a:xfrm>
            <a:off x="457200" y="1008525"/>
            <a:ext cx="8229600" cy="5597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304"/>
              </a:spcBef>
              <a:spcAft>
                <a:spcPts val="0"/>
              </a:spcAft>
              <a:buClr>
                <a:schemeClr val="dk1"/>
              </a:buClr>
              <a:buSzPts val="1520"/>
              <a:buNone/>
            </a:pPr>
            <a:r>
              <a:t/>
            </a:r>
            <a:endParaRPr sz="1720">
              <a:solidFill>
                <a:schemeClr val="lt1"/>
              </a:solidFill>
              <a:latin typeface="Times New Roman"/>
              <a:ea typeface="Times New Roman"/>
              <a:cs typeface="Times New Roman"/>
              <a:sym typeface="Times New Roman"/>
            </a:endParaRPr>
          </a:p>
        </p:txBody>
      </p:sp>
      <p:graphicFrame>
        <p:nvGraphicFramePr>
          <p:cNvPr id="152" name="Google Shape;152;p12"/>
          <p:cNvGraphicFramePr/>
          <p:nvPr/>
        </p:nvGraphicFramePr>
        <p:xfrm>
          <a:off x="287676" y="1008525"/>
          <a:ext cx="3000000" cy="3000000"/>
        </p:xfrm>
        <a:graphic>
          <a:graphicData uri="http://schemas.openxmlformats.org/drawingml/2006/table">
            <a:tbl>
              <a:tblPr bandRow="1" firstRow="1">
                <a:noFill/>
                <a:tableStyleId>{1CB8086C-811A-42D0-BC0B-B64902B701C8}</a:tableStyleId>
              </a:tblPr>
              <a:tblGrid>
                <a:gridCol w="452075"/>
                <a:gridCol w="1188300"/>
                <a:gridCol w="4611875"/>
                <a:gridCol w="1163450"/>
                <a:gridCol w="1152975"/>
              </a:tblGrid>
              <a:tr h="72862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solidFill>
                      <a:schemeClr val="dk1"/>
                    </a:solidFill>
                  </a:tcPr>
                </a:tc>
              </a:tr>
              <a:tr h="48687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1</a:t>
                      </a:r>
                      <a:endParaRPr sz="1400" u="none" cap="none" strike="noStrik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 Research on Digital Image Watermarking Algorithm Based on Scrambling and Singular Value Decomposition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Year: 2022</a:t>
                      </a:r>
                      <a:endParaRPr sz="1400" u="none" cap="none" strike="noStrike">
                        <a:latin typeface="Times New Roman"/>
                        <a:ea typeface="Times New Roman"/>
                        <a:cs typeface="Times New Roman"/>
                        <a:sym typeface="Times New Roman"/>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 At present, the digital image watermarking algorithm has not embedded the synchronization signal in the image, resulting in the poor performance of the embedded image in terms of, imperceptibility, anti-attack ability, and robustness.  therefore, a digital image watermarking algorithm based on scrambling and singular value decomposition is proposed.. The experimental result show that the algorithm can extract the watermark information completely, the image contrast and singular value have been anti-attack performance.</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The image has good quality,stand strong against attack and has good visual effect.</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The watermarkimage may be used in illegal way and the watermarkcan be removed  easily. </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LITERATURE SURVEY</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158" name="Google Shape;158;p13"/>
          <p:cNvSpPr txBox="1"/>
          <p:nvPr>
            <p:ph idx="1" type="body"/>
          </p:nvPr>
        </p:nvSpPr>
        <p:spPr>
          <a:xfrm>
            <a:off x="228600" y="1008525"/>
            <a:ext cx="8229600" cy="5563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760"/>
              <a:buNone/>
            </a:pPr>
            <a:r>
              <a:rPr b="1" lang="en-US" sz="1860">
                <a:solidFill>
                  <a:schemeClr val="lt1"/>
                </a:solidFill>
              </a:rPr>
              <a:t>TITLE 2</a:t>
            </a:r>
            <a:r>
              <a:rPr lang="en-US" sz="1860">
                <a:solidFill>
                  <a:schemeClr val="lt1"/>
                </a:solidFill>
              </a:rPr>
              <a:t>: Image Watermarking between Conventional and Learning-Based Techniques: A Literature Review</a:t>
            </a:r>
            <a:endParaRPr/>
          </a:p>
          <a:p>
            <a:pPr indent="0" lvl="0" marL="0" rtl="0" algn="l">
              <a:lnSpc>
                <a:spcPct val="90000"/>
              </a:lnSpc>
              <a:spcBef>
                <a:spcPts val="304"/>
              </a:spcBef>
              <a:spcAft>
                <a:spcPts val="0"/>
              </a:spcAft>
              <a:buClr>
                <a:schemeClr val="dk1"/>
              </a:buClr>
              <a:buSzPts val="1760"/>
              <a:buNone/>
            </a:pPr>
            <a:r>
              <a:rPr lang="en-US" sz="1860">
                <a:solidFill>
                  <a:schemeClr val="lt1"/>
                </a:solidFill>
              </a:rPr>
              <a:t> </a:t>
            </a:r>
            <a:endParaRPr/>
          </a:p>
          <a:p>
            <a:pPr indent="0" lvl="0" marL="0" rtl="0" algn="l">
              <a:lnSpc>
                <a:spcPct val="90000"/>
              </a:lnSpc>
              <a:spcBef>
                <a:spcPts val="304"/>
              </a:spcBef>
              <a:spcAft>
                <a:spcPts val="0"/>
              </a:spcAft>
              <a:buClr>
                <a:schemeClr val="dk1"/>
              </a:buClr>
              <a:buSzPts val="1760"/>
              <a:buNone/>
            </a:pPr>
            <a:r>
              <a:rPr b="1" lang="en-US" sz="1860">
                <a:solidFill>
                  <a:schemeClr val="lt1"/>
                </a:solidFill>
              </a:rPr>
              <a:t>AUTHOR</a:t>
            </a:r>
            <a:r>
              <a:rPr lang="en-US" sz="1860">
                <a:solidFill>
                  <a:schemeClr val="lt1"/>
                </a:solidFill>
              </a:rPr>
              <a:t>: Said Boujerfaoui , Rabia Riad  , Hassan Douzi  , Frédéric Ros  and Rachid Harba  </a:t>
            </a:r>
            <a:endParaRPr/>
          </a:p>
          <a:p>
            <a:pPr indent="0" lvl="0" marL="0" rtl="0" algn="l">
              <a:lnSpc>
                <a:spcPct val="90000"/>
              </a:lnSpc>
              <a:spcBef>
                <a:spcPts val="304"/>
              </a:spcBef>
              <a:spcAft>
                <a:spcPts val="0"/>
              </a:spcAft>
              <a:buClr>
                <a:schemeClr val="dk1"/>
              </a:buClr>
              <a:buSzPts val="1760"/>
              <a:buNone/>
            </a:pPr>
            <a:r>
              <a:rPr lang="en-US" sz="1860">
                <a:solidFill>
                  <a:schemeClr val="lt1"/>
                </a:solidFill>
              </a:rPr>
              <a:t> </a:t>
            </a:r>
            <a:endParaRPr/>
          </a:p>
          <a:p>
            <a:pPr indent="0" lvl="0" marL="0" rtl="0" algn="l">
              <a:lnSpc>
                <a:spcPct val="90000"/>
              </a:lnSpc>
              <a:spcBef>
                <a:spcPts val="304"/>
              </a:spcBef>
              <a:spcAft>
                <a:spcPts val="0"/>
              </a:spcAft>
              <a:buClr>
                <a:schemeClr val="dk1"/>
              </a:buClr>
              <a:buSzPts val="1760"/>
              <a:buNone/>
            </a:pPr>
            <a:r>
              <a:rPr b="1" lang="en-US" sz="1860">
                <a:solidFill>
                  <a:schemeClr val="lt1"/>
                </a:solidFill>
              </a:rPr>
              <a:t>ABSTRACT:</a:t>
            </a:r>
            <a:endParaRPr sz="1860">
              <a:solidFill>
                <a:schemeClr val="lt1"/>
              </a:solidFill>
            </a:endParaRPr>
          </a:p>
          <a:p>
            <a:pPr indent="0" lvl="0" marL="0" rtl="0" algn="l">
              <a:lnSpc>
                <a:spcPct val="90000"/>
              </a:lnSpc>
              <a:spcBef>
                <a:spcPts val="304"/>
              </a:spcBef>
              <a:spcAft>
                <a:spcPts val="0"/>
              </a:spcAft>
              <a:buClr>
                <a:schemeClr val="dk1"/>
              </a:buClr>
              <a:buSzPts val="1760"/>
              <a:buNone/>
            </a:pPr>
            <a:r>
              <a:rPr lang="en-US" sz="1860">
                <a:solidFill>
                  <a:schemeClr val="lt1"/>
                </a:solidFill>
              </a:rPr>
              <a:t> Currently, most transactions and exchanges are conducted through the Internet thanks to technological tools, running the risk of the falsification and distortion of information. This is due to the massive demand for the virtual world and its easy access to anyone. Image watermarking has recently emerged as one of the most important areas for protecting content and enhancing durability and resistance to these kinds of attacks. However, there is currently no integrated technology able to repel all possible kinds of attacks; the main objective of each technology remains limited to specific types of applications, meaning there are multiple opportunities to contribute to the development of this field. Recently, the image watermarking field has gained significant benefits from the sudden popularity of deep learning and its outstanding success in the field of information security. Thus, in this article, we will describe the bridge by which the watermarking field has evolved from traditional technology to intelligent technologies based on deep learnin</a:t>
            </a:r>
            <a:endParaRPr sz="1860">
              <a:solidFill>
                <a:schemeClr val="lt1"/>
              </a:solidFill>
            </a:endParaRPr>
          </a:p>
        </p:txBody>
      </p:sp>
      <p:graphicFrame>
        <p:nvGraphicFramePr>
          <p:cNvPr id="159" name="Google Shape;159;p13"/>
          <p:cNvGraphicFramePr/>
          <p:nvPr/>
        </p:nvGraphicFramePr>
        <p:xfrm>
          <a:off x="328773" y="1008526"/>
          <a:ext cx="3000000" cy="3000000"/>
        </p:xfrm>
        <a:graphic>
          <a:graphicData uri="http://schemas.openxmlformats.org/drawingml/2006/table">
            <a:tbl>
              <a:tblPr bandRow="1" firstRow="1">
                <a:noFill/>
                <a:tableStyleId>{1CB8086C-811A-42D0-BC0B-B64902B701C8}</a:tableStyleId>
              </a:tblPr>
              <a:tblGrid>
                <a:gridCol w="476075"/>
                <a:gridCol w="1153300"/>
                <a:gridCol w="4570400"/>
                <a:gridCol w="1153675"/>
                <a:gridCol w="1143300"/>
              </a:tblGrid>
              <a:tr h="74872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8261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2</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 Image Watermarking between Conventional and Learning-Based Techniques: A Literature Review</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Year: 2022</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90000"/>
                        </a:lnSpc>
                        <a:spcBef>
                          <a:spcPts val="0"/>
                        </a:spcBef>
                        <a:spcAft>
                          <a:spcPts val="0"/>
                        </a:spcAft>
                        <a:buClr>
                          <a:schemeClr val="dk1"/>
                        </a:buClr>
                        <a:buSzPts val="1760"/>
                        <a:buFont typeface="Arial"/>
                        <a:buNone/>
                      </a:pPr>
                      <a:r>
                        <a:rPr lang="en-US" sz="1400" u="none" cap="none" strike="noStrike">
                          <a:solidFill>
                            <a:schemeClr val="lt1"/>
                          </a:solidFill>
                          <a:latin typeface="Times New Roman"/>
                          <a:ea typeface="Times New Roman"/>
                          <a:cs typeface="Times New Roman"/>
                          <a:sym typeface="Times New Roman"/>
                        </a:rPr>
                        <a:t> Currently, most transactions and exchanges are conducted through the Internet thanks to technological tools, running the risk of the falsification and distortion of information. This is due to the massive demand for the virtual world and its easy access to anyone. Image watermarking has recently emerged as one of the most important areas for protecting content and enhancing durability and resistance to these kinds of attacks. However, there is currently no integrated technology able to repel all possible kinds of attacks; the main objective of each technology remains limited to specific types of applications, meaning there are multiple opportunities to contribute to the development of this field. Recently, the image watermarking field has gained significant benefits from the sudden popularity of deep learning and its outstanding success in the field of information security. Thus, in this article, we will describe the bridge by which the watermarking field has evolved from traditional technology to intelligent technologies based on deep learning.</a:t>
                      </a:r>
                      <a:endParaRPr sz="1400" u="none" cap="none" strike="noStrike">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Secret information which may be Needed in case of emergency situation can be sent through secure transaction method as technology has been improved.</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Hackers can easily get the content when the hidden file has any form of hints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LITERATURE SURVEY</a:t>
            </a:r>
            <a:br>
              <a:rPr lang="en-US" sz="4000">
                <a:solidFill>
                  <a:schemeClr val="lt1"/>
                </a:solidFill>
              </a:rPr>
            </a:br>
            <a:endParaRPr sz="4000">
              <a:solidFill>
                <a:schemeClr val="lt1"/>
              </a:solidFill>
            </a:endParaRPr>
          </a:p>
        </p:txBody>
      </p:sp>
      <p:graphicFrame>
        <p:nvGraphicFramePr>
          <p:cNvPr id="165" name="Google Shape;165;p14"/>
          <p:cNvGraphicFramePr/>
          <p:nvPr/>
        </p:nvGraphicFramePr>
        <p:xfrm>
          <a:off x="208692" y="1022885"/>
          <a:ext cx="3000000" cy="3000000"/>
        </p:xfrm>
        <a:graphic>
          <a:graphicData uri="http://schemas.openxmlformats.org/drawingml/2006/table">
            <a:tbl>
              <a:tblPr bandRow="1" firstRow="1">
                <a:noFill/>
                <a:tableStyleId>{8AF83947-6D0F-4AE0-90C8-373A31DB14D0}</a:tableStyleId>
              </a:tblPr>
              <a:tblGrid>
                <a:gridCol w="475050"/>
                <a:gridCol w="1455525"/>
                <a:gridCol w="3956025"/>
                <a:gridCol w="1417325"/>
                <a:gridCol w="1446325"/>
              </a:tblGrid>
              <a:tr h="69267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925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3</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MultipurposeWatermarkingAlgorithm for Medical Images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Year: 2022</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Considering the existing medical image watermarking algorithms, a single function often has limitations, and a multipurpose watermarking algorithm for medical images is proposed. First, medical images are divided into regions of interest (ROIs) and regions of noninterest (RONIs). ,en, the authentication watermark produced for each subblock of the ROI is embedded into the corresponding mapping subblock. ,e visible watermark is embedded into the RONI, and, finally, the watermark information and constructed authentication information in each subblock of the ROI are embedded into the corresponding RONI subblock.</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Times New Roman"/>
                          <a:ea typeface="Times New Roman"/>
                          <a:cs typeface="Times New Roman"/>
                          <a:sym typeface="Times New Roman"/>
                        </a:rPr>
                        <a:t>algorithm has strong robustness and very good visual quality. It can simultaneously realize copyright protection and content authentication and also has high tamper localization capability.</a:t>
                      </a:r>
                      <a:endParaRPr sz="1400" u="none" cap="none" strike="noStrike">
                        <a:solidFill>
                          <a:srgbClr val="FFFFFF"/>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Considering the existing medical image watermarking algorithms, a single function often has limitations,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LITERATURE SURVEY</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171" name="Google Shape;171;p15"/>
          <p:cNvSpPr txBox="1"/>
          <p:nvPr>
            <p:ph idx="1" type="body"/>
          </p:nvPr>
        </p:nvSpPr>
        <p:spPr>
          <a:xfrm>
            <a:off x="457200" y="924475"/>
            <a:ext cx="8229600" cy="563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80"/>
              <a:buNone/>
            </a:pPr>
            <a:r>
              <a:rPr b="1" lang="en-US" sz="1779">
                <a:solidFill>
                  <a:schemeClr val="lt1"/>
                </a:solidFill>
                <a:latin typeface="Times New Roman"/>
                <a:ea typeface="Times New Roman"/>
                <a:cs typeface="Times New Roman"/>
                <a:sym typeface="Times New Roman"/>
              </a:rPr>
              <a:t>TITLE 4</a:t>
            </a:r>
            <a:r>
              <a:rPr lang="en-US" sz="1779">
                <a:solidFill>
                  <a:schemeClr val="lt1"/>
                </a:solidFill>
                <a:latin typeface="Times New Roman"/>
                <a:ea typeface="Times New Roman"/>
                <a:cs typeface="Times New Roman"/>
                <a:sym typeface="Times New Roman"/>
              </a:rPr>
              <a:t>: Multiple Histograms Shifting-Based Video Data Hiding Using Compression Sensing </a:t>
            </a:r>
            <a:endParaRPr sz="1779">
              <a:solidFill>
                <a:schemeClr val="lt1"/>
              </a:solidFill>
              <a:latin typeface="Times New Roman"/>
              <a:ea typeface="Times New Roman"/>
              <a:cs typeface="Times New Roman"/>
              <a:sym typeface="Times New Roman"/>
            </a:endParaRPr>
          </a:p>
          <a:p>
            <a:pPr indent="0" lvl="0" marL="0" rtl="0" algn="l">
              <a:lnSpc>
                <a:spcPct val="90000"/>
              </a:lnSpc>
              <a:spcBef>
                <a:spcPts val="296"/>
              </a:spcBef>
              <a:spcAft>
                <a:spcPts val="0"/>
              </a:spcAft>
              <a:buClr>
                <a:schemeClr val="dk1"/>
              </a:buClr>
              <a:buSzPts val="1480"/>
              <a:buNone/>
            </a:pPr>
            <a:r>
              <a:rPr b="1" lang="en-US" sz="1779">
                <a:solidFill>
                  <a:schemeClr val="lt1"/>
                </a:solidFill>
                <a:latin typeface="Times New Roman"/>
                <a:ea typeface="Times New Roman"/>
                <a:cs typeface="Times New Roman"/>
                <a:sym typeface="Times New Roman"/>
              </a:rPr>
              <a:t>AUTHOR</a:t>
            </a:r>
            <a:r>
              <a:rPr lang="en-US" sz="1779">
                <a:solidFill>
                  <a:schemeClr val="lt1"/>
                </a:solidFill>
                <a:latin typeface="Times New Roman"/>
                <a:ea typeface="Times New Roman"/>
                <a:cs typeface="Times New Roman"/>
                <a:sym typeface="Times New Roman"/>
              </a:rPr>
              <a:t> YANLI CHEN  , LIMENGNAN ZHOU , YONGHUI ZHOU1 , YI CHEN  , (Graduate Student Member, I SHENGBO HU  , AND ZHICHENG DONG  </a:t>
            </a:r>
            <a:endParaRPr sz="1779">
              <a:solidFill>
                <a:schemeClr val="lt1"/>
              </a:solidFill>
              <a:latin typeface="Times New Roman"/>
              <a:ea typeface="Times New Roman"/>
              <a:cs typeface="Times New Roman"/>
              <a:sym typeface="Times New Roman"/>
            </a:endParaRPr>
          </a:p>
          <a:p>
            <a:pPr indent="0" lvl="0" marL="0" rtl="0" algn="l">
              <a:lnSpc>
                <a:spcPct val="90000"/>
              </a:lnSpc>
              <a:spcBef>
                <a:spcPts val="296"/>
              </a:spcBef>
              <a:spcAft>
                <a:spcPts val="0"/>
              </a:spcAft>
              <a:buClr>
                <a:schemeClr val="dk1"/>
              </a:buClr>
              <a:buSzPts val="1480"/>
              <a:buNone/>
            </a:pPr>
            <a:r>
              <a:rPr b="1" lang="en-US" sz="1779">
                <a:solidFill>
                  <a:schemeClr val="lt1"/>
                </a:solidFill>
                <a:latin typeface="Times New Roman"/>
                <a:ea typeface="Times New Roman"/>
                <a:cs typeface="Times New Roman"/>
                <a:sym typeface="Times New Roman"/>
              </a:rPr>
              <a:t>ABSTRACT:</a:t>
            </a:r>
            <a:endParaRPr sz="1779">
              <a:solidFill>
                <a:schemeClr val="lt1"/>
              </a:solidFill>
              <a:latin typeface="Times New Roman"/>
              <a:ea typeface="Times New Roman"/>
              <a:cs typeface="Times New Roman"/>
              <a:sym typeface="Times New Roman"/>
            </a:endParaRPr>
          </a:p>
          <a:p>
            <a:pPr indent="0" lvl="0" marL="0" rtl="0" algn="l">
              <a:lnSpc>
                <a:spcPct val="90000"/>
              </a:lnSpc>
              <a:spcBef>
                <a:spcPts val="296"/>
              </a:spcBef>
              <a:spcAft>
                <a:spcPts val="0"/>
              </a:spcAft>
              <a:buClr>
                <a:schemeClr val="dk1"/>
              </a:buClr>
              <a:buSzPts val="1480"/>
              <a:buNone/>
            </a:pPr>
            <a:r>
              <a:rPr lang="en-US" sz="1779">
                <a:solidFill>
                  <a:schemeClr val="lt1"/>
                </a:solidFill>
                <a:latin typeface="Times New Roman"/>
                <a:ea typeface="Times New Roman"/>
                <a:cs typeface="Times New Roman"/>
                <a:sym typeface="Times New Roman"/>
              </a:rPr>
              <a:t>	With the development of multimedia editing technologies, the copyright protection has attacked more attentions. Reversible data hiding (RDH), in which the cover can be recovered losslessly, is an effect method to eliminate embedding distortions. As a typical RDH method, histogram shifting (HS) is used widely. Most existing RDH schemes based on HS usually build sharp histograms by predicting and sorting techniques. To make use of spatial correlations of multimedia, several RDH schemes based on multiple HS (MHS) are proposed to protect copyright, in which some rigid rules are used to build multiple histograms. Against images, videos have more spatial and temple correlations and it is easier to acquire sharper histograms. In this paper, a video MHS scheme based on compression sensing (CS) is proposed. As a linear sensing algorithm, CS can measure macroblock residuals by reducing corrections among pixels to acquire distinguishable macroblock features, while keeping their statistical characteristics immutable. By employing CS, macroblocks with similar characteristics cluster together to formulate multiple histograms. For each of these histograms, data embedding is implemented to reduce</a:t>
            </a:r>
            <a:endParaRPr sz="1779">
              <a:solidFill>
                <a:schemeClr val="lt1"/>
              </a:solidFill>
              <a:latin typeface="Times New Roman"/>
              <a:ea typeface="Times New Roman"/>
              <a:cs typeface="Times New Roman"/>
              <a:sym typeface="Times New Roman"/>
            </a:endParaRPr>
          </a:p>
          <a:p>
            <a:pPr indent="0" lvl="0" marL="0" rtl="0" algn="just">
              <a:lnSpc>
                <a:spcPct val="90000"/>
              </a:lnSpc>
              <a:spcBef>
                <a:spcPts val="296"/>
              </a:spcBef>
              <a:spcAft>
                <a:spcPts val="0"/>
              </a:spcAft>
              <a:buClr>
                <a:schemeClr val="dk1"/>
              </a:buClr>
              <a:buSzPts val="1480"/>
              <a:buNone/>
            </a:pPr>
            <a:r>
              <a:t/>
            </a:r>
            <a:endParaRPr sz="1779">
              <a:solidFill>
                <a:schemeClr val="lt1"/>
              </a:solidFill>
              <a:latin typeface="Times New Roman"/>
              <a:ea typeface="Times New Roman"/>
              <a:cs typeface="Times New Roman"/>
              <a:sym typeface="Times New Roman"/>
            </a:endParaRPr>
          </a:p>
        </p:txBody>
      </p:sp>
      <p:graphicFrame>
        <p:nvGraphicFramePr>
          <p:cNvPr id="172" name="Google Shape;172;p15"/>
          <p:cNvGraphicFramePr/>
          <p:nvPr/>
        </p:nvGraphicFramePr>
        <p:xfrm>
          <a:off x="256855" y="924475"/>
          <a:ext cx="3000000" cy="3000000"/>
        </p:xfrm>
        <a:graphic>
          <a:graphicData uri="http://schemas.openxmlformats.org/drawingml/2006/table">
            <a:tbl>
              <a:tblPr bandRow="1" firstRow="1">
                <a:noFill/>
                <a:tableStyleId>{8AF83947-6D0F-4AE0-90C8-373A31DB14D0}</a:tableStyleId>
              </a:tblPr>
              <a:tblGrid>
                <a:gridCol w="472600"/>
                <a:gridCol w="1150325"/>
                <a:gridCol w="4716225"/>
                <a:gridCol w="1171250"/>
                <a:gridCol w="1150700"/>
              </a:tblGrid>
              <a:tr h="112877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5301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4</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Multiple Histograms Shifting-Based Video Data Hiding Using Compression Sensing</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Year : 2022</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90000"/>
                        </a:lnSpc>
                        <a:spcBef>
                          <a:spcPts val="0"/>
                        </a:spcBef>
                        <a:spcAft>
                          <a:spcPts val="0"/>
                        </a:spcAft>
                        <a:buClr>
                          <a:schemeClr val="dk1"/>
                        </a:buClr>
                        <a:buSzPts val="1480"/>
                        <a:buFont typeface="Arial"/>
                        <a:buNone/>
                      </a:pPr>
                      <a:r>
                        <a:rPr lang="en-US" sz="1400" u="none" cap="none" strike="noStrike">
                          <a:solidFill>
                            <a:schemeClr val="lt1"/>
                          </a:solidFill>
                          <a:latin typeface="Times New Roman"/>
                          <a:ea typeface="Times New Roman"/>
                          <a:cs typeface="Times New Roman"/>
                          <a:sym typeface="Times New Roman"/>
                        </a:rPr>
                        <a:t>With the development of multimedia editing technologies, the copyright protection has attacked more attentions. Reversible data hiding (RDH), in which the cover can be recovered losslessly, is an effect method to eliminate embedding distortions. As a typical RDH method, histogram shifting (HS) is used widely. Most existing RDH schemes based on HS usually build sharp histograms by predicting and sorting techniques. To make use of spatial correlations of multimedia, several RDH schemes based on multiple HS (MHS) are proposed to protect copyright, in which some rigid rules are used to build multiple histograms. Against images, videos have more spatial and temple correlations and it is easier to acquire sharper histograms. In this paper, a video MHS scheme based on compression sensing (CS) is proposed. </a:t>
                      </a:r>
                      <a:endParaRPr sz="1400" u="none" cap="none" strike="noStrike">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The quality of most test videos in this scheme are higher than that in the state-of-art schemes.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Most existing RDH schemes based on HS usually build sharp histograms by predicting and sorting techniques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LITERATURE SURVEY</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178" name="Google Shape;178;p16"/>
          <p:cNvSpPr txBox="1"/>
          <p:nvPr>
            <p:ph idx="1" type="body"/>
          </p:nvPr>
        </p:nvSpPr>
        <p:spPr>
          <a:xfrm>
            <a:off x="457200" y="1008525"/>
            <a:ext cx="8485200" cy="7612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rPr b="1" lang="en-US" sz="1700">
                <a:solidFill>
                  <a:schemeClr val="lt1"/>
                </a:solidFill>
                <a:latin typeface="Times New Roman"/>
                <a:ea typeface="Times New Roman"/>
                <a:cs typeface="Times New Roman"/>
                <a:sym typeface="Times New Roman"/>
              </a:rPr>
              <a:t>TITLE 5</a:t>
            </a:r>
            <a:r>
              <a:rPr lang="en-US" sz="1700">
                <a:solidFill>
                  <a:schemeClr val="lt1"/>
                </a:solidFill>
                <a:latin typeface="Times New Roman"/>
                <a:ea typeface="Times New Roman"/>
                <a:cs typeface="Times New Roman"/>
                <a:sym typeface="Times New Roman"/>
              </a:rPr>
              <a:t>: Robust Unsupervised Video Anomaly Detection by Multipath Frame Prediction</a:t>
            </a:r>
            <a:endParaRPr sz="17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None/>
            </a:pPr>
            <a:r>
              <a:t/>
            </a:r>
            <a:endParaRPr sz="1700">
              <a:solidFill>
                <a:schemeClr val="lt1"/>
              </a:solidFill>
              <a:latin typeface="Times New Roman"/>
              <a:ea typeface="Times New Roman"/>
              <a:cs typeface="Times New Roman"/>
              <a:sym typeface="Times New Roman"/>
            </a:endParaRPr>
          </a:p>
          <a:p>
            <a:pPr indent="0" lvl="0" marL="0" rtl="0" algn="l">
              <a:lnSpc>
                <a:spcPct val="100000"/>
              </a:lnSpc>
              <a:spcBef>
                <a:spcPts val="280"/>
              </a:spcBef>
              <a:spcAft>
                <a:spcPts val="0"/>
              </a:spcAft>
              <a:buClr>
                <a:schemeClr val="dk1"/>
              </a:buClr>
              <a:buSzPts val="1400"/>
              <a:buNone/>
            </a:pPr>
            <a:r>
              <a:rPr b="1" lang="en-US" sz="1700">
                <a:solidFill>
                  <a:schemeClr val="lt1"/>
                </a:solidFill>
                <a:latin typeface="Times New Roman"/>
                <a:ea typeface="Times New Roman"/>
                <a:cs typeface="Times New Roman"/>
                <a:sym typeface="Times New Roman"/>
              </a:rPr>
              <a:t>AURHOR</a:t>
            </a:r>
            <a:r>
              <a:rPr lang="en-US" sz="1700">
                <a:solidFill>
                  <a:schemeClr val="lt1"/>
                </a:solidFill>
                <a:latin typeface="Times New Roman"/>
                <a:ea typeface="Times New Roman"/>
                <a:cs typeface="Times New Roman"/>
                <a:sym typeface="Times New Roman"/>
              </a:rPr>
              <a:t>: FABIEN A. P. PETITCOLAS, ROSS J. ANDERSON, AND MARKUS G. KUHN</a:t>
            </a:r>
            <a:endParaRPr sz="1700">
              <a:solidFill>
                <a:schemeClr val="lt1"/>
              </a:solidFill>
              <a:latin typeface="Times New Roman"/>
              <a:ea typeface="Times New Roman"/>
              <a:cs typeface="Times New Roman"/>
              <a:sym typeface="Times New Roman"/>
            </a:endParaRPr>
          </a:p>
          <a:p>
            <a:pPr indent="0" lvl="0" marL="0" rtl="0" algn="l">
              <a:lnSpc>
                <a:spcPct val="100000"/>
              </a:lnSpc>
              <a:spcBef>
                <a:spcPts val="280"/>
              </a:spcBef>
              <a:spcAft>
                <a:spcPts val="0"/>
              </a:spcAft>
              <a:buClr>
                <a:schemeClr val="dk1"/>
              </a:buClr>
              <a:buSzPts val="1400"/>
              <a:buNone/>
            </a:pPr>
            <a:r>
              <a:t/>
            </a:r>
            <a:endParaRPr sz="1700">
              <a:solidFill>
                <a:schemeClr val="lt1"/>
              </a:solidFill>
              <a:latin typeface="Times New Roman"/>
              <a:ea typeface="Times New Roman"/>
              <a:cs typeface="Times New Roman"/>
              <a:sym typeface="Times New Roman"/>
            </a:endParaRPr>
          </a:p>
          <a:p>
            <a:pPr indent="0" lvl="0" marL="0" rtl="0" algn="l">
              <a:lnSpc>
                <a:spcPct val="100000"/>
              </a:lnSpc>
              <a:spcBef>
                <a:spcPts val="280"/>
              </a:spcBef>
              <a:spcAft>
                <a:spcPts val="0"/>
              </a:spcAft>
              <a:buClr>
                <a:schemeClr val="dk1"/>
              </a:buClr>
              <a:buSzPts val="1400"/>
              <a:buNone/>
            </a:pPr>
            <a:r>
              <a:rPr b="1" lang="en-US" sz="1700">
                <a:solidFill>
                  <a:schemeClr val="lt1"/>
                </a:solidFill>
                <a:latin typeface="Times New Roman"/>
                <a:ea typeface="Times New Roman"/>
                <a:cs typeface="Times New Roman"/>
                <a:sym typeface="Times New Roman"/>
              </a:rPr>
              <a:t>ABSTRACT</a:t>
            </a:r>
            <a:r>
              <a:rPr lang="en-US" sz="1700">
                <a:solidFill>
                  <a:schemeClr val="lt1"/>
                </a:solidFill>
                <a:latin typeface="Times New Roman"/>
                <a:ea typeface="Times New Roman"/>
                <a:cs typeface="Times New Roman"/>
                <a:sym typeface="Times New Roman"/>
              </a:rPr>
              <a:t>: </a:t>
            </a:r>
            <a:endParaRPr sz="1700">
              <a:solidFill>
                <a:schemeClr val="lt1"/>
              </a:solidFill>
              <a:latin typeface="Times New Roman"/>
              <a:ea typeface="Times New Roman"/>
              <a:cs typeface="Times New Roman"/>
              <a:sym typeface="Times New Roman"/>
            </a:endParaRPr>
          </a:p>
          <a:p>
            <a:pPr indent="0" lvl="0" marL="0" rtl="0" algn="l">
              <a:lnSpc>
                <a:spcPct val="100000"/>
              </a:lnSpc>
              <a:spcBef>
                <a:spcPts val="280"/>
              </a:spcBef>
              <a:spcAft>
                <a:spcPts val="0"/>
              </a:spcAft>
              <a:buClr>
                <a:schemeClr val="dk1"/>
              </a:buClr>
              <a:buSzPts val="1400"/>
              <a:buNone/>
            </a:pPr>
            <a:r>
              <a:rPr lang="en-US" sz="1700">
                <a:solidFill>
                  <a:schemeClr val="lt1"/>
                </a:solidFill>
                <a:latin typeface="Times New Roman"/>
                <a:ea typeface="Times New Roman"/>
                <a:cs typeface="Times New Roman"/>
                <a:sym typeface="Times New Roman"/>
              </a:rPr>
              <a:t>	Video anomaly detection is commonly used in many applications, such as security surveillance, and is very challenging. A majority of recent video anomaly detection approaches utilize deep reconstruction models, but their performance is often suboptimal because of insufficient reconstruction error differences between normal and abnormal video frames in practice. Meanwhile, frame prediction-based anomaly detection methods have shown promising performance. In this article, we propose a novel and robust unsupervised video anomaly detection method by frame prediction with a proper design which is more in line with the characteristics of surveillance videos. The proposed method is equipped with a multipath ConvGRU-based frame prediction network that can better handle semantically informative objects and areas of different scales and capture spatial-temporal dependencies in normal videos. A noise tolerance loss is introduced during training to mitigate the interference caused by background noise. Extensive experiments have been conducted on the CUHK</a:t>
            </a:r>
            <a:endParaRPr sz="1700">
              <a:solidFill>
                <a:schemeClr val="lt1"/>
              </a:solidFill>
              <a:latin typeface="Times New Roman"/>
              <a:ea typeface="Times New Roman"/>
              <a:cs typeface="Times New Roman"/>
              <a:sym typeface="Times New Roman"/>
            </a:endParaRPr>
          </a:p>
        </p:txBody>
      </p:sp>
      <p:graphicFrame>
        <p:nvGraphicFramePr>
          <p:cNvPr id="179" name="Google Shape;179;p16"/>
          <p:cNvGraphicFramePr/>
          <p:nvPr/>
        </p:nvGraphicFramePr>
        <p:xfrm>
          <a:off x="201600" y="1008525"/>
          <a:ext cx="3000000" cy="3000000"/>
        </p:xfrm>
        <a:graphic>
          <a:graphicData uri="http://schemas.openxmlformats.org/drawingml/2006/table">
            <a:tbl>
              <a:tblPr bandRow="1" firstRow="1">
                <a:noFill/>
                <a:tableStyleId>{8AF83947-6D0F-4AE0-90C8-373A31DB14D0}</a:tableStyleId>
              </a:tblPr>
              <a:tblGrid>
                <a:gridCol w="455950"/>
                <a:gridCol w="1260075"/>
                <a:gridCol w="4408575"/>
                <a:gridCol w="1305775"/>
                <a:gridCol w="1310450"/>
              </a:tblGrid>
              <a:tr h="88652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688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5</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Robust Unsupervised Video Anomaly Detection by Multipath Frame Prediction</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YEAR: 2021</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Video anomaly detection is commonly used in many applications, such as security surveillance, and is very challenging. A majority of recent video anomaly detection approaches utilize deep reconstruction models, but their performance is often suboptimal because of insufficient reconstruction error differences between normal and abnormal video frames in practice. Meanwhile, frame prediction-based anomaly detection methods have shown promising performance. In this article, we propose a novel and robust unsupervised video anomaly detection method by frame prediction with a proper design which is more in line with the characteristics of surveillance videos.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Can better handle semanticallyinformative objects and areas of different scales and capture spatial-temporal dependencies in normal videos.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The  performanceis often suboptimal because of insufficient reconstructionerror differences between normal and abnormal video frames in practice.</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359596" y="123290"/>
            <a:ext cx="8327100" cy="832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LITERATURE SURVEY</a:t>
            </a:r>
            <a:endParaRPr sz="4000"/>
          </a:p>
        </p:txBody>
      </p:sp>
      <p:sp>
        <p:nvSpPr>
          <p:cNvPr id="185" name="Google Shape;185;p17"/>
          <p:cNvSpPr txBox="1"/>
          <p:nvPr>
            <p:ph idx="1" type="body"/>
          </p:nvPr>
        </p:nvSpPr>
        <p:spPr>
          <a:xfrm>
            <a:off x="205483" y="955498"/>
            <a:ext cx="8681700" cy="55275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t/>
            </a:r>
            <a:endParaRPr/>
          </a:p>
        </p:txBody>
      </p:sp>
      <p:graphicFrame>
        <p:nvGraphicFramePr>
          <p:cNvPr id="186" name="Google Shape;186;p17"/>
          <p:cNvGraphicFramePr/>
          <p:nvPr/>
        </p:nvGraphicFramePr>
        <p:xfrm>
          <a:off x="133565" y="955495"/>
          <a:ext cx="3000000" cy="3000000"/>
        </p:xfrm>
        <a:graphic>
          <a:graphicData uri="http://schemas.openxmlformats.org/drawingml/2006/table">
            <a:tbl>
              <a:tblPr bandRow="1" firstRow="1">
                <a:noFill/>
                <a:tableStyleId>{8AF83947-6D0F-4AE0-90C8-373A31DB14D0}</a:tableStyleId>
              </a:tblPr>
              <a:tblGrid>
                <a:gridCol w="454850"/>
                <a:gridCol w="1323175"/>
                <a:gridCol w="4248525"/>
                <a:gridCol w="1434625"/>
                <a:gridCol w="1292375"/>
              </a:tblGrid>
              <a:tr h="7968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564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6</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Separable reversible data hiding in an encrypted image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using the adjacency pixel difference histogram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Year:2023</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 Information security is a practice of encrypting data in movement and on hold, improving discretion and integrity. One can protect, encrypt and decrypt critical data in several ways. One of them is reversible data hiding in and encrypted image. The technique enables the user to encrypt images that need authentication and restore them to their original form of images. This technique returns a lossless image as an output making it the most suitable for medical images and the military. Histogram shifting of pixel difference is an effectual reversible data hiding method in information security.</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the grayscale image transfer is carried out exceedingly safely, with near-zero correlation and Entropy closer to 8.the secret and cover images are retrieved without error.</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Times New Roman"/>
                          <a:ea typeface="Times New Roman"/>
                          <a:cs typeface="Times New Roman"/>
                          <a:sym typeface="Times New Roman"/>
                        </a:rPr>
                        <a:t>In these schemes, the original cover cannot be recovered completely without distortion due to data embedding</a:t>
                      </a:r>
                      <a:endParaRPr sz="1400" u="none" cap="none" strike="noStrike">
                        <a:solidFill>
                          <a:srgbClr val="FFFFFF"/>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719190" y="102742"/>
            <a:ext cx="7659300" cy="739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sz="4400">
                <a:solidFill>
                  <a:schemeClr val="lt1"/>
                </a:solidFill>
                <a:latin typeface="Times New Roman"/>
                <a:ea typeface="Times New Roman"/>
                <a:cs typeface="Times New Roman"/>
                <a:sym typeface="Times New Roman"/>
              </a:rPr>
              <a:t>LITERATURE SURVEY</a:t>
            </a:r>
            <a:endParaRPr/>
          </a:p>
        </p:txBody>
      </p:sp>
      <p:sp>
        <p:nvSpPr>
          <p:cNvPr id="192" name="Google Shape;192;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t/>
            </a:r>
            <a:endParaRPr/>
          </a:p>
        </p:txBody>
      </p:sp>
      <p:graphicFrame>
        <p:nvGraphicFramePr>
          <p:cNvPr id="193" name="Google Shape;193;p18"/>
          <p:cNvGraphicFramePr/>
          <p:nvPr/>
        </p:nvGraphicFramePr>
        <p:xfrm>
          <a:off x="277402" y="955497"/>
          <a:ext cx="3000000" cy="3000000"/>
        </p:xfrm>
        <a:graphic>
          <a:graphicData uri="http://schemas.openxmlformats.org/drawingml/2006/table">
            <a:tbl>
              <a:tblPr bandRow="1" firstRow="1">
                <a:noFill/>
                <a:tableStyleId>{8AF83947-6D0F-4AE0-90C8-373A31DB14D0}</a:tableStyleId>
              </a:tblPr>
              <a:tblGrid>
                <a:gridCol w="471500"/>
                <a:gridCol w="1459025"/>
                <a:gridCol w="3991000"/>
                <a:gridCol w="1373600"/>
                <a:gridCol w="1338875"/>
              </a:tblGrid>
              <a:tr h="70202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8797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7</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Flexible patch moving modes for pixel-value-ordering</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based reversible data hiding methods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Year:2023</a:t>
                      </a:r>
                      <a:endParaRPr sz="1400" u="none" cap="none" strike="noStrike">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90000"/>
                        </a:lnSpc>
                        <a:spcBef>
                          <a:spcPts val="0"/>
                        </a:spcBef>
                        <a:spcAft>
                          <a:spcPts val="0"/>
                        </a:spcAft>
                        <a:buClr>
                          <a:schemeClr val="dk1"/>
                        </a:buClr>
                        <a:buSzPts val="1480"/>
                        <a:buFont typeface="Arial"/>
                        <a:buNone/>
                      </a:pPr>
                      <a:r>
                        <a:rPr lang="en-US" sz="1400" u="none" cap="none" strike="noStrike">
                          <a:solidFill>
                            <a:schemeClr val="lt1"/>
                          </a:solidFill>
                          <a:latin typeface="Times New Roman"/>
                          <a:ea typeface="Times New Roman"/>
                          <a:cs typeface="Times New Roman"/>
                          <a:sym typeface="Times New Roman"/>
                        </a:rPr>
                        <a:t>Pixel-value-ordering (PVO) is one of the most popular frameworks in the research of reversible data hiding (RDH) in recent years. In most PVO-based methods, the cover image is divided into non-overlapped blocks to embed secret data into the maximum and minimum pixels of each block. In these methods, the imag division processing is just like moving a patch with constant step lengths in both horizontal and vertical directions.</a:t>
                      </a:r>
                      <a:endParaRPr sz="1400" u="none" cap="none" strike="noStrike">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It achieves an obvious</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improvement in fidelity when compared with some state-of-the-art RDH schemes.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The block amount, as well as the embeddingcapacity (EC), is limited by the image size and the patch size.</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544530" y="274638"/>
            <a:ext cx="8142300" cy="650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sz="4400">
                <a:solidFill>
                  <a:schemeClr val="lt1"/>
                </a:solidFill>
                <a:latin typeface="Times New Roman"/>
                <a:ea typeface="Times New Roman"/>
                <a:cs typeface="Times New Roman"/>
                <a:sym typeface="Times New Roman"/>
              </a:rPr>
              <a:t>LITERATURE SURVEY</a:t>
            </a:r>
            <a:endParaRPr/>
          </a:p>
        </p:txBody>
      </p:sp>
      <p:sp>
        <p:nvSpPr>
          <p:cNvPr id="199" name="Google Shape;199;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t/>
            </a:r>
            <a:endParaRPr/>
          </a:p>
        </p:txBody>
      </p:sp>
      <p:graphicFrame>
        <p:nvGraphicFramePr>
          <p:cNvPr id="200" name="Google Shape;200;p19"/>
          <p:cNvGraphicFramePr/>
          <p:nvPr/>
        </p:nvGraphicFramePr>
        <p:xfrm>
          <a:off x="295345" y="1127306"/>
          <a:ext cx="3000000" cy="3000000"/>
        </p:xfrm>
        <a:graphic>
          <a:graphicData uri="http://schemas.openxmlformats.org/drawingml/2006/table">
            <a:tbl>
              <a:tblPr bandRow="1" firstRow="1">
                <a:noFill/>
                <a:tableStyleId>{8AF83947-6D0F-4AE0-90C8-373A31DB14D0}</a:tableStyleId>
              </a:tblPr>
              <a:tblGrid>
                <a:gridCol w="401975"/>
                <a:gridCol w="1141050"/>
                <a:gridCol w="4363000"/>
                <a:gridCol w="1448725"/>
                <a:gridCol w="1285000"/>
              </a:tblGrid>
              <a:tr h="6937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633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8</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Secure Data Hiding and Extraction Using RSA</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AlgorithmYear:2023</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90000"/>
                        </a:lnSpc>
                        <a:spcBef>
                          <a:spcPts val="0"/>
                        </a:spcBef>
                        <a:spcAft>
                          <a:spcPts val="0"/>
                        </a:spcAft>
                        <a:buClr>
                          <a:schemeClr val="dk1"/>
                        </a:buClr>
                        <a:buSzPts val="1480"/>
                        <a:buFont typeface="Arial"/>
                        <a:buNone/>
                      </a:pPr>
                      <a:r>
                        <a:rPr lang="en-US" sz="1400" u="none" cap="none" strike="noStrike">
                          <a:solidFill>
                            <a:schemeClr val="lt1"/>
                          </a:solidFill>
                          <a:latin typeface="Times New Roman"/>
                          <a:ea typeface="Times New Roman"/>
                          <a:cs typeface="Times New Roman"/>
                          <a:sym typeface="Times New Roman"/>
                        </a:rPr>
                        <a:t>Data hiding and extraction is an important aspect of information security because the data will be safer and more manageable. Data hiding technology that works well produces data that is efficient, secure, and simple to connect. The underlying communication network that enables the transport of sensitive data is insecure and unprotected. The fast rise of electronic methods of</a:t>
                      </a:r>
                      <a:r>
                        <a:rPr lang="en-US" sz="1400" u="none" cap="none" strike="noStrike"/>
                        <a:t> </a:t>
                      </a:r>
                      <a:r>
                        <a:rPr lang="en-US" sz="1400" u="none" cap="none" strike="noStrike">
                          <a:solidFill>
                            <a:schemeClr val="lt1"/>
                          </a:solidFill>
                          <a:latin typeface="Times New Roman"/>
                          <a:ea typeface="Times New Roman"/>
                          <a:cs typeface="Times New Roman"/>
                          <a:sym typeface="Times New Roman"/>
                        </a:rPr>
                        <a:t>communication implies that information security has become a critical concern in the real world. </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Times New Roman"/>
                          <a:ea typeface="Times New Roman"/>
                          <a:cs typeface="Times New Roman"/>
                          <a:sym typeface="Times New Roman"/>
                        </a:rPr>
                        <a:t>There is a guarantee for the increase level of confidentiality of information exchange over the internet.</a:t>
                      </a:r>
                      <a:endParaRPr sz="1400" u="none" cap="none" strike="noStrike">
                        <a:solidFill>
                          <a:srgbClr val="FFFFFF"/>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Times New Roman"/>
                          <a:ea typeface="Times New Roman"/>
                          <a:cs typeface="Times New Roman"/>
                          <a:sym typeface="Times New Roman"/>
                        </a:rPr>
                        <a:t>The The communication network that enables the transport of sensitive data is insecure and unprotected</a:t>
                      </a:r>
                      <a:endParaRPr sz="1400" u="none" cap="none" strike="noStrike">
                        <a:solidFill>
                          <a:srgbClr val="FFFFFF"/>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sz="4000">
                <a:solidFill>
                  <a:schemeClr val="lt1"/>
                </a:solidFill>
                <a:latin typeface="Times New Roman"/>
                <a:ea typeface="Times New Roman"/>
                <a:cs typeface="Times New Roman"/>
                <a:sym typeface="Times New Roman"/>
              </a:rPr>
              <a:t>ABSTRACT</a:t>
            </a:r>
            <a:endParaRPr sz="4000">
              <a:solidFill>
                <a:schemeClr val="lt1"/>
              </a:solidFill>
              <a:latin typeface="Times New Roman"/>
              <a:ea typeface="Times New Roman"/>
              <a:cs typeface="Times New Roman"/>
              <a:sym typeface="Times New Roman"/>
            </a:endParaRPr>
          </a:p>
        </p:txBody>
      </p:sp>
      <p:sp>
        <p:nvSpPr>
          <p:cNvPr id="91" name="Google Shape;91;p2"/>
          <p:cNvSpPr txBox="1"/>
          <p:nvPr>
            <p:ph idx="1" type="body"/>
          </p:nvPr>
        </p:nvSpPr>
        <p:spPr>
          <a:xfrm>
            <a:off x="457200" y="1417650"/>
            <a:ext cx="8423700" cy="49053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We propose a advanced video hiding technique to protect the data which need to be secure so that the piracy and the security of the data is maintained without falling into wrong hands. </a:t>
            </a:r>
            <a:endParaRPr sz="2000">
              <a:latin typeface="Times New Roman"/>
              <a:ea typeface="Times New Roman"/>
              <a:cs typeface="Times New Roman"/>
              <a:sym typeface="Times New Roman"/>
            </a:endParaRPr>
          </a:p>
          <a:p>
            <a:pPr indent="-224790" lvl="0" marL="342900" rtl="0" algn="l">
              <a:lnSpc>
                <a:spcPct val="80000"/>
              </a:lnSpc>
              <a:spcBef>
                <a:spcPts val="0"/>
              </a:spcBef>
              <a:spcAft>
                <a:spcPts val="0"/>
              </a:spcAft>
              <a:buClr>
                <a:schemeClr val="lt1"/>
              </a:buClr>
              <a:buSzPts val="1860"/>
              <a:buFont typeface="Arial"/>
              <a:buNone/>
            </a:pPr>
            <a:r>
              <a:t/>
            </a:r>
            <a:endParaRPr sz="2000">
              <a:solidFill>
                <a:schemeClr val="lt1"/>
              </a:solidFill>
              <a:latin typeface="Times New Roman"/>
              <a:ea typeface="Times New Roman"/>
              <a:cs typeface="Times New Roman"/>
              <a:sym typeface="Times New Roman"/>
            </a:endParaRPr>
          </a:p>
          <a:p>
            <a:pPr indent="-342900" lvl="0" marL="342900" rtl="0" algn="l">
              <a:lnSpc>
                <a:spcPct val="8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message or data such as text , audio , video and files are embedded into a video .The video is of Audio Video Interleave (AVI) format and the data is embedded using h.264 algorithm , slicing and macro block technique. </a:t>
            </a:r>
            <a:endParaRPr sz="2000">
              <a:latin typeface="Times New Roman"/>
              <a:ea typeface="Times New Roman"/>
              <a:cs typeface="Times New Roman"/>
              <a:sym typeface="Times New Roman"/>
            </a:endParaRPr>
          </a:p>
          <a:p>
            <a:pPr indent="-224790" lvl="0" marL="342900" rtl="0" algn="l">
              <a:lnSpc>
                <a:spcPct val="80000"/>
              </a:lnSpc>
              <a:spcBef>
                <a:spcPts val="0"/>
              </a:spcBef>
              <a:spcAft>
                <a:spcPts val="0"/>
              </a:spcAft>
              <a:buClr>
                <a:schemeClr val="lt1"/>
              </a:buClr>
              <a:buSzPts val="1860"/>
              <a:buFont typeface="Arial"/>
              <a:buNone/>
            </a:pPr>
            <a:r>
              <a:t/>
            </a:r>
            <a:endParaRPr sz="2000">
              <a:solidFill>
                <a:schemeClr val="lt1"/>
              </a:solidFill>
              <a:latin typeface="Times New Roman"/>
              <a:ea typeface="Times New Roman"/>
              <a:cs typeface="Times New Roman"/>
              <a:sym typeface="Times New Roman"/>
            </a:endParaRPr>
          </a:p>
          <a:p>
            <a:pPr indent="-342900" lvl="0" marL="342900" rtl="0" algn="l">
              <a:lnSpc>
                <a:spcPct val="8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video is secured using encryption and decryption using Advanced Encryption Standard (AES) algorithm. The sender secures the video using a key , the receiver can retrieve the data only when the key is entered thus by protecting the data. </a:t>
            </a:r>
            <a:endParaRPr sz="2000">
              <a:latin typeface="Times New Roman"/>
              <a:ea typeface="Times New Roman"/>
              <a:cs typeface="Times New Roman"/>
              <a:sym typeface="Times New Roman"/>
            </a:endParaRPr>
          </a:p>
          <a:p>
            <a:pPr indent="-224790" lvl="0" marL="342900" rtl="0" algn="l">
              <a:lnSpc>
                <a:spcPct val="80000"/>
              </a:lnSpc>
              <a:spcBef>
                <a:spcPts val="0"/>
              </a:spcBef>
              <a:spcAft>
                <a:spcPts val="0"/>
              </a:spcAft>
              <a:buClr>
                <a:schemeClr val="lt1"/>
              </a:buClr>
              <a:buSzPts val="1860"/>
              <a:buFont typeface="Arial"/>
              <a:buNone/>
            </a:pPr>
            <a:r>
              <a:t/>
            </a:r>
            <a:endParaRPr sz="2000">
              <a:solidFill>
                <a:schemeClr val="lt1"/>
              </a:solidFill>
              <a:latin typeface="Times New Roman"/>
              <a:ea typeface="Times New Roman"/>
              <a:cs typeface="Times New Roman"/>
              <a:sym typeface="Times New Roman"/>
            </a:endParaRPr>
          </a:p>
          <a:p>
            <a:pPr indent="-342900" lvl="0" marL="342900" rtl="0" algn="just">
              <a:lnSpc>
                <a:spcPct val="8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This method is used to transfer information securely by hiding the data in a   video, the third party doesn't know that there is a data hidden in video , they                         look just like a normal video without any traces of the data hidden inside it.</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lt1"/>
              </a:buClr>
              <a:buSzPts val="1860"/>
              <a:buNone/>
            </a:pPr>
            <a:r>
              <a:rPr lang="en-US" sz="2000">
                <a:solidFill>
                  <a:schemeClr val="lt1"/>
                </a:solidFill>
                <a:latin typeface="Times New Roman"/>
                <a:ea typeface="Times New Roman"/>
                <a:cs typeface="Times New Roman"/>
                <a:sym typeface="Times New Roman"/>
              </a:rPr>
              <a:t>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sz="4400">
                <a:solidFill>
                  <a:schemeClr val="lt1"/>
                </a:solidFill>
                <a:latin typeface="Times New Roman"/>
                <a:ea typeface="Times New Roman"/>
                <a:cs typeface="Times New Roman"/>
                <a:sym typeface="Times New Roman"/>
              </a:rPr>
              <a:t>LITERATURE SURVEY</a:t>
            </a:r>
            <a:endParaRPr/>
          </a:p>
        </p:txBody>
      </p:sp>
      <p:sp>
        <p:nvSpPr>
          <p:cNvPr id="206" name="Google Shape;206;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t/>
            </a:r>
            <a:endParaRPr/>
          </a:p>
        </p:txBody>
      </p:sp>
      <p:graphicFrame>
        <p:nvGraphicFramePr>
          <p:cNvPr id="207" name="Google Shape;207;p20"/>
          <p:cNvGraphicFramePr/>
          <p:nvPr/>
        </p:nvGraphicFramePr>
        <p:xfrm>
          <a:off x="1524000" y="1397000"/>
          <a:ext cx="3000000" cy="3000000"/>
        </p:xfrm>
        <a:graphic>
          <a:graphicData uri="http://schemas.openxmlformats.org/drawingml/2006/table">
            <a:tbl>
              <a:tblPr bandRow="1" firstRow="1">
                <a:noFill/>
                <a:tableStyleId>{8AF83947-6D0F-4AE0-90C8-373A31DB14D0}</a:tableStyleId>
              </a:tblPr>
              <a:tblGrid>
                <a:gridCol w="1219200"/>
                <a:gridCol w="1219200"/>
                <a:gridCol w="1219200"/>
                <a:gridCol w="1219200"/>
                <a:gridCol w="1219200"/>
              </a:tblGrid>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graphicFrame>
        <p:nvGraphicFramePr>
          <p:cNvPr id="208" name="Google Shape;208;p20"/>
          <p:cNvGraphicFramePr/>
          <p:nvPr/>
        </p:nvGraphicFramePr>
        <p:xfrm>
          <a:off x="318505" y="914393"/>
          <a:ext cx="3000000" cy="3000000"/>
        </p:xfrm>
        <a:graphic>
          <a:graphicData uri="http://schemas.openxmlformats.org/drawingml/2006/table">
            <a:tbl>
              <a:tblPr bandRow="1" firstRow="1">
                <a:noFill/>
                <a:tableStyleId>{8AF83947-6D0F-4AE0-90C8-373A31DB14D0}</a:tableStyleId>
              </a:tblPr>
              <a:tblGrid>
                <a:gridCol w="392450"/>
                <a:gridCol w="1371850"/>
                <a:gridCol w="4193350"/>
                <a:gridCol w="1356125"/>
                <a:gridCol w="1263450"/>
              </a:tblGrid>
              <a:tr h="91407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659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9</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A secure data hiding approach based on least-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significant-bit and nature-inspired optimization techniquesYear:2022</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90000"/>
                        </a:lnSpc>
                        <a:spcBef>
                          <a:spcPts val="0"/>
                        </a:spcBef>
                        <a:spcAft>
                          <a:spcPts val="0"/>
                        </a:spcAft>
                        <a:buClr>
                          <a:schemeClr val="dk1"/>
                        </a:buClr>
                        <a:buSzPts val="1480"/>
                        <a:buFont typeface="Arial"/>
                        <a:buNone/>
                      </a:pPr>
                      <a:r>
                        <a:rPr lang="en-US" sz="1400" u="none" cap="none" strike="noStrike">
                          <a:solidFill>
                            <a:schemeClr val="lt1"/>
                          </a:solidFill>
                          <a:latin typeface="Times New Roman"/>
                          <a:ea typeface="Times New Roman"/>
                          <a:cs typeface="Times New Roman"/>
                          <a:sym typeface="Times New Roman"/>
                        </a:rPr>
                        <a:t>With remarkable information technology development, information security has become a major concern in the communication environment, where security must be performed for the multimedia messages exchanged between the sender and the intended recipient. Digital multimedia steganography techniques have been developed.The objective function is used to determine the ideal encoding vector to convert the secret message to its encoded form. The proposed approach performs better than other state-of-the-art methods in terms of standard measures of visual quality with maintaining high embedding capacity. Comparisons with existing LSB or multi-directional PVD embedding methods demonstrate that the proposed method has more optimized and higher embedding capacity with maintaining visual quality. Besides, the proposed approach achieves high security against </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High security against statistical Stego Expose analysis, ALASKA2 deep learning steganalysis, and image processing attacks is provided.</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The security of multimedia messages exchanged between the sender and the intended recipient is less.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457200" y="274638"/>
            <a:ext cx="8229600" cy="557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sz="4400">
                <a:solidFill>
                  <a:schemeClr val="lt1"/>
                </a:solidFill>
                <a:latin typeface="Times New Roman"/>
                <a:ea typeface="Times New Roman"/>
                <a:cs typeface="Times New Roman"/>
                <a:sym typeface="Times New Roman"/>
              </a:rPr>
              <a:t>LITERATURE SURVEY</a:t>
            </a:r>
            <a:endParaRPr/>
          </a:p>
        </p:txBody>
      </p:sp>
      <p:sp>
        <p:nvSpPr>
          <p:cNvPr id="214" name="Google Shape;214;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t/>
            </a:r>
            <a:endParaRPr/>
          </a:p>
        </p:txBody>
      </p:sp>
      <p:graphicFrame>
        <p:nvGraphicFramePr>
          <p:cNvPr id="215" name="Google Shape;215;p21"/>
          <p:cNvGraphicFramePr/>
          <p:nvPr/>
        </p:nvGraphicFramePr>
        <p:xfrm>
          <a:off x="256855" y="1078789"/>
          <a:ext cx="3000000" cy="3000000"/>
        </p:xfrm>
        <a:graphic>
          <a:graphicData uri="http://schemas.openxmlformats.org/drawingml/2006/table">
            <a:tbl>
              <a:tblPr bandRow="1" firstRow="1">
                <a:noFill/>
                <a:tableStyleId>{8AF83947-6D0F-4AE0-90C8-373A31DB14D0}</a:tableStyleId>
              </a:tblPr>
              <a:tblGrid>
                <a:gridCol w="462325"/>
                <a:gridCol w="1037700"/>
                <a:gridCol w="4325425"/>
                <a:gridCol w="1407550"/>
                <a:gridCol w="1366475"/>
              </a:tblGrid>
              <a:tr h="12153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lt1"/>
                          </a:solidFill>
                          <a:latin typeface="Times New Roman"/>
                          <a:ea typeface="Times New Roman"/>
                          <a:cs typeface="Times New Roman"/>
                          <a:sym typeface="Times New Roman"/>
                        </a:rPr>
                        <a:t>S.NO</a:t>
                      </a:r>
                      <a:endParaRPr sz="13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Name of the paper with year</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Objective</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solidFill>
                            <a:schemeClr val="lt1"/>
                          </a:solidFill>
                        </a:rPr>
                        <a:t>Pros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400" u="none" cap="none" strike="noStrike">
                          <a:solidFill>
                            <a:schemeClr val="lt1"/>
                          </a:solidFill>
                          <a:latin typeface="Times New Roman"/>
                          <a:ea typeface="Times New Roman"/>
                          <a:cs typeface="Times New Roman"/>
                          <a:sym typeface="Times New Roman"/>
                        </a:rPr>
                        <a:t>Cons</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solidFill>
                      <a:schemeClr val="dk1"/>
                    </a:solidFill>
                  </a:tcPr>
                </a:tc>
              </a:tr>
              <a:tr h="4273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10</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Improving data hiding within colour images using hue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component of HSV colour space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Year:2022</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90000"/>
                        </a:lnSpc>
                        <a:spcBef>
                          <a:spcPts val="0"/>
                        </a:spcBef>
                        <a:spcAft>
                          <a:spcPts val="0"/>
                        </a:spcAft>
                        <a:buClr>
                          <a:schemeClr val="dk1"/>
                        </a:buClr>
                        <a:buSzPts val="1480"/>
                        <a:buFont typeface="Arial"/>
                        <a:buNone/>
                      </a:pPr>
                      <a:r>
                        <a:rPr lang="en-US" sz="1400" u="none" cap="none" strike="noStrike">
                          <a:solidFill>
                            <a:schemeClr val="lt1"/>
                          </a:solidFill>
                          <a:latin typeface="Times New Roman"/>
                          <a:ea typeface="Times New Roman"/>
                          <a:cs typeface="Times New Roman"/>
                          <a:sym typeface="Times New Roman"/>
                        </a:rPr>
                        <a:t>Data hiding technologies aim to hide the existence of secret information within digital covers such as images by causing unnoticeable degradation to their quality. Reducing the image distortion and increasing the embedding capacity are the main points that the data hiding techniques revolved around. This article proposes two high payload embedding methods with high stego image quality using the Hue-Saturation-Value (HSV) colour model.</a:t>
                      </a:r>
                      <a:endParaRPr sz="1400" u="none" cap="none" strike="noStrike"/>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It has two high payload embedding methods with high stego image quality using the Hue-Saturation-Value (HSV) colour model.</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With the widespread use of the Internet, sensitive contents have become more exposed to penetration by intruders.</a:t>
                      </a:r>
                      <a:endParaRPr sz="1400" u="none" cap="none" strike="noStrike">
                        <a:solidFill>
                          <a:schemeClr val="lt1"/>
                        </a:solidFill>
                        <a:latin typeface="Times New Roman"/>
                        <a:ea typeface="Times New Roman"/>
                        <a:cs typeface="Times New Roman"/>
                        <a:sym typeface="Times New Roman"/>
                      </a:endParaRPr>
                    </a:p>
                  </a:txBody>
                  <a:tcPr marT="45725" marB="45725" marR="91450" marL="91450">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MODULES</a:t>
            </a:r>
            <a:endParaRPr sz="4000">
              <a:solidFill>
                <a:schemeClr val="lt1"/>
              </a:solidFill>
              <a:latin typeface="Times New Roman"/>
              <a:ea typeface="Times New Roman"/>
              <a:cs typeface="Times New Roman"/>
              <a:sym typeface="Times New Roman"/>
            </a:endParaRPr>
          </a:p>
        </p:txBody>
      </p:sp>
      <p:sp>
        <p:nvSpPr>
          <p:cNvPr id="221" name="Google Shape;221;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65125" lvl="0" marL="457200" rtl="0" algn="l">
              <a:lnSpc>
                <a:spcPct val="100000"/>
              </a:lnSpc>
              <a:spcBef>
                <a:spcPts val="0"/>
              </a:spcBef>
              <a:spcAft>
                <a:spcPts val="0"/>
              </a:spcAft>
              <a:buClr>
                <a:schemeClr val="lt1"/>
              </a:buClr>
              <a:buSzPts val="2150"/>
              <a:buFont typeface="Times New Roman"/>
              <a:buChar char="•"/>
            </a:pPr>
            <a:r>
              <a:rPr lang="en-US" sz="2150">
                <a:solidFill>
                  <a:schemeClr val="lt1"/>
                </a:solidFill>
                <a:latin typeface="Times New Roman"/>
                <a:ea typeface="Times New Roman"/>
                <a:cs typeface="Times New Roman"/>
                <a:sym typeface="Times New Roman"/>
              </a:rPr>
              <a:t>SLICING</a:t>
            </a:r>
            <a:endParaRPr sz="2150">
              <a:solidFill>
                <a:schemeClr val="lt1"/>
              </a:solidFill>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2150">
              <a:solidFill>
                <a:schemeClr val="lt1"/>
              </a:solidFill>
              <a:latin typeface="Times New Roman"/>
              <a:ea typeface="Times New Roman"/>
              <a:cs typeface="Times New Roman"/>
              <a:sym typeface="Times New Roman"/>
            </a:endParaRPr>
          </a:p>
          <a:p>
            <a:pPr indent="-365125" lvl="0" marL="457200" rtl="0" algn="l">
              <a:lnSpc>
                <a:spcPct val="100000"/>
              </a:lnSpc>
              <a:spcBef>
                <a:spcPts val="640"/>
              </a:spcBef>
              <a:spcAft>
                <a:spcPts val="0"/>
              </a:spcAft>
              <a:buClr>
                <a:schemeClr val="lt1"/>
              </a:buClr>
              <a:buSzPts val="2150"/>
              <a:buFont typeface="Times New Roman"/>
              <a:buChar char="•"/>
            </a:pPr>
            <a:r>
              <a:rPr lang="en-US" sz="2150">
                <a:solidFill>
                  <a:schemeClr val="lt1"/>
                </a:solidFill>
                <a:latin typeface="Times New Roman"/>
                <a:ea typeface="Times New Roman"/>
                <a:cs typeface="Times New Roman"/>
                <a:sym typeface="Times New Roman"/>
              </a:rPr>
              <a:t>MOTION COMPENSATION</a:t>
            </a:r>
            <a:endParaRPr sz="2150">
              <a:solidFill>
                <a:schemeClr val="lt1"/>
              </a:solidFill>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2150">
              <a:solidFill>
                <a:schemeClr val="lt1"/>
              </a:solidFill>
              <a:latin typeface="Times New Roman"/>
              <a:ea typeface="Times New Roman"/>
              <a:cs typeface="Times New Roman"/>
              <a:sym typeface="Times New Roman"/>
            </a:endParaRPr>
          </a:p>
          <a:p>
            <a:pPr indent="-365125" lvl="0" marL="457200" rtl="0" algn="l">
              <a:lnSpc>
                <a:spcPct val="100000"/>
              </a:lnSpc>
              <a:spcBef>
                <a:spcPts val="640"/>
              </a:spcBef>
              <a:spcAft>
                <a:spcPts val="0"/>
              </a:spcAft>
              <a:buClr>
                <a:schemeClr val="lt1"/>
              </a:buClr>
              <a:buSzPts val="2150"/>
              <a:buFont typeface="Times New Roman"/>
              <a:buChar char="•"/>
            </a:pPr>
            <a:r>
              <a:rPr lang="en-US" sz="2150">
                <a:solidFill>
                  <a:schemeClr val="lt1"/>
                </a:solidFill>
                <a:latin typeface="Times New Roman"/>
                <a:ea typeface="Times New Roman"/>
                <a:cs typeface="Times New Roman"/>
                <a:sym typeface="Times New Roman"/>
              </a:rPr>
              <a:t>MOTION VECTOR PREDICTION</a:t>
            </a:r>
            <a:endParaRPr sz="2150">
              <a:solidFill>
                <a:schemeClr val="lt1"/>
              </a:solidFill>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2150">
              <a:solidFill>
                <a:schemeClr val="lt1"/>
              </a:solidFill>
              <a:latin typeface="Times New Roman"/>
              <a:ea typeface="Times New Roman"/>
              <a:cs typeface="Times New Roman"/>
              <a:sym typeface="Times New Roman"/>
            </a:endParaRPr>
          </a:p>
          <a:p>
            <a:pPr indent="-365125" lvl="0" marL="457200" rtl="0" algn="l">
              <a:lnSpc>
                <a:spcPct val="100000"/>
              </a:lnSpc>
              <a:spcBef>
                <a:spcPts val="640"/>
              </a:spcBef>
              <a:spcAft>
                <a:spcPts val="0"/>
              </a:spcAft>
              <a:buClr>
                <a:schemeClr val="lt1"/>
              </a:buClr>
              <a:buSzPts val="2150"/>
              <a:buFont typeface="Times New Roman"/>
              <a:buChar char="•"/>
            </a:pPr>
            <a:r>
              <a:rPr lang="en-US" sz="2150">
                <a:solidFill>
                  <a:schemeClr val="lt1"/>
                </a:solidFill>
                <a:latin typeface="Times New Roman"/>
                <a:ea typeface="Times New Roman"/>
                <a:cs typeface="Times New Roman"/>
                <a:sym typeface="Times New Roman"/>
              </a:rPr>
              <a:t>BLOCK TRANSFORMATION AND ENCODING</a:t>
            </a:r>
            <a:endParaRPr sz="2150">
              <a:solidFill>
                <a:schemeClr val="lt1"/>
              </a:solidFill>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2150">
              <a:solidFill>
                <a:schemeClr val="lt1"/>
              </a:solidFill>
              <a:latin typeface="Times New Roman"/>
              <a:ea typeface="Times New Roman"/>
              <a:cs typeface="Times New Roman"/>
              <a:sym typeface="Times New Roman"/>
            </a:endParaRPr>
          </a:p>
          <a:p>
            <a:pPr indent="-365125" lvl="0" marL="457200" rtl="0" algn="l">
              <a:lnSpc>
                <a:spcPct val="100000"/>
              </a:lnSpc>
              <a:spcBef>
                <a:spcPts val="640"/>
              </a:spcBef>
              <a:spcAft>
                <a:spcPts val="0"/>
              </a:spcAft>
              <a:buClr>
                <a:schemeClr val="lt1"/>
              </a:buClr>
              <a:buSzPts val="2150"/>
              <a:buFont typeface="Times New Roman"/>
              <a:buChar char="•"/>
            </a:pPr>
            <a:r>
              <a:rPr lang="en-US" sz="2150">
                <a:solidFill>
                  <a:schemeClr val="lt1"/>
                </a:solidFill>
                <a:latin typeface="Times New Roman"/>
                <a:ea typeface="Times New Roman"/>
                <a:cs typeface="Times New Roman"/>
                <a:sym typeface="Times New Roman"/>
              </a:rPr>
              <a:t>MACRO BLOCK ORDERING</a:t>
            </a:r>
            <a:endParaRPr sz="215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457200" y="274700"/>
            <a:ext cx="8229600" cy="911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b="1" sz="405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4400"/>
              <a:buFont typeface="Calibri"/>
              <a:buNone/>
            </a:pPr>
            <a:r>
              <a:rPr b="1" lang="en-US" sz="4050">
                <a:solidFill>
                  <a:schemeClr val="lt1"/>
                </a:solidFill>
                <a:latin typeface="Times New Roman"/>
                <a:ea typeface="Times New Roman"/>
                <a:cs typeface="Times New Roman"/>
                <a:sym typeface="Times New Roman"/>
              </a:rPr>
              <a:t>SLICING</a:t>
            </a:r>
            <a:br>
              <a:rPr lang="en-US" sz="4050">
                <a:solidFill>
                  <a:schemeClr val="lt1"/>
                </a:solidFill>
                <a:latin typeface="Times New Roman"/>
                <a:ea typeface="Times New Roman"/>
                <a:cs typeface="Times New Roman"/>
                <a:sym typeface="Times New Roman"/>
              </a:rPr>
            </a:br>
            <a:endParaRPr sz="4050">
              <a:solidFill>
                <a:schemeClr val="lt1"/>
              </a:solidFill>
              <a:latin typeface="Times New Roman"/>
              <a:ea typeface="Times New Roman"/>
              <a:cs typeface="Times New Roman"/>
              <a:sym typeface="Times New Roman"/>
            </a:endParaRPr>
          </a:p>
        </p:txBody>
      </p:sp>
      <p:sp>
        <p:nvSpPr>
          <p:cNvPr id="227" name="Google Shape;227;p23"/>
          <p:cNvSpPr txBox="1"/>
          <p:nvPr>
            <p:ph idx="1" type="body"/>
          </p:nvPr>
        </p:nvSpPr>
        <p:spPr>
          <a:xfrm>
            <a:off x="294075" y="1600200"/>
            <a:ext cx="8594100" cy="4784700"/>
          </a:xfrm>
          <a:prstGeom prst="rect">
            <a:avLst/>
          </a:prstGeom>
          <a:noFill/>
          <a:ln>
            <a:noFill/>
          </a:ln>
        </p:spPr>
        <p:txBody>
          <a:bodyPr anchorCtr="0" anchor="t" bIns="45700" lIns="91425" spcFirstLastPara="1" rIns="91425" wrap="square" tIns="45700">
            <a:normAutofit lnSpcReduction="10000"/>
          </a:bodyPr>
          <a:lstStyle/>
          <a:p>
            <a:pPr indent="-361950" lvl="0" marL="457200" rtl="0" algn="just">
              <a:lnSpc>
                <a:spcPct val="100000"/>
              </a:lnSpc>
              <a:spcBef>
                <a:spcPts val="0"/>
              </a:spcBef>
              <a:spcAft>
                <a:spcPts val="0"/>
              </a:spcAft>
              <a:buClr>
                <a:schemeClr val="lt1"/>
              </a:buClr>
              <a:buSzPts val="2100"/>
              <a:buFont typeface="Times New Roman"/>
              <a:buChar char="•"/>
            </a:pPr>
            <a:r>
              <a:rPr lang="en-US" sz="2100">
                <a:solidFill>
                  <a:schemeClr val="lt1"/>
                </a:solidFill>
                <a:latin typeface="Times New Roman"/>
                <a:ea typeface="Times New Roman"/>
                <a:cs typeface="Times New Roman"/>
                <a:sym typeface="Times New Roman"/>
              </a:rPr>
              <a:t>A coded picture is divided into one or more slices. Slices are self-contained and can be decoded and displayed independently of other slices. Hence, intra prediction of DCT coefficients and coding parameters of a macro block is restricted to previous macro blocks within the same slice. </a:t>
            </a:r>
            <a:endParaRPr sz="2100">
              <a:solidFill>
                <a:schemeClr val="lt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100">
              <a:solidFill>
                <a:schemeClr val="lt1"/>
              </a:solidFill>
              <a:latin typeface="Times New Roman"/>
              <a:ea typeface="Times New Roman"/>
              <a:cs typeface="Times New Roman"/>
              <a:sym typeface="Times New Roman"/>
            </a:endParaRPr>
          </a:p>
          <a:p>
            <a:pPr indent="-361950" lvl="0" marL="457200" rtl="0" algn="just">
              <a:lnSpc>
                <a:spcPct val="100000"/>
              </a:lnSpc>
              <a:spcBef>
                <a:spcPts val="0"/>
              </a:spcBef>
              <a:spcAft>
                <a:spcPts val="0"/>
              </a:spcAft>
              <a:buClr>
                <a:schemeClr val="lt1"/>
              </a:buClr>
              <a:buSzPts val="2100"/>
              <a:buFont typeface="Times New Roman"/>
              <a:buChar char="•"/>
            </a:pPr>
            <a:r>
              <a:rPr lang="en-US" sz="2100">
                <a:solidFill>
                  <a:schemeClr val="lt1"/>
                </a:solidFill>
                <a:latin typeface="Times New Roman"/>
                <a:ea typeface="Times New Roman"/>
                <a:cs typeface="Times New Roman"/>
                <a:sym typeface="Times New Roman"/>
              </a:rPr>
              <a:t>This feature is important to suppress error propagation within a picture due to the nature of variable length coding. In regular encoding, when FMO is not used, slices contain a sequence of macro blocks in raster scan order. However, FMO allows the encoder to create what is known as slice groups. </a:t>
            </a:r>
            <a:endParaRPr sz="2100">
              <a:solidFill>
                <a:schemeClr val="lt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100">
              <a:solidFill>
                <a:schemeClr val="lt1"/>
              </a:solidFill>
              <a:latin typeface="Times New Roman"/>
              <a:ea typeface="Times New Roman"/>
              <a:cs typeface="Times New Roman"/>
              <a:sym typeface="Times New Roman"/>
            </a:endParaRPr>
          </a:p>
          <a:p>
            <a:pPr indent="-361950" lvl="0" marL="457200" rtl="0" algn="just">
              <a:lnSpc>
                <a:spcPct val="100000"/>
              </a:lnSpc>
              <a:spcBef>
                <a:spcPts val="0"/>
              </a:spcBef>
              <a:spcAft>
                <a:spcPts val="0"/>
              </a:spcAft>
              <a:buClr>
                <a:schemeClr val="lt1"/>
              </a:buClr>
              <a:buSzPts val="2100"/>
              <a:buFont typeface="Times New Roman"/>
              <a:buChar char="•"/>
            </a:pPr>
            <a:r>
              <a:rPr lang="en-US" sz="2100">
                <a:solidFill>
                  <a:schemeClr val="lt1"/>
                </a:solidFill>
                <a:latin typeface="Times New Roman"/>
                <a:ea typeface="Times New Roman"/>
                <a:cs typeface="Times New Roman"/>
                <a:sym typeface="Times New Roman"/>
              </a:rPr>
              <a:t>Each slice group contains one or more slices and macro blocks can be assigned in any order to these slices. The assignment of macro blocks to different groups is signaled by a syntax structure called the “slice group id”.</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MOTION COMPENSATION</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233" name="Google Shape;233;p24"/>
          <p:cNvSpPr txBox="1"/>
          <p:nvPr>
            <p:ph idx="1" type="body"/>
          </p:nvPr>
        </p:nvSpPr>
        <p:spPr>
          <a:xfrm>
            <a:off x="280875" y="1417650"/>
            <a:ext cx="8573400" cy="5030400"/>
          </a:xfrm>
          <a:prstGeom prst="rect">
            <a:avLst/>
          </a:prstGeom>
          <a:noFill/>
          <a:ln>
            <a:noFill/>
          </a:ln>
        </p:spPr>
        <p:txBody>
          <a:bodyPr anchorCtr="0" anchor="t" bIns="45700" lIns="91425" spcFirstLastPara="1" rIns="91425" wrap="square" tIns="45700">
            <a:noAutofit/>
          </a:bodyPr>
          <a:lstStyle/>
          <a:p>
            <a:pPr indent="-355600" lvl="0" marL="457200" rtl="0" algn="just">
              <a:lnSpc>
                <a:spcPct val="9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Using motion compensation, motion between frames can be encoded in a very efficient manner. A typical P-type block copies an area of the last decoded frame into the current frame buffer to serve as a prediction. </a:t>
            </a:r>
            <a:endParaRPr sz="2000">
              <a:solidFill>
                <a:schemeClr val="lt1"/>
              </a:solidFill>
              <a:latin typeface="Times New Roman"/>
              <a:ea typeface="Times New Roman"/>
              <a:cs typeface="Times New Roman"/>
              <a:sym typeface="Times New Roman"/>
            </a:endParaRPr>
          </a:p>
          <a:p>
            <a:pPr indent="0" lvl="0" marL="457200" rtl="0" algn="just">
              <a:lnSpc>
                <a:spcPct val="90000"/>
              </a:lnSpc>
              <a:spcBef>
                <a:spcPts val="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9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If this block is assigned a nonzero motion vector, the source area for this copy process will not be the same as the destination area. It will be moved by some pixels, allowing to accommodate for the motion of the object that occupies that block. </a:t>
            </a:r>
            <a:endParaRPr sz="2000">
              <a:solidFill>
                <a:schemeClr val="lt1"/>
              </a:solidFill>
              <a:latin typeface="Times New Roman"/>
              <a:ea typeface="Times New Roman"/>
              <a:cs typeface="Times New Roman"/>
              <a:sym typeface="Times New Roman"/>
            </a:endParaRPr>
          </a:p>
          <a:p>
            <a:pPr indent="0" lvl="0" marL="457200" rtl="0" algn="just">
              <a:lnSpc>
                <a:spcPct val="90000"/>
              </a:lnSpc>
              <a:spcBef>
                <a:spcPts val="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9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In H.264, motion vector precision is one-quarter pixel. Interpolation is used to determine the intensity values at non-integer pixel positions. Additionally, motion vectors may point to regions outside of the image. In this case, edge pixels are repeated.</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457200" y="572850"/>
            <a:ext cx="8229600" cy="9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MOTION VECTOR PREDICTION</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239" name="Google Shape;239;p25"/>
          <p:cNvSpPr txBox="1"/>
          <p:nvPr>
            <p:ph idx="1" type="body"/>
          </p:nvPr>
        </p:nvSpPr>
        <p:spPr>
          <a:xfrm>
            <a:off x="229025" y="1553925"/>
            <a:ext cx="8457900" cy="45723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In motion vector the block moves in identical direction. </a:t>
            </a:r>
            <a:endParaRPr sz="2000">
              <a:solidFill>
                <a:schemeClr val="lt1"/>
              </a:solidFill>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l">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Motion vector prediction uses encoding.</a:t>
            </a:r>
            <a:endParaRPr sz="2000">
              <a:solidFill>
                <a:schemeClr val="lt1"/>
              </a:solidFill>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l">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Now the block uses the neighboring block motion vector to evaluate the current block.</a:t>
            </a:r>
            <a:endParaRPr sz="2000">
              <a:solidFill>
                <a:schemeClr val="lt1"/>
              </a:solidFill>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l">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value stored will only be the variation of the prediction and present vector.</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885725" y="360325"/>
            <a:ext cx="7645800" cy="979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br>
              <a:rPr b="1" lang="en-US" sz="4000">
                <a:solidFill>
                  <a:schemeClr val="lt1"/>
                </a:solidFill>
                <a:latin typeface="Times New Roman"/>
                <a:ea typeface="Times New Roman"/>
                <a:cs typeface="Times New Roman"/>
                <a:sym typeface="Times New Roman"/>
              </a:rPr>
            </a:br>
            <a:r>
              <a:rPr b="1" lang="en-US" sz="4000">
                <a:solidFill>
                  <a:schemeClr val="lt1"/>
                </a:solidFill>
                <a:latin typeface="Times New Roman"/>
                <a:ea typeface="Times New Roman"/>
                <a:cs typeface="Times New Roman"/>
                <a:sym typeface="Times New Roman"/>
              </a:rPr>
              <a:t>BLOCK TRANSFORMATION AND ENCODING</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245" name="Google Shape;245;p26"/>
          <p:cNvSpPr txBox="1"/>
          <p:nvPr>
            <p:ph idx="1" type="body"/>
          </p:nvPr>
        </p:nvSpPr>
        <p:spPr>
          <a:xfrm>
            <a:off x="241075" y="1600200"/>
            <a:ext cx="8671200" cy="5042100"/>
          </a:xfrm>
          <a:prstGeom prst="rect">
            <a:avLst/>
          </a:prstGeom>
          <a:noFill/>
          <a:ln>
            <a:noFill/>
          </a:ln>
        </p:spPr>
        <p:txBody>
          <a:bodyPr anchorCtr="0" anchor="t" bIns="45700" lIns="91425" spcFirstLastPara="1" rIns="91425" wrap="square" tIns="45700">
            <a:noAutofit/>
          </a:bodyPr>
          <a:lstStyle/>
          <a:p>
            <a:pPr indent="-349250" lvl="0" marL="457200" rtl="0" algn="just">
              <a:lnSpc>
                <a:spcPct val="90000"/>
              </a:lnSpc>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The basic image encoding algorithm of H.264 uses a separable transformation. The mode of operation is similar to that of JPEG and MPEG, but the transformation used is not an 8x8 DCT, but an 4x4 integer transformation derived from the DCT. </a:t>
            </a:r>
            <a:endParaRPr sz="1900">
              <a:solidFill>
                <a:schemeClr val="lt1"/>
              </a:solidFill>
              <a:latin typeface="Times New Roman"/>
              <a:ea typeface="Times New Roman"/>
              <a:cs typeface="Times New Roman"/>
              <a:sym typeface="Times New Roman"/>
            </a:endParaRPr>
          </a:p>
          <a:p>
            <a:pPr indent="0" lvl="0" marL="457200" rtl="0" algn="just">
              <a:lnSpc>
                <a:spcPct val="90000"/>
              </a:lnSpc>
              <a:spcBef>
                <a:spcPts val="320"/>
              </a:spcBef>
              <a:spcAft>
                <a:spcPts val="0"/>
              </a:spcAft>
              <a:buSzPts val="1800"/>
              <a:buNone/>
            </a:pPr>
            <a:r>
              <a:t/>
            </a:r>
            <a:endParaRPr sz="1900">
              <a:solidFill>
                <a:schemeClr val="lt1"/>
              </a:solidFill>
              <a:latin typeface="Times New Roman"/>
              <a:ea typeface="Times New Roman"/>
              <a:cs typeface="Times New Roman"/>
              <a:sym typeface="Times New Roman"/>
            </a:endParaRPr>
          </a:p>
          <a:p>
            <a:pPr indent="-349250" lvl="0" marL="457200" rtl="0" algn="just">
              <a:lnSpc>
                <a:spcPct val="90000"/>
              </a:lnSpc>
              <a:spcBef>
                <a:spcPts val="32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For each block, the actual image data is subtracted from the prediction. The resulting residual is transformed. The coefficients of this transform are divided by a constant integer number. This procedure is called quantization, it is the only step in the whole encoding process that is actually lossy. The divisor used is called the quantization parameter.</a:t>
            </a:r>
            <a:endParaRPr sz="1900">
              <a:solidFill>
                <a:schemeClr val="lt1"/>
              </a:solidFill>
              <a:latin typeface="Times New Roman"/>
              <a:ea typeface="Times New Roman"/>
              <a:cs typeface="Times New Roman"/>
              <a:sym typeface="Times New Roman"/>
            </a:endParaRPr>
          </a:p>
          <a:p>
            <a:pPr indent="0" lvl="0" marL="457200" rtl="0" algn="just">
              <a:lnSpc>
                <a:spcPct val="90000"/>
              </a:lnSpc>
              <a:spcBef>
                <a:spcPts val="320"/>
              </a:spcBef>
              <a:spcAft>
                <a:spcPts val="0"/>
              </a:spcAft>
              <a:buSzPts val="1800"/>
              <a:buNone/>
            </a:pPr>
            <a:r>
              <a:t/>
            </a:r>
            <a:endParaRPr sz="1900">
              <a:solidFill>
                <a:schemeClr val="lt1"/>
              </a:solidFill>
              <a:latin typeface="Times New Roman"/>
              <a:ea typeface="Times New Roman"/>
              <a:cs typeface="Times New Roman"/>
              <a:sym typeface="Times New Roman"/>
            </a:endParaRPr>
          </a:p>
          <a:p>
            <a:pPr indent="-349250" lvl="0" marL="457200" rtl="0" algn="just">
              <a:lnSpc>
                <a:spcPct val="90000"/>
              </a:lnSpc>
              <a:spcBef>
                <a:spcPts val="32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The quantized coefficients are then read out from the 4x4 coefficient matrix into a single 16-element scan. This scan is then encoded using sophisticated (lossless) entropy coding. In the decoder, these steps are performed in reversed order.</a:t>
            </a:r>
            <a:endParaRPr sz="1900">
              <a:solidFill>
                <a:schemeClr val="l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MACROBLOCK ORDERING</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251" name="Google Shape;251;p27"/>
          <p:cNvSpPr txBox="1"/>
          <p:nvPr>
            <p:ph idx="1" type="body"/>
          </p:nvPr>
        </p:nvSpPr>
        <p:spPr>
          <a:xfrm>
            <a:off x="274800" y="1600200"/>
            <a:ext cx="8622600" cy="47751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use of the explicit assignment of macro blocks is to slice groups in order to hide messages in the video stream. </a:t>
            </a:r>
            <a:endParaRPr sz="2000">
              <a:solidFill>
                <a:schemeClr val="lt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Since macro blocks can be arbitrary assigned to slice groups,the slice group ID of individual macro blocks as an indication of message bits is used. </a:t>
            </a:r>
            <a:endParaRPr sz="2000">
              <a:solidFill>
                <a:schemeClr val="lt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Assume for instance that two slice groups are used, the allocation of a macro block to slice group 0 indicates a message bit of 0 and the allocation of macro block to slice group 1 indicates a message bit of 1. </a:t>
            </a:r>
            <a:endParaRPr sz="2000">
              <a:solidFill>
                <a:schemeClr val="lt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Hence, one message bit per macro block can be carried.</a:t>
            </a:r>
            <a:endParaRPr sz="2000">
              <a:solidFill>
                <a:schemeClr val="lt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OVERALL FLOW DIAGRAM</a:t>
            </a:r>
            <a:endParaRPr b="1" sz="4000">
              <a:solidFill>
                <a:schemeClr val="lt1"/>
              </a:solidFill>
              <a:latin typeface="Times New Roman"/>
              <a:ea typeface="Times New Roman"/>
              <a:cs typeface="Times New Roman"/>
              <a:sym typeface="Times New Roman"/>
            </a:endParaRPr>
          </a:p>
        </p:txBody>
      </p:sp>
      <p:pic>
        <p:nvPicPr>
          <p:cNvPr descr="C:\Users\admin\Downloads\Blank diagram(27).png" id="257" name="Google Shape;257;p28"/>
          <p:cNvPicPr preferRelativeResize="0"/>
          <p:nvPr>
            <p:ph idx="1" type="body"/>
          </p:nvPr>
        </p:nvPicPr>
        <p:blipFill rotWithShape="1">
          <a:blip r:embed="rId3">
            <a:alphaModFix/>
          </a:blip>
          <a:srcRect b="0" l="0" r="0" t="0"/>
          <a:stretch/>
        </p:blipFill>
        <p:spPr>
          <a:xfrm>
            <a:off x="1505343" y="1600200"/>
            <a:ext cx="6133200" cy="452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4000">
                <a:solidFill>
                  <a:schemeClr val="lt1"/>
                </a:solidFill>
                <a:latin typeface="Times New Roman"/>
                <a:ea typeface="Times New Roman"/>
                <a:cs typeface="Times New Roman"/>
                <a:sym typeface="Times New Roman"/>
              </a:rPr>
              <a:t>EMBEDDING ALGORITHM</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263" name="Google Shape;263;p29"/>
          <p:cNvSpPr txBox="1"/>
          <p:nvPr>
            <p:ph idx="1" type="body"/>
          </p:nvPr>
        </p:nvSpPr>
        <p:spPr>
          <a:xfrm>
            <a:off x="457200" y="1248826"/>
            <a:ext cx="8229600" cy="4877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Step 1: Extract Bit set of Message, Bit={M0, M1,……, M65535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 Step 2: The Pixels of cover image, Pixel = {pixel0, pixel,…, pixel65535}</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 Step 3: Extract LSB-1 set of the cover image, LSB1={A0, A1,…,A65535}.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Step 4: Extract LSB-2 set of the cover image, LSB2={B0, B1,…, B65535}.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Step 5: For i=1 to message length does</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 {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If Mi= =Bi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Then do nothing</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 Else {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If Mi= =1 and Bi= =0 Then 40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Bi=Mi; Ai=0;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Pixel (i)-=1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 Else If Mi= =0 and Bi= =1 Then</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 {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Bi=Mi; Ai=1; Pixel (i)+=1</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rPr lang="en-US" sz="1720">
                <a:solidFill>
                  <a:schemeClr val="lt1"/>
                </a:solidFill>
                <a:latin typeface="Times New Roman"/>
                <a:ea typeface="Times New Roman"/>
                <a:cs typeface="Times New Roman"/>
                <a:sym typeface="Times New Roman"/>
              </a:rPr>
              <a:t> } } }</a:t>
            </a:r>
            <a:endParaRPr sz="1720">
              <a:solidFill>
                <a:schemeClr val="lt1"/>
              </a:solidFill>
              <a:latin typeface="Times New Roman"/>
              <a:ea typeface="Times New Roman"/>
              <a:cs typeface="Times New Roman"/>
              <a:sym typeface="Times New Roman"/>
            </a:endParaRPr>
          </a:p>
          <a:p>
            <a:pPr indent="0" lvl="0" marL="0" rtl="0" algn="l">
              <a:lnSpc>
                <a:spcPct val="80000"/>
              </a:lnSpc>
              <a:spcBef>
                <a:spcPts val="304"/>
              </a:spcBef>
              <a:spcAft>
                <a:spcPts val="0"/>
              </a:spcAft>
              <a:buClr>
                <a:schemeClr val="dk1"/>
              </a:buClr>
              <a:buSzPts val="1520"/>
              <a:buNone/>
            </a:pPr>
            <a:r>
              <a:t/>
            </a:r>
            <a:endParaRPr sz="172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sz="4000">
                <a:solidFill>
                  <a:schemeClr val="lt1"/>
                </a:solidFill>
                <a:latin typeface="Times New Roman"/>
                <a:ea typeface="Times New Roman"/>
                <a:cs typeface="Times New Roman"/>
                <a:sym typeface="Times New Roman"/>
              </a:rPr>
              <a:t> </a:t>
            </a:r>
            <a:endParaRPr b="1" sz="40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4400"/>
              <a:buFont typeface="Times New Roman"/>
              <a:buNone/>
            </a:pPr>
            <a:r>
              <a:rPr b="1" lang="en-US" sz="4000">
                <a:solidFill>
                  <a:schemeClr val="lt1"/>
                </a:solidFill>
                <a:latin typeface="Times New Roman"/>
                <a:ea typeface="Times New Roman"/>
                <a:cs typeface="Times New Roman"/>
                <a:sym typeface="Times New Roman"/>
              </a:rPr>
              <a:t>SCOPE OF PROJECT</a:t>
            </a:r>
            <a:br>
              <a:rPr lang="en-US" sz="4000">
                <a:solidFill>
                  <a:schemeClr val="lt1"/>
                </a:solidFill>
                <a:latin typeface="Times New Roman"/>
                <a:ea typeface="Times New Roman"/>
                <a:cs typeface="Times New Roman"/>
                <a:sym typeface="Times New Roman"/>
              </a:rPr>
            </a:br>
            <a:endParaRPr sz="4000">
              <a:solidFill>
                <a:schemeClr val="lt1"/>
              </a:solidFill>
              <a:latin typeface="Times New Roman"/>
              <a:ea typeface="Times New Roman"/>
              <a:cs typeface="Times New Roman"/>
              <a:sym typeface="Times New Roman"/>
            </a:endParaRPr>
          </a:p>
        </p:txBody>
      </p:sp>
      <p:sp>
        <p:nvSpPr>
          <p:cNvPr id="97" name="Google Shape;97;p3"/>
          <p:cNvSpPr txBox="1"/>
          <p:nvPr>
            <p:ph idx="1" type="body"/>
          </p:nvPr>
        </p:nvSpPr>
        <p:spPr>
          <a:xfrm>
            <a:off x="457200" y="1417651"/>
            <a:ext cx="8229600" cy="47085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Multi party content hiding has become an important demand for network media to protect all parties rights. </a:t>
            </a:r>
            <a:endParaRPr sz="2000">
              <a:solidFill>
                <a:schemeClr val="lt1"/>
              </a:solidFill>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A cryptography scheme in Encrypted data with hiding video secure multiple content hiding in video master file on lightweight cryptography is proposed. </a:t>
            </a:r>
            <a:endParaRPr sz="2000">
              <a:solidFill>
                <a:schemeClr val="lt1"/>
              </a:solidFill>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Additive secret sharing and block- level scrambling are developed to generate the encrypted text and embedded file, image, audio into master file video. </a:t>
            </a:r>
            <a:endParaRPr sz="2000">
              <a:solidFill>
                <a:schemeClr val="lt1"/>
              </a:solidFill>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cryptography based on significant bit Prediction Expansion is performed by Secure video text embedded file technique. </a:t>
            </a:r>
            <a:endParaRPr sz="2000">
              <a:solidFill>
                <a:schemeClr val="lt1"/>
              </a:solidFill>
              <a:latin typeface="Times New Roman"/>
              <a:ea typeface="Times New Roman"/>
              <a:cs typeface="Times New Roman"/>
              <a:sym typeface="Times New Roman"/>
            </a:endParaRPr>
          </a:p>
          <a:p>
            <a:pPr indent="-228600" lvl="0" marL="342900" rtl="0" algn="just">
              <a:lnSpc>
                <a:spcPct val="100000"/>
              </a:lnSpc>
              <a:spcBef>
                <a:spcPts val="360"/>
              </a:spcBef>
              <a:spcAft>
                <a:spcPts val="0"/>
              </a:spcAft>
              <a:buClr>
                <a:schemeClr val="dk1"/>
              </a:buClr>
              <a:buSzPts val="18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idx="1" type="body"/>
          </p:nvPr>
        </p:nvSpPr>
        <p:spPr>
          <a:xfrm>
            <a:off x="1247400" y="344825"/>
            <a:ext cx="6649200" cy="1016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280"/>
              </a:spcBef>
              <a:spcAft>
                <a:spcPts val="0"/>
              </a:spcAft>
              <a:buSzPts val="1400"/>
              <a:buNone/>
            </a:pPr>
            <a:r>
              <a:t/>
            </a:r>
            <a:endParaRPr/>
          </a:p>
          <a:p>
            <a:pPr indent="0" lvl="0" marL="0" rtl="0" algn="l">
              <a:lnSpc>
                <a:spcPct val="100000"/>
              </a:lnSpc>
              <a:spcBef>
                <a:spcPts val="280"/>
              </a:spcBef>
              <a:spcAft>
                <a:spcPts val="0"/>
              </a:spcAft>
              <a:buSzPts val="1400"/>
              <a:buNone/>
            </a:pPr>
            <a:r>
              <a:rPr lang="en-US"/>
              <a:t>      </a:t>
            </a:r>
            <a:endParaRPr/>
          </a:p>
          <a:p>
            <a:pPr indent="0" lvl="0" marL="0" rtl="0" algn="l">
              <a:lnSpc>
                <a:spcPct val="100000"/>
              </a:lnSpc>
              <a:spcBef>
                <a:spcPts val="280"/>
              </a:spcBef>
              <a:spcAft>
                <a:spcPts val="0"/>
              </a:spcAft>
              <a:buSzPts val="1400"/>
              <a:buNone/>
            </a:pPr>
            <a:r>
              <a:rPr lang="en-US" sz="2000">
                <a:solidFill>
                  <a:schemeClr val="lt1"/>
                </a:solidFill>
                <a:latin typeface="Times New Roman"/>
                <a:ea typeface="Times New Roman"/>
                <a:cs typeface="Times New Roman"/>
                <a:sym typeface="Times New Roman"/>
              </a:rPr>
              <a:t>                        </a:t>
            </a:r>
            <a:r>
              <a:rPr lang="en-US" sz="4000">
                <a:solidFill>
                  <a:schemeClr val="lt1"/>
                </a:solidFill>
                <a:latin typeface="Times New Roman"/>
                <a:ea typeface="Times New Roman"/>
                <a:cs typeface="Times New Roman"/>
                <a:sym typeface="Times New Roman"/>
              </a:rPr>
              <a:t>SCREENSHOT</a:t>
            </a:r>
            <a:endParaRPr sz="4000">
              <a:solidFill>
                <a:schemeClr val="lt1"/>
              </a:solidFill>
              <a:latin typeface="Times New Roman"/>
              <a:ea typeface="Times New Roman"/>
              <a:cs typeface="Times New Roman"/>
              <a:sym typeface="Times New Roman"/>
            </a:endParaRPr>
          </a:p>
        </p:txBody>
      </p:sp>
      <p:pic>
        <p:nvPicPr>
          <p:cNvPr id="269" name="Google Shape;269;p30"/>
          <p:cNvPicPr preferRelativeResize="0"/>
          <p:nvPr/>
        </p:nvPicPr>
        <p:blipFill rotWithShape="1">
          <a:blip r:embed="rId3">
            <a:alphaModFix/>
          </a:blip>
          <a:srcRect b="5508" l="0" r="0" t="0"/>
          <a:stretch/>
        </p:blipFill>
        <p:spPr>
          <a:xfrm>
            <a:off x="231175" y="1361525"/>
            <a:ext cx="8681651" cy="4521575"/>
          </a:xfrm>
          <a:prstGeom prst="rect">
            <a:avLst/>
          </a:prstGeom>
          <a:noFill/>
          <a:ln>
            <a:noFill/>
          </a:ln>
        </p:spPr>
      </p:pic>
      <p:sp>
        <p:nvSpPr>
          <p:cNvPr id="270" name="Google Shape;270;p30"/>
          <p:cNvSpPr txBox="1"/>
          <p:nvPr/>
        </p:nvSpPr>
        <p:spPr>
          <a:xfrm>
            <a:off x="756400" y="6017550"/>
            <a:ext cx="7513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User can first register and then login by using the user credentials.</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22c404a66ac_0_12"/>
          <p:cNvPicPr preferRelativeResize="0"/>
          <p:nvPr/>
        </p:nvPicPr>
        <p:blipFill>
          <a:blip r:embed="rId3">
            <a:alphaModFix/>
          </a:blip>
          <a:stretch>
            <a:fillRect/>
          </a:stretch>
        </p:blipFill>
        <p:spPr>
          <a:xfrm>
            <a:off x="152400" y="606200"/>
            <a:ext cx="8839200" cy="4769629"/>
          </a:xfrm>
          <a:prstGeom prst="rect">
            <a:avLst/>
          </a:prstGeom>
          <a:noFill/>
          <a:ln>
            <a:noFill/>
          </a:ln>
        </p:spPr>
      </p:pic>
      <p:sp>
        <p:nvSpPr>
          <p:cNvPr id="276" name="Google Shape;276;g22c404a66ac_0_12"/>
          <p:cNvSpPr txBox="1"/>
          <p:nvPr/>
        </p:nvSpPr>
        <p:spPr>
          <a:xfrm>
            <a:off x="479100" y="5715000"/>
            <a:ext cx="818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Select the master video and the output video which need to be sent by embedding the data.</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g22c404a66ac_0_15"/>
          <p:cNvPicPr preferRelativeResize="0"/>
          <p:nvPr/>
        </p:nvPicPr>
        <p:blipFill>
          <a:blip r:embed="rId3">
            <a:alphaModFix/>
          </a:blip>
          <a:stretch>
            <a:fillRect/>
          </a:stretch>
        </p:blipFill>
        <p:spPr>
          <a:xfrm>
            <a:off x="152400" y="505400"/>
            <a:ext cx="8839200" cy="4815787"/>
          </a:xfrm>
          <a:prstGeom prst="rect">
            <a:avLst/>
          </a:prstGeom>
          <a:noFill/>
          <a:ln>
            <a:noFill/>
          </a:ln>
        </p:spPr>
      </p:pic>
      <p:sp>
        <p:nvSpPr>
          <p:cNvPr id="282" name="Google Shape;282;g22c404a66ac_0_15"/>
          <p:cNvSpPr txBox="1"/>
          <p:nvPr/>
        </p:nvSpPr>
        <p:spPr>
          <a:xfrm>
            <a:off x="285750" y="5715000"/>
            <a:ext cx="84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Give the text message need to be hidden in the master file given and secure the file using key.</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g22c404a66ac_0_18"/>
          <p:cNvPicPr preferRelativeResize="0"/>
          <p:nvPr/>
        </p:nvPicPr>
        <p:blipFill>
          <a:blip r:embed="rId3">
            <a:alphaModFix/>
          </a:blip>
          <a:stretch>
            <a:fillRect/>
          </a:stretch>
        </p:blipFill>
        <p:spPr>
          <a:xfrm>
            <a:off x="152400" y="572625"/>
            <a:ext cx="8839201" cy="4647843"/>
          </a:xfrm>
          <a:prstGeom prst="rect">
            <a:avLst/>
          </a:prstGeom>
          <a:noFill/>
          <a:ln>
            <a:noFill/>
          </a:ln>
        </p:spPr>
      </p:pic>
      <p:sp>
        <p:nvSpPr>
          <p:cNvPr id="288" name="Google Shape;288;g22c404a66ac_0_18"/>
          <p:cNvSpPr txBox="1"/>
          <p:nvPr/>
        </p:nvSpPr>
        <p:spPr>
          <a:xfrm>
            <a:off x="453850" y="5681375"/>
            <a:ext cx="826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Retrieve the text message by selecting the output file and enter the key to view the hidden message.</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g22c404a66ac_0_21"/>
          <p:cNvPicPr preferRelativeResize="0"/>
          <p:nvPr/>
        </p:nvPicPr>
        <p:blipFill>
          <a:blip r:embed="rId3">
            <a:alphaModFix/>
          </a:blip>
          <a:stretch>
            <a:fillRect/>
          </a:stretch>
        </p:blipFill>
        <p:spPr>
          <a:xfrm>
            <a:off x="152400" y="488600"/>
            <a:ext cx="8839199" cy="4848799"/>
          </a:xfrm>
          <a:prstGeom prst="rect">
            <a:avLst/>
          </a:prstGeom>
          <a:noFill/>
          <a:ln>
            <a:noFill/>
          </a:ln>
        </p:spPr>
      </p:pic>
      <p:sp>
        <p:nvSpPr>
          <p:cNvPr id="294" name="Google Shape;294;g22c404a66ac_0_21"/>
          <p:cNvSpPr txBox="1"/>
          <p:nvPr/>
        </p:nvSpPr>
        <p:spPr>
          <a:xfrm>
            <a:off x="285750" y="5765425"/>
            <a:ext cx="860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Now the hidden information is separated from the video and the text message is displayed.</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g22c404a66ac_0_29"/>
          <p:cNvPicPr preferRelativeResize="0"/>
          <p:nvPr/>
        </p:nvPicPr>
        <p:blipFill rotWithShape="1">
          <a:blip r:embed="rId3">
            <a:alphaModFix/>
          </a:blip>
          <a:srcRect b="20948" l="0" r="941" t="0"/>
          <a:stretch/>
        </p:blipFill>
        <p:spPr>
          <a:xfrm>
            <a:off x="152400" y="572650"/>
            <a:ext cx="8756276" cy="4419575"/>
          </a:xfrm>
          <a:prstGeom prst="rect">
            <a:avLst/>
          </a:prstGeom>
          <a:noFill/>
          <a:ln>
            <a:noFill/>
          </a:ln>
        </p:spPr>
      </p:pic>
      <p:sp>
        <p:nvSpPr>
          <p:cNvPr id="300" name="Google Shape;300;g22c404a66ac_0_29"/>
          <p:cNvSpPr txBox="1"/>
          <p:nvPr/>
        </p:nvSpPr>
        <p:spPr>
          <a:xfrm>
            <a:off x="487450" y="5479675"/>
            <a:ext cx="783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To hide an image select the master ,output and the image needed to be hidden and secure it with key.</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g22c404a66ac_0_32"/>
          <p:cNvPicPr preferRelativeResize="0"/>
          <p:nvPr/>
        </p:nvPicPr>
        <p:blipFill>
          <a:blip r:embed="rId3">
            <a:alphaModFix/>
          </a:blip>
          <a:stretch>
            <a:fillRect/>
          </a:stretch>
        </p:blipFill>
        <p:spPr>
          <a:xfrm>
            <a:off x="152400" y="522200"/>
            <a:ext cx="8839201" cy="4634010"/>
          </a:xfrm>
          <a:prstGeom prst="rect">
            <a:avLst/>
          </a:prstGeom>
          <a:noFill/>
          <a:ln>
            <a:noFill/>
          </a:ln>
        </p:spPr>
      </p:pic>
      <p:sp>
        <p:nvSpPr>
          <p:cNvPr id="306" name="Google Shape;306;g22c404a66ac_0_32"/>
          <p:cNvSpPr txBox="1"/>
          <p:nvPr/>
        </p:nvSpPr>
        <p:spPr>
          <a:xfrm>
            <a:off x="487450" y="5614150"/>
            <a:ext cx="796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Retrieve the image from the file by entering the key. The hidden image is extracted from the video.</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g22c404a66ac_0_42"/>
          <p:cNvPicPr preferRelativeResize="0"/>
          <p:nvPr/>
        </p:nvPicPr>
        <p:blipFill>
          <a:blip r:embed="rId3">
            <a:alphaModFix/>
          </a:blip>
          <a:stretch>
            <a:fillRect/>
          </a:stretch>
        </p:blipFill>
        <p:spPr>
          <a:xfrm>
            <a:off x="152400" y="438150"/>
            <a:ext cx="8839201" cy="4352375"/>
          </a:xfrm>
          <a:prstGeom prst="rect">
            <a:avLst/>
          </a:prstGeom>
          <a:noFill/>
          <a:ln>
            <a:noFill/>
          </a:ln>
        </p:spPr>
      </p:pic>
      <p:sp>
        <p:nvSpPr>
          <p:cNvPr id="312" name="Google Shape;312;g22c404a66ac_0_42"/>
          <p:cNvSpPr txBox="1"/>
          <p:nvPr/>
        </p:nvSpPr>
        <p:spPr>
          <a:xfrm>
            <a:off x="252150" y="4958600"/>
            <a:ext cx="84885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100">
                <a:solidFill>
                  <a:schemeClr val="lt1"/>
                </a:solidFill>
                <a:latin typeface="Times New Roman"/>
                <a:ea typeface="Times New Roman"/>
                <a:cs typeface="Times New Roman"/>
                <a:sym typeface="Times New Roman"/>
              </a:rPr>
              <a:t>To embed a video in a video select a video as a master file and as a output file. The video that need to be hidden is selected as data file.</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By giving a key and go option the video is embedded into the video, successful message is displayed. To separate the hidden video, give the key to view the original video.</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g22c404a66ac_0_35"/>
          <p:cNvPicPr preferRelativeResize="0"/>
          <p:nvPr/>
        </p:nvPicPr>
        <p:blipFill>
          <a:blip r:embed="rId3">
            <a:alphaModFix/>
          </a:blip>
          <a:stretch>
            <a:fillRect/>
          </a:stretch>
        </p:blipFill>
        <p:spPr>
          <a:xfrm>
            <a:off x="152400" y="538975"/>
            <a:ext cx="8839201" cy="4657065"/>
          </a:xfrm>
          <a:prstGeom prst="rect">
            <a:avLst/>
          </a:prstGeom>
          <a:noFill/>
          <a:ln>
            <a:noFill/>
          </a:ln>
        </p:spPr>
      </p:pic>
      <p:sp>
        <p:nvSpPr>
          <p:cNvPr id="318" name="Google Shape;318;g22c404a66ac_0_35"/>
          <p:cNvSpPr txBox="1"/>
          <p:nvPr/>
        </p:nvSpPr>
        <p:spPr>
          <a:xfrm>
            <a:off x="420225" y="5530100"/>
            <a:ext cx="7984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100">
                <a:solidFill>
                  <a:schemeClr val="lt1"/>
                </a:solidFill>
                <a:latin typeface="Times New Roman"/>
                <a:ea typeface="Times New Roman"/>
                <a:cs typeface="Times New Roman"/>
                <a:sym typeface="Times New Roman"/>
              </a:rPr>
              <a:t>The hidden video is displayed.</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sz="4000">
                <a:solidFill>
                  <a:schemeClr val="lt1"/>
                </a:solidFill>
                <a:latin typeface="Times New Roman"/>
                <a:ea typeface="Times New Roman"/>
                <a:cs typeface="Times New Roman"/>
                <a:sym typeface="Times New Roman"/>
              </a:rPr>
              <a:t>CONCLUSION</a:t>
            </a:r>
            <a:endParaRPr sz="4000">
              <a:solidFill>
                <a:schemeClr val="lt1"/>
              </a:solidFill>
              <a:latin typeface="Times New Roman"/>
              <a:ea typeface="Times New Roman"/>
              <a:cs typeface="Times New Roman"/>
              <a:sym typeface="Times New Roman"/>
            </a:endParaRPr>
          </a:p>
        </p:txBody>
      </p:sp>
      <p:sp>
        <p:nvSpPr>
          <p:cNvPr id="324" name="Google Shape;324;p31"/>
          <p:cNvSpPr txBox="1"/>
          <p:nvPr>
            <p:ph idx="1" type="body"/>
          </p:nvPr>
        </p:nvSpPr>
        <p:spPr>
          <a:xfrm>
            <a:off x="250700" y="1340025"/>
            <a:ext cx="8604000" cy="55179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A data hiding technique for high resolution video by hiding the encrypted text over the video our intension is to provide proper protection on data during transmission. </a:t>
            </a:r>
            <a:endParaRPr sz="2000">
              <a:solidFill>
                <a:schemeClr val="lt1"/>
              </a:solidFill>
              <a:latin typeface="Times New Roman"/>
              <a:ea typeface="Times New Roman"/>
              <a:cs typeface="Times New Roman"/>
              <a:sym typeface="Times New Roman"/>
            </a:endParaRPr>
          </a:p>
          <a:p>
            <a:pPr indent="0" lvl="0" marL="0" rtl="0" algn="just">
              <a:lnSpc>
                <a:spcPct val="100000"/>
              </a:lnSpc>
              <a:spcBef>
                <a:spcPts val="32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32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For the accuracy of the corrects message output that extract from source we can use a tools for comparison and statistical analysis can be done. </a:t>
            </a:r>
            <a:endParaRPr sz="2000">
              <a:solidFill>
                <a:schemeClr val="lt1"/>
              </a:solidFill>
              <a:latin typeface="Times New Roman"/>
              <a:ea typeface="Times New Roman"/>
              <a:cs typeface="Times New Roman"/>
              <a:sym typeface="Times New Roman"/>
            </a:endParaRPr>
          </a:p>
          <a:p>
            <a:pPr indent="-342900" lvl="0" marL="342900" rtl="0" algn="just">
              <a:lnSpc>
                <a:spcPct val="100000"/>
              </a:lnSpc>
              <a:spcBef>
                <a:spcPts val="320"/>
              </a:spcBef>
              <a:spcAft>
                <a:spcPts val="0"/>
              </a:spcAft>
              <a:buClr>
                <a:schemeClr val="dk1"/>
              </a:buClr>
              <a:buSzPts val="2000"/>
              <a:buFont typeface="Times New Roman"/>
              <a:buChar char="•"/>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It is highly configurable, thus it may result in high data capacities to retrieve the original data. Finally, it can be easily extended, resulting in better robustness, better data security and higher embedding capacity. </a:t>
            </a:r>
            <a:endParaRPr sz="2000">
              <a:solidFill>
                <a:schemeClr val="lt1"/>
              </a:solidFill>
              <a:latin typeface="Times New Roman"/>
              <a:ea typeface="Times New Roman"/>
              <a:cs typeface="Times New Roman"/>
              <a:sym typeface="Times New Roman"/>
            </a:endParaRPr>
          </a:p>
          <a:p>
            <a:pPr indent="-342900" lvl="0" marL="342900" rtl="0" algn="just">
              <a:lnSpc>
                <a:spcPct val="100000"/>
              </a:lnSpc>
              <a:spcBef>
                <a:spcPts val="320"/>
              </a:spcBef>
              <a:spcAft>
                <a:spcPts val="0"/>
              </a:spcAft>
              <a:buClr>
                <a:schemeClr val="dk1"/>
              </a:buClr>
              <a:buSzPts val="2000"/>
              <a:buFont typeface="Times New Roman"/>
              <a:buChar char="•"/>
            </a:pPr>
            <a:r>
              <a:t/>
            </a:r>
            <a:endParaRPr sz="2000">
              <a:solidFill>
                <a:schemeClr val="lt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Then, categorized the existing information hiding methods based on the venues at which they operate and highlighted their strengths and weaknesses. </a:t>
            </a:r>
            <a:endParaRPr sz="2000">
              <a:solidFill>
                <a:schemeClr val="lt1"/>
              </a:solidFill>
              <a:latin typeface="Times New Roman"/>
              <a:ea typeface="Times New Roman"/>
              <a:cs typeface="Times New Roman"/>
              <a:sym typeface="Times New Roman"/>
            </a:endParaRPr>
          </a:p>
          <a:p>
            <a:pPr indent="-241300" lvl="0" marL="342900" rtl="0" algn="just">
              <a:lnSpc>
                <a:spcPct val="100000"/>
              </a:lnSpc>
              <a:spcBef>
                <a:spcPts val="320"/>
              </a:spcBef>
              <a:spcAft>
                <a:spcPts val="0"/>
              </a:spcAft>
              <a:buClr>
                <a:schemeClr val="dk1"/>
              </a:buClr>
              <a:buSzPts val="1600"/>
              <a:buNone/>
            </a:pPr>
            <a:r>
              <a:t/>
            </a:r>
            <a:endParaRPr sz="2000">
              <a:latin typeface="Times New Roman"/>
              <a:ea typeface="Times New Roman"/>
              <a:cs typeface="Times New Roman"/>
              <a:sym typeface="Times New Roman"/>
            </a:endParaRPr>
          </a:p>
          <a:p>
            <a:pPr indent="-241300" lvl="0" marL="342900" rtl="0" algn="just">
              <a:lnSpc>
                <a:spcPct val="100000"/>
              </a:lnSpc>
              <a:spcBef>
                <a:spcPts val="320"/>
              </a:spcBef>
              <a:spcAft>
                <a:spcPts val="0"/>
              </a:spcAft>
              <a:buClr>
                <a:schemeClr val="dk1"/>
              </a:buClr>
              <a:buSzPts val="16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a:solidFill>
                  <a:schemeClr val="lt1"/>
                </a:solidFill>
                <a:latin typeface="Times New Roman"/>
                <a:ea typeface="Times New Roman"/>
                <a:cs typeface="Times New Roman"/>
                <a:sym typeface="Times New Roman"/>
              </a:rPr>
              <a:t> </a:t>
            </a:r>
            <a:endParaRPr b="1">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100000"/>
              <a:buFont typeface="Times New Roman"/>
              <a:buNone/>
            </a:pPr>
            <a:r>
              <a:rPr b="1" lang="en-US">
                <a:solidFill>
                  <a:schemeClr val="lt1"/>
                </a:solidFill>
                <a:latin typeface="Times New Roman"/>
                <a:ea typeface="Times New Roman"/>
                <a:cs typeface="Times New Roman"/>
                <a:sym typeface="Times New Roman"/>
              </a:rPr>
              <a:t>OBJECTIVES</a:t>
            </a:r>
            <a:br>
              <a:rPr b="1" lang="en-US">
                <a:solidFill>
                  <a:schemeClr val="lt1"/>
                </a:solidFill>
                <a:latin typeface="Times New Roman"/>
                <a:ea typeface="Times New Roman"/>
                <a:cs typeface="Times New Roman"/>
                <a:sym typeface="Times New Roman"/>
              </a:rPr>
            </a:br>
            <a:endParaRPr>
              <a:solidFill>
                <a:schemeClr val="lt1"/>
              </a:solidFill>
              <a:latin typeface="Times New Roman"/>
              <a:ea typeface="Times New Roman"/>
              <a:cs typeface="Times New Roman"/>
              <a:sym typeface="Times New Roman"/>
            </a:endParaRPr>
          </a:p>
        </p:txBody>
      </p:sp>
      <p:sp>
        <p:nvSpPr>
          <p:cNvPr id="103" name="Google Shape;103;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6550" lvl="0" marL="342900" rtl="0" algn="just">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A robust method of imperceptible audio, video, text and image hiding is proposed.</a:t>
            </a:r>
            <a:endParaRPr sz="2000">
              <a:solidFill>
                <a:schemeClr val="lt1"/>
              </a:solidFill>
              <a:latin typeface="Times New Roman"/>
              <a:ea typeface="Times New Roman"/>
              <a:cs typeface="Times New Roman"/>
              <a:sym typeface="Times New Roman"/>
            </a:endParaRPr>
          </a:p>
          <a:p>
            <a:pPr indent="-228600" lvl="0" marL="342900" rtl="0" algn="just">
              <a:lnSpc>
                <a:spcPct val="100000"/>
              </a:lnSpc>
              <a:spcBef>
                <a:spcPts val="360"/>
              </a:spcBef>
              <a:spcAft>
                <a:spcPts val="0"/>
              </a:spcAft>
              <a:buClr>
                <a:schemeClr val="dk1"/>
              </a:buClr>
              <a:buSzPts val="1800"/>
              <a:buNone/>
            </a:pPr>
            <a:r>
              <a:t/>
            </a:r>
            <a:endParaRPr sz="2000">
              <a:solidFill>
                <a:schemeClr val="lt1"/>
              </a:solidFill>
              <a:latin typeface="Times New Roman"/>
              <a:ea typeface="Times New Roman"/>
              <a:cs typeface="Times New Roman"/>
              <a:sym typeface="Times New Roman"/>
            </a:endParaRPr>
          </a:p>
          <a:p>
            <a:pPr indent="-336550" lvl="0" marL="342900" rtl="0" algn="just">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motion vector technique is found as the better solution since it hides the data in the moving objects. The most secure and cryptography algorithm is introduced. </a:t>
            </a:r>
            <a:endParaRPr sz="2000">
              <a:solidFill>
                <a:schemeClr val="lt1"/>
              </a:solidFill>
              <a:latin typeface="Times New Roman"/>
              <a:ea typeface="Times New Roman"/>
              <a:cs typeface="Times New Roman"/>
              <a:sym typeface="Times New Roman"/>
            </a:endParaRPr>
          </a:p>
          <a:p>
            <a:pPr indent="-228600" lvl="0" marL="342900" rtl="0" algn="just">
              <a:lnSpc>
                <a:spcPct val="100000"/>
              </a:lnSpc>
              <a:spcBef>
                <a:spcPts val="360"/>
              </a:spcBef>
              <a:spcAft>
                <a:spcPts val="0"/>
              </a:spcAft>
              <a:buClr>
                <a:schemeClr val="dk1"/>
              </a:buClr>
              <a:buSzPts val="1800"/>
              <a:buNone/>
            </a:pPr>
            <a:r>
              <a:t/>
            </a:r>
            <a:endParaRPr sz="2000">
              <a:solidFill>
                <a:schemeClr val="lt1"/>
              </a:solidFill>
              <a:latin typeface="Times New Roman"/>
              <a:ea typeface="Times New Roman"/>
              <a:cs typeface="Times New Roman"/>
              <a:sym typeface="Times New Roman"/>
            </a:endParaRPr>
          </a:p>
          <a:p>
            <a:pPr indent="-336550" lvl="0" marL="342900" rtl="0" algn="just">
              <a:lnSpc>
                <a:spcPct val="100000"/>
              </a:lnSpc>
              <a:spcBef>
                <a:spcPts val="36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Here a more secure and effective hash based algorithm that uses a pure hash technique for coding and decoding the information in video hiding.</a:t>
            </a:r>
            <a:endParaRPr sz="2000">
              <a:solidFill>
                <a:schemeClr val="lt1"/>
              </a:solidFill>
              <a:latin typeface="Times New Roman"/>
              <a:ea typeface="Times New Roman"/>
              <a:cs typeface="Times New Roman"/>
              <a:sym typeface="Times New Roman"/>
            </a:endParaRPr>
          </a:p>
          <a:p>
            <a:pPr indent="-228600" lvl="0" marL="342900" rtl="0" algn="just">
              <a:lnSpc>
                <a:spcPct val="100000"/>
              </a:lnSpc>
              <a:spcBef>
                <a:spcPts val="360"/>
              </a:spcBef>
              <a:spcAft>
                <a:spcPts val="0"/>
              </a:spcAft>
              <a:buClr>
                <a:schemeClr val="dk1"/>
              </a:buClr>
              <a:buSzPts val="1800"/>
              <a:buNone/>
            </a:pPr>
            <a:r>
              <a:t/>
            </a:r>
            <a:endParaRPr sz="2000">
              <a:solidFill>
                <a:schemeClr val="lt1"/>
              </a:solidFill>
              <a:latin typeface="Times New Roman"/>
              <a:ea typeface="Times New Roman"/>
              <a:cs typeface="Times New Roman"/>
              <a:sym typeface="Times New Roman"/>
            </a:endParaRPr>
          </a:p>
          <a:p>
            <a:pPr indent="-228600" lvl="0" marL="342900" rtl="0" algn="just">
              <a:lnSpc>
                <a:spcPct val="100000"/>
              </a:lnSpc>
              <a:spcBef>
                <a:spcPts val="360"/>
              </a:spcBef>
              <a:spcAft>
                <a:spcPts val="0"/>
              </a:spcAft>
              <a:buClr>
                <a:schemeClr val="dk1"/>
              </a:buClr>
              <a:buSzPts val="18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br>
              <a:rPr lang="en-US" sz="4050">
                <a:latin typeface="Times New Roman"/>
                <a:ea typeface="Times New Roman"/>
                <a:cs typeface="Times New Roman"/>
                <a:sym typeface="Times New Roman"/>
              </a:rPr>
            </a:br>
            <a:endParaRPr sz="4050">
              <a:latin typeface="Times New Roman"/>
              <a:ea typeface="Times New Roman"/>
              <a:cs typeface="Times New Roman"/>
              <a:sym typeface="Times New Roman"/>
            </a:endParaRPr>
          </a:p>
        </p:txBody>
      </p:sp>
      <p:sp>
        <p:nvSpPr>
          <p:cNvPr id="330" name="Google Shape;330;p32"/>
          <p:cNvSpPr txBox="1"/>
          <p:nvPr>
            <p:ph idx="1" type="body"/>
          </p:nvPr>
        </p:nvSpPr>
        <p:spPr>
          <a:xfrm>
            <a:off x="245900" y="1200750"/>
            <a:ext cx="8699700" cy="546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sz="1950">
                <a:solidFill>
                  <a:schemeClr val="lt1"/>
                </a:solidFill>
                <a:latin typeface="Times New Roman"/>
                <a:ea typeface="Times New Roman"/>
                <a:cs typeface="Times New Roman"/>
                <a:sym typeface="Times New Roman"/>
              </a:rPr>
              <a:t>1.Rakhmawati, L.; Wirawan, W.; Suwadi, S. A recent survey of self-embedding fragile watermarking scheme for image authentication with recovery capability. EURASIP J. Image Video Process. 2019, 2019, 61. [CrossRef]</a:t>
            </a:r>
            <a:endParaRPr sz="195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3200"/>
              <a:buNone/>
            </a:pPr>
            <a:r>
              <a:rPr lang="en-US" sz="1950">
                <a:solidFill>
                  <a:schemeClr val="lt1"/>
                </a:solidFill>
                <a:latin typeface="Times New Roman"/>
                <a:ea typeface="Times New Roman"/>
                <a:cs typeface="Times New Roman"/>
                <a:sym typeface="Times New Roman"/>
              </a:rPr>
              <a:t> 2. Begum, M.; Uddin, M.S. Digital image watermarking techniques: A review. Information 2020, 11, 110. [CrossRef] </a:t>
            </a:r>
            <a:endParaRPr sz="195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3200"/>
              <a:buNone/>
            </a:pPr>
            <a:r>
              <a:rPr lang="en-US" sz="1950">
                <a:solidFill>
                  <a:schemeClr val="lt1"/>
                </a:solidFill>
                <a:latin typeface="Times New Roman"/>
                <a:ea typeface="Times New Roman"/>
                <a:cs typeface="Times New Roman"/>
                <a:sym typeface="Times New Roman"/>
              </a:rPr>
              <a:t>3. Ahvanooey, M.T.; Li, Q.; Zhu, X.; Alazab, M.; Zhang, J. ANiTW: A novel intelligent text watermarking technique for forensic identification of spurious information on social media. Comput. Secur. 2020, 90, 101702. [CrossRef] </a:t>
            </a:r>
            <a:endParaRPr sz="195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3200"/>
              <a:buNone/>
            </a:pPr>
            <a:r>
              <a:rPr lang="en-US" sz="1950">
                <a:solidFill>
                  <a:schemeClr val="lt1"/>
                </a:solidFill>
                <a:latin typeface="Times New Roman"/>
                <a:ea typeface="Times New Roman"/>
                <a:cs typeface="Times New Roman"/>
                <a:sym typeface="Times New Roman"/>
              </a:rPr>
              <a:t>4. Sharma, C.; Bagga, A.; Singh, B.K.; Shabaz, M. A novel optimized graph-based transform watermarking technique to address security issues in real-time application. Math. Probl. Eng. 2021, 2021, 5580098. [CrossRef] </a:t>
            </a:r>
            <a:endParaRPr sz="195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3200"/>
              <a:buNone/>
            </a:pPr>
            <a:r>
              <a:rPr lang="en-US" sz="1950">
                <a:solidFill>
                  <a:schemeClr val="lt1"/>
                </a:solidFill>
                <a:latin typeface="Times New Roman"/>
                <a:ea typeface="Times New Roman"/>
                <a:cs typeface="Times New Roman"/>
                <a:sym typeface="Times New Roman"/>
              </a:rPr>
              <a:t>5. Mohammed, A.A.; Abdullah, M.A.; Awad, S.R.; Alghareb, F.S. A Novel FDCT-SVD Based Watermarking with Radon Transform for Telemedicine Applications. Int. J. Intell. Eng. Syst. 2022, 15, 343–354.] </a:t>
            </a:r>
            <a:endParaRPr sz="1950">
              <a:latin typeface="Times New Roman"/>
              <a:ea typeface="Times New Roman"/>
              <a:cs typeface="Times New Roman"/>
              <a:sym typeface="Times New Roman"/>
            </a:endParaRPr>
          </a:p>
        </p:txBody>
      </p:sp>
      <p:sp>
        <p:nvSpPr>
          <p:cNvPr id="331" name="Google Shape;331;p32"/>
          <p:cNvSpPr txBox="1"/>
          <p:nvPr>
            <p:ph type="title"/>
          </p:nvPr>
        </p:nvSpPr>
        <p:spPr>
          <a:xfrm>
            <a:off x="457200" y="274650"/>
            <a:ext cx="8229600" cy="926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000">
                <a:solidFill>
                  <a:schemeClr val="lt1"/>
                </a:solidFill>
                <a:latin typeface="Times New Roman"/>
                <a:ea typeface="Times New Roman"/>
                <a:cs typeface="Times New Roman"/>
                <a:sym typeface="Times New Roman"/>
              </a:rPr>
              <a:t>REFERENCE</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000">
                <a:solidFill>
                  <a:schemeClr val="lt1"/>
                </a:solidFill>
                <a:latin typeface="Times New Roman"/>
                <a:ea typeface="Times New Roman"/>
                <a:cs typeface="Times New Roman"/>
                <a:sym typeface="Times New Roman"/>
              </a:rPr>
              <a:t>REFERENCE</a:t>
            </a:r>
            <a:endParaRPr sz="4000">
              <a:solidFill>
                <a:schemeClr val="lt1"/>
              </a:solidFill>
              <a:latin typeface="Times New Roman"/>
              <a:ea typeface="Times New Roman"/>
              <a:cs typeface="Times New Roman"/>
              <a:sym typeface="Times New Roman"/>
            </a:endParaRPr>
          </a:p>
        </p:txBody>
      </p:sp>
      <p:sp>
        <p:nvSpPr>
          <p:cNvPr id="337" name="Google Shape;337;p33"/>
          <p:cNvSpPr txBox="1"/>
          <p:nvPr>
            <p:ph idx="1" type="body"/>
          </p:nvPr>
        </p:nvSpPr>
        <p:spPr>
          <a:xfrm>
            <a:off x="457200" y="1600200"/>
            <a:ext cx="8229600" cy="4595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sz="2000">
                <a:solidFill>
                  <a:schemeClr val="lt1"/>
                </a:solidFill>
                <a:latin typeface="Times New Roman"/>
                <a:ea typeface="Times New Roman"/>
                <a:cs typeface="Times New Roman"/>
                <a:sym typeface="Times New Roman"/>
              </a:rPr>
              <a:t>6. Sharma, S.; Zou, J.J.; Fang, G. A Novel Multipurpose Watermarking Scheme Capable of Protecting and Authenticating Images With Tamper Detection and Localisation Abilities. IEEE Access 2022, 10, 85677–85700. [CrossRef]</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304"/>
              </a:spcBef>
              <a:spcAft>
                <a:spcPts val="0"/>
              </a:spcAft>
              <a:buClr>
                <a:schemeClr val="dk1"/>
              </a:buClr>
              <a:buSzPts val="3200"/>
              <a:buNone/>
            </a:pPr>
            <a:r>
              <a:rPr lang="en-US" sz="2000">
                <a:solidFill>
                  <a:schemeClr val="lt1"/>
                </a:solidFill>
                <a:latin typeface="Times New Roman"/>
                <a:ea typeface="Times New Roman"/>
                <a:cs typeface="Times New Roman"/>
                <a:sym typeface="Times New Roman"/>
              </a:rPr>
              <a:t> 7. Wazirali, R.; Ahmad, R.; Al-Amayreh, A.; Al-Madi, M.; Khalifeh, A. Secure watermarking schemes and their approaches in the IoT technology: An overview. Electronics 2021, 10, 1744. [CrossRef]</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304"/>
              </a:spcBef>
              <a:spcAft>
                <a:spcPts val="0"/>
              </a:spcAft>
              <a:buClr>
                <a:schemeClr val="dk1"/>
              </a:buClr>
              <a:buSzPts val="3200"/>
              <a:buNone/>
            </a:pPr>
            <a:r>
              <a:rPr lang="en-US" sz="2000">
                <a:solidFill>
                  <a:schemeClr val="lt1"/>
                </a:solidFill>
                <a:latin typeface="Times New Roman"/>
                <a:ea typeface="Times New Roman"/>
                <a:cs typeface="Times New Roman"/>
                <a:sym typeface="Times New Roman"/>
              </a:rPr>
              <a:t>8. Amrit, P.; Singh, A.K. Survey on watermarking methods in the artificial intelligence domain and beyond. Comput. Commun. 2022, 188, 52–65. [CrossRef] </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304"/>
              </a:spcBef>
              <a:spcAft>
                <a:spcPts val="0"/>
              </a:spcAft>
              <a:buClr>
                <a:schemeClr val="dk1"/>
              </a:buClr>
              <a:buSzPts val="3200"/>
              <a:buNone/>
            </a:pPr>
            <a:r>
              <a:rPr lang="en-US" sz="2000">
                <a:solidFill>
                  <a:schemeClr val="lt1"/>
                </a:solidFill>
                <a:latin typeface="Times New Roman"/>
                <a:ea typeface="Times New Roman"/>
                <a:cs typeface="Times New Roman"/>
                <a:sym typeface="Times New Roman"/>
              </a:rPr>
              <a:t>9. Sy, N.C.; Kha, H.H.; Hoang, N.M. An efficient robust blind watermarking method based on convolution neural networks in wavelet transform domain. Int. J. Mach. Learn. Comput 2020, 10, 675–684. [CrossRef] </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304"/>
              </a:spcBef>
              <a:spcAft>
                <a:spcPts val="0"/>
              </a:spcAft>
              <a:buClr>
                <a:schemeClr val="dk1"/>
              </a:buClr>
              <a:buSzPts val="32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457200" y="274654"/>
            <a:ext cx="8229600" cy="855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5555"/>
              <a:buNone/>
            </a:pPr>
            <a:r>
              <a:t/>
            </a:r>
            <a:endParaRPr sz="36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55555"/>
              <a:buNone/>
            </a:pPr>
            <a:r>
              <a:t/>
            </a:r>
            <a:endParaRPr sz="36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45454"/>
              <a:buNone/>
            </a:pPr>
            <a:r>
              <a:t/>
            </a:r>
            <a:endParaRPr>
              <a:solidFill>
                <a:schemeClr val="lt1"/>
              </a:solidFill>
            </a:endParaRPr>
          </a:p>
        </p:txBody>
      </p:sp>
      <p:sp>
        <p:nvSpPr>
          <p:cNvPr id="343" name="Google Shape;343;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sz="2050">
                <a:solidFill>
                  <a:schemeClr val="lt1"/>
                </a:solidFill>
                <a:latin typeface="Times New Roman"/>
                <a:ea typeface="Times New Roman"/>
                <a:cs typeface="Times New Roman"/>
                <a:sym typeface="Times New Roman"/>
              </a:rPr>
              <a:t>10.Wang, X.; Ma, D.; Hu, K.; Hu, J.; Du, L. Mapping based residual convolution neural network for non-embedding and blind image watermarking. J. Inf. Secur. Appl. 2021, 59, 102820. [CrossRef] </a:t>
            </a:r>
            <a:endParaRPr sz="2050">
              <a:solidFill>
                <a:schemeClr val="lt1"/>
              </a:solidFill>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US" sz="2050">
                <a:solidFill>
                  <a:schemeClr val="lt1"/>
                </a:solidFill>
                <a:latin typeface="Times New Roman"/>
                <a:ea typeface="Times New Roman"/>
                <a:cs typeface="Times New Roman"/>
                <a:sym typeface="Times New Roman"/>
              </a:rPr>
              <a:t>11. Usha Nandini, D.; Divya, S. A literature survey on various watermarking techniques. In Proceedings of the 2017 International Conference on Inventive Systems and Control (ICISC), Coimbatore, India, 19–20 January 2017; pp. 1–4. [CrossRef] </a:t>
            </a:r>
            <a:endParaRPr sz="2050">
              <a:solidFill>
                <a:schemeClr val="lt1"/>
              </a:solidFill>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US" sz="2050">
                <a:solidFill>
                  <a:schemeClr val="lt1"/>
                </a:solidFill>
                <a:latin typeface="Times New Roman"/>
                <a:ea typeface="Times New Roman"/>
                <a:cs typeface="Times New Roman"/>
                <a:sym typeface="Times New Roman"/>
              </a:rPr>
              <a:t>12. Rani, B.U.; Praveena, B.; Ramanjaneyulu, K. Literature Review on Digital Image Watermarking; ICARCSET ’15; Association for Computing Machinery: New York, NY, USA, 2015. [CrossRef]</a:t>
            </a:r>
            <a:endParaRPr sz="2050">
              <a:solidFill>
                <a:schemeClr val="lt1"/>
              </a:solidFill>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050">
              <a:solidFill>
                <a:schemeClr val="lt1"/>
              </a:solidFill>
              <a:latin typeface="Times New Roman"/>
              <a:ea typeface="Times New Roman"/>
              <a:cs typeface="Times New Roman"/>
              <a:sym typeface="Times New Roman"/>
            </a:endParaRPr>
          </a:p>
        </p:txBody>
      </p:sp>
      <p:sp>
        <p:nvSpPr>
          <p:cNvPr id="344" name="Google Shape;344;p34"/>
          <p:cNvSpPr txBox="1"/>
          <p:nvPr>
            <p:ph type="title"/>
          </p:nvPr>
        </p:nvSpPr>
        <p:spPr>
          <a:xfrm>
            <a:off x="457200" y="274650"/>
            <a:ext cx="8229600" cy="1080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000">
                <a:solidFill>
                  <a:schemeClr val="lt1"/>
                </a:solidFill>
                <a:latin typeface="Times New Roman"/>
                <a:ea typeface="Times New Roman"/>
                <a:cs typeface="Times New Roman"/>
                <a:sym typeface="Times New Roman"/>
              </a:rPr>
              <a:t>REFERENCE</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424550"/>
            <a:ext cx="8229600" cy="735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a:solidFill>
                  <a:schemeClr val="lt1"/>
                </a:solidFill>
                <a:latin typeface="Times New Roman"/>
                <a:ea typeface="Times New Roman"/>
                <a:cs typeface="Times New Roman"/>
                <a:sym typeface="Times New Roman"/>
              </a:rPr>
              <a:t> EXISTING SYSTEM</a:t>
            </a:r>
            <a:br>
              <a:rPr lang="en-US">
                <a:solidFill>
                  <a:schemeClr val="lt1"/>
                </a:solidFill>
                <a:latin typeface="Times New Roman"/>
                <a:ea typeface="Times New Roman"/>
                <a:cs typeface="Times New Roman"/>
                <a:sym typeface="Times New Roman"/>
              </a:rPr>
            </a:br>
            <a:endParaRPr>
              <a:solidFill>
                <a:schemeClr val="lt1"/>
              </a:solidFill>
              <a:latin typeface="Times New Roman"/>
              <a:ea typeface="Times New Roman"/>
              <a:cs typeface="Times New Roman"/>
              <a:sym typeface="Times New Roman"/>
            </a:endParaRPr>
          </a:p>
        </p:txBody>
      </p:sp>
      <p:sp>
        <p:nvSpPr>
          <p:cNvPr id="109" name="Google Shape;109;p5"/>
          <p:cNvSpPr txBox="1"/>
          <p:nvPr>
            <p:ph idx="1" type="body"/>
          </p:nvPr>
        </p:nvSpPr>
        <p:spPr>
          <a:xfrm>
            <a:off x="457200" y="1160525"/>
            <a:ext cx="8484600" cy="54450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Watermarking digital files is very easy. You can create images that include the copyright symbol or other visual identifiers within the image itself. Even if someone else copied it, you can be sure it's yours.</a:t>
            </a:r>
            <a:endParaRPr/>
          </a:p>
          <a:p>
            <a:pPr indent="-228600" lvl="0" marL="342900" rtl="0" algn="just">
              <a:lnSpc>
                <a:spcPct val="100000"/>
              </a:lnSpc>
              <a:spcBef>
                <a:spcPts val="0"/>
              </a:spcBef>
              <a:spcAft>
                <a:spcPts val="0"/>
              </a:spcAft>
              <a:buClr>
                <a:schemeClr val="lt1"/>
              </a:buClr>
              <a:buSzPts val="1800"/>
              <a:buFont typeface="Times New Roman"/>
              <a:buNone/>
            </a:pPr>
            <a:r>
              <a:t/>
            </a:r>
            <a:endParaRPr sz="1800">
              <a:solidFill>
                <a:schemeClr val="lt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Watermarks make it easier to see the entire image ,but the downside is that they can be easily removed by a malicious person with a simple image editor. However, the big drawback is that the image itself becomes difficult to see.</a:t>
            </a:r>
            <a:endParaRPr/>
          </a:p>
          <a:p>
            <a:pPr indent="-228600" lvl="0" marL="342900" rtl="0" algn="just">
              <a:lnSpc>
                <a:spcPct val="100000"/>
              </a:lnSpc>
              <a:spcBef>
                <a:spcPts val="0"/>
              </a:spcBef>
              <a:spcAft>
                <a:spcPts val="0"/>
              </a:spcAft>
              <a:buClr>
                <a:schemeClr val="lt1"/>
              </a:buClr>
              <a:buSzPts val="1800"/>
              <a:buFont typeface="Times New Roman"/>
              <a:buNone/>
            </a:pPr>
            <a:r>
              <a:t/>
            </a:r>
            <a:endParaRPr sz="1800">
              <a:solidFill>
                <a:schemeClr val="lt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In some applications sub-assistants or channel admins would like to add original message like this information, pictorial representation or validating data to the encoded image without the knowledge of the original image complexity. </a:t>
            </a:r>
            <a:endParaRPr sz="1800">
              <a:solidFill>
                <a:schemeClr val="lt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800"/>
              <a:buNone/>
            </a:pPr>
            <a:r>
              <a:t/>
            </a:r>
            <a:endParaRPr sz="1800">
              <a:solidFill>
                <a:schemeClr val="lt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However, data hiding techniques which has been developed for the image can be easily used to constricted video and are therefore sometimes inspected</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t/>
            </a:r>
            <a:endParaRPr b="1" sz="405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4400"/>
              <a:buFont typeface="Times New Roman"/>
              <a:buNone/>
            </a:pPr>
            <a:r>
              <a:rPr b="1" lang="en-US" sz="4050">
                <a:solidFill>
                  <a:schemeClr val="lt1"/>
                </a:solidFill>
                <a:latin typeface="Times New Roman"/>
                <a:ea typeface="Times New Roman"/>
                <a:cs typeface="Times New Roman"/>
                <a:sym typeface="Times New Roman"/>
              </a:rPr>
              <a:t> DISADVANTAGE</a:t>
            </a:r>
            <a:br>
              <a:rPr lang="en-US" sz="4050">
                <a:solidFill>
                  <a:schemeClr val="lt1"/>
                </a:solidFill>
                <a:latin typeface="Times New Roman"/>
                <a:ea typeface="Times New Roman"/>
                <a:cs typeface="Times New Roman"/>
                <a:sym typeface="Times New Roman"/>
              </a:rPr>
            </a:br>
            <a:endParaRPr sz="4050">
              <a:solidFill>
                <a:schemeClr val="lt1"/>
              </a:solidFill>
              <a:latin typeface="Times New Roman"/>
              <a:ea typeface="Times New Roman"/>
              <a:cs typeface="Times New Roman"/>
              <a:sym typeface="Times New Roman"/>
            </a:endParaRPr>
          </a:p>
        </p:txBody>
      </p:sp>
      <p:sp>
        <p:nvSpPr>
          <p:cNvPr id="115" name="Google Shape;115;p6"/>
          <p:cNvSpPr txBox="1"/>
          <p:nvPr>
            <p:ph idx="1" type="body"/>
          </p:nvPr>
        </p:nvSpPr>
        <p:spPr>
          <a:xfrm>
            <a:off x="457200" y="1600200"/>
            <a:ext cx="8394600" cy="4551600"/>
          </a:xfrm>
          <a:prstGeom prst="rect">
            <a:avLst/>
          </a:prstGeom>
          <a:noFill/>
          <a:ln>
            <a:noFill/>
          </a:ln>
        </p:spPr>
        <p:txBody>
          <a:bodyPr anchorCtr="0" anchor="t" bIns="45700" lIns="91425" spcFirstLastPara="1" rIns="91425" wrap="square" tIns="45700">
            <a:normAutofit/>
          </a:bodyPr>
          <a:lstStyle/>
          <a:p>
            <a:pPr indent="-381000" lvl="0" marL="457200" rtl="0" algn="just">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In the content text is plaintext domain results in the leakage of privacy.</a:t>
            </a:r>
            <a:endParaRPr sz="3600">
              <a:solidFill>
                <a:schemeClr val="lt1"/>
              </a:solidFill>
              <a:latin typeface="Times New Roman"/>
              <a:ea typeface="Times New Roman"/>
              <a:cs typeface="Times New Roman"/>
              <a:sym typeface="Times New Roman"/>
            </a:endParaRPr>
          </a:p>
          <a:p>
            <a:pPr indent="0" lvl="0" marL="457200" rtl="0" algn="just">
              <a:lnSpc>
                <a:spcPct val="100000"/>
              </a:lnSpc>
              <a:spcBef>
                <a:spcPts val="400"/>
              </a:spcBef>
              <a:spcAft>
                <a:spcPts val="0"/>
              </a:spcAft>
              <a:buSzPts val="1800"/>
              <a:buNone/>
            </a:pPr>
            <a:r>
              <a:t/>
            </a:r>
            <a:endParaRPr sz="2400">
              <a:solidFill>
                <a:schemeClr val="lt1"/>
              </a:solidFill>
              <a:latin typeface="Times New Roman"/>
              <a:ea typeface="Times New Roman"/>
              <a:cs typeface="Times New Roman"/>
              <a:sym typeface="Times New Roman"/>
            </a:endParaRPr>
          </a:p>
          <a:p>
            <a:pPr indent="-381000" lvl="0" marL="457200" rtl="0" algn="just">
              <a:lnSpc>
                <a:spcPct val="100000"/>
              </a:lnSpc>
              <a:spcBef>
                <a:spcPts val="40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The visual quality of the marked image is not high.</a:t>
            </a:r>
            <a:endParaRPr sz="3600">
              <a:solidFill>
                <a:schemeClr val="lt1"/>
              </a:solidFill>
              <a:latin typeface="Times New Roman"/>
              <a:ea typeface="Times New Roman"/>
              <a:cs typeface="Times New Roman"/>
              <a:sym typeface="Times New Roman"/>
            </a:endParaRPr>
          </a:p>
          <a:p>
            <a:pPr indent="0" lvl="0" marL="457200" rtl="0" algn="just">
              <a:lnSpc>
                <a:spcPct val="100000"/>
              </a:lnSpc>
              <a:spcBef>
                <a:spcPts val="400"/>
              </a:spcBef>
              <a:spcAft>
                <a:spcPts val="0"/>
              </a:spcAft>
              <a:buSzPts val="1800"/>
              <a:buNone/>
            </a:pPr>
            <a:r>
              <a:t/>
            </a:r>
            <a:endParaRPr sz="2400">
              <a:solidFill>
                <a:schemeClr val="lt1"/>
              </a:solidFill>
              <a:latin typeface="Times New Roman"/>
              <a:ea typeface="Times New Roman"/>
              <a:cs typeface="Times New Roman"/>
              <a:sym typeface="Times New Roman"/>
            </a:endParaRPr>
          </a:p>
          <a:p>
            <a:pPr indent="-381000" lvl="0" marL="457200" rtl="0" algn="just">
              <a:lnSpc>
                <a:spcPct val="100000"/>
              </a:lnSpc>
              <a:spcBef>
                <a:spcPts val="40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The schemes are fragile to noise attacks and image compression.</a:t>
            </a:r>
            <a:endParaRPr sz="3600">
              <a:solidFill>
                <a:schemeClr val="lt1"/>
              </a:solidFill>
              <a:latin typeface="Times New Roman"/>
              <a:ea typeface="Times New Roman"/>
              <a:cs typeface="Times New Roman"/>
              <a:sym typeface="Times New Roman"/>
            </a:endParaRPr>
          </a:p>
          <a:p>
            <a:pPr indent="0" lvl="0" marL="457200" rtl="0" algn="just">
              <a:lnSpc>
                <a:spcPct val="100000"/>
              </a:lnSpc>
              <a:spcBef>
                <a:spcPts val="400"/>
              </a:spcBef>
              <a:spcAft>
                <a:spcPts val="0"/>
              </a:spcAft>
              <a:buSzPts val="1800"/>
              <a:buNone/>
            </a:pPr>
            <a:r>
              <a:t/>
            </a:r>
            <a:endParaRPr sz="2400">
              <a:solidFill>
                <a:schemeClr val="lt1"/>
              </a:solidFill>
              <a:latin typeface="Times New Roman"/>
              <a:ea typeface="Times New Roman"/>
              <a:cs typeface="Times New Roman"/>
              <a:sym typeface="Times New Roman"/>
            </a:endParaRPr>
          </a:p>
          <a:p>
            <a:pPr indent="-381000" lvl="0" marL="457200" rtl="0" algn="just">
              <a:lnSpc>
                <a:spcPct val="100000"/>
              </a:lnSpc>
              <a:spcBef>
                <a:spcPts val="40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The quality of image and text will be identify by hacker.</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a:solidFill>
                  <a:schemeClr val="lt1"/>
                </a:solidFill>
                <a:latin typeface="Times New Roman"/>
                <a:ea typeface="Times New Roman"/>
                <a:cs typeface="Times New Roman"/>
                <a:sym typeface="Times New Roman"/>
              </a:rPr>
              <a:t> PROPOSED SYSTEM</a:t>
            </a:r>
            <a:br>
              <a:rPr b="1" lang="en-US">
                <a:solidFill>
                  <a:schemeClr val="lt1"/>
                </a:solidFill>
                <a:latin typeface="Times New Roman"/>
                <a:ea typeface="Times New Roman"/>
                <a:cs typeface="Times New Roman"/>
                <a:sym typeface="Times New Roman"/>
              </a:rPr>
            </a:br>
            <a:endParaRPr>
              <a:solidFill>
                <a:schemeClr val="lt1"/>
              </a:solidFill>
              <a:latin typeface="Times New Roman"/>
              <a:ea typeface="Times New Roman"/>
              <a:cs typeface="Times New Roman"/>
              <a:sym typeface="Times New Roman"/>
            </a:endParaRPr>
          </a:p>
        </p:txBody>
      </p:sp>
      <p:sp>
        <p:nvSpPr>
          <p:cNvPr id="121" name="Google Shape;121;p7"/>
          <p:cNvSpPr txBox="1"/>
          <p:nvPr>
            <p:ph idx="1" type="body"/>
          </p:nvPr>
        </p:nvSpPr>
        <p:spPr>
          <a:xfrm>
            <a:off x="245900" y="1046975"/>
            <a:ext cx="8621100" cy="5638800"/>
          </a:xfrm>
          <a:prstGeom prst="rect">
            <a:avLst/>
          </a:prstGeom>
          <a:noFill/>
          <a:ln>
            <a:noFill/>
          </a:ln>
        </p:spPr>
        <p:txBody>
          <a:bodyPr anchorCtr="0" anchor="t" bIns="45700" lIns="91425" spcFirstLastPara="1" rIns="91425" wrap="square" tIns="45700">
            <a:noAutofit/>
          </a:bodyPr>
          <a:lstStyle/>
          <a:p>
            <a:pPr indent="-355600" lvl="0" marL="457200" rtl="0" algn="just">
              <a:lnSpc>
                <a:spcPct val="9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Earlier various kinds of cryptography techniques are introduced for the video. </a:t>
            </a:r>
            <a:endParaRPr sz="2000">
              <a:solidFill>
                <a:schemeClr val="lt1"/>
              </a:solidFill>
              <a:latin typeface="Times New Roman"/>
              <a:ea typeface="Times New Roman"/>
              <a:cs typeface="Times New Roman"/>
              <a:sym typeface="Times New Roman"/>
            </a:endParaRPr>
          </a:p>
          <a:p>
            <a:pPr indent="0" lvl="0" marL="914400" rtl="0" algn="just">
              <a:lnSpc>
                <a:spcPct val="90000"/>
              </a:lnSpc>
              <a:spcBef>
                <a:spcPts val="40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90000"/>
              </a:lnSpc>
              <a:spcBef>
                <a:spcPts val="40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Here we proposed the Hash Based Least Significant Bit Technique for Video cryptography which performs insertion of bits of text file and pdf file, audio, image file in video in the least significant bit position of RGB pixel as per hash function. </a:t>
            </a:r>
            <a:endParaRPr sz="2000">
              <a:solidFill>
                <a:schemeClr val="lt1"/>
              </a:solidFill>
              <a:latin typeface="Times New Roman"/>
              <a:ea typeface="Times New Roman"/>
              <a:cs typeface="Times New Roman"/>
              <a:sym typeface="Times New Roman"/>
            </a:endParaRPr>
          </a:p>
          <a:p>
            <a:pPr indent="0" lvl="0" marL="457200" rtl="0" algn="just">
              <a:lnSpc>
                <a:spcPct val="90000"/>
              </a:lnSpc>
              <a:spcBef>
                <a:spcPts val="40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90000"/>
              </a:lnSpc>
              <a:spcBef>
                <a:spcPts val="40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In this way it includes slicing technique and macro blocking in Encoding and Decoding process for hiding message and extracting message respectively. In this technique cryptography which perform Encoding and Decoding.</a:t>
            </a:r>
            <a:endParaRPr sz="2000">
              <a:solidFill>
                <a:schemeClr val="lt1"/>
              </a:solidFill>
              <a:latin typeface="Times New Roman"/>
              <a:ea typeface="Times New Roman"/>
              <a:cs typeface="Times New Roman"/>
              <a:sym typeface="Times New Roman"/>
            </a:endParaRPr>
          </a:p>
          <a:p>
            <a:pPr indent="0" lvl="0" marL="457200" rtl="0" algn="just">
              <a:lnSpc>
                <a:spcPct val="90000"/>
              </a:lnSpc>
              <a:spcBef>
                <a:spcPts val="40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90000"/>
              </a:lnSpc>
              <a:spcBef>
                <a:spcPts val="40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First of all text will be embedded within the video by using the slicing technique Motion vector prediction. </a:t>
            </a:r>
            <a:endParaRPr sz="2000">
              <a:solidFill>
                <a:schemeClr val="lt1"/>
              </a:solidFill>
              <a:latin typeface="Times New Roman"/>
              <a:ea typeface="Times New Roman"/>
              <a:cs typeface="Times New Roman"/>
              <a:sym typeface="Times New Roman"/>
            </a:endParaRPr>
          </a:p>
          <a:p>
            <a:pPr indent="0" lvl="0" marL="457200" rtl="0" algn="just">
              <a:lnSpc>
                <a:spcPct val="90000"/>
              </a:lnSpc>
              <a:spcBef>
                <a:spcPts val="400"/>
              </a:spcBef>
              <a:spcAft>
                <a:spcPts val="0"/>
              </a:spcAft>
              <a:buSzPts val="1800"/>
              <a:buNone/>
            </a:pPr>
            <a:r>
              <a:t/>
            </a:r>
            <a:endParaRPr sz="2000">
              <a:solidFill>
                <a:schemeClr val="lt1"/>
              </a:solidFill>
              <a:latin typeface="Times New Roman"/>
              <a:ea typeface="Times New Roman"/>
              <a:cs typeface="Times New Roman"/>
              <a:sym typeface="Times New Roman"/>
            </a:endParaRPr>
          </a:p>
          <a:p>
            <a:pPr indent="-355600" lvl="0" marL="457200" rtl="0" algn="just">
              <a:lnSpc>
                <a:spcPct val="90000"/>
              </a:lnSpc>
              <a:spcBef>
                <a:spcPts val="40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This AVI format video file is again applied to cryptography tool to decode embedded data. There is use of following algorithm for data hiding.</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sz="4000">
                <a:solidFill>
                  <a:schemeClr val="lt1"/>
                </a:solidFill>
                <a:latin typeface="Times New Roman"/>
                <a:ea typeface="Times New Roman"/>
                <a:cs typeface="Times New Roman"/>
                <a:sym typeface="Times New Roman"/>
              </a:rPr>
              <a:t>ADVANTAGE</a:t>
            </a:r>
            <a:endParaRPr sz="4000">
              <a:solidFill>
                <a:schemeClr val="lt1"/>
              </a:solidFill>
              <a:latin typeface="Times New Roman"/>
              <a:ea typeface="Times New Roman"/>
              <a:cs typeface="Times New Roman"/>
              <a:sym typeface="Times New Roman"/>
            </a:endParaRPr>
          </a:p>
        </p:txBody>
      </p:sp>
      <p:sp>
        <p:nvSpPr>
          <p:cNvPr id="127" name="Google Shape;127;p8"/>
          <p:cNvSpPr txBox="1"/>
          <p:nvPr>
            <p:ph idx="1" type="body"/>
          </p:nvPr>
        </p:nvSpPr>
        <p:spPr>
          <a:xfrm>
            <a:off x="457200" y="1859025"/>
            <a:ext cx="8397000" cy="4267200"/>
          </a:xfrm>
          <a:prstGeom prst="rect">
            <a:avLst/>
          </a:prstGeom>
          <a:noFill/>
          <a:ln>
            <a:noFill/>
          </a:ln>
        </p:spPr>
        <p:txBody>
          <a:bodyPr anchorCtr="0" anchor="t" bIns="45700" lIns="91425" spcFirstLastPara="1" rIns="91425" wrap="square" tIns="45700">
            <a:normAutofit lnSpcReduction="20000"/>
          </a:bodyPr>
          <a:lstStyle/>
          <a:p>
            <a:pPr indent="-374650" lvl="0" marL="457200" rtl="0" algn="just">
              <a:lnSpc>
                <a:spcPct val="100000"/>
              </a:lnSpc>
              <a:spcBef>
                <a:spcPts val="0"/>
              </a:spcBef>
              <a:spcAft>
                <a:spcPts val="0"/>
              </a:spcAft>
              <a:buClr>
                <a:schemeClr val="lt1"/>
              </a:buClr>
              <a:buSzPts val="2300"/>
              <a:buFont typeface="Times New Roman"/>
              <a:buChar char="•"/>
            </a:pPr>
            <a:r>
              <a:rPr lang="en-US" sz="2300">
                <a:solidFill>
                  <a:schemeClr val="lt1"/>
                </a:solidFill>
                <a:latin typeface="Times New Roman"/>
                <a:ea typeface="Times New Roman"/>
                <a:cs typeface="Times New Roman"/>
                <a:sym typeface="Times New Roman"/>
              </a:rPr>
              <a:t>In Military there is requirement to hide secret message from unintended receiver like terrorist.</a:t>
            </a:r>
            <a:endParaRPr sz="3700">
              <a:solidFill>
                <a:schemeClr val="lt1"/>
              </a:solidFill>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300">
              <a:solidFill>
                <a:schemeClr val="lt1"/>
              </a:solidFill>
              <a:latin typeface="Times New Roman"/>
              <a:ea typeface="Times New Roman"/>
              <a:cs typeface="Times New Roman"/>
              <a:sym typeface="Times New Roman"/>
            </a:endParaRPr>
          </a:p>
          <a:p>
            <a:pPr indent="-374650" lvl="0" marL="457200" rtl="0" algn="just">
              <a:lnSpc>
                <a:spcPct val="100000"/>
              </a:lnSpc>
              <a:spcBef>
                <a:spcPts val="360"/>
              </a:spcBef>
              <a:spcAft>
                <a:spcPts val="0"/>
              </a:spcAft>
              <a:buClr>
                <a:schemeClr val="lt1"/>
              </a:buClr>
              <a:buSzPts val="2300"/>
              <a:buFont typeface="Times New Roman"/>
              <a:buChar char="•"/>
            </a:pPr>
            <a:r>
              <a:rPr lang="en-US" sz="2300">
                <a:solidFill>
                  <a:schemeClr val="lt1"/>
                </a:solidFill>
                <a:latin typeface="Times New Roman"/>
                <a:ea typeface="Times New Roman"/>
                <a:cs typeface="Times New Roman"/>
                <a:sym typeface="Times New Roman"/>
              </a:rPr>
              <a:t>Businessman can use this technique to hide a data from business rivels.</a:t>
            </a:r>
            <a:endParaRPr sz="3700">
              <a:solidFill>
                <a:schemeClr val="lt1"/>
              </a:solidFill>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300">
              <a:solidFill>
                <a:schemeClr val="lt1"/>
              </a:solidFill>
              <a:latin typeface="Times New Roman"/>
              <a:ea typeface="Times New Roman"/>
              <a:cs typeface="Times New Roman"/>
              <a:sym typeface="Times New Roman"/>
            </a:endParaRPr>
          </a:p>
          <a:p>
            <a:pPr indent="-374650" lvl="0" marL="457200" rtl="0" algn="just">
              <a:lnSpc>
                <a:spcPct val="100000"/>
              </a:lnSpc>
              <a:spcBef>
                <a:spcPts val="360"/>
              </a:spcBef>
              <a:spcAft>
                <a:spcPts val="0"/>
              </a:spcAft>
              <a:buClr>
                <a:schemeClr val="lt1"/>
              </a:buClr>
              <a:buSzPts val="2300"/>
              <a:buFont typeface="Times New Roman"/>
              <a:buChar char="•"/>
            </a:pPr>
            <a:r>
              <a:rPr lang="en-US" sz="2300">
                <a:solidFill>
                  <a:schemeClr val="lt1"/>
                </a:solidFill>
                <a:latin typeface="Times New Roman"/>
                <a:ea typeface="Times New Roman"/>
                <a:cs typeface="Times New Roman"/>
                <a:sym typeface="Times New Roman"/>
              </a:rPr>
              <a:t>The observer have no idea that a secret data is hidden in a video. So there will be no chances to alter the data.</a:t>
            </a:r>
            <a:endParaRPr sz="3700">
              <a:solidFill>
                <a:schemeClr val="lt1"/>
              </a:solidFill>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300">
              <a:solidFill>
                <a:schemeClr val="lt1"/>
              </a:solidFill>
              <a:latin typeface="Times New Roman"/>
              <a:ea typeface="Times New Roman"/>
              <a:cs typeface="Times New Roman"/>
              <a:sym typeface="Times New Roman"/>
            </a:endParaRPr>
          </a:p>
          <a:p>
            <a:pPr indent="-374650" lvl="0" marL="457200" rtl="0" algn="just">
              <a:lnSpc>
                <a:spcPct val="100000"/>
              </a:lnSpc>
              <a:spcBef>
                <a:spcPts val="360"/>
              </a:spcBef>
              <a:spcAft>
                <a:spcPts val="0"/>
              </a:spcAft>
              <a:buClr>
                <a:schemeClr val="lt1"/>
              </a:buClr>
              <a:buSzPts val="2300"/>
              <a:buFont typeface="Times New Roman"/>
              <a:buChar char="•"/>
            </a:pPr>
            <a:r>
              <a:rPr lang="en-US" sz="2300">
                <a:solidFill>
                  <a:schemeClr val="lt1"/>
                </a:solidFill>
                <a:latin typeface="Times New Roman"/>
                <a:ea typeface="Times New Roman"/>
                <a:cs typeface="Times New Roman"/>
                <a:sym typeface="Times New Roman"/>
              </a:rPr>
              <a:t>We can hide data and image, audio, text file using cryptography.</a:t>
            </a:r>
            <a:endParaRPr sz="37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sz="4000">
                <a:solidFill>
                  <a:schemeClr val="lt1"/>
                </a:solidFill>
                <a:latin typeface="Times New Roman"/>
                <a:ea typeface="Times New Roman"/>
                <a:cs typeface="Times New Roman"/>
                <a:sym typeface="Times New Roman"/>
              </a:rPr>
              <a:t>  SYSTEM CONFIGURATION</a:t>
            </a:r>
            <a:endParaRPr sz="4000">
              <a:solidFill>
                <a:schemeClr val="lt1"/>
              </a:solidFill>
              <a:latin typeface="Times New Roman"/>
              <a:ea typeface="Times New Roman"/>
              <a:cs typeface="Times New Roman"/>
              <a:sym typeface="Times New Roman"/>
            </a:endParaRPr>
          </a:p>
        </p:txBody>
      </p:sp>
      <p:sp>
        <p:nvSpPr>
          <p:cNvPr id="133" name="Google Shape;133;p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b="1" lang="en-US" sz="2800">
                <a:solidFill>
                  <a:schemeClr val="lt1"/>
                </a:solidFill>
                <a:latin typeface="Times New Roman"/>
                <a:ea typeface="Times New Roman"/>
                <a:cs typeface="Times New Roman"/>
                <a:sym typeface="Times New Roman"/>
              </a:rPr>
              <a:t>H/W SYSTEM CONFIGURATION</a:t>
            </a:r>
            <a:endParaRPr>
              <a:solidFill>
                <a:schemeClr val="lt1"/>
              </a:solidFill>
              <a:latin typeface="Times New Roman"/>
              <a:ea typeface="Times New Roman"/>
              <a:cs typeface="Times New Roman"/>
              <a:sym typeface="Times New Roman"/>
            </a:endParaRPr>
          </a:p>
          <a:p>
            <a:pPr indent="0" lvl="0" marL="0" rtl="0" algn="l">
              <a:lnSpc>
                <a:spcPct val="100000"/>
              </a:lnSpc>
              <a:spcBef>
                <a:spcPts val="280"/>
              </a:spcBef>
              <a:spcAft>
                <a:spcPts val="0"/>
              </a:spcAft>
              <a:buClr>
                <a:schemeClr val="dk1"/>
              </a:buClr>
              <a:buSzPts val="1400"/>
              <a:buNone/>
            </a:pPr>
            <a:r>
              <a:t/>
            </a:r>
            <a:endParaRPr b="1" sz="1400">
              <a:solidFill>
                <a:schemeClr val="lt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lt1"/>
              </a:buClr>
              <a:buSzPts val="3200"/>
              <a:buFont typeface="Times New Roman"/>
              <a:buChar char="•"/>
            </a:pPr>
            <a:r>
              <a:rPr lang="en-US">
                <a:solidFill>
                  <a:schemeClr val="lt1"/>
                </a:solidFill>
                <a:latin typeface="Times New Roman"/>
                <a:ea typeface="Times New Roman"/>
                <a:cs typeface="Times New Roman"/>
                <a:sym typeface="Times New Roman"/>
              </a:rPr>
              <a:t>Processor          -    i3,i5,i7</a:t>
            </a:r>
            <a:endParaRPr b="1">
              <a:solidFill>
                <a:schemeClr val="lt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lt1"/>
              </a:buClr>
              <a:buSzPts val="3200"/>
              <a:buFont typeface="Times New Roman"/>
              <a:buChar char="•"/>
            </a:pPr>
            <a:r>
              <a:rPr lang="en-US">
                <a:solidFill>
                  <a:schemeClr val="lt1"/>
                </a:solidFill>
                <a:latin typeface="Times New Roman"/>
                <a:ea typeface="Times New Roman"/>
                <a:cs typeface="Times New Roman"/>
                <a:sym typeface="Times New Roman"/>
              </a:rPr>
              <a:t>RAM                 -    4 GB</a:t>
            </a:r>
            <a:endParaRPr>
              <a:solidFill>
                <a:schemeClr val="lt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lt1"/>
              </a:buClr>
              <a:buSzPts val="3200"/>
              <a:buFont typeface="Times New Roman"/>
              <a:buChar char="•"/>
            </a:pPr>
            <a:r>
              <a:rPr lang="en-US">
                <a:solidFill>
                  <a:schemeClr val="lt1"/>
                </a:solidFill>
                <a:latin typeface="Times New Roman"/>
                <a:ea typeface="Times New Roman"/>
                <a:cs typeface="Times New Roman"/>
                <a:sym typeface="Times New Roman"/>
              </a:rPr>
              <a:t>Hard Disk          -   500 GB</a:t>
            </a:r>
            <a:endParaRPr>
              <a:solidFill>
                <a:schemeClr val="lt1"/>
              </a:solidFill>
              <a:latin typeface="Times New Roman"/>
              <a:ea typeface="Times New Roman"/>
              <a:cs typeface="Times New Roman"/>
              <a:sym typeface="Times New Roman"/>
            </a:endParaRPr>
          </a:p>
          <a:p>
            <a:pPr indent="0" lvl="0" marL="0" rtl="0" algn="l">
              <a:lnSpc>
                <a:spcPct val="100000"/>
              </a:lnSpc>
              <a:spcBef>
                <a:spcPts val="280"/>
              </a:spcBef>
              <a:spcAft>
                <a:spcPts val="0"/>
              </a:spcAft>
              <a:buClr>
                <a:schemeClr val="dk1"/>
              </a:buClr>
              <a:buSzPts val="1400"/>
              <a:buNone/>
            </a:pPr>
            <a:r>
              <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280"/>
              </a:spcBef>
              <a:spcAft>
                <a:spcPts val="0"/>
              </a:spcAft>
              <a:buClr>
                <a:schemeClr val="dk1"/>
              </a:buClr>
              <a:buSzPts val="1400"/>
              <a:buNone/>
            </a:pPr>
            <a:r>
              <a:t/>
            </a:r>
            <a:endParaRPr b="1" sz="1400">
              <a:solidFill>
                <a:schemeClr val="lt1"/>
              </a:solidFill>
              <a:latin typeface="Times New Roman"/>
              <a:ea typeface="Times New Roman"/>
              <a:cs typeface="Times New Roman"/>
              <a:sym typeface="Times New Roman"/>
            </a:endParaRPr>
          </a:p>
          <a:p>
            <a:pPr indent="0" lvl="0" marL="0" rtl="0" algn="l">
              <a:lnSpc>
                <a:spcPct val="100000"/>
              </a:lnSpc>
              <a:spcBef>
                <a:spcPts val="280"/>
              </a:spcBef>
              <a:spcAft>
                <a:spcPts val="0"/>
              </a:spcAft>
              <a:buClr>
                <a:schemeClr val="dk1"/>
              </a:buClr>
              <a:buSzPts val="1400"/>
              <a:buNone/>
            </a:pPr>
            <a:r>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