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308" r:id="rId2"/>
    <p:sldId id="297" r:id="rId3"/>
    <p:sldId id="342" r:id="rId4"/>
    <p:sldId id="343" r:id="rId5"/>
    <p:sldId id="329" r:id="rId6"/>
    <p:sldId id="339" r:id="rId7"/>
    <p:sldId id="340" r:id="rId8"/>
    <p:sldId id="332" r:id="rId9"/>
    <p:sldId id="341" r:id="rId10"/>
    <p:sldId id="346" r:id="rId11"/>
    <p:sldId id="347" r:id="rId12"/>
    <p:sldId id="312" r:id="rId13"/>
    <p:sldId id="316" r:id="rId14"/>
    <p:sldId id="348" r:id="rId15"/>
    <p:sldId id="349" r:id="rId16"/>
    <p:sldId id="313" r:id="rId17"/>
    <p:sldId id="317" r:id="rId18"/>
    <p:sldId id="351" r:id="rId19"/>
    <p:sldId id="326" r:id="rId20"/>
    <p:sldId id="352" r:id="rId21"/>
    <p:sldId id="315" r:id="rId22"/>
    <p:sldId id="355" r:id="rId23"/>
    <p:sldId id="350" r:id="rId24"/>
    <p:sldId id="334" r:id="rId25"/>
    <p:sldId id="353" r:id="rId26"/>
    <p:sldId id="333" r:id="rId27"/>
  </p:sldIdLst>
  <p:sldSz cx="9144000" cy="5143500" type="screen16x9"/>
  <p:notesSz cx="6858000" cy="9144000"/>
  <p:embeddedFontLst>
    <p:embeddedFont>
      <p:font typeface="Arvo" panose="020B060402020202020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Roboto Condensed" panose="02000000000000000000" pitchFamily="2" charset="0"/>
      <p:regular r:id="rId37"/>
      <p:bold r:id="rId38"/>
      <p:italic r:id="rId39"/>
      <p:boldItalic r:id="rId40"/>
    </p:embeddedFont>
    <p:embeddedFont>
      <p:font typeface="Roboto Condensed Light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20202"/>
    <a:srgbClr val="000000"/>
    <a:srgbClr val="080808"/>
    <a:srgbClr val="263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33" autoAdjust="0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7647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8487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58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393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3997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47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221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806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50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22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76285" y="1174532"/>
            <a:ext cx="7086212" cy="3097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RIDER SURVEILLANCE TO ENSURE WEARING OF HELMET AND TO ASSIST PATROL FOR SAFETY DRIVE 	USING DEEP LEARNING APPROACHES</a:t>
            </a:r>
            <a:b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400" dirty="0">
                <a:solidFill>
                  <a:srgbClr val="FFFFFF"/>
                </a:solidFill>
              </a:rPr>
              <a:t>BY				     GUIDE BY			</a:t>
            </a:r>
            <a:br>
              <a:rPr lang="en-GB" sz="2000" dirty="0">
                <a:solidFill>
                  <a:srgbClr val="FFFFFF"/>
                </a:solidFill>
              </a:rPr>
            </a:br>
            <a:r>
              <a:rPr lang="en-GB" sz="1400" dirty="0">
                <a:solidFill>
                  <a:srgbClr val="FFFFFF"/>
                </a:solidFill>
              </a:rPr>
              <a:t>CHARAN M				     GOPI S (</a:t>
            </a:r>
            <a:r>
              <a:rPr lang="en-GB" sz="1400" dirty="0" err="1">
                <a:solidFill>
                  <a:srgbClr val="FFFFFF"/>
                </a:solidFill>
              </a:rPr>
              <a:t>M.Tech</a:t>
            </a:r>
            <a:r>
              <a:rPr lang="en-GB" sz="1400" dirty="0">
                <a:solidFill>
                  <a:srgbClr val="FFFFFF"/>
                </a:solidFill>
              </a:rPr>
              <a:t>)	</a:t>
            </a:r>
            <a:br>
              <a:rPr lang="en-GB" sz="1400" dirty="0">
                <a:solidFill>
                  <a:srgbClr val="FFFFFF"/>
                </a:solidFill>
              </a:rPr>
            </a:br>
            <a:r>
              <a:rPr lang="en-GB" sz="1400" dirty="0">
                <a:solidFill>
                  <a:srgbClr val="FFFFFF"/>
                </a:solidFill>
              </a:rPr>
              <a:t>GOKUL P				ASSOCIATE PROFESSOR</a:t>
            </a:r>
            <a:br>
              <a:rPr lang="en-GB" sz="1400" dirty="0">
                <a:solidFill>
                  <a:srgbClr val="FFFFFF"/>
                </a:solidFill>
              </a:rPr>
            </a:br>
            <a:r>
              <a:rPr lang="en-GB" sz="1400" dirty="0">
                <a:solidFill>
                  <a:srgbClr val="FFFFFF"/>
                </a:solidFill>
              </a:rPr>
              <a:t>LINGESAN R</a:t>
            </a:r>
            <a:b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  <a:sym typeface="Times New Roman"/>
              </a:rPr>
            </a:b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3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91A2-4164-85DE-A0F0-9CE82393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REQUIREMENTS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8461-3A67-E5FF-9338-342BB6FF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5476167" cy="27243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- Intel i7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- 8 GB RAM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 - 100 GB Drive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- Windows 7 and above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B54DE-4F49-DC77-45C9-050FBA9596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6543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9F0-C9F0-7C86-EBDF-214C206B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REQUIREMENTS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CB99-1B42-0A82-B1D6-1795F03C4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537988"/>
            <a:ext cx="4750953" cy="27243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3.11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- Anaconda navigator</a:t>
            </a:r>
          </a:p>
          <a:p>
            <a:pPr marL="1016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2FD37-E030-1174-A296-F265C98D93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380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56E9-5C80-4A03-A1CB-A7DB5B26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75" y="364791"/>
            <a:ext cx="5258400" cy="766200"/>
          </a:xfrm>
        </p:spPr>
        <p:txBody>
          <a:bodyPr/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SYSTEM ARCHITECTURE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711B8-DEBC-48B5-911A-197A575D51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5B532D14-4C57-529C-7BCF-31AD79D1B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33" y="1369231"/>
            <a:ext cx="5145534" cy="3409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06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7B24-CA3E-4802-AC8A-56E9AFBC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/ METHODOLOGY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36A18-20C8-45A2-BD8A-4F218818D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485" y="1221302"/>
            <a:ext cx="7844528" cy="339882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v3 – Used to detect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helment,the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confidence value is compared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 training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ouput.The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 flow output will be in the format of ‘.weights’ which can be able to read by the yolo model.</a:t>
            </a:r>
          </a:p>
          <a:p>
            <a:pPr marL="1016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 – It is used to identify the text in the number plate for the further proceedings.</a:t>
            </a:r>
          </a:p>
          <a:p>
            <a:pPr marL="101600" indent="0">
              <a:lnSpc>
                <a:spcPct val="150000"/>
              </a:lnSpc>
              <a:buNone/>
            </a:pPr>
            <a:endParaRPr lang="en-IN" sz="1800" dirty="0">
              <a:solidFill>
                <a:srgbClr val="02020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F7FAC-C5E2-4168-AD80-94960E7AFF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05966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9768-CC2A-102C-CA4A-72FF6E11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/ METHODOLOGY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6109D-3C9A-30DE-8B47-20D373AE2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265553" cy="2724300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Labelling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Testing split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1D226-8A7D-3A34-512A-E88F5C89BB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180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A54E-15A0-E01B-26AD-F55F52D0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NOVELTY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29C9F-8623-B181-665C-D40EF1686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186" y="1300655"/>
            <a:ext cx="8836573" cy="3176752"/>
          </a:xfrm>
        </p:spPr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existing systems require a significant amount of time to process the images and detect the helmets or number plates..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TO LIGHTING AND WEATHER CONDITIONS: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may have difficulty detecting helmets or number plates under challenging lighting or weather conditions, such as low light or rain. 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MULTI-OBJECT DETECTION: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typically detect only one object at a time, either helmets or number plates. Developing deep learning models that can detect multiple objects simultaneously.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existing systems demonstrate good accuracy in many cases, there is still room for improvement. 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SYSTEMS: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system that can integrate with other systems, such as traffic management systems or safety monitoring systems, would be a significant innovation. 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B038F-4686-5CF3-64C5-3FDFB5C9DC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5273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0E6D-95E2-4379-8A49-FE8C1880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MODULES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19E3C-19A6-47F5-8F8C-20872158A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47" y="1377244"/>
            <a:ext cx="7820465" cy="281093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HELMET DETECTION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PLATE IDENTIFICATION</a:t>
            </a:r>
          </a:p>
          <a:p>
            <a:pPr marL="10160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  <a:tab pos="1533525" algn="l"/>
              </a:tabLs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94BDD-1CAA-4340-A812-7EB026C53DA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533861" y="4652266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994592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FF4B-38FD-47CD-8769-05353407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DATA FLOW DIAGRAM-HELMET DETECTION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DE1C6-1332-4DA7-AC8D-FCD6281833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17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CDBB679-D6CC-31D3-C8B9-DFF08D957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30" y="1428070"/>
            <a:ext cx="3767045" cy="3524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52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DAA1-B099-A302-9836-197C46B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6" y="392575"/>
            <a:ext cx="6408683" cy="766200"/>
          </a:xfrm>
        </p:spPr>
        <p:txBody>
          <a:bodyPr/>
          <a:lstStyle/>
          <a:p>
            <a:r>
              <a:rPr lang="en-GB" dirty="0"/>
              <a:t>DATA FLOW DIAGRAM-NUMBER PLATE IDENTIFICATION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A357C-0BDA-512C-20CC-B7B9DFBCC5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214D676-6474-2C63-88D1-0190A85A5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655" y="1414562"/>
            <a:ext cx="5727680" cy="3221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13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9A8BC-3234-4A89-BE08-27AC66F9E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979" y="1225239"/>
            <a:ext cx="8037033" cy="3764450"/>
          </a:xfrm>
        </p:spPr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MODULE: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responsible for collecting data for training the deep learning models. The data can include images and annotations of helmets and number plates.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MODULE: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responsible for preparing the data for training the deep learning models. This may involve tasks such as data cleaning, data augmentation, and data normalization.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MODULE: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responsible for detecting helmets and number plates in images using deep learning models such as YOLO, Faster R-CNN, 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HELMET RECOGNITION MODULE: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responsible for recognizing whether a helmet is being worn or not using deep learning models such as CNNs.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2410A-A460-404A-8D52-D6B8BC88CF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4755" y="455798"/>
            <a:ext cx="4863175" cy="49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MODULE 1 – HELMET DETECTION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2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ABSTRACT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566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</a:t>
            </a:r>
            <a:endParaRPr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0" y="1143193"/>
            <a:ext cx="8726446" cy="3493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develop an helmet detection method combining classification and cluster. 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method work is as follows, Pre-processing, Feature Extraction and classification.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demonstrate our proposed work by using surveillance traffic cameras.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 will classify whether the person is wearing helmet or not.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far as the robustness and effectiveness are concerned, our method is better than the existing algorithms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641862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818A-4937-DFC4-48DD-9F3D594A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1 –HELMET DETECTION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21D00-5BFF-A698-4E59-B680DE190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428" y="1158775"/>
            <a:ext cx="8560675" cy="3477725"/>
          </a:xfrm>
        </p:spPr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RECOGNITION MODULE: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responsible for recognizing the characters on a license plate using deep learning models such as CNNs and character segmentation algorithms.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MODULE: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responsible for providing a user interface for the system. This may involve displaying the images and the detections, providing controls for configuring the system, and enabling interaction with other systems.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MODULE: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responsible for integrating the system with other systems, such as traffic management systems or safety monitoring systems.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MODULE: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responsible for evaluating the performance of the system using metrics such as accuracy, precision, and recall.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AF2C8-5FBE-8C36-DAD0-7FCBB16EEE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8003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9A8BC-3234-4A89-BE08-27AC66F9E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778" y="1221302"/>
            <a:ext cx="8715022" cy="3500470"/>
          </a:xfrm>
        </p:spPr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begins with the preprocessing of the input image to improve the quality and prepare it for processing by the deep learning model. 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uses deep learning models for object detection, such as YOLO or Faster R-CNN, to locate the license plate region in the input image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then segments the license plate region into individual characters. This may involve techniques such as morphology, edge detection, or clustering.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RECOGNITION: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uses deep learning models for character recognition, such as CNNs or LSTM networks, to recognize the individual characters in the license plate region. 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module performs post-processing to improve the accuracy of the recognition results. This may involve techniques such as character verification, template matching, or language modeling.</a:t>
            </a:r>
          </a:p>
          <a:p>
            <a:pPr>
              <a:lnSpc>
                <a:spcPct val="150000"/>
              </a:lnSpc>
            </a:pPr>
            <a:endParaRPr lang="en-IN" sz="1600" dirty="0">
              <a:solidFill>
                <a:srgbClr val="02020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2410A-A460-404A-8D52-D6B8BC88CF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710" y="584221"/>
            <a:ext cx="617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MODULE 2 –NUMBER PLATE IDENTIFICATION </a:t>
            </a:r>
            <a:endParaRPr lang="en-IN" sz="2000" b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032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741E-6EC1-2805-F21F-A85ADA81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392575"/>
            <a:ext cx="5851958" cy="766200"/>
          </a:xfrm>
        </p:spPr>
        <p:txBody>
          <a:bodyPr/>
          <a:lstStyle/>
          <a:p>
            <a:r>
              <a:rPr lang="en-GB" dirty="0"/>
              <a:t>OUTPUT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0DC82-0A2F-E32E-7479-9BF156898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A0DF8-CACD-EAD1-89E0-7FA9B614D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87" y="1466193"/>
            <a:ext cx="3602420" cy="3485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2AC3BC-490C-8950-B21F-7A43F6D19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259" y="1407650"/>
            <a:ext cx="3944526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89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EB24-26EE-C8F8-1CCA-65756D52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3" y="392575"/>
            <a:ext cx="5836192" cy="766200"/>
          </a:xfrm>
        </p:spPr>
        <p:txBody>
          <a:bodyPr/>
          <a:lstStyle/>
          <a:p>
            <a:r>
              <a:rPr lang="en-GB" dirty="0"/>
              <a:t>OUTPUT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4AB6B-8B91-8669-99D0-CA1F5E9CF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4E2D3-3326-6990-1E3B-A2A67FFD3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41" y="1408152"/>
            <a:ext cx="4284652" cy="3364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A53E31-E394-5C5C-09EA-2B79D208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773" y="1408152"/>
            <a:ext cx="3868147" cy="336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91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30DB-582C-49A9-BBA3-72445D53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76" y="392575"/>
            <a:ext cx="5741599" cy="766200"/>
          </a:xfrm>
        </p:spPr>
        <p:txBody>
          <a:bodyPr/>
          <a:lstStyle/>
          <a:p>
            <a:r>
              <a:rPr lang="en-GB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REFERENCE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8183E-1129-47CC-A5D9-B26F3BA75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076" y="1324303"/>
            <a:ext cx="8371489" cy="3426622"/>
          </a:xfrm>
        </p:spPr>
        <p:txBody>
          <a:bodyPr/>
          <a:lstStyle/>
          <a:p>
            <a:pPr marL="171450" lvl="0" indent="-171450" algn="just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Alarifi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A., &amp; Al-Salman, A. (2022). Automatic license plate recognition using deep learning: A review. IEEE Access, 10, 46331-46353.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Aras, S., &amp;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Kiliç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 (2021). Automatic license plate recognition with deep learning techniques. In 2021 International Artificial Intelligence and Data Processing Symposium (IDAP) (pp. 1-4). IEEE.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Balaji, R., &amp;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Kottaimuthu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 (2022). A deep learning-based number plate recognition system for vehicle identification. Journal of Ambient Intelligence and Humanized Computing, 13(2), 2051-2064.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Dnyaneshwar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Kokare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Aaditi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Ujwankar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Alisha Mulla, Mrunal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Kshirsagar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Apurva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Ratnaparkhi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“Helmet Detection and Number Plate Recognition using Machine Learning” International Journal of Research in Engineering, Science and Management, June 2022.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Li, Y., Li, J., &amp; Zhang, B. (2021). Deep learning based detection and recognition of vehicle license plates: A review. IET Intelligent Transport Systems, 15(8), 1086-1094.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97612-40B1-4296-A2A9-C8FB26607EB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82018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035A-EBF4-51E5-858B-C9D9619F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31" y="360445"/>
            <a:ext cx="5258400" cy="766200"/>
          </a:xfrm>
        </p:spPr>
        <p:txBody>
          <a:bodyPr/>
          <a:lstStyle/>
          <a:p>
            <a:r>
              <a:rPr lang="en-GB" dirty="0"/>
              <a:t>REFERENCE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431A4-F239-5D21-41EC-B371552A2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131" y="1348801"/>
            <a:ext cx="8269014" cy="3065543"/>
          </a:xfrm>
        </p:spPr>
        <p:txBody>
          <a:bodyPr/>
          <a:lstStyle/>
          <a:p>
            <a:pPr marL="285750" lvl="0" indent="-285750" algn="just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Lokesh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Allamki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Manjunath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Panchakshari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Ashish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Sateesha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 S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Pratheek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proposed  Helmet Detection using Machine Learning and Automatic License Plate Recognition International Research Journal of Engineering and Technology (IRJET), Dec 2019.</a:t>
            </a:r>
          </a:p>
          <a:p>
            <a:pPr marL="285750" lvl="0" indent="-285750" algn="just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Thirunavukkarasu.M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Bugade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Amoolya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Bulusu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Vyagari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Vaishnavi “Helmet Detection and Licence Plate Recognition”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Thirunavukkarasu.M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al, International Journal of Computer Science and Mobile Computing, April- 2021.</a:t>
            </a:r>
          </a:p>
          <a:p>
            <a:pPr marL="285750" lvl="0" indent="-285750" algn="just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Piliouras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K., &amp;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Siganos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(2020). An end-to-end deep learning approach for license plate recognition. In 2020 IEEE 23rd International Conference on Intelligent Transportation Systems (ITSC) (pp. 3468-3473). IEEE.</a:t>
            </a:r>
          </a:p>
          <a:p>
            <a:pPr marL="285750" lvl="0" indent="-285750" algn="just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Sakhare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N. A., &amp;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Bhangale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D. (2021). Automatic vehicle number plate recognition system using deep learning. In 2021 International Conference on Sustainable Computing and Intelligent Systems (ICSCIS) (pp. 1-5). IEEE.</a:t>
            </a:r>
          </a:p>
          <a:p>
            <a:pPr marL="285750" lvl="0" indent="-285750" algn="just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B. Akintoye, O. E.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Famoroti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B. A.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Adejuyigbe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"Helmet detection and number plate recognition system for law enforcement agencies," Journal of Physics: Conference Series, vol. 1529, no. 1, p. 012049, 2020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E3BC7-B309-FDC1-C9FF-14981F5813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11979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0AFE-1737-46D4-948C-D632A9C56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448" y="1090800"/>
            <a:ext cx="5367900" cy="2961900"/>
          </a:xfrm>
        </p:spPr>
        <p:txBody>
          <a:bodyPr/>
          <a:lstStyle/>
          <a:p>
            <a:pPr algn="ctr"/>
            <a:r>
              <a:rPr lang="en-GB" dirty="0"/>
              <a:t>THANK YOU </a:t>
            </a:r>
            <a:br>
              <a:rPr lang="en-GB" dirty="0"/>
            </a:br>
            <a:endParaRPr lang="en-IN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5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8070-4F32-879F-325D-2D2F954F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75" y="384692"/>
            <a:ext cx="5258400" cy="766200"/>
          </a:xfrm>
        </p:spPr>
        <p:txBody>
          <a:bodyPr/>
          <a:lstStyle/>
          <a:p>
            <a:r>
              <a:rPr lang="en-GB" dirty="0"/>
              <a:t>LITERATURE SURVEY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4E838-4A0B-2743-8FE4-1A8DB82E2F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56BCD73-6650-DAE3-D41A-A0770CC69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65629"/>
              </p:ext>
            </p:extLst>
          </p:nvPr>
        </p:nvGraphicFramePr>
        <p:xfrm>
          <a:off x="112986" y="1351673"/>
          <a:ext cx="8904890" cy="3241348"/>
        </p:xfrm>
        <a:graphic>
          <a:graphicData uri="http://schemas.openxmlformats.org/drawingml/2006/table">
            <a:tbl>
              <a:tblPr firstRow="1" bandRow="1">
                <a:tableStyleId>{E27665BA-8202-44FC-AD62-C9F0E3EA811A}</a:tableStyleId>
              </a:tblPr>
              <a:tblGrid>
                <a:gridCol w="612228">
                  <a:extLst>
                    <a:ext uri="{9D8B030D-6E8A-4147-A177-3AD203B41FA5}">
                      <a16:colId xmlns:a16="http://schemas.microsoft.com/office/drawing/2014/main" val="1057626584"/>
                    </a:ext>
                  </a:extLst>
                </a:gridCol>
                <a:gridCol w="2949728">
                  <a:extLst>
                    <a:ext uri="{9D8B030D-6E8A-4147-A177-3AD203B41FA5}">
                      <a16:colId xmlns:a16="http://schemas.microsoft.com/office/drawing/2014/main" val="2058325278"/>
                    </a:ext>
                  </a:extLst>
                </a:gridCol>
                <a:gridCol w="2087355">
                  <a:extLst>
                    <a:ext uri="{9D8B030D-6E8A-4147-A177-3AD203B41FA5}">
                      <a16:colId xmlns:a16="http://schemas.microsoft.com/office/drawing/2014/main" val="2800597534"/>
                    </a:ext>
                  </a:extLst>
                </a:gridCol>
                <a:gridCol w="1568669">
                  <a:extLst>
                    <a:ext uri="{9D8B030D-6E8A-4147-A177-3AD203B41FA5}">
                      <a16:colId xmlns:a16="http://schemas.microsoft.com/office/drawing/2014/main" val="2812581320"/>
                    </a:ext>
                  </a:extLst>
                </a:gridCol>
                <a:gridCol w="1686910">
                  <a:extLst>
                    <a:ext uri="{9D8B030D-6E8A-4147-A177-3AD203B41FA5}">
                      <a16:colId xmlns:a16="http://schemas.microsoft.com/office/drawing/2014/main" val="3419111927"/>
                    </a:ext>
                  </a:extLst>
                </a:gridCol>
              </a:tblGrid>
              <a:tr h="421948">
                <a:tc>
                  <a:txBody>
                    <a:bodyPr/>
                    <a:lstStyle/>
                    <a:p>
                      <a:r>
                        <a:rPr lang="en-GB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PAPER WITH YEAR</a:t>
                      </a:r>
                      <a:endParaRPr lang="en-I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  <a:endParaRPr lang="en-I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  <a:endParaRPr lang="en-I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  <a:endParaRPr lang="en-I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057483"/>
                  </a:ext>
                </a:extLst>
              </a:tr>
              <a:tr h="1049794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Automatic Helmet Detection and Identification Using Deep Learning," by </a:t>
                      </a:r>
                      <a:r>
                        <a:rPr lang="en-GB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Xiaohui</a:t>
                      </a:r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Zhang, </a:t>
                      </a:r>
                      <a:r>
                        <a:rPr lang="en-GB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Xiangyang</a:t>
                      </a:r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Ji, and Wei Wu (2019).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This paper proposes an automatic helmet detection and identification system using a deep convolutional neural network (CNN). The system achieves high accuracy and can be used in real-world scenarios. 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This high accuracy is crucial in real-world scenarios where the safety of riders is at stake.</a:t>
                      </a:r>
                    </a:p>
                    <a:p>
                      <a:b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 authors used a dataset consisting of only 1,000 images for training their model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85114"/>
                  </a:ext>
                </a:extLst>
              </a:tr>
              <a:tr h="104979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Automatic Number Plate Recognition Using Deep Learning Techniques," by K. N. Krishna and M. Chaitanya Kumar (2018).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This paper presents an automatic number plate recognition system based on deep learning techniques. The system uses a combination of convolutional neural networks and recurrent neural networks to achieve high accuracy.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 pros of this approach include its high accuracy and robustness.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 cons include the need for a large amount of training data and computational resources.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8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17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1B46-8BEA-DBF0-2015-AA163ACD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SURVEY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A94B4-964D-FB2D-6E29-FBBC3AD155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C0E7014-4C51-E771-E2A8-89059B208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90527"/>
              </p:ext>
            </p:extLst>
          </p:nvPr>
        </p:nvGraphicFramePr>
        <p:xfrm>
          <a:off x="38600" y="1216959"/>
          <a:ext cx="8755115" cy="3794760"/>
        </p:xfrm>
        <a:graphic>
          <a:graphicData uri="http://schemas.openxmlformats.org/drawingml/2006/table">
            <a:tbl>
              <a:tblPr firstRow="1" bandRow="1">
                <a:tableStyleId>{E27665BA-8202-44FC-AD62-C9F0E3EA811A}</a:tableStyleId>
              </a:tblPr>
              <a:tblGrid>
                <a:gridCol w="738353">
                  <a:extLst>
                    <a:ext uri="{9D8B030D-6E8A-4147-A177-3AD203B41FA5}">
                      <a16:colId xmlns:a16="http://schemas.microsoft.com/office/drawing/2014/main" val="3470207299"/>
                    </a:ext>
                  </a:extLst>
                </a:gridCol>
                <a:gridCol w="2763693">
                  <a:extLst>
                    <a:ext uri="{9D8B030D-6E8A-4147-A177-3AD203B41FA5}">
                      <a16:colId xmlns:a16="http://schemas.microsoft.com/office/drawing/2014/main" val="3644260282"/>
                    </a:ext>
                  </a:extLst>
                </a:gridCol>
                <a:gridCol w="2431045">
                  <a:extLst>
                    <a:ext uri="{9D8B030D-6E8A-4147-A177-3AD203B41FA5}">
                      <a16:colId xmlns:a16="http://schemas.microsoft.com/office/drawing/2014/main" val="278366803"/>
                    </a:ext>
                  </a:extLst>
                </a:gridCol>
                <a:gridCol w="1532695">
                  <a:extLst>
                    <a:ext uri="{9D8B030D-6E8A-4147-A177-3AD203B41FA5}">
                      <a16:colId xmlns:a16="http://schemas.microsoft.com/office/drawing/2014/main" val="3306774874"/>
                    </a:ext>
                  </a:extLst>
                </a:gridCol>
                <a:gridCol w="1289329">
                  <a:extLst>
                    <a:ext uri="{9D8B030D-6E8A-4147-A177-3AD203B41FA5}">
                      <a16:colId xmlns:a16="http://schemas.microsoft.com/office/drawing/2014/main" val="2003309208"/>
                    </a:ext>
                  </a:extLst>
                </a:gridCol>
              </a:tblGrid>
              <a:tr h="990213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Automatic Helmet Detection and Recognition System Using YOLOv3," by Syed Ali Abbas, Adil Amin, and Tariq Rahim Soomro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This paper proposes an automatic helmet detection and recognition system using the YOLOv3 algorithm. The system achieves high accuracy and can be used in real-world scenarios.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 pros of this approach include its high accuracy and real-world applicability.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 cons include the need for a large amount of training data and computational resources.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9518"/>
                  </a:ext>
                </a:extLst>
              </a:tr>
              <a:tr h="735863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Automatic Number Plate Recognition System using Deep Learning," by Ashwini A. </a:t>
                      </a:r>
                      <a:r>
                        <a:rPr lang="en-GB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Bahirat</a:t>
                      </a:r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and </a:t>
                      </a:r>
                      <a:r>
                        <a:rPr lang="en-GB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Dr.</a:t>
                      </a:r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S. V. </a:t>
                      </a:r>
                      <a:r>
                        <a:rPr lang="en-GB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Dudul</a:t>
                      </a:r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(2020).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This paper proposes an automatic number plate recognition system based on deep learning techniques. The system uses a combination of convolutional neural networks and long short-term memory networks to achieve high accuracy. 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 system uses a combination of </a:t>
                      </a:r>
                      <a:r>
                        <a:rPr lang="en-GB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convol</a:t>
                      </a:r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-</a:t>
                      </a:r>
                      <a:r>
                        <a:rPr lang="en-GB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utional</a:t>
                      </a:r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neural networks  and long short-term memory networks to achieve high accuracy in number plate recognition.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 paper does not provide a detailed discussion on the training data used for the proposed approach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422652"/>
                  </a:ext>
                </a:extLst>
              </a:tr>
              <a:tr h="1102825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Automatic Number Plate Recognition System Using Deep Learning," by A. </a:t>
                      </a:r>
                      <a:r>
                        <a:rPr lang="en-GB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Thangamani</a:t>
                      </a:r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and S. </a:t>
                      </a:r>
                      <a:r>
                        <a:rPr lang="en-GB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Jayaraj</a:t>
                      </a:r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(2021).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This paper proposes an automatic number plate recognition system based on deep learning techniques. The system uses a combination of convolutional neural networks and support vector machines to achieve high accuracy.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 system is designed to operate in real-time, making it suitable for applications such as toll booths and parking lots.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 paper provides limited evaluation results, with only a small number of test images used to evaluate the proposed system. 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4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7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09767" y="4636500"/>
            <a:ext cx="1453886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</a:t>
            </a:r>
            <a:endParaRPr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35063" y="1367200"/>
            <a:ext cx="9001760" cy="3149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8B357FB5-B1BC-47DA-9F35-D432BA94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75" y="364791"/>
            <a:ext cx="5258400" cy="766200"/>
          </a:xfrm>
        </p:spPr>
        <p:txBody>
          <a:bodyPr/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EXISTING SYSTEM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2" name="Google Shape;193;p12"/>
          <p:cNvSpPr txBox="1">
            <a:spLocks noGrp="1"/>
          </p:cNvSpPr>
          <p:nvPr>
            <p:ph type="body" idx="1"/>
          </p:nvPr>
        </p:nvSpPr>
        <p:spPr>
          <a:xfrm>
            <a:off x="421454" y="1520952"/>
            <a:ext cx="8481914" cy="2828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R-CNN for Helmet Detection and Counting: This system uses the Mask R-CNN object detection model to detect and count helmets in images captured by a camera. It uses a custom dataset of helmet images for training the model.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YOLO-based Helmet Detection System: This system uses the YOLO object detection model to detect helmets in images captured by a camera. It also includes a feature for detecting whether the helmet is being worn or not.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Number Plate Recognition (ANPR) System: This system uses deep learning models to detect and recognize license plates in images captured by a camera. It can be used to identify vehicles violating traffic rules.</a:t>
            </a:r>
          </a:p>
        </p:txBody>
      </p:sp>
    </p:spTree>
    <p:extLst>
      <p:ext uri="{BB962C8B-B14F-4D97-AF65-F5344CB8AC3E}">
        <p14:creationId xmlns:p14="http://schemas.microsoft.com/office/powerpoint/2010/main" val="291513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F865-E591-F56C-4D39-D127646A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SYSTEM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4408-33C5-4F47-3C8D-5BB0CC31C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537988"/>
            <a:ext cx="7904056" cy="2724300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CNN-based License Plate Detection and Recognition: This system uses a Convolutional Neural Network (CNN) to detect and recognize license plates in images captured by a camera.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Helmet Detection and Recognition System: This system uses deep learning models to detect and recognize helmets in images captured by a camera. It can be used for safety monitoring in industries such as construction and mining.</a:t>
            </a:r>
          </a:p>
          <a:p>
            <a:pPr marL="1016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8CF-A2D0-AEF5-C9E5-4C6FE68253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3711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6C18-989D-3514-BF2A-CEFD7FBA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DRAWBACKS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4AF33-E6EB-4272-EEC2-D3A9508F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5941249" cy="2724300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Features is not extracted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complexity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performance in restoration of image/video quality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Time consuming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327A6-A37C-33B5-8611-B4DF9A1CCC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3128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8</a:t>
            </a:r>
            <a:endParaRPr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46915" y="1371599"/>
            <a:ext cx="8068940" cy="3003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helmet detection model is based on a deep learning architecture, such as YOLOV3, which can detect helmets in real-time with high accuracy. </a:t>
            </a:r>
          </a:p>
          <a:p>
            <a:pPr marL="1016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trained on a large dataset of images of motorcyclists wearing helmets, as well as images of motorcyclists without helmets, to ensure that it can distinguish between the two categories effectively. </a:t>
            </a:r>
          </a:p>
          <a:p>
            <a:pPr marL="10160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plate detection model is also based on a deep learning architecture, such as OCR, which can detect number plates in real-time with high accuracy.</a:t>
            </a:r>
          </a:p>
          <a:p>
            <a:pPr marL="101600" indent="0" algn="just">
              <a:lnSpc>
                <a:spcPct val="150000"/>
              </a:lnSpc>
              <a:buNone/>
            </a:pPr>
            <a:endParaRPr lang="en-IN" sz="1800" dirty="0">
              <a:solidFill>
                <a:srgbClr val="02020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8B357FB5-B1BC-47DA-9F35-D432BA94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75" y="364791"/>
            <a:ext cx="5258400" cy="766200"/>
          </a:xfrm>
        </p:spPr>
        <p:txBody>
          <a:bodyPr/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PROPOSE SYSTEM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3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8B25-FA10-78A7-52C2-A61CAF1A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SYSTEM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0C648-D136-E2E3-E967-B1E3F75A0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785815" cy="2724300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is trained on a large dataset of images of vehicles with number plates, as well as images of vehicles without number plates, to ensure that it can distinguish between the two categories effectively. </a:t>
            </a:r>
          </a:p>
          <a:p>
            <a:pPr marL="1016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also be trained to handle scenarios where number plates are obscured by objects or environmental factors, such as dirt or rain.</a:t>
            </a:r>
          </a:p>
          <a:p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F8704-F8BF-1143-AB2C-A1163826C1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5679617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2088</Words>
  <Application>Microsoft Office PowerPoint</Application>
  <PresentationFormat>On-screen Show (16:9)</PresentationFormat>
  <Paragraphs>148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Times New Roman</vt:lpstr>
      <vt:lpstr>Arvo</vt:lpstr>
      <vt:lpstr>Wingdings</vt:lpstr>
      <vt:lpstr>Roboto Condensed</vt:lpstr>
      <vt:lpstr>Roboto Condensed Light</vt:lpstr>
      <vt:lpstr>Salerio template</vt:lpstr>
      <vt:lpstr>           RIDER SURVEILLANCE TO ENSURE WEARING OF HELMET AND TO ASSIST PATROL FOR SAFETY DRIVE  USING DEEP LEARNING APPROACHES BY         GUIDE BY    CHARAN M         GOPI S (M.Tech)  GOKUL P    ASSOCIATE PROFESSOR LINGESAN R  </vt:lpstr>
      <vt:lpstr>ABSTRACT</vt:lpstr>
      <vt:lpstr>LITERATURE SURVEY</vt:lpstr>
      <vt:lpstr>LITERATURE SURVEY</vt:lpstr>
      <vt:lpstr>EXISTING SYSTEM</vt:lpstr>
      <vt:lpstr>EXISTING SYSTEM</vt:lpstr>
      <vt:lpstr>DRAWBACKS</vt:lpstr>
      <vt:lpstr>PROPOSE SYSTEM</vt:lpstr>
      <vt:lpstr>PROPOSED SYSTEM</vt:lpstr>
      <vt:lpstr>HARDWARE REQUIREMENTS</vt:lpstr>
      <vt:lpstr>SOFTWARE REQUIREMENTS</vt:lpstr>
      <vt:lpstr>SYSTEM ARCHITECTURE</vt:lpstr>
      <vt:lpstr>ALGORITHM / METHODOLOGY</vt:lpstr>
      <vt:lpstr>ALGORITHM / METHODOLOGY</vt:lpstr>
      <vt:lpstr>NOVELTY</vt:lpstr>
      <vt:lpstr>MODULES</vt:lpstr>
      <vt:lpstr>DATA FLOW DIAGRAM-HELMET DETECTION</vt:lpstr>
      <vt:lpstr>DATA FLOW DIAGRAM-NUMBER PLATE IDENTIFICATION</vt:lpstr>
      <vt:lpstr>PowerPoint Presentation</vt:lpstr>
      <vt:lpstr>MODULE 1 –HELMET DETECTION</vt:lpstr>
      <vt:lpstr>PowerPoint Presentation</vt:lpstr>
      <vt:lpstr>OUTPUT</vt:lpstr>
      <vt:lpstr>OUTPUT</vt:lpstr>
      <vt:lpstr>REFERENCE</vt:lpstr>
      <vt:lpstr>REFERENCE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ADMIN</dc:creator>
  <cp:lastModifiedBy>Gokul P</cp:lastModifiedBy>
  <cp:revision>195</cp:revision>
  <dcterms:modified xsi:type="dcterms:W3CDTF">2023-04-04T09:16:29Z</dcterms:modified>
</cp:coreProperties>
</file>