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Slab"/>
      <p:regular r:id="rId43"/>
      <p:bold r:id="rId44"/>
    </p:embeddedFon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g9iAN8drK4pcH4oI+JlS9dwZ5p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22A500-F9F4-4269-959B-93E7F83F72A9}">
  <a:tblStyle styleId="{EE22A500-F9F4-4269-959B-93E7F83F72A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Slab-bold.fntdata"/><Relationship Id="rId43" Type="http://schemas.openxmlformats.org/officeDocument/2006/relationships/font" Target="fonts/RobotoSlab-regular.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2c11d1249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12c11d1249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2c11d124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12c11d124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c578b691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2c578b691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c578b691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2c578b691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 name="Shape 9"/>
        <p:cNvGrpSpPr/>
        <p:nvPr/>
      </p:nvGrpSpPr>
      <p:grpSpPr>
        <a:xfrm>
          <a:off x="0" y="0"/>
          <a:ext cx="0" cy="0"/>
          <a:chOff x="0" y="0"/>
          <a:chExt cx="0" cy="0"/>
        </a:xfrm>
      </p:grpSpPr>
      <p:sp>
        <p:nvSpPr>
          <p:cNvPr id="10" name="Google Shape;10;p34"/>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4"/>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2" name="Google Shape;12;p34"/>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 name="Google Shape;1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43"/>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5" name="Google Shape;5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4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8" name="Google Shape;5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36"/>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36"/>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9" name="Google Shape;19;p36"/>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0" name="Google Shape;20;p3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21" name="Google Shape;21;p3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cxnSp>
        <p:nvCxnSpPr>
          <p:cNvPr id="24" name="Google Shape;24;p3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5" name="Google Shape;25;p3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3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8"/>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31" name="Google Shape;31;p38"/>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32" name="Google Shape;32;p38"/>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3" name="Google Shape;33;p38"/>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4" name="Google Shape;34;p38"/>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35" name="Google Shape;3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cxnSp>
        <p:nvCxnSpPr>
          <p:cNvPr id="37" name="Google Shape;37;p39"/>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8" name="Google Shape;38;p39"/>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9" name="Google Shape;3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cxnSp>
        <p:nvCxnSpPr>
          <p:cNvPr id="41" name="Google Shape;41;p4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42" name="Google Shape;42;p4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4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cxnSp>
        <p:nvCxnSpPr>
          <p:cNvPr id="49" name="Google Shape;49;p42"/>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50" name="Google Shape;50;p42"/>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42"/>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3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title"/>
          </p:nvPr>
        </p:nvSpPr>
        <p:spPr>
          <a:xfrm>
            <a:off x="387900" y="220450"/>
            <a:ext cx="8368200" cy="21744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SzPts val="13000"/>
              <a:buNone/>
            </a:pPr>
            <a:r>
              <a:t/>
            </a:r>
            <a:endParaRPr b="1" sz="1600" u="sng">
              <a:latin typeface="Arial"/>
              <a:ea typeface="Arial"/>
              <a:cs typeface="Arial"/>
              <a:sym typeface="Arial"/>
            </a:endParaRPr>
          </a:p>
          <a:p>
            <a:pPr indent="0" lvl="0" marL="0" rtl="0" algn="ctr">
              <a:lnSpc>
                <a:spcPct val="115000"/>
              </a:lnSpc>
              <a:spcBef>
                <a:spcPts val="1200"/>
              </a:spcBef>
              <a:spcAft>
                <a:spcPts val="1200"/>
              </a:spcAft>
              <a:buSzPts val="13000"/>
              <a:buNone/>
            </a:pPr>
            <a:r>
              <a:rPr b="1" lang="en" sz="2700"/>
              <a:t>SECURED DATA TRANSFER WITH MULTI LAYERED SECURED ENCRYPTION STANDARDS USING ONION PROTOCOL</a:t>
            </a:r>
            <a:endParaRPr b="1" sz="14100"/>
          </a:p>
        </p:txBody>
      </p:sp>
      <p:sp>
        <p:nvSpPr>
          <p:cNvPr id="64" name="Google Shape;64;p1"/>
          <p:cNvSpPr txBox="1"/>
          <p:nvPr>
            <p:ph idx="1" type="body"/>
          </p:nvPr>
        </p:nvSpPr>
        <p:spPr>
          <a:xfrm>
            <a:off x="6000825" y="3071850"/>
            <a:ext cx="2798100" cy="995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DR.M. SUMITHRA</a:t>
            </a:r>
            <a:endParaRPr/>
          </a:p>
          <a:p>
            <a:pPr indent="0" lvl="0" marL="0" rtl="0" algn="just">
              <a:lnSpc>
                <a:spcPct val="115000"/>
              </a:lnSpc>
              <a:spcBef>
                <a:spcPts val="1200"/>
              </a:spcBef>
              <a:spcAft>
                <a:spcPts val="1200"/>
              </a:spcAft>
              <a:buSzPts val="1800"/>
              <a:buNone/>
            </a:pPr>
            <a:r>
              <a:t/>
            </a:r>
            <a:endParaRPr/>
          </a:p>
        </p:txBody>
      </p:sp>
      <p:sp>
        <p:nvSpPr>
          <p:cNvPr id="65" name="Google Shape;65;p1"/>
          <p:cNvSpPr txBox="1"/>
          <p:nvPr>
            <p:ph idx="1" type="body"/>
          </p:nvPr>
        </p:nvSpPr>
        <p:spPr>
          <a:xfrm>
            <a:off x="540300" y="3071850"/>
            <a:ext cx="3502500" cy="1791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MOHAN RAJ S (211419205106)</a:t>
            </a:r>
            <a:endParaRPr/>
          </a:p>
          <a:p>
            <a:pPr indent="0" lvl="0" marL="0" rtl="0" algn="just">
              <a:lnSpc>
                <a:spcPct val="115000"/>
              </a:lnSpc>
              <a:spcBef>
                <a:spcPts val="1200"/>
              </a:spcBef>
              <a:spcAft>
                <a:spcPts val="0"/>
              </a:spcAft>
              <a:buSzPts val="1800"/>
              <a:buNone/>
            </a:pPr>
            <a:r>
              <a:rPr lang="en"/>
              <a:t>JAGADESH E (211419205072)</a:t>
            </a:r>
            <a:endParaRPr/>
          </a:p>
          <a:p>
            <a:pPr indent="0" lvl="0" marL="0" rtl="0" algn="just">
              <a:lnSpc>
                <a:spcPct val="115000"/>
              </a:lnSpc>
              <a:spcBef>
                <a:spcPts val="1200"/>
              </a:spcBef>
              <a:spcAft>
                <a:spcPts val="1200"/>
              </a:spcAft>
              <a:buSzPts val="1800"/>
              <a:buNone/>
            </a:pPr>
            <a:r>
              <a:rPr lang="en"/>
              <a:t>GANESH N (211419205050)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Disadvantages</a:t>
            </a:r>
            <a:endParaRPr/>
          </a:p>
        </p:txBody>
      </p:sp>
      <p:sp>
        <p:nvSpPr>
          <p:cNvPr id="118" name="Google Shape;118;p10"/>
          <p:cNvSpPr txBox="1"/>
          <p:nvPr>
            <p:ph idx="4294967295" type="body"/>
          </p:nvPr>
        </p:nvSpPr>
        <p:spPr>
          <a:xfrm>
            <a:off x="1159550" y="1240825"/>
            <a:ext cx="8641800" cy="3776100"/>
          </a:xfrm>
          <a:prstGeom prst="rect">
            <a:avLst/>
          </a:prstGeom>
          <a:noFill/>
          <a:ln>
            <a:noFill/>
          </a:ln>
        </p:spPr>
        <p:txBody>
          <a:bodyPr anchorCtr="0" anchor="t" bIns="91425" lIns="91425" spcFirstLastPara="1" rIns="91425" wrap="square" tIns="91425">
            <a:noAutofit/>
          </a:bodyPr>
          <a:lstStyle/>
          <a:p>
            <a:pPr indent="-400050" lvl="0" marL="457200" rtl="0" algn="l">
              <a:lnSpc>
                <a:spcPct val="105000"/>
              </a:lnSpc>
              <a:spcBef>
                <a:spcPts val="0"/>
              </a:spcBef>
              <a:spcAft>
                <a:spcPts val="0"/>
              </a:spcAft>
              <a:buSzPts val="2700"/>
              <a:buChar char="●"/>
            </a:pPr>
            <a:r>
              <a:rPr lang="en" sz="2700"/>
              <a:t>Waiting time is increased</a:t>
            </a:r>
            <a:endParaRPr sz="2700"/>
          </a:p>
          <a:p>
            <a:pPr indent="-400050" lvl="0" marL="457200" rtl="0" algn="l">
              <a:lnSpc>
                <a:spcPct val="105000"/>
              </a:lnSpc>
              <a:spcBef>
                <a:spcPts val="0"/>
              </a:spcBef>
              <a:spcAft>
                <a:spcPts val="0"/>
              </a:spcAft>
              <a:buSzPts val="2700"/>
              <a:buChar char="●"/>
            </a:pPr>
            <a:r>
              <a:rPr lang="en" sz="2700"/>
              <a:t> Unreliable</a:t>
            </a:r>
            <a:endParaRPr sz="2700"/>
          </a:p>
          <a:p>
            <a:pPr indent="-400050" lvl="0" marL="457200" rtl="0" algn="l">
              <a:lnSpc>
                <a:spcPct val="105000"/>
              </a:lnSpc>
              <a:spcBef>
                <a:spcPts val="0"/>
              </a:spcBef>
              <a:spcAft>
                <a:spcPts val="0"/>
              </a:spcAft>
              <a:buSzPts val="2700"/>
              <a:buChar char="●"/>
            </a:pPr>
            <a:r>
              <a:rPr lang="en" sz="2700"/>
              <a:t> Packet Loss</a:t>
            </a:r>
            <a:endParaRPr sz="2700"/>
          </a:p>
          <a:p>
            <a:pPr indent="-400050" lvl="0" marL="457200" rtl="0" algn="l">
              <a:lnSpc>
                <a:spcPct val="105000"/>
              </a:lnSpc>
              <a:spcBef>
                <a:spcPts val="0"/>
              </a:spcBef>
              <a:spcAft>
                <a:spcPts val="0"/>
              </a:spcAft>
              <a:buSzPts val="2700"/>
              <a:buChar char="●"/>
            </a:pPr>
            <a:r>
              <a:rPr lang="en" sz="2700"/>
              <a:t> Less effective</a:t>
            </a:r>
            <a:endParaRPr sz="2700"/>
          </a:p>
          <a:p>
            <a:pPr indent="-400050" lvl="0" marL="457200" rtl="0" algn="l">
              <a:lnSpc>
                <a:spcPct val="105000"/>
              </a:lnSpc>
              <a:spcBef>
                <a:spcPts val="0"/>
              </a:spcBef>
              <a:spcAft>
                <a:spcPts val="0"/>
              </a:spcAft>
              <a:buSzPts val="2700"/>
              <a:buChar char="●"/>
            </a:pPr>
            <a:r>
              <a:rPr lang="en" sz="2700"/>
              <a:t> Less security</a:t>
            </a:r>
            <a:endParaRPr sz="2700"/>
          </a:p>
          <a:p>
            <a:pPr indent="0" lvl="0" marL="0" rtl="0" algn="l">
              <a:lnSpc>
                <a:spcPct val="105000"/>
              </a:lnSpc>
              <a:spcBef>
                <a:spcPts val="1200"/>
              </a:spcBef>
              <a:spcAft>
                <a:spcPts val="0"/>
              </a:spcAft>
              <a:buSzPts val="1800"/>
              <a:buNone/>
            </a:pPr>
            <a:r>
              <a:t/>
            </a:r>
            <a:endParaRPr/>
          </a:p>
          <a:p>
            <a:pPr indent="0" lvl="0" marL="0" rtl="0" algn="l">
              <a:lnSpc>
                <a:spcPct val="105000"/>
              </a:lnSpc>
              <a:spcBef>
                <a:spcPts val="1200"/>
              </a:spcBef>
              <a:spcAft>
                <a:spcPts val="1200"/>
              </a:spcAft>
              <a:buSzPts val="852"/>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Proposed System</a:t>
            </a:r>
            <a:endParaRPr/>
          </a:p>
        </p:txBody>
      </p:sp>
      <p:sp>
        <p:nvSpPr>
          <p:cNvPr id="125" name="Google Shape;125;p11"/>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342900" lvl="0" marL="457200" rtl="0" algn="just">
              <a:lnSpc>
                <a:spcPct val="105000"/>
              </a:lnSpc>
              <a:spcBef>
                <a:spcPts val="0"/>
              </a:spcBef>
              <a:spcAft>
                <a:spcPts val="0"/>
              </a:spcAft>
              <a:buSzPts val="1800"/>
              <a:buChar char="●"/>
            </a:pPr>
            <a:r>
              <a:rPr lang="en"/>
              <a:t>In Our Model, We deploy Multi Layer Secured protocol. Every node while registering, server will be provided with Id, primary key, secondary key and decryption key. </a:t>
            </a:r>
            <a:endParaRPr/>
          </a:p>
          <a:p>
            <a:pPr indent="-342900" lvl="0" marL="457200" rtl="0" algn="just">
              <a:lnSpc>
                <a:spcPct val="105000"/>
              </a:lnSpc>
              <a:spcBef>
                <a:spcPts val="0"/>
              </a:spcBef>
              <a:spcAft>
                <a:spcPts val="0"/>
              </a:spcAft>
              <a:buSzPts val="1800"/>
              <a:buChar char="●"/>
            </a:pPr>
            <a:r>
              <a:rPr lang="en"/>
              <a:t>Data’s first encrypted using RSA algorithm and then with corresponding Master key of all the hops respectively. Intermediate Node’s ID is also Hashed for verification. </a:t>
            </a:r>
            <a:endParaRPr/>
          </a:p>
          <a:p>
            <a:pPr indent="-342900" lvl="0" marL="457200" rtl="0" algn="just">
              <a:lnSpc>
                <a:spcPct val="105000"/>
              </a:lnSpc>
              <a:spcBef>
                <a:spcPts val="0"/>
              </a:spcBef>
              <a:spcAft>
                <a:spcPts val="0"/>
              </a:spcAft>
              <a:buSzPts val="1800"/>
              <a:buChar char="●"/>
            </a:pPr>
            <a:r>
              <a:rPr lang="en"/>
              <a:t>In the Proposed system, assuming we identify “C” is identified as the best Intermediate node that connects “A” the Source Node and “E” the Destination Node, first Data is encrypted using RSA Algorithm.</a:t>
            </a:r>
            <a:endParaRPr/>
          </a:p>
          <a:p>
            <a:pPr indent="-342900" lvl="0" marL="457200" rtl="0" algn="just">
              <a:lnSpc>
                <a:spcPct val="105000"/>
              </a:lnSpc>
              <a:spcBef>
                <a:spcPts val="0"/>
              </a:spcBef>
              <a:spcAft>
                <a:spcPts val="0"/>
              </a:spcAft>
              <a:buSzPts val="1800"/>
              <a:buChar char="●"/>
            </a:pPr>
            <a:r>
              <a:rPr lang="en"/>
              <a:t>Then the same Data is encrypted using Master Key of Destination Node “E”, then again the same encrypted data is again Encrypted by the Master Key of Intermediate Node “C”.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2"/>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Proposed System</a:t>
            </a:r>
            <a:endParaRPr/>
          </a:p>
        </p:txBody>
      </p:sp>
      <p:sp>
        <p:nvSpPr>
          <p:cNvPr id="132" name="Google Shape;132;p12"/>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SzPts val="1900"/>
              <a:buChar char="●"/>
            </a:pPr>
            <a:r>
              <a:rPr lang="en" sz="1900"/>
              <a:t> Now this triple Encrypted data is transferred to the Intermediate Node “C”.</a:t>
            </a:r>
            <a:endParaRPr sz="1900"/>
          </a:p>
          <a:p>
            <a:pPr indent="-349250" lvl="0" marL="457200" rtl="0" algn="just">
              <a:lnSpc>
                <a:spcPct val="150000"/>
              </a:lnSpc>
              <a:spcBef>
                <a:spcPts val="0"/>
              </a:spcBef>
              <a:spcAft>
                <a:spcPts val="0"/>
              </a:spcAft>
              <a:buSzPts val="1900"/>
              <a:buChar char="●"/>
            </a:pPr>
            <a:r>
              <a:rPr lang="en" sz="1900"/>
              <a:t> Now the “C” Node’s ID is verified and then its Secret Key is verified. After verification First layer of the data is decrypted. </a:t>
            </a:r>
            <a:endParaRPr sz="1900"/>
          </a:p>
          <a:p>
            <a:pPr indent="-349250" lvl="0" marL="457200" rtl="0" algn="just">
              <a:lnSpc>
                <a:spcPct val="150000"/>
              </a:lnSpc>
              <a:spcBef>
                <a:spcPts val="0"/>
              </a:spcBef>
              <a:spcAft>
                <a:spcPts val="0"/>
              </a:spcAft>
              <a:buSzPts val="1900"/>
              <a:buChar char="●"/>
            </a:pPr>
            <a:r>
              <a:rPr lang="en" sz="1900"/>
              <a:t>Then it is forwarded to the destination Node “E”. Now second layer is decrypted by verifying the Secret Key of “E”. </a:t>
            </a:r>
            <a:endParaRPr sz="1900"/>
          </a:p>
          <a:p>
            <a:pPr indent="-349250" lvl="0" marL="457200" rtl="0" algn="just">
              <a:lnSpc>
                <a:spcPct val="150000"/>
              </a:lnSpc>
              <a:spcBef>
                <a:spcPts val="0"/>
              </a:spcBef>
              <a:spcAft>
                <a:spcPts val="0"/>
              </a:spcAft>
              <a:buSzPts val="1900"/>
              <a:buChar char="●"/>
            </a:pPr>
            <a:r>
              <a:rPr lang="en" sz="1900"/>
              <a:t>Now finally the single layer is decrypted using “E” Node’s Decryption Key. Finally Original data is restored to the Destination Node “E”. </a:t>
            </a:r>
            <a:endParaRPr sz="1900"/>
          </a:p>
          <a:p>
            <a:pPr indent="0" lvl="0" marL="0" rtl="0" algn="just">
              <a:lnSpc>
                <a:spcPct val="150000"/>
              </a:lnSpc>
              <a:spcBef>
                <a:spcPts val="1200"/>
              </a:spcBef>
              <a:spcAft>
                <a:spcPts val="0"/>
              </a:spcAft>
              <a:buSzPts val="1800"/>
              <a:buNone/>
            </a:pPr>
            <a:r>
              <a:t/>
            </a:r>
            <a:endParaRPr sz="1900"/>
          </a:p>
          <a:p>
            <a:pPr indent="0" lvl="0" marL="0" rtl="0" algn="just">
              <a:lnSpc>
                <a:spcPct val="150000"/>
              </a:lnSpc>
              <a:spcBef>
                <a:spcPts val="1200"/>
              </a:spcBef>
              <a:spcAft>
                <a:spcPts val="1200"/>
              </a:spcAft>
              <a:buSzPts val="852"/>
              <a:buNone/>
            </a:pPr>
            <a:r>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Advantages</a:t>
            </a:r>
            <a:endParaRPr/>
          </a:p>
        </p:txBody>
      </p:sp>
      <p:sp>
        <p:nvSpPr>
          <p:cNvPr id="138" name="Google Shape;138;p13"/>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400050" lvl="0" marL="457200" rtl="0" algn="just">
              <a:lnSpc>
                <a:spcPct val="105000"/>
              </a:lnSpc>
              <a:spcBef>
                <a:spcPts val="0"/>
              </a:spcBef>
              <a:spcAft>
                <a:spcPts val="0"/>
              </a:spcAft>
              <a:buSzPts val="2700"/>
              <a:buChar char="●"/>
            </a:pPr>
            <a:r>
              <a:rPr lang="en" sz="2700"/>
              <a:t>Most Reliable</a:t>
            </a:r>
            <a:endParaRPr sz="2700"/>
          </a:p>
          <a:p>
            <a:pPr indent="-400050" lvl="0" marL="457200" rtl="0" algn="just">
              <a:lnSpc>
                <a:spcPct val="105000"/>
              </a:lnSpc>
              <a:spcBef>
                <a:spcPts val="0"/>
              </a:spcBef>
              <a:spcAft>
                <a:spcPts val="0"/>
              </a:spcAft>
              <a:buSzPts val="2700"/>
              <a:buChar char="●"/>
            </a:pPr>
            <a:r>
              <a:rPr lang="en" sz="2700"/>
              <a:t>Assured data Transfer which ensures less time for Transfer.</a:t>
            </a:r>
            <a:endParaRPr sz="2700"/>
          </a:p>
          <a:p>
            <a:pPr indent="-400050" lvl="0" marL="457200" rtl="0" algn="just">
              <a:lnSpc>
                <a:spcPct val="105000"/>
              </a:lnSpc>
              <a:spcBef>
                <a:spcPts val="0"/>
              </a:spcBef>
              <a:spcAft>
                <a:spcPts val="0"/>
              </a:spcAft>
              <a:buSzPts val="2700"/>
              <a:buChar char="●"/>
            </a:pPr>
            <a:r>
              <a:rPr lang="en" sz="2700"/>
              <a:t>Best Intermediate Node is identified Using Capacity Calculation</a:t>
            </a:r>
            <a:endParaRPr sz="2700"/>
          </a:p>
          <a:p>
            <a:pPr indent="0" lvl="0" marL="457200" rtl="0" algn="just">
              <a:lnSpc>
                <a:spcPct val="105000"/>
              </a:lnSpc>
              <a:spcBef>
                <a:spcPts val="1200"/>
              </a:spcBef>
              <a:spcAft>
                <a:spcPts val="0"/>
              </a:spcAft>
              <a:buSzPts val="1800"/>
              <a:buNone/>
            </a:pPr>
            <a:r>
              <a:t/>
            </a:r>
            <a:endParaRPr sz="2700"/>
          </a:p>
          <a:p>
            <a:pPr indent="0" lvl="0" marL="914400" rtl="0" algn="just">
              <a:lnSpc>
                <a:spcPct val="105000"/>
              </a:lnSpc>
              <a:spcBef>
                <a:spcPts val="1200"/>
              </a:spcBef>
              <a:spcAft>
                <a:spcPts val="0"/>
              </a:spcAft>
              <a:buSzPts val="1800"/>
              <a:buNone/>
            </a:pPr>
            <a:r>
              <a:t/>
            </a:r>
            <a:endParaRPr sz="2700"/>
          </a:p>
          <a:p>
            <a:pPr indent="0" lvl="0" marL="0" rtl="0" algn="just">
              <a:lnSpc>
                <a:spcPct val="105000"/>
              </a:lnSpc>
              <a:spcBef>
                <a:spcPts val="1200"/>
              </a:spcBef>
              <a:spcAft>
                <a:spcPts val="0"/>
              </a:spcAft>
              <a:buSzPts val="1800"/>
              <a:buNone/>
            </a:pPr>
            <a:r>
              <a:t/>
            </a:r>
            <a:endParaRPr/>
          </a:p>
          <a:p>
            <a:pPr indent="0" lvl="0" marL="0" rtl="0" algn="just">
              <a:lnSpc>
                <a:spcPct val="105000"/>
              </a:lnSpc>
              <a:spcBef>
                <a:spcPts val="1200"/>
              </a:spcBef>
              <a:spcAft>
                <a:spcPts val="1200"/>
              </a:spcAft>
              <a:buSzPts val="852"/>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p:nvPr/>
        </p:nvSpPr>
        <p:spPr>
          <a:xfrm>
            <a:off x="0" y="0"/>
            <a:ext cx="45720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chemeClr val="dk1"/>
                </a:solidFill>
                <a:latin typeface="Roboto"/>
                <a:ea typeface="Roboto"/>
                <a:cs typeface="Roboto"/>
                <a:sym typeface="Roboto"/>
              </a:rPr>
              <a:t>Hardware Requirements</a:t>
            </a:r>
            <a:endParaRPr b="0" i="0" sz="2600" u="none" cap="none" strike="noStrike">
              <a:solidFill>
                <a:schemeClr val="dk1"/>
              </a:solidFill>
              <a:latin typeface="Roboto"/>
              <a:ea typeface="Roboto"/>
              <a:cs typeface="Roboto"/>
              <a:sym typeface="Roboto"/>
            </a:endParaRPr>
          </a:p>
        </p:txBody>
      </p:sp>
      <p:sp>
        <p:nvSpPr>
          <p:cNvPr id="144" name="Google Shape;144;p14"/>
          <p:cNvSpPr/>
          <p:nvPr/>
        </p:nvSpPr>
        <p:spPr>
          <a:xfrm>
            <a:off x="4572000" y="0"/>
            <a:ext cx="4572000" cy="115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chemeClr val="dk1"/>
                </a:solidFill>
                <a:latin typeface="Roboto"/>
                <a:ea typeface="Roboto"/>
                <a:cs typeface="Roboto"/>
                <a:sym typeface="Roboto"/>
              </a:rPr>
              <a:t>Software Requirements</a:t>
            </a:r>
            <a:endParaRPr b="0" i="0" sz="2600" u="none" cap="none" strike="noStrike">
              <a:solidFill>
                <a:schemeClr val="dk1"/>
              </a:solidFill>
              <a:latin typeface="Roboto"/>
              <a:ea typeface="Roboto"/>
              <a:cs typeface="Roboto"/>
              <a:sym typeface="Roboto"/>
            </a:endParaRPr>
          </a:p>
        </p:txBody>
      </p:sp>
      <p:sp>
        <p:nvSpPr>
          <p:cNvPr id="145" name="Google Shape;145;p14"/>
          <p:cNvSpPr txBox="1"/>
          <p:nvPr/>
        </p:nvSpPr>
        <p:spPr>
          <a:xfrm>
            <a:off x="134975" y="1516525"/>
            <a:ext cx="4122600" cy="27792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a:p>
            <a:pPr indent="-342900" lvl="0" marL="457200" marR="0" rtl="0" algn="l">
              <a:lnSpc>
                <a:spcPct val="2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Processor   :   Core   i3/i5/i7</a:t>
            </a:r>
            <a:endParaRPr b="0" i="0" sz="1800" u="none" cap="none" strike="noStrike">
              <a:solidFill>
                <a:schemeClr val="dk1"/>
              </a:solidFill>
              <a:latin typeface="Roboto"/>
              <a:ea typeface="Roboto"/>
              <a:cs typeface="Roboto"/>
              <a:sym typeface="Roboto"/>
            </a:endParaRPr>
          </a:p>
          <a:p>
            <a:pPr indent="-342900" lvl="0" marL="457200" marR="0" rtl="0" algn="l">
              <a:lnSpc>
                <a:spcPct val="2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RAM             :   2-4GB</a:t>
            </a:r>
            <a:endParaRPr b="0" i="0" sz="1800" u="none" cap="none" strike="noStrike">
              <a:solidFill>
                <a:schemeClr val="dk1"/>
              </a:solidFill>
              <a:latin typeface="Roboto"/>
              <a:ea typeface="Roboto"/>
              <a:cs typeface="Roboto"/>
              <a:sym typeface="Roboto"/>
            </a:endParaRPr>
          </a:p>
          <a:p>
            <a:pPr indent="-342900" lvl="0" marL="457200" marR="0" rtl="0" algn="l">
              <a:lnSpc>
                <a:spcPct val="2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HDD              :   500 GB</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Roboto"/>
              <a:ea typeface="Roboto"/>
              <a:cs typeface="Roboto"/>
              <a:sym typeface="Roboto"/>
            </a:endParaRPr>
          </a:p>
        </p:txBody>
      </p:sp>
      <p:sp>
        <p:nvSpPr>
          <p:cNvPr id="146" name="Google Shape;146;p14"/>
          <p:cNvSpPr txBox="1"/>
          <p:nvPr/>
        </p:nvSpPr>
        <p:spPr>
          <a:xfrm>
            <a:off x="4423950" y="1516525"/>
            <a:ext cx="4572000" cy="246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a:p>
            <a:pPr indent="-342900" lvl="0" marL="457200" marR="0" rtl="0" algn="l">
              <a:lnSpc>
                <a:spcPct val="2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Platform 	:   Windows  7 or above                      </a:t>
            </a:r>
            <a:endParaRPr b="0" i="0" sz="1800" u="none" cap="none" strike="noStrike">
              <a:solidFill>
                <a:schemeClr val="dk1"/>
              </a:solidFill>
              <a:latin typeface="Roboto"/>
              <a:ea typeface="Roboto"/>
              <a:cs typeface="Roboto"/>
              <a:sym typeface="Roboto"/>
            </a:endParaRPr>
          </a:p>
          <a:p>
            <a:pPr indent="-342900" lvl="0" marL="457200" marR="0" rtl="0" algn="l">
              <a:lnSpc>
                <a:spcPct val="2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Front End	:   Java-JDK1.7</a:t>
            </a:r>
            <a:endParaRPr b="0" i="0" sz="1800" u="none" cap="none" strike="noStrike">
              <a:solidFill>
                <a:schemeClr val="dk1"/>
              </a:solidFill>
              <a:latin typeface="Roboto"/>
              <a:ea typeface="Roboto"/>
              <a:cs typeface="Roboto"/>
              <a:sym typeface="Roboto"/>
            </a:endParaRPr>
          </a:p>
          <a:p>
            <a:pPr indent="-342900" lvl="0" marL="457200" marR="0" rtl="0" algn="l">
              <a:lnSpc>
                <a:spcPct val="2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Back End	:    MYSQL</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15"/>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Architecture Diagram</a:t>
            </a:r>
            <a:endParaRPr/>
          </a:p>
        </p:txBody>
      </p:sp>
      <p:pic>
        <p:nvPicPr>
          <p:cNvPr id="153" name="Google Shape;153;p15"/>
          <p:cNvPicPr preferRelativeResize="0"/>
          <p:nvPr/>
        </p:nvPicPr>
        <p:blipFill rotWithShape="1">
          <a:blip r:embed="rId3">
            <a:alphaModFix/>
          </a:blip>
          <a:srcRect b="0" l="0" r="0" t="0"/>
          <a:stretch/>
        </p:blipFill>
        <p:spPr>
          <a:xfrm>
            <a:off x="1545438" y="1223425"/>
            <a:ext cx="6121226" cy="368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Algorithm / Methodology</a:t>
            </a:r>
            <a:endParaRPr/>
          </a:p>
        </p:txBody>
      </p:sp>
      <p:sp>
        <p:nvSpPr>
          <p:cNvPr id="160" name="Google Shape;160;p16"/>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852"/>
              <a:buNone/>
            </a:pPr>
            <a:r>
              <a:rPr b="1" lang="en" sz="1900"/>
              <a:t>Algorithms Used:</a:t>
            </a:r>
            <a:endParaRPr b="1" sz="1900"/>
          </a:p>
          <a:p>
            <a:pPr indent="-323850" lvl="0" marL="457200" rtl="0" algn="l">
              <a:lnSpc>
                <a:spcPct val="105000"/>
              </a:lnSpc>
              <a:spcBef>
                <a:spcPts val="1200"/>
              </a:spcBef>
              <a:spcAft>
                <a:spcPts val="0"/>
              </a:spcAft>
              <a:buSzPts val="1500"/>
              <a:buFont typeface="Arial"/>
              <a:buChar char="●"/>
            </a:pPr>
            <a:r>
              <a:rPr lang="en" sz="1500">
                <a:latin typeface="Arial"/>
                <a:ea typeface="Arial"/>
                <a:cs typeface="Arial"/>
                <a:sym typeface="Arial"/>
              </a:rPr>
              <a:t>RSA Algorithm</a:t>
            </a:r>
            <a:endParaRPr sz="1500">
              <a:latin typeface="Arial"/>
              <a:ea typeface="Arial"/>
              <a:cs typeface="Arial"/>
              <a:sym typeface="Arial"/>
            </a:endParaRPr>
          </a:p>
          <a:p>
            <a:pPr indent="-323850" lvl="0" marL="457200" rtl="0" algn="l">
              <a:lnSpc>
                <a:spcPct val="105000"/>
              </a:lnSpc>
              <a:spcBef>
                <a:spcPts val="0"/>
              </a:spcBef>
              <a:spcAft>
                <a:spcPts val="0"/>
              </a:spcAft>
              <a:buSzPts val="1500"/>
              <a:buFont typeface="Arial"/>
              <a:buChar char="●"/>
            </a:pPr>
            <a:r>
              <a:rPr lang="en" sz="1500">
                <a:latin typeface="Arial"/>
                <a:ea typeface="Arial"/>
                <a:cs typeface="Arial"/>
                <a:sym typeface="Arial"/>
              </a:rPr>
              <a:t>SHA-256 Algorithm</a:t>
            </a:r>
            <a:endParaRPr sz="1500">
              <a:latin typeface="Arial"/>
              <a:ea typeface="Arial"/>
              <a:cs typeface="Arial"/>
              <a:sym typeface="Arial"/>
            </a:endParaRPr>
          </a:p>
          <a:p>
            <a:pPr indent="0" lvl="0" marL="457200" rtl="0" algn="l">
              <a:lnSpc>
                <a:spcPct val="105000"/>
              </a:lnSpc>
              <a:spcBef>
                <a:spcPts val="1200"/>
              </a:spcBef>
              <a:spcAft>
                <a:spcPts val="0"/>
              </a:spcAft>
              <a:buSzPts val="1800"/>
              <a:buNone/>
            </a:pPr>
            <a:r>
              <a:t/>
            </a:r>
            <a:endParaRPr sz="1900">
              <a:latin typeface="Arial"/>
              <a:ea typeface="Arial"/>
              <a:cs typeface="Arial"/>
              <a:sym typeface="Arial"/>
            </a:endParaRPr>
          </a:p>
          <a:p>
            <a:pPr indent="0" lvl="0" marL="0" rtl="0" algn="l">
              <a:lnSpc>
                <a:spcPct val="105000"/>
              </a:lnSpc>
              <a:spcBef>
                <a:spcPts val="1200"/>
              </a:spcBef>
              <a:spcAft>
                <a:spcPts val="0"/>
              </a:spcAft>
              <a:buSzPts val="1800"/>
              <a:buNone/>
            </a:pPr>
            <a:r>
              <a:rPr b="1" lang="en" sz="1900"/>
              <a:t>RSA Algorithm:</a:t>
            </a:r>
            <a:endParaRPr b="1" sz="1900"/>
          </a:p>
          <a:p>
            <a:pPr indent="-323850" lvl="0" marL="457200" rtl="0" algn="just">
              <a:lnSpc>
                <a:spcPct val="115000"/>
              </a:lnSpc>
              <a:spcBef>
                <a:spcPts val="1200"/>
              </a:spcBef>
              <a:spcAft>
                <a:spcPts val="0"/>
              </a:spcAft>
              <a:buSzPts val="1500"/>
              <a:buFont typeface="Arial"/>
              <a:buChar char="●"/>
            </a:pPr>
            <a:r>
              <a:rPr lang="en" sz="1500">
                <a:latin typeface="Arial"/>
                <a:ea typeface="Arial"/>
                <a:cs typeface="Arial"/>
                <a:sym typeface="Arial"/>
              </a:rPr>
              <a:t>The primary characteristic of public-key cryptosystems is that the encryption and decryption processes use two separate keys—public key and private key—and that the private key cannot be derived from the public key.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This allows the publication of the encryption key without the risk of the secrets being leaked. The most important method of public key cryptography is RSA, which has so far shown to be virtually impervious to password assaults.</a:t>
            </a:r>
            <a:endParaRPr sz="1500">
              <a:latin typeface="Arial"/>
              <a:ea typeface="Arial"/>
              <a:cs typeface="Arial"/>
              <a:sym typeface="Arial"/>
            </a:endParaRPr>
          </a:p>
          <a:p>
            <a:pPr indent="0" lvl="0" marL="0" rtl="0" algn="l">
              <a:lnSpc>
                <a:spcPct val="105000"/>
              </a:lnSpc>
              <a:spcBef>
                <a:spcPts val="1200"/>
              </a:spcBef>
              <a:spcAft>
                <a:spcPts val="1200"/>
              </a:spcAft>
              <a:buSzPts val="1800"/>
              <a:buNone/>
            </a:pPr>
            <a:r>
              <a:t/>
            </a:r>
            <a:endParaRPr sz="19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Algorithm / Methodology</a:t>
            </a:r>
            <a:endParaRPr/>
          </a:p>
        </p:txBody>
      </p:sp>
      <p:sp>
        <p:nvSpPr>
          <p:cNvPr id="167" name="Google Shape;167;p17"/>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lang="en" sz="1500"/>
              <a:t>1) Key generation:</a:t>
            </a:r>
            <a:endParaRPr sz="1500"/>
          </a:p>
          <a:p>
            <a:pPr indent="-228600" lvl="0" marL="457200" rtl="0" algn="just">
              <a:lnSpc>
                <a:spcPct val="115000"/>
              </a:lnSpc>
              <a:spcBef>
                <a:spcPts val="1200"/>
              </a:spcBef>
              <a:spcAft>
                <a:spcPts val="0"/>
              </a:spcAft>
              <a:buSzPts val="1800"/>
              <a:buNone/>
            </a:pPr>
            <a:r>
              <a:rPr lang="en" sz="1500"/>
              <a:t>a. Choose two random primes p and q of length K/2 bit .</a:t>
            </a:r>
            <a:endParaRPr sz="1500"/>
          </a:p>
          <a:p>
            <a:pPr indent="-228600" lvl="0" marL="457200" rtl="0" algn="just">
              <a:lnSpc>
                <a:spcPct val="115000"/>
              </a:lnSpc>
              <a:spcBef>
                <a:spcPts val="1200"/>
              </a:spcBef>
              <a:spcAft>
                <a:spcPts val="0"/>
              </a:spcAft>
              <a:buSzPts val="1800"/>
              <a:buNone/>
            </a:pPr>
            <a:r>
              <a:rPr lang="en" sz="1500"/>
              <a:t>b. Calculate the modulus, n, as n = p * q.</a:t>
            </a:r>
            <a:endParaRPr sz="1500"/>
          </a:p>
          <a:p>
            <a:pPr indent="-228600" lvl="0" marL="457200" rtl="0" algn="just">
              <a:lnSpc>
                <a:spcPct val="115000"/>
              </a:lnSpc>
              <a:spcBef>
                <a:spcPts val="1200"/>
              </a:spcBef>
              <a:spcAft>
                <a:spcPts val="0"/>
              </a:spcAft>
              <a:buSzPts val="1800"/>
              <a:buNone/>
            </a:pPr>
            <a:r>
              <a:rPr lang="en" sz="1500"/>
              <a:t>c. Calculate the totient, φ(n), as φ(n) = (p - 1) * (q - 1).</a:t>
            </a:r>
            <a:endParaRPr sz="1500"/>
          </a:p>
          <a:p>
            <a:pPr indent="-228600" lvl="0" marL="457200" rtl="0" algn="just">
              <a:lnSpc>
                <a:spcPct val="115000"/>
              </a:lnSpc>
              <a:spcBef>
                <a:spcPts val="1200"/>
              </a:spcBef>
              <a:spcAft>
                <a:spcPts val="0"/>
              </a:spcAft>
              <a:buSzPts val="1800"/>
              <a:buNone/>
            </a:pPr>
            <a:r>
              <a:rPr lang="en" sz="1500"/>
              <a:t>d. Choose an integer, e, such that 1 &lt; e &lt; φ(n) and gcd (e, φ(n)) = 1. This will be the public exponent.</a:t>
            </a:r>
            <a:endParaRPr sz="1500"/>
          </a:p>
          <a:p>
            <a:pPr indent="-228600" lvl="0" marL="457200" rtl="0" algn="just">
              <a:lnSpc>
                <a:spcPct val="115000"/>
              </a:lnSpc>
              <a:spcBef>
                <a:spcPts val="1200"/>
              </a:spcBef>
              <a:spcAft>
                <a:spcPts val="0"/>
              </a:spcAft>
              <a:buSzPts val="1800"/>
              <a:buNone/>
            </a:pPr>
            <a:r>
              <a:rPr lang="en" sz="1500"/>
              <a:t>e. Calculate the private exponent, d, as d ≡ e^(-1) (mod φ(n)). The extended Euclidean method can be utilised for this.</a:t>
            </a:r>
            <a:endParaRPr sz="1500"/>
          </a:p>
          <a:p>
            <a:pPr indent="-228600" lvl="0" marL="457200" rtl="0" algn="just">
              <a:lnSpc>
                <a:spcPct val="115000"/>
              </a:lnSpc>
              <a:spcBef>
                <a:spcPts val="1200"/>
              </a:spcBef>
              <a:spcAft>
                <a:spcPts val="0"/>
              </a:spcAft>
              <a:buSzPts val="1800"/>
              <a:buNone/>
            </a:pPr>
            <a:r>
              <a:rPr lang="en" sz="1500"/>
              <a:t>f. The public key consists of the modulus, n, and the public exponent, e. The private key consists of the modulus, n, and the private exponent, d.</a:t>
            </a:r>
            <a:endParaRPr sz="1500"/>
          </a:p>
          <a:p>
            <a:pPr indent="0" lvl="0" marL="0" rtl="0" algn="just">
              <a:lnSpc>
                <a:spcPct val="115000"/>
              </a:lnSpc>
              <a:spcBef>
                <a:spcPts val="1200"/>
              </a:spcBef>
              <a:spcAft>
                <a:spcPts val="0"/>
              </a:spcAft>
              <a:buSzPts val="1800"/>
              <a:buNone/>
            </a:pPr>
            <a:r>
              <a:t/>
            </a:r>
            <a:endParaRPr sz="2600"/>
          </a:p>
          <a:p>
            <a:pPr indent="0" lvl="0" marL="0" rtl="0" algn="just">
              <a:lnSpc>
                <a:spcPct val="105000"/>
              </a:lnSpc>
              <a:spcBef>
                <a:spcPts val="1200"/>
              </a:spcBef>
              <a:spcAft>
                <a:spcPts val="1200"/>
              </a:spcAft>
              <a:buSzPts val="852"/>
              <a:buNone/>
            </a:pPr>
            <a:r>
              <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Algorithm / Methodology</a:t>
            </a:r>
            <a:endParaRPr/>
          </a:p>
        </p:txBody>
      </p:sp>
      <p:sp>
        <p:nvSpPr>
          <p:cNvPr id="174" name="Google Shape;174;p18"/>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lang="en" sz="1500"/>
              <a:t>2) Encryption:</a:t>
            </a:r>
            <a:endParaRPr sz="1500"/>
          </a:p>
          <a:p>
            <a:pPr indent="-228600" lvl="0" marL="457200" rtl="0" algn="just">
              <a:lnSpc>
                <a:spcPct val="115000"/>
              </a:lnSpc>
              <a:spcBef>
                <a:spcPts val="1200"/>
              </a:spcBef>
              <a:spcAft>
                <a:spcPts val="0"/>
              </a:spcAft>
              <a:buSzPts val="1800"/>
              <a:buNone/>
            </a:pPr>
            <a:r>
              <a:rPr lang="en" sz="1500"/>
              <a:t>a. Choose a plaintext message, M, and convert it to a numerical value using a specified encoding scheme.</a:t>
            </a:r>
            <a:endParaRPr sz="1500"/>
          </a:p>
          <a:p>
            <a:pPr indent="-228600" lvl="0" marL="457200" rtl="0" algn="just">
              <a:lnSpc>
                <a:spcPct val="115000"/>
              </a:lnSpc>
              <a:spcBef>
                <a:spcPts val="1200"/>
              </a:spcBef>
              <a:spcAft>
                <a:spcPts val="0"/>
              </a:spcAft>
              <a:buSzPts val="1800"/>
              <a:buNone/>
            </a:pPr>
            <a:r>
              <a:rPr lang="en" sz="1500"/>
              <a:t>b. Calculate the ciphertext, C, as C ≡ Me (mod n).</a:t>
            </a:r>
            <a:endParaRPr sz="1500"/>
          </a:p>
          <a:p>
            <a:pPr indent="0" lvl="0" marL="457200" rtl="0" algn="just">
              <a:lnSpc>
                <a:spcPct val="115000"/>
              </a:lnSpc>
              <a:spcBef>
                <a:spcPts val="1200"/>
              </a:spcBef>
              <a:spcAft>
                <a:spcPts val="0"/>
              </a:spcAft>
              <a:buSzPts val="1800"/>
              <a:buNone/>
            </a:pPr>
            <a:r>
              <a:rPr lang="en" sz="1500"/>
              <a:t> </a:t>
            </a:r>
            <a:endParaRPr sz="1500"/>
          </a:p>
          <a:p>
            <a:pPr indent="0" lvl="0" marL="0" rtl="0" algn="just">
              <a:lnSpc>
                <a:spcPct val="115000"/>
              </a:lnSpc>
              <a:spcBef>
                <a:spcPts val="1200"/>
              </a:spcBef>
              <a:spcAft>
                <a:spcPts val="0"/>
              </a:spcAft>
              <a:buSzPts val="1800"/>
              <a:buNone/>
            </a:pPr>
            <a:r>
              <a:rPr lang="en" sz="1500"/>
              <a:t>3) Decryption:</a:t>
            </a:r>
            <a:endParaRPr sz="1500"/>
          </a:p>
          <a:p>
            <a:pPr indent="-228600" lvl="0" marL="457200" rtl="0" algn="just">
              <a:lnSpc>
                <a:spcPct val="115000"/>
              </a:lnSpc>
              <a:spcBef>
                <a:spcPts val="1200"/>
              </a:spcBef>
              <a:spcAft>
                <a:spcPts val="0"/>
              </a:spcAft>
              <a:buSzPts val="1800"/>
              <a:buNone/>
            </a:pPr>
            <a:r>
              <a:rPr lang="en" sz="1500"/>
              <a:t>a. Calculate the plaintext value, M, as M ≡ Cd (mod n).</a:t>
            </a:r>
            <a:endParaRPr sz="1500"/>
          </a:p>
          <a:p>
            <a:pPr indent="-228600" lvl="0" marL="457200" rtl="0" algn="just">
              <a:lnSpc>
                <a:spcPct val="115000"/>
              </a:lnSpc>
              <a:spcBef>
                <a:spcPts val="1200"/>
              </a:spcBef>
              <a:spcAft>
                <a:spcPts val="0"/>
              </a:spcAft>
              <a:buSzPts val="1800"/>
              <a:buNone/>
            </a:pPr>
            <a:r>
              <a:rPr lang="en" sz="1500"/>
              <a:t>b. Convert the numerical value back into the original message using the encoding scheme.</a:t>
            </a:r>
            <a:endParaRPr sz="1500"/>
          </a:p>
          <a:p>
            <a:pPr indent="0" lvl="0" marL="0" rtl="0" algn="just">
              <a:lnSpc>
                <a:spcPct val="105000"/>
              </a:lnSpc>
              <a:spcBef>
                <a:spcPts val="1200"/>
              </a:spcBef>
              <a:spcAft>
                <a:spcPts val="1200"/>
              </a:spcAft>
              <a:buSzPts val="852"/>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12c11d1249_0_63"/>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12c11d1249_0_63"/>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Algorithm / Methodology</a:t>
            </a:r>
            <a:endParaRPr/>
          </a:p>
        </p:txBody>
      </p:sp>
      <p:sp>
        <p:nvSpPr>
          <p:cNvPr id="181" name="Google Shape;181;g212c11d1249_0_63"/>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b="1" lang="en" sz="1700"/>
              <a:t>SHA - 256 Algorithm:</a:t>
            </a:r>
            <a:endParaRPr b="1" sz="1700"/>
          </a:p>
          <a:p>
            <a:pPr indent="0" lvl="0" marL="0" rtl="0" algn="just">
              <a:lnSpc>
                <a:spcPct val="115000"/>
              </a:lnSpc>
              <a:spcBef>
                <a:spcPts val="1200"/>
              </a:spcBef>
              <a:spcAft>
                <a:spcPts val="0"/>
              </a:spcAft>
              <a:buSzPts val="1800"/>
              <a:buNone/>
            </a:pPr>
            <a:r>
              <a:rPr lang="en" sz="1700"/>
              <a:t>SHA-256 (Secure Hash Algorithm 256-bit) is a cryptographic hash function that generates a fixed-length output of 256 bits, regardless of the size of the input data.</a:t>
            </a:r>
            <a:endParaRPr sz="1700"/>
          </a:p>
          <a:p>
            <a:pPr indent="0" lvl="0" marL="0" rtl="0" algn="just">
              <a:lnSpc>
                <a:spcPct val="115000"/>
              </a:lnSpc>
              <a:spcBef>
                <a:spcPts val="1200"/>
              </a:spcBef>
              <a:spcAft>
                <a:spcPts val="0"/>
              </a:spcAft>
              <a:buSzPts val="1800"/>
              <a:buNone/>
            </a:pPr>
            <a:r>
              <a:t/>
            </a:r>
            <a:endParaRPr sz="1700"/>
          </a:p>
          <a:p>
            <a:pPr indent="0" lvl="0" marL="0" rtl="0" algn="just">
              <a:lnSpc>
                <a:spcPct val="150000"/>
              </a:lnSpc>
              <a:spcBef>
                <a:spcPts val="1200"/>
              </a:spcBef>
              <a:spcAft>
                <a:spcPts val="0"/>
              </a:spcAft>
              <a:buSzPts val="1800"/>
              <a:buNone/>
            </a:pPr>
            <a:r>
              <a:rPr b="1" lang="en" sz="1700" u="sng"/>
              <a:t>The steps involved in the SHA-256 algorithm can be summarized as follows:</a:t>
            </a:r>
            <a:endParaRPr b="1" sz="1700" u="sng"/>
          </a:p>
          <a:p>
            <a:pPr indent="-336550" lvl="0" marL="457200" rtl="0" algn="just">
              <a:lnSpc>
                <a:spcPct val="150000"/>
              </a:lnSpc>
              <a:spcBef>
                <a:spcPts val="1200"/>
              </a:spcBef>
              <a:spcAft>
                <a:spcPts val="0"/>
              </a:spcAft>
              <a:buSzPts val="1700"/>
              <a:buChar char="●"/>
            </a:pPr>
            <a:r>
              <a:rPr lang="en" sz="1700"/>
              <a:t>Padding: The input message is padded with zeros to ensure that its length is a multiple of 512 bits.</a:t>
            </a:r>
            <a:endParaRPr sz="1700"/>
          </a:p>
          <a:p>
            <a:pPr indent="-336550" lvl="0" marL="457200" rtl="0" algn="just">
              <a:lnSpc>
                <a:spcPct val="150000"/>
              </a:lnSpc>
              <a:spcBef>
                <a:spcPts val="0"/>
              </a:spcBef>
              <a:spcAft>
                <a:spcPts val="0"/>
              </a:spcAft>
              <a:buSzPts val="1700"/>
              <a:buChar char="●"/>
            </a:pPr>
            <a:r>
              <a:rPr lang="en" sz="1700"/>
              <a:t>Message Schedule: The padded message is divided into 512-bit blocks, and each block is further divided into 16 32-bit words.</a:t>
            </a:r>
            <a:endParaRPr sz="1700"/>
          </a:p>
          <a:p>
            <a:pPr indent="0" lvl="0" marL="457200" rtl="0" algn="just">
              <a:lnSpc>
                <a:spcPct val="150000"/>
              </a:lnSpc>
              <a:spcBef>
                <a:spcPts val="1200"/>
              </a:spcBef>
              <a:spcAft>
                <a:spcPts val="0"/>
              </a:spcAft>
              <a:buSzPts val="1800"/>
              <a:buNone/>
            </a:pPr>
            <a:r>
              <a:t/>
            </a:r>
            <a:endParaRPr sz="1400"/>
          </a:p>
          <a:p>
            <a:pPr indent="0" lvl="0" marL="0" rtl="0" algn="just">
              <a:lnSpc>
                <a:spcPct val="150000"/>
              </a:lnSpc>
              <a:spcBef>
                <a:spcPts val="1200"/>
              </a:spcBef>
              <a:spcAft>
                <a:spcPts val="0"/>
              </a:spcAft>
              <a:buSzPts val="1800"/>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just">
              <a:lnSpc>
                <a:spcPct val="150000"/>
              </a:lnSpc>
              <a:spcBef>
                <a:spcPts val="1200"/>
              </a:spcBef>
              <a:spcAft>
                <a:spcPts val="0"/>
              </a:spcAft>
              <a:buSzPts val="1800"/>
              <a:buNone/>
            </a:pPr>
            <a:r>
              <a:t/>
            </a:r>
            <a:endParaRPr sz="1400">
              <a:solidFill>
                <a:srgbClr val="000000"/>
              </a:solidFill>
              <a:latin typeface="Arial"/>
              <a:ea typeface="Arial"/>
              <a:cs typeface="Arial"/>
              <a:sym typeface="Arial"/>
            </a:endParaRPr>
          </a:p>
          <a:p>
            <a:pPr indent="0" lvl="0" marL="0" rtl="0" algn="just">
              <a:lnSpc>
                <a:spcPct val="105000"/>
              </a:lnSpc>
              <a:spcBef>
                <a:spcPts val="1200"/>
              </a:spcBef>
              <a:spcAft>
                <a:spcPts val="1200"/>
              </a:spcAft>
              <a:buSzPts val="852"/>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Objective &amp; Scope</a:t>
            </a:r>
            <a:endParaRPr/>
          </a:p>
        </p:txBody>
      </p:sp>
      <p:sp>
        <p:nvSpPr>
          <p:cNvPr id="72" name="Google Shape;72;p2"/>
          <p:cNvSpPr txBox="1"/>
          <p:nvPr>
            <p:ph idx="4294967295" type="body"/>
          </p:nvPr>
        </p:nvSpPr>
        <p:spPr>
          <a:xfrm>
            <a:off x="387900" y="1225325"/>
            <a:ext cx="8368200" cy="3343500"/>
          </a:xfrm>
          <a:prstGeom prst="rect">
            <a:avLst/>
          </a:prstGeom>
          <a:noFill/>
          <a:ln>
            <a:noFill/>
          </a:ln>
        </p:spPr>
        <p:txBody>
          <a:bodyPr anchorCtr="0" anchor="t" bIns="91425" lIns="91425" spcFirstLastPara="1" rIns="91425" wrap="square" tIns="91425">
            <a:normAutofit fontScale="25000" lnSpcReduction="20000"/>
          </a:bodyPr>
          <a:lstStyle/>
          <a:p>
            <a:pPr indent="-334075" lvl="0" marL="457200" rtl="0" algn="just">
              <a:lnSpc>
                <a:spcPct val="150000"/>
              </a:lnSpc>
              <a:spcBef>
                <a:spcPts val="1200"/>
              </a:spcBef>
              <a:spcAft>
                <a:spcPts val="0"/>
              </a:spcAft>
              <a:buSzPct val="100000"/>
              <a:buChar char="●"/>
            </a:pPr>
            <a:r>
              <a:rPr lang="en" sz="6644"/>
              <a:t>Enhancing the overall security of the system by providing multiple layers of encryption to protect sensitive data.</a:t>
            </a:r>
            <a:endParaRPr sz="6644"/>
          </a:p>
          <a:p>
            <a:pPr indent="-334075" lvl="0" marL="457200" rtl="0" algn="just">
              <a:lnSpc>
                <a:spcPct val="150000"/>
              </a:lnSpc>
              <a:spcBef>
                <a:spcPts val="0"/>
              </a:spcBef>
              <a:spcAft>
                <a:spcPts val="0"/>
              </a:spcAft>
              <a:buSzPct val="100000"/>
              <a:buChar char="●"/>
            </a:pPr>
            <a:r>
              <a:rPr lang="en" sz="6644"/>
              <a:t>Providing robust protection against various types of attacks, such as brute force attacks, dictionary attacks, and other cryptographic attacks.</a:t>
            </a:r>
            <a:endParaRPr sz="6644"/>
          </a:p>
          <a:p>
            <a:pPr indent="-334075" lvl="0" marL="457200" rtl="0" algn="just">
              <a:lnSpc>
                <a:spcPct val="150000"/>
              </a:lnSpc>
              <a:spcBef>
                <a:spcPts val="0"/>
              </a:spcBef>
              <a:spcAft>
                <a:spcPts val="0"/>
              </a:spcAft>
              <a:buSzPct val="100000"/>
              <a:buChar char="●"/>
            </a:pPr>
            <a:r>
              <a:rPr lang="en" sz="6644"/>
              <a:t>Developing an efficient and scalable encryption scheme that can be easily implemented across various platforms and devices.</a:t>
            </a:r>
            <a:endParaRPr sz="6644"/>
          </a:p>
          <a:p>
            <a:pPr indent="-334075" lvl="0" marL="457200" rtl="0" algn="just">
              <a:lnSpc>
                <a:spcPct val="150000"/>
              </a:lnSpc>
              <a:spcBef>
                <a:spcPts val="0"/>
              </a:spcBef>
              <a:spcAft>
                <a:spcPts val="0"/>
              </a:spcAft>
              <a:buSzPct val="100000"/>
              <a:buChar char="●"/>
            </a:pPr>
            <a:r>
              <a:rPr lang="en" sz="6644"/>
              <a:t>Ensuring the confidentiality, integrity, and authenticity of data during transmission and storage.</a:t>
            </a:r>
            <a:endParaRPr sz="6644"/>
          </a:p>
          <a:p>
            <a:pPr indent="-334075" lvl="0" marL="457200" rtl="0" algn="just">
              <a:lnSpc>
                <a:spcPct val="150000"/>
              </a:lnSpc>
              <a:spcBef>
                <a:spcPts val="0"/>
              </a:spcBef>
              <a:spcAft>
                <a:spcPts val="0"/>
              </a:spcAft>
              <a:buSzPct val="100000"/>
              <a:buChar char="●"/>
            </a:pPr>
            <a:r>
              <a:rPr lang="en" sz="6644"/>
              <a:t>Reducing the risk of data breaches, data theft, and unauthorized access to sensitive information.</a:t>
            </a:r>
            <a:endParaRPr sz="6644"/>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12c11d1249_0_71"/>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12c11d1249_0_71"/>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Algorithm / Methodology</a:t>
            </a:r>
            <a:endParaRPr/>
          </a:p>
        </p:txBody>
      </p:sp>
      <p:sp>
        <p:nvSpPr>
          <p:cNvPr id="188" name="Google Shape;188;g212c11d1249_0_71"/>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1200"/>
              </a:spcBef>
              <a:spcAft>
                <a:spcPts val="0"/>
              </a:spcAft>
              <a:buSzPts val="1600"/>
              <a:buChar char="●"/>
            </a:pPr>
            <a:r>
              <a:rPr lang="en" sz="1600"/>
              <a:t>Initial Hash Values: The algorithm uses eight 32-bit values as initial hash values, which are obtained by taking the first 32 bits of the fractional parts of the square roots of the first eight prime numbers.</a:t>
            </a:r>
            <a:endParaRPr sz="1600"/>
          </a:p>
          <a:p>
            <a:pPr indent="-330200" lvl="0" marL="457200" rtl="0" algn="just">
              <a:lnSpc>
                <a:spcPct val="150000"/>
              </a:lnSpc>
              <a:spcBef>
                <a:spcPts val="0"/>
              </a:spcBef>
              <a:spcAft>
                <a:spcPts val="0"/>
              </a:spcAft>
              <a:buSzPts val="1600"/>
              <a:buChar char="●"/>
            </a:pPr>
            <a:r>
              <a:rPr lang="en" sz="1600"/>
              <a:t>Compression Function: The compression function is applied to each 512-bit block of the padded message and the initial hash values. The function consists of several rounds, each of which performs a series of logical operations to transform the input values into output values.</a:t>
            </a:r>
            <a:endParaRPr sz="1600"/>
          </a:p>
          <a:p>
            <a:pPr indent="-330200" lvl="0" marL="457200" rtl="0" algn="just">
              <a:lnSpc>
                <a:spcPct val="150000"/>
              </a:lnSpc>
              <a:spcBef>
                <a:spcPts val="0"/>
              </a:spcBef>
              <a:spcAft>
                <a:spcPts val="0"/>
              </a:spcAft>
              <a:buSzPts val="1600"/>
              <a:buChar char="●"/>
            </a:pPr>
            <a:r>
              <a:rPr lang="en" sz="1600"/>
              <a:t>Output: The output of the compression function is a 256-bit message digest that represents the input message.</a:t>
            </a:r>
            <a:endParaRPr sz="1600"/>
          </a:p>
          <a:p>
            <a:pPr indent="0" lvl="0" marL="0" rtl="0" algn="just">
              <a:lnSpc>
                <a:spcPct val="150000"/>
              </a:lnSpc>
              <a:spcBef>
                <a:spcPts val="1200"/>
              </a:spcBef>
              <a:spcAft>
                <a:spcPts val="0"/>
              </a:spcAft>
              <a:buSzPts val="1800"/>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just">
              <a:lnSpc>
                <a:spcPct val="150000"/>
              </a:lnSpc>
              <a:spcBef>
                <a:spcPts val="1200"/>
              </a:spcBef>
              <a:spcAft>
                <a:spcPts val="0"/>
              </a:spcAft>
              <a:buSzPts val="1800"/>
              <a:buNone/>
            </a:pPr>
            <a:r>
              <a:t/>
            </a:r>
            <a:endParaRPr sz="1400">
              <a:solidFill>
                <a:srgbClr val="000000"/>
              </a:solidFill>
              <a:latin typeface="Arial"/>
              <a:ea typeface="Arial"/>
              <a:cs typeface="Arial"/>
              <a:sym typeface="Arial"/>
            </a:endParaRPr>
          </a:p>
          <a:p>
            <a:pPr indent="0" lvl="0" marL="0" rtl="0" algn="just">
              <a:lnSpc>
                <a:spcPct val="105000"/>
              </a:lnSpc>
              <a:spcBef>
                <a:spcPts val="1200"/>
              </a:spcBef>
              <a:spcAft>
                <a:spcPts val="1200"/>
              </a:spcAft>
              <a:buSzPts val="852"/>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Novelty</a:t>
            </a:r>
            <a:endParaRPr/>
          </a:p>
        </p:txBody>
      </p:sp>
      <p:sp>
        <p:nvSpPr>
          <p:cNvPr id="195" name="Google Shape;195;p19"/>
          <p:cNvSpPr txBox="1"/>
          <p:nvPr>
            <p:ph idx="4294967295" type="body"/>
          </p:nvPr>
        </p:nvSpPr>
        <p:spPr>
          <a:xfrm>
            <a:off x="461275" y="1251175"/>
            <a:ext cx="8294700" cy="3602400"/>
          </a:xfrm>
          <a:prstGeom prst="rect">
            <a:avLst/>
          </a:prstGeom>
          <a:noFill/>
          <a:ln>
            <a:noFill/>
          </a:ln>
        </p:spPr>
        <p:txBody>
          <a:bodyPr anchorCtr="0" anchor="t" bIns="91425" lIns="91425" spcFirstLastPara="1" rIns="91425" wrap="square" tIns="91425">
            <a:noAutofit/>
          </a:bodyPr>
          <a:lstStyle/>
          <a:p>
            <a:pPr indent="-355600" lvl="0" marL="457200" rtl="0" algn="just">
              <a:lnSpc>
                <a:spcPct val="105000"/>
              </a:lnSpc>
              <a:spcBef>
                <a:spcPts val="1200"/>
              </a:spcBef>
              <a:spcAft>
                <a:spcPts val="0"/>
              </a:spcAft>
              <a:buSzPts val="2000"/>
              <a:buChar char="●"/>
            </a:pPr>
            <a:r>
              <a:rPr lang="en" sz="2000"/>
              <a:t>A multi-layered secured encryption standard using onion protocol was proposed in this project. </a:t>
            </a:r>
            <a:endParaRPr sz="2000"/>
          </a:p>
          <a:p>
            <a:pPr indent="0" lvl="0" marL="457200" rtl="0" algn="just">
              <a:lnSpc>
                <a:spcPct val="105000"/>
              </a:lnSpc>
              <a:spcBef>
                <a:spcPts val="1200"/>
              </a:spcBef>
              <a:spcAft>
                <a:spcPts val="0"/>
              </a:spcAft>
              <a:buSzPts val="1800"/>
              <a:buNone/>
            </a:pPr>
            <a:r>
              <a:t/>
            </a:r>
            <a:endParaRPr sz="2000"/>
          </a:p>
          <a:p>
            <a:pPr indent="-355600" lvl="0" marL="457200" rtl="0" algn="just">
              <a:lnSpc>
                <a:spcPct val="105000"/>
              </a:lnSpc>
              <a:spcBef>
                <a:spcPts val="1200"/>
              </a:spcBef>
              <a:spcAft>
                <a:spcPts val="0"/>
              </a:spcAft>
              <a:buSzPts val="2000"/>
              <a:buChar char="●"/>
            </a:pPr>
            <a:r>
              <a:rPr lang="en" sz="2000"/>
              <a:t>We develop an effective security system which is used for secured data communication within the which collects Feedback about neighboring nodes transmitting the packets.</a:t>
            </a:r>
            <a:endParaRPr sz="2000"/>
          </a:p>
          <a:p>
            <a:pPr indent="0" lvl="0" marL="457200" rtl="0" algn="just">
              <a:lnSpc>
                <a:spcPct val="105000"/>
              </a:lnSpc>
              <a:spcBef>
                <a:spcPts val="1200"/>
              </a:spcBef>
              <a:spcAft>
                <a:spcPts val="0"/>
              </a:spcAft>
              <a:buSzPts val="1800"/>
              <a:buNone/>
            </a:pPr>
            <a:r>
              <a:t/>
            </a:r>
            <a:endParaRPr sz="2000"/>
          </a:p>
          <a:p>
            <a:pPr indent="-355600" lvl="0" marL="457200" rtl="0" algn="just">
              <a:lnSpc>
                <a:spcPct val="105000"/>
              </a:lnSpc>
              <a:spcBef>
                <a:spcPts val="1200"/>
              </a:spcBef>
              <a:spcAft>
                <a:spcPts val="0"/>
              </a:spcAft>
              <a:buSzPts val="2000"/>
              <a:buChar char="●"/>
            </a:pPr>
            <a:r>
              <a:rPr lang="en" sz="2000"/>
              <a:t> Every node’s review is analyzed and best route is identified only the packets are transmitted.</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n"/>
              <a:t>Modules</a:t>
            </a:r>
            <a:endParaRPr/>
          </a:p>
        </p:txBody>
      </p:sp>
      <p:sp>
        <p:nvSpPr>
          <p:cNvPr id="202" name="Google Shape;202;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fontScale="70000" lnSpcReduction="20000"/>
          </a:bodyPr>
          <a:lstStyle/>
          <a:p>
            <a:pPr indent="0" lvl="0" marL="457200" rtl="0" algn="l">
              <a:lnSpc>
                <a:spcPct val="150000"/>
              </a:lnSpc>
              <a:spcBef>
                <a:spcPts val="0"/>
              </a:spcBef>
              <a:spcAft>
                <a:spcPts val="0"/>
              </a:spcAft>
              <a:buSzPct val="135338"/>
              <a:buNone/>
            </a:pPr>
            <a:r>
              <a:t/>
            </a:r>
            <a:endParaRPr sz="1900"/>
          </a:p>
          <a:p>
            <a:pPr indent="0" lvl="0" marL="457200" rtl="0" algn="l">
              <a:lnSpc>
                <a:spcPct val="150000"/>
              </a:lnSpc>
              <a:spcBef>
                <a:spcPts val="1200"/>
              </a:spcBef>
              <a:spcAft>
                <a:spcPts val="0"/>
              </a:spcAft>
              <a:buSzPct val="89254"/>
              <a:buNone/>
            </a:pPr>
            <a:r>
              <a:t/>
            </a:r>
            <a:endParaRPr sz="2881"/>
          </a:p>
          <a:p>
            <a:pPr indent="-343044" lvl="0" marL="457200" rtl="0" algn="l">
              <a:lnSpc>
                <a:spcPct val="200000"/>
              </a:lnSpc>
              <a:spcBef>
                <a:spcPts val="1200"/>
              </a:spcBef>
              <a:spcAft>
                <a:spcPts val="0"/>
              </a:spcAft>
              <a:buSzPct val="100000"/>
              <a:buChar char="●"/>
            </a:pPr>
            <a:r>
              <a:rPr lang="en" sz="2881"/>
              <a:t>Network construction </a:t>
            </a:r>
            <a:endParaRPr sz="2881"/>
          </a:p>
          <a:p>
            <a:pPr indent="-343044" lvl="0" marL="457200" rtl="0" algn="l">
              <a:lnSpc>
                <a:spcPct val="200000"/>
              </a:lnSpc>
              <a:spcBef>
                <a:spcPts val="0"/>
              </a:spcBef>
              <a:spcAft>
                <a:spcPts val="0"/>
              </a:spcAft>
              <a:buSzPct val="100000"/>
              <a:buChar char="●"/>
            </a:pPr>
            <a:r>
              <a:rPr lang="en" sz="2881"/>
              <a:t>First level encryption </a:t>
            </a:r>
            <a:endParaRPr sz="2881"/>
          </a:p>
          <a:p>
            <a:pPr indent="-343044" lvl="0" marL="457200" rtl="0" algn="l">
              <a:lnSpc>
                <a:spcPct val="200000"/>
              </a:lnSpc>
              <a:spcBef>
                <a:spcPts val="0"/>
              </a:spcBef>
              <a:spcAft>
                <a:spcPts val="0"/>
              </a:spcAft>
              <a:buSzPct val="100000"/>
              <a:buChar char="●"/>
            </a:pPr>
            <a:r>
              <a:rPr lang="en" sz="2881"/>
              <a:t>Multi layer encryption model </a:t>
            </a:r>
            <a:endParaRPr sz="2881"/>
          </a:p>
          <a:p>
            <a:pPr indent="-343044" lvl="0" marL="457200" rtl="0" algn="l">
              <a:lnSpc>
                <a:spcPct val="200000"/>
              </a:lnSpc>
              <a:spcBef>
                <a:spcPts val="0"/>
              </a:spcBef>
              <a:spcAft>
                <a:spcPts val="0"/>
              </a:spcAft>
              <a:buSzPct val="100000"/>
              <a:buChar char="●"/>
            </a:pPr>
            <a:r>
              <a:rPr lang="en" sz="2881"/>
              <a:t>Decryption Process</a:t>
            </a:r>
            <a:endParaRPr sz="2881"/>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1200"/>
              </a:spcAft>
              <a:buSzPct val="142857"/>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n"/>
              <a:t>Module Description</a:t>
            </a:r>
            <a:endParaRPr/>
          </a:p>
        </p:txBody>
      </p:sp>
      <p:pic>
        <p:nvPicPr>
          <p:cNvPr id="209" name="Google Shape;209;p21"/>
          <p:cNvPicPr preferRelativeResize="0"/>
          <p:nvPr/>
        </p:nvPicPr>
        <p:blipFill rotWithShape="1">
          <a:blip r:embed="rId3">
            <a:alphaModFix/>
          </a:blip>
          <a:srcRect b="0" l="0" r="0" t="0"/>
          <a:stretch/>
        </p:blipFill>
        <p:spPr>
          <a:xfrm>
            <a:off x="4572000" y="-65325"/>
            <a:ext cx="4602200" cy="5208825"/>
          </a:xfrm>
          <a:prstGeom prst="rect">
            <a:avLst/>
          </a:prstGeom>
          <a:noFill/>
          <a:ln>
            <a:noFill/>
          </a:ln>
        </p:spPr>
      </p:pic>
      <p:sp>
        <p:nvSpPr>
          <p:cNvPr id="210" name="Google Shape;210;p21"/>
          <p:cNvSpPr txBox="1"/>
          <p:nvPr>
            <p:ph type="title"/>
          </p:nvPr>
        </p:nvSpPr>
        <p:spPr>
          <a:xfrm>
            <a:off x="1151250" y="2869750"/>
            <a:ext cx="2273700" cy="50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1720"/>
              <a:t>Data Flow Diagram</a:t>
            </a:r>
            <a:endParaRPr sz="17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419100" lvl="0" marL="457200" rtl="0" algn="l">
              <a:lnSpc>
                <a:spcPct val="100000"/>
              </a:lnSpc>
              <a:spcBef>
                <a:spcPts val="0"/>
              </a:spcBef>
              <a:spcAft>
                <a:spcPts val="0"/>
              </a:spcAft>
              <a:buSzPts val="3000"/>
              <a:buAutoNum type="arabicPeriod"/>
            </a:pPr>
            <a:r>
              <a:rPr lang="en"/>
              <a:t>Network Construction</a:t>
            </a:r>
            <a:endParaRPr/>
          </a:p>
        </p:txBody>
      </p:sp>
      <p:sp>
        <p:nvSpPr>
          <p:cNvPr id="216" name="Google Shape;216;p22"/>
          <p:cNvSpPr txBox="1"/>
          <p:nvPr>
            <p:ph idx="1" type="body"/>
          </p:nvPr>
        </p:nvSpPr>
        <p:spPr>
          <a:xfrm>
            <a:off x="387900" y="1489825"/>
            <a:ext cx="8156100" cy="3078900"/>
          </a:xfrm>
          <a:prstGeom prst="rect">
            <a:avLst/>
          </a:prstGeom>
          <a:noFill/>
          <a:ln>
            <a:noFill/>
          </a:ln>
        </p:spPr>
        <p:txBody>
          <a:bodyPr anchorCtr="0" anchor="t" bIns="91425" lIns="91425" spcFirstLastPara="1" rIns="91425" wrap="square" tIns="91425">
            <a:noAutofit/>
          </a:bodyPr>
          <a:lstStyle/>
          <a:p>
            <a:pPr indent="0" lvl="0" marL="457200" rtl="0" algn="just">
              <a:lnSpc>
                <a:spcPct val="105000"/>
              </a:lnSpc>
              <a:spcBef>
                <a:spcPts val="1200"/>
              </a:spcBef>
              <a:spcAft>
                <a:spcPts val="0"/>
              </a:spcAft>
              <a:buSzPts val="1400"/>
              <a:buNone/>
            </a:pPr>
            <a:r>
              <a:rPr lang="en" sz="2000"/>
              <a:t>In this Project concept, first we have to construct a network which consists of ‘n’ number of Nodes. So that nodes can request data from other nodes in the network. Since the Nodes have the mobility property, we can assume that the nodes are moving across the network.  Network is used to store all the Nodes information like Node Id and other information. Each node is having primary key, secondary key and private key. Also network will monitor all the Nodes Communication for security purpose.</a:t>
            </a:r>
            <a:endParaRPr sz="2000"/>
          </a:p>
          <a:p>
            <a:pPr indent="0" lvl="0" marL="457200" rtl="0" algn="l">
              <a:lnSpc>
                <a:spcPct val="105000"/>
              </a:lnSpc>
              <a:spcBef>
                <a:spcPts val="1200"/>
              </a:spcBef>
              <a:spcAft>
                <a:spcPts val="0"/>
              </a:spcAft>
              <a:buSzPts val="1400"/>
              <a:buNone/>
            </a:pPr>
            <a:r>
              <a:t/>
            </a:r>
            <a:endParaRPr sz="2000"/>
          </a:p>
          <a:p>
            <a:pPr indent="0" lvl="0" marL="457200" rtl="0" algn="l">
              <a:lnSpc>
                <a:spcPct val="105000"/>
              </a:lnSpc>
              <a:spcBef>
                <a:spcPts val="1200"/>
              </a:spcBef>
              <a:spcAft>
                <a:spcPts val="1200"/>
              </a:spcAft>
              <a:buSzPts val="1400"/>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5000"/>
              </a:lnSpc>
              <a:spcBef>
                <a:spcPts val="1200"/>
              </a:spcBef>
              <a:spcAft>
                <a:spcPts val="1200"/>
              </a:spcAft>
              <a:buSzPct val="128205"/>
              <a:buNone/>
            </a:pPr>
            <a:r>
              <a:rPr lang="en" sz="2600">
                <a:latin typeface="Roboto"/>
                <a:ea typeface="Roboto"/>
                <a:cs typeface="Roboto"/>
                <a:sym typeface="Roboto"/>
              </a:rPr>
              <a:t>2. FIRST LEVEL ENCRYPTION </a:t>
            </a:r>
            <a:endParaRPr sz="3600"/>
          </a:p>
        </p:txBody>
      </p:sp>
      <p:sp>
        <p:nvSpPr>
          <p:cNvPr id="222" name="Google Shape;222;p23"/>
          <p:cNvSpPr txBox="1"/>
          <p:nvPr>
            <p:ph idx="1" type="body"/>
          </p:nvPr>
        </p:nvSpPr>
        <p:spPr>
          <a:xfrm>
            <a:off x="387900" y="1489825"/>
            <a:ext cx="8156100" cy="3078900"/>
          </a:xfrm>
          <a:prstGeom prst="rect">
            <a:avLst/>
          </a:prstGeom>
          <a:noFill/>
          <a:ln>
            <a:noFill/>
          </a:ln>
        </p:spPr>
        <p:txBody>
          <a:bodyPr anchorCtr="0" anchor="t" bIns="91425" lIns="91425" spcFirstLastPara="1" rIns="91425" wrap="square" tIns="91425">
            <a:noAutofit/>
          </a:bodyPr>
          <a:lstStyle/>
          <a:p>
            <a:pPr indent="0" lvl="0" marL="457200" rtl="0" algn="l">
              <a:lnSpc>
                <a:spcPct val="105000"/>
              </a:lnSpc>
              <a:spcBef>
                <a:spcPts val="1200"/>
              </a:spcBef>
              <a:spcAft>
                <a:spcPts val="0"/>
              </a:spcAft>
              <a:buSzPts val="1400"/>
              <a:buNone/>
            </a:pPr>
            <a:r>
              <a:t/>
            </a:r>
            <a:endParaRPr sz="2000"/>
          </a:p>
          <a:p>
            <a:pPr indent="0" lvl="0" marL="457200" rtl="0" algn="just">
              <a:lnSpc>
                <a:spcPct val="105000"/>
              </a:lnSpc>
              <a:spcBef>
                <a:spcPts val="1200"/>
              </a:spcBef>
              <a:spcAft>
                <a:spcPts val="0"/>
              </a:spcAft>
              <a:buSzPts val="1400"/>
              <a:buNone/>
            </a:pPr>
            <a:r>
              <a:rPr lang="en" sz="2000"/>
              <a:t>In this module the data which is to be transmitted from the source is first encrypted before sending it to the destination. The data security is ensured using this module. This encryption process is used as the initial Security process followed by multi security Encryption Process. </a:t>
            </a:r>
            <a:endParaRPr sz="2000"/>
          </a:p>
          <a:p>
            <a:pPr indent="0" lvl="0" marL="457200" rtl="0" algn="l">
              <a:lnSpc>
                <a:spcPct val="105000"/>
              </a:lnSpc>
              <a:spcBef>
                <a:spcPts val="1200"/>
              </a:spcBef>
              <a:spcAft>
                <a:spcPts val="0"/>
              </a:spcAft>
              <a:buSzPts val="1400"/>
              <a:buNone/>
            </a:pPr>
            <a:r>
              <a:t/>
            </a:r>
            <a:endParaRPr sz="2000"/>
          </a:p>
          <a:p>
            <a:pPr indent="0" lvl="0" marL="457200" rtl="0" algn="l">
              <a:lnSpc>
                <a:spcPct val="105000"/>
              </a:lnSpc>
              <a:spcBef>
                <a:spcPts val="1200"/>
              </a:spcBef>
              <a:spcAft>
                <a:spcPts val="1200"/>
              </a:spcAft>
              <a:buSzPts val="1400"/>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5000"/>
              </a:lnSpc>
              <a:spcBef>
                <a:spcPts val="1200"/>
              </a:spcBef>
              <a:spcAft>
                <a:spcPts val="1200"/>
              </a:spcAft>
              <a:buSzPct val="128205"/>
              <a:buNone/>
            </a:pPr>
            <a:r>
              <a:rPr lang="en" sz="2600">
                <a:latin typeface="Roboto"/>
                <a:ea typeface="Roboto"/>
                <a:cs typeface="Roboto"/>
                <a:sym typeface="Roboto"/>
              </a:rPr>
              <a:t>3. MULTI LAYER ENCRYPTION MODEL </a:t>
            </a:r>
            <a:endParaRPr sz="3100"/>
          </a:p>
        </p:txBody>
      </p:sp>
      <p:sp>
        <p:nvSpPr>
          <p:cNvPr id="228" name="Google Shape;228;p24"/>
          <p:cNvSpPr txBox="1"/>
          <p:nvPr>
            <p:ph idx="1" type="body"/>
          </p:nvPr>
        </p:nvSpPr>
        <p:spPr>
          <a:xfrm>
            <a:off x="387900" y="1489825"/>
            <a:ext cx="8156100" cy="35883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1200"/>
              </a:spcBef>
              <a:spcAft>
                <a:spcPts val="0"/>
              </a:spcAft>
              <a:buSzPts val="1400"/>
              <a:buNone/>
            </a:pPr>
            <a:r>
              <a:rPr lang="en" sz="1900"/>
              <a:t>In this Module, the main Project implementation of Multi Layer Security is achieved. After first level of Encryption, the same encrypted data is again encrypted by the Master Key of Destination Node and one another Encryption using Intermediate Node. Now this triple Encrypted data is transferred to the Intermediate Node. Now our System will verify the Intermediate Node’s ID and then its Secret Key. After verification First layer of the data is decrypted. Then it is forwarded to the destination Node. Now second layer is decrypted by verifying the Secret Key of Destination Node. Now finally the single layer is decrypted using Destination’s Decryption Key. Finally Original data is restored to the Destination Node.</a:t>
            </a:r>
            <a:endParaRPr sz="1900"/>
          </a:p>
          <a:p>
            <a:pPr indent="0" lvl="0" marL="457200" rtl="0" algn="just">
              <a:lnSpc>
                <a:spcPct val="105000"/>
              </a:lnSpc>
              <a:spcBef>
                <a:spcPts val="1200"/>
              </a:spcBef>
              <a:spcAft>
                <a:spcPts val="0"/>
              </a:spcAft>
              <a:buSzPts val="1400"/>
              <a:buNone/>
            </a:pPr>
            <a:r>
              <a:t/>
            </a:r>
            <a:endParaRPr sz="1900"/>
          </a:p>
          <a:p>
            <a:pPr indent="0" lvl="0" marL="457200" rtl="0" algn="just">
              <a:lnSpc>
                <a:spcPct val="105000"/>
              </a:lnSpc>
              <a:spcBef>
                <a:spcPts val="1200"/>
              </a:spcBef>
              <a:spcAft>
                <a:spcPts val="0"/>
              </a:spcAft>
              <a:buSzPts val="1400"/>
              <a:buNone/>
            </a:pPr>
            <a:r>
              <a:t/>
            </a:r>
            <a:endParaRPr sz="1900"/>
          </a:p>
          <a:p>
            <a:pPr indent="0" lvl="0" marL="457200" rtl="0" algn="just">
              <a:lnSpc>
                <a:spcPct val="105000"/>
              </a:lnSpc>
              <a:spcBef>
                <a:spcPts val="1200"/>
              </a:spcBef>
              <a:spcAft>
                <a:spcPts val="0"/>
              </a:spcAft>
              <a:buSzPts val="1400"/>
              <a:buNone/>
            </a:pPr>
            <a:r>
              <a:t/>
            </a:r>
            <a:endParaRPr sz="1900"/>
          </a:p>
          <a:p>
            <a:pPr indent="0" lvl="0" marL="457200" rtl="0" algn="just">
              <a:lnSpc>
                <a:spcPct val="105000"/>
              </a:lnSpc>
              <a:spcBef>
                <a:spcPts val="1200"/>
              </a:spcBef>
              <a:spcAft>
                <a:spcPts val="1200"/>
              </a:spcAft>
              <a:buSzPts val="1400"/>
              <a:buNone/>
            </a:pPr>
            <a:r>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just">
              <a:lnSpc>
                <a:spcPct val="105000"/>
              </a:lnSpc>
              <a:spcBef>
                <a:spcPts val="1200"/>
              </a:spcBef>
              <a:spcAft>
                <a:spcPts val="1200"/>
              </a:spcAft>
              <a:buSzPct val="133332"/>
              <a:buNone/>
            </a:pPr>
            <a:r>
              <a:rPr lang="en" sz="2500">
                <a:latin typeface="Roboto"/>
                <a:ea typeface="Roboto"/>
                <a:cs typeface="Roboto"/>
                <a:sym typeface="Roboto"/>
              </a:rPr>
              <a:t>4. DECRYPTION PROCESS </a:t>
            </a:r>
            <a:endParaRPr sz="3700"/>
          </a:p>
        </p:txBody>
      </p:sp>
      <p:sp>
        <p:nvSpPr>
          <p:cNvPr id="234" name="Google Shape;234;p25"/>
          <p:cNvSpPr txBox="1"/>
          <p:nvPr>
            <p:ph idx="1" type="body"/>
          </p:nvPr>
        </p:nvSpPr>
        <p:spPr>
          <a:xfrm>
            <a:off x="387900" y="1489825"/>
            <a:ext cx="8156100" cy="3588300"/>
          </a:xfrm>
          <a:prstGeom prst="rect">
            <a:avLst/>
          </a:prstGeom>
          <a:noFill/>
          <a:ln>
            <a:noFill/>
          </a:ln>
        </p:spPr>
        <p:txBody>
          <a:bodyPr anchorCtr="0" anchor="t" bIns="91425" lIns="91425" spcFirstLastPara="1" rIns="91425" wrap="square" tIns="91425">
            <a:noAutofit/>
          </a:bodyPr>
          <a:lstStyle/>
          <a:p>
            <a:pPr indent="0" lvl="0" marL="457200" rtl="0" algn="just">
              <a:lnSpc>
                <a:spcPct val="105000"/>
              </a:lnSpc>
              <a:spcBef>
                <a:spcPts val="1200"/>
              </a:spcBef>
              <a:spcAft>
                <a:spcPts val="0"/>
              </a:spcAft>
              <a:buSzPts val="1400"/>
              <a:buNone/>
            </a:pPr>
            <a:r>
              <a:t/>
            </a:r>
            <a:endParaRPr sz="2000"/>
          </a:p>
          <a:p>
            <a:pPr indent="0" lvl="0" marL="457200" rtl="0" algn="just">
              <a:lnSpc>
                <a:spcPct val="105000"/>
              </a:lnSpc>
              <a:spcBef>
                <a:spcPts val="1200"/>
              </a:spcBef>
              <a:spcAft>
                <a:spcPts val="0"/>
              </a:spcAft>
              <a:buSzPts val="1400"/>
              <a:buNone/>
            </a:pPr>
            <a:r>
              <a:rPr lang="en" sz="2000"/>
              <a:t>In this module, neighbor node decrypts the packet and finally sends to destination node. Then the destination node decrypts the packet with its private key and AES decryption key. Finally destination node views the original data. Since the paths capacity will vary dynamically, so that the paths will be changed dynamically as per data transfer along the network. So it increases the packet delivery ratio and decreases the average end-to-end delay.</a:t>
            </a:r>
            <a:endParaRPr sz="2000"/>
          </a:p>
          <a:p>
            <a:pPr indent="0" lvl="0" marL="457200" rtl="0" algn="just">
              <a:lnSpc>
                <a:spcPct val="105000"/>
              </a:lnSpc>
              <a:spcBef>
                <a:spcPts val="1200"/>
              </a:spcBef>
              <a:spcAft>
                <a:spcPts val="0"/>
              </a:spcAft>
              <a:buSzPts val="1400"/>
              <a:buNone/>
            </a:pPr>
            <a:r>
              <a:t/>
            </a:r>
            <a:endParaRPr sz="2000"/>
          </a:p>
          <a:p>
            <a:pPr indent="0" lvl="0" marL="457200" rtl="0" algn="just">
              <a:lnSpc>
                <a:spcPct val="105000"/>
              </a:lnSpc>
              <a:spcBef>
                <a:spcPts val="1200"/>
              </a:spcBef>
              <a:spcAft>
                <a:spcPts val="1200"/>
              </a:spcAft>
              <a:buSzPts val="1400"/>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p:nvPr/>
        </p:nvSpPr>
        <p:spPr>
          <a:xfrm>
            <a:off x="0" y="0"/>
            <a:ext cx="9161100" cy="88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txBox="1"/>
          <p:nvPr>
            <p:ph idx="4294967295" type="title"/>
          </p:nvPr>
        </p:nvSpPr>
        <p:spPr>
          <a:xfrm>
            <a:off x="382225" y="0"/>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Snapshots</a:t>
            </a:r>
            <a:endParaRPr/>
          </a:p>
        </p:txBody>
      </p:sp>
      <p:sp>
        <p:nvSpPr>
          <p:cNvPr id="241" name="Google Shape;241;p26"/>
          <p:cNvSpPr txBox="1"/>
          <p:nvPr>
            <p:ph idx="4294967295" type="body"/>
          </p:nvPr>
        </p:nvSpPr>
        <p:spPr>
          <a:xfrm>
            <a:off x="246975" y="1251175"/>
            <a:ext cx="3806400" cy="36024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1800"/>
              <a:buNone/>
            </a:pPr>
            <a:r>
              <a:rPr lang="en" sz="2000"/>
              <a:t>Node Generation</a:t>
            </a:r>
            <a:endParaRPr sz="2000"/>
          </a:p>
          <a:p>
            <a:pPr indent="0" lvl="0" marL="0" rtl="0" algn="l">
              <a:lnSpc>
                <a:spcPct val="105000"/>
              </a:lnSpc>
              <a:spcBef>
                <a:spcPts val="1200"/>
              </a:spcBef>
              <a:spcAft>
                <a:spcPts val="1200"/>
              </a:spcAft>
              <a:buSzPts val="1800"/>
              <a:buNone/>
            </a:pPr>
            <a:r>
              <a:t/>
            </a:r>
            <a:endParaRPr sz="2000"/>
          </a:p>
        </p:txBody>
      </p:sp>
      <p:pic>
        <p:nvPicPr>
          <p:cNvPr id="242" name="Google Shape;242;p26"/>
          <p:cNvPicPr preferRelativeResize="0"/>
          <p:nvPr/>
        </p:nvPicPr>
        <p:blipFill rotWithShape="1">
          <a:blip r:embed="rId3">
            <a:alphaModFix/>
          </a:blip>
          <a:srcRect b="0" l="0" r="0" t="0"/>
          <a:stretch/>
        </p:blipFill>
        <p:spPr>
          <a:xfrm>
            <a:off x="326550" y="1883850"/>
            <a:ext cx="3471876" cy="2337050"/>
          </a:xfrm>
          <a:prstGeom prst="rect">
            <a:avLst/>
          </a:prstGeom>
          <a:noFill/>
          <a:ln>
            <a:noFill/>
          </a:ln>
        </p:spPr>
      </p:pic>
      <p:sp>
        <p:nvSpPr>
          <p:cNvPr id="243" name="Google Shape;243;p26"/>
          <p:cNvSpPr txBox="1"/>
          <p:nvPr>
            <p:ph idx="4294967295" type="body"/>
          </p:nvPr>
        </p:nvSpPr>
        <p:spPr>
          <a:xfrm>
            <a:off x="4094400" y="883800"/>
            <a:ext cx="5066700" cy="40815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1800"/>
              <a:buNone/>
            </a:pPr>
            <a:r>
              <a:rPr lang="en" sz="2000"/>
              <a:t>Key Generation</a:t>
            </a:r>
            <a:endParaRPr sz="2000"/>
          </a:p>
          <a:p>
            <a:pPr indent="0" lvl="0" marL="0" rtl="0" algn="l">
              <a:lnSpc>
                <a:spcPct val="105000"/>
              </a:lnSpc>
              <a:spcBef>
                <a:spcPts val="1200"/>
              </a:spcBef>
              <a:spcAft>
                <a:spcPts val="1200"/>
              </a:spcAft>
              <a:buSzPts val="1800"/>
              <a:buNone/>
            </a:pPr>
            <a:r>
              <a:t/>
            </a:r>
            <a:endParaRPr sz="2000"/>
          </a:p>
        </p:txBody>
      </p:sp>
      <p:pic>
        <p:nvPicPr>
          <p:cNvPr id="244" name="Google Shape;244;p26"/>
          <p:cNvPicPr preferRelativeResize="0"/>
          <p:nvPr/>
        </p:nvPicPr>
        <p:blipFill rotWithShape="1">
          <a:blip r:embed="rId4">
            <a:alphaModFix/>
          </a:blip>
          <a:srcRect b="0" l="0" r="0" t="0"/>
          <a:stretch/>
        </p:blipFill>
        <p:spPr>
          <a:xfrm>
            <a:off x="4171100" y="1994125"/>
            <a:ext cx="2431724" cy="1057275"/>
          </a:xfrm>
          <a:prstGeom prst="rect">
            <a:avLst/>
          </a:prstGeom>
          <a:noFill/>
          <a:ln>
            <a:noFill/>
          </a:ln>
        </p:spPr>
      </p:pic>
      <p:pic>
        <p:nvPicPr>
          <p:cNvPr id="245" name="Google Shape;245;p26"/>
          <p:cNvPicPr preferRelativeResize="0"/>
          <p:nvPr/>
        </p:nvPicPr>
        <p:blipFill rotWithShape="1">
          <a:blip r:embed="rId5">
            <a:alphaModFix/>
          </a:blip>
          <a:srcRect b="0" l="0" r="0" t="0"/>
          <a:stretch/>
        </p:blipFill>
        <p:spPr>
          <a:xfrm>
            <a:off x="5446763" y="3439175"/>
            <a:ext cx="2584450" cy="1057275"/>
          </a:xfrm>
          <a:prstGeom prst="rect">
            <a:avLst/>
          </a:prstGeom>
          <a:noFill/>
          <a:ln>
            <a:noFill/>
          </a:ln>
        </p:spPr>
      </p:pic>
      <p:pic>
        <p:nvPicPr>
          <p:cNvPr id="246" name="Google Shape;246;p26"/>
          <p:cNvPicPr preferRelativeResize="0"/>
          <p:nvPr/>
        </p:nvPicPr>
        <p:blipFill rotWithShape="1">
          <a:blip r:embed="rId6">
            <a:alphaModFix/>
          </a:blip>
          <a:srcRect b="0" l="0" r="0" t="0"/>
          <a:stretch/>
        </p:blipFill>
        <p:spPr>
          <a:xfrm>
            <a:off x="6720550" y="1924875"/>
            <a:ext cx="2272400" cy="1126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idx="4294967295" type="body"/>
          </p:nvPr>
        </p:nvSpPr>
        <p:spPr>
          <a:xfrm>
            <a:off x="0" y="0"/>
            <a:ext cx="4686300" cy="51435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1800"/>
              <a:buNone/>
            </a:pPr>
            <a:r>
              <a:rPr lang="en" sz="2000"/>
              <a:t>Encryption</a:t>
            </a:r>
            <a:endParaRPr sz="2000"/>
          </a:p>
          <a:p>
            <a:pPr indent="0" lvl="0" marL="0" rtl="0" algn="ctr">
              <a:lnSpc>
                <a:spcPct val="105000"/>
              </a:lnSpc>
              <a:spcBef>
                <a:spcPts val="1200"/>
              </a:spcBef>
              <a:spcAft>
                <a:spcPts val="0"/>
              </a:spcAft>
              <a:buSzPts val="1800"/>
              <a:buNone/>
            </a:pPr>
            <a:r>
              <a:t/>
            </a:r>
            <a:endParaRPr sz="2000"/>
          </a:p>
          <a:p>
            <a:pPr indent="0" lvl="0" marL="0" rtl="0" algn="l">
              <a:lnSpc>
                <a:spcPct val="105000"/>
              </a:lnSpc>
              <a:spcBef>
                <a:spcPts val="1200"/>
              </a:spcBef>
              <a:spcAft>
                <a:spcPts val="1200"/>
              </a:spcAft>
              <a:buSzPts val="1800"/>
              <a:buNone/>
            </a:pPr>
            <a:r>
              <a:t/>
            </a:r>
            <a:endParaRPr sz="2000"/>
          </a:p>
        </p:txBody>
      </p:sp>
      <p:pic>
        <p:nvPicPr>
          <p:cNvPr id="252" name="Google Shape;252;p27"/>
          <p:cNvPicPr preferRelativeResize="0"/>
          <p:nvPr/>
        </p:nvPicPr>
        <p:blipFill rotWithShape="1">
          <a:blip r:embed="rId3">
            <a:alphaModFix/>
          </a:blip>
          <a:srcRect b="0" l="0" r="0" t="0"/>
          <a:stretch/>
        </p:blipFill>
        <p:spPr>
          <a:xfrm>
            <a:off x="991100" y="672900"/>
            <a:ext cx="2776725" cy="1254000"/>
          </a:xfrm>
          <a:prstGeom prst="rect">
            <a:avLst/>
          </a:prstGeom>
          <a:noFill/>
          <a:ln>
            <a:noFill/>
          </a:ln>
        </p:spPr>
      </p:pic>
      <p:pic>
        <p:nvPicPr>
          <p:cNvPr id="253" name="Google Shape;253;p27"/>
          <p:cNvPicPr preferRelativeResize="0"/>
          <p:nvPr/>
        </p:nvPicPr>
        <p:blipFill rotWithShape="1">
          <a:blip r:embed="rId4">
            <a:alphaModFix/>
          </a:blip>
          <a:srcRect b="0" l="0" r="0" t="0"/>
          <a:stretch/>
        </p:blipFill>
        <p:spPr>
          <a:xfrm>
            <a:off x="246975" y="2635375"/>
            <a:ext cx="4325026" cy="2072401"/>
          </a:xfrm>
          <a:prstGeom prst="rect">
            <a:avLst/>
          </a:prstGeom>
          <a:noFill/>
          <a:ln>
            <a:noFill/>
          </a:ln>
        </p:spPr>
      </p:pic>
      <p:sp>
        <p:nvSpPr>
          <p:cNvPr id="254" name="Google Shape;254;p27"/>
          <p:cNvSpPr txBox="1"/>
          <p:nvPr>
            <p:ph idx="4294967295" type="body"/>
          </p:nvPr>
        </p:nvSpPr>
        <p:spPr>
          <a:xfrm>
            <a:off x="4920350" y="214350"/>
            <a:ext cx="4439400" cy="4714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1800"/>
              <a:buNone/>
            </a:pPr>
            <a:r>
              <a:rPr lang="en" sz="2000"/>
              <a:t>Destination Selection</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rPr lang="en" sz="2000"/>
              <a:t>Path</a:t>
            </a:r>
            <a:endParaRPr sz="2000"/>
          </a:p>
          <a:p>
            <a:pPr indent="0" lvl="0" marL="0" rtl="0" algn="ctr">
              <a:lnSpc>
                <a:spcPct val="105000"/>
              </a:lnSpc>
              <a:spcBef>
                <a:spcPts val="1200"/>
              </a:spcBef>
              <a:spcAft>
                <a:spcPts val="0"/>
              </a:spcAft>
              <a:buSzPts val="1800"/>
              <a:buNone/>
            </a:pPr>
            <a:r>
              <a:t/>
            </a:r>
            <a:endParaRPr sz="2000"/>
          </a:p>
          <a:p>
            <a:pPr indent="0" lvl="0" marL="0" rtl="0" algn="l">
              <a:lnSpc>
                <a:spcPct val="105000"/>
              </a:lnSpc>
              <a:spcBef>
                <a:spcPts val="1200"/>
              </a:spcBef>
              <a:spcAft>
                <a:spcPts val="1200"/>
              </a:spcAft>
              <a:buSzPts val="1800"/>
              <a:buNone/>
            </a:pPr>
            <a:r>
              <a:t/>
            </a:r>
            <a:endParaRPr sz="2000"/>
          </a:p>
        </p:txBody>
      </p:sp>
      <p:pic>
        <p:nvPicPr>
          <p:cNvPr id="255" name="Google Shape;255;p27"/>
          <p:cNvPicPr preferRelativeResize="0"/>
          <p:nvPr/>
        </p:nvPicPr>
        <p:blipFill rotWithShape="1">
          <a:blip r:embed="rId5">
            <a:alphaModFix/>
          </a:blip>
          <a:srcRect b="0" l="0" r="0" t="0"/>
          <a:stretch/>
        </p:blipFill>
        <p:spPr>
          <a:xfrm>
            <a:off x="5845337" y="672900"/>
            <a:ext cx="2589426" cy="1822575"/>
          </a:xfrm>
          <a:prstGeom prst="rect">
            <a:avLst/>
          </a:prstGeom>
          <a:noFill/>
          <a:ln>
            <a:noFill/>
          </a:ln>
        </p:spPr>
      </p:pic>
      <p:pic>
        <p:nvPicPr>
          <p:cNvPr id="256" name="Google Shape;256;p27"/>
          <p:cNvPicPr preferRelativeResize="0"/>
          <p:nvPr/>
        </p:nvPicPr>
        <p:blipFill rotWithShape="1">
          <a:blip r:embed="rId6">
            <a:alphaModFix/>
          </a:blip>
          <a:srcRect b="0" l="0" r="0" t="34460"/>
          <a:stretch/>
        </p:blipFill>
        <p:spPr>
          <a:xfrm>
            <a:off x="4992475" y="3031025"/>
            <a:ext cx="3948676" cy="1822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Abstract</a:t>
            </a:r>
            <a:endParaRPr/>
          </a:p>
        </p:txBody>
      </p:sp>
      <p:sp>
        <p:nvSpPr>
          <p:cNvPr id="79" name="Google Shape;79;p3"/>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323850" lvl="0" marL="457200" rtl="0" algn="just">
              <a:lnSpc>
                <a:spcPct val="105000"/>
              </a:lnSpc>
              <a:spcBef>
                <a:spcPts val="1200"/>
              </a:spcBef>
              <a:spcAft>
                <a:spcPts val="0"/>
              </a:spcAft>
              <a:buSzPts val="1500"/>
              <a:buChar char="●"/>
            </a:pPr>
            <a:r>
              <a:rPr b="1" lang="en" sz="1500"/>
              <a:t>Because of the discoveries of global-scale widespread monitoring operations, Internet users are increasingly concerned about their privacy. </a:t>
            </a:r>
            <a:endParaRPr b="1" sz="1500"/>
          </a:p>
          <a:p>
            <a:pPr indent="-323850" lvl="0" marL="457200" rtl="0" algn="just">
              <a:lnSpc>
                <a:spcPct val="105000"/>
              </a:lnSpc>
              <a:spcBef>
                <a:spcPts val="0"/>
              </a:spcBef>
              <a:spcAft>
                <a:spcPts val="0"/>
              </a:spcAft>
              <a:buSzPts val="1500"/>
              <a:buChar char="●"/>
            </a:pPr>
            <a:r>
              <a:rPr b="1" lang="en" sz="1500"/>
              <a:t>Nevertheless, for network service providers, this is normally undesirable since attackers would be able to anonymize themselves and bypass regulation while executing network attacks. </a:t>
            </a:r>
            <a:endParaRPr sz="1500"/>
          </a:p>
          <a:p>
            <a:pPr indent="-323850" lvl="0" marL="457200" rtl="0" algn="just">
              <a:lnSpc>
                <a:spcPct val="105000"/>
              </a:lnSpc>
              <a:spcBef>
                <a:spcPts val="0"/>
              </a:spcBef>
              <a:spcAft>
                <a:spcPts val="0"/>
              </a:spcAft>
              <a:buSzPts val="1500"/>
              <a:buChar char="●"/>
            </a:pPr>
            <a:r>
              <a:rPr b="1" lang="en" sz="1500"/>
              <a:t>A multi-layered secured encryption standard using onion protocol was proposed in this project.</a:t>
            </a:r>
            <a:r>
              <a:rPr lang="en" sz="1500"/>
              <a:t> </a:t>
            </a:r>
            <a:r>
              <a:rPr b="1" lang="en" sz="1500"/>
              <a:t>We develop an effective security system which is used for secured data communication within the which collects Feedback about neighboring nodes transmitting the packets. Every node’s review is analyzed and best route is identified only the packets are transmitted.</a:t>
            </a:r>
            <a:endParaRPr b="1" sz="1500"/>
          </a:p>
          <a:p>
            <a:pPr indent="-323850" lvl="0" marL="457200" rtl="0" algn="just">
              <a:lnSpc>
                <a:spcPct val="105000"/>
              </a:lnSpc>
              <a:spcBef>
                <a:spcPts val="0"/>
              </a:spcBef>
              <a:spcAft>
                <a:spcPts val="0"/>
              </a:spcAft>
              <a:buSzPts val="1500"/>
              <a:buChar char="●"/>
            </a:pPr>
            <a:r>
              <a:rPr b="1" lang="en" sz="1500"/>
              <a:t> Every Nodes while joins the network, two keys are generated. We also integrate multi level encryption model in this Project. If any wants to send the data to the desired destination, first our Project will find the available path to reach the destination. </a:t>
            </a:r>
            <a:endParaRPr b="1" sz="1500"/>
          </a:p>
          <a:p>
            <a:pPr indent="-323850" lvl="0" marL="457200" rtl="0" algn="just">
              <a:lnSpc>
                <a:spcPct val="105000"/>
              </a:lnSpc>
              <a:spcBef>
                <a:spcPts val="0"/>
              </a:spcBef>
              <a:spcAft>
                <a:spcPts val="0"/>
              </a:spcAft>
              <a:buSzPts val="1500"/>
              <a:buChar char="●"/>
            </a:pPr>
            <a:r>
              <a:rPr b="1" lang="en" sz="1500"/>
              <a:t>Once the Path is identified, the data is first encrypted using RSA Algorithm from the source end then it is forwarded to the next node which finally leads to the destination.</a:t>
            </a:r>
            <a:endParaRPr b="1" sz="1500"/>
          </a:p>
          <a:p>
            <a:pPr indent="0" lvl="0" marL="457200" rtl="0" algn="just">
              <a:lnSpc>
                <a:spcPct val="105000"/>
              </a:lnSpc>
              <a:spcBef>
                <a:spcPts val="1200"/>
              </a:spcBef>
              <a:spcAft>
                <a:spcPts val="0"/>
              </a:spcAft>
              <a:buSzPts val="852"/>
              <a:buNone/>
            </a:pPr>
            <a:r>
              <a:t/>
            </a:r>
            <a:endParaRPr sz="1300"/>
          </a:p>
          <a:p>
            <a:pPr indent="0" lvl="0" marL="0" rtl="0" algn="just">
              <a:lnSpc>
                <a:spcPct val="105000"/>
              </a:lnSpc>
              <a:spcBef>
                <a:spcPts val="1200"/>
              </a:spcBef>
              <a:spcAft>
                <a:spcPts val="0"/>
              </a:spcAft>
              <a:buSzPts val="852"/>
              <a:buNone/>
            </a:pPr>
            <a:r>
              <a:t/>
            </a:r>
            <a:endParaRPr sz="1300"/>
          </a:p>
          <a:p>
            <a:pPr indent="0" lvl="0" marL="0" rtl="0" algn="just">
              <a:lnSpc>
                <a:spcPct val="105000"/>
              </a:lnSpc>
              <a:spcBef>
                <a:spcPts val="1200"/>
              </a:spcBef>
              <a:spcAft>
                <a:spcPts val="1200"/>
              </a:spcAft>
              <a:buSzPts val="852"/>
              <a:buNone/>
            </a:pPr>
            <a:r>
              <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idx="4294967295" type="body"/>
          </p:nvPr>
        </p:nvSpPr>
        <p:spPr>
          <a:xfrm>
            <a:off x="0" y="0"/>
            <a:ext cx="4686300" cy="5143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1800"/>
              <a:buNone/>
            </a:pPr>
            <a:r>
              <a:t/>
            </a:r>
            <a:endParaRPr sz="2000"/>
          </a:p>
          <a:p>
            <a:pPr indent="457200" lvl="0" marL="0" rtl="0" algn="l">
              <a:lnSpc>
                <a:spcPct val="105000"/>
              </a:lnSpc>
              <a:spcBef>
                <a:spcPts val="1200"/>
              </a:spcBef>
              <a:spcAft>
                <a:spcPts val="0"/>
              </a:spcAft>
              <a:buSzPts val="1800"/>
              <a:buNone/>
            </a:pPr>
            <a:r>
              <a:rPr lang="en" sz="2000"/>
              <a:t>Decryption by Intermediate Node</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l">
              <a:lnSpc>
                <a:spcPct val="105000"/>
              </a:lnSpc>
              <a:spcBef>
                <a:spcPts val="1200"/>
              </a:spcBef>
              <a:spcAft>
                <a:spcPts val="1200"/>
              </a:spcAft>
              <a:buSzPts val="1800"/>
              <a:buNone/>
            </a:pPr>
            <a:r>
              <a:t/>
            </a:r>
            <a:endParaRPr sz="2000"/>
          </a:p>
        </p:txBody>
      </p:sp>
      <p:sp>
        <p:nvSpPr>
          <p:cNvPr id="262" name="Google Shape;262;p28"/>
          <p:cNvSpPr txBox="1"/>
          <p:nvPr>
            <p:ph idx="4294967295" type="body"/>
          </p:nvPr>
        </p:nvSpPr>
        <p:spPr>
          <a:xfrm>
            <a:off x="4737325" y="214350"/>
            <a:ext cx="4622400" cy="4714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1800"/>
              <a:buNone/>
            </a:pPr>
            <a:r>
              <a:rPr lang="en" sz="2000"/>
              <a:t>Node Verification</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l">
              <a:lnSpc>
                <a:spcPct val="105000"/>
              </a:lnSpc>
              <a:spcBef>
                <a:spcPts val="1200"/>
              </a:spcBef>
              <a:spcAft>
                <a:spcPts val="1200"/>
              </a:spcAft>
              <a:buSzPts val="1800"/>
              <a:buNone/>
            </a:pPr>
            <a:r>
              <a:t/>
            </a:r>
            <a:endParaRPr sz="2000"/>
          </a:p>
        </p:txBody>
      </p:sp>
      <p:pic>
        <p:nvPicPr>
          <p:cNvPr id="263" name="Google Shape;263;p28"/>
          <p:cNvPicPr preferRelativeResize="0"/>
          <p:nvPr/>
        </p:nvPicPr>
        <p:blipFill rotWithShape="1">
          <a:blip r:embed="rId3">
            <a:alphaModFix/>
          </a:blip>
          <a:srcRect b="0" l="0" r="0" t="0"/>
          <a:stretch/>
        </p:blipFill>
        <p:spPr>
          <a:xfrm>
            <a:off x="66675" y="1165800"/>
            <a:ext cx="4505326" cy="2811926"/>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4920350" y="918156"/>
            <a:ext cx="2502350" cy="1347419"/>
          </a:xfrm>
          <a:prstGeom prst="rect">
            <a:avLst/>
          </a:prstGeom>
          <a:noFill/>
          <a:ln>
            <a:noFill/>
          </a:ln>
        </p:spPr>
      </p:pic>
      <p:pic>
        <p:nvPicPr>
          <p:cNvPr id="265" name="Google Shape;265;p28"/>
          <p:cNvPicPr preferRelativeResize="0"/>
          <p:nvPr/>
        </p:nvPicPr>
        <p:blipFill rotWithShape="1">
          <a:blip r:embed="rId5">
            <a:alphaModFix/>
          </a:blip>
          <a:srcRect b="0" l="0" r="0" t="0"/>
          <a:stretch/>
        </p:blipFill>
        <p:spPr>
          <a:xfrm>
            <a:off x="6455925" y="2447975"/>
            <a:ext cx="2588074" cy="1129350"/>
          </a:xfrm>
          <a:prstGeom prst="rect">
            <a:avLst/>
          </a:prstGeom>
          <a:noFill/>
          <a:ln>
            <a:noFill/>
          </a:ln>
        </p:spPr>
      </p:pic>
      <p:pic>
        <p:nvPicPr>
          <p:cNvPr id="266" name="Google Shape;266;p28"/>
          <p:cNvPicPr preferRelativeResize="0"/>
          <p:nvPr/>
        </p:nvPicPr>
        <p:blipFill rotWithShape="1">
          <a:blip r:embed="rId6">
            <a:alphaModFix/>
          </a:blip>
          <a:srcRect b="0" l="0" r="0" t="0"/>
          <a:stretch/>
        </p:blipFill>
        <p:spPr>
          <a:xfrm>
            <a:off x="4987020" y="3759725"/>
            <a:ext cx="2435680" cy="1306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idx="4294967295" type="body"/>
          </p:nvPr>
        </p:nvSpPr>
        <p:spPr>
          <a:xfrm>
            <a:off x="0" y="0"/>
            <a:ext cx="4686300" cy="51435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1800"/>
              <a:buNone/>
            </a:pPr>
            <a:r>
              <a:rPr lang="en" sz="2000"/>
              <a:t>Destination Key Verification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l">
              <a:lnSpc>
                <a:spcPct val="105000"/>
              </a:lnSpc>
              <a:spcBef>
                <a:spcPts val="1200"/>
              </a:spcBef>
              <a:spcAft>
                <a:spcPts val="1200"/>
              </a:spcAft>
              <a:buSzPts val="1800"/>
              <a:buNone/>
            </a:pPr>
            <a:r>
              <a:t/>
            </a:r>
            <a:endParaRPr sz="2000"/>
          </a:p>
        </p:txBody>
      </p:sp>
      <p:sp>
        <p:nvSpPr>
          <p:cNvPr id="272" name="Google Shape;272;p29"/>
          <p:cNvSpPr txBox="1"/>
          <p:nvPr>
            <p:ph idx="4294967295" type="body"/>
          </p:nvPr>
        </p:nvSpPr>
        <p:spPr>
          <a:xfrm>
            <a:off x="4737325" y="214350"/>
            <a:ext cx="4622400" cy="4714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1200"/>
              </a:spcBef>
              <a:spcAft>
                <a:spcPts val="0"/>
              </a:spcAft>
              <a:buSzPts val="1800"/>
              <a:buNone/>
            </a:pPr>
            <a:r>
              <a:rPr lang="en" sz="2000"/>
              <a:t>Original Data</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ctr">
              <a:lnSpc>
                <a:spcPct val="105000"/>
              </a:lnSpc>
              <a:spcBef>
                <a:spcPts val="1200"/>
              </a:spcBef>
              <a:spcAft>
                <a:spcPts val="0"/>
              </a:spcAft>
              <a:buSzPts val="1800"/>
              <a:buNone/>
            </a:pPr>
            <a:r>
              <a:t/>
            </a:r>
            <a:endParaRPr sz="2000"/>
          </a:p>
          <a:p>
            <a:pPr indent="0" lvl="0" marL="0" rtl="0" algn="l">
              <a:lnSpc>
                <a:spcPct val="105000"/>
              </a:lnSpc>
              <a:spcBef>
                <a:spcPts val="1200"/>
              </a:spcBef>
              <a:spcAft>
                <a:spcPts val="1200"/>
              </a:spcAft>
              <a:buSzPts val="1800"/>
              <a:buNone/>
            </a:pPr>
            <a:r>
              <a:t/>
            </a:r>
            <a:endParaRPr sz="2000"/>
          </a:p>
        </p:txBody>
      </p:sp>
      <p:pic>
        <p:nvPicPr>
          <p:cNvPr id="273" name="Google Shape;273;p29"/>
          <p:cNvPicPr preferRelativeResize="0"/>
          <p:nvPr/>
        </p:nvPicPr>
        <p:blipFill rotWithShape="1">
          <a:blip r:embed="rId3">
            <a:alphaModFix/>
          </a:blip>
          <a:srcRect b="0" l="0" r="0" t="0"/>
          <a:stretch/>
        </p:blipFill>
        <p:spPr>
          <a:xfrm>
            <a:off x="437475" y="661300"/>
            <a:ext cx="3722250" cy="1861125"/>
          </a:xfrm>
          <a:prstGeom prst="rect">
            <a:avLst/>
          </a:prstGeom>
          <a:noFill/>
          <a:ln>
            <a:noFill/>
          </a:ln>
        </p:spPr>
      </p:pic>
      <p:pic>
        <p:nvPicPr>
          <p:cNvPr id="274" name="Google Shape;274;p29"/>
          <p:cNvPicPr preferRelativeResize="0"/>
          <p:nvPr/>
        </p:nvPicPr>
        <p:blipFill rotWithShape="1">
          <a:blip r:embed="rId4">
            <a:alphaModFix/>
          </a:blip>
          <a:srcRect b="0" l="0" r="0" t="0"/>
          <a:stretch/>
        </p:blipFill>
        <p:spPr>
          <a:xfrm>
            <a:off x="343863" y="2924850"/>
            <a:ext cx="3998575" cy="1646475"/>
          </a:xfrm>
          <a:prstGeom prst="rect">
            <a:avLst/>
          </a:prstGeom>
          <a:noFill/>
          <a:ln>
            <a:noFill/>
          </a:ln>
        </p:spPr>
      </p:pic>
      <p:pic>
        <p:nvPicPr>
          <p:cNvPr id="275" name="Google Shape;275;p29"/>
          <p:cNvPicPr preferRelativeResize="0"/>
          <p:nvPr/>
        </p:nvPicPr>
        <p:blipFill rotWithShape="1">
          <a:blip r:embed="rId5">
            <a:alphaModFix/>
          </a:blip>
          <a:srcRect b="0" l="0" r="0" t="0"/>
          <a:stretch/>
        </p:blipFill>
        <p:spPr>
          <a:xfrm>
            <a:off x="4840949" y="853150"/>
            <a:ext cx="4171225" cy="3912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2c578b6917_0_0"/>
          <p:cNvSpPr/>
          <p:nvPr/>
        </p:nvSpPr>
        <p:spPr>
          <a:xfrm>
            <a:off x="0" y="0"/>
            <a:ext cx="9161100" cy="88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2c578b6917_0_0"/>
          <p:cNvSpPr txBox="1"/>
          <p:nvPr>
            <p:ph idx="4294967295" type="title"/>
          </p:nvPr>
        </p:nvSpPr>
        <p:spPr>
          <a:xfrm>
            <a:off x="382225" y="0"/>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Sample Coding</a:t>
            </a:r>
            <a:endParaRPr/>
          </a:p>
        </p:txBody>
      </p:sp>
      <p:sp>
        <p:nvSpPr>
          <p:cNvPr id="282" name="Google Shape;282;g22c578b6917_0_0"/>
          <p:cNvSpPr txBox="1"/>
          <p:nvPr>
            <p:ph idx="4294967295" type="body"/>
          </p:nvPr>
        </p:nvSpPr>
        <p:spPr>
          <a:xfrm>
            <a:off x="246975" y="883800"/>
            <a:ext cx="3806400" cy="3969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 sz="1400">
                <a:latin typeface="Arial"/>
                <a:ea typeface="Arial"/>
                <a:cs typeface="Arial"/>
                <a:sym typeface="Arial"/>
              </a:rPr>
              <a:t>Node Creation</a:t>
            </a:r>
            <a:endParaRPr b="1" sz="14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import java.awt.*;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import java.awt.event.*;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import javax.swing.*;</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import java.net.*;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import java.util.*;</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public class ine extends JFrame</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this.setSize(new Dimension(600,390));</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this.setDefaultCloseOperation(DO_NOTHING_ON_CLOSE);</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this.setResizable(xint);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 Add Component Without a Layout Manager (Absolute Positioning) */</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private void addComponent(Container mcot,Component cint,int intx,int inty,int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widx,int heim)</a:t>
            </a:r>
            <a:endParaRPr sz="700">
              <a:latin typeface="Arial"/>
              <a:ea typeface="Arial"/>
              <a:cs typeface="Arial"/>
              <a:sym typeface="Arial"/>
            </a:endParaRPr>
          </a:p>
          <a:p>
            <a:pPr indent="0" lvl="0" marL="0" rtl="0" algn="l">
              <a:lnSpc>
                <a:spcPct val="105000"/>
              </a:lnSpc>
              <a:spcBef>
                <a:spcPts val="1200"/>
              </a:spcBef>
              <a:spcAft>
                <a:spcPts val="0"/>
              </a:spcAft>
              <a:buNone/>
            </a:pPr>
            <a:r>
              <a:t/>
            </a:r>
            <a:endParaRPr sz="1400">
              <a:latin typeface="Arial"/>
              <a:ea typeface="Arial"/>
              <a:cs typeface="Arial"/>
              <a:sym typeface="Arial"/>
            </a:endParaRPr>
          </a:p>
          <a:p>
            <a:pPr indent="0" lvl="0" marL="0" rtl="0" algn="l">
              <a:lnSpc>
                <a:spcPct val="105000"/>
              </a:lnSpc>
              <a:spcBef>
                <a:spcPts val="1200"/>
              </a:spcBef>
              <a:spcAft>
                <a:spcPts val="1200"/>
              </a:spcAft>
              <a:buSzPts val="1800"/>
              <a:buNone/>
            </a:pPr>
            <a:r>
              <a:t/>
            </a:r>
            <a:endParaRPr sz="2000"/>
          </a:p>
        </p:txBody>
      </p:sp>
      <p:sp>
        <p:nvSpPr>
          <p:cNvPr id="283" name="Google Shape;283;g22c578b6917_0_0"/>
          <p:cNvSpPr txBox="1"/>
          <p:nvPr>
            <p:ph idx="4294967295" type="body"/>
          </p:nvPr>
        </p:nvSpPr>
        <p:spPr>
          <a:xfrm>
            <a:off x="4094400" y="883800"/>
            <a:ext cx="5066700" cy="4081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cint.setBounds(intx,inty,widx,heim);</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mcot.add(cint);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private void logm_actionPerformed(ActionEvent eint)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try</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uinx=lety.getText();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ncot=lcom.getText();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intf=inte.getText();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cost=asount.getText();//change</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if(!uinx.equals("") || !ncot.equals(""))</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fint.valid(uinx,ncot,intf,cost);</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dispose();}}</a:t>
            </a:r>
            <a:endParaRPr sz="700">
              <a:latin typeface="Arial"/>
              <a:ea typeface="Arial"/>
              <a:cs typeface="Arial"/>
              <a:sym typeface="Arial"/>
            </a:endParaRPr>
          </a:p>
          <a:p>
            <a:pPr indent="0" lvl="0" marL="0" rtl="0" algn="l">
              <a:lnSpc>
                <a:spcPct val="100000"/>
              </a:lnSpc>
              <a:spcBef>
                <a:spcPts val="1200"/>
              </a:spcBef>
              <a:spcAft>
                <a:spcPts val="0"/>
              </a:spcAft>
              <a:buNone/>
            </a:pPr>
            <a:r>
              <a:rPr lang="en" sz="700">
                <a:latin typeface="Arial"/>
                <a:ea typeface="Arial"/>
                <a:cs typeface="Arial"/>
                <a:sym typeface="Arial"/>
              </a:rPr>
              <a:t>}</a:t>
            </a:r>
            <a:endParaRPr sz="700">
              <a:latin typeface="Arial"/>
              <a:ea typeface="Arial"/>
              <a:cs typeface="Arial"/>
              <a:sym typeface="Arial"/>
            </a:endParaRPr>
          </a:p>
          <a:p>
            <a:pPr indent="0" lvl="0" marL="0" rtl="0" algn="l">
              <a:lnSpc>
                <a:spcPct val="105000"/>
              </a:lnSpc>
              <a:spcBef>
                <a:spcPts val="1200"/>
              </a:spcBef>
              <a:spcAft>
                <a:spcPts val="1200"/>
              </a:spcAft>
              <a:buSzPts val="1800"/>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2c578b6917_0_13"/>
          <p:cNvSpPr/>
          <p:nvPr/>
        </p:nvSpPr>
        <p:spPr>
          <a:xfrm>
            <a:off x="0" y="0"/>
            <a:ext cx="9161100" cy="88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2c578b6917_0_13"/>
          <p:cNvSpPr txBox="1"/>
          <p:nvPr>
            <p:ph idx="4294967295" type="title"/>
          </p:nvPr>
        </p:nvSpPr>
        <p:spPr>
          <a:xfrm>
            <a:off x="382225" y="0"/>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Performance measures of Proposed System</a:t>
            </a:r>
            <a:endParaRPr/>
          </a:p>
        </p:txBody>
      </p:sp>
      <p:sp>
        <p:nvSpPr>
          <p:cNvPr id="290" name="Google Shape;290;g22c578b6917_0_13"/>
          <p:cNvSpPr txBox="1"/>
          <p:nvPr>
            <p:ph idx="4294967295" type="body"/>
          </p:nvPr>
        </p:nvSpPr>
        <p:spPr>
          <a:xfrm>
            <a:off x="246975" y="883800"/>
            <a:ext cx="3806400" cy="396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t/>
            </a:r>
            <a:endParaRPr sz="700">
              <a:latin typeface="Arial"/>
              <a:ea typeface="Arial"/>
              <a:cs typeface="Arial"/>
              <a:sym typeface="Arial"/>
            </a:endParaRPr>
          </a:p>
          <a:p>
            <a:pPr indent="0" lvl="0" marL="0" rtl="0" algn="l">
              <a:lnSpc>
                <a:spcPct val="105000"/>
              </a:lnSpc>
              <a:spcBef>
                <a:spcPts val="1200"/>
              </a:spcBef>
              <a:spcAft>
                <a:spcPts val="0"/>
              </a:spcAft>
              <a:buNone/>
            </a:pPr>
            <a:r>
              <a:t/>
            </a:r>
            <a:endParaRPr sz="1400">
              <a:latin typeface="Arial"/>
              <a:ea typeface="Arial"/>
              <a:cs typeface="Arial"/>
              <a:sym typeface="Arial"/>
            </a:endParaRPr>
          </a:p>
          <a:p>
            <a:pPr indent="0" lvl="0" marL="0" rtl="0" algn="l">
              <a:lnSpc>
                <a:spcPct val="105000"/>
              </a:lnSpc>
              <a:spcBef>
                <a:spcPts val="1200"/>
              </a:spcBef>
              <a:spcAft>
                <a:spcPts val="1200"/>
              </a:spcAft>
              <a:buSzPts val="1800"/>
              <a:buNone/>
            </a:pPr>
            <a:r>
              <a:t/>
            </a:r>
            <a:endParaRPr sz="2000"/>
          </a:p>
        </p:txBody>
      </p:sp>
      <p:sp>
        <p:nvSpPr>
          <p:cNvPr id="291" name="Google Shape;291;g22c578b6917_0_13"/>
          <p:cNvSpPr txBox="1"/>
          <p:nvPr>
            <p:ph idx="4294967295" type="body"/>
          </p:nvPr>
        </p:nvSpPr>
        <p:spPr>
          <a:xfrm>
            <a:off x="4094400" y="883800"/>
            <a:ext cx="5066700" cy="4081500"/>
          </a:xfrm>
          <a:prstGeom prst="rect">
            <a:avLst/>
          </a:prstGeom>
          <a:solidFill>
            <a:schemeClr val="dk2"/>
          </a:solidFill>
          <a:ln>
            <a:noFill/>
          </a:ln>
        </p:spPr>
        <p:txBody>
          <a:bodyPr anchorCtr="0" anchor="t" bIns="91425" lIns="91425" spcFirstLastPara="1" rIns="91425" wrap="square" tIns="91425">
            <a:noAutofit/>
          </a:bodyPr>
          <a:lstStyle/>
          <a:p>
            <a:pPr indent="-330200" lvl="0" marL="457200" marR="25400" rtl="0" algn="just">
              <a:spcBef>
                <a:spcPts val="600"/>
              </a:spcBef>
              <a:spcAft>
                <a:spcPts val="0"/>
              </a:spcAft>
              <a:buSzPts val="1600"/>
              <a:buFont typeface="Times New Roman"/>
              <a:buChar char="●"/>
            </a:pPr>
            <a:r>
              <a:rPr lang="en" sz="1600">
                <a:latin typeface="Times New Roman"/>
                <a:ea typeface="Times New Roman"/>
                <a:cs typeface="Times New Roman"/>
                <a:sym typeface="Times New Roman"/>
              </a:rPr>
              <a:t>The data shows that the time required for both encryption and decryption grows as the file size does as well. This is due to the fact that processing bigger files takes longer and more computationally intensive. The fact that the decryption process requires more calculations than the encryption process contributes to the fact that the decryption time is often a little bit longer than the encryption time.</a:t>
            </a:r>
            <a:endParaRPr sz="16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600">
                <a:latin typeface="Times New Roman"/>
                <a:ea typeface="Times New Roman"/>
                <a:cs typeface="Times New Roman"/>
                <a:sym typeface="Times New Roman"/>
              </a:rPr>
              <a:t>Also, it can be seen that as file size grows, the ratio of decryption to encryption time drops, suggesting that for bigger files, the decryption procedure is computationally less demanding than encryption</a:t>
            </a:r>
            <a:r>
              <a:rPr lang="en" sz="900">
                <a:solidFill>
                  <a:srgbClr val="231F20"/>
                </a:solidFill>
                <a:latin typeface="Times New Roman"/>
                <a:ea typeface="Times New Roman"/>
                <a:cs typeface="Times New Roman"/>
                <a:sym typeface="Times New Roman"/>
              </a:rPr>
              <a:t>. </a:t>
            </a:r>
            <a:endParaRPr sz="1700"/>
          </a:p>
        </p:txBody>
      </p:sp>
      <p:pic>
        <p:nvPicPr>
          <p:cNvPr id="292" name="Google Shape;292;g22c578b6917_0_13"/>
          <p:cNvPicPr preferRelativeResize="0"/>
          <p:nvPr/>
        </p:nvPicPr>
        <p:blipFill>
          <a:blip r:embed="rId3">
            <a:alphaModFix/>
          </a:blip>
          <a:stretch>
            <a:fillRect/>
          </a:stretch>
        </p:blipFill>
        <p:spPr>
          <a:xfrm>
            <a:off x="57250" y="1426000"/>
            <a:ext cx="3996124" cy="29971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0"/>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Conclusion</a:t>
            </a:r>
            <a:endParaRPr/>
          </a:p>
        </p:txBody>
      </p:sp>
      <p:sp>
        <p:nvSpPr>
          <p:cNvPr id="299" name="Google Shape;299;p30"/>
          <p:cNvSpPr txBox="1"/>
          <p:nvPr>
            <p:ph idx="4294967295" type="body"/>
          </p:nvPr>
        </p:nvSpPr>
        <p:spPr>
          <a:xfrm>
            <a:off x="461275" y="1251175"/>
            <a:ext cx="8294700" cy="3892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5000"/>
              </a:lnSpc>
              <a:spcBef>
                <a:spcPts val="1200"/>
              </a:spcBef>
              <a:spcAft>
                <a:spcPts val="0"/>
              </a:spcAft>
              <a:buSzPts val="1800"/>
              <a:buChar char="●"/>
            </a:pPr>
            <a:r>
              <a:rPr lang="en"/>
              <a:t>In the Proposed Work, we can have implemented Multi Layer Security system for effective data Transfer from Source to destination through Multi Hop connectivity. We have a Complex Multilayer secured Protocol for highly secured data transfer. We also implemented Encryption of data using RSA apart from Multi Layer Encryption. </a:t>
            </a:r>
            <a:endParaRPr/>
          </a:p>
          <a:p>
            <a:pPr indent="0" lvl="0" marL="457200" rtl="0" algn="just">
              <a:lnSpc>
                <a:spcPct val="105000"/>
              </a:lnSpc>
              <a:spcBef>
                <a:spcPts val="1200"/>
              </a:spcBef>
              <a:spcAft>
                <a:spcPts val="0"/>
              </a:spcAft>
              <a:buSzPts val="1800"/>
              <a:buNone/>
            </a:pPr>
            <a:r>
              <a:t/>
            </a:r>
            <a:endParaRPr/>
          </a:p>
          <a:p>
            <a:pPr indent="-342900" lvl="0" marL="457200" rtl="0" algn="just">
              <a:lnSpc>
                <a:spcPct val="105000"/>
              </a:lnSpc>
              <a:spcBef>
                <a:spcPts val="1200"/>
              </a:spcBef>
              <a:spcAft>
                <a:spcPts val="0"/>
              </a:spcAft>
              <a:buSzPts val="1800"/>
              <a:buChar char="●"/>
            </a:pPr>
            <a:r>
              <a:rPr lang="en"/>
              <a:t>The Future work of this Project is dynamic route Connecting when any Intermediate Node is failed. Apart from Capacity calculation, we can also include Throughput, Energy for choosing Best Route / Hop for effective data Transfer. </a:t>
            </a:r>
            <a:endParaRPr/>
          </a:p>
          <a:p>
            <a:pPr indent="0" lvl="0" marL="0" rtl="0" algn="just">
              <a:lnSpc>
                <a:spcPct val="105000"/>
              </a:lnSpc>
              <a:spcBef>
                <a:spcPts val="1200"/>
              </a:spcBef>
              <a:spcAft>
                <a:spcPts val="0"/>
              </a:spcAft>
              <a:buSzPts val="1800"/>
              <a:buNone/>
            </a:pPr>
            <a:r>
              <a:t/>
            </a:r>
            <a:endParaRPr sz="1100"/>
          </a:p>
          <a:p>
            <a:pPr indent="0" lvl="0" marL="0" rtl="0" algn="just">
              <a:lnSpc>
                <a:spcPct val="105000"/>
              </a:lnSpc>
              <a:spcBef>
                <a:spcPts val="1200"/>
              </a:spcBef>
              <a:spcAft>
                <a:spcPts val="1200"/>
              </a:spcAft>
              <a:buSzPts val="1800"/>
              <a:buNone/>
            </a:pPr>
            <a:r>
              <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1"/>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References</a:t>
            </a:r>
            <a:endParaRPr/>
          </a:p>
        </p:txBody>
      </p:sp>
      <p:sp>
        <p:nvSpPr>
          <p:cNvPr id="306" name="Google Shape;306;p31"/>
          <p:cNvSpPr txBox="1"/>
          <p:nvPr>
            <p:ph idx="4294967295" type="body"/>
          </p:nvPr>
        </p:nvSpPr>
        <p:spPr>
          <a:xfrm>
            <a:off x="461275" y="1251175"/>
            <a:ext cx="8294700" cy="3892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lang="en" sz="1100"/>
              <a:t>[1]  A. Kumar, A. Sinha, and R. K. Singh, "Multilayered Cryptography for Data Security in Cloud Computing," in IEEE International Conference on Computational Intelligence and Computing Research, 2018, pp. 1-6.</a:t>
            </a:r>
            <a:endParaRPr sz="1100"/>
          </a:p>
          <a:p>
            <a:pPr indent="0" lvl="0" marL="0" rtl="0" algn="just">
              <a:lnSpc>
                <a:spcPct val="115000"/>
              </a:lnSpc>
              <a:spcBef>
                <a:spcPts val="1200"/>
              </a:spcBef>
              <a:spcAft>
                <a:spcPts val="0"/>
              </a:spcAft>
              <a:buSzPts val="1800"/>
              <a:buNone/>
            </a:pPr>
            <a:r>
              <a:rPr lang="en" sz="1100"/>
              <a:t>[2]  M. S. Kumar and R. C. Bhagyaveni, "Multilayered Encryption Approach for Secure Data Transmission in Wireless Sensor Networks," in International Conference on Advanced Computing and Intelligent Engineering, 2020, pp. 101-107.</a:t>
            </a:r>
            <a:endParaRPr sz="1100"/>
          </a:p>
          <a:p>
            <a:pPr indent="0" lvl="0" marL="0" rtl="0" algn="just">
              <a:lnSpc>
                <a:spcPct val="115000"/>
              </a:lnSpc>
              <a:spcBef>
                <a:spcPts val="1200"/>
              </a:spcBef>
              <a:spcAft>
                <a:spcPts val="0"/>
              </a:spcAft>
              <a:buSzPts val="1800"/>
              <a:buNone/>
            </a:pPr>
            <a:r>
              <a:rPr lang="en" sz="1100"/>
              <a:t>[3]  W. Lu, X. Zhang, Y. Li, and Y. Li, "Multilayer Encryption System Based on DNA Sequence for Secure Communication," in IEEE Access, vol. 9, 2021, pp. 14396-14406.</a:t>
            </a:r>
            <a:endParaRPr sz="1100"/>
          </a:p>
          <a:p>
            <a:pPr indent="0" lvl="0" marL="0" rtl="0" algn="just">
              <a:lnSpc>
                <a:spcPct val="115000"/>
              </a:lnSpc>
              <a:spcBef>
                <a:spcPts val="1200"/>
              </a:spcBef>
              <a:spcAft>
                <a:spcPts val="0"/>
              </a:spcAft>
              <a:buSzPts val="1800"/>
              <a:buNone/>
            </a:pPr>
            <a:r>
              <a:rPr lang="en" sz="1100"/>
              <a:t>[4]  D. D. Dhanalakshmi and R. Kavitha, "Multilayer Encryption for Video Security and Privacy in IoT Environment," in International Journal of Innovative Technology and Exploring Engineering, vol. 10, no. 8, 2021, pp. 65-70.</a:t>
            </a:r>
            <a:endParaRPr sz="1100"/>
          </a:p>
          <a:p>
            <a:pPr indent="0" lvl="0" marL="0" rtl="0" algn="just">
              <a:lnSpc>
                <a:spcPct val="115000"/>
              </a:lnSpc>
              <a:spcBef>
                <a:spcPts val="1200"/>
              </a:spcBef>
              <a:spcAft>
                <a:spcPts val="0"/>
              </a:spcAft>
              <a:buSzPts val="1800"/>
              <a:buNone/>
            </a:pPr>
            <a:r>
              <a:rPr lang="en" sz="1100"/>
              <a:t>[5]  A. M. Narayanan and K. Srinivasan, "A Multilayered Encryption Scheme for Securing Cloud Data in Big Data Environment," in International Journal of Emerging Trends in Engineering Research, vol. 7, no. 1, 2019, pp. 456-462.</a:t>
            </a:r>
            <a:endParaRPr sz="1100"/>
          </a:p>
          <a:p>
            <a:pPr indent="0" lvl="0" marL="0" rtl="0" algn="just">
              <a:lnSpc>
                <a:spcPct val="115000"/>
              </a:lnSpc>
              <a:spcBef>
                <a:spcPts val="1200"/>
              </a:spcBef>
              <a:spcAft>
                <a:spcPts val="0"/>
              </a:spcAft>
              <a:buSzPts val="1800"/>
              <a:buNone/>
            </a:pPr>
            <a:r>
              <a:rPr lang="en" sz="1100"/>
              <a:t>[6]  R. Bhatia, A. K. Kalia, and K. Singh, "A Multilayer Security Framework for Mobile Computing and Communication," in 2019 International Conference on Computational Intelligence and Knowledge Economy (ICCIKE), 2019, pp. 196-201.</a:t>
            </a:r>
            <a:endParaRPr sz="1100"/>
          </a:p>
          <a:p>
            <a:pPr indent="0" lvl="0" marL="0" rtl="0" algn="just">
              <a:lnSpc>
                <a:spcPct val="115000"/>
              </a:lnSpc>
              <a:spcBef>
                <a:spcPts val="1200"/>
              </a:spcBef>
              <a:spcAft>
                <a:spcPts val="0"/>
              </a:spcAft>
              <a:buSzPts val="1800"/>
              <a:buNone/>
            </a:pPr>
            <a:r>
              <a:rPr lang="en" sz="1100"/>
              <a:t>[7]  N. M. Mubarak, M. H. M. Ali, and M. M. Idrus, "Multilayer Data Encryption Using Symmetric and Asymmetric Cryptography," in 2020 3rd International Conference on Intelligent Computing and Information Systems (ICICIS), 2020, pp. 129-134.</a:t>
            </a:r>
            <a:endParaRPr sz="1100"/>
          </a:p>
          <a:p>
            <a:pPr indent="0" lvl="0" marL="0" rtl="0" algn="just">
              <a:lnSpc>
                <a:spcPct val="115000"/>
              </a:lnSpc>
              <a:spcBef>
                <a:spcPts val="1200"/>
              </a:spcBef>
              <a:spcAft>
                <a:spcPts val="0"/>
              </a:spcAft>
              <a:buSzPts val="1800"/>
              <a:buNone/>
            </a:pPr>
            <a:r>
              <a:rPr lang="en" sz="1100"/>
              <a:t> </a:t>
            </a:r>
            <a:endParaRPr sz="1100"/>
          </a:p>
          <a:p>
            <a:pPr indent="0" lvl="0" marL="0" rtl="0" algn="just">
              <a:lnSpc>
                <a:spcPct val="105000"/>
              </a:lnSpc>
              <a:spcBef>
                <a:spcPts val="1200"/>
              </a:spcBef>
              <a:spcAft>
                <a:spcPts val="0"/>
              </a:spcAft>
              <a:buSzPts val="1800"/>
              <a:buNone/>
            </a:pPr>
            <a:r>
              <a:t/>
            </a:r>
            <a:endParaRPr sz="1100"/>
          </a:p>
          <a:p>
            <a:pPr indent="0" lvl="0" marL="0" rtl="0" algn="just">
              <a:lnSpc>
                <a:spcPct val="105000"/>
              </a:lnSpc>
              <a:spcBef>
                <a:spcPts val="1200"/>
              </a:spcBef>
              <a:spcAft>
                <a:spcPts val="0"/>
              </a:spcAft>
              <a:buSzPts val="1800"/>
              <a:buNone/>
            </a:pPr>
            <a:r>
              <a:t/>
            </a:r>
            <a:endParaRPr sz="1100"/>
          </a:p>
          <a:p>
            <a:pPr indent="0" lvl="0" marL="0" rtl="0" algn="just">
              <a:lnSpc>
                <a:spcPct val="105000"/>
              </a:lnSpc>
              <a:spcBef>
                <a:spcPts val="1200"/>
              </a:spcBef>
              <a:spcAft>
                <a:spcPts val="0"/>
              </a:spcAft>
              <a:buSzPts val="1800"/>
              <a:buNone/>
            </a:pPr>
            <a:r>
              <a:t/>
            </a:r>
            <a:endParaRPr sz="1100"/>
          </a:p>
          <a:p>
            <a:pPr indent="0" lvl="0" marL="0" rtl="0" algn="just">
              <a:lnSpc>
                <a:spcPct val="105000"/>
              </a:lnSpc>
              <a:spcBef>
                <a:spcPts val="1200"/>
              </a:spcBef>
              <a:spcAft>
                <a:spcPts val="1200"/>
              </a:spcAft>
              <a:buSzPts val="1800"/>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idx="4294967295" type="body"/>
          </p:nvPr>
        </p:nvSpPr>
        <p:spPr>
          <a:xfrm>
            <a:off x="492325" y="125550"/>
            <a:ext cx="8294700" cy="489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lang="en" sz="1200"/>
              <a:t>[8] K. M. A. Islam, A. Hossain, and M. A. H. Mamun, "Multilayer Security for the Internet of Things," in 2018 7th International Conference on Informatics, Electronics &amp; Vision (ICIEV), 2018, pp. 536-541.</a:t>
            </a:r>
            <a:endParaRPr sz="1200"/>
          </a:p>
          <a:p>
            <a:pPr indent="0" lvl="0" marL="0" rtl="0" algn="just">
              <a:lnSpc>
                <a:spcPct val="115000"/>
              </a:lnSpc>
              <a:spcBef>
                <a:spcPts val="1200"/>
              </a:spcBef>
              <a:spcAft>
                <a:spcPts val="0"/>
              </a:spcAft>
              <a:buSzPts val="1800"/>
              <a:buNone/>
            </a:pPr>
            <a:r>
              <a:rPr lang="en" sz="1200"/>
              <a:t>[9] S. Sivakumar and S. Chandrasekaran, "Multilayer Encryption Model for Cloud Computing Security," in 2021 6th International Conference on Computing, Communication and Security (ICCCS), 2021, pp. 1-6.</a:t>
            </a:r>
            <a:endParaRPr sz="1200"/>
          </a:p>
          <a:p>
            <a:pPr indent="0" lvl="0" marL="0" rtl="0" algn="just">
              <a:lnSpc>
                <a:spcPct val="115000"/>
              </a:lnSpc>
              <a:spcBef>
                <a:spcPts val="1200"/>
              </a:spcBef>
              <a:spcAft>
                <a:spcPts val="0"/>
              </a:spcAft>
              <a:buSzPts val="1800"/>
              <a:buNone/>
            </a:pPr>
            <a:r>
              <a:rPr lang="en" sz="1200"/>
              <a:t>[10] S. B. G. Patil and V. N. Pawar, "Multilayered Security Approach for Web Applications," in 2019 IEEE International Conference on Computational Intelligence and Computing Research (ICCIC), 2019, pp. 1-5.</a:t>
            </a:r>
            <a:endParaRPr sz="1200"/>
          </a:p>
          <a:p>
            <a:pPr indent="0" lvl="0" marL="0" marR="25400" rtl="0" algn="just">
              <a:lnSpc>
                <a:spcPct val="115000"/>
              </a:lnSpc>
              <a:spcBef>
                <a:spcPts val="1200"/>
              </a:spcBef>
              <a:spcAft>
                <a:spcPts val="0"/>
              </a:spcAft>
              <a:buSzPts val="1800"/>
              <a:buNone/>
            </a:pPr>
            <a:r>
              <a:rPr lang="en" sz="1200"/>
              <a:t>[11] Mrinal Kanti Sarkar, Rupayan Das,Dr. V S Dhaka, “Symmetric Key Based Design approach for Data Security in Cloud Computing,” National Conference of Cloud Computing and Big Data, pp.129-134, 2015.</a:t>
            </a:r>
            <a:endParaRPr sz="1200"/>
          </a:p>
          <a:p>
            <a:pPr indent="0" lvl="0" marL="0" marR="25400" rtl="0" algn="just">
              <a:lnSpc>
                <a:spcPct val="115000"/>
              </a:lnSpc>
              <a:spcBef>
                <a:spcPts val="1200"/>
              </a:spcBef>
              <a:spcAft>
                <a:spcPts val="0"/>
              </a:spcAft>
              <a:buSzPts val="1800"/>
              <a:buNone/>
            </a:pPr>
            <a:r>
              <a:rPr lang="en" sz="1200"/>
              <a:t>[12] R. Bala Chandar, M. S. Kavitha , K. Seenivasan, “ A proficient model for high end security in cloud computing,” International Journal of Emerging Research in Management and Technology, vol.5(10), pp: 697-702, DOI: 10.21917/ijsc.2014.0100, 2014.</a:t>
            </a:r>
            <a:endParaRPr sz="1200"/>
          </a:p>
          <a:p>
            <a:pPr indent="0" lvl="0" marL="0" marR="25400" rtl="0" algn="just">
              <a:lnSpc>
                <a:spcPct val="115000"/>
              </a:lnSpc>
              <a:spcBef>
                <a:spcPts val="1200"/>
              </a:spcBef>
              <a:spcAft>
                <a:spcPts val="0"/>
              </a:spcAft>
              <a:buSzPts val="1800"/>
              <a:buNone/>
            </a:pPr>
            <a:r>
              <a:rPr lang="en" sz="1200"/>
              <a:t>[13] Shakeeba S. Khan, R.R. Tuteja, ” Security in Cloud Computing using Cryptographic Algorithms,” International Journal of Innovative Research in Computer and Communication Engineering (An ISO 3297: 2007 Certified Organization) vol. 3( 1), pp. 148- 154, 2015.</a:t>
            </a:r>
            <a:endParaRPr sz="1200"/>
          </a:p>
          <a:p>
            <a:pPr indent="0" lvl="0" marL="0" marR="25400" rtl="0" algn="just">
              <a:lnSpc>
                <a:spcPct val="115000"/>
              </a:lnSpc>
              <a:spcBef>
                <a:spcPts val="1200"/>
              </a:spcBef>
              <a:spcAft>
                <a:spcPts val="0"/>
              </a:spcAft>
              <a:buSzPts val="1800"/>
              <a:buNone/>
            </a:pPr>
            <a:r>
              <a:rPr lang="en" sz="1200"/>
              <a:t>[14] M.Gobi and Karthik Sundararaj, “ A Secured Cloud Security Using Elliptic Curve Cryptography,” Proceedings of the UGC Sponsored National Conference on Advanced Networking and Applications, pp.141-145, 2015.</a:t>
            </a:r>
            <a:endParaRPr sz="1200"/>
          </a:p>
          <a:p>
            <a:pPr indent="0" lvl="0" marL="0" marR="25400" rtl="0" algn="just">
              <a:lnSpc>
                <a:spcPct val="115000"/>
              </a:lnSpc>
              <a:spcBef>
                <a:spcPts val="1200"/>
              </a:spcBef>
              <a:spcAft>
                <a:spcPts val="0"/>
              </a:spcAft>
              <a:buSzPts val="1800"/>
              <a:buNone/>
            </a:pPr>
            <a:r>
              <a:rPr lang="en" sz="1200"/>
              <a:t>[15] C. V. N. U. B. Murthy, M. L. Shri, S. Kadry and S. Lim, "Blockchain Based Cloud Computing: Architecture and Research Challenges," in IEEE Access, vol. 8, pp. 205190-205205, 2020, doi: 10.1109/ACCESS.2020.3036812.</a:t>
            </a:r>
            <a:endParaRPr sz="1200"/>
          </a:p>
          <a:p>
            <a:pPr indent="0" lvl="0" marL="0" rtl="0" algn="just">
              <a:lnSpc>
                <a:spcPct val="105000"/>
              </a:lnSpc>
              <a:spcBef>
                <a:spcPts val="1200"/>
              </a:spcBef>
              <a:spcAft>
                <a:spcPts val="0"/>
              </a:spcAft>
              <a:buSzPts val="1800"/>
              <a:buNone/>
            </a:pPr>
            <a:r>
              <a:t/>
            </a:r>
            <a:endParaRPr sz="1300">
              <a:latin typeface="Roboto Slab"/>
              <a:ea typeface="Roboto Slab"/>
              <a:cs typeface="Roboto Slab"/>
              <a:sym typeface="Roboto Slab"/>
            </a:endParaRPr>
          </a:p>
          <a:p>
            <a:pPr indent="0" lvl="0" marL="0" rtl="0" algn="just">
              <a:lnSpc>
                <a:spcPct val="105000"/>
              </a:lnSpc>
              <a:spcBef>
                <a:spcPts val="1200"/>
              </a:spcBef>
              <a:spcAft>
                <a:spcPts val="0"/>
              </a:spcAft>
              <a:buSzPts val="1800"/>
              <a:buNone/>
            </a:pPr>
            <a:r>
              <a:t/>
            </a:r>
            <a:endParaRPr sz="1300">
              <a:latin typeface="Roboto Slab"/>
              <a:ea typeface="Roboto Slab"/>
              <a:cs typeface="Roboto Slab"/>
              <a:sym typeface="Roboto Slab"/>
            </a:endParaRPr>
          </a:p>
          <a:p>
            <a:pPr indent="0" lvl="0" marL="0" rtl="0" algn="just">
              <a:lnSpc>
                <a:spcPct val="105000"/>
              </a:lnSpc>
              <a:spcBef>
                <a:spcPts val="1200"/>
              </a:spcBef>
              <a:spcAft>
                <a:spcPts val="0"/>
              </a:spcAft>
              <a:buSzPts val="1800"/>
              <a:buNone/>
            </a:pPr>
            <a:r>
              <a:t/>
            </a:r>
            <a:endParaRPr sz="1300">
              <a:latin typeface="Roboto Slab"/>
              <a:ea typeface="Roboto Slab"/>
              <a:cs typeface="Roboto Slab"/>
              <a:sym typeface="Roboto Slab"/>
            </a:endParaRPr>
          </a:p>
          <a:p>
            <a:pPr indent="0" lvl="0" marL="0" rtl="0" algn="just">
              <a:lnSpc>
                <a:spcPct val="105000"/>
              </a:lnSpc>
              <a:spcBef>
                <a:spcPts val="1200"/>
              </a:spcBef>
              <a:spcAft>
                <a:spcPts val="0"/>
              </a:spcAft>
              <a:buSzPts val="1800"/>
              <a:buNone/>
            </a:pPr>
            <a:r>
              <a:t/>
            </a:r>
            <a:endParaRPr sz="1300">
              <a:latin typeface="Roboto Slab"/>
              <a:ea typeface="Roboto Slab"/>
              <a:cs typeface="Roboto Slab"/>
              <a:sym typeface="Roboto Slab"/>
            </a:endParaRPr>
          </a:p>
          <a:p>
            <a:pPr indent="0" lvl="0" marL="0" rtl="0" algn="just">
              <a:lnSpc>
                <a:spcPct val="105000"/>
              </a:lnSpc>
              <a:spcBef>
                <a:spcPts val="1200"/>
              </a:spcBef>
              <a:spcAft>
                <a:spcPts val="1200"/>
              </a:spcAft>
              <a:buSzPts val="1800"/>
              <a:buNone/>
            </a:pPr>
            <a:r>
              <a:t/>
            </a:r>
            <a:endParaRPr sz="13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idx="4294967295" type="title"/>
          </p:nvPr>
        </p:nvSpPr>
        <p:spPr>
          <a:xfrm>
            <a:off x="460925" y="100850"/>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Literature Survey</a:t>
            </a:r>
            <a:endParaRPr/>
          </a:p>
        </p:txBody>
      </p:sp>
      <p:graphicFrame>
        <p:nvGraphicFramePr>
          <p:cNvPr id="85" name="Google Shape;85;p4"/>
          <p:cNvGraphicFramePr/>
          <p:nvPr/>
        </p:nvGraphicFramePr>
        <p:xfrm>
          <a:off x="164950" y="786950"/>
          <a:ext cx="3000000" cy="3000000"/>
        </p:xfrm>
        <a:graphic>
          <a:graphicData uri="http://schemas.openxmlformats.org/drawingml/2006/table">
            <a:tbl>
              <a:tblPr>
                <a:noFill/>
                <a:tableStyleId>{EE22A500-F9F4-4269-959B-93E7F83F72A9}</a:tableStyleId>
              </a:tblPr>
              <a:tblGrid>
                <a:gridCol w="766775"/>
                <a:gridCol w="1858725"/>
                <a:gridCol w="2471125"/>
                <a:gridCol w="1664775"/>
                <a:gridCol w="1981200"/>
              </a:tblGrid>
              <a:tr h="629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NAME OF THE PAPER WITH YEAR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OBJECTIVE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CONS</a:t>
                      </a:r>
                      <a:endParaRPr sz="1400" u="none" cap="none" strike="noStrike">
                        <a:solidFill>
                          <a:schemeClr val="dk1"/>
                        </a:solidFill>
                      </a:endParaRPr>
                    </a:p>
                  </a:txBody>
                  <a:tcPr marT="91425" marB="91425" marR="91425" marL="91425"/>
                </a:tc>
              </a:tr>
              <a:tr h="17903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1</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Multilayered Cryptography for Data Security in Cloud Computing (2018)</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1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multilayered encryption scheme for securing data in cloud computing</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Increased security due to multiple encryption layers; Low computational overhead</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May increase latency due to multiple encryption layers</a:t>
                      </a:r>
                      <a:endParaRPr sz="1400" u="none" cap="none" strike="noStrike">
                        <a:solidFill>
                          <a:schemeClr val="dk1"/>
                        </a:solidFill>
                      </a:endParaRPr>
                    </a:p>
                  </a:txBody>
                  <a:tcPr marT="91425" marB="91425" marR="91425" marL="91425"/>
                </a:tc>
              </a:tr>
              <a:tr h="19232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2</a:t>
                      </a:r>
                      <a:endParaRPr sz="16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chemeClr val="dk1"/>
                          </a:solidFill>
                        </a:rPr>
                        <a:t> </a:t>
                      </a:r>
                      <a:r>
                        <a:rPr lang="en" sz="1400" u="none" cap="none" strike="noStrike">
                          <a:solidFill>
                            <a:srgbClr val="D1D5DB"/>
                          </a:solidFill>
                        </a:rPr>
                        <a:t>Multilayered Encryption Approach for Secure Data Transmission in Wireless Sensor Networks</a:t>
                      </a:r>
                      <a:endParaRPr sz="1400" u="none" cap="none" strike="noStrike">
                        <a:solidFill>
                          <a:srgbClr val="D1D5DB"/>
                        </a:solidFill>
                      </a:endParaRPr>
                    </a:p>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D1D5DB"/>
                          </a:solidFill>
                        </a:rPr>
                        <a:t>(2020)</a:t>
                      </a:r>
                      <a:endParaRPr sz="1400" u="none" cap="none" strike="noStrike">
                        <a:solidFill>
                          <a:srgbClr val="D1D5DB"/>
                        </a:solidFill>
                      </a:endParaRPr>
                    </a:p>
                    <a:p>
                      <a:pPr indent="0" lvl="0" marL="0" marR="0" rtl="0" algn="l">
                        <a:lnSpc>
                          <a:spcPct val="100000"/>
                        </a:lnSpc>
                        <a:spcBef>
                          <a:spcPts val="0"/>
                        </a:spcBef>
                        <a:spcAft>
                          <a:spcPts val="0"/>
                        </a:spcAft>
                        <a:buClr>
                          <a:srgbClr val="000000"/>
                        </a:buClr>
                        <a:buSzPts val="1100"/>
                        <a:buFont typeface="Arial"/>
                        <a:buNone/>
                      </a:pPr>
                      <a:r>
                        <a:t/>
                      </a:r>
                      <a:endParaRPr sz="1400" u="none" cap="none" strike="noStrike">
                        <a:solidFill>
                          <a:srgbClr val="D1D5DB"/>
                        </a:solidFill>
                      </a:endParaRPr>
                    </a:p>
                    <a:p>
                      <a:pPr indent="0" lvl="0" marL="0" marR="0" rtl="0" algn="l">
                        <a:lnSpc>
                          <a:spcPct val="100000"/>
                        </a:lnSpc>
                        <a:spcBef>
                          <a:spcPts val="0"/>
                        </a:spcBef>
                        <a:spcAft>
                          <a:spcPts val="0"/>
                        </a:spcAft>
                        <a:buClr>
                          <a:srgbClr val="000000"/>
                        </a:buClr>
                        <a:buSzPts val="11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multilayered encryption approach for secure data transmission in wireless sensor networks</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1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Improved security and privacy; Low computational overhead</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1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Several encryption levels may cause latency to rise.</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100"/>
                        <a:buFont typeface="Arial"/>
                        <a:buNone/>
                      </a:pPr>
                      <a:r>
                        <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aphicFrame>
        <p:nvGraphicFramePr>
          <p:cNvPr id="90" name="Google Shape;90;p5"/>
          <p:cNvGraphicFramePr/>
          <p:nvPr/>
        </p:nvGraphicFramePr>
        <p:xfrm>
          <a:off x="200700" y="246075"/>
          <a:ext cx="3000000" cy="3000000"/>
        </p:xfrm>
        <a:graphic>
          <a:graphicData uri="http://schemas.openxmlformats.org/drawingml/2006/table">
            <a:tbl>
              <a:tblPr>
                <a:noFill/>
                <a:tableStyleId>{EE22A500-F9F4-4269-959B-93E7F83F72A9}</a:tableStyleId>
              </a:tblPr>
              <a:tblGrid>
                <a:gridCol w="766775"/>
                <a:gridCol w="1858725"/>
                <a:gridCol w="2471125"/>
                <a:gridCol w="1664775"/>
                <a:gridCol w="1981200"/>
              </a:tblGrid>
              <a:tr h="502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NAME OF THE PAPER WITH YEAR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OBJECTIVE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CONS</a:t>
                      </a:r>
                      <a:endParaRPr sz="1400" u="none" cap="none" strike="noStrike">
                        <a:solidFill>
                          <a:schemeClr val="dk1"/>
                        </a:solidFill>
                      </a:endParaRPr>
                    </a:p>
                  </a:txBody>
                  <a:tcPr marT="91425" marB="91425" marR="91425" marL="91425"/>
                </a:tc>
              </a:tr>
              <a:tr h="15576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3</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Multilayer Encryption System Based on DNA Sequence for Secure Communication</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(2021)</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2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 encryption system based on DNA sequence for secure communication</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200"/>
                        <a:buFont typeface="Arial"/>
                        <a:buNone/>
                      </a:pPr>
                      <a:r>
                        <a:t/>
                      </a:r>
                      <a:endParaRPr sz="1400" u="none" cap="none" strike="noStrike">
                        <a:solidFill>
                          <a:schemeClr val="dk1"/>
                        </a:solidFill>
                      </a:endParaRPr>
                    </a:p>
                    <a:p>
                      <a:pPr indent="0" lvl="0" marL="0" marR="0" rtl="0" algn="l">
                        <a:lnSpc>
                          <a:spcPct val="100000"/>
                        </a:lnSpc>
                        <a:spcBef>
                          <a:spcPts val="1200"/>
                        </a:spcBef>
                        <a:spcAft>
                          <a:spcPts val="0"/>
                        </a:spcAft>
                        <a:buClr>
                          <a:srgbClr val="000000"/>
                        </a:buClr>
                        <a:buSzPts val="12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High security due to unique encryption keys; Efficient encryption and decryption</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Requires specialized hardware for encryption and decryption</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r h="20606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4</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Multilayer Encryption for Video Security and Privacy in IoT Environment</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(2021)</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 encryption scheme for securing video data in IoT environments</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Improved security and privacy; Low computational overhead</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May increase latency due to multiple encryption layers</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6"/>
          <p:cNvGraphicFramePr/>
          <p:nvPr/>
        </p:nvGraphicFramePr>
        <p:xfrm>
          <a:off x="200700" y="246075"/>
          <a:ext cx="3000000" cy="3000000"/>
        </p:xfrm>
        <a:graphic>
          <a:graphicData uri="http://schemas.openxmlformats.org/drawingml/2006/table">
            <a:tbl>
              <a:tblPr>
                <a:noFill/>
                <a:tableStyleId>{EE22A500-F9F4-4269-959B-93E7F83F72A9}</a:tableStyleId>
              </a:tblPr>
              <a:tblGrid>
                <a:gridCol w="766775"/>
                <a:gridCol w="1858725"/>
                <a:gridCol w="2471125"/>
                <a:gridCol w="1664775"/>
                <a:gridCol w="1981200"/>
              </a:tblGrid>
              <a:tr h="502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NAME OF THE PAPER WITH YEAR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OBJECTIVE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CONS</a:t>
                      </a:r>
                      <a:endParaRPr sz="1400" u="none" cap="none" strike="noStrike">
                        <a:solidFill>
                          <a:schemeClr val="dk1"/>
                        </a:solidFill>
                      </a:endParaRPr>
                    </a:p>
                  </a:txBody>
                  <a:tcPr marT="91425" marB="91425" marR="91425" marL="91425"/>
                </a:tc>
              </a:tr>
              <a:tr h="15576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5</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A Multilayered Encryption Scheme for Securing Cloud Data in Big Data Environment</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(2019)</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multilayered encryption scheme for securing cloud data in big data environment</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High security due to multiple encryption layers; Low computational overhead</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Several encryption levels may cause increased delay.</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r h="20606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6</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A Multilayer Security Framework for Mobile Computing and Communication</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(2019)</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 security framework for mobile computing and communication</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Provides comprehensive security measures for mobile devices; Allows for customizable levels of security</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Increased complexity can lead to reduced performance; Requires careful management of security layers</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7"/>
          <p:cNvGraphicFramePr/>
          <p:nvPr/>
        </p:nvGraphicFramePr>
        <p:xfrm>
          <a:off x="200700" y="246075"/>
          <a:ext cx="3000000" cy="3000000"/>
        </p:xfrm>
        <a:graphic>
          <a:graphicData uri="http://schemas.openxmlformats.org/drawingml/2006/table">
            <a:tbl>
              <a:tblPr>
                <a:noFill/>
                <a:tableStyleId>{EE22A500-F9F4-4269-959B-93E7F83F72A9}</a:tableStyleId>
              </a:tblPr>
              <a:tblGrid>
                <a:gridCol w="766775"/>
                <a:gridCol w="1858725"/>
                <a:gridCol w="2093525"/>
                <a:gridCol w="2042375"/>
                <a:gridCol w="1981200"/>
              </a:tblGrid>
              <a:tr h="502575">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solidFill>
                            <a:schemeClr val="dk1"/>
                          </a:solidFill>
                        </a:rPr>
                        <a:t>S.NO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NAME OF THE PAPER WITH YEAR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OBJECTIVE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CONS</a:t>
                      </a:r>
                      <a:endParaRPr sz="1400" u="none" cap="none" strike="noStrike">
                        <a:solidFill>
                          <a:schemeClr val="dk1"/>
                        </a:solidFill>
                      </a:endParaRPr>
                    </a:p>
                  </a:txBody>
                  <a:tcPr marT="91425" marB="91425" marR="91425" marL="91425"/>
                </a:tc>
              </a:tr>
              <a:tr h="15576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7</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Multilayer Data Encryption Using Symmetric and Asymmetric Cryptography</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(2020)</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develop a multilayer data encryption method using symmetric and asymmetric cryptography</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Provides multiple layers of encryption for enhanced security; Uses a combination of strong symmetric and asymmetric encryption algorithms</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Increased complexity can lead to reduced performance; Requires careful key management</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r h="20606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8</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Multilayer Security for the Internet of Things</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(2018)</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 security architecture for the Internet of Things (IoT)</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Provides a comprehensive security framework for IoT devices; Allows for customizable levels of security</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Performance might suffer as a result of complexity, therefore security layers must be carefully managed.</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8"/>
          <p:cNvGraphicFramePr/>
          <p:nvPr/>
        </p:nvGraphicFramePr>
        <p:xfrm>
          <a:off x="200700" y="246075"/>
          <a:ext cx="3000000" cy="3000000"/>
        </p:xfrm>
        <a:graphic>
          <a:graphicData uri="http://schemas.openxmlformats.org/drawingml/2006/table">
            <a:tbl>
              <a:tblPr>
                <a:noFill/>
                <a:tableStyleId>{EE22A500-F9F4-4269-959B-93E7F83F72A9}</a:tableStyleId>
              </a:tblPr>
              <a:tblGrid>
                <a:gridCol w="766775"/>
                <a:gridCol w="1858725"/>
                <a:gridCol w="2093525"/>
                <a:gridCol w="2042375"/>
                <a:gridCol w="1981200"/>
              </a:tblGrid>
              <a:tr h="502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NAME OF THE PAPER WITH YEAR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OBJECTIVE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CONS</a:t>
                      </a:r>
                      <a:endParaRPr sz="1400" u="none" cap="none" strike="noStrike">
                        <a:solidFill>
                          <a:schemeClr val="dk1"/>
                        </a:solidFill>
                      </a:endParaRPr>
                    </a:p>
                  </a:txBody>
                  <a:tcPr marT="91425" marB="91425" marR="91425" marL="91425"/>
                </a:tc>
              </a:tr>
              <a:tr h="15576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9</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Multilayer Encryption Model for Cloud Computing Security</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(2021)</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 encryption model for cloud computing security</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Provides multiple layers of encryption for enhanced security; Allows for customizable levels of security</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Performance may suffer as complexity rises, demanding careful layer management of security.</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r h="20606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rPr>
                        <a:t>10</a:t>
                      </a:r>
                      <a:endParaRPr sz="16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Multilayered Security Approach for Web Applications</a:t>
                      </a:r>
                      <a:endParaRPr sz="1400" u="none" cap="none" strike="noStrike">
                        <a:solidFill>
                          <a:srgbClr val="D1D5DB"/>
                        </a:solidFill>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solidFill>
                            <a:srgbClr val="D1D5DB"/>
                          </a:solidFill>
                        </a:rPr>
                        <a:t>(2019)</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To propose a multilayered security approach for web applications</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Provides comprehensive security measures for web applications; Allows for customizable levels of security</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5DB"/>
                          </a:solidFill>
                        </a:rPr>
                        <a:t>Increasing complexity may result in decreased performance; careful control of security layers is required.</a:t>
                      </a:r>
                      <a:endParaRPr sz="1400" u="none" cap="none" strike="noStrike">
                        <a:solidFill>
                          <a:srgbClr val="D1D5DB"/>
                        </a:solidFill>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p:nvPr/>
        </p:nvSpPr>
        <p:spPr>
          <a:xfrm>
            <a:off x="0" y="0"/>
            <a:ext cx="9161100" cy="115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txBox="1"/>
          <p:nvPr>
            <p:ph idx="4294967295" type="title"/>
          </p:nvPr>
        </p:nvSpPr>
        <p:spPr>
          <a:xfrm>
            <a:off x="379650" y="189825"/>
            <a:ext cx="8452800" cy="755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Existing System</a:t>
            </a:r>
            <a:endParaRPr/>
          </a:p>
        </p:txBody>
      </p:sp>
      <p:sp>
        <p:nvSpPr>
          <p:cNvPr id="112" name="Google Shape;112;p9"/>
          <p:cNvSpPr txBox="1"/>
          <p:nvPr>
            <p:ph idx="4294967295" type="body"/>
          </p:nvPr>
        </p:nvSpPr>
        <p:spPr>
          <a:xfrm>
            <a:off x="114300" y="1251175"/>
            <a:ext cx="8641800" cy="37761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Char char="●"/>
            </a:pPr>
            <a:r>
              <a:rPr lang="en" sz="1700"/>
              <a:t>In the EXISTING SYSTEM, Most of the Times, Data are not properly transferred to the Destination, as there are more changes for Attacks from the Intermediate Hops.</a:t>
            </a:r>
            <a:endParaRPr sz="1700"/>
          </a:p>
          <a:p>
            <a:pPr indent="-336550" lvl="0" marL="457200" rtl="0" algn="just">
              <a:lnSpc>
                <a:spcPct val="150000"/>
              </a:lnSpc>
              <a:spcBef>
                <a:spcPts val="0"/>
              </a:spcBef>
              <a:spcAft>
                <a:spcPts val="0"/>
              </a:spcAft>
              <a:buSzPts val="1700"/>
              <a:buChar char="●"/>
            </a:pPr>
            <a:r>
              <a:rPr lang="en" sz="1700"/>
              <a:t> In any Multi Hop Network system, Intermediate Node’s Support is mandatory. They should be Reliable for the effective data transfer.</a:t>
            </a:r>
            <a:endParaRPr sz="1700"/>
          </a:p>
          <a:p>
            <a:pPr indent="-336550" lvl="0" marL="457200" rtl="0" algn="just">
              <a:lnSpc>
                <a:spcPct val="150000"/>
              </a:lnSpc>
              <a:spcBef>
                <a:spcPts val="0"/>
              </a:spcBef>
              <a:spcAft>
                <a:spcPts val="0"/>
              </a:spcAft>
              <a:buSzPts val="1700"/>
              <a:buChar char="●"/>
            </a:pPr>
            <a:r>
              <a:rPr lang="en" sz="1700"/>
              <a:t>But in most of the cases, in the existing system, it is not so. Either Intermediate itself will drop the packets the packets or it would be hacked. </a:t>
            </a:r>
            <a:endParaRPr sz="1700"/>
          </a:p>
          <a:p>
            <a:pPr indent="-336550" lvl="0" marL="457200" rtl="0" algn="just">
              <a:lnSpc>
                <a:spcPct val="150000"/>
              </a:lnSpc>
              <a:spcBef>
                <a:spcPts val="0"/>
              </a:spcBef>
              <a:spcAft>
                <a:spcPts val="0"/>
              </a:spcAft>
              <a:buSzPts val="1700"/>
              <a:buChar char="●"/>
            </a:pPr>
            <a:r>
              <a:rPr lang="en" sz="1700"/>
              <a:t>We need to deploy IP Tracking system to track the misbehavior of any intermediate Nodes. It is Time consuming, not reliable and finally increasing the Network Traffic. </a:t>
            </a:r>
            <a:endParaRPr sz="1700"/>
          </a:p>
          <a:p>
            <a:pPr indent="0" lvl="0" marL="0" rtl="0" algn="just">
              <a:lnSpc>
                <a:spcPct val="150000"/>
              </a:lnSpc>
              <a:spcBef>
                <a:spcPts val="1200"/>
              </a:spcBef>
              <a:spcAft>
                <a:spcPts val="0"/>
              </a:spcAft>
              <a:buSzPts val="1800"/>
              <a:buNone/>
            </a:pPr>
            <a:r>
              <a:t/>
            </a:r>
            <a:endParaRPr b="1" sz="1700"/>
          </a:p>
          <a:p>
            <a:pPr indent="0" lvl="0" marL="0" rtl="0" algn="just">
              <a:lnSpc>
                <a:spcPct val="150000"/>
              </a:lnSpc>
              <a:spcBef>
                <a:spcPts val="1200"/>
              </a:spcBef>
              <a:spcAft>
                <a:spcPts val="1200"/>
              </a:spcAft>
              <a:buSzPts val="852"/>
              <a:buNone/>
            </a:pPr>
            <a:r>
              <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Mohanraj S</dc:creator>
</cp:coreProperties>
</file>