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Be Vietnam" panose="020B0604020202020204" charset="0"/>
      <p:regular r:id="rId21"/>
    </p:embeddedFont>
    <p:embeddedFont>
      <p:font typeface="Be Vietnam Bold" panose="020B0604020202020204" charset="0"/>
      <p:regular r:id="rId22"/>
    </p:embeddedFont>
    <p:embeddedFont>
      <p:font typeface="Calibri" panose="020F0502020204030204" pitchFamily="34" charset="0"/>
      <p:regular r:id="rId23"/>
      <p:bold r:id="rId24"/>
      <p:italic r:id="rId25"/>
      <p:boldItalic r:id="rId26"/>
    </p:embeddedFont>
    <p:embeddedFont>
      <p:font typeface="Canva Sans" panose="020B0604020202020204" charset="0"/>
      <p:regular r:id="rId27"/>
    </p:embeddedFont>
    <p:embeddedFont>
      <p:font typeface="Canva Sans Bold" panose="020B0604020202020204" charset="0"/>
      <p:regular r:id="rId28"/>
    </p:embeddedFont>
    <p:embeddedFont>
      <p:font typeface="IBM Plex Sans" panose="020B0503050203000203" pitchFamily="34" charset="0"/>
      <p:regular r:id="rId29"/>
      <p:bold r:id="rId30"/>
      <p:italic r:id="rId31"/>
      <p:boldItalic r:id="rId32"/>
    </p:embeddedFont>
    <p:embeddedFont>
      <p:font typeface="IBM Plex Sans Bold" panose="020B0803050203000203" charset="0"/>
      <p:regular r:id="rId33"/>
    </p:embeddedFont>
    <p:embeddedFont>
      <p:font typeface="Muli Regular" panose="020B0604020202020204" charset="0"/>
      <p:regular r:id="rId34"/>
    </p:embeddedFont>
    <p:embeddedFont>
      <p:font typeface="Muli Regular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arxiv.org/abs/1501.0596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0" y="0"/>
            <a:ext cx="18288000" cy="10287000"/>
          </a:xfrm>
          <a:prstGeom prst="rect">
            <a:avLst/>
          </a:prstGeom>
        </p:spPr>
      </p:pic>
      <p:pic>
        <p:nvPicPr>
          <p:cNvPr id="3" name="Picture 3"/>
          <p:cNvPicPr>
            <a:picLocks noChangeAspect="1"/>
          </p:cNvPicPr>
          <p:nvPr/>
        </p:nvPicPr>
        <p:blipFill>
          <a:blip r:embed="rId3">
            <a:alphaModFix amt="6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4226452" y="3368555"/>
            <a:ext cx="16909587" cy="6118196"/>
          </a:xfrm>
          <a:prstGeom prst="rect">
            <a:avLst/>
          </a:prstGeom>
        </p:spPr>
      </p:pic>
      <p:sp>
        <p:nvSpPr>
          <p:cNvPr id="4" name="TextBox 4"/>
          <p:cNvSpPr txBox="1"/>
          <p:nvPr/>
        </p:nvSpPr>
        <p:spPr>
          <a:xfrm>
            <a:off x="710544" y="1058434"/>
            <a:ext cx="8570452" cy="8199866"/>
          </a:xfrm>
          <a:prstGeom prst="rect">
            <a:avLst/>
          </a:prstGeom>
        </p:spPr>
        <p:txBody>
          <a:bodyPr lIns="0" tIns="0" rIns="0" bIns="0" rtlCol="0" anchor="t">
            <a:spAutoFit/>
          </a:bodyPr>
          <a:lstStyle/>
          <a:p>
            <a:pPr>
              <a:lnSpc>
                <a:spcPts val="9191"/>
              </a:lnSpc>
            </a:pPr>
            <a:r>
              <a:rPr lang="en-US" sz="8923" dirty="0">
                <a:solidFill>
                  <a:srgbClr val="F8F8F8"/>
                </a:solidFill>
                <a:latin typeface="Be Vietnam"/>
              </a:rPr>
              <a:t>SUSPICIOUS MILITARY ACTIVITY DETECTION AND ALERT SYSTEM USING RASPBERRY PI</a:t>
            </a:r>
          </a:p>
        </p:txBody>
      </p:sp>
      <p:grpSp>
        <p:nvGrpSpPr>
          <p:cNvPr id="11" name="Group 11"/>
          <p:cNvGrpSpPr/>
          <p:nvPr/>
        </p:nvGrpSpPr>
        <p:grpSpPr>
          <a:xfrm>
            <a:off x="14634436" y="7405863"/>
            <a:ext cx="3283640" cy="1201148"/>
            <a:chOff x="0" y="0"/>
            <a:chExt cx="4378187" cy="1601531"/>
          </a:xfrm>
        </p:grpSpPr>
        <p:sp>
          <p:nvSpPr>
            <p:cNvPr id="12" name="TextBox 12"/>
            <p:cNvSpPr txBox="1"/>
            <p:nvPr/>
          </p:nvSpPr>
          <p:spPr>
            <a:xfrm>
              <a:off x="0" y="-19050"/>
              <a:ext cx="4378187" cy="464397"/>
            </a:xfrm>
            <a:prstGeom prst="rect">
              <a:avLst/>
            </a:prstGeom>
          </p:spPr>
          <p:txBody>
            <a:bodyPr lIns="0" tIns="0" rIns="0" bIns="0" rtlCol="0" anchor="t">
              <a:spAutoFit/>
            </a:bodyPr>
            <a:lstStyle/>
            <a:p>
              <a:pPr marL="0" lvl="0" indent="0" algn="r">
                <a:lnSpc>
                  <a:spcPts val="2859"/>
                </a:lnSpc>
                <a:spcBef>
                  <a:spcPct val="0"/>
                </a:spcBef>
              </a:pPr>
              <a:r>
                <a:rPr lang="en-US" sz="2199" spc="191">
                  <a:solidFill>
                    <a:srgbClr val="F8F8F8"/>
                  </a:solidFill>
                  <a:latin typeface="Be Vietnam Bold"/>
                </a:rPr>
                <a:t>GUIDED </a:t>
              </a:r>
              <a:r>
                <a:rPr lang="en-US" sz="2199" u="none" spc="191">
                  <a:solidFill>
                    <a:srgbClr val="F8F8F8"/>
                  </a:solidFill>
                  <a:latin typeface="Be Vietnam Bold"/>
                </a:rPr>
                <a:t>BY</a:t>
              </a:r>
            </a:p>
          </p:txBody>
        </p:sp>
        <p:sp>
          <p:nvSpPr>
            <p:cNvPr id="13" name="TextBox 13"/>
            <p:cNvSpPr txBox="1"/>
            <p:nvPr/>
          </p:nvSpPr>
          <p:spPr>
            <a:xfrm>
              <a:off x="0" y="517586"/>
              <a:ext cx="4378187" cy="1083945"/>
            </a:xfrm>
            <a:prstGeom prst="rect">
              <a:avLst/>
            </a:prstGeom>
          </p:spPr>
          <p:txBody>
            <a:bodyPr lIns="0" tIns="0" rIns="0" bIns="0" rtlCol="0" anchor="t">
              <a:spAutoFit/>
            </a:bodyPr>
            <a:lstStyle/>
            <a:p>
              <a:pPr algn="r">
                <a:lnSpc>
                  <a:spcPts val="3359"/>
                </a:lnSpc>
              </a:pPr>
              <a:r>
                <a:rPr lang="en-US" sz="2400" dirty="0">
                  <a:solidFill>
                    <a:srgbClr val="F8F8F8"/>
                  </a:solidFill>
                  <a:latin typeface="IBM Plex Sans"/>
                </a:rPr>
                <a:t>K. Lalitha</a:t>
              </a:r>
            </a:p>
            <a:p>
              <a:pPr algn="r">
                <a:lnSpc>
                  <a:spcPts val="3359"/>
                </a:lnSpc>
              </a:pPr>
              <a:r>
                <a:rPr lang="en-US" sz="2400" dirty="0">
                  <a:solidFill>
                    <a:srgbClr val="F8F8F8"/>
                  </a:solidFill>
                  <a:latin typeface="IBM Plex Sans"/>
                </a:rPr>
                <a:t>Asst. Professor</a:t>
              </a:r>
            </a:p>
          </p:txBody>
        </p:sp>
      </p:grpSp>
      <p:grpSp>
        <p:nvGrpSpPr>
          <p:cNvPr id="14" name="Group 14"/>
          <p:cNvGrpSpPr/>
          <p:nvPr/>
        </p:nvGrpSpPr>
        <p:grpSpPr>
          <a:xfrm>
            <a:off x="14634436" y="4974592"/>
            <a:ext cx="3283640" cy="2115637"/>
            <a:chOff x="0" y="-19050"/>
            <a:chExt cx="4378187" cy="2820850"/>
          </a:xfrm>
        </p:grpSpPr>
        <p:sp>
          <p:nvSpPr>
            <p:cNvPr id="15" name="TextBox 15"/>
            <p:cNvSpPr txBox="1"/>
            <p:nvPr/>
          </p:nvSpPr>
          <p:spPr>
            <a:xfrm>
              <a:off x="0" y="-19050"/>
              <a:ext cx="4378187" cy="464397"/>
            </a:xfrm>
            <a:prstGeom prst="rect">
              <a:avLst/>
            </a:prstGeom>
          </p:spPr>
          <p:txBody>
            <a:bodyPr lIns="0" tIns="0" rIns="0" bIns="0" rtlCol="0" anchor="t">
              <a:spAutoFit/>
            </a:bodyPr>
            <a:lstStyle/>
            <a:p>
              <a:pPr marL="0" lvl="0" indent="0" algn="r">
                <a:lnSpc>
                  <a:spcPts val="2859"/>
                </a:lnSpc>
                <a:spcBef>
                  <a:spcPct val="0"/>
                </a:spcBef>
              </a:pPr>
              <a:r>
                <a:rPr lang="en-US" sz="2199" u="none" spc="191">
                  <a:solidFill>
                    <a:srgbClr val="F8F8F8"/>
                  </a:solidFill>
                  <a:latin typeface="Be Vietnam Bold"/>
                </a:rPr>
                <a:t>PRESENTED BY</a:t>
              </a:r>
            </a:p>
          </p:txBody>
        </p:sp>
        <p:sp>
          <p:nvSpPr>
            <p:cNvPr id="16" name="TextBox 16"/>
            <p:cNvSpPr txBox="1"/>
            <p:nvPr/>
          </p:nvSpPr>
          <p:spPr>
            <a:xfrm>
              <a:off x="0" y="517585"/>
              <a:ext cx="4378187" cy="2284215"/>
            </a:xfrm>
            <a:prstGeom prst="rect">
              <a:avLst/>
            </a:prstGeom>
          </p:spPr>
          <p:txBody>
            <a:bodyPr lIns="0" tIns="0" rIns="0" bIns="0" rtlCol="0" anchor="t">
              <a:spAutoFit/>
            </a:bodyPr>
            <a:lstStyle/>
            <a:p>
              <a:pPr algn="r">
                <a:lnSpc>
                  <a:spcPts val="3359"/>
                </a:lnSpc>
              </a:pPr>
              <a:r>
                <a:rPr lang="en-US" sz="2400" dirty="0">
                  <a:solidFill>
                    <a:srgbClr val="F8F8F8"/>
                  </a:solidFill>
                  <a:latin typeface="IBM Plex Sans"/>
                </a:rPr>
                <a:t>K.P. Dhivyesh Anand (211419205042)</a:t>
              </a:r>
            </a:p>
            <a:p>
              <a:pPr algn="r">
                <a:lnSpc>
                  <a:spcPts val="3359"/>
                </a:lnSpc>
              </a:pPr>
              <a:r>
                <a:rPr lang="en-US" sz="2400" dirty="0">
                  <a:solidFill>
                    <a:srgbClr val="F8F8F8"/>
                  </a:solidFill>
                  <a:latin typeface="IBM Plex Sans"/>
                </a:rPr>
                <a:t>S. </a:t>
              </a:r>
              <a:r>
                <a:rPr lang="en-US" sz="2400" dirty="0" err="1">
                  <a:solidFill>
                    <a:srgbClr val="F8F8F8"/>
                  </a:solidFill>
                  <a:latin typeface="IBM Plex Sans"/>
                </a:rPr>
                <a:t>Mukundhan</a:t>
              </a:r>
              <a:r>
                <a:rPr lang="en-US" sz="2400" dirty="0">
                  <a:solidFill>
                    <a:srgbClr val="F8F8F8"/>
                  </a:solidFill>
                  <a:latin typeface="IBM Plex Sans"/>
                </a:rPr>
                <a:t> (211419205113)</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458605" y="284802"/>
            <a:ext cx="17370789" cy="1335395"/>
          </a:xfrm>
          <a:prstGeom prst="rect">
            <a:avLst/>
          </a:prstGeom>
        </p:spPr>
        <p:txBody>
          <a:bodyPr lIns="0" tIns="0" rIns="0" bIns="0" rtlCol="0" anchor="t">
            <a:spAutoFit/>
          </a:bodyPr>
          <a:lstStyle/>
          <a:p>
            <a:pPr algn="ctr">
              <a:lnSpc>
                <a:spcPts val="10920"/>
              </a:lnSpc>
              <a:spcBef>
                <a:spcPct val="0"/>
              </a:spcBef>
            </a:pPr>
            <a:r>
              <a:rPr lang="en-US" sz="7800">
                <a:solidFill>
                  <a:srgbClr val="FFFFFF"/>
                </a:solidFill>
                <a:latin typeface="Be Vietnam Bold"/>
              </a:rPr>
              <a:t>Software &amp; hardware Requirements</a:t>
            </a:r>
          </a:p>
        </p:txBody>
      </p:sp>
      <p:sp>
        <p:nvSpPr>
          <p:cNvPr id="3" name="TextBox 3"/>
          <p:cNvSpPr txBox="1"/>
          <p:nvPr/>
        </p:nvSpPr>
        <p:spPr>
          <a:xfrm>
            <a:off x="1120378" y="3659401"/>
            <a:ext cx="2689622" cy="1187826"/>
          </a:xfrm>
          <a:prstGeom prst="rect">
            <a:avLst/>
          </a:prstGeom>
        </p:spPr>
        <p:txBody>
          <a:bodyPr wrap="square" lIns="0" tIns="0" rIns="0" bIns="0" rtlCol="0" anchor="t">
            <a:spAutoFit/>
          </a:bodyPr>
          <a:lstStyle/>
          <a:p>
            <a:pPr algn="ctr">
              <a:lnSpc>
                <a:spcPts val="4759"/>
              </a:lnSpc>
            </a:pPr>
            <a:r>
              <a:rPr lang="en-US" sz="3399" dirty="0">
                <a:solidFill>
                  <a:srgbClr val="FFFFFF"/>
                </a:solidFill>
                <a:latin typeface="IBM Plex Sans"/>
              </a:rPr>
              <a:t>•Raspberry pi</a:t>
            </a:r>
          </a:p>
          <a:p>
            <a:pPr>
              <a:lnSpc>
                <a:spcPts val="4759"/>
              </a:lnSpc>
            </a:pPr>
            <a:r>
              <a:rPr lang="en-US" sz="3399" dirty="0">
                <a:solidFill>
                  <a:srgbClr val="FFFFFF"/>
                </a:solidFill>
                <a:latin typeface="IBM Plex Sans"/>
              </a:rPr>
              <a:t>•Camera</a:t>
            </a:r>
          </a:p>
        </p:txBody>
      </p:sp>
      <p:sp>
        <p:nvSpPr>
          <p:cNvPr id="4" name="TextBox 4"/>
          <p:cNvSpPr txBox="1"/>
          <p:nvPr/>
        </p:nvSpPr>
        <p:spPr>
          <a:xfrm>
            <a:off x="864006" y="2181756"/>
            <a:ext cx="3612818" cy="887095"/>
          </a:xfrm>
          <a:prstGeom prst="rect">
            <a:avLst/>
          </a:prstGeom>
        </p:spPr>
        <p:txBody>
          <a:bodyPr lIns="0" tIns="0" rIns="0" bIns="0" rtlCol="0" anchor="t">
            <a:spAutoFit/>
          </a:bodyPr>
          <a:lstStyle/>
          <a:p>
            <a:pPr algn="ctr">
              <a:lnSpc>
                <a:spcPts val="7279"/>
              </a:lnSpc>
            </a:pPr>
            <a:r>
              <a:rPr lang="en-US" sz="5199">
                <a:solidFill>
                  <a:srgbClr val="FFFFFF"/>
                </a:solidFill>
                <a:latin typeface="IBM Plex Sans Bold"/>
              </a:rPr>
              <a:t>Hardware:</a:t>
            </a:r>
          </a:p>
        </p:txBody>
      </p:sp>
      <p:sp>
        <p:nvSpPr>
          <p:cNvPr id="5" name="TextBox 5"/>
          <p:cNvSpPr txBox="1"/>
          <p:nvPr/>
        </p:nvSpPr>
        <p:spPr>
          <a:xfrm>
            <a:off x="1059023" y="5437777"/>
            <a:ext cx="3222784" cy="887095"/>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IBM Plex Sans Bold"/>
              </a:rPr>
              <a:t>Software:</a:t>
            </a:r>
          </a:p>
        </p:txBody>
      </p:sp>
      <p:sp>
        <p:nvSpPr>
          <p:cNvPr id="6" name="TextBox 6"/>
          <p:cNvSpPr txBox="1"/>
          <p:nvPr/>
        </p:nvSpPr>
        <p:spPr>
          <a:xfrm>
            <a:off x="1120378" y="6885756"/>
            <a:ext cx="4229397" cy="1808042"/>
          </a:xfrm>
          <a:prstGeom prst="rect">
            <a:avLst/>
          </a:prstGeom>
        </p:spPr>
        <p:txBody>
          <a:bodyPr lIns="0" tIns="0" rIns="0" bIns="0" rtlCol="0" anchor="t">
            <a:spAutoFit/>
          </a:bodyPr>
          <a:lstStyle/>
          <a:p>
            <a:pPr>
              <a:lnSpc>
                <a:spcPts val="4819"/>
              </a:lnSpc>
            </a:pPr>
            <a:r>
              <a:rPr lang="en-US" sz="3442" dirty="0">
                <a:solidFill>
                  <a:srgbClr val="FFFFFF"/>
                </a:solidFill>
                <a:ea typeface="IBM Plex Sans"/>
              </a:rPr>
              <a:t>●Raspberry pi OS</a:t>
            </a:r>
          </a:p>
          <a:p>
            <a:pPr>
              <a:lnSpc>
                <a:spcPts val="4819"/>
              </a:lnSpc>
            </a:pPr>
            <a:r>
              <a:rPr lang="en-US" sz="3442" dirty="0">
                <a:solidFill>
                  <a:srgbClr val="FFFFFF"/>
                </a:solidFill>
                <a:ea typeface="IBM Plex Sans"/>
              </a:rPr>
              <a:t>●Python IDE</a:t>
            </a:r>
          </a:p>
          <a:p>
            <a:pPr>
              <a:lnSpc>
                <a:spcPts val="4819"/>
              </a:lnSpc>
            </a:pPr>
            <a:r>
              <a:rPr lang="en-US" sz="3442" dirty="0">
                <a:solidFill>
                  <a:srgbClr val="FFFFFF"/>
                </a:solidFill>
                <a:ea typeface="IBM Plex Sans"/>
              </a:rPr>
              <a:t>●OpenCV library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23889" y="2086712"/>
            <a:ext cx="10040223" cy="7171588"/>
          </a:xfrm>
          <a:prstGeom prst="rect">
            <a:avLst/>
          </a:prstGeom>
        </p:spPr>
      </p:pic>
      <p:sp>
        <p:nvSpPr>
          <p:cNvPr id="3" name="TextBox 3"/>
          <p:cNvSpPr txBox="1"/>
          <p:nvPr/>
        </p:nvSpPr>
        <p:spPr>
          <a:xfrm>
            <a:off x="3073122" y="159703"/>
            <a:ext cx="12141755"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Architecture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153435" y="748675"/>
            <a:ext cx="11981131" cy="8789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028700" y="159703"/>
            <a:ext cx="4372094"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Novelty</a:t>
            </a:r>
          </a:p>
        </p:txBody>
      </p:sp>
      <p:sp>
        <p:nvSpPr>
          <p:cNvPr id="3" name="TextBox 3"/>
          <p:cNvSpPr txBox="1"/>
          <p:nvPr/>
        </p:nvSpPr>
        <p:spPr>
          <a:xfrm>
            <a:off x="1028700" y="2590264"/>
            <a:ext cx="15855597" cy="1109345"/>
          </a:xfrm>
          <a:prstGeom prst="rect">
            <a:avLst/>
          </a:prstGeom>
        </p:spPr>
        <p:txBody>
          <a:bodyPr lIns="0" tIns="0" rIns="0" bIns="0" rtlCol="0" anchor="t">
            <a:spAutoFit/>
          </a:bodyPr>
          <a:lstStyle/>
          <a:p>
            <a:pPr>
              <a:lnSpc>
                <a:spcPts val="4480"/>
              </a:lnSpc>
            </a:pPr>
            <a:r>
              <a:rPr lang="en-US" sz="3200" dirty="0">
                <a:solidFill>
                  <a:srgbClr val="FFFFFF"/>
                </a:solidFill>
                <a:latin typeface="IBM Plex Sans"/>
              </a:rPr>
              <a:t>The images of the trespasser or objects are sent to the commandos on real time and the live </a:t>
            </a:r>
            <a:r>
              <a:rPr lang="en-US" sz="3200" dirty="0" err="1">
                <a:solidFill>
                  <a:srgbClr val="FFFFFF"/>
                </a:solidFill>
                <a:latin typeface="IBM Plex Sans"/>
              </a:rPr>
              <a:t>gprs</a:t>
            </a:r>
            <a:r>
              <a:rPr lang="en-US" sz="3200" dirty="0">
                <a:solidFill>
                  <a:srgbClr val="FFFFFF"/>
                </a:solidFill>
                <a:latin typeface="IBM Plex Sans"/>
              </a:rPr>
              <a:t> location of the incident</a:t>
            </a:r>
          </a:p>
        </p:txBody>
      </p:sp>
      <p:sp>
        <p:nvSpPr>
          <p:cNvPr id="4" name="TextBox 4"/>
          <p:cNvSpPr txBox="1"/>
          <p:nvPr/>
        </p:nvSpPr>
        <p:spPr>
          <a:xfrm>
            <a:off x="1028700" y="4555490"/>
            <a:ext cx="15855597" cy="1109345"/>
          </a:xfrm>
          <a:prstGeom prst="rect">
            <a:avLst/>
          </a:prstGeom>
        </p:spPr>
        <p:txBody>
          <a:bodyPr lIns="0" tIns="0" rIns="0" bIns="0" rtlCol="0" anchor="t">
            <a:spAutoFit/>
          </a:bodyPr>
          <a:lstStyle/>
          <a:p>
            <a:pPr>
              <a:lnSpc>
                <a:spcPts val="4480"/>
              </a:lnSpc>
            </a:pPr>
            <a:r>
              <a:rPr lang="en-US" sz="3200" dirty="0">
                <a:solidFill>
                  <a:srgbClr val="FFFFFF"/>
                </a:solidFill>
                <a:latin typeface="IBM Plex Sans"/>
              </a:rPr>
              <a:t>The notification of trespassing is sent to the officials via </a:t>
            </a:r>
            <a:r>
              <a:rPr lang="en-US" sz="3200" dirty="0" err="1">
                <a:solidFill>
                  <a:srgbClr val="FFFFFF"/>
                </a:solidFill>
                <a:latin typeface="IBM Plex Sans"/>
              </a:rPr>
              <a:t>mial</a:t>
            </a:r>
            <a:r>
              <a:rPr lang="en-US" sz="3200" dirty="0">
                <a:solidFill>
                  <a:srgbClr val="FFFFFF"/>
                </a:solidFill>
                <a:latin typeface="IBM Plex Sans"/>
              </a:rPr>
              <a:t> and </a:t>
            </a:r>
            <a:r>
              <a:rPr lang="en-US" sz="3200" dirty="0" err="1">
                <a:solidFill>
                  <a:srgbClr val="FFFFFF"/>
                </a:solidFill>
                <a:latin typeface="IBM Plex Sans"/>
              </a:rPr>
              <a:t>sms</a:t>
            </a:r>
            <a:r>
              <a:rPr lang="en-US" sz="3200" dirty="0">
                <a:solidFill>
                  <a:srgbClr val="FFFFFF"/>
                </a:solidFill>
                <a:latin typeface="IBM Plex Sans"/>
              </a:rPr>
              <a:t> on real time along with the pictures of the trespasser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028700" y="159703"/>
            <a:ext cx="8903018"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Module Split Up</a:t>
            </a:r>
          </a:p>
        </p:txBody>
      </p:sp>
      <p:sp>
        <p:nvSpPr>
          <p:cNvPr id="3" name="TextBox 3"/>
          <p:cNvSpPr txBox="1"/>
          <p:nvPr/>
        </p:nvSpPr>
        <p:spPr>
          <a:xfrm>
            <a:off x="1028700" y="2335201"/>
            <a:ext cx="3238500" cy="887095"/>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IBM Plex Sans Bold"/>
              </a:rPr>
              <a:t>Module 1:</a:t>
            </a:r>
          </a:p>
        </p:txBody>
      </p:sp>
      <p:sp>
        <p:nvSpPr>
          <p:cNvPr id="4" name="TextBox 4"/>
          <p:cNvSpPr txBox="1"/>
          <p:nvPr/>
        </p:nvSpPr>
        <p:spPr>
          <a:xfrm>
            <a:off x="1028700" y="3401066"/>
            <a:ext cx="3709988"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Hardware Module</a:t>
            </a:r>
          </a:p>
        </p:txBody>
      </p:sp>
      <p:sp>
        <p:nvSpPr>
          <p:cNvPr id="5" name="TextBox 5"/>
          <p:cNvSpPr txBox="1"/>
          <p:nvPr/>
        </p:nvSpPr>
        <p:spPr>
          <a:xfrm>
            <a:off x="1028700" y="4591056"/>
            <a:ext cx="3238500" cy="887095"/>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IBM Plex Sans Bold"/>
              </a:rPr>
              <a:t>Module 2:</a:t>
            </a:r>
          </a:p>
        </p:txBody>
      </p:sp>
      <p:sp>
        <p:nvSpPr>
          <p:cNvPr id="6" name="TextBox 6"/>
          <p:cNvSpPr txBox="1"/>
          <p:nvPr/>
        </p:nvSpPr>
        <p:spPr>
          <a:xfrm>
            <a:off x="1028700" y="5659126"/>
            <a:ext cx="430887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Commandos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pSp>
        <p:nvGrpSpPr>
          <p:cNvPr id="2" name="Group 2"/>
          <p:cNvGrpSpPr/>
          <p:nvPr/>
        </p:nvGrpSpPr>
        <p:grpSpPr>
          <a:xfrm>
            <a:off x="1080433" y="3101035"/>
            <a:ext cx="3117777" cy="3375418"/>
            <a:chOff x="0" y="-248688"/>
            <a:chExt cx="821143" cy="889000"/>
          </a:xfrm>
        </p:grpSpPr>
        <p:sp>
          <p:nvSpPr>
            <p:cNvPr id="3" name="Freeform 3"/>
            <p:cNvSpPr/>
            <p:nvPr/>
          </p:nvSpPr>
          <p:spPr>
            <a:xfrm>
              <a:off x="0" y="0"/>
              <a:ext cx="812800" cy="419078"/>
            </a:xfrm>
            <a:custGeom>
              <a:avLst/>
              <a:gdLst/>
              <a:ahLst/>
              <a:cxnLst/>
              <a:rect l="l" t="t" r="r" b="b"/>
              <a:pathLst>
                <a:path w="812800" h="419078">
                  <a:moveTo>
                    <a:pt x="0" y="0"/>
                  </a:moveTo>
                  <a:lnTo>
                    <a:pt x="812800" y="0"/>
                  </a:lnTo>
                  <a:lnTo>
                    <a:pt x="812800" y="419078"/>
                  </a:lnTo>
                  <a:lnTo>
                    <a:pt x="0" y="419078"/>
                  </a:lnTo>
                  <a:close/>
                </a:path>
              </a:pathLst>
            </a:custGeom>
            <a:solidFill>
              <a:srgbClr val="FFFFFF"/>
            </a:solidFill>
          </p:spPr>
        </p:sp>
        <p:sp>
          <p:nvSpPr>
            <p:cNvPr id="4" name="TextBox 4"/>
            <p:cNvSpPr txBox="1"/>
            <p:nvPr/>
          </p:nvSpPr>
          <p:spPr>
            <a:xfrm>
              <a:off x="8343" y="-248688"/>
              <a:ext cx="812800" cy="889000"/>
            </a:xfrm>
            <a:prstGeom prst="rect">
              <a:avLst/>
            </a:prstGeom>
          </p:spPr>
          <p:txBody>
            <a:bodyPr lIns="50800" tIns="50800" rIns="50800" bIns="50800" rtlCol="0" anchor="ctr"/>
            <a:lstStyle/>
            <a:p>
              <a:pPr algn="ctr">
                <a:lnSpc>
                  <a:spcPts val="5599"/>
                </a:lnSpc>
              </a:pPr>
              <a:r>
                <a:rPr lang="en-US" sz="3999" dirty="0">
                  <a:solidFill>
                    <a:srgbClr val="000000"/>
                  </a:solidFill>
                  <a:latin typeface="IBM Plex Sans"/>
                </a:rPr>
                <a:t>Pi board</a:t>
              </a:r>
            </a:p>
          </p:txBody>
        </p:sp>
      </p:grpSp>
      <p:grpSp>
        <p:nvGrpSpPr>
          <p:cNvPr id="5" name="Group 5"/>
          <p:cNvGrpSpPr/>
          <p:nvPr/>
        </p:nvGrpSpPr>
        <p:grpSpPr>
          <a:xfrm>
            <a:off x="5034915" y="3157277"/>
            <a:ext cx="3120807" cy="3339033"/>
            <a:chOff x="0" y="-230170"/>
            <a:chExt cx="821941" cy="879417"/>
          </a:xfrm>
        </p:grpSpPr>
        <p:sp>
          <p:nvSpPr>
            <p:cNvPr id="6" name="Freeform 6"/>
            <p:cNvSpPr/>
            <p:nvPr/>
          </p:nvSpPr>
          <p:spPr>
            <a:xfrm>
              <a:off x="0" y="0"/>
              <a:ext cx="812800" cy="419078"/>
            </a:xfrm>
            <a:custGeom>
              <a:avLst/>
              <a:gdLst/>
              <a:ahLst/>
              <a:cxnLst/>
              <a:rect l="l" t="t" r="r" b="b"/>
              <a:pathLst>
                <a:path w="812800" h="419078">
                  <a:moveTo>
                    <a:pt x="0" y="0"/>
                  </a:moveTo>
                  <a:lnTo>
                    <a:pt x="812800" y="0"/>
                  </a:lnTo>
                  <a:lnTo>
                    <a:pt x="812800" y="419078"/>
                  </a:lnTo>
                  <a:lnTo>
                    <a:pt x="0" y="419078"/>
                  </a:lnTo>
                  <a:close/>
                </a:path>
              </a:pathLst>
            </a:custGeom>
            <a:solidFill>
              <a:srgbClr val="FFFFFF"/>
            </a:solidFill>
          </p:spPr>
        </p:sp>
        <p:sp>
          <p:nvSpPr>
            <p:cNvPr id="7" name="TextBox 7"/>
            <p:cNvSpPr txBox="1"/>
            <p:nvPr/>
          </p:nvSpPr>
          <p:spPr>
            <a:xfrm>
              <a:off x="9141" y="-230170"/>
              <a:ext cx="812800" cy="879417"/>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Dataset Model Training</a:t>
              </a:r>
            </a:p>
          </p:txBody>
        </p:sp>
      </p:grpSp>
      <p:sp>
        <p:nvSpPr>
          <p:cNvPr id="8" name="TextBox 8"/>
          <p:cNvSpPr txBox="1"/>
          <p:nvPr/>
        </p:nvSpPr>
        <p:spPr>
          <a:xfrm>
            <a:off x="1080433" y="159703"/>
            <a:ext cx="5445800"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Module 1:</a:t>
            </a:r>
          </a:p>
        </p:txBody>
      </p:sp>
      <p:sp>
        <p:nvSpPr>
          <p:cNvPr id="9" name="TextBox 9"/>
          <p:cNvSpPr txBox="1"/>
          <p:nvPr/>
        </p:nvSpPr>
        <p:spPr>
          <a:xfrm>
            <a:off x="682139" y="2171700"/>
            <a:ext cx="6242387" cy="871329"/>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IBM Plex Sans Bold"/>
              </a:rPr>
              <a:t>Hardware Module</a:t>
            </a:r>
          </a:p>
        </p:txBody>
      </p:sp>
      <p:grpSp>
        <p:nvGrpSpPr>
          <p:cNvPr id="10" name="Group 10"/>
          <p:cNvGrpSpPr/>
          <p:nvPr/>
        </p:nvGrpSpPr>
        <p:grpSpPr>
          <a:xfrm>
            <a:off x="9363433" y="3161196"/>
            <a:ext cx="3086100" cy="3339253"/>
            <a:chOff x="0" y="-219130"/>
            <a:chExt cx="812800" cy="879475"/>
          </a:xfrm>
        </p:grpSpPr>
        <p:sp>
          <p:nvSpPr>
            <p:cNvPr id="11" name="Freeform 11"/>
            <p:cNvSpPr/>
            <p:nvPr/>
          </p:nvSpPr>
          <p:spPr>
            <a:xfrm>
              <a:off x="0" y="0"/>
              <a:ext cx="812800" cy="419078"/>
            </a:xfrm>
            <a:custGeom>
              <a:avLst/>
              <a:gdLst/>
              <a:ahLst/>
              <a:cxnLst/>
              <a:rect l="l" t="t" r="r" b="b"/>
              <a:pathLst>
                <a:path w="812800" h="419078">
                  <a:moveTo>
                    <a:pt x="0" y="0"/>
                  </a:moveTo>
                  <a:lnTo>
                    <a:pt x="812800" y="0"/>
                  </a:lnTo>
                  <a:lnTo>
                    <a:pt x="812800" y="419078"/>
                  </a:lnTo>
                  <a:lnTo>
                    <a:pt x="0" y="419078"/>
                  </a:lnTo>
                  <a:close/>
                </a:path>
              </a:pathLst>
            </a:custGeom>
            <a:solidFill>
              <a:srgbClr val="FFFFFF"/>
            </a:solidFill>
          </p:spPr>
        </p:sp>
        <p:sp>
          <p:nvSpPr>
            <p:cNvPr id="12" name="TextBox 12"/>
            <p:cNvSpPr txBox="1"/>
            <p:nvPr/>
          </p:nvSpPr>
          <p:spPr>
            <a:xfrm>
              <a:off x="0" y="-219130"/>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Testing of Data Set</a:t>
              </a:r>
            </a:p>
          </p:txBody>
        </p:sp>
      </p:grpSp>
      <p:grpSp>
        <p:nvGrpSpPr>
          <p:cNvPr id="13" name="Group 13"/>
          <p:cNvGrpSpPr/>
          <p:nvPr/>
        </p:nvGrpSpPr>
        <p:grpSpPr>
          <a:xfrm>
            <a:off x="13672900" y="3128642"/>
            <a:ext cx="3124190" cy="3339253"/>
            <a:chOff x="0" y="-222689"/>
            <a:chExt cx="822832" cy="879475"/>
          </a:xfrm>
        </p:grpSpPr>
        <p:sp>
          <p:nvSpPr>
            <p:cNvPr id="14" name="Freeform 14"/>
            <p:cNvSpPr/>
            <p:nvPr/>
          </p:nvSpPr>
          <p:spPr>
            <a:xfrm>
              <a:off x="0" y="0"/>
              <a:ext cx="812800" cy="419078"/>
            </a:xfrm>
            <a:custGeom>
              <a:avLst/>
              <a:gdLst/>
              <a:ahLst/>
              <a:cxnLst/>
              <a:rect l="l" t="t" r="r" b="b"/>
              <a:pathLst>
                <a:path w="812800" h="419078">
                  <a:moveTo>
                    <a:pt x="0" y="0"/>
                  </a:moveTo>
                  <a:lnTo>
                    <a:pt x="812800" y="0"/>
                  </a:lnTo>
                  <a:lnTo>
                    <a:pt x="812800" y="419078"/>
                  </a:lnTo>
                  <a:lnTo>
                    <a:pt x="0" y="419078"/>
                  </a:lnTo>
                  <a:close/>
                </a:path>
              </a:pathLst>
            </a:custGeom>
            <a:solidFill>
              <a:srgbClr val="FFFFFF"/>
            </a:solidFill>
          </p:spPr>
        </p:sp>
        <p:sp>
          <p:nvSpPr>
            <p:cNvPr id="15" name="TextBox 15"/>
            <p:cNvSpPr txBox="1"/>
            <p:nvPr/>
          </p:nvSpPr>
          <p:spPr>
            <a:xfrm>
              <a:off x="10032" y="-222689"/>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Detect trespassing</a:t>
              </a:r>
            </a:p>
          </p:txBody>
        </p:sp>
      </p:grpSp>
      <p:grpSp>
        <p:nvGrpSpPr>
          <p:cNvPr id="16" name="Group 16"/>
          <p:cNvGrpSpPr/>
          <p:nvPr/>
        </p:nvGrpSpPr>
        <p:grpSpPr>
          <a:xfrm>
            <a:off x="13710991" y="5893830"/>
            <a:ext cx="3086100" cy="3339258"/>
            <a:chOff x="0" y="-203549"/>
            <a:chExt cx="812800" cy="879475"/>
          </a:xfrm>
        </p:grpSpPr>
        <p:sp>
          <p:nvSpPr>
            <p:cNvPr id="17" name="Freeform 17"/>
            <p:cNvSpPr/>
            <p:nvPr/>
          </p:nvSpPr>
          <p:spPr>
            <a:xfrm>
              <a:off x="0" y="0"/>
              <a:ext cx="812800" cy="472377"/>
            </a:xfrm>
            <a:custGeom>
              <a:avLst/>
              <a:gdLst/>
              <a:ahLst/>
              <a:cxnLst/>
              <a:rect l="l" t="t" r="r" b="b"/>
              <a:pathLst>
                <a:path w="812800" h="472377">
                  <a:moveTo>
                    <a:pt x="0" y="0"/>
                  </a:moveTo>
                  <a:lnTo>
                    <a:pt x="812800" y="0"/>
                  </a:lnTo>
                  <a:lnTo>
                    <a:pt x="812800" y="472377"/>
                  </a:lnTo>
                  <a:lnTo>
                    <a:pt x="0" y="472377"/>
                  </a:lnTo>
                  <a:close/>
                </a:path>
              </a:pathLst>
            </a:custGeom>
            <a:solidFill>
              <a:srgbClr val="FFFFFF"/>
            </a:solidFill>
          </p:spPr>
        </p:sp>
        <p:sp>
          <p:nvSpPr>
            <p:cNvPr id="18" name="TextBox 18"/>
            <p:cNvSpPr txBox="1"/>
            <p:nvPr/>
          </p:nvSpPr>
          <p:spPr>
            <a:xfrm>
              <a:off x="0" y="-203549"/>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Pass the information to the commandos</a:t>
              </a:r>
            </a:p>
          </p:txBody>
        </p:sp>
      </p:grpSp>
      <p:sp>
        <p:nvSpPr>
          <p:cNvPr id="19" name="AutoShape 19"/>
          <p:cNvSpPr/>
          <p:nvPr/>
        </p:nvSpPr>
        <p:spPr>
          <a:xfrm rot="70798">
            <a:off x="4114702" y="4798268"/>
            <a:ext cx="920311" cy="0"/>
          </a:xfrm>
          <a:prstGeom prst="line">
            <a:avLst/>
          </a:prstGeom>
          <a:ln w="38100" cap="flat">
            <a:solidFill>
              <a:srgbClr val="FFFFFF"/>
            </a:solidFill>
            <a:prstDash val="solid"/>
            <a:headEnd type="none" w="sm" len="sm"/>
            <a:tailEnd type="arrow" w="med" len="sm"/>
          </a:ln>
        </p:spPr>
      </p:sp>
      <p:sp>
        <p:nvSpPr>
          <p:cNvPr id="20" name="AutoShape 20"/>
          <p:cNvSpPr/>
          <p:nvPr/>
        </p:nvSpPr>
        <p:spPr>
          <a:xfrm rot="-53502">
            <a:off x="12449458" y="4760226"/>
            <a:ext cx="1223515" cy="0"/>
          </a:xfrm>
          <a:prstGeom prst="line">
            <a:avLst/>
          </a:prstGeom>
          <a:ln w="38100" cap="flat">
            <a:solidFill>
              <a:srgbClr val="FFFFFF"/>
            </a:solidFill>
            <a:prstDash val="solid"/>
            <a:headEnd type="none" w="sm" len="sm"/>
            <a:tailEnd type="arrow" w="med" len="sm"/>
          </a:ln>
        </p:spPr>
      </p:sp>
      <p:sp>
        <p:nvSpPr>
          <p:cNvPr id="21" name="AutoShape 21"/>
          <p:cNvSpPr/>
          <p:nvPr/>
        </p:nvSpPr>
        <p:spPr>
          <a:xfrm rot="-105107">
            <a:off x="8120725" y="4788745"/>
            <a:ext cx="1242998" cy="0"/>
          </a:xfrm>
          <a:prstGeom prst="line">
            <a:avLst/>
          </a:prstGeom>
          <a:ln w="38100" cap="flat">
            <a:solidFill>
              <a:srgbClr val="FFFFFF"/>
            </a:solidFill>
            <a:prstDash val="solid"/>
            <a:headEnd type="none" w="sm" len="sm"/>
            <a:tailEnd type="arrow" w="med" len="sm"/>
          </a:ln>
        </p:spPr>
      </p:sp>
      <p:sp>
        <p:nvSpPr>
          <p:cNvPr id="22" name="AutoShape 22"/>
          <p:cNvSpPr/>
          <p:nvPr/>
        </p:nvSpPr>
        <p:spPr>
          <a:xfrm rot="5281146">
            <a:off x="14684000" y="6096964"/>
            <a:ext cx="1101991" cy="0"/>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pSp>
        <p:nvGrpSpPr>
          <p:cNvPr id="2" name="Group 2"/>
          <p:cNvGrpSpPr/>
          <p:nvPr/>
        </p:nvGrpSpPr>
        <p:grpSpPr>
          <a:xfrm>
            <a:off x="1219200" y="3473871"/>
            <a:ext cx="3086104" cy="3339255"/>
            <a:chOff x="-1" y="-132053"/>
            <a:chExt cx="812801" cy="879475"/>
          </a:xfrm>
        </p:grpSpPr>
        <p:sp>
          <p:nvSpPr>
            <p:cNvPr id="3" name="Freeform 3"/>
            <p:cNvSpPr/>
            <p:nvPr/>
          </p:nvSpPr>
          <p:spPr>
            <a:xfrm>
              <a:off x="0" y="0"/>
              <a:ext cx="812800" cy="615370"/>
            </a:xfrm>
            <a:custGeom>
              <a:avLst/>
              <a:gdLst/>
              <a:ahLst/>
              <a:cxnLst/>
              <a:rect l="l" t="t" r="r" b="b"/>
              <a:pathLst>
                <a:path w="812800" h="615370">
                  <a:moveTo>
                    <a:pt x="0" y="0"/>
                  </a:moveTo>
                  <a:lnTo>
                    <a:pt x="812800" y="0"/>
                  </a:lnTo>
                  <a:lnTo>
                    <a:pt x="812800" y="615370"/>
                  </a:lnTo>
                  <a:lnTo>
                    <a:pt x="0" y="615370"/>
                  </a:lnTo>
                  <a:close/>
                </a:path>
              </a:pathLst>
            </a:custGeom>
            <a:solidFill>
              <a:srgbClr val="FFFFFF"/>
            </a:solidFill>
          </p:spPr>
        </p:sp>
        <p:sp>
          <p:nvSpPr>
            <p:cNvPr id="4" name="TextBox 4"/>
            <p:cNvSpPr txBox="1"/>
            <p:nvPr/>
          </p:nvSpPr>
          <p:spPr>
            <a:xfrm>
              <a:off x="-1" y="-132053"/>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Receive information through mail and </a:t>
              </a:r>
              <a:r>
                <a:rPr lang="en-US" sz="3099" dirty="0" err="1">
                  <a:solidFill>
                    <a:srgbClr val="000000"/>
                  </a:solidFill>
                  <a:latin typeface="IBM Plex Sans"/>
                </a:rPr>
                <a:t>sms</a:t>
              </a:r>
              <a:endParaRPr lang="en-US" sz="3099" dirty="0">
                <a:solidFill>
                  <a:srgbClr val="000000"/>
                </a:solidFill>
                <a:latin typeface="IBM Plex Sans"/>
              </a:endParaRPr>
            </a:p>
          </p:txBody>
        </p:sp>
      </p:grpSp>
      <p:grpSp>
        <p:nvGrpSpPr>
          <p:cNvPr id="5" name="Group 5"/>
          <p:cNvGrpSpPr/>
          <p:nvPr/>
        </p:nvGrpSpPr>
        <p:grpSpPr>
          <a:xfrm>
            <a:off x="5395410" y="3492923"/>
            <a:ext cx="3086100" cy="3339258"/>
            <a:chOff x="0" y="-193533"/>
            <a:chExt cx="812800" cy="879475"/>
          </a:xfrm>
        </p:grpSpPr>
        <p:sp>
          <p:nvSpPr>
            <p:cNvPr id="6" name="Freeform 6"/>
            <p:cNvSpPr/>
            <p:nvPr/>
          </p:nvSpPr>
          <p:spPr>
            <a:xfrm>
              <a:off x="0" y="0"/>
              <a:ext cx="812800" cy="472377"/>
            </a:xfrm>
            <a:custGeom>
              <a:avLst/>
              <a:gdLst/>
              <a:ahLst/>
              <a:cxnLst/>
              <a:rect l="l" t="t" r="r" b="b"/>
              <a:pathLst>
                <a:path w="812800" h="472377">
                  <a:moveTo>
                    <a:pt x="0" y="0"/>
                  </a:moveTo>
                  <a:lnTo>
                    <a:pt x="812800" y="0"/>
                  </a:lnTo>
                  <a:lnTo>
                    <a:pt x="812800" y="472377"/>
                  </a:lnTo>
                  <a:lnTo>
                    <a:pt x="0" y="472377"/>
                  </a:lnTo>
                  <a:close/>
                </a:path>
              </a:pathLst>
            </a:custGeom>
            <a:solidFill>
              <a:srgbClr val="FFFFFF"/>
            </a:solidFill>
          </p:spPr>
        </p:sp>
        <p:sp>
          <p:nvSpPr>
            <p:cNvPr id="7" name="TextBox 7"/>
            <p:cNvSpPr txBox="1"/>
            <p:nvPr/>
          </p:nvSpPr>
          <p:spPr>
            <a:xfrm>
              <a:off x="0" y="-193533"/>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See the geolocation and pictures taken</a:t>
              </a:r>
            </a:p>
          </p:txBody>
        </p:sp>
      </p:grpSp>
      <p:sp>
        <p:nvSpPr>
          <p:cNvPr id="8" name="TextBox 8"/>
          <p:cNvSpPr txBox="1"/>
          <p:nvPr/>
        </p:nvSpPr>
        <p:spPr>
          <a:xfrm>
            <a:off x="1011019" y="159703"/>
            <a:ext cx="5846981" cy="156654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Canva Sans Bold"/>
              </a:rPr>
              <a:t>Module 2:</a:t>
            </a:r>
          </a:p>
        </p:txBody>
      </p:sp>
      <p:sp>
        <p:nvSpPr>
          <p:cNvPr id="9" name="TextBox 9"/>
          <p:cNvSpPr txBox="1"/>
          <p:nvPr/>
        </p:nvSpPr>
        <p:spPr>
          <a:xfrm>
            <a:off x="1011019" y="2042561"/>
            <a:ext cx="6671548"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Commandos Module</a:t>
            </a:r>
          </a:p>
        </p:txBody>
      </p:sp>
      <p:grpSp>
        <p:nvGrpSpPr>
          <p:cNvPr id="10" name="Group 10"/>
          <p:cNvGrpSpPr/>
          <p:nvPr/>
        </p:nvGrpSpPr>
        <p:grpSpPr>
          <a:xfrm>
            <a:off x="9571617" y="3445335"/>
            <a:ext cx="3086100" cy="3339253"/>
            <a:chOff x="0" y="-222692"/>
            <a:chExt cx="812800" cy="879475"/>
          </a:xfrm>
        </p:grpSpPr>
        <p:sp>
          <p:nvSpPr>
            <p:cNvPr id="11" name="Freeform 11"/>
            <p:cNvSpPr/>
            <p:nvPr/>
          </p:nvSpPr>
          <p:spPr>
            <a:xfrm>
              <a:off x="0" y="0"/>
              <a:ext cx="812800" cy="419078"/>
            </a:xfrm>
            <a:custGeom>
              <a:avLst/>
              <a:gdLst/>
              <a:ahLst/>
              <a:cxnLst/>
              <a:rect l="l" t="t" r="r" b="b"/>
              <a:pathLst>
                <a:path w="812800" h="419078">
                  <a:moveTo>
                    <a:pt x="0" y="0"/>
                  </a:moveTo>
                  <a:lnTo>
                    <a:pt x="812800" y="0"/>
                  </a:lnTo>
                  <a:lnTo>
                    <a:pt x="812800" y="419078"/>
                  </a:lnTo>
                  <a:lnTo>
                    <a:pt x="0" y="419078"/>
                  </a:lnTo>
                  <a:close/>
                </a:path>
              </a:pathLst>
            </a:custGeom>
            <a:solidFill>
              <a:srgbClr val="FFFFFF"/>
            </a:solidFill>
          </p:spPr>
        </p:sp>
        <p:sp>
          <p:nvSpPr>
            <p:cNvPr id="12" name="TextBox 12"/>
            <p:cNvSpPr txBox="1"/>
            <p:nvPr/>
          </p:nvSpPr>
          <p:spPr>
            <a:xfrm>
              <a:off x="0" y="-222692"/>
              <a:ext cx="812800" cy="879475"/>
            </a:xfrm>
            <a:prstGeom prst="rect">
              <a:avLst/>
            </a:prstGeom>
          </p:spPr>
          <p:txBody>
            <a:bodyPr lIns="50800" tIns="50800" rIns="50800" bIns="50800" rtlCol="0" anchor="ctr"/>
            <a:lstStyle/>
            <a:p>
              <a:pPr algn="ctr">
                <a:lnSpc>
                  <a:spcPts val="4339"/>
                </a:lnSpc>
              </a:pPr>
              <a:r>
                <a:rPr lang="en-US" sz="3099" dirty="0">
                  <a:solidFill>
                    <a:srgbClr val="000000"/>
                  </a:solidFill>
                  <a:latin typeface="IBM Plex Sans"/>
                </a:rPr>
                <a:t>Take the necessary action</a:t>
              </a:r>
            </a:p>
          </p:txBody>
        </p:sp>
      </p:grpSp>
      <p:sp>
        <p:nvSpPr>
          <p:cNvPr id="13" name="AutoShape 13"/>
          <p:cNvSpPr/>
          <p:nvPr/>
        </p:nvSpPr>
        <p:spPr>
          <a:xfrm rot="-59840">
            <a:off x="4305221" y="5114961"/>
            <a:ext cx="1090272" cy="0"/>
          </a:xfrm>
          <a:prstGeom prst="line">
            <a:avLst/>
          </a:prstGeom>
          <a:ln w="38100" cap="flat">
            <a:solidFill>
              <a:srgbClr val="FFFFFF"/>
            </a:solidFill>
            <a:prstDash val="solid"/>
            <a:headEnd type="none" w="sm" len="sm"/>
            <a:tailEnd type="arrow" w="med" len="sm"/>
          </a:ln>
        </p:spPr>
      </p:sp>
      <p:sp>
        <p:nvSpPr>
          <p:cNvPr id="14" name="AutoShape 14"/>
          <p:cNvSpPr/>
          <p:nvPr/>
        </p:nvSpPr>
        <p:spPr>
          <a:xfrm rot="-119982">
            <a:off x="8481178" y="5086442"/>
            <a:ext cx="1090771" cy="0"/>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867298" y="159703"/>
            <a:ext cx="6429494"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References</a:t>
            </a:r>
          </a:p>
        </p:txBody>
      </p:sp>
      <p:sp>
        <p:nvSpPr>
          <p:cNvPr id="3" name="TextBox 3"/>
          <p:cNvSpPr txBox="1"/>
          <p:nvPr/>
        </p:nvSpPr>
        <p:spPr>
          <a:xfrm>
            <a:off x="367394" y="2868977"/>
            <a:ext cx="17553211" cy="5981065"/>
          </a:xfrm>
          <a:prstGeom prst="rect">
            <a:avLst/>
          </a:prstGeom>
        </p:spPr>
        <p:txBody>
          <a:bodyPr lIns="0" tIns="0" rIns="0" bIns="0" rtlCol="0" anchor="t">
            <a:spAutoFit/>
          </a:bodyPr>
          <a:lstStyle/>
          <a:p>
            <a:pPr>
              <a:lnSpc>
                <a:spcPts val="4759"/>
              </a:lnSpc>
            </a:pPr>
            <a:r>
              <a:rPr lang="en-US" sz="3399">
                <a:solidFill>
                  <a:srgbClr val="FFFFFF"/>
                </a:solidFill>
                <a:latin typeface="Canva Sans"/>
              </a:rPr>
              <a:t>•[1] J. K. Aggarwal and M. S. Ryoo, “Human activity analysis: A review,” ACM Comput. Surv., vol. 43, no. 3, 2011, doi: 10.1145/1922649.1922653.</a:t>
            </a:r>
          </a:p>
          <a:p>
            <a:pPr>
              <a:lnSpc>
                <a:spcPts val="4759"/>
              </a:lnSpc>
            </a:pPr>
            <a:r>
              <a:rPr lang="en-US" sz="3399">
                <a:solidFill>
                  <a:srgbClr val="FFFFFF"/>
                </a:solidFill>
                <a:latin typeface="Canva Sans"/>
              </a:rPr>
              <a:t> </a:t>
            </a:r>
          </a:p>
          <a:p>
            <a:pPr>
              <a:lnSpc>
                <a:spcPts val="4759"/>
              </a:lnSpc>
            </a:pPr>
            <a:r>
              <a:rPr lang="en-US" sz="3399">
                <a:solidFill>
                  <a:srgbClr val="FFFFFF"/>
                </a:solidFill>
                <a:latin typeface="Canva Sans"/>
              </a:rPr>
              <a:t>•[2] A. G. D’Sa and B. G. Prasad, “A survey on vision based activity recognition, its applications and challenges,” 2019 2nd Int. Conf. Adv. Comput. Commun. Paradig. ICACCP 2019, pp. 1–8, 2019, doi: 10.1109/ICACCP.2019.8882896. </a:t>
            </a:r>
          </a:p>
          <a:p>
            <a:pPr>
              <a:lnSpc>
                <a:spcPts val="4759"/>
              </a:lnSpc>
            </a:pPr>
            <a:endParaRPr lang="en-US" sz="3399">
              <a:solidFill>
                <a:srgbClr val="FFFFFF"/>
              </a:solidFill>
              <a:latin typeface="Canva Sans"/>
            </a:endParaRPr>
          </a:p>
          <a:p>
            <a:pPr>
              <a:lnSpc>
                <a:spcPts val="4759"/>
              </a:lnSpc>
            </a:pPr>
            <a:r>
              <a:rPr lang="en-US" sz="3399">
                <a:solidFill>
                  <a:srgbClr val="FFFFFF"/>
                </a:solidFill>
                <a:latin typeface="Canva Sans"/>
              </a:rPr>
              <a:t>•[3] G. Cheng, Y. Wan, A. N. Saudagar, K. Namuduri, and B. P. Buckles, “Advances in Human Action Recognition: A Survey,” no. February, 2015, [Online]. Available: </a:t>
            </a:r>
            <a:r>
              <a:rPr lang="en-US" sz="3399">
                <a:solidFill>
                  <a:srgbClr val="FFFFFF"/>
                </a:solidFill>
                <a:latin typeface="Canva Sans"/>
                <a:hlinkClick r:id="rId2" tooltip="http://arxiv.org/abs/1501.05964"/>
              </a:rPr>
              <a:t>http://arxiv.org/abs/1501.05964</a:t>
            </a:r>
            <a:r>
              <a:rPr lang="en-US" sz="3399">
                <a:solidFill>
                  <a:srgbClr val="FFFFFF"/>
                </a:solidFill>
                <a:latin typeface="Canva Sans"/>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304050" y="1819592"/>
            <a:ext cx="17679899" cy="6581140"/>
          </a:xfrm>
          <a:prstGeom prst="rect">
            <a:avLst/>
          </a:prstGeom>
        </p:spPr>
        <p:txBody>
          <a:bodyPr lIns="0" tIns="0" rIns="0" bIns="0" rtlCol="0" anchor="t">
            <a:spAutoFit/>
          </a:bodyPr>
          <a:lstStyle/>
          <a:p>
            <a:pPr>
              <a:lnSpc>
                <a:spcPts val="4759"/>
              </a:lnSpc>
            </a:pPr>
            <a:r>
              <a:rPr lang="en-US" sz="3399">
                <a:solidFill>
                  <a:srgbClr val="FFFFFF"/>
                </a:solidFill>
                <a:latin typeface="Canva Sans"/>
              </a:rPr>
              <a:t>•[4] C. Dhiman and D. K. Vishwakarma, “A review of state-ofthe-art techniques for abnormal human activity recognition,” Eng. Appl. Artif. Intell., vol. 77, no. August 2018, pp. 21–45, 2019, doi: 10.1016/j.engappai.2018.08.014. </a:t>
            </a:r>
          </a:p>
          <a:p>
            <a:pPr>
              <a:lnSpc>
                <a:spcPts val="4759"/>
              </a:lnSpc>
            </a:pPr>
            <a:endParaRPr lang="en-US" sz="3399">
              <a:solidFill>
                <a:srgbClr val="FFFFFF"/>
              </a:solidFill>
              <a:latin typeface="Canva Sans"/>
            </a:endParaRPr>
          </a:p>
          <a:p>
            <a:pPr>
              <a:lnSpc>
                <a:spcPts val="4759"/>
              </a:lnSpc>
            </a:pPr>
            <a:r>
              <a:rPr lang="en-US" sz="3399">
                <a:solidFill>
                  <a:srgbClr val="FFFFFF"/>
                </a:solidFill>
                <a:latin typeface="Canva Sans"/>
              </a:rPr>
              <a:t>•[5] S. A. R. Abu-Bakar, “Advances in human action recognition: An updated survey,” IET Image Process., vol. 13, no. 13, pp. 2381–2394, 2019, doi: 10.1049/ietipr.2019.0350. </a:t>
            </a:r>
          </a:p>
          <a:p>
            <a:pPr>
              <a:lnSpc>
                <a:spcPts val="4759"/>
              </a:lnSpc>
            </a:pPr>
            <a:endParaRPr lang="en-US" sz="3399">
              <a:solidFill>
                <a:srgbClr val="FFFFFF"/>
              </a:solidFill>
              <a:latin typeface="Canva Sans"/>
            </a:endParaRPr>
          </a:p>
          <a:p>
            <a:pPr>
              <a:lnSpc>
                <a:spcPts val="4759"/>
              </a:lnSpc>
            </a:pPr>
            <a:r>
              <a:rPr lang="en-US" sz="3399">
                <a:solidFill>
                  <a:srgbClr val="FFFFFF"/>
                </a:solidFill>
                <a:latin typeface="Canva Sans"/>
              </a:rPr>
              <a:t>•[6] T. Huynh-The, B. V. Le, S. Lee, and Y. Yoon, “Interactive activity recognition using pose-based spatio–temporal relation features and four-level Pachinko Allocation Model,” Inf. Sci. (Ny)., vol. 369, pp. 317–333, 2016, doi: 10.1016/j.ins.2016.06.016.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514350" y="313374"/>
            <a:ext cx="17259300" cy="9603101"/>
          </a:xfrm>
          <a:prstGeom prst="rect">
            <a:avLst/>
          </a:prstGeom>
        </p:spPr>
        <p:txBody>
          <a:bodyPr lIns="0" tIns="0" rIns="0" bIns="0" rtlCol="0" anchor="t">
            <a:spAutoFit/>
          </a:bodyPr>
          <a:lstStyle/>
          <a:p>
            <a:pPr>
              <a:lnSpc>
                <a:spcPts val="4492"/>
              </a:lnSpc>
            </a:pPr>
            <a:r>
              <a:rPr lang="en-US" sz="3208">
                <a:solidFill>
                  <a:srgbClr val="FFFFFF"/>
                </a:solidFill>
                <a:latin typeface="Canva Sans"/>
              </a:rPr>
              <a:t>•[7] S. Abdelhedi, A. Wali, and A. M. Alimi, “Fuzzy logic based human activity recognition in video surveillance applications,” Adv. Intell. Syst. Comput., vol. 427, pp. 227–235, 2016, doi: 10.1007/978-3-319-29504-6_23. </a:t>
            </a:r>
          </a:p>
          <a:p>
            <a:pPr>
              <a:lnSpc>
                <a:spcPts val="4492"/>
              </a:lnSpc>
            </a:pPr>
            <a:endParaRPr lang="en-US" sz="3208">
              <a:solidFill>
                <a:srgbClr val="FFFFFF"/>
              </a:solidFill>
              <a:latin typeface="Canva Sans"/>
            </a:endParaRPr>
          </a:p>
          <a:p>
            <a:pPr>
              <a:lnSpc>
                <a:spcPts val="4492"/>
              </a:lnSpc>
            </a:pPr>
            <a:r>
              <a:rPr lang="en-US" sz="3208">
                <a:solidFill>
                  <a:srgbClr val="FFFFFF"/>
                </a:solidFill>
                <a:latin typeface="Canva Sans"/>
              </a:rPr>
              <a:t>•[8] P. Guo, Z. Miao, Y. Shen, W. Xu, and D. Zhang, “Continuous human action recognition in real time,” Multimed. Tools Appl., vol. 68, no. 3, pp. 827–844, 2014, doi: 10.1007/s11042-012-1084-2. </a:t>
            </a:r>
          </a:p>
          <a:p>
            <a:pPr>
              <a:lnSpc>
                <a:spcPts val="4492"/>
              </a:lnSpc>
            </a:pPr>
            <a:endParaRPr lang="en-US" sz="3208">
              <a:solidFill>
                <a:srgbClr val="FFFFFF"/>
              </a:solidFill>
              <a:latin typeface="Canva Sans"/>
            </a:endParaRPr>
          </a:p>
          <a:p>
            <a:pPr>
              <a:lnSpc>
                <a:spcPts val="4492"/>
              </a:lnSpc>
            </a:pPr>
            <a:r>
              <a:rPr lang="en-US" sz="3208">
                <a:solidFill>
                  <a:srgbClr val="FFFFFF"/>
                </a:solidFill>
                <a:latin typeface="Canva Sans"/>
              </a:rPr>
              <a:t>•[9] A. Jalal, M. Uddin, and T. S. Kim, “Depth video-based human activity recognition system using translation and scaling invariant features for life logging at smart home,” IEEE Trans. Consum. Electron., vol. 58, no. 3, pp. 863– 871, 2012, doi: 10.1109/TCE.2012.6311329. </a:t>
            </a:r>
          </a:p>
          <a:p>
            <a:pPr>
              <a:lnSpc>
                <a:spcPts val="4492"/>
              </a:lnSpc>
            </a:pPr>
            <a:endParaRPr lang="en-US" sz="3208">
              <a:solidFill>
                <a:srgbClr val="FFFFFF"/>
              </a:solidFill>
              <a:latin typeface="Canva Sans"/>
            </a:endParaRPr>
          </a:p>
          <a:p>
            <a:pPr>
              <a:lnSpc>
                <a:spcPts val="4492"/>
              </a:lnSpc>
            </a:pPr>
            <a:r>
              <a:rPr lang="en-US" sz="3208">
                <a:solidFill>
                  <a:srgbClr val="FFFFFF"/>
                </a:solidFill>
                <a:latin typeface="Canva Sans"/>
              </a:rPr>
              <a:t>[10] J. Hu and N. V. Boulgouris, “Fast human activity </a:t>
            </a:r>
          </a:p>
          <a:p>
            <a:pPr>
              <a:lnSpc>
                <a:spcPts val="4492"/>
              </a:lnSpc>
            </a:pPr>
            <a:r>
              <a:rPr lang="en-US" sz="3208">
                <a:solidFill>
                  <a:srgbClr val="FFFFFF"/>
                </a:solidFill>
                <a:latin typeface="Canva Sans"/>
              </a:rPr>
              <a:t>recognition based on structure and motion,” Pattern Recognit. Lett., vol. 32, no. 14, pp. 1814–1821, 2011, doi: 10.1016/j.patrec.2011.07.013.</a:t>
            </a:r>
          </a:p>
          <a:p>
            <a:pPr>
              <a:lnSpc>
                <a:spcPts val="4492"/>
              </a:lnSpc>
            </a:pPr>
            <a:endParaRPr lang="en-US" sz="3208">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028700" y="876300"/>
            <a:ext cx="9144000" cy="1341355"/>
          </a:xfrm>
          <a:prstGeom prst="rect">
            <a:avLst/>
          </a:prstGeom>
        </p:spPr>
        <p:txBody>
          <a:bodyPr lIns="0" tIns="0" rIns="0" bIns="0" rtlCol="0" anchor="t">
            <a:spAutoFit/>
          </a:bodyPr>
          <a:lstStyle/>
          <a:p>
            <a:pPr algn="ctr">
              <a:lnSpc>
                <a:spcPts val="10976"/>
              </a:lnSpc>
            </a:pPr>
            <a:r>
              <a:rPr lang="en-US" sz="7840">
                <a:solidFill>
                  <a:srgbClr val="FFFFFF"/>
                </a:solidFill>
                <a:latin typeface="Be Vietnam Bold"/>
              </a:rPr>
              <a:t>Objective &amp; Scope</a:t>
            </a:r>
          </a:p>
        </p:txBody>
      </p:sp>
      <p:sp>
        <p:nvSpPr>
          <p:cNvPr id="3" name="TextBox 3"/>
          <p:cNvSpPr txBox="1"/>
          <p:nvPr/>
        </p:nvSpPr>
        <p:spPr>
          <a:xfrm>
            <a:off x="1028700" y="3122353"/>
            <a:ext cx="15278100" cy="574196"/>
          </a:xfrm>
          <a:prstGeom prst="rect">
            <a:avLst/>
          </a:prstGeom>
        </p:spPr>
        <p:txBody>
          <a:bodyPr wrap="square" lIns="0" tIns="0" rIns="0" bIns="0" rtlCol="0" anchor="t">
            <a:spAutoFit/>
          </a:bodyPr>
          <a:lstStyle/>
          <a:p>
            <a:pPr>
              <a:lnSpc>
                <a:spcPts val="4759"/>
              </a:lnSpc>
            </a:pPr>
            <a:r>
              <a:rPr lang="en-US" sz="3399" dirty="0">
                <a:solidFill>
                  <a:srgbClr val="FFFFFF"/>
                </a:solidFill>
                <a:latin typeface="Canva Sans"/>
              </a:rPr>
              <a:t>To identify possible threats and other anomalies in the defense line</a:t>
            </a:r>
          </a:p>
        </p:txBody>
      </p:sp>
      <p:sp>
        <p:nvSpPr>
          <p:cNvPr id="4" name="TextBox 4"/>
          <p:cNvSpPr txBox="1"/>
          <p:nvPr/>
        </p:nvSpPr>
        <p:spPr>
          <a:xfrm>
            <a:off x="1028700" y="4262916"/>
            <a:ext cx="14210979" cy="1805302"/>
          </a:xfrm>
          <a:prstGeom prst="rect">
            <a:avLst/>
          </a:prstGeom>
        </p:spPr>
        <p:txBody>
          <a:bodyPr lIns="0" tIns="0" rIns="0" bIns="0" rtlCol="0" anchor="t">
            <a:spAutoFit/>
          </a:bodyPr>
          <a:lstStyle/>
          <a:p>
            <a:pPr>
              <a:lnSpc>
                <a:spcPts val="4759"/>
              </a:lnSpc>
            </a:pPr>
            <a:r>
              <a:rPr lang="en-US" sz="3399" dirty="0">
                <a:solidFill>
                  <a:srgbClr val="FFFFFF"/>
                </a:solidFill>
                <a:latin typeface="Canva Sans"/>
              </a:rPr>
              <a:t>Sharing the information like geo location of the  trespassing area and sending of alert notifications to the respective area commandos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028700" y="281822"/>
            <a:ext cx="4207040" cy="1341355"/>
          </a:xfrm>
          <a:prstGeom prst="rect">
            <a:avLst/>
          </a:prstGeom>
        </p:spPr>
        <p:txBody>
          <a:bodyPr lIns="0" tIns="0" rIns="0" bIns="0" rtlCol="0" anchor="t">
            <a:spAutoFit/>
          </a:bodyPr>
          <a:lstStyle/>
          <a:p>
            <a:pPr algn="ctr">
              <a:lnSpc>
                <a:spcPts val="10976"/>
              </a:lnSpc>
            </a:pPr>
            <a:r>
              <a:rPr lang="en-US" sz="7840">
                <a:solidFill>
                  <a:srgbClr val="FFFFFF"/>
                </a:solidFill>
                <a:latin typeface="Be Vietnam Bold"/>
              </a:rPr>
              <a:t>Abstract</a:t>
            </a:r>
          </a:p>
        </p:txBody>
      </p:sp>
      <p:sp>
        <p:nvSpPr>
          <p:cNvPr id="3" name="TextBox 3"/>
          <p:cNvSpPr txBox="1"/>
          <p:nvPr/>
        </p:nvSpPr>
        <p:spPr>
          <a:xfrm>
            <a:off x="1028700" y="2157577"/>
            <a:ext cx="16868819" cy="1216059"/>
          </a:xfrm>
          <a:prstGeom prst="rect">
            <a:avLst/>
          </a:prstGeom>
        </p:spPr>
        <p:txBody>
          <a:bodyPr lIns="0" tIns="0" rIns="0" bIns="0" rtlCol="0" anchor="t">
            <a:spAutoFit/>
          </a:bodyPr>
          <a:lstStyle/>
          <a:p>
            <a:pPr>
              <a:lnSpc>
                <a:spcPts val="4898"/>
              </a:lnSpc>
              <a:spcBef>
                <a:spcPct val="0"/>
              </a:spcBef>
            </a:pPr>
            <a:r>
              <a:rPr lang="en-US" sz="3498">
                <a:solidFill>
                  <a:srgbClr val="FFFFFF"/>
                </a:solidFill>
                <a:latin typeface="IBM Plex Sans"/>
              </a:rPr>
              <a:t>By recognising and analysing digital images and videos, computer vision is a crucial branch of computer science that helps make machines clever and intelligent. </a:t>
            </a:r>
          </a:p>
        </p:txBody>
      </p:sp>
      <p:sp>
        <p:nvSpPr>
          <p:cNvPr id="4" name="TextBox 4"/>
          <p:cNvSpPr txBox="1"/>
          <p:nvPr/>
        </p:nvSpPr>
        <p:spPr>
          <a:xfrm>
            <a:off x="1028700" y="3963035"/>
            <a:ext cx="16666398" cy="1180465"/>
          </a:xfrm>
          <a:prstGeom prst="rect">
            <a:avLst/>
          </a:prstGeom>
        </p:spPr>
        <p:txBody>
          <a:bodyPr lIns="0" tIns="0" rIns="0" bIns="0" rtlCol="0" anchor="t">
            <a:spAutoFit/>
          </a:bodyPr>
          <a:lstStyle/>
          <a:p>
            <a:pPr>
              <a:lnSpc>
                <a:spcPts val="4759"/>
              </a:lnSpc>
            </a:pPr>
            <a:r>
              <a:rPr lang="en-US" sz="3399">
                <a:solidFill>
                  <a:srgbClr val="FFFFFF"/>
                </a:solidFill>
                <a:latin typeface="Canva Sans"/>
              </a:rPr>
              <a:t>Suspicious activity recognition, which automatically categorises the actions being carried out by an agent, is an important use of this. </a:t>
            </a:r>
          </a:p>
        </p:txBody>
      </p:sp>
      <p:sp>
        <p:nvSpPr>
          <p:cNvPr id="5" name="TextBox 5"/>
          <p:cNvSpPr txBox="1"/>
          <p:nvPr/>
        </p:nvSpPr>
        <p:spPr>
          <a:xfrm>
            <a:off x="1028700" y="5676900"/>
            <a:ext cx="16666398" cy="1780540"/>
          </a:xfrm>
          <a:prstGeom prst="rect">
            <a:avLst/>
          </a:prstGeom>
        </p:spPr>
        <p:txBody>
          <a:bodyPr lIns="0" tIns="0" rIns="0" bIns="0" rtlCol="0" anchor="t">
            <a:spAutoFit/>
          </a:bodyPr>
          <a:lstStyle/>
          <a:p>
            <a:pPr>
              <a:lnSpc>
                <a:spcPts val="4759"/>
              </a:lnSpc>
            </a:pPr>
            <a:r>
              <a:rPr lang="en-US" sz="3399">
                <a:solidFill>
                  <a:srgbClr val="FFFFFF"/>
                </a:solidFill>
                <a:latin typeface="Canva Sans"/>
              </a:rPr>
              <a:t>Suspicious activity recognition seeks to identify a enemy commandos actions utilising a series of observations while taking into account different difficult contextual circumstances.</a:t>
            </a:r>
          </a:p>
        </p:txBody>
      </p:sp>
      <p:sp>
        <p:nvSpPr>
          <p:cNvPr id="6" name="TextBox 6"/>
          <p:cNvSpPr txBox="1"/>
          <p:nvPr/>
        </p:nvSpPr>
        <p:spPr>
          <a:xfrm>
            <a:off x="1028700" y="8047990"/>
            <a:ext cx="16230600" cy="1180466"/>
          </a:xfrm>
          <a:prstGeom prst="rect">
            <a:avLst/>
          </a:prstGeom>
        </p:spPr>
        <p:txBody>
          <a:bodyPr lIns="0" tIns="0" rIns="0" bIns="0" rtlCol="0" anchor="t">
            <a:spAutoFit/>
          </a:bodyPr>
          <a:lstStyle/>
          <a:p>
            <a:pPr>
              <a:lnSpc>
                <a:spcPts val="4759"/>
              </a:lnSpc>
              <a:spcBef>
                <a:spcPct val="0"/>
              </a:spcBef>
            </a:pPr>
            <a:r>
              <a:rPr lang="en-US" sz="3399">
                <a:solidFill>
                  <a:srgbClr val="FFFFFF"/>
                </a:solidFill>
                <a:latin typeface="IBM Plex Sans"/>
              </a:rPr>
              <a:t> Once the surveillance system's motion detection and tracking are activated, the allied commandos and other military users is notified over the internet.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493284335"/>
              </p:ext>
            </p:extLst>
          </p:nvPr>
        </p:nvGraphicFramePr>
        <p:xfrm>
          <a:off x="1028700" y="2211918"/>
          <a:ext cx="16788027" cy="7564830"/>
        </p:xfrm>
        <a:graphic>
          <a:graphicData uri="http://schemas.openxmlformats.org/drawingml/2006/table">
            <a:tbl>
              <a:tblPr/>
              <a:tblGrid>
                <a:gridCol w="1556569">
                  <a:extLst>
                    <a:ext uri="{9D8B030D-6E8A-4147-A177-3AD203B41FA5}">
                      <a16:colId xmlns:a16="http://schemas.microsoft.com/office/drawing/2014/main" val="20000"/>
                    </a:ext>
                  </a:extLst>
                </a:gridCol>
                <a:gridCol w="6645258">
                  <a:extLst>
                    <a:ext uri="{9D8B030D-6E8A-4147-A177-3AD203B41FA5}">
                      <a16:colId xmlns:a16="http://schemas.microsoft.com/office/drawing/2014/main" val="20001"/>
                    </a:ext>
                  </a:extLst>
                </a:gridCol>
                <a:gridCol w="2935967">
                  <a:extLst>
                    <a:ext uri="{9D8B030D-6E8A-4147-A177-3AD203B41FA5}">
                      <a16:colId xmlns:a16="http://schemas.microsoft.com/office/drawing/2014/main" val="20002"/>
                    </a:ext>
                  </a:extLst>
                </a:gridCol>
                <a:gridCol w="2665863">
                  <a:extLst>
                    <a:ext uri="{9D8B030D-6E8A-4147-A177-3AD203B41FA5}">
                      <a16:colId xmlns:a16="http://schemas.microsoft.com/office/drawing/2014/main" val="20003"/>
                    </a:ext>
                  </a:extLst>
                </a:gridCol>
                <a:gridCol w="2984370">
                  <a:extLst>
                    <a:ext uri="{9D8B030D-6E8A-4147-A177-3AD203B41FA5}">
                      <a16:colId xmlns:a16="http://schemas.microsoft.com/office/drawing/2014/main" val="20004"/>
                    </a:ext>
                  </a:extLst>
                </a:gridCol>
              </a:tblGrid>
              <a:tr h="1827576">
                <a:tc>
                  <a:txBody>
                    <a:bodyPr/>
                    <a:lstStyle/>
                    <a:p>
                      <a:pPr algn="ctr">
                        <a:lnSpc>
                          <a:spcPts val="5039"/>
                        </a:lnSpc>
                        <a:defRPr/>
                      </a:pPr>
                      <a:r>
                        <a:rPr lang="en-US" sz="3599">
                          <a:solidFill>
                            <a:srgbClr val="000000"/>
                          </a:solidFill>
                          <a:latin typeface="Muli Regular Bold"/>
                        </a:rPr>
                        <a:t>S.No</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Previously Published Paper</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dirty="0">
                          <a:solidFill>
                            <a:srgbClr val="000000"/>
                          </a:solidFill>
                          <a:latin typeface="Muli Regular"/>
                        </a:rPr>
                        <a:t>Objective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Pros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Bold"/>
                        </a:rPr>
                        <a:t>Cons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2387179">
                <a:tc>
                  <a:txBody>
                    <a:bodyPr/>
                    <a:lstStyle/>
                    <a:p>
                      <a:pPr algn="ctr">
                        <a:lnSpc>
                          <a:spcPts val="5040"/>
                        </a:lnSpc>
                        <a:defRPr/>
                      </a:pPr>
                      <a:r>
                        <a:rPr lang="en-US" sz="3600">
                          <a:solidFill>
                            <a:srgbClr val="000000"/>
                          </a:solidFill>
                          <a:latin typeface="Muli Regular"/>
                        </a:rPr>
                        <a:t>1</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39"/>
                        </a:lnSpc>
                        <a:defRPr/>
                      </a:pPr>
                      <a:r>
                        <a:rPr lang="en-US" sz="2599" dirty="0">
                          <a:solidFill>
                            <a:srgbClr val="000000"/>
                          </a:solidFill>
                          <a:latin typeface="Muli Regular"/>
                        </a:rPr>
                        <a:t>J. K. Aggarwal and M. S. </a:t>
                      </a:r>
                      <a:r>
                        <a:rPr lang="en-US" sz="2599" dirty="0" err="1">
                          <a:solidFill>
                            <a:srgbClr val="000000"/>
                          </a:solidFill>
                          <a:latin typeface="Muli Regular"/>
                        </a:rPr>
                        <a:t>Ryoo</a:t>
                      </a:r>
                      <a:r>
                        <a:rPr lang="en-US" sz="2599" dirty="0">
                          <a:solidFill>
                            <a:srgbClr val="000000"/>
                          </a:solidFill>
                          <a:latin typeface="Muli Regular"/>
                        </a:rPr>
                        <a:t>, “Human activity analysis: A review,” ACM </a:t>
                      </a:r>
                      <a:r>
                        <a:rPr lang="en-US" sz="2599" dirty="0" err="1">
                          <a:solidFill>
                            <a:srgbClr val="000000"/>
                          </a:solidFill>
                          <a:latin typeface="Muli Regular"/>
                        </a:rPr>
                        <a:t>Comput</a:t>
                      </a:r>
                      <a:r>
                        <a:rPr lang="en-US" sz="2599" dirty="0">
                          <a:solidFill>
                            <a:srgbClr val="000000"/>
                          </a:solidFill>
                          <a:latin typeface="Muli Regular"/>
                        </a:rPr>
                        <a:t>. </a:t>
                      </a:r>
                      <a:r>
                        <a:rPr lang="en-US" sz="2599" dirty="0" err="1">
                          <a:solidFill>
                            <a:srgbClr val="000000"/>
                          </a:solidFill>
                          <a:latin typeface="Muli Regular"/>
                        </a:rPr>
                        <a:t>Surv</a:t>
                      </a:r>
                      <a:r>
                        <a:rPr lang="en-US" sz="2599" dirty="0">
                          <a:solidFill>
                            <a:srgbClr val="000000"/>
                          </a:solidFill>
                          <a:latin typeface="Muli Regular"/>
                        </a:rPr>
                        <a:t>., vol. 43, no. 3, 2011, </a:t>
                      </a:r>
                      <a:r>
                        <a:rPr lang="en-US" sz="2599" dirty="0" err="1">
                          <a:solidFill>
                            <a:srgbClr val="000000"/>
                          </a:solidFill>
                          <a:latin typeface="Muli Regular"/>
                        </a:rPr>
                        <a:t>doi</a:t>
                      </a:r>
                      <a:r>
                        <a:rPr lang="en-US" sz="2599" dirty="0">
                          <a:solidFill>
                            <a:srgbClr val="000000"/>
                          </a:solidFill>
                          <a:latin typeface="Muli Regular"/>
                        </a:rPr>
                        <a:t>: 10.1145/1922649.1922653</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Observing and recoding of human activities</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Foundation of data image processing</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Old means in current world</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3350075">
                <a:tc>
                  <a:txBody>
                    <a:bodyPr/>
                    <a:lstStyle/>
                    <a:p>
                      <a:pPr algn="ctr">
                        <a:lnSpc>
                          <a:spcPts val="5040"/>
                        </a:lnSpc>
                        <a:defRPr/>
                      </a:pPr>
                      <a:r>
                        <a:rPr lang="en-US" sz="3600">
                          <a:solidFill>
                            <a:srgbClr val="000000"/>
                          </a:solidFill>
                          <a:latin typeface="Muli Regular"/>
                        </a:rPr>
                        <a:t>2</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40"/>
                        </a:lnSpc>
                        <a:defRPr/>
                      </a:pPr>
                      <a:r>
                        <a:rPr lang="en-US" sz="2600">
                          <a:solidFill>
                            <a:srgbClr val="000000"/>
                          </a:solidFill>
                          <a:latin typeface="Muli Regular"/>
                        </a:rPr>
                        <a:t>A. G. D’Sa and B. G. Prasad, “A survey on vision based activity recognition, its applications and challenges,” 2019 2nd Int. Conf. Adv. Comput. Commun. Paradig. ICACCP 2019, pp. 1–8, 2019, doi: 10.1109/ICACCP.2019.8882896</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Surveys on various dataset image </a:t>
                      </a:r>
                      <a:r>
                        <a:rPr lang="en-US" sz="2400" dirty="0" err="1"/>
                        <a:t>processings</a:t>
                      </a:r>
                      <a:endParaRPr lang="en-US" sz="24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Has a collection of dataset processing tools</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No new research, just a survey paper</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sp>
        <p:nvSpPr>
          <p:cNvPr id="3" name="TextBox 3"/>
          <p:cNvSpPr txBox="1"/>
          <p:nvPr/>
        </p:nvSpPr>
        <p:spPr>
          <a:xfrm>
            <a:off x="1028700" y="347185"/>
            <a:ext cx="9745504"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052452493"/>
              </p:ext>
            </p:extLst>
          </p:nvPr>
        </p:nvGraphicFramePr>
        <p:xfrm>
          <a:off x="1028700" y="2313268"/>
          <a:ext cx="16788027" cy="7383170"/>
        </p:xfrm>
        <a:graphic>
          <a:graphicData uri="http://schemas.openxmlformats.org/drawingml/2006/table">
            <a:tbl>
              <a:tblPr/>
              <a:tblGrid>
                <a:gridCol w="1556569">
                  <a:extLst>
                    <a:ext uri="{9D8B030D-6E8A-4147-A177-3AD203B41FA5}">
                      <a16:colId xmlns:a16="http://schemas.microsoft.com/office/drawing/2014/main" val="20000"/>
                    </a:ext>
                  </a:extLst>
                </a:gridCol>
                <a:gridCol w="6645258">
                  <a:extLst>
                    <a:ext uri="{9D8B030D-6E8A-4147-A177-3AD203B41FA5}">
                      <a16:colId xmlns:a16="http://schemas.microsoft.com/office/drawing/2014/main" val="20001"/>
                    </a:ext>
                  </a:extLst>
                </a:gridCol>
                <a:gridCol w="2935967">
                  <a:extLst>
                    <a:ext uri="{9D8B030D-6E8A-4147-A177-3AD203B41FA5}">
                      <a16:colId xmlns:a16="http://schemas.microsoft.com/office/drawing/2014/main" val="20002"/>
                    </a:ext>
                  </a:extLst>
                </a:gridCol>
                <a:gridCol w="2665863">
                  <a:extLst>
                    <a:ext uri="{9D8B030D-6E8A-4147-A177-3AD203B41FA5}">
                      <a16:colId xmlns:a16="http://schemas.microsoft.com/office/drawing/2014/main" val="20003"/>
                    </a:ext>
                  </a:extLst>
                </a:gridCol>
                <a:gridCol w="2984370">
                  <a:extLst>
                    <a:ext uri="{9D8B030D-6E8A-4147-A177-3AD203B41FA5}">
                      <a16:colId xmlns:a16="http://schemas.microsoft.com/office/drawing/2014/main" val="20004"/>
                    </a:ext>
                  </a:extLst>
                </a:gridCol>
              </a:tblGrid>
              <a:tr h="1157065">
                <a:tc>
                  <a:txBody>
                    <a:bodyPr/>
                    <a:lstStyle/>
                    <a:p>
                      <a:pPr algn="ctr">
                        <a:lnSpc>
                          <a:spcPts val="5039"/>
                        </a:lnSpc>
                        <a:defRPr/>
                      </a:pPr>
                      <a:r>
                        <a:rPr lang="en-US" sz="3599">
                          <a:solidFill>
                            <a:srgbClr val="000000"/>
                          </a:solidFill>
                          <a:latin typeface="Muli Regular Bold"/>
                        </a:rPr>
                        <a:t>S.No</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Previously Published Paper</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Objective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Pros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Bold"/>
                        </a:rPr>
                        <a:t>Cons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2871652">
                <a:tc>
                  <a:txBody>
                    <a:bodyPr/>
                    <a:lstStyle/>
                    <a:p>
                      <a:pPr algn="ctr">
                        <a:lnSpc>
                          <a:spcPts val="5040"/>
                        </a:lnSpc>
                        <a:defRPr/>
                      </a:pPr>
                      <a:r>
                        <a:rPr lang="en-US" sz="3600">
                          <a:solidFill>
                            <a:srgbClr val="000000"/>
                          </a:solidFill>
                          <a:latin typeface="Muli Regular"/>
                        </a:rPr>
                        <a:t>3</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39"/>
                        </a:lnSpc>
                        <a:defRPr/>
                      </a:pPr>
                      <a:r>
                        <a:rPr lang="en-US" sz="2599">
                          <a:solidFill>
                            <a:srgbClr val="000000"/>
                          </a:solidFill>
                          <a:latin typeface="Muli Regular"/>
                        </a:rPr>
                        <a:t>G. Cheng, Y. Wan, A. N. Saudagar, K. Namuduri, and B. P. Buckles, “Advances in Human Action Recognition: A Survey,” no. February, 2015, [Online]. </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Learning of Human action detection using open cv</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Recognition of Human Action</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Limited Image action data processes</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3354453">
                <a:tc>
                  <a:txBody>
                    <a:bodyPr/>
                    <a:lstStyle/>
                    <a:p>
                      <a:pPr algn="ctr">
                        <a:lnSpc>
                          <a:spcPts val="5040"/>
                        </a:lnSpc>
                        <a:defRPr/>
                      </a:pPr>
                      <a:r>
                        <a:rPr lang="en-US" sz="3600">
                          <a:solidFill>
                            <a:srgbClr val="000000"/>
                          </a:solidFill>
                          <a:latin typeface="Muli Regular"/>
                        </a:rPr>
                        <a:t>4</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40"/>
                        </a:lnSpc>
                        <a:defRPr/>
                      </a:pPr>
                      <a:r>
                        <a:rPr lang="en-US" sz="2600">
                          <a:solidFill>
                            <a:srgbClr val="000000"/>
                          </a:solidFill>
                          <a:latin typeface="Muli Regular"/>
                        </a:rPr>
                        <a:t>C. Dhiman and D. K. Vishwakarma, “A review of state-ofthe-art techniques for abnormal human activity recognition,” Eng. Appl. Artif. Intell., vol. 77, no. August 2018, pp. 21–45, 2019, doi: 10.1016/j.engappai.2018.08.014. </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Advanced activity recognition using open cv</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More detailed action can be derived</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Action identification is limited</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sp>
        <p:nvSpPr>
          <p:cNvPr id="3" name="TextBox 3"/>
          <p:cNvSpPr txBox="1"/>
          <p:nvPr/>
        </p:nvSpPr>
        <p:spPr>
          <a:xfrm>
            <a:off x="1028700" y="347185"/>
            <a:ext cx="9745504"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541168180"/>
              </p:ext>
            </p:extLst>
          </p:nvPr>
        </p:nvGraphicFramePr>
        <p:xfrm>
          <a:off x="433268" y="2110568"/>
          <a:ext cx="17421464" cy="7980361"/>
        </p:xfrm>
        <a:graphic>
          <a:graphicData uri="http://schemas.openxmlformats.org/drawingml/2006/table">
            <a:tbl>
              <a:tblPr/>
              <a:tblGrid>
                <a:gridCol w="1585820">
                  <a:extLst>
                    <a:ext uri="{9D8B030D-6E8A-4147-A177-3AD203B41FA5}">
                      <a16:colId xmlns:a16="http://schemas.microsoft.com/office/drawing/2014/main" val="20000"/>
                    </a:ext>
                  </a:extLst>
                </a:gridCol>
                <a:gridCol w="7300065">
                  <a:extLst>
                    <a:ext uri="{9D8B030D-6E8A-4147-A177-3AD203B41FA5}">
                      <a16:colId xmlns:a16="http://schemas.microsoft.com/office/drawing/2014/main" val="20001"/>
                    </a:ext>
                  </a:extLst>
                </a:gridCol>
                <a:gridCol w="2858657">
                  <a:extLst>
                    <a:ext uri="{9D8B030D-6E8A-4147-A177-3AD203B41FA5}">
                      <a16:colId xmlns:a16="http://schemas.microsoft.com/office/drawing/2014/main" val="20002"/>
                    </a:ext>
                  </a:extLst>
                </a:gridCol>
                <a:gridCol w="2742456">
                  <a:extLst>
                    <a:ext uri="{9D8B030D-6E8A-4147-A177-3AD203B41FA5}">
                      <a16:colId xmlns:a16="http://schemas.microsoft.com/office/drawing/2014/main" val="20003"/>
                    </a:ext>
                  </a:extLst>
                </a:gridCol>
                <a:gridCol w="2934466">
                  <a:extLst>
                    <a:ext uri="{9D8B030D-6E8A-4147-A177-3AD203B41FA5}">
                      <a16:colId xmlns:a16="http://schemas.microsoft.com/office/drawing/2014/main" val="20004"/>
                    </a:ext>
                  </a:extLst>
                </a:gridCol>
              </a:tblGrid>
              <a:tr h="1160295">
                <a:tc>
                  <a:txBody>
                    <a:bodyPr/>
                    <a:lstStyle/>
                    <a:p>
                      <a:pPr algn="ctr">
                        <a:lnSpc>
                          <a:spcPts val="5039"/>
                        </a:lnSpc>
                        <a:defRPr/>
                      </a:pPr>
                      <a:r>
                        <a:rPr lang="en-US" sz="3599">
                          <a:solidFill>
                            <a:srgbClr val="000000"/>
                          </a:solidFill>
                          <a:latin typeface="Muli Regular Bold"/>
                        </a:rPr>
                        <a:t>S.No</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Previously Published Paper</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Objective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Pros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Bold"/>
                        </a:rPr>
                        <a:t>Cons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2859604">
                <a:tc>
                  <a:txBody>
                    <a:bodyPr/>
                    <a:lstStyle/>
                    <a:p>
                      <a:pPr algn="ctr">
                        <a:lnSpc>
                          <a:spcPts val="5040"/>
                        </a:lnSpc>
                        <a:defRPr/>
                      </a:pPr>
                      <a:r>
                        <a:rPr lang="en-US" sz="3600">
                          <a:solidFill>
                            <a:srgbClr val="000000"/>
                          </a:solidFill>
                          <a:latin typeface="Muli Regular"/>
                        </a:rPr>
                        <a:t>5</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39"/>
                        </a:lnSpc>
                        <a:defRPr/>
                      </a:pPr>
                      <a:r>
                        <a:rPr lang="en-US" sz="2599">
                          <a:solidFill>
                            <a:srgbClr val="000000"/>
                          </a:solidFill>
                          <a:latin typeface="Muli Regular"/>
                        </a:rPr>
                        <a:t>S. A. R. Abu-Bakar, “Advances in human action recognition: An updated survey,” IET Image Process., vol. 13, no. 13, pp. 2381–2394, 2019, doi: 10.1049/ietipr.2019.0350</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Surveys on various dataset image processing</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Has a collection of dataset processing tools</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No new research, just a survey paper</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3960462">
                <a:tc>
                  <a:txBody>
                    <a:bodyPr/>
                    <a:lstStyle/>
                    <a:p>
                      <a:pPr algn="ctr">
                        <a:lnSpc>
                          <a:spcPts val="5040"/>
                        </a:lnSpc>
                        <a:defRPr/>
                      </a:pPr>
                      <a:r>
                        <a:rPr lang="en-US" sz="3600">
                          <a:solidFill>
                            <a:srgbClr val="000000"/>
                          </a:solidFill>
                          <a:latin typeface="Muli Regular"/>
                        </a:rPr>
                        <a:t>6</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40"/>
                        </a:lnSpc>
                        <a:defRPr/>
                      </a:pPr>
                      <a:r>
                        <a:rPr lang="en-US" sz="2600">
                          <a:solidFill>
                            <a:srgbClr val="000000"/>
                          </a:solidFill>
                          <a:latin typeface="Muli Regular"/>
                        </a:rPr>
                        <a:t>T. Huynh-The, B. V. Le, S. Lee, and Y. Yoon, “Interactive activity recognition using pose-based spatio–temporal relation features and four-level Pachinko Allocation Model,” Inf. Sci. (Ny)., vol. 369, pp. 317–333, 2016, doi: 10.1016/j.ins.2016.06.016.</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Advanced activity recognition using open cv</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More detailed action can be derived</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Action identification is limited</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sp>
        <p:nvSpPr>
          <p:cNvPr id="3" name="TextBox 3"/>
          <p:cNvSpPr txBox="1"/>
          <p:nvPr/>
        </p:nvSpPr>
        <p:spPr>
          <a:xfrm>
            <a:off x="1028700" y="159703"/>
            <a:ext cx="9745504"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828999155"/>
              </p:ext>
            </p:extLst>
          </p:nvPr>
        </p:nvGraphicFramePr>
        <p:xfrm>
          <a:off x="395262" y="2262593"/>
          <a:ext cx="17497477" cy="7383170"/>
        </p:xfrm>
        <a:graphic>
          <a:graphicData uri="http://schemas.openxmlformats.org/drawingml/2006/table">
            <a:tbl>
              <a:tblPr/>
              <a:tblGrid>
                <a:gridCol w="1592739">
                  <a:extLst>
                    <a:ext uri="{9D8B030D-6E8A-4147-A177-3AD203B41FA5}">
                      <a16:colId xmlns:a16="http://schemas.microsoft.com/office/drawing/2014/main" val="20000"/>
                    </a:ext>
                  </a:extLst>
                </a:gridCol>
                <a:gridCol w="7331916">
                  <a:extLst>
                    <a:ext uri="{9D8B030D-6E8A-4147-A177-3AD203B41FA5}">
                      <a16:colId xmlns:a16="http://schemas.microsoft.com/office/drawing/2014/main" val="20001"/>
                    </a:ext>
                  </a:extLst>
                </a:gridCol>
                <a:gridCol w="2871130">
                  <a:extLst>
                    <a:ext uri="{9D8B030D-6E8A-4147-A177-3AD203B41FA5}">
                      <a16:colId xmlns:a16="http://schemas.microsoft.com/office/drawing/2014/main" val="20002"/>
                    </a:ext>
                  </a:extLst>
                </a:gridCol>
                <a:gridCol w="2754422">
                  <a:extLst>
                    <a:ext uri="{9D8B030D-6E8A-4147-A177-3AD203B41FA5}">
                      <a16:colId xmlns:a16="http://schemas.microsoft.com/office/drawing/2014/main" val="20003"/>
                    </a:ext>
                  </a:extLst>
                </a:gridCol>
                <a:gridCol w="2947270">
                  <a:extLst>
                    <a:ext uri="{9D8B030D-6E8A-4147-A177-3AD203B41FA5}">
                      <a16:colId xmlns:a16="http://schemas.microsoft.com/office/drawing/2014/main" val="20004"/>
                    </a:ext>
                  </a:extLst>
                </a:gridCol>
              </a:tblGrid>
              <a:tr h="1157065">
                <a:tc>
                  <a:txBody>
                    <a:bodyPr/>
                    <a:lstStyle/>
                    <a:p>
                      <a:pPr algn="ctr">
                        <a:lnSpc>
                          <a:spcPts val="5039"/>
                        </a:lnSpc>
                        <a:defRPr/>
                      </a:pPr>
                      <a:r>
                        <a:rPr lang="en-US" sz="3599">
                          <a:solidFill>
                            <a:srgbClr val="000000"/>
                          </a:solidFill>
                          <a:latin typeface="Muli Regular Bold"/>
                        </a:rPr>
                        <a:t>S.No</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Previously Published Paper</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Objective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a:rPr>
                        <a:t>Pros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5040"/>
                        </a:lnSpc>
                        <a:defRPr/>
                      </a:pPr>
                      <a:r>
                        <a:rPr lang="en-US" sz="3600">
                          <a:solidFill>
                            <a:srgbClr val="000000"/>
                          </a:solidFill>
                          <a:latin typeface="Muli Regular Bold"/>
                        </a:rPr>
                        <a:t>Cons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3353729">
                <a:tc>
                  <a:txBody>
                    <a:bodyPr/>
                    <a:lstStyle/>
                    <a:p>
                      <a:pPr algn="ctr">
                        <a:lnSpc>
                          <a:spcPts val="5040"/>
                        </a:lnSpc>
                        <a:defRPr/>
                      </a:pPr>
                      <a:r>
                        <a:rPr lang="en-US" sz="3600">
                          <a:solidFill>
                            <a:srgbClr val="000000"/>
                          </a:solidFill>
                          <a:latin typeface="Muli Regular"/>
                        </a:rPr>
                        <a:t>7</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39"/>
                        </a:lnSpc>
                        <a:defRPr/>
                      </a:pPr>
                      <a:r>
                        <a:rPr lang="en-US" sz="2599">
                          <a:solidFill>
                            <a:srgbClr val="000000"/>
                          </a:solidFill>
                          <a:latin typeface="Muli Regular"/>
                        </a:rPr>
                        <a:t>S. Abdelhedi, A. Wali, and A. M. Alimi, “Fuzzy logic based human activity recognition in video surveillance applications,” Adv. Intell. Syst. Comput., vol. 427, pp. 227–235, 2016, doi: 10.1007/978-3-319-29504-6_23. </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Video data processing achieved using fuzzy logic</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Usage of Fuzzy logic in dataset reading</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Limited activity recognition</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2872376">
                <a:tc>
                  <a:txBody>
                    <a:bodyPr/>
                    <a:lstStyle/>
                    <a:p>
                      <a:pPr algn="ctr">
                        <a:lnSpc>
                          <a:spcPts val="5040"/>
                        </a:lnSpc>
                        <a:defRPr/>
                      </a:pPr>
                      <a:r>
                        <a:rPr lang="en-US" sz="3600">
                          <a:solidFill>
                            <a:srgbClr val="000000"/>
                          </a:solidFill>
                          <a:latin typeface="Muli Regular"/>
                        </a:rPr>
                        <a:t>8</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3640"/>
                        </a:lnSpc>
                        <a:defRPr/>
                      </a:pPr>
                      <a:r>
                        <a:rPr lang="en-US" sz="2600">
                          <a:solidFill>
                            <a:srgbClr val="000000"/>
                          </a:solidFill>
                          <a:latin typeface="Muli Regular"/>
                        </a:rPr>
                        <a:t>P. Guo, Z. Miao, Y. Shen, W. Xu, and D. Zhang, “Continuous human action recognition in real time,” Multimed. Tools Appl., vol. 68, no. 3, pp. 827–844, 2014, doi: 10.1007/s11042-012-1084-2</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marL="0" marR="0" lvl="0" indent="0" algn="ctr" defTabSz="914400" rtl="0" eaLnBrk="1" fontAlgn="auto" latinLnBrk="0" hangingPunct="1">
                        <a:lnSpc>
                          <a:spcPts val="2100"/>
                        </a:lnSpc>
                        <a:spcBef>
                          <a:spcPts val="0"/>
                        </a:spcBef>
                        <a:spcAft>
                          <a:spcPts val="0"/>
                        </a:spcAft>
                        <a:buClrTx/>
                        <a:buSzTx/>
                        <a:buFontTx/>
                        <a:buNone/>
                        <a:tabLst/>
                        <a:defRPr/>
                      </a:pPr>
                      <a:r>
                        <a:rPr lang="en-US" sz="2400" dirty="0"/>
                        <a:t>Video data processing achieved using various datasets</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Monitoring of continuous human activities </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100"/>
                        </a:lnSpc>
                        <a:defRPr/>
                      </a:pPr>
                      <a:r>
                        <a:rPr lang="en-US" sz="2400" dirty="0"/>
                        <a:t>Limited action recognition</a:t>
                      </a:r>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bl>
          </a:graphicData>
        </a:graphic>
      </p:graphicFrame>
      <p:sp>
        <p:nvSpPr>
          <p:cNvPr id="3" name="TextBox 3"/>
          <p:cNvSpPr txBox="1"/>
          <p:nvPr/>
        </p:nvSpPr>
        <p:spPr>
          <a:xfrm>
            <a:off x="1028700" y="159703"/>
            <a:ext cx="9745504"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833734" y="159703"/>
            <a:ext cx="8947428" cy="1566544"/>
          </a:xfrm>
          <a:prstGeom prst="rect">
            <a:avLst/>
          </a:prstGeom>
        </p:spPr>
        <p:txBody>
          <a:bodyPr lIns="0" tIns="0" rIns="0" bIns="0" rtlCol="0" anchor="t">
            <a:spAutoFit/>
          </a:bodyPr>
          <a:lstStyle/>
          <a:p>
            <a:pPr algn="ctr">
              <a:lnSpc>
                <a:spcPts val="12880"/>
              </a:lnSpc>
              <a:spcBef>
                <a:spcPct val="0"/>
              </a:spcBef>
            </a:pPr>
            <a:r>
              <a:rPr lang="en-US" sz="9200">
                <a:solidFill>
                  <a:srgbClr val="FFFFFF"/>
                </a:solidFill>
                <a:latin typeface="Be Vietnam Bold"/>
              </a:rPr>
              <a:t>Existing System</a:t>
            </a:r>
          </a:p>
        </p:txBody>
      </p:sp>
      <p:sp>
        <p:nvSpPr>
          <p:cNvPr id="3" name="TextBox 3"/>
          <p:cNvSpPr txBox="1"/>
          <p:nvPr/>
        </p:nvSpPr>
        <p:spPr>
          <a:xfrm>
            <a:off x="683780" y="2334561"/>
            <a:ext cx="16920440" cy="7181215"/>
          </a:xfrm>
          <a:prstGeom prst="rect">
            <a:avLst/>
          </a:prstGeom>
        </p:spPr>
        <p:txBody>
          <a:bodyPr lIns="0" tIns="0" rIns="0" bIns="0" rtlCol="0" anchor="t">
            <a:spAutoFit/>
          </a:bodyPr>
          <a:lstStyle/>
          <a:p>
            <a:pPr algn="just">
              <a:lnSpc>
                <a:spcPts val="4759"/>
              </a:lnSpc>
            </a:pPr>
            <a:r>
              <a:rPr lang="en-US" sz="3399">
                <a:solidFill>
                  <a:srgbClr val="FFFFFF"/>
                </a:solidFill>
                <a:latin typeface="IBM Plex Sans"/>
              </a:rPr>
              <a:t>•Object Detection is the process of finding and recognizing real-world object instances such as car, bike, TV, flowers, and humans out of an images or videos. An object detection technique lets you understand the details of an image or a video as it allows for the recognition, localization, and detection of multiple objects within an image.</a:t>
            </a:r>
          </a:p>
          <a:p>
            <a:pPr algn="just">
              <a:lnSpc>
                <a:spcPts val="4759"/>
              </a:lnSpc>
            </a:pPr>
            <a:endParaRPr lang="en-US" sz="3399">
              <a:solidFill>
                <a:srgbClr val="FFFFFF"/>
              </a:solidFill>
              <a:latin typeface="IBM Plex Sans"/>
            </a:endParaRPr>
          </a:p>
          <a:p>
            <a:pPr algn="just">
              <a:lnSpc>
                <a:spcPts val="4759"/>
              </a:lnSpc>
            </a:pPr>
            <a:r>
              <a:rPr lang="en-US" sz="3399">
                <a:solidFill>
                  <a:srgbClr val="FFFFFF"/>
                </a:solidFill>
                <a:latin typeface="IBM Plex Sans"/>
              </a:rPr>
              <a:t>•It is usually utilized in applications like image retrieval, security, surveillance, and advanced driver assistance systems (ADAS). Object Detection is done through many ways:</a:t>
            </a:r>
          </a:p>
          <a:p>
            <a:pPr algn="just">
              <a:lnSpc>
                <a:spcPts val="4759"/>
              </a:lnSpc>
            </a:pPr>
            <a:r>
              <a:rPr lang="en-US" sz="3399">
                <a:solidFill>
                  <a:srgbClr val="FFFFFF"/>
                </a:solidFill>
                <a:latin typeface="IBM Plex Sans"/>
              </a:rPr>
              <a:t>•Feature Based Object Detection</a:t>
            </a:r>
          </a:p>
          <a:p>
            <a:pPr algn="just">
              <a:lnSpc>
                <a:spcPts val="4759"/>
              </a:lnSpc>
            </a:pPr>
            <a:r>
              <a:rPr lang="en-US" sz="3399">
                <a:solidFill>
                  <a:srgbClr val="FFFFFF"/>
                </a:solidFill>
                <a:latin typeface="IBM Plex Sans"/>
              </a:rPr>
              <a:t>•Viola Jones Object Detection</a:t>
            </a:r>
          </a:p>
          <a:p>
            <a:pPr algn="just">
              <a:lnSpc>
                <a:spcPts val="4759"/>
              </a:lnSpc>
            </a:pPr>
            <a:r>
              <a:rPr lang="en-US" sz="3399">
                <a:solidFill>
                  <a:srgbClr val="FFFFFF"/>
                </a:solidFill>
                <a:latin typeface="IBM Plex Sans"/>
              </a:rPr>
              <a:t>•SVM Classifications with HOG Features</a:t>
            </a:r>
          </a:p>
          <a:p>
            <a:pPr algn="just">
              <a:lnSpc>
                <a:spcPts val="4759"/>
              </a:lnSpc>
            </a:pPr>
            <a:r>
              <a:rPr lang="en-US" sz="3399">
                <a:solidFill>
                  <a:srgbClr val="FFFFFF"/>
                </a:solidFill>
                <a:latin typeface="IBM Plex Sans"/>
              </a:rPr>
              <a:t>•Deep Learning Object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03B"/>
        </a:solidFill>
        <a:effectLst/>
      </p:bgPr>
    </p:bg>
    <p:spTree>
      <p:nvGrpSpPr>
        <p:cNvPr id="1" name=""/>
        <p:cNvGrpSpPr/>
        <p:nvPr/>
      </p:nvGrpSpPr>
      <p:grpSpPr>
        <a:xfrm>
          <a:off x="0" y="0"/>
          <a:ext cx="0" cy="0"/>
          <a:chOff x="0" y="0"/>
          <a:chExt cx="0" cy="0"/>
        </a:xfrm>
      </p:grpSpPr>
      <p:sp>
        <p:nvSpPr>
          <p:cNvPr id="2" name="TextBox 2"/>
          <p:cNvSpPr txBox="1"/>
          <p:nvPr/>
        </p:nvSpPr>
        <p:spPr>
          <a:xfrm>
            <a:off x="1028700" y="159703"/>
            <a:ext cx="9625132" cy="1566544"/>
          </a:xfrm>
          <a:prstGeom prst="rect">
            <a:avLst/>
          </a:prstGeom>
        </p:spPr>
        <p:txBody>
          <a:bodyPr lIns="0" tIns="0" rIns="0" bIns="0" rtlCol="0" anchor="t">
            <a:spAutoFit/>
          </a:bodyPr>
          <a:lstStyle/>
          <a:p>
            <a:pPr algn="ctr">
              <a:lnSpc>
                <a:spcPts val="12880"/>
              </a:lnSpc>
            </a:pPr>
            <a:r>
              <a:rPr lang="en-US" sz="9200">
                <a:solidFill>
                  <a:srgbClr val="FFFFFF"/>
                </a:solidFill>
                <a:latin typeface="Be Vietnam Bold"/>
              </a:rPr>
              <a:t>Proposed System</a:t>
            </a:r>
          </a:p>
        </p:txBody>
      </p:sp>
      <p:sp>
        <p:nvSpPr>
          <p:cNvPr id="3" name="TextBox 3"/>
          <p:cNvSpPr txBox="1"/>
          <p:nvPr/>
        </p:nvSpPr>
        <p:spPr>
          <a:xfrm>
            <a:off x="700104" y="2213826"/>
            <a:ext cx="16887792" cy="7044474"/>
          </a:xfrm>
          <a:prstGeom prst="rect">
            <a:avLst/>
          </a:prstGeom>
        </p:spPr>
        <p:txBody>
          <a:bodyPr lIns="0" tIns="0" rIns="0" bIns="0" rtlCol="0" anchor="t">
            <a:spAutoFit/>
          </a:bodyPr>
          <a:lstStyle/>
          <a:p>
            <a:pPr>
              <a:lnSpc>
                <a:spcPts val="4654"/>
              </a:lnSpc>
              <a:spcBef>
                <a:spcPct val="0"/>
              </a:spcBef>
            </a:pPr>
            <a:r>
              <a:rPr lang="en-US" sz="3324">
                <a:solidFill>
                  <a:srgbClr val="FFFFFF"/>
                </a:solidFill>
                <a:latin typeface="IBM Plex Sans"/>
              </a:rPr>
              <a:t>Activity Recognition is divided into two categories: sensor-based activity recognition and vision-based activity recognition, depending on the system's components.</a:t>
            </a:r>
          </a:p>
          <a:p>
            <a:pPr>
              <a:lnSpc>
                <a:spcPts val="4654"/>
              </a:lnSpc>
              <a:spcBef>
                <a:spcPct val="0"/>
              </a:spcBef>
            </a:pPr>
            <a:r>
              <a:rPr lang="en-US" sz="3324">
                <a:solidFill>
                  <a:srgbClr val="FFFFFF"/>
                </a:solidFill>
                <a:latin typeface="IBM Plex Sans"/>
              </a:rPr>
              <a:t>1. Sensor-based activity recognition employs a network of sensors to keep an eye on an actor's behaviour and some external factors. In order to extract some crucial information from the data acquired from numerous sensors, it may be processed and aggregated. They are also used to train the model utilising various machine learning, deep learning, and data analytics methods.</a:t>
            </a:r>
          </a:p>
          <a:p>
            <a:pPr>
              <a:lnSpc>
                <a:spcPts val="4654"/>
              </a:lnSpc>
              <a:spcBef>
                <a:spcPct val="0"/>
              </a:spcBef>
            </a:pPr>
            <a:r>
              <a:rPr lang="en-US" sz="3324">
                <a:solidFill>
                  <a:srgbClr val="FFFFFF"/>
                </a:solidFill>
                <a:latin typeface="IBM Plex Sans"/>
              </a:rPr>
              <a:t>2. Using a camera-based system, vision-based activity recognition may identify the activities present in an environment by processing and analysing video. These systems often employ digital image processing to draw out relevant data from video, which is regarded as a series of images.</a:t>
            </a:r>
          </a:p>
          <a:p>
            <a:pPr>
              <a:lnSpc>
                <a:spcPts val="4654"/>
              </a:lnSpc>
              <a:spcBef>
                <a:spcPct val="0"/>
              </a:spcBef>
            </a:pPr>
            <a:r>
              <a:rPr lang="en-US" sz="3324">
                <a:solidFill>
                  <a:srgbClr val="FFFFFF"/>
                </a:solidFill>
                <a:latin typeface="IBM Plex Sans"/>
              </a:rPr>
              <a:t>In this project, we used a vision-based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1724</Words>
  <Application>Microsoft Office PowerPoint</Application>
  <PresentationFormat>Custom</PresentationFormat>
  <Paragraphs>140</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Canva Sans</vt:lpstr>
      <vt:lpstr>IBM Plex Sans</vt:lpstr>
      <vt:lpstr>Muli Regular Bold</vt:lpstr>
      <vt:lpstr>Calibri</vt:lpstr>
      <vt:lpstr>Muli Regular</vt:lpstr>
      <vt:lpstr>Arial</vt:lpstr>
      <vt:lpstr>IBM Plex Sans Bold</vt:lpstr>
      <vt:lpstr>Be Vietnam Bold</vt:lpstr>
      <vt:lpstr>Be Vietnam</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Dark Blue Pink Abstract Tech Style</dc:title>
  <cp:lastModifiedBy>Dhivyesh Anand</cp:lastModifiedBy>
  <cp:revision>3</cp:revision>
  <dcterms:created xsi:type="dcterms:W3CDTF">2006-08-16T00:00:00Z</dcterms:created>
  <dcterms:modified xsi:type="dcterms:W3CDTF">2023-02-24T05:15:17Z</dcterms:modified>
  <dc:identifier>DAFbZkNSc88</dc:identifier>
</cp:coreProperties>
</file>