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95" r:id="rId2"/>
    <p:sldId id="257" r:id="rId3"/>
    <p:sldId id="279" r:id="rId4"/>
    <p:sldId id="274" r:id="rId5"/>
    <p:sldId id="275" r:id="rId6"/>
    <p:sldId id="276" r:id="rId7"/>
    <p:sldId id="277" r:id="rId8"/>
    <p:sldId id="259" r:id="rId9"/>
    <p:sldId id="280" r:id="rId10"/>
    <p:sldId id="260" r:id="rId11"/>
    <p:sldId id="272" r:id="rId12"/>
    <p:sldId id="261" r:id="rId13"/>
    <p:sldId id="262" r:id="rId14"/>
    <p:sldId id="282" r:id="rId15"/>
    <p:sldId id="265" r:id="rId16"/>
    <p:sldId id="266" r:id="rId17"/>
    <p:sldId id="283" r:id="rId18"/>
    <p:sldId id="267" r:id="rId19"/>
    <p:sldId id="268" r:id="rId20"/>
    <p:sldId id="269" r:id="rId21"/>
    <p:sldId id="284" r:id="rId22"/>
    <p:sldId id="285" r:id="rId23"/>
    <p:sldId id="286" r:id="rId24"/>
    <p:sldId id="287" r:id="rId25"/>
    <p:sldId id="288" r:id="rId26"/>
    <p:sldId id="270" r:id="rId27"/>
    <p:sldId id="271" r:id="rId28"/>
    <p:sldId id="294" r:id="rId29"/>
    <p:sldId id="291" r:id="rId30"/>
    <p:sldId id="293"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3E3D"/>
    <a:srgbClr val="463640"/>
    <a:srgbClr val="3B2E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546"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7197C-2D9D-C8D4-A768-CB71E54E9C02}"/>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600F0418-3C9F-1836-932D-4FE590F35BF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6D25E00-C14C-EF4F-6327-982EF715AE6F}"/>
              </a:ext>
            </a:extLst>
          </p:cNvPr>
          <p:cNvSpPr>
            <a:spLocks noGrp="1"/>
          </p:cNvSpPr>
          <p:nvPr>
            <p:ph type="dt" sz="half" idx="10"/>
          </p:nvPr>
        </p:nvSpPr>
        <p:spPr/>
        <p:txBody>
          <a:bodyPr/>
          <a:lstStyle/>
          <a:p>
            <a:fld id="{1D8BD707-D9CF-40AE-B4C6-C98DA3205C09}" type="datetimeFigureOut">
              <a:rPr lang="en-US" smtClean="0"/>
              <a:pPr/>
              <a:t>3/27/2024</a:t>
            </a:fld>
            <a:endParaRPr lang="en-US" dirty="0"/>
          </a:p>
        </p:txBody>
      </p:sp>
      <p:sp>
        <p:nvSpPr>
          <p:cNvPr id="5" name="Footer Placeholder 4">
            <a:extLst>
              <a:ext uri="{FF2B5EF4-FFF2-40B4-BE49-F238E27FC236}">
                <a16:creationId xmlns:a16="http://schemas.microsoft.com/office/drawing/2014/main" id="{EF0352C2-5D74-C5A7-B0D8-F26F98E46B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F0A17AA-D2AB-77E4-25CD-4C285BC1A56F}"/>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222313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66D73-6321-2D77-B737-005C2C7864A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E033E7-B944-0001-A08F-CE85BFFE6C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84C83A-1E85-7825-205A-A4E4B6522C69}"/>
              </a:ext>
            </a:extLst>
          </p:cNvPr>
          <p:cNvSpPr>
            <a:spLocks noGrp="1"/>
          </p:cNvSpPr>
          <p:nvPr>
            <p:ph type="dt" sz="half" idx="10"/>
          </p:nvPr>
        </p:nvSpPr>
        <p:spPr/>
        <p:txBody>
          <a:bodyPr/>
          <a:lstStyle/>
          <a:p>
            <a:fld id="{1D8BD707-D9CF-40AE-B4C6-C98DA3205C09}" type="datetimeFigureOut">
              <a:rPr lang="en-US" smtClean="0"/>
              <a:pPr/>
              <a:t>3/27/2024</a:t>
            </a:fld>
            <a:endParaRPr lang="en-US" dirty="0"/>
          </a:p>
        </p:txBody>
      </p:sp>
      <p:sp>
        <p:nvSpPr>
          <p:cNvPr id="5" name="Footer Placeholder 4">
            <a:extLst>
              <a:ext uri="{FF2B5EF4-FFF2-40B4-BE49-F238E27FC236}">
                <a16:creationId xmlns:a16="http://schemas.microsoft.com/office/drawing/2014/main" id="{A5EDB5AC-4ED3-3FE7-1B9D-A0CDB8140D6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C3AC488-3D7F-50BA-6855-7B209F2B5A90}"/>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509050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2E76A5-6983-DF5E-2265-88A4D8C96397}"/>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79AC22-0F89-721F-7681-C317F0F78E2A}"/>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BCDE51-859E-6AFE-D75D-CE545256B0F0}"/>
              </a:ext>
            </a:extLst>
          </p:cNvPr>
          <p:cNvSpPr>
            <a:spLocks noGrp="1"/>
          </p:cNvSpPr>
          <p:nvPr>
            <p:ph type="dt" sz="half" idx="10"/>
          </p:nvPr>
        </p:nvSpPr>
        <p:spPr/>
        <p:txBody>
          <a:bodyPr/>
          <a:lstStyle/>
          <a:p>
            <a:fld id="{1D8BD707-D9CF-40AE-B4C6-C98DA3205C09}" type="datetimeFigureOut">
              <a:rPr lang="en-US" smtClean="0"/>
              <a:pPr/>
              <a:t>3/27/2024</a:t>
            </a:fld>
            <a:endParaRPr lang="en-US" dirty="0"/>
          </a:p>
        </p:txBody>
      </p:sp>
      <p:sp>
        <p:nvSpPr>
          <p:cNvPr id="5" name="Footer Placeholder 4">
            <a:extLst>
              <a:ext uri="{FF2B5EF4-FFF2-40B4-BE49-F238E27FC236}">
                <a16:creationId xmlns:a16="http://schemas.microsoft.com/office/drawing/2014/main" id="{F0314CEA-815F-B606-F59D-1C883B54B6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4C7E36-904F-7528-4247-0A55B2F8C3FA}"/>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257310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79186-CBF1-2BAF-2B17-E57FE17107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809D2C-B381-BFA5-CB8C-16279C473F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B8FC22-8E4E-6F05-5525-B66EA35F57FB}"/>
              </a:ext>
            </a:extLst>
          </p:cNvPr>
          <p:cNvSpPr>
            <a:spLocks noGrp="1"/>
          </p:cNvSpPr>
          <p:nvPr>
            <p:ph type="dt" sz="half" idx="10"/>
          </p:nvPr>
        </p:nvSpPr>
        <p:spPr/>
        <p:txBody>
          <a:bodyPr/>
          <a:lstStyle/>
          <a:p>
            <a:fld id="{1D8BD707-D9CF-40AE-B4C6-C98DA3205C09}" type="datetimeFigureOut">
              <a:rPr lang="en-US" smtClean="0"/>
              <a:pPr/>
              <a:t>3/27/2024</a:t>
            </a:fld>
            <a:endParaRPr lang="en-US" dirty="0"/>
          </a:p>
        </p:txBody>
      </p:sp>
      <p:sp>
        <p:nvSpPr>
          <p:cNvPr id="5" name="Footer Placeholder 4">
            <a:extLst>
              <a:ext uri="{FF2B5EF4-FFF2-40B4-BE49-F238E27FC236}">
                <a16:creationId xmlns:a16="http://schemas.microsoft.com/office/drawing/2014/main" id="{2743E510-E9B1-D722-49CD-0CAA94E7D5B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AC23BAF-A80A-6033-3B7D-09BCE67DDBB9}"/>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25584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9C322-0E17-9A82-40F1-539110BC7831}"/>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E42294A-FBA7-A355-9CA0-FC6E737AEB9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5A0E02-6CAA-1CBF-F7F4-05EDD5B71F58}"/>
              </a:ext>
            </a:extLst>
          </p:cNvPr>
          <p:cNvSpPr>
            <a:spLocks noGrp="1"/>
          </p:cNvSpPr>
          <p:nvPr>
            <p:ph type="dt" sz="half" idx="10"/>
          </p:nvPr>
        </p:nvSpPr>
        <p:spPr/>
        <p:txBody>
          <a:bodyPr/>
          <a:lstStyle/>
          <a:p>
            <a:fld id="{1D8BD707-D9CF-40AE-B4C6-C98DA3205C09}" type="datetimeFigureOut">
              <a:rPr lang="en-US" smtClean="0"/>
              <a:pPr/>
              <a:t>3/27/2024</a:t>
            </a:fld>
            <a:endParaRPr lang="en-US" dirty="0"/>
          </a:p>
        </p:txBody>
      </p:sp>
      <p:sp>
        <p:nvSpPr>
          <p:cNvPr id="5" name="Footer Placeholder 4">
            <a:extLst>
              <a:ext uri="{FF2B5EF4-FFF2-40B4-BE49-F238E27FC236}">
                <a16:creationId xmlns:a16="http://schemas.microsoft.com/office/drawing/2014/main" id="{86DFDC1B-3E87-6041-F485-C32C68CCA6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96CC69-1E56-2DCF-CD8E-047CAEF0040E}"/>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342148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A25FD-C7E0-5376-4AC0-8CA9D5F60C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C37A55-A284-47BE-88E5-63A620E71AD6}"/>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78DEE3-7143-46DE-07CD-9DE26B00207D}"/>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90F6FFB-F8D3-1263-1A50-FF902C33B246}"/>
              </a:ext>
            </a:extLst>
          </p:cNvPr>
          <p:cNvSpPr>
            <a:spLocks noGrp="1"/>
          </p:cNvSpPr>
          <p:nvPr>
            <p:ph type="dt" sz="half" idx="10"/>
          </p:nvPr>
        </p:nvSpPr>
        <p:spPr/>
        <p:txBody>
          <a:bodyPr/>
          <a:lstStyle/>
          <a:p>
            <a:fld id="{1D8BD707-D9CF-40AE-B4C6-C98DA3205C09}" type="datetimeFigureOut">
              <a:rPr lang="en-US" smtClean="0"/>
              <a:pPr/>
              <a:t>3/27/2024</a:t>
            </a:fld>
            <a:endParaRPr lang="en-US" dirty="0"/>
          </a:p>
        </p:txBody>
      </p:sp>
      <p:sp>
        <p:nvSpPr>
          <p:cNvPr id="6" name="Footer Placeholder 5">
            <a:extLst>
              <a:ext uri="{FF2B5EF4-FFF2-40B4-BE49-F238E27FC236}">
                <a16:creationId xmlns:a16="http://schemas.microsoft.com/office/drawing/2014/main" id="{393F7BFA-BF6A-58F4-7D98-5D770EAF20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1443FBD-625F-54A3-CC01-5AB6E2BFF461}"/>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9383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E72D1-48F1-70DC-232B-77767B334FAA}"/>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580B04-BA00-DEE3-477B-4DDDA4E77981}"/>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3A5CE9DB-79DD-E7F6-5B20-DAC73E8F5840}"/>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9251672-90FC-96CA-61E3-6F46CC39455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F2B3EF8-E741-E76F-4DFB-939547CDE462}"/>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E2D438-E6CF-8817-C28C-FC89C583AC28}"/>
              </a:ext>
            </a:extLst>
          </p:cNvPr>
          <p:cNvSpPr>
            <a:spLocks noGrp="1"/>
          </p:cNvSpPr>
          <p:nvPr>
            <p:ph type="dt" sz="half" idx="10"/>
          </p:nvPr>
        </p:nvSpPr>
        <p:spPr/>
        <p:txBody>
          <a:bodyPr/>
          <a:lstStyle/>
          <a:p>
            <a:fld id="{1D8BD707-D9CF-40AE-B4C6-C98DA3205C09}" type="datetimeFigureOut">
              <a:rPr lang="en-US" smtClean="0"/>
              <a:pPr/>
              <a:t>3/27/2024</a:t>
            </a:fld>
            <a:endParaRPr lang="en-US" dirty="0"/>
          </a:p>
        </p:txBody>
      </p:sp>
      <p:sp>
        <p:nvSpPr>
          <p:cNvPr id="8" name="Footer Placeholder 7">
            <a:extLst>
              <a:ext uri="{FF2B5EF4-FFF2-40B4-BE49-F238E27FC236}">
                <a16:creationId xmlns:a16="http://schemas.microsoft.com/office/drawing/2014/main" id="{50EE9E4B-9B7C-1E4F-4DE8-F58F752A946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AD6CFB1-3DE9-CEDE-EEF7-610DE273F35F}"/>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476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681C6-E119-D32A-AE39-B944BE71740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922A037-0676-8B4A-E89B-5254546D7A12}"/>
              </a:ext>
            </a:extLst>
          </p:cNvPr>
          <p:cNvSpPr>
            <a:spLocks noGrp="1"/>
          </p:cNvSpPr>
          <p:nvPr>
            <p:ph type="dt" sz="half" idx="10"/>
          </p:nvPr>
        </p:nvSpPr>
        <p:spPr/>
        <p:txBody>
          <a:bodyPr/>
          <a:lstStyle/>
          <a:p>
            <a:fld id="{1D8BD707-D9CF-40AE-B4C6-C98DA3205C09}" type="datetimeFigureOut">
              <a:rPr lang="en-US" smtClean="0"/>
              <a:pPr/>
              <a:t>3/27/2024</a:t>
            </a:fld>
            <a:endParaRPr lang="en-US" dirty="0"/>
          </a:p>
        </p:txBody>
      </p:sp>
      <p:sp>
        <p:nvSpPr>
          <p:cNvPr id="4" name="Footer Placeholder 3">
            <a:extLst>
              <a:ext uri="{FF2B5EF4-FFF2-40B4-BE49-F238E27FC236}">
                <a16:creationId xmlns:a16="http://schemas.microsoft.com/office/drawing/2014/main" id="{D2239462-195E-82E9-1CA4-486AE3F6C0F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4938AD5-CE46-EF99-D15A-B41EB60EB138}"/>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280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E5D730-C0BF-8DB9-CC35-6AF8FFBF5FC2}"/>
              </a:ext>
            </a:extLst>
          </p:cNvPr>
          <p:cNvSpPr>
            <a:spLocks noGrp="1"/>
          </p:cNvSpPr>
          <p:nvPr>
            <p:ph type="dt" sz="half" idx="10"/>
          </p:nvPr>
        </p:nvSpPr>
        <p:spPr/>
        <p:txBody>
          <a:bodyPr/>
          <a:lstStyle/>
          <a:p>
            <a:fld id="{1D8BD707-D9CF-40AE-B4C6-C98DA3205C09}" type="datetimeFigureOut">
              <a:rPr lang="en-US" smtClean="0"/>
              <a:pPr/>
              <a:t>3/27/2024</a:t>
            </a:fld>
            <a:endParaRPr lang="en-US" dirty="0"/>
          </a:p>
        </p:txBody>
      </p:sp>
      <p:sp>
        <p:nvSpPr>
          <p:cNvPr id="3" name="Footer Placeholder 2">
            <a:extLst>
              <a:ext uri="{FF2B5EF4-FFF2-40B4-BE49-F238E27FC236}">
                <a16:creationId xmlns:a16="http://schemas.microsoft.com/office/drawing/2014/main" id="{EFD21567-9547-00F5-96BA-FA97E79E05C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7CBD2B6-5E6B-F7F1-F7DC-0ED9EF56DDD0}"/>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29581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DEF3E-3A2A-8B01-E525-72CA697840F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758B4A5-2D9D-CCDB-6398-705DE23037FD}"/>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7C6A8F5-819C-4D96-D893-8C2ED05D877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80300EB-0A0B-1B8F-78CB-DB47A3D63E80}"/>
              </a:ext>
            </a:extLst>
          </p:cNvPr>
          <p:cNvSpPr>
            <a:spLocks noGrp="1"/>
          </p:cNvSpPr>
          <p:nvPr>
            <p:ph type="dt" sz="half" idx="10"/>
          </p:nvPr>
        </p:nvSpPr>
        <p:spPr/>
        <p:txBody>
          <a:bodyPr/>
          <a:lstStyle/>
          <a:p>
            <a:fld id="{1D8BD707-D9CF-40AE-B4C6-C98DA3205C09}" type="datetimeFigureOut">
              <a:rPr lang="en-US" smtClean="0"/>
              <a:pPr/>
              <a:t>3/27/2024</a:t>
            </a:fld>
            <a:endParaRPr lang="en-US" dirty="0"/>
          </a:p>
        </p:txBody>
      </p:sp>
      <p:sp>
        <p:nvSpPr>
          <p:cNvPr id="6" name="Footer Placeholder 5">
            <a:extLst>
              <a:ext uri="{FF2B5EF4-FFF2-40B4-BE49-F238E27FC236}">
                <a16:creationId xmlns:a16="http://schemas.microsoft.com/office/drawing/2014/main" id="{7C58BB92-D334-BFC0-9996-3801617E24E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3DF1F40-E5D9-F03E-0F81-557D5A26C2AB}"/>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8855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E9B31-A338-6376-FDE8-D22EF48569F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7BFDF6-2722-24F4-D93E-1E1EB87C9F23}"/>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563388A9-8977-DF95-18C9-ADF72433384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283C467-A186-4F0B-D70B-49306C780D76}"/>
              </a:ext>
            </a:extLst>
          </p:cNvPr>
          <p:cNvSpPr>
            <a:spLocks noGrp="1"/>
          </p:cNvSpPr>
          <p:nvPr>
            <p:ph type="dt" sz="half" idx="10"/>
          </p:nvPr>
        </p:nvSpPr>
        <p:spPr/>
        <p:txBody>
          <a:bodyPr/>
          <a:lstStyle/>
          <a:p>
            <a:fld id="{1D8BD707-D9CF-40AE-B4C6-C98DA3205C09}" type="datetimeFigureOut">
              <a:rPr lang="en-US" smtClean="0"/>
              <a:pPr/>
              <a:t>3/27/2024</a:t>
            </a:fld>
            <a:endParaRPr lang="en-US" dirty="0"/>
          </a:p>
        </p:txBody>
      </p:sp>
      <p:sp>
        <p:nvSpPr>
          <p:cNvPr id="6" name="Footer Placeholder 5">
            <a:extLst>
              <a:ext uri="{FF2B5EF4-FFF2-40B4-BE49-F238E27FC236}">
                <a16:creationId xmlns:a16="http://schemas.microsoft.com/office/drawing/2014/main" id="{5432D13E-0220-3965-2ADE-A7296BDD66A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727EB09-9DF0-6C2F-1682-6BEBC89F8020}"/>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1669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pixabay.com/en/swirl-background-abstract-design-973775/"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837473B0-CC2E-450A-ABE3-18F120FF3D39}">
                <a1611:picAttrSrcUrl xmlns:a1611="http://schemas.microsoft.com/office/drawing/2016/11/main" r:id="rId14"/>
              </a:ext>
            </a:extLst>
          </a:blip>
          <a:srcRect/>
          <a:stretch>
            <a:fillRect l="-7000" r="-7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0829CD-9330-088D-C868-6B393190A29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560FF0-A753-D088-1A56-D782C8A099F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22412E-D6ED-58ED-DC05-404F36F80C4C}"/>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3/27/2024</a:t>
            </a:fld>
            <a:endParaRPr lang="en-US" dirty="0"/>
          </a:p>
        </p:txBody>
      </p:sp>
      <p:sp>
        <p:nvSpPr>
          <p:cNvPr id="5" name="Footer Placeholder 4">
            <a:extLst>
              <a:ext uri="{FF2B5EF4-FFF2-40B4-BE49-F238E27FC236}">
                <a16:creationId xmlns:a16="http://schemas.microsoft.com/office/drawing/2014/main" id="{F25513BD-EA3F-B261-4F9D-F4740573054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81354C2-4232-115B-0E63-D177E23BA0B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5792694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pexels.com/photo/photo-of-colorful-abstract-painting-3792175/"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25E9B-6995-43BC-EE98-F1D871D4C2F3}"/>
              </a:ext>
            </a:extLst>
          </p:cNvPr>
          <p:cNvSpPr>
            <a:spLocks noGrp="1"/>
          </p:cNvSpPr>
          <p:nvPr>
            <p:ph type="ctrTitle"/>
          </p:nvPr>
        </p:nvSpPr>
        <p:spPr>
          <a:xfrm>
            <a:off x="457200" y="1066800"/>
            <a:ext cx="8229600" cy="3200400"/>
          </a:xfrm>
        </p:spPr>
        <p:txBody>
          <a:bodyPr>
            <a:normAutofit/>
          </a:bodyPr>
          <a:lstStyle/>
          <a:p>
            <a:pPr>
              <a:lnSpc>
                <a:spcPct val="100000"/>
              </a:lnSpc>
            </a:pPr>
            <a:r>
              <a:rPr lang="en-US" sz="3200" dirty="0">
                <a:solidFill>
                  <a:schemeClr val="bg1"/>
                </a:solidFill>
                <a:latin typeface="Times New Roman" pitchFamily="18" charset="0"/>
                <a:cs typeface="Times New Roman" pitchFamily="18" charset="0"/>
              </a:rPr>
              <a:t>Sarcastic and Non-Sarcastic Tweet Classification Using Deep Learning</a:t>
            </a:r>
            <a:br>
              <a:rPr lang="en-US" sz="4400" dirty="0">
                <a:solidFill>
                  <a:schemeClr val="bg1"/>
                </a:solidFill>
                <a:latin typeface="Times New Roman" pitchFamily="18" charset="0"/>
                <a:cs typeface="Times New Roman" pitchFamily="18" charset="0"/>
              </a:rPr>
            </a:br>
            <a:br>
              <a:rPr lang="en-US" sz="4400" dirty="0">
                <a:solidFill>
                  <a:schemeClr val="bg1"/>
                </a:solidFill>
                <a:latin typeface="Times New Roman" pitchFamily="18" charset="0"/>
                <a:cs typeface="Times New Roman" pitchFamily="18" charset="0"/>
              </a:rPr>
            </a:br>
            <a:r>
              <a:rPr lang="en-US" sz="2200" b="1" dirty="0">
                <a:solidFill>
                  <a:schemeClr val="bg1"/>
                </a:solidFill>
              </a:rPr>
              <a:t>Guided by: </a:t>
            </a:r>
            <a:r>
              <a:rPr lang="en-US" sz="2200" dirty="0">
                <a:solidFill>
                  <a:schemeClr val="bg1"/>
                </a:solidFill>
              </a:rPr>
              <a:t>M. </a:t>
            </a:r>
            <a:r>
              <a:rPr lang="en-US" sz="2200" dirty="0" err="1">
                <a:solidFill>
                  <a:schemeClr val="bg1"/>
                </a:solidFill>
              </a:rPr>
              <a:t>Dillibabu</a:t>
            </a:r>
            <a:r>
              <a:rPr lang="en-US" sz="2200" dirty="0">
                <a:solidFill>
                  <a:schemeClr val="bg1"/>
                </a:solidFill>
              </a:rPr>
              <a:t>, M.E., Ph.D.,</a:t>
            </a:r>
            <a:br>
              <a:rPr lang="en-US" sz="2200" dirty="0">
                <a:solidFill>
                  <a:schemeClr val="bg1"/>
                </a:solidFill>
              </a:rPr>
            </a:br>
            <a:r>
              <a:rPr lang="en-US" sz="2200" dirty="0">
                <a:solidFill>
                  <a:schemeClr val="bg1"/>
                </a:solidFill>
              </a:rPr>
              <a:t>	Associate Professor </a:t>
            </a:r>
            <a:endParaRPr lang="en-IN" sz="4400" dirty="0"/>
          </a:p>
        </p:txBody>
      </p:sp>
      <p:sp>
        <p:nvSpPr>
          <p:cNvPr id="3" name="Subtitle 2">
            <a:extLst>
              <a:ext uri="{FF2B5EF4-FFF2-40B4-BE49-F238E27FC236}">
                <a16:creationId xmlns:a16="http://schemas.microsoft.com/office/drawing/2014/main" id="{EF0C00A1-6C35-8BF3-9645-096D7268DFF9}"/>
              </a:ext>
            </a:extLst>
          </p:cNvPr>
          <p:cNvSpPr>
            <a:spLocks noGrp="1"/>
          </p:cNvSpPr>
          <p:nvPr>
            <p:ph type="subTitle" idx="1"/>
          </p:nvPr>
        </p:nvSpPr>
        <p:spPr>
          <a:xfrm>
            <a:off x="457200" y="4648200"/>
            <a:ext cx="8229600" cy="1295400"/>
          </a:xfrm>
        </p:spPr>
        <p:txBody>
          <a:bodyPr>
            <a:normAutofit/>
          </a:bodyPr>
          <a:lstStyle/>
          <a:p>
            <a:r>
              <a:rPr lang="en-US" sz="2000" dirty="0">
                <a:solidFill>
                  <a:schemeClr val="bg1"/>
                </a:solidFill>
              </a:rPr>
              <a:t>Benny Richards. R (211420205028)</a:t>
            </a:r>
          </a:p>
          <a:p>
            <a:r>
              <a:rPr lang="en-US" sz="2000" dirty="0">
                <a:solidFill>
                  <a:schemeClr val="bg1"/>
                </a:solidFill>
              </a:rPr>
              <a:t>Allen Harris. A (211420205013)</a:t>
            </a:r>
          </a:p>
          <a:p>
            <a:r>
              <a:rPr lang="en-US" sz="2000" dirty="0">
                <a:solidFill>
                  <a:schemeClr val="bg1"/>
                </a:solidFill>
              </a:rPr>
              <a:t>Magesh. S (211420205084)</a:t>
            </a:r>
          </a:p>
        </p:txBody>
      </p:sp>
    </p:spTree>
    <p:extLst>
      <p:ext uri="{BB962C8B-B14F-4D97-AF65-F5344CB8AC3E}">
        <p14:creationId xmlns:p14="http://schemas.microsoft.com/office/powerpoint/2010/main" val="1873849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bg1"/>
                </a:solidFill>
                <a:latin typeface="Times New Roman" pitchFamily="18" charset="0"/>
                <a:cs typeface="Times New Roman" pitchFamily="18" charset="0"/>
              </a:rPr>
              <a:t>Existing system Disadvantages</a:t>
            </a:r>
          </a:p>
        </p:txBody>
      </p:sp>
      <p:sp>
        <p:nvSpPr>
          <p:cNvPr id="2" name="Content Placeholder 1"/>
          <p:cNvSpPr>
            <a:spLocks noGrp="1"/>
          </p:cNvSpPr>
          <p:nvPr>
            <p:ph idx="1"/>
          </p:nvPr>
        </p:nvSpPr>
        <p:spPr/>
        <p:txBody>
          <a:bodyPr/>
          <a:lstStyle/>
          <a:p>
            <a:pPr lvl="0" algn="just" fontAlgn="base"/>
            <a:r>
              <a:rPr lang="en-US" dirty="0">
                <a:solidFill>
                  <a:schemeClr val="bg1"/>
                </a:solidFill>
                <a:latin typeface="Times New Roman" pitchFamily="18" charset="0"/>
                <a:cs typeface="Times New Roman" pitchFamily="18" charset="0"/>
              </a:rPr>
              <a:t>The current work only considers the influence from neighbors. So, to extend capture the influence of the external information sources on users opinion behaviors.</a:t>
            </a:r>
          </a:p>
          <a:p>
            <a:pPr lvl="0" algn="just"/>
            <a:r>
              <a:rPr lang="en-US" dirty="0">
                <a:solidFill>
                  <a:schemeClr val="bg1"/>
                </a:solidFill>
                <a:latin typeface="Times New Roman" pitchFamily="18" charset="0"/>
                <a:cs typeface="Times New Roman" pitchFamily="18" charset="0"/>
              </a:rPr>
              <a:t>Sentence extraction difficult to find the optimal opinions. </a:t>
            </a:r>
          </a:p>
          <a:p>
            <a:pPr lvl="0" algn="just"/>
            <a:r>
              <a:rPr lang="en-US" dirty="0">
                <a:solidFill>
                  <a:schemeClr val="bg1"/>
                </a:solidFill>
                <a:latin typeface="Times New Roman" pitchFamily="18" charset="0"/>
                <a:cs typeface="Times New Roman" pitchFamily="18" charset="0"/>
              </a:rPr>
              <a:t>Redundancy occur is more. </a:t>
            </a:r>
          </a:p>
          <a:p>
            <a:pPr lvl="0" algn="just"/>
            <a:r>
              <a:rPr lang="en-US" dirty="0">
                <a:solidFill>
                  <a:schemeClr val="bg1"/>
                </a:solidFill>
                <a:latin typeface="Times New Roman" pitchFamily="18" charset="0"/>
                <a:cs typeface="Times New Roman" pitchFamily="18" charset="0"/>
              </a:rPr>
              <a:t>Finding opinion target extraction and opinion summarization is very hard.</a:t>
            </a:r>
          </a:p>
          <a:p>
            <a:endParaRPr lang="en-US"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bg1"/>
                </a:solidFill>
                <a:latin typeface="Times New Roman" pitchFamily="18" charset="0"/>
                <a:cs typeface="Times New Roman" pitchFamily="18" charset="0"/>
              </a:rPr>
              <a:t>Proposed system</a:t>
            </a:r>
          </a:p>
        </p:txBody>
      </p:sp>
      <p:sp>
        <p:nvSpPr>
          <p:cNvPr id="2" name="Content Placeholder 1"/>
          <p:cNvSpPr>
            <a:spLocks noGrp="1"/>
          </p:cNvSpPr>
          <p:nvPr>
            <p:ph idx="1"/>
          </p:nvPr>
        </p:nvSpPr>
        <p:spPr/>
        <p:txBody>
          <a:bodyPr>
            <a:normAutofit fontScale="85000" lnSpcReduction="20000"/>
          </a:bodyPr>
          <a:lstStyle/>
          <a:p>
            <a:pPr algn="just"/>
            <a:r>
              <a:rPr lang="en-US" sz="2400" b="1" dirty="0">
                <a:solidFill>
                  <a:schemeClr val="bg1"/>
                </a:solidFill>
                <a:latin typeface="Times New Roman" pitchFamily="18" charset="0"/>
                <a:cs typeface="Times New Roman" pitchFamily="18" charset="0"/>
              </a:rPr>
              <a:t>Tree Convolution Neural Network (Tree CNN):</a:t>
            </a:r>
            <a:endParaRPr lang="en-US" sz="2400" dirty="0">
              <a:solidFill>
                <a:schemeClr val="bg1"/>
              </a:solidFill>
              <a:latin typeface="Times New Roman" pitchFamily="18" charset="0"/>
              <a:cs typeface="Times New Roman" pitchFamily="18" charset="0"/>
            </a:endParaRPr>
          </a:p>
          <a:p>
            <a:pPr algn="just"/>
            <a:r>
              <a:rPr lang="en-US" sz="2400" dirty="0">
                <a:solidFill>
                  <a:schemeClr val="bg1"/>
                </a:solidFill>
                <a:latin typeface="Times New Roman" pitchFamily="18" charset="0"/>
                <a:cs typeface="Times New Roman" pitchFamily="18" charset="0"/>
              </a:rPr>
              <a:t>A </a:t>
            </a:r>
            <a:r>
              <a:rPr lang="en-US" sz="2400" b="1" dirty="0">
                <a:solidFill>
                  <a:schemeClr val="bg1"/>
                </a:solidFill>
                <a:latin typeface="Times New Roman" pitchFamily="18" charset="0"/>
                <a:cs typeface="Times New Roman" pitchFamily="18" charset="0"/>
              </a:rPr>
              <a:t>Convolution Neural Network </a:t>
            </a:r>
            <a:r>
              <a:rPr lang="en-US" sz="2400" dirty="0">
                <a:solidFill>
                  <a:schemeClr val="bg1"/>
                </a:solidFill>
                <a:latin typeface="Times New Roman" pitchFamily="18" charset="0"/>
                <a:cs typeface="Times New Roman" pitchFamily="18" charset="0"/>
              </a:rPr>
              <a:t>(</a:t>
            </a:r>
            <a:r>
              <a:rPr lang="en-US" sz="2400" b="1" dirty="0">
                <a:solidFill>
                  <a:schemeClr val="bg1"/>
                </a:solidFill>
                <a:latin typeface="Times New Roman" pitchFamily="18" charset="0"/>
                <a:cs typeface="Times New Roman" pitchFamily="18" charset="0"/>
              </a:rPr>
              <a:t>CNN</a:t>
            </a:r>
            <a:r>
              <a:rPr lang="en-US" sz="2400" dirty="0">
                <a:solidFill>
                  <a:schemeClr val="bg1"/>
                </a:solidFill>
                <a:latin typeface="Times New Roman" pitchFamily="18" charset="0"/>
                <a:cs typeface="Times New Roman" pitchFamily="18" charset="0"/>
              </a:rPr>
              <a:t>) is a class of artificial neural networks where connections between nodes form a graph along a temporal sequence. </a:t>
            </a:r>
          </a:p>
          <a:p>
            <a:pPr algn="just"/>
            <a:r>
              <a:rPr lang="en-US" sz="2400" dirty="0">
                <a:solidFill>
                  <a:schemeClr val="bg1"/>
                </a:solidFill>
                <a:latin typeface="Times New Roman" pitchFamily="18" charset="0"/>
                <a:cs typeface="Times New Roman" pitchFamily="18" charset="0"/>
              </a:rPr>
              <a:t>This allows it to exhibit temporal dynamic behavior. Derived from feed forward neural networks, CNNs can use their internal state (memory) to process variable length sequences of inputs. </a:t>
            </a:r>
          </a:p>
          <a:p>
            <a:pPr algn="just"/>
            <a:r>
              <a:rPr lang="en-US" sz="2400" dirty="0">
                <a:solidFill>
                  <a:schemeClr val="bg1"/>
                </a:solidFill>
                <a:latin typeface="Times New Roman" pitchFamily="18" charset="0"/>
                <a:cs typeface="Times New Roman" pitchFamily="18" charset="0"/>
              </a:rPr>
              <a:t>This makes them applicable to tasks such as unsegmented, connected handwriting recognition or speech recognition. </a:t>
            </a:r>
          </a:p>
          <a:p>
            <a:pPr algn="just"/>
            <a:r>
              <a:rPr lang="en-US" sz="2400" dirty="0">
                <a:solidFill>
                  <a:schemeClr val="bg1"/>
                </a:solidFill>
                <a:latin typeface="Times New Roman" pitchFamily="18" charset="0"/>
                <a:cs typeface="Times New Roman" pitchFamily="18" charset="0"/>
              </a:rPr>
              <a:t>The term “Enhanced neural network” is used indiscriminately to refer to two broad classes of networks with a similar general structure, where one is finite impulse and the other is infinite impulse. Both classes of networks exhibit temporal dynamic behavior. </a:t>
            </a:r>
          </a:p>
          <a:p>
            <a:pPr algn="just"/>
            <a:r>
              <a:rPr lang="en-US" sz="2400" dirty="0">
                <a:solidFill>
                  <a:schemeClr val="bg1"/>
                </a:solidFill>
                <a:latin typeface="Times New Roman" pitchFamily="18" charset="0"/>
                <a:cs typeface="Times New Roman" pitchFamily="18" charset="0"/>
              </a:rPr>
              <a:t>A finite impulse recurrent network is a directed acyclic graph that can be unrolled and replaced with a strictly feed forward neural network, while an infinite impulse recurrent network is a directed cyclic graph that cannot be unrolled.</a:t>
            </a:r>
            <a:endParaRPr lang="en-IN" sz="2400" dirty="0">
              <a:solidFill>
                <a:schemeClr val="bg1"/>
              </a:solidFill>
              <a:latin typeface="Times New Roman" pitchFamily="18" charset="0"/>
              <a:cs typeface="Times New Roman" pitchFamily="18" charset="0"/>
            </a:endParaRPr>
          </a:p>
          <a:p>
            <a:endParaRPr lang="en-US"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bg1"/>
                </a:solidFill>
                <a:latin typeface="Times New Roman" pitchFamily="18" charset="0"/>
                <a:cs typeface="Times New Roman" pitchFamily="18" charset="0"/>
              </a:rPr>
              <a:t>Proposed system Working</a:t>
            </a:r>
          </a:p>
        </p:txBody>
      </p:sp>
      <p:sp>
        <p:nvSpPr>
          <p:cNvPr id="2" name="Content Placeholder 1"/>
          <p:cNvSpPr>
            <a:spLocks noGrp="1"/>
          </p:cNvSpPr>
          <p:nvPr>
            <p:ph idx="1"/>
          </p:nvPr>
        </p:nvSpPr>
        <p:spPr/>
        <p:txBody>
          <a:bodyPr>
            <a:normAutofit fontScale="55000" lnSpcReduction="20000"/>
          </a:bodyPr>
          <a:lstStyle/>
          <a:p>
            <a:pPr algn="just"/>
            <a:r>
              <a:rPr lang="en-US" sz="3200" dirty="0">
                <a:solidFill>
                  <a:schemeClr val="bg1"/>
                </a:solidFill>
                <a:latin typeface="Times New Roman" pitchFamily="18" charset="0"/>
                <a:cs typeface="Times New Roman" pitchFamily="18" charset="0"/>
              </a:rPr>
              <a:t>In propose a novel cross-domain sentiment classification algorithm and content based sentiment analysis algorithm based on term frequency, to analyze the sentiment polarity for short texts. </a:t>
            </a:r>
          </a:p>
          <a:p>
            <a:pPr algn="just"/>
            <a:r>
              <a:rPr lang="en-US" sz="3200" dirty="0">
                <a:solidFill>
                  <a:schemeClr val="bg1"/>
                </a:solidFill>
                <a:latin typeface="Times New Roman" pitchFamily="18" charset="0"/>
                <a:cs typeface="Times New Roman" pitchFamily="18" charset="0"/>
              </a:rPr>
              <a:t>It expand feature vectors based on unlabeled data from the target domain. </a:t>
            </a:r>
          </a:p>
          <a:p>
            <a:pPr algn="just"/>
            <a:r>
              <a:rPr lang="en-US" sz="3200" dirty="0">
                <a:solidFill>
                  <a:schemeClr val="bg1"/>
                </a:solidFill>
                <a:latin typeface="Times New Roman" pitchFamily="18" charset="0"/>
                <a:cs typeface="Times New Roman" pitchFamily="18" charset="0"/>
              </a:rPr>
              <a:t>In this way, some important sentiment indicators for the target domain are appended to feature vectors. </a:t>
            </a:r>
          </a:p>
          <a:p>
            <a:pPr algn="just"/>
            <a:r>
              <a:rPr lang="en-US" sz="3200" dirty="0">
                <a:solidFill>
                  <a:schemeClr val="bg1"/>
                </a:solidFill>
                <a:latin typeface="Times New Roman" pitchFamily="18" charset="0"/>
                <a:cs typeface="Times New Roman" pitchFamily="18" charset="0"/>
              </a:rPr>
              <a:t>At last, validation of algorithm on one target dataset by using two typical datasets. </a:t>
            </a:r>
          </a:p>
          <a:p>
            <a:pPr algn="just"/>
            <a:r>
              <a:rPr lang="en-US" sz="3200" dirty="0">
                <a:solidFill>
                  <a:schemeClr val="bg1"/>
                </a:solidFill>
                <a:latin typeface="Times New Roman" pitchFamily="18" charset="0"/>
                <a:cs typeface="Times New Roman" pitchFamily="18" charset="0"/>
              </a:rPr>
              <a:t>The project, mainly focus on positive and negative sentiment reviews. The first strategy is to identify the reviews as positive or negative by using the positive and negative words used in the review comments. </a:t>
            </a:r>
          </a:p>
          <a:p>
            <a:pPr algn="just"/>
            <a:r>
              <a:rPr lang="en-US" sz="3200" dirty="0">
                <a:solidFill>
                  <a:schemeClr val="bg1"/>
                </a:solidFill>
                <a:latin typeface="Times New Roman" pitchFamily="18" charset="0"/>
                <a:cs typeface="Times New Roman" pitchFamily="18" charset="0"/>
              </a:rPr>
              <a:t>Then expand features based on the co- occurrence frequency between a candidate of additional related feature and a domain-independent feature. </a:t>
            </a:r>
          </a:p>
          <a:p>
            <a:pPr algn="just"/>
            <a:r>
              <a:rPr lang="en-US" sz="3200" dirty="0">
                <a:solidFill>
                  <a:schemeClr val="bg1"/>
                </a:solidFill>
                <a:latin typeface="Times New Roman" pitchFamily="18" charset="0"/>
                <a:cs typeface="Times New Roman" pitchFamily="18" charset="0"/>
              </a:rPr>
              <a:t>Compared with point wise mutual information, sentiment related index considers the distributions of word occurrences instead of the co- occurrence frequency between different words, thus surmounting the challenge caused by infrequent features and words. </a:t>
            </a:r>
          </a:p>
          <a:p>
            <a:pPr algn="just"/>
            <a:r>
              <a:rPr lang="en-US" sz="3200" dirty="0">
                <a:solidFill>
                  <a:schemeClr val="bg1"/>
                </a:solidFill>
                <a:latin typeface="Times New Roman" pitchFamily="18" charset="0"/>
                <a:cs typeface="Times New Roman" pitchFamily="18" charset="0"/>
              </a:rPr>
              <a:t>Then calculate weightage and ranking in each opinions using content analysis algorithm. </a:t>
            </a:r>
          </a:p>
          <a:p>
            <a:endParaRPr lang="en-US"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bg1"/>
                </a:solidFill>
                <a:latin typeface="Times New Roman" pitchFamily="18" charset="0"/>
                <a:cs typeface="Times New Roman" pitchFamily="18" charset="0"/>
              </a:rPr>
              <a:t>Proposed system advantages</a:t>
            </a:r>
          </a:p>
        </p:txBody>
      </p:sp>
      <p:sp>
        <p:nvSpPr>
          <p:cNvPr id="2" name="Content Placeholder 1"/>
          <p:cNvSpPr>
            <a:spLocks noGrp="1"/>
          </p:cNvSpPr>
          <p:nvPr>
            <p:ph idx="1"/>
          </p:nvPr>
        </p:nvSpPr>
        <p:spPr/>
        <p:txBody>
          <a:bodyPr/>
          <a:lstStyle/>
          <a:p>
            <a:pPr lvl="0" algn="just"/>
            <a:r>
              <a:rPr lang="en-US" dirty="0">
                <a:solidFill>
                  <a:schemeClr val="bg1"/>
                </a:solidFill>
                <a:latin typeface="Times New Roman" pitchFamily="18" charset="0"/>
                <a:cs typeface="Times New Roman" pitchFamily="18" charset="0"/>
              </a:rPr>
              <a:t>Sentence extraction is not difficult to find the optimal opinions. </a:t>
            </a:r>
          </a:p>
          <a:p>
            <a:pPr lvl="0" algn="just"/>
            <a:r>
              <a:rPr lang="en-US" dirty="0">
                <a:solidFill>
                  <a:schemeClr val="bg1"/>
                </a:solidFill>
                <a:latin typeface="Times New Roman" pitchFamily="18" charset="0"/>
                <a:cs typeface="Times New Roman" pitchFamily="18" charset="0"/>
              </a:rPr>
              <a:t>Redundancy occur is less. </a:t>
            </a:r>
          </a:p>
          <a:p>
            <a:pPr lvl="0" algn="just"/>
            <a:r>
              <a:rPr lang="en-US" dirty="0">
                <a:solidFill>
                  <a:schemeClr val="bg1"/>
                </a:solidFill>
                <a:latin typeface="Times New Roman" pitchFamily="18" charset="0"/>
                <a:cs typeface="Times New Roman" pitchFamily="18" charset="0"/>
              </a:rPr>
              <a:t>Finding target extraction and opinion summarization is very easy.</a:t>
            </a:r>
          </a:p>
          <a:p>
            <a:endParaRPr lang="en-US"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bg1"/>
                </a:solidFill>
                <a:latin typeface="Times New Roman" pitchFamily="18" charset="0"/>
                <a:cs typeface="Times New Roman" pitchFamily="18" charset="0"/>
              </a:rPr>
              <a:t>Novelity</a:t>
            </a:r>
          </a:p>
        </p:txBody>
      </p:sp>
      <p:sp>
        <p:nvSpPr>
          <p:cNvPr id="5" name="Content Placeholder 4"/>
          <p:cNvSpPr>
            <a:spLocks noGrp="1"/>
          </p:cNvSpPr>
          <p:nvPr>
            <p:ph idx="1"/>
          </p:nvPr>
        </p:nvSpPr>
        <p:spPr/>
        <p:txBody>
          <a:bodyPr/>
          <a:lstStyle/>
          <a:p>
            <a:pPr>
              <a:lnSpc>
                <a:spcPct val="150000"/>
              </a:lnSpc>
            </a:pPr>
            <a:r>
              <a:rPr lang="en-US" dirty="0">
                <a:solidFill>
                  <a:schemeClr val="bg1"/>
                </a:solidFill>
                <a:latin typeface="Times New Roman" pitchFamily="18" charset="0"/>
                <a:cs typeface="Times New Roman" pitchFamily="18" charset="0"/>
              </a:rPr>
              <a:t> The proposed algorithm, Tree CNN is new and not implemented before.</a:t>
            </a:r>
          </a:p>
          <a:p>
            <a:pPr>
              <a:lnSpc>
                <a:spcPct val="150000"/>
              </a:lnSpc>
            </a:pPr>
            <a:r>
              <a:rPr lang="en-US" dirty="0">
                <a:solidFill>
                  <a:schemeClr val="bg1"/>
                </a:solidFill>
                <a:latin typeface="Times New Roman" pitchFamily="18" charset="0"/>
                <a:cs typeface="Times New Roman" pitchFamily="18" charset="0"/>
              </a:rPr>
              <a:t>It has an accuracy rate of more than 85% - 90%.</a:t>
            </a:r>
          </a:p>
          <a:p>
            <a:pPr algn="just">
              <a:lnSpc>
                <a:spcPct val="150000"/>
              </a:lnSpc>
            </a:pPr>
            <a:r>
              <a:rPr lang="en-US" dirty="0">
                <a:solidFill>
                  <a:schemeClr val="bg1"/>
                </a:solidFill>
                <a:latin typeface="Times New Roman" pitchFamily="18" charset="0"/>
                <a:cs typeface="Times New Roman" pitchFamily="18" charset="0"/>
              </a:rPr>
              <a:t>Its processing and classifying time is faster than other algorithms.</a:t>
            </a:r>
          </a:p>
          <a:p>
            <a:pPr marL="109728" indent="0" algn="just">
              <a:buNone/>
            </a:pPr>
            <a:endParaRPr lang="en-US" dirty="0">
              <a:solidFill>
                <a:schemeClr val="bg1"/>
              </a:solidFill>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bg1"/>
                </a:solidFill>
                <a:latin typeface="Times New Roman" pitchFamily="18" charset="0"/>
                <a:cs typeface="Times New Roman" pitchFamily="18" charset="0"/>
              </a:rPr>
              <a:t>Hardware used</a:t>
            </a:r>
          </a:p>
        </p:txBody>
      </p:sp>
      <p:sp>
        <p:nvSpPr>
          <p:cNvPr id="2" name="Content Placeholder 1"/>
          <p:cNvSpPr>
            <a:spLocks noGrp="1"/>
          </p:cNvSpPr>
          <p:nvPr>
            <p:ph idx="1"/>
          </p:nvPr>
        </p:nvSpPr>
        <p:spPr/>
        <p:txBody>
          <a:bodyPr/>
          <a:lstStyle/>
          <a:p>
            <a:r>
              <a:rPr lang="en-US" dirty="0">
                <a:solidFill>
                  <a:schemeClr val="bg1"/>
                </a:solidFill>
                <a:latin typeface="Times New Roman" pitchFamily="18" charset="0"/>
                <a:cs typeface="Times New Roman" pitchFamily="18" charset="0"/>
              </a:rPr>
              <a:t>Processor: I3 Processor.</a:t>
            </a:r>
          </a:p>
          <a:p>
            <a:r>
              <a:rPr lang="en-US" dirty="0">
                <a:solidFill>
                  <a:schemeClr val="bg1"/>
                </a:solidFill>
                <a:latin typeface="Times New Roman" pitchFamily="18" charset="0"/>
                <a:cs typeface="Times New Roman" pitchFamily="18" charset="0"/>
              </a:rPr>
              <a:t>Ram: 8 GB </a:t>
            </a:r>
          </a:p>
          <a:p>
            <a:r>
              <a:rPr lang="en-US" dirty="0">
                <a:solidFill>
                  <a:schemeClr val="bg1"/>
                </a:solidFill>
                <a:latin typeface="Times New Roman" pitchFamily="18" charset="0"/>
                <a:cs typeface="Times New Roman" pitchFamily="18" charset="0"/>
              </a:rPr>
              <a:t>Hard Disk: 500  G.B Hard Disk </a:t>
            </a:r>
          </a:p>
          <a:p>
            <a:r>
              <a:rPr lang="en-US" dirty="0">
                <a:solidFill>
                  <a:schemeClr val="bg1"/>
                </a:solidFill>
                <a:latin typeface="Times New Roman" pitchFamily="18" charset="0"/>
                <a:cs typeface="Times New Roman" pitchFamily="18" charset="0"/>
              </a:rPr>
              <a:t>14 inch monitor</a:t>
            </a:r>
          </a:p>
          <a:p>
            <a:endParaRPr lang="en-US"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bg1"/>
                </a:solidFill>
                <a:latin typeface="Times New Roman" pitchFamily="18" charset="0"/>
                <a:cs typeface="Times New Roman" pitchFamily="18" charset="0"/>
              </a:rPr>
              <a:t>Software used</a:t>
            </a:r>
          </a:p>
        </p:txBody>
      </p:sp>
      <p:sp>
        <p:nvSpPr>
          <p:cNvPr id="2" name="Content Placeholder 1"/>
          <p:cNvSpPr>
            <a:spLocks noGrp="1"/>
          </p:cNvSpPr>
          <p:nvPr>
            <p:ph idx="1"/>
          </p:nvPr>
        </p:nvSpPr>
        <p:spPr/>
        <p:txBody>
          <a:bodyPr/>
          <a:lstStyle/>
          <a:p>
            <a:r>
              <a:rPr lang="en-US" dirty="0">
                <a:solidFill>
                  <a:schemeClr val="bg1"/>
                </a:solidFill>
                <a:latin typeface="Times New Roman" pitchFamily="18" charset="0"/>
                <a:cs typeface="Times New Roman" pitchFamily="18" charset="0"/>
              </a:rPr>
              <a:t>Operating System: Windows 7/8/10</a:t>
            </a:r>
          </a:p>
          <a:p>
            <a:r>
              <a:rPr lang="en-US" dirty="0">
                <a:solidFill>
                  <a:schemeClr val="bg1"/>
                </a:solidFill>
                <a:latin typeface="Times New Roman" pitchFamily="18" charset="0"/>
                <a:cs typeface="Times New Roman" pitchFamily="18" charset="0"/>
              </a:rPr>
              <a:t>Technology: Deep Learning</a:t>
            </a:r>
          </a:p>
          <a:p>
            <a:r>
              <a:rPr lang="en-US" dirty="0">
                <a:solidFill>
                  <a:schemeClr val="bg1"/>
                </a:solidFill>
                <a:latin typeface="Times New Roman" pitchFamily="18" charset="0"/>
                <a:cs typeface="Times New Roman" pitchFamily="18" charset="0"/>
              </a:rPr>
              <a:t>Languages used: Python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8E69A2-784F-B5C1-8D64-512A36CC675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CFECC1D-ED55-9DFE-5FEE-D6D6CD722CB9}"/>
              </a:ext>
            </a:extLst>
          </p:cNvPr>
          <p:cNvSpPr>
            <a:spLocks noGrp="1"/>
          </p:cNvSpPr>
          <p:nvPr>
            <p:ph type="title"/>
          </p:nvPr>
        </p:nvSpPr>
        <p:spPr/>
        <p:txBody>
          <a:bodyPr/>
          <a:lstStyle/>
          <a:p>
            <a:r>
              <a:rPr lang="en-US" dirty="0">
                <a:solidFill>
                  <a:schemeClr val="bg1"/>
                </a:solidFill>
                <a:latin typeface="Times New Roman" pitchFamily="18" charset="0"/>
                <a:cs typeface="Times New Roman" pitchFamily="18" charset="0"/>
              </a:rPr>
              <a:t>Architecture Diagram</a:t>
            </a:r>
          </a:p>
        </p:txBody>
      </p:sp>
      <p:sp>
        <p:nvSpPr>
          <p:cNvPr id="2" name="Rectangle 1">
            <a:extLst>
              <a:ext uri="{FF2B5EF4-FFF2-40B4-BE49-F238E27FC236}">
                <a16:creationId xmlns:a16="http://schemas.microsoft.com/office/drawing/2014/main" id="{8FFC0773-950B-AB8A-41C3-02F765D140F3}"/>
              </a:ext>
            </a:extLst>
          </p:cNvPr>
          <p:cNvSpPr/>
          <p:nvPr/>
        </p:nvSpPr>
        <p:spPr>
          <a:xfrm>
            <a:off x="655154" y="1835944"/>
            <a:ext cx="1828800" cy="1143000"/>
          </a:xfrm>
          <a:prstGeom prst="rect">
            <a:avLst/>
          </a:prstGeom>
          <a:blipFill dpi="0" rotWithShape="1">
            <a:blip r:embed="rId2">
              <a:extLst>
                <a:ext uri="{837473B0-CC2E-450A-ABE3-18F120FF3D39}">
                  <a1611:picAttrSrcUrl xmlns:a1611="http://schemas.microsoft.com/office/drawing/2016/11/main" r:id="rId3"/>
                </a:ext>
              </a:extLst>
            </a:blip>
            <a:srcRect/>
            <a:tile tx="0" ty="0" sx="100000" sy="100000" flip="none" algn="r"/>
          </a:bli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Input Dataset</a:t>
            </a:r>
            <a:endParaRPr lang="en-IN" dirty="0">
              <a:solidFill>
                <a:schemeClr val="bg1"/>
              </a:solidFill>
            </a:endParaRPr>
          </a:p>
        </p:txBody>
      </p:sp>
      <p:cxnSp>
        <p:nvCxnSpPr>
          <p:cNvPr id="11" name="Straight Arrow Connector 10">
            <a:extLst>
              <a:ext uri="{FF2B5EF4-FFF2-40B4-BE49-F238E27FC236}">
                <a16:creationId xmlns:a16="http://schemas.microsoft.com/office/drawing/2014/main" id="{2E6F9275-8B38-449D-A935-781BA4A04D0B}"/>
              </a:ext>
            </a:extLst>
          </p:cNvPr>
          <p:cNvCxnSpPr>
            <a:cxnSpLocks/>
            <a:stCxn id="2" idx="3"/>
          </p:cNvCxnSpPr>
          <p:nvPr/>
        </p:nvCxnSpPr>
        <p:spPr>
          <a:xfrm>
            <a:off x="2483954" y="2407444"/>
            <a:ext cx="1080000" cy="0"/>
          </a:xfrm>
          <a:prstGeom prst="straightConnector1">
            <a:avLst/>
          </a:prstGeom>
          <a:ln w="9525" cap="flat" cmpd="sng" algn="ctr">
            <a:solidFill>
              <a:schemeClr val="bg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20" name="Connector: Elbow 19">
            <a:extLst>
              <a:ext uri="{FF2B5EF4-FFF2-40B4-BE49-F238E27FC236}">
                <a16:creationId xmlns:a16="http://schemas.microsoft.com/office/drawing/2014/main" id="{F1764C97-7BB2-0959-F293-BD30CB7441E0}"/>
              </a:ext>
            </a:extLst>
          </p:cNvPr>
          <p:cNvCxnSpPr>
            <a:cxnSpLocks/>
            <a:stCxn id="4" idx="3"/>
            <a:endCxn id="10" idx="0"/>
          </p:cNvCxnSpPr>
          <p:nvPr/>
        </p:nvCxnSpPr>
        <p:spPr>
          <a:xfrm>
            <a:off x="5403769" y="2407444"/>
            <a:ext cx="1962174" cy="373856"/>
          </a:xfrm>
          <a:prstGeom prst="bentConnector2">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376F424D-7E2F-8610-A38A-4E29CECA8C9A}"/>
              </a:ext>
            </a:extLst>
          </p:cNvPr>
          <p:cNvCxnSpPr>
            <a:cxnSpLocks/>
            <a:stCxn id="10" idx="2"/>
          </p:cNvCxnSpPr>
          <p:nvPr/>
        </p:nvCxnSpPr>
        <p:spPr>
          <a:xfrm rot="5400000">
            <a:off x="5975598" y="3562655"/>
            <a:ext cx="876301" cy="1904390"/>
          </a:xfrm>
          <a:prstGeom prst="bentConnector2">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0689B85-F090-B417-DB2D-66655609A902}"/>
              </a:ext>
            </a:extLst>
          </p:cNvPr>
          <p:cNvCxnSpPr>
            <a:cxnSpLocks/>
          </p:cNvCxnSpPr>
          <p:nvPr/>
        </p:nvCxnSpPr>
        <p:spPr>
          <a:xfrm flipH="1" flipV="1">
            <a:off x="2362200" y="4948030"/>
            <a:ext cx="1104900" cy="4970"/>
          </a:xfrm>
          <a:prstGeom prst="straightConnector1">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07CE1B74-D7B7-6935-F8EE-276948CEA7E8}"/>
              </a:ext>
            </a:extLst>
          </p:cNvPr>
          <p:cNvSpPr/>
          <p:nvPr/>
        </p:nvSpPr>
        <p:spPr>
          <a:xfrm>
            <a:off x="3574969" y="1835944"/>
            <a:ext cx="1828800" cy="1143000"/>
          </a:xfrm>
          <a:prstGeom prst="rect">
            <a:avLst/>
          </a:prstGeom>
          <a:blipFill dpi="0" rotWithShape="1">
            <a:blip r:embed="rId2">
              <a:extLst>
                <a:ext uri="{837473B0-CC2E-450A-ABE3-18F120FF3D39}">
                  <a1611:picAttrSrcUrl xmlns:a1611="http://schemas.microsoft.com/office/drawing/2016/11/main" r:id="rId3"/>
                </a:ext>
              </a:extLst>
            </a:blip>
            <a:srcRect/>
            <a:tile tx="0" ty="0" sx="100000" sy="100000" flip="none" algn="r"/>
          </a:bli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Pre-Processing</a:t>
            </a:r>
            <a:endParaRPr lang="en-IN" dirty="0">
              <a:solidFill>
                <a:schemeClr val="bg1"/>
              </a:solidFill>
            </a:endParaRPr>
          </a:p>
        </p:txBody>
      </p:sp>
      <p:sp>
        <p:nvSpPr>
          <p:cNvPr id="10" name="Rectangle 9">
            <a:extLst>
              <a:ext uri="{FF2B5EF4-FFF2-40B4-BE49-F238E27FC236}">
                <a16:creationId xmlns:a16="http://schemas.microsoft.com/office/drawing/2014/main" id="{35F2BB21-0E31-78AE-06E9-995ABCEEDF22}"/>
              </a:ext>
            </a:extLst>
          </p:cNvPr>
          <p:cNvSpPr/>
          <p:nvPr/>
        </p:nvSpPr>
        <p:spPr>
          <a:xfrm>
            <a:off x="6370154" y="2781300"/>
            <a:ext cx="1991577" cy="1295400"/>
          </a:xfrm>
          <a:prstGeom prst="rect">
            <a:avLst/>
          </a:prstGeom>
          <a:blipFill dpi="0" rotWithShape="1">
            <a:blip r:embed="rId2">
              <a:extLst>
                <a:ext uri="{837473B0-CC2E-450A-ABE3-18F120FF3D39}">
                  <a1611:picAttrSrcUrl xmlns:a1611="http://schemas.microsoft.com/office/drawing/2016/11/main" r:id="rId3"/>
                </a:ext>
              </a:extLst>
            </a:blip>
            <a:srcRect/>
            <a:tile tx="0" ty="0" sx="100000" sy="100000" flip="none" algn="r"/>
          </a:bli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Feature Extraction and Execution</a:t>
            </a:r>
            <a:endParaRPr lang="en-IN" dirty="0">
              <a:solidFill>
                <a:schemeClr val="bg1"/>
              </a:solidFill>
            </a:endParaRPr>
          </a:p>
        </p:txBody>
      </p:sp>
      <p:sp>
        <p:nvSpPr>
          <p:cNvPr id="12" name="Rectangle 11">
            <a:extLst>
              <a:ext uri="{FF2B5EF4-FFF2-40B4-BE49-F238E27FC236}">
                <a16:creationId xmlns:a16="http://schemas.microsoft.com/office/drawing/2014/main" id="{37BC84E0-FD66-1D82-1A7B-1A2138094710}"/>
              </a:ext>
            </a:extLst>
          </p:cNvPr>
          <p:cNvSpPr/>
          <p:nvPr/>
        </p:nvSpPr>
        <p:spPr>
          <a:xfrm>
            <a:off x="3482400" y="4445484"/>
            <a:ext cx="1977495" cy="1143000"/>
          </a:xfrm>
          <a:prstGeom prst="rect">
            <a:avLst/>
          </a:prstGeom>
          <a:blipFill dpi="0" rotWithShape="1">
            <a:blip r:embed="rId2">
              <a:extLst>
                <a:ext uri="{837473B0-CC2E-450A-ABE3-18F120FF3D39}">
                  <a1611:picAttrSrcUrl xmlns:a1611="http://schemas.microsoft.com/office/drawing/2016/11/main" r:id="rId3"/>
                </a:ext>
              </a:extLst>
            </a:blip>
            <a:srcRect/>
            <a:tile tx="0" ty="0" sx="100000" sy="100000" flip="none" algn="r"/>
          </a:bli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Classification</a:t>
            </a:r>
            <a:endParaRPr lang="en-IN" dirty="0">
              <a:solidFill>
                <a:schemeClr val="bg1"/>
              </a:solidFill>
            </a:endParaRPr>
          </a:p>
        </p:txBody>
      </p:sp>
      <p:sp>
        <p:nvSpPr>
          <p:cNvPr id="13" name="Rectangle 12">
            <a:extLst>
              <a:ext uri="{FF2B5EF4-FFF2-40B4-BE49-F238E27FC236}">
                <a16:creationId xmlns:a16="http://schemas.microsoft.com/office/drawing/2014/main" id="{F0D1260B-5F68-84F1-D85F-D20655FF3A8F}"/>
              </a:ext>
            </a:extLst>
          </p:cNvPr>
          <p:cNvSpPr/>
          <p:nvPr/>
        </p:nvSpPr>
        <p:spPr>
          <a:xfrm>
            <a:off x="532572" y="4445484"/>
            <a:ext cx="1828800" cy="1143000"/>
          </a:xfrm>
          <a:prstGeom prst="rect">
            <a:avLst/>
          </a:prstGeom>
          <a:blipFill dpi="0" rotWithShape="1">
            <a:blip r:embed="rId2">
              <a:extLst>
                <a:ext uri="{837473B0-CC2E-450A-ABE3-18F120FF3D39}">
                  <a1611:picAttrSrcUrl xmlns:a1611="http://schemas.microsoft.com/office/drawing/2016/11/main" r:id="rId3"/>
                </a:ext>
              </a:extLst>
            </a:blip>
            <a:srcRect/>
            <a:tile tx="0" ty="0" sx="100000" sy="100000" flip="none" algn="r"/>
          </a:bli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Output Prediction</a:t>
            </a:r>
            <a:endParaRPr lang="en-IN" dirty="0">
              <a:solidFill>
                <a:schemeClr val="bg1"/>
              </a:solidFill>
            </a:endParaRPr>
          </a:p>
        </p:txBody>
      </p:sp>
    </p:spTree>
    <p:extLst>
      <p:ext uri="{BB962C8B-B14F-4D97-AF65-F5344CB8AC3E}">
        <p14:creationId xmlns:p14="http://schemas.microsoft.com/office/powerpoint/2010/main" val="3479107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bg1"/>
                </a:solidFill>
                <a:latin typeface="Times New Roman" pitchFamily="18" charset="0"/>
                <a:cs typeface="Times New Roman" pitchFamily="18" charset="0"/>
              </a:rPr>
              <a:t>Modules description</a:t>
            </a:r>
          </a:p>
        </p:txBody>
      </p:sp>
      <p:sp>
        <p:nvSpPr>
          <p:cNvPr id="2" name="Content Placeholder 1"/>
          <p:cNvSpPr>
            <a:spLocks noGrp="1"/>
          </p:cNvSpPr>
          <p:nvPr>
            <p:ph idx="1"/>
          </p:nvPr>
        </p:nvSpPr>
        <p:spPr/>
        <p:txBody>
          <a:bodyPr>
            <a:normAutofit fontScale="85000" lnSpcReduction="20000"/>
          </a:bodyPr>
          <a:lstStyle/>
          <a:p>
            <a:pPr algn="just"/>
            <a:r>
              <a:rPr lang="en-US" b="1" dirty="0">
                <a:solidFill>
                  <a:schemeClr val="bg1"/>
                </a:solidFill>
                <a:latin typeface="Times New Roman" pitchFamily="18" charset="0"/>
                <a:cs typeface="Times New Roman" pitchFamily="18" charset="0"/>
              </a:rPr>
              <a:t>A. Instagram/Twitter  API </a:t>
            </a:r>
            <a:endParaRPr lang="en-US" dirty="0">
              <a:solidFill>
                <a:schemeClr val="bg1"/>
              </a:solidFill>
              <a:latin typeface="Times New Roman" pitchFamily="18" charset="0"/>
              <a:cs typeface="Times New Roman" pitchFamily="18" charset="0"/>
            </a:endParaRPr>
          </a:p>
          <a:p>
            <a:pPr algn="just"/>
            <a:r>
              <a:rPr lang="en-US" dirty="0">
                <a:solidFill>
                  <a:schemeClr val="bg1"/>
                </a:solidFill>
                <a:latin typeface="Times New Roman" pitchFamily="18" charset="0"/>
                <a:cs typeface="Times New Roman" pitchFamily="18" charset="0"/>
              </a:rPr>
              <a:t>User needs to register first by giving his/her own information. While registering user should give their exact current location. If he/she is giving wrong location means, he is not supposed to register and login. And that user will be considered as a blocked user. </a:t>
            </a:r>
          </a:p>
          <a:p>
            <a:pPr algn="just"/>
            <a:r>
              <a:rPr lang="en-US" dirty="0">
                <a:solidFill>
                  <a:schemeClr val="bg1"/>
                </a:solidFill>
                <a:latin typeface="Times New Roman" pitchFamily="18" charset="0"/>
                <a:cs typeface="Times New Roman" pitchFamily="18" charset="0"/>
              </a:rPr>
              <a:t>So user needs to give only the current location. After registration user will login with username and password. </a:t>
            </a:r>
          </a:p>
          <a:p>
            <a:pPr algn="just"/>
            <a:r>
              <a:rPr lang="en-US" dirty="0">
                <a:solidFill>
                  <a:schemeClr val="bg1"/>
                </a:solidFill>
                <a:latin typeface="Times New Roman" pitchFamily="18" charset="0"/>
                <a:cs typeface="Times New Roman" pitchFamily="18" charset="0"/>
              </a:rPr>
              <a:t>Then he/she can see their profile and can view all user tweets. Admin needs to login with username and password. If both match, he/she will be considered as a valid person. After login, admin can view all blocked user who gave wrong location while registration. Admin can able to see all users profile and tweets. </a:t>
            </a:r>
          </a:p>
          <a:p>
            <a:pPr algn="just"/>
            <a:r>
              <a:rPr lang="en-US" b="1" dirty="0">
                <a:solidFill>
                  <a:schemeClr val="bg1"/>
                </a:solidFill>
                <a:latin typeface="Times New Roman" pitchFamily="18" charset="0"/>
                <a:cs typeface="Times New Roman" pitchFamily="18" charset="0"/>
              </a:rPr>
              <a:t>B. Post contents </a:t>
            </a:r>
            <a:endParaRPr lang="en-US" dirty="0">
              <a:solidFill>
                <a:schemeClr val="bg1"/>
              </a:solidFill>
              <a:latin typeface="Times New Roman" pitchFamily="18" charset="0"/>
              <a:cs typeface="Times New Roman" pitchFamily="18" charset="0"/>
            </a:endParaRPr>
          </a:p>
          <a:p>
            <a:pPr algn="just"/>
            <a:r>
              <a:rPr lang="en-US" dirty="0">
                <a:solidFill>
                  <a:schemeClr val="bg1"/>
                </a:solidFill>
                <a:latin typeface="Times New Roman" pitchFamily="18" charset="0"/>
                <a:cs typeface="Times New Roman" pitchFamily="18" charset="0"/>
              </a:rPr>
              <a:t>In this module registered user can post tweets in insta. </a:t>
            </a:r>
          </a:p>
          <a:p>
            <a:pPr algn="just"/>
            <a:r>
              <a:rPr lang="en-US" dirty="0">
                <a:solidFill>
                  <a:schemeClr val="bg1"/>
                </a:solidFill>
                <a:latin typeface="Times New Roman" pitchFamily="18" charset="0"/>
                <a:cs typeface="Times New Roman" pitchFamily="18" charset="0"/>
              </a:rPr>
              <a:t>If the user tries to post any tweet which contains bad words means, it will not get posted in the instagram account. So the algorithm will restrict the user not to post bad words. </a:t>
            </a:r>
          </a:p>
          <a:p>
            <a:pPr algn="just"/>
            <a:r>
              <a:rPr lang="en-US" dirty="0">
                <a:solidFill>
                  <a:schemeClr val="bg1"/>
                </a:solidFill>
                <a:latin typeface="Times New Roman" pitchFamily="18" charset="0"/>
                <a:cs typeface="Times New Roman" pitchFamily="18" charset="0"/>
              </a:rPr>
              <a:t>The general posts can be posted in application and as well as in insta. </a:t>
            </a:r>
          </a:p>
          <a:p>
            <a:endParaRPr lang="en-US" dirty="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bg1"/>
                </a:solidFill>
                <a:latin typeface="Times New Roman" pitchFamily="18" charset="0"/>
                <a:cs typeface="Times New Roman" pitchFamily="18" charset="0"/>
              </a:rPr>
              <a:t>Modules description</a:t>
            </a:r>
          </a:p>
        </p:txBody>
      </p:sp>
      <p:sp>
        <p:nvSpPr>
          <p:cNvPr id="2" name="Content Placeholder 1"/>
          <p:cNvSpPr>
            <a:spLocks noGrp="1"/>
          </p:cNvSpPr>
          <p:nvPr>
            <p:ph idx="1"/>
          </p:nvPr>
        </p:nvSpPr>
        <p:spPr/>
        <p:txBody>
          <a:bodyPr>
            <a:normAutofit fontScale="55000" lnSpcReduction="20000"/>
          </a:bodyPr>
          <a:lstStyle/>
          <a:p>
            <a:pPr algn="just"/>
            <a:r>
              <a:rPr lang="en-US" sz="2900" b="1" dirty="0">
                <a:solidFill>
                  <a:schemeClr val="bg1"/>
                </a:solidFill>
                <a:latin typeface="Times New Roman" pitchFamily="18" charset="0"/>
                <a:cs typeface="Times New Roman" pitchFamily="18" charset="0"/>
              </a:rPr>
              <a:t>C. Search Query </a:t>
            </a:r>
            <a:endParaRPr lang="en-US" sz="2900" dirty="0">
              <a:solidFill>
                <a:schemeClr val="bg1"/>
              </a:solidFill>
              <a:latin typeface="Times New Roman" pitchFamily="18" charset="0"/>
              <a:cs typeface="Times New Roman" pitchFamily="18" charset="0"/>
            </a:endParaRPr>
          </a:p>
          <a:p>
            <a:pPr algn="just"/>
            <a:r>
              <a:rPr lang="en-US" sz="2900" dirty="0">
                <a:solidFill>
                  <a:schemeClr val="bg1"/>
                </a:solidFill>
                <a:latin typeface="Times New Roman" pitchFamily="18" charset="0"/>
                <a:cs typeface="Times New Roman" pitchFamily="18" charset="0"/>
              </a:rPr>
              <a:t>Here in this module, user can search for any query in the application. The query has been processed and extracted live tweets from the real time twitter. The Keywords related 100 tweets are extracted from the live twitter. </a:t>
            </a:r>
          </a:p>
          <a:p>
            <a:pPr algn="just"/>
            <a:r>
              <a:rPr lang="en-US" sz="2900" b="1" dirty="0">
                <a:solidFill>
                  <a:schemeClr val="bg1"/>
                </a:solidFill>
                <a:latin typeface="Times New Roman" pitchFamily="18" charset="0"/>
                <a:cs typeface="Times New Roman" pitchFamily="18" charset="0"/>
              </a:rPr>
              <a:t>D. Preprocessing </a:t>
            </a:r>
            <a:endParaRPr lang="en-US" sz="2900" dirty="0">
              <a:solidFill>
                <a:schemeClr val="bg1"/>
              </a:solidFill>
              <a:latin typeface="Times New Roman" pitchFamily="18" charset="0"/>
              <a:cs typeface="Times New Roman" pitchFamily="18" charset="0"/>
            </a:endParaRPr>
          </a:p>
          <a:p>
            <a:pPr algn="just"/>
            <a:r>
              <a:rPr lang="en-US" sz="2900" dirty="0">
                <a:solidFill>
                  <a:schemeClr val="bg1"/>
                </a:solidFill>
                <a:latin typeface="Times New Roman" pitchFamily="18" charset="0"/>
                <a:cs typeface="Times New Roman" pitchFamily="18" charset="0"/>
              </a:rPr>
              <a:t>In this step all the tweets are extracted from twitter are processed and the noise data are removed. </a:t>
            </a:r>
          </a:p>
          <a:p>
            <a:pPr algn="just"/>
            <a:r>
              <a:rPr lang="en-US" sz="2900" dirty="0">
                <a:solidFill>
                  <a:schemeClr val="bg1"/>
                </a:solidFill>
                <a:latin typeface="Times New Roman" pitchFamily="18" charset="0"/>
                <a:cs typeface="Times New Roman" pitchFamily="18" charset="0"/>
              </a:rPr>
              <a:t>1) Stop words Removal: A dictionary based approach is been utilized to remove stop words from tweets. A generic stop word list containing 75 stop words created using hybrid approach is used. The algorithm is implemented as below given steps. The target text is tokenized and individual words are stored in array. </a:t>
            </a:r>
          </a:p>
          <a:p>
            <a:pPr algn="just"/>
            <a:r>
              <a:rPr lang="en-US" sz="2900" dirty="0">
                <a:solidFill>
                  <a:schemeClr val="bg1"/>
                </a:solidFill>
                <a:latin typeface="Times New Roman" pitchFamily="18" charset="0"/>
                <a:cs typeface="Times New Roman" pitchFamily="18" charset="0"/>
              </a:rPr>
              <a:t>A single stop word is read from stop word list. The stop word is compared to target text in form of array using sequential search technique. If it matches, the word in array is removed, and the comparison is continued till length of array. After removal of stop word completely, another stop word is read from stop word list and again algorithm runs continuously until all the stop words are compared. </a:t>
            </a:r>
          </a:p>
          <a:p>
            <a:pPr algn="just"/>
            <a:r>
              <a:rPr lang="en-US" sz="2900" dirty="0">
                <a:solidFill>
                  <a:schemeClr val="bg1"/>
                </a:solidFill>
                <a:latin typeface="Times New Roman" pitchFamily="18" charset="0"/>
                <a:cs typeface="Times New Roman" pitchFamily="18" charset="0"/>
              </a:rPr>
              <a:t>Resultant text devoid of stop words is displayed, also required statistics like stop word removed, no. of stop words removed from target text, total count of words in target text, count of words in resultant text, individual stop word count found in target text is displayed. </a:t>
            </a:r>
          </a:p>
          <a:p>
            <a:endParaRPr lang="en-US"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bg1"/>
                </a:solidFill>
                <a:latin typeface="Times New Roman" pitchFamily="18" charset="0"/>
                <a:cs typeface="Times New Roman" pitchFamily="18" charset="0"/>
              </a:rPr>
              <a:t>Abstract</a:t>
            </a:r>
          </a:p>
        </p:txBody>
      </p:sp>
      <p:sp>
        <p:nvSpPr>
          <p:cNvPr id="2" name="Content Placeholder 1"/>
          <p:cNvSpPr>
            <a:spLocks noGrp="1"/>
          </p:cNvSpPr>
          <p:nvPr>
            <p:ph idx="1"/>
          </p:nvPr>
        </p:nvSpPr>
        <p:spPr/>
        <p:txBody>
          <a:bodyPr>
            <a:normAutofit fontScale="55000" lnSpcReduction="20000"/>
          </a:bodyPr>
          <a:lstStyle/>
          <a:p>
            <a:pPr algn="just"/>
            <a:r>
              <a:rPr lang="en-US" sz="2900" dirty="0">
                <a:solidFill>
                  <a:schemeClr val="bg1"/>
                </a:solidFill>
                <a:latin typeface="Times New Roman" pitchFamily="18" charset="0"/>
                <a:cs typeface="Times New Roman" pitchFamily="18" charset="0"/>
              </a:rPr>
              <a:t>Nowadays, social media has become a popular channel for people to exchange opinions through the user-generated text. </a:t>
            </a:r>
          </a:p>
          <a:p>
            <a:pPr algn="just"/>
            <a:r>
              <a:rPr lang="en-US" sz="2900" dirty="0">
                <a:solidFill>
                  <a:schemeClr val="bg1"/>
                </a:solidFill>
                <a:latin typeface="Times New Roman" pitchFamily="18" charset="0"/>
                <a:cs typeface="Times New Roman" pitchFamily="18" charset="0"/>
              </a:rPr>
              <a:t>Exploring the mechanisms about how customers' opinions towards products are influenced by friends, and further predicting their future opinions have attracted great attention from corporate administrators and researchers. </a:t>
            </a:r>
          </a:p>
          <a:p>
            <a:pPr algn="just"/>
            <a:r>
              <a:rPr lang="en-US" sz="2900" dirty="0">
                <a:solidFill>
                  <a:schemeClr val="bg1"/>
                </a:solidFill>
                <a:latin typeface="Times New Roman" pitchFamily="18" charset="0"/>
                <a:cs typeface="Times New Roman" pitchFamily="18" charset="0"/>
              </a:rPr>
              <a:t>Various influence models have already been proposed for the opinion prediction problem. </a:t>
            </a:r>
          </a:p>
          <a:p>
            <a:pPr algn="just"/>
            <a:r>
              <a:rPr lang="en-US" sz="2900" dirty="0">
                <a:solidFill>
                  <a:schemeClr val="bg1"/>
                </a:solidFill>
                <a:latin typeface="Times New Roman" pitchFamily="18" charset="0"/>
                <a:cs typeface="Times New Roman" pitchFamily="18" charset="0"/>
              </a:rPr>
              <a:t>However, they largely formulate opinions as derived sentiment categories or values but ignore the role of the content information. Besides, existing models only make use of the most recently received information without taking into consideration the long-term historical communication. </a:t>
            </a:r>
          </a:p>
          <a:p>
            <a:pPr algn="just"/>
            <a:r>
              <a:rPr lang="en-US" sz="2900" dirty="0">
                <a:solidFill>
                  <a:schemeClr val="bg1"/>
                </a:solidFill>
                <a:latin typeface="Times New Roman" pitchFamily="18" charset="0"/>
                <a:cs typeface="Times New Roman" pitchFamily="18" charset="0"/>
              </a:rPr>
              <a:t>To keep track of user opinion behaviors and infer user opinion influence from the historical exchanged textual information, we develop a content-based sequential opinion influence framework. </a:t>
            </a:r>
          </a:p>
          <a:p>
            <a:pPr algn="just"/>
            <a:r>
              <a:rPr lang="en-US" sz="2900" dirty="0">
                <a:solidFill>
                  <a:schemeClr val="bg1"/>
                </a:solidFill>
                <a:latin typeface="Times New Roman" pitchFamily="18" charset="0"/>
                <a:cs typeface="Times New Roman" pitchFamily="18" charset="0"/>
              </a:rPr>
              <a:t>Based on this framework, two opinion sentiment prediction models with alternative prediction strategies are proposed. In the experiments conducted on three Twitter datasets, the proposed models outperform other popular influence models. </a:t>
            </a:r>
          </a:p>
          <a:p>
            <a:pPr algn="just"/>
            <a:r>
              <a:rPr lang="en-US" sz="2900" dirty="0">
                <a:solidFill>
                  <a:schemeClr val="bg1"/>
                </a:solidFill>
                <a:latin typeface="Times New Roman" pitchFamily="18" charset="0"/>
                <a:cs typeface="Times New Roman" pitchFamily="18" charset="0"/>
              </a:rPr>
              <a:t>An interesting finding based on a further analysis of user characteristic is that an individual's influence is correlated to her/his style of expressions.</a:t>
            </a:r>
          </a:p>
          <a:p>
            <a:pPr algn="just"/>
            <a:r>
              <a:rPr lang="en-US" sz="2900" dirty="0">
                <a:solidFill>
                  <a:schemeClr val="bg1"/>
                </a:solidFill>
                <a:latin typeface="Times New Roman" pitchFamily="18" charset="0"/>
                <a:cs typeface="Times New Roman" pitchFamily="18" charset="0"/>
              </a:rPr>
              <a:t>In our project we will be using CNN+LSTM as existing and Tree Convolution Neural Network (TCNN) as proposed system.</a:t>
            </a:r>
          </a:p>
          <a:p>
            <a:pPr algn="just"/>
            <a:endParaRPr lang="en-US" dirty="0">
              <a:solidFill>
                <a:schemeClr val="bg1"/>
              </a:solidFill>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bg1"/>
                </a:solidFill>
                <a:latin typeface="Times New Roman" pitchFamily="18" charset="0"/>
                <a:cs typeface="Times New Roman" pitchFamily="18" charset="0"/>
              </a:rPr>
              <a:t>Modules description</a:t>
            </a:r>
          </a:p>
        </p:txBody>
      </p:sp>
      <p:sp>
        <p:nvSpPr>
          <p:cNvPr id="2" name="Content Placeholder 1"/>
          <p:cNvSpPr>
            <a:spLocks noGrp="1"/>
          </p:cNvSpPr>
          <p:nvPr>
            <p:ph idx="1"/>
          </p:nvPr>
        </p:nvSpPr>
        <p:spPr/>
        <p:txBody>
          <a:bodyPr>
            <a:normAutofit/>
          </a:bodyPr>
          <a:lstStyle/>
          <a:p>
            <a:pPr algn="just"/>
            <a:r>
              <a:rPr lang="en-US" dirty="0">
                <a:solidFill>
                  <a:schemeClr val="bg1"/>
                </a:solidFill>
                <a:latin typeface="Times New Roman" pitchFamily="18" charset="0"/>
                <a:cs typeface="Times New Roman" pitchFamily="18" charset="0"/>
              </a:rPr>
              <a:t>2) Stemming Technique: After removing the unwanted words from the tweet, stemming technique is processed. Stemming is the process of reducing inflected (or sometimes derived) words to their word stem, base or root form generally a written word form. The stem need not be identical to the morphological root of the word; it is usually sufficient that related words map to the same stem, even if this stem is not in itself a valid root. </a:t>
            </a:r>
          </a:p>
          <a:p>
            <a:pPr algn="just"/>
            <a:r>
              <a:rPr lang="en-US" b="1" dirty="0">
                <a:solidFill>
                  <a:schemeClr val="bg1"/>
                </a:solidFill>
                <a:latin typeface="Times New Roman" pitchFamily="18" charset="0"/>
                <a:cs typeface="Times New Roman" pitchFamily="18" charset="0"/>
              </a:rPr>
              <a:t>E. Classification </a:t>
            </a:r>
            <a:endParaRPr lang="en-US" dirty="0">
              <a:solidFill>
                <a:schemeClr val="bg1"/>
              </a:solidFill>
              <a:latin typeface="Times New Roman" pitchFamily="18" charset="0"/>
              <a:cs typeface="Times New Roman" pitchFamily="18" charset="0"/>
            </a:endParaRPr>
          </a:p>
          <a:p>
            <a:pPr algn="just"/>
            <a:r>
              <a:rPr lang="en-US" dirty="0">
                <a:solidFill>
                  <a:schemeClr val="bg1"/>
                </a:solidFill>
                <a:latin typeface="Times New Roman" pitchFamily="18" charset="0"/>
                <a:cs typeface="Times New Roman" pitchFamily="18" charset="0"/>
              </a:rPr>
              <a:t>After stemming process, all the tweet terms containing the keyword are classified into positive, negative and neutral tweets. CNN, LSTM, TCNN is used for classification. Here we are having good words and bad words datasets. By comparing with this, we can classify the posts into positive, negative and neutral tweets.</a:t>
            </a:r>
          </a:p>
          <a:p>
            <a:endParaRPr lang="en-US" dirty="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0085A-E9FE-99BE-0CD7-0F2538664C12}"/>
              </a:ext>
            </a:extLst>
          </p:cNvPr>
          <p:cNvSpPr>
            <a:spLocks noGrp="1"/>
          </p:cNvSpPr>
          <p:nvPr>
            <p:ph type="title"/>
          </p:nvPr>
        </p:nvSpPr>
        <p:spPr/>
        <p:txBody>
          <a:bodyPr/>
          <a:lstStyle/>
          <a:p>
            <a:r>
              <a:rPr lang="en-IN" dirty="0">
                <a:solidFill>
                  <a:schemeClr val="bg1"/>
                </a:solidFill>
              </a:rPr>
              <a:t>Project Results</a:t>
            </a:r>
          </a:p>
        </p:txBody>
      </p:sp>
      <p:pic>
        <p:nvPicPr>
          <p:cNvPr id="5" name="Content Placeholder 4">
            <a:extLst>
              <a:ext uri="{FF2B5EF4-FFF2-40B4-BE49-F238E27FC236}">
                <a16:creationId xmlns:a16="http://schemas.microsoft.com/office/drawing/2014/main" id="{CE067170-3126-3C08-6683-1056A7933D1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4144" y="1825625"/>
            <a:ext cx="7735712" cy="4351338"/>
          </a:xfrm>
        </p:spPr>
      </p:pic>
    </p:spTree>
    <p:extLst>
      <p:ext uri="{BB962C8B-B14F-4D97-AF65-F5344CB8AC3E}">
        <p14:creationId xmlns:p14="http://schemas.microsoft.com/office/powerpoint/2010/main" val="2302253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D4EE830-B383-B023-FC05-1D97DBBE3FB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4144" y="1253331"/>
            <a:ext cx="7735712" cy="4351338"/>
          </a:xfrm>
        </p:spPr>
      </p:pic>
    </p:spTree>
    <p:extLst>
      <p:ext uri="{BB962C8B-B14F-4D97-AF65-F5344CB8AC3E}">
        <p14:creationId xmlns:p14="http://schemas.microsoft.com/office/powerpoint/2010/main" val="1707568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4E90835D-43AF-EFAC-D7AA-DD718A8AFAA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4144" y="1253331"/>
            <a:ext cx="7735712" cy="4351338"/>
          </a:xfrm>
        </p:spPr>
      </p:pic>
    </p:spTree>
    <p:extLst>
      <p:ext uri="{BB962C8B-B14F-4D97-AF65-F5344CB8AC3E}">
        <p14:creationId xmlns:p14="http://schemas.microsoft.com/office/powerpoint/2010/main" val="2999691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9E062-48E2-F449-4C32-0DEBF9B2EF88}"/>
              </a:ext>
            </a:extLst>
          </p:cNvPr>
          <p:cNvSpPr>
            <a:spLocks noGrp="1"/>
          </p:cNvSpPr>
          <p:nvPr>
            <p:ph type="title"/>
          </p:nvPr>
        </p:nvSpPr>
        <p:spPr/>
        <p:txBody>
          <a:bodyPr/>
          <a:lstStyle/>
          <a:p>
            <a:r>
              <a:rPr lang="en-IN" dirty="0">
                <a:solidFill>
                  <a:schemeClr val="bg1"/>
                </a:solidFill>
              </a:rPr>
              <a:t>Performance Measures of Proposed System</a:t>
            </a:r>
          </a:p>
        </p:txBody>
      </p:sp>
      <p:pic>
        <p:nvPicPr>
          <p:cNvPr id="5" name="Content Placeholder 4">
            <a:extLst>
              <a:ext uri="{FF2B5EF4-FFF2-40B4-BE49-F238E27FC236}">
                <a16:creationId xmlns:a16="http://schemas.microsoft.com/office/drawing/2014/main" id="{432ACC14-3325-9A9B-F44A-0AD57A6727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9747" y="1690689"/>
            <a:ext cx="5524505" cy="4189016"/>
          </a:xfrm>
        </p:spPr>
      </p:pic>
    </p:spTree>
    <p:extLst>
      <p:ext uri="{BB962C8B-B14F-4D97-AF65-F5344CB8AC3E}">
        <p14:creationId xmlns:p14="http://schemas.microsoft.com/office/powerpoint/2010/main" val="3026773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40AAB-098E-40A7-7425-B3754701AD78}"/>
              </a:ext>
            </a:extLst>
          </p:cNvPr>
          <p:cNvSpPr>
            <a:spLocks noGrp="1"/>
          </p:cNvSpPr>
          <p:nvPr>
            <p:ph type="title"/>
          </p:nvPr>
        </p:nvSpPr>
        <p:spPr>
          <a:xfrm>
            <a:off x="628650" y="457200"/>
            <a:ext cx="7886700" cy="1325563"/>
          </a:xfrm>
        </p:spPr>
        <p:txBody>
          <a:bodyPr/>
          <a:lstStyle/>
          <a:p>
            <a:r>
              <a:rPr lang="en-IN" dirty="0">
                <a:solidFill>
                  <a:schemeClr val="bg1"/>
                </a:solidFill>
              </a:rPr>
              <a:t>Model’s Accuracy and Loss on Test and Train Data</a:t>
            </a:r>
          </a:p>
        </p:txBody>
      </p:sp>
      <p:pic>
        <p:nvPicPr>
          <p:cNvPr id="5" name="Content Placeholder 4">
            <a:extLst>
              <a:ext uri="{FF2B5EF4-FFF2-40B4-BE49-F238E27FC236}">
                <a16:creationId xmlns:a16="http://schemas.microsoft.com/office/drawing/2014/main" id="{7889269A-35CA-2F82-F600-E25E754CB2D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28650" y="2370361"/>
            <a:ext cx="3793381" cy="2690205"/>
          </a:xfrm>
          <a:prstGeom prst="rect">
            <a:avLst/>
          </a:prstGeom>
        </p:spPr>
      </p:pic>
      <p:pic>
        <p:nvPicPr>
          <p:cNvPr id="6" name="Content Placeholder 5">
            <a:extLst>
              <a:ext uri="{FF2B5EF4-FFF2-40B4-BE49-F238E27FC236}">
                <a16:creationId xmlns:a16="http://schemas.microsoft.com/office/drawing/2014/main" id="{DAC81E63-4973-A958-4082-2C742C4E5A2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876800" y="2370361"/>
            <a:ext cx="3638550" cy="2690205"/>
          </a:xfrm>
          <a:prstGeom prst="rect">
            <a:avLst/>
          </a:prstGeom>
        </p:spPr>
      </p:pic>
    </p:spTree>
    <p:extLst>
      <p:ext uri="{BB962C8B-B14F-4D97-AF65-F5344CB8AC3E}">
        <p14:creationId xmlns:p14="http://schemas.microsoft.com/office/powerpoint/2010/main" val="18980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bg1"/>
                </a:solidFill>
                <a:latin typeface="Times New Roman" pitchFamily="18" charset="0"/>
                <a:cs typeface="Times New Roman" pitchFamily="18" charset="0"/>
              </a:rPr>
              <a:t>Conclusion</a:t>
            </a:r>
          </a:p>
        </p:txBody>
      </p:sp>
      <p:sp>
        <p:nvSpPr>
          <p:cNvPr id="2" name="Content Placeholder 1"/>
          <p:cNvSpPr>
            <a:spLocks noGrp="1"/>
          </p:cNvSpPr>
          <p:nvPr>
            <p:ph idx="1"/>
          </p:nvPr>
        </p:nvSpPr>
        <p:spPr/>
        <p:txBody>
          <a:bodyPr>
            <a:normAutofit/>
          </a:bodyPr>
          <a:lstStyle/>
          <a:p>
            <a:pPr algn="just"/>
            <a:r>
              <a:rPr lang="en-US" dirty="0">
                <a:solidFill>
                  <a:schemeClr val="bg1"/>
                </a:solidFill>
                <a:latin typeface="Times New Roman" pitchFamily="18" charset="0"/>
                <a:cs typeface="Times New Roman" pitchFamily="18" charset="0"/>
              </a:rPr>
              <a:t>The experiments conducted on the Twitter dataset demonstrate the effectiveness of the two proposed models. </a:t>
            </a:r>
          </a:p>
          <a:p>
            <a:pPr algn="just"/>
            <a:r>
              <a:rPr lang="en-US" dirty="0">
                <a:solidFill>
                  <a:schemeClr val="bg1"/>
                </a:solidFill>
                <a:latin typeface="Times New Roman" pitchFamily="18" charset="0"/>
                <a:cs typeface="Times New Roman" pitchFamily="18" charset="0"/>
              </a:rPr>
              <a:t>The prediction ability of the proposed model is further verified on the opinion word prediction task. </a:t>
            </a:r>
          </a:p>
          <a:p>
            <a:pPr algn="just"/>
            <a:r>
              <a:rPr lang="en-US" dirty="0">
                <a:solidFill>
                  <a:schemeClr val="bg1"/>
                </a:solidFill>
                <a:latin typeface="Times New Roman" pitchFamily="18" charset="0"/>
                <a:cs typeface="Times New Roman" pitchFamily="18" charset="0"/>
              </a:rPr>
              <a:t>Based on the learned influence, we explore the expression styles of users with different influence powers, which provide the valuable information for people to manage their accounts and design marketing plans.</a:t>
            </a:r>
          </a:p>
          <a:p>
            <a:endParaRPr lang="en-US" dirty="0">
              <a:solidFill>
                <a:schemeClr val="bg1"/>
              </a:solidFill>
            </a:endParaRPr>
          </a:p>
          <a:p>
            <a:endParaRPr lang="en-US" dirty="0">
              <a:solidFill>
                <a:schemeClr val="bg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bg1"/>
                </a:solidFill>
                <a:latin typeface="Times New Roman" pitchFamily="18" charset="0"/>
                <a:cs typeface="Times New Roman" pitchFamily="18" charset="0"/>
              </a:rPr>
              <a:t>References</a:t>
            </a:r>
          </a:p>
        </p:txBody>
      </p:sp>
      <p:sp>
        <p:nvSpPr>
          <p:cNvPr id="2" name="Content Placeholder 1"/>
          <p:cNvSpPr>
            <a:spLocks noGrp="1"/>
          </p:cNvSpPr>
          <p:nvPr>
            <p:ph idx="1"/>
          </p:nvPr>
        </p:nvSpPr>
        <p:spPr/>
        <p:txBody>
          <a:bodyPr>
            <a:noAutofit/>
          </a:bodyPr>
          <a:lstStyle/>
          <a:p>
            <a:pPr algn="just">
              <a:lnSpc>
                <a:spcPct val="100000"/>
              </a:lnSpc>
              <a:spcAft>
                <a:spcPts val="1000"/>
              </a:spcAft>
            </a:pP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 Daniele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Cenni</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Paolo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Nesi</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Gianni Pantaleo, Imad Zaza., “Twitter vigilance: A multi-user platform for cross-domain Twitter data analytics, NLP and sentiment analysis”, In Proceedings of the IEEE International Conference.</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0000"/>
              </a:lnSpc>
              <a:spcAft>
                <a:spcPts val="1000"/>
              </a:spcAft>
            </a:pP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Oussalah</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M, Bhat F, Challis K, Schnier T. A software architecture for Twitter collection, search and geolocation services, In Knowledge-Based Systems. Vol. 37, pp.105-120, 2013.</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0000"/>
              </a:lnSpc>
              <a:spcAft>
                <a:spcPts val="1000"/>
              </a:spcAft>
            </a:pP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[3] Alexandre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Trilla</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Francesc</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Alias, "Sentence- Based Sentiment Analysis For Expressive Text-To-Speech, IEEE Transactions on Audio, Speech, and Language Processing (Volume: 21 , Issue: 2 , Feb. 2013 ).</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0000"/>
              </a:lnSpc>
              <a:spcAft>
                <a:spcPts val="1000"/>
              </a:spcAft>
            </a:pP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[4]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Shulong</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Tan, Yang Li, Huan Sun,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Ziyu</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Guan,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Xifeng</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Yan,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Jiajun</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Bu, Chun Chen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Xiaofei</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He, "Interpreting The Public Sentiment Variations On Twitter", IEEE Transactions on Knowledge and Data Engineering ( Volume: 26 , Issue: 5 , May 2014 ). </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0000"/>
              </a:lnSpc>
              <a:spcAft>
                <a:spcPts val="1000"/>
              </a:spcAft>
            </a:pP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[5]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Desheng</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Dash Wu, Lijuan Zheng, David L. Olson, “A Decision Support Approach For Online Stock Forum Sentiment Analysis”, IEEE Transactions on Systems, Man, and Cybernetics: Systems (Volume: 44, Issue: 8 , Aug. 2014 ).  </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bg1"/>
                </a:solidFill>
                <a:latin typeface="Times New Roman" pitchFamily="18" charset="0"/>
                <a:cs typeface="Times New Roman" pitchFamily="18" charset="0"/>
              </a:rPr>
              <a:t>References</a:t>
            </a:r>
          </a:p>
        </p:txBody>
      </p:sp>
      <p:sp>
        <p:nvSpPr>
          <p:cNvPr id="2" name="Content Placeholder 1"/>
          <p:cNvSpPr>
            <a:spLocks noGrp="1"/>
          </p:cNvSpPr>
          <p:nvPr>
            <p:ph idx="1"/>
          </p:nvPr>
        </p:nvSpPr>
        <p:spPr>
          <a:xfrm>
            <a:off x="628650" y="1825624"/>
            <a:ext cx="7886700" cy="4422775"/>
          </a:xfrm>
        </p:spPr>
        <p:txBody>
          <a:bodyPr>
            <a:noAutofit/>
          </a:bodyPr>
          <a:lstStyle/>
          <a:p>
            <a:pPr algn="just">
              <a:lnSpc>
                <a:spcPct val="100000"/>
              </a:lnSpc>
              <a:spcAft>
                <a:spcPts val="1000"/>
              </a:spcAft>
            </a:pP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[6]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Ruhi</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U., Social Media Analytics as a Business Intelligence Practice: Current Landscape &amp; Future Prospects, In Journal of Internet Social Networking &amp; Virtual Communities, 2014.</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0000"/>
              </a:lnSpc>
              <a:spcAft>
                <a:spcPts val="1000"/>
              </a:spcAft>
            </a:pP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[7]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Shokoufeh</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Salem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Minab</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Mehrdad Jalali, Mohammad Hossein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Moattar</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“Online Analysis Of Sentiment On Twitter”, 2015 International Congress on Technology, Communication and Knowledge (ICTCK).  </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0000"/>
              </a:lnSpc>
              <a:spcAft>
                <a:spcPts val="1000"/>
              </a:spcAft>
            </a:pP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[8]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Lavika</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Goel, Anurag Prakash, “Sentiment Analysis of Online Communities Using Swarm Intelligence Algorithms”, 2016 8th International Conference on Computational Intelligence and Communication Networks (CICN). </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0000"/>
              </a:lnSpc>
              <a:spcAft>
                <a:spcPts val="1000"/>
              </a:spcAft>
            </a:pP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[9] Lu Ma, Dan Zhang, Jian-</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wu</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Yang, Xiong Luo., “Sentiment Orientation Analysis Of Short Text Based On Background And Domain Sentiment Lexicon Expansion”, 2016 5th International Conference on Computer Science and Network Technology (ICCSNT). </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0000"/>
              </a:lnSpc>
              <a:spcAft>
                <a:spcPts val="1000"/>
              </a:spcAft>
            </a:pP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[10] H. Sankar, V.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Subramaniyaswamy</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"Investigating Sentiment Analysis Using Deep Learning Approach", International Conference on Intelligent Sustainable Systems (ICISS) (2017).</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3623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bg1"/>
                </a:solidFill>
                <a:latin typeface="Times New Roman" pitchFamily="18" charset="0"/>
                <a:cs typeface="Times New Roman" pitchFamily="18" charset="0"/>
              </a:rPr>
              <a:t>References</a:t>
            </a:r>
          </a:p>
        </p:txBody>
      </p:sp>
      <p:sp>
        <p:nvSpPr>
          <p:cNvPr id="2" name="Content Placeholder 1"/>
          <p:cNvSpPr>
            <a:spLocks noGrp="1"/>
          </p:cNvSpPr>
          <p:nvPr>
            <p:ph idx="1"/>
          </p:nvPr>
        </p:nvSpPr>
        <p:spPr/>
        <p:txBody>
          <a:bodyPr>
            <a:noAutofit/>
          </a:bodyPr>
          <a:lstStyle/>
          <a:p>
            <a:pPr algn="just">
              <a:lnSpc>
                <a:spcPct val="120000"/>
              </a:lnSpc>
              <a:spcAft>
                <a:spcPts val="830"/>
              </a:spcAft>
            </a:pP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[11] K. Young, M.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Pistner</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J. O’Mara, and J. Buchanan. Cyber-disorders: The mental health concern for the new millennium.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Cyberpsychol</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Behav</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2019..</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830"/>
              </a:spcAft>
            </a:pP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[12] J. Block. Issues of DSM-V: internet addiction. American Journal of Psychiatry, 2019. </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830"/>
              </a:spcAft>
            </a:pP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[13] K. Young. Internet addiction: the emergence of a new clinical disorder,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Cyberpsychol</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Behav</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2019. </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830"/>
              </a:spcAft>
            </a:pP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[14] I.-H. Lin, C.-H. Ko, Y.-P. Chang, T.-L. Liu, P.-W. Wang, H.-C. Lin, M.-F. Huang, Y.-C. Yeh, W.-J. Chou, and C.-F. Yen. The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associa</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tion</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between suicidality and Internet addiction and activities in Taiwanese adolescents.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Compr</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Psychiat</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2019. </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830"/>
              </a:spcAft>
            </a:pP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[15] Y. Baek, Y. Bae, and H. Jang. Social and parasocial relationships on social network sites and their differential relationships with users’ psychological well-being.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Cyberpsychol</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Behav</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Soc.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Netw</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2019. </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0498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bg1"/>
                </a:solidFill>
                <a:latin typeface="Times New Roman" pitchFamily="18" charset="0"/>
                <a:cs typeface="Times New Roman" pitchFamily="18" charset="0"/>
              </a:rPr>
              <a:t>Objective and scope</a:t>
            </a:r>
          </a:p>
        </p:txBody>
      </p:sp>
      <p:sp>
        <p:nvSpPr>
          <p:cNvPr id="2" name="Content Placeholder 1"/>
          <p:cNvSpPr>
            <a:spLocks noGrp="1"/>
          </p:cNvSpPr>
          <p:nvPr>
            <p:ph idx="1"/>
          </p:nvPr>
        </p:nvSpPr>
        <p:spPr/>
        <p:txBody>
          <a:bodyPr/>
          <a:lstStyle/>
          <a:p>
            <a:pPr algn="just"/>
            <a:r>
              <a:rPr lang="en-US" dirty="0">
                <a:solidFill>
                  <a:schemeClr val="bg1"/>
                </a:solidFill>
                <a:latin typeface="Times New Roman" pitchFamily="18" charset="0"/>
                <a:cs typeface="Times New Roman" pitchFamily="18" charset="0"/>
              </a:rPr>
              <a:t>Increase the efficiency in predicting the hatred speech in good percentage.</a:t>
            </a:r>
          </a:p>
          <a:p>
            <a:pPr algn="just"/>
            <a:r>
              <a:rPr lang="en-US" dirty="0">
                <a:solidFill>
                  <a:schemeClr val="bg1"/>
                </a:solidFill>
                <a:latin typeface="Times New Roman" pitchFamily="18" charset="0"/>
                <a:cs typeface="Times New Roman" pitchFamily="18" charset="0"/>
              </a:rPr>
              <a:t>Less time consumption.</a:t>
            </a:r>
          </a:p>
          <a:p>
            <a:pPr algn="just"/>
            <a:r>
              <a:rPr lang="en-US" dirty="0">
                <a:solidFill>
                  <a:schemeClr val="bg1"/>
                </a:solidFill>
                <a:latin typeface="Times New Roman" pitchFamily="18" charset="0"/>
                <a:cs typeface="Times New Roman" pitchFamily="18" charset="0"/>
              </a:rPr>
              <a:t>User friendly and should be applicable to all datasets.</a:t>
            </a:r>
          </a:p>
          <a:p>
            <a:pPr algn="just"/>
            <a:r>
              <a:rPr lang="en-US" dirty="0">
                <a:solidFill>
                  <a:schemeClr val="bg1"/>
                </a:solidFill>
                <a:latin typeface="Times New Roman" pitchFamily="18" charset="0"/>
                <a:cs typeface="Times New Roman" pitchFamily="18" charset="0"/>
              </a:rPr>
              <a:t>More accuracy rate.</a:t>
            </a:r>
          </a:p>
          <a:p>
            <a:endParaRPr lang="en-US" dirty="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bg1"/>
                </a:solidFill>
                <a:latin typeface="Times New Roman" pitchFamily="18" charset="0"/>
                <a:cs typeface="Times New Roman" pitchFamily="18" charset="0"/>
              </a:rPr>
              <a:t>References</a:t>
            </a:r>
          </a:p>
        </p:txBody>
      </p:sp>
      <p:sp>
        <p:nvSpPr>
          <p:cNvPr id="2" name="Content Placeholder 1"/>
          <p:cNvSpPr>
            <a:spLocks noGrp="1"/>
          </p:cNvSpPr>
          <p:nvPr>
            <p:ph idx="1"/>
          </p:nvPr>
        </p:nvSpPr>
        <p:spPr/>
        <p:txBody>
          <a:bodyPr>
            <a:noAutofit/>
          </a:bodyPr>
          <a:lstStyle/>
          <a:p>
            <a:pPr algn="just">
              <a:lnSpc>
                <a:spcPct val="120000"/>
              </a:lnSpc>
              <a:spcAft>
                <a:spcPts val="830"/>
              </a:spcAft>
            </a:pP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[16] D. La Barbera, F. La Paglia, and R.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Valsavoia</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Social network and addiction.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Cyberpsychol</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Behav</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2019. </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830"/>
              </a:spcAft>
            </a:pP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[17] K.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Chak</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and L. Leung. Shyness and locus of control as predictors of internet addiction and internet use.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Cyberpsychol</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Behav</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2019. </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830"/>
              </a:spcAft>
            </a:pP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[18] K. Caballero and R.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Akella</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Dynamically modeling patients health state from electronic medical records: a time series approach. KDD, 2019. </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830"/>
              </a:spcAft>
            </a:pP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[19] L. Zhao and J. Ye and F. Chen and C.-T. Lu and N.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Ramakr</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ishnan</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Hierarchical Incomplete multi-source feature learning for Spatiotemporal Event Forecasting. KDD, 2019. </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830"/>
              </a:spcAft>
            </a:pP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[20] E.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Baumer</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P. Adams, V.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Khovanskaya</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T. Liao, M. Smith, V. Sosik, and K. Williams. Limiting, leaving, and (re)lapsing: an exploration of Facebook non-use practices and experiences. CHI, 2019.</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0766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201047"/>
            <a:ext cx="7886700" cy="1325563"/>
          </a:xfrm>
        </p:spPr>
        <p:txBody>
          <a:bodyPr/>
          <a:lstStyle/>
          <a:p>
            <a:r>
              <a:rPr lang="en-US" dirty="0">
                <a:solidFill>
                  <a:schemeClr val="bg1"/>
                </a:solidFill>
                <a:latin typeface="Times New Roman" pitchFamily="18" charset="0"/>
                <a:cs typeface="Times New Roman" pitchFamily="18" charset="0"/>
              </a:rPr>
              <a:t>Literature Survey </a:t>
            </a:r>
          </a:p>
        </p:txBody>
      </p:sp>
      <p:graphicFrame>
        <p:nvGraphicFramePr>
          <p:cNvPr id="6" name="Table 5"/>
          <p:cNvGraphicFramePr>
            <a:graphicFrameLocks noGrp="1"/>
          </p:cNvGraphicFramePr>
          <p:nvPr>
            <p:extLst>
              <p:ext uri="{D42A27DB-BD31-4B8C-83A1-F6EECF244321}">
                <p14:modId xmlns:p14="http://schemas.microsoft.com/office/powerpoint/2010/main" val="2225542862"/>
              </p:ext>
            </p:extLst>
          </p:nvPr>
        </p:nvGraphicFramePr>
        <p:xfrm>
          <a:off x="152400" y="1371600"/>
          <a:ext cx="8839200" cy="5308544"/>
        </p:xfrm>
        <a:graphic>
          <a:graphicData uri="http://schemas.openxmlformats.org/drawingml/2006/table">
            <a:tbl>
              <a:tblPr firstRow="1" bandRow="1">
                <a:tableStyleId>{5C22544A-7EE6-4342-B048-85BDC9FD1C3A}</a:tableStyleId>
              </a:tblPr>
              <a:tblGrid>
                <a:gridCol w="791543">
                  <a:extLst>
                    <a:ext uri="{9D8B030D-6E8A-4147-A177-3AD203B41FA5}">
                      <a16:colId xmlns:a16="http://schemas.microsoft.com/office/drawing/2014/main" val="20000"/>
                    </a:ext>
                  </a:extLst>
                </a:gridCol>
                <a:gridCol w="1995592">
                  <a:extLst>
                    <a:ext uri="{9D8B030D-6E8A-4147-A177-3AD203B41FA5}">
                      <a16:colId xmlns:a16="http://schemas.microsoft.com/office/drawing/2014/main" val="20001"/>
                    </a:ext>
                  </a:extLst>
                </a:gridCol>
                <a:gridCol w="2548237">
                  <a:extLst>
                    <a:ext uri="{9D8B030D-6E8A-4147-A177-3AD203B41FA5}">
                      <a16:colId xmlns:a16="http://schemas.microsoft.com/office/drawing/2014/main" val="20002"/>
                    </a:ext>
                  </a:extLst>
                </a:gridCol>
                <a:gridCol w="1366381">
                  <a:extLst>
                    <a:ext uri="{9D8B030D-6E8A-4147-A177-3AD203B41FA5}">
                      <a16:colId xmlns:a16="http://schemas.microsoft.com/office/drawing/2014/main" val="20003"/>
                    </a:ext>
                  </a:extLst>
                </a:gridCol>
                <a:gridCol w="2137447">
                  <a:extLst>
                    <a:ext uri="{9D8B030D-6E8A-4147-A177-3AD203B41FA5}">
                      <a16:colId xmlns:a16="http://schemas.microsoft.com/office/drawing/2014/main" val="20004"/>
                    </a:ext>
                  </a:extLst>
                </a:gridCol>
              </a:tblGrid>
              <a:tr h="355553">
                <a:tc>
                  <a:txBody>
                    <a:bodyPr/>
                    <a:lstStyle/>
                    <a:p>
                      <a:pPr algn="ctr"/>
                      <a:r>
                        <a:rPr lang="en-IN" b="1" dirty="0">
                          <a:solidFill>
                            <a:schemeClr val="bg1"/>
                          </a:solidFill>
                          <a:latin typeface="Times New Roman" pitchFamily="18" charset="0"/>
                          <a:cs typeface="Times New Roman" pitchFamily="18" charset="0"/>
                        </a:rPr>
                        <a:t>S.No</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b="1" dirty="0">
                          <a:solidFill>
                            <a:schemeClr val="bg1"/>
                          </a:solidFill>
                          <a:latin typeface="Times New Roman" pitchFamily="18" charset="0"/>
                          <a:cs typeface="Times New Roman" pitchFamily="18" charset="0"/>
                        </a:rPr>
                        <a:t>Title</a:t>
                      </a:r>
                      <a:r>
                        <a:rPr lang="en-IN" b="1" baseline="0" dirty="0">
                          <a:solidFill>
                            <a:schemeClr val="bg1"/>
                          </a:solidFill>
                          <a:latin typeface="Times New Roman" pitchFamily="18" charset="0"/>
                          <a:cs typeface="Times New Roman" pitchFamily="18" charset="0"/>
                        </a:rPr>
                        <a:t>/Year</a:t>
                      </a:r>
                      <a:endParaRPr lang="en-IN" b="1" dirty="0">
                        <a:solidFill>
                          <a:schemeClr val="bg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b="1" dirty="0">
                          <a:solidFill>
                            <a:schemeClr val="bg1"/>
                          </a:solidFill>
                          <a:latin typeface="Times New Roman" pitchFamily="18" charset="0"/>
                          <a:cs typeface="Times New Roman" pitchFamily="18" charset="0"/>
                        </a:rPr>
                        <a:t>Objective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b="1" dirty="0">
                          <a:solidFill>
                            <a:schemeClr val="bg1"/>
                          </a:solidFill>
                          <a:latin typeface="Times New Roman" pitchFamily="18" charset="0"/>
                          <a:cs typeface="Times New Roman" pitchFamily="18" charset="0"/>
                        </a:rPr>
                        <a:t>Pros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b="1" dirty="0">
                          <a:solidFill>
                            <a:schemeClr val="bg1"/>
                          </a:solidFill>
                          <a:latin typeface="Times New Roman" pitchFamily="18" charset="0"/>
                          <a:cs typeface="Times New Roman" pitchFamily="18" charset="0"/>
                        </a:rPr>
                        <a:t>Cons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9555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b="0" dirty="0">
                          <a:solidFill>
                            <a:schemeClr val="bg1"/>
                          </a:solidFill>
                          <a:latin typeface="Times New Roman" pitchFamily="18" charset="0"/>
                          <a:cs typeface="Times New Roman" pitchFamily="18" charset="0"/>
                        </a:rPr>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0" lang="en-US" b="0" i="0" kern="1200" dirty="0">
                          <a:solidFill>
                            <a:schemeClr val="bg1"/>
                          </a:solidFill>
                          <a:latin typeface="Times New Roman" pitchFamily="18" charset="0"/>
                          <a:ea typeface="+mn-ea"/>
                          <a:cs typeface="Times New Roman" pitchFamily="18" charset="0"/>
                        </a:rPr>
                        <a:t>Non-Fungible Tokens: What Makes Them Valuable?</a:t>
                      </a:r>
                      <a:r>
                        <a:rPr kumimoji="0" lang="en-US" b="0" i="0" kern="1200" baseline="0" dirty="0">
                          <a:solidFill>
                            <a:schemeClr val="bg1"/>
                          </a:solidFill>
                          <a:latin typeface="Times New Roman" pitchFamily="18" charset="0"/>
                          <a:ea typeface="+mn-ea"/>
                          <a:cs typeface="Times New Roman" pitchFamily="18" charset="0"/>
                        </a:rPr>
                        <a:t> </a:t>
                      </a:r>
                      <a:r>
                        <a:rPr lang="en-IN" b="0" baseline="0" dirty="0">
                          <a:solidFill>
                            <a:schemeClr val="bg1"/>
                          </a:solidFill>
                          <a:latin typeface="Times New Roman" pitchFamily="18" charset="0"/>
                          <a:cs typeface="Times New Roman" pitchFamily="18" charset="0"/>
                        </a:rPr>
                        <a:t>2023</a:t>
                      </a:r>
                      <a:endParaRPr lang="en-IN" b="0" dirty="0">
                        <a:solidFill>
                          <a:schemeClr val="bg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b="0" i="0" kern="1200" dirty="0">
                          <a:solidFill>
                            <a:schemeClr val="bg1"/>
                          </a:solidFill>
                          <a:latin typeface="Times New Roman" pitchFamily="18" charset="0"/>
                          <a:ea typeface="+mn-ea"/>
                          <a:cs typeface="Times New Roman" pitchFamily="18" charset="0"/>
                        </a:rPr>
                        <a:t>Non-Fungible Tokens (NFTs) have revolutionized various industries and aspects of the digital world in several ways. Built on blockchain technology,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b="0" dirty="0">
                          <a:solidFill>
                            <a:schemeClr val="bg1"/>
                          </a:solidFill>
                          <a:latin typeface="Times New Roman" pitchFamily="18" charset="0"/>
                          <a:cs typeface="Times New Roman" pitchFamily="18" charset="0"/>
                        </a:rPr>
                        <a:t>Good</a:t>
                      </a:r>
                      <a:r>
                        <a:rPr lang="en-IN" b="0" baseline="0" dirty="0">
                          <a:solidFill>
                            <a:schemeClr val="bg1"/>
                          </a:solidFill>
                          <a:latin typeface="Times New Roman" pitchFamily="18" charset="0"/>
                          <a:cs typeface="Times New Roman" pitchFamily="18" charset="0"/>
                        </a:rPr>
                        <a:t> architectural work</a:t>
                      </a:r>
                      <a:endParaRPr lang="en-IN" b="0" dirty="0">
                        <a:solidFill>
                          <a:schemeClr val="bg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b="0" dirty="0">
                          <a:solidFill>
                            <a:schemeClr val="bg1"/>
                          </a:solidFill>
                          <a:latin typeface="Times New Roman" pitchFamily="18" charset="0"/>
                          <a:cs typeface="Times New Roman" pitchFamily="18" charset="0"/>
                        </a:rPr>
                        <a:t>Cannot be implemented in all datasets.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422211">
                <a:tc>
                  <a:txBody>
                    <a:bodyPr/>
                    <a:lstStyle/>
                    <a:p>
                      <a:pPr algn="ctr"/>
                      <a:r>
                        <a:rPr lang="en-IN" b="0" dirty="0">
                          <a:solidFill>
                            <a:schemeClr val="bg1"/>
                          </a:solidFill>
                          <a:latin typeface="Times New Roman" pitchFamily="18" charset="0"/>
                          <a:cs typeface="Times New Roman" pitchFamily="18" charset="0"/>
                        </a:rPr>
                        <a:t>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b="0" i="0" kern="1200" dirty="0">
                          <a:solidFill>
                            <a:schemeClr val="bg1"/>
                          </a:solidFill>
                          <a:latin typeface="Times New Roman" pitchFamily="18" charset="0"/>
                          <a:ea typeface="+mn-ea"/>
                          <a:cs typeface="Times New Roman" pitchFamily="18" charset="0"/>
                        </a:rPr>
                        <a:t>Dual Sentiment Classification with Sarcasm Identification 2019</a:t>
                      </a:r>
                    </a:p>
                    <a:p>
                      <a:pPr algn="ctr"/>
                      <a:endParaRPr lang="en-IN" b="0" dirty="0">
                        <a:solidFill>
                          <a:schemeClr val="bg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b="0" i="0" kern="1200" dirty="0">
                          <a:solidFill>
                            <a:schemeClr val="bg1"/>
                          </a:solidFill>
                          <a:latin typeface="Times New Roman" pitchFamily="18" charset="0"/>
                          <a:ea typeface="+mn-ea"/>
                          <a:cs typeface="Times New Roman" pitchFamily="18" charset="0"/>
                        </a:rPr>
                        <a:t>Dual Sentiment Classification (DSC) with Sarcasm Identification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b="0" dirty="0">
                          <a:solidFill>
                            <a:schemeClr val="bg1"/>
                          </a:solidFill>
                          <a:latin typeface="Times New Roman" pitchFamily="18" charset="0"/>
                          <a:cs typeface="Times New Roman" pitchFamily="18" charset="0"/>
                        </a:rPr>
                        <a:t>Good</a:t>
                      </a:r>
                      <a:r>
                        <a:rPr lang="en-IN" b="0" baseline="0" dirty="0">
                          <a:solidFill>
                            <a:schemeClr val="bg1"/>
                          </a:solidFill>
                          <a:latin typeface="Times New Roman" pitchFamily="18" charset="0"/>
                          <a:cs typeface="Times New Roman" pitchFamily="18" charset="0"/>
                        </a:rPr>
                        <a:t> accuracy rate</a:t>
                      </a:r>
                      <a:endParaRPr lang="en-IN" b="0" dirty="0">
                        <a:solidFill>
                          <a:schemeClr val="bg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b="0" dirty="0">
                          <a:solidFill>
                            <a:schemeClr val="bg1"/>
                          </a:solidFill>
                          <a:latin typeface="Times New Roman" pitchFamily="18" charset="0"/>
                          <a:cs typeface="Times New Roman" pitchFamily="18" charset="0"/>
                        </a:rPr>
                        <a:t>High</a:t>
                      </a:r>
                      <a:r>
                        <a:rPr lang="en-IN" b="0" baseline="0" dirty="0">
                          <a:solidFill>
                            <a:schemeClr val="bg1"/>
                          </a:solidFill>
                          <a:latin typeface="Times New Roman" pitchFamily="18" charset="0"/>
                          <a:cs typeface="Times New Roman" pitchFamily="18" charset="0"/>
                        </a:rPr>
                        <a:t> computational cost</a:t>
                      </a:r>
                      <a:endParaRPr lang="en-IN" b="0" dirty="0">
                        <a:solidFill>
                          <a:schemeClr val="bg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575240">
                <a:tc>
                  <a:txBody>
                    <a:bodyPr/>
                    <a:lstStyle/>
                    <a:p>
                      <a:pPr algn="ctr"/>
                      <a:r>
                        <a:rPr lang="en-IN" b="0" dirty="0">
                          <a:solidFill>
                            <a:schemeClr val="bg1"/>
                          </a:solidFill>
                          <a:latin typeface="Times New Roman" pitchFamily="18" charset="0"/>
                          <a:cs typeface="Times New Roman" pitchFamily="18" charset="0"/>
                        </a:rPr>
                        <a:t>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b="0" i="0" kern="1200" dirty="0">
                          <a:solidFill>
                            <a:schemeClr val="bg1"/>
                          </a:solidFill>
                          <a:latin typeface="Times New Roman" pitchFamily="18" charset="0"/>
                          <a:ea typeface="+mn-ea"/>
                          <a:cs typeface="Times New Roman" pitchFamily="18" charset="0"/>
                        </a:rPr>
                        <a:t>Twitter Sentiment Analysis for COVID-19 2021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b="0" i="0" kern="1200" dirty="0">
                          <a:solidFill>
                            <a:schemeClr val="bg1"/>
                          </a:solidFill>
                          <a:latin typeface="Times New Roman" pitchFamily="18" charset="0"/>
                          <a:ea typeface="+mn-ea"/>
                          <a:cs typeface="Times New Roman" pitchFamily="18" charset="0"/>
                        </a:rPr>
                        <a:t>RoBERTa(Robustly Optimised BERT pre-training Approach) and CNN-RoBERTa Sentiment Extraction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b="0" baseline="0" dirty="0">
                          <a:solidFill>
                            <a:schemeClr val="bg1"/>
                          </a:solidFill>
                          <a:latin typeface="Times New Roman" pitchFamily="18" charset="0"/>
                          <a:cs typeface="Times New Roman" pitchFamily="18" charset="0"/>
                        </a:rPr>
                        <a:t>User friendly model</a:t>
                      </a:r>
                      <a:endParaRPr lang="en-IN" b="0" dirty="0">
                        <a:solidFill>
                          <a:schemeClr val="bg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b="0" baseline="0" dirty="0">
                          <a:solidFill>
                            <a:schemeClr val="bg1"/>
                          </a:solidFill>
                          <a:latin typeface="Times New Roman" pitchFamily="18" charset="0"/>
                          <a:cs typeface="Times New Roman" pitchFamily="18" charset="0"/>
                        </a:rPr>
                        <a:t>Training words are difficult</a:t>
                      </a:r>
                      <a:endParaRPr lang="en-IN" b="0" dirty="0">
                        <a:solidFill>
                          <a:schemeClr val="bg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1771"/>
            <a:ext cx="8229600" cy="1143000"/>
          </a:xfrm>
        </p:spPr>
        <p:txBody>
          <a:bodyPr/>
          <a:lstStyle/>
          <a:p>
            <a:r>
              <a:rPr lang="en-US" dirty="0">
                <a:solidFill>
                  <a:schemeClr val="bg1"/>
                </a:solidFill>
                <a:latin typeface="Times New Roman" pitchFamily="18" charset="0"/>
                <a:cs typeface="Times New Roman" pitchFamily="18" charset="0"/>
              </a:rPr>
              <a:t>Literature Survey </a:t>
            </a:r>
          </a:p>
        </p:txBody>
      </p:sp>
      <p:graphicFrame>
        <p:nvGraphicFramePr>
          <p:cNvPr id="4" name="Table 3"/>
          <p:cNvGraphicFramePr>
            <a:graphicFrameLocks noGrp="1"/>
          </p:cNvGraphicFramePr>
          <p:nvPr>
            <p:extLst>
              <p:ext uri="{D42A27DB-BD31-4B8C-83A1-F6EECF244321}">
                <p14:modId xmlns:p14="http://schemas.microsoft.com/office/powerpoint/2010/main" val="3998036080"/>
              </p:ext>
            </p:extLst>
          </p:nvPr>
        </p:nvGraphicFramePr>
        <p:xfrm>
          <a:off x="114301" y="944880"/>
          <a:ext cx="8915398" cy="5720854"/>
        </p:xfrm>
        <a:graphic>
          <a:graphicData uri="http://schemas.openxmlformats.org/drawingml/2006/table">
            <a:tbl>
              <a:tblPr firstRow="1" bandRow="1">
                <a:tableStyleId>{5C22544A-7EE6-4342-B048-85BDC9FD1C3A}</a:tableStyleId>
              </a:tblPr>
              <a:tblGrid>
                <a:gridCol w="798367">
                  <a:extLst>
                    <a:ext uri="{9D8B030D-6E8A-4147-A177-3AD203B41FA5}">
                      <a16:colId xmlns:a16="http://schemas.microsoft.com/office/drawing/2014/main" val="20000"/>
                    </a:ext>
                  </a:extLst>
                </a:gridCol>
                <a:gridCol w="2012795">
                  <a:extLst>
                    <a:ext uri="{9D8B030D-6E8A-4147-A177-3AD203B41FA5}">
                      <a16:colId xmlns:a16="http://schemas.microsoft.com/office/drawing/2014/main" val="20001"/>
                    </a:ext>
                  </a:extLst>
                </a:gridCol>
                <a:gridCol w="2570204">
                  <a:extLst>
                    <a:ext uri="{9D8B030D-6E8A-4147-A177-3AD203B41FA5}">
                      <a16:colId xmlns:a16="http://schemas.microsoft.com/office/drawing/2014/main" val="20002"/>
                    </a:ext>
                  </a:extLst>
                </a:gridCol>
                <a:gridCol w="1378160">
                  <a:extLst>
                    <a:ext uri="{9D8B030D-6E8A-4147-A177-3AD203B41FA5}">
                      <a16:colId xmlns:a16="http://schemas.microsoft.com/office/drawing/2014/main" val="20003"/>
                    </a:ext>
                  </a:extLst>
                </a:gridCol>
                <a:gridCol w="2155872">
                  <a:extLst>
                    <a:ext uri="{9D8B030D-6E8A-4147-A177-3AD203B41FA5}">
                      <a16:colId xmlns:a16="http://schemas.microsoft.com/office/drawing/2014/main" val="20004"/>
                    </a:ext>
                  </a:extLst>
                </a:gridCol>
              </a:tblGrid>
              <a:tr h="325894">
                <a:tc>
                  <a:txBody>
                    <a:bodyPr/>
                    <a:lstStyle/>
                    <a:p>
                      <a:pPr algn="ctr"/>
                      <a:r>
                        <a:rPr lang="en-IN" b="1" dirty="0">
                          <a:solidFill>
                            <a:schemeClr val="bg1"/>
                          </a:solidFill>
                          <a:latin typeface="Times New Roman" pitchFamily="18" charset="0"/>
                          <a:cs typeface="Times New Roman" pitchFamily="18" charset="0"/>
                        </a:rPr>
                        <a:t>S.No</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IN" b="1" dirty="0">
                          <a:solidFill>
                            <a:schemeClr val="bg1"/>
                          </a:solidFill>
                          <a:latin typeface="Times New Roman" pitchFamily="18" charset="0"/>
                          <a:cs typeface="Times New Roman" pitchFamily="18" charset="0"/>
                        </a:rPr>
                        <a:t>Title</a:t>
                      </a:r>
                      <a:r>
                        <a:rPr lang="en-IN" b="1" baseline="0" dirty="0">
                          <a:solidFill>
                            <a:schemeClr val="bg1"/>
                          </a:solidFill>
                          <a:latin typeface="Times New Roman" pitchFamily="18" charset="0"/>
                          <a:cs typeface="Times New Roman" pitchFamily="18" charset="0"/>
                        </a:rPr>
                        <a:t>/Year</a:t>
                      </a:r>
                      <a:endParaRPr lang="en-IN" b="1" dirty="0">
                        <a:solidFill>
                          <a:schemeClr val="bg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IN" b="1" dirty="0">
                          <a:solidFill>
                            <a:schemeClr val="bg1"/>
                          </a:solidFill>
                          <a:latin typeface="Times New Roman" pitchFamily="18" charset="0"/>
                          <a:cs typeface="Times New Roman" pitchFamily="18" charset="0"/>
                        </a:rPr>
                        <a:t>Objective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IN" b="1" dirty="0">
                          <a:solidFill>
                            <a:schemeClr val="bg1"/>
                          </a:solidFill>
                          <a:latin typeface="Times New Roman" pitchFamily="18" charset="0"/>
                          <a:cs typeface="Times New Roman" pitchFamily="18" charset="0"/>
                        </a:rPr>
                        <a:t>Pros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IN" b="1" dirty="0">
                          <a:solidFill>
                            <a:schemeClr val="bg1"/>
                          </a:solidFill>
                          <a:latin typeface="Times New Roman" pitchFamily="18" charset="0"/>
                          <a:cs typeface="Times New Roman" pitchFamily="18" charset="0"/>
                        </a:rPr>
                        <a:t>Cons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0"/>
                  </a:ext>
                </a:extLst>
              </a:tr>
              <a:tr h="203683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600" b="0" dirty="0">
                          <a:solidFill>
                            <a:schemeClr val="bg1"/>
                          </a:solidFill>
                          <a:latin typeface="Times New Roman" pitchFamily="18" charset="0"/>
                          <a:cs typeface="Times New Roman" pitchFamily="18" charset="0"/>
                        </a:rPr>
                        <a:t>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0" lang="en-US" sz="1600" b="0" i="0" kern="1200" dirty="0">
                          <a:solidFill>
                            <a:schemeClr val="bg1"/>
                          </a:solidFill>
                          <a:latin typeface="Times New Roman" pitchFamily="18" charset="0"/>
                          <a:ea typeface="+mn-ea"/>
                          <a:cs typeface="Times New Roman" pitchFamily="18" charset="0"/>
                        </a:rPr>
                        <a:t>Discriminative Deep Association Learning based on the Optimized Feature Analysis Adaptive Spider Foraging Model for twitter sentiment analysis</a:t>
                      </a:r>
                    </a:p>
                    <a:p>
                      <a:pPr marL="0" marR="0" indent="0" algn="ctr" defTabSz="457200" rtl="0" eaLnBrk="1" fontAlgn="auto" latinLnBrk="0" hangingPunct="1">
                        <a:lnSpc>
                          <a:spcPct val="100000"/>
                        </a:lnSpc>
                        <a:spcBef>
                          <a:spcPts val="0"/>
                        </a:spcBef>
                        <a:spcAft>
                          <a:spcPts val="0"/>
                        </a:spcAft>
                        <a:buClrTx/>
                        <a:buSzTx/>
                        <a:buFontTx/>
                        <a:buNone/>
                        <a:tabLst/>
                        <a:defRPr/>
                      </a:pPr>
                      <a:r>
                        <a:rPr lang="en-IN" sz="1600" b="0" baseline="0" dirty="0">
                          <a:solidFill>
                            <a:schemeClr val="bg1"/>
                          </a:solidFill>
                          <a:latin typeface="Times New Roman" pitchFamily="18" charset="0"/>
                          <a:cs typeface="Times New Roman" pitchFamily="18" charset="0"/>
                        </a:rPr>
                        <a:t>2023</a:t>
                      </a:r>
                      <a:endParaRPr lang="en-IN" sz="1600" b="0" dirty="0">
                        <a:solidFill>
                          <a:schemeClr val="bg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kumimoji="0" lang="en-US" sz="1600" b="0" i="0" kern="1200" dirty="0">
                          <a:solidFill>
                            <a:schemeClr val="bg1"/>
                          </a:solidFill>
                          <a:latin typeface="Times New Roman" pitchFamily="18" charset="0"/>
                          <a:ea typeface="+mn-ea"/>
                          <a:cs typeface="Times New Roman" pitchFamily="18" charset="0"/>
                        </a:rPr>
                        <a:t>he tweets and messages generated from a social network with Tweet term features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IN" sz="1600" b="0" dirty="0">
                          <a:solidFill>
                            <a:schemeClr val="bg1"/>
                          </a:solidFill>
                          <a:latin typeface="Times New Roman" pitchFamily="18" charset="0"/>
                          <a:cs typeface="Times New Roman" pitchFamily="18" charset="0"/>
                        </a:rPr>
                        <a:t>Good</a:t>
                      </a:r>
                      <a:r>
                        <a:rPr lang="en-IN" sz="1600" b="0" baseline="0" dirty="0">
                          <a:solidFill>
                            <a:schemeClr val="bg1"/>
                          </a:solidFill>
                          <a:latin typeface="Times New Roman" pitchFamily="18" charset="0"/>
                          <a:cs typeface="Times New Roman" pitchFamily="18" charset="0"/>
                        </a:rPr>
                        <a:t> classification</a:t>
                      </a:r>
                      <a:endParaRPr lang="en-IN" sz="1600" b="0" dirty="0">
                        <a:solidFill>
                          <a:schemeClr val="bg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IN" sz="1600" b="0" dirty="0">
                          <a:solidFill>
                            <a:schemeClr val="bg1"/>
                          </a:solidFill>
                          <a:latin typeface="Times New Roman" pitchFamily="18" charset="0"/>
                          <a:cs typeface="Times New Roman" pitchFamily="18" charset="0"/>
                        </a:rPr>
                        <a:t>Preprocessing</a:t>
                      </a:r>
                      <a:r>
                        <a:rPr lang="en-IN" sz="1600" b="0" baseline="0" dirty="0">
                          <a:solidFill>
                            <a:schemeClr val="bg1"/>
                          </a:solidFill>
                          <a:latin typeface="Times New Roman" pitchFamily="18" charset="0"/>
                          <a:cs typeface="Times New Roman" pitchFamily="18" charset="0"/>
                        </a:rPr>
                        <a:t> stage is not good</a:t>
                      </a:r>
                      <a:endParaRPr lang="en-IN" sz="1600" b="0" dirty="0">
                        <a:solidFill>
                          <a:schemeClr val="bg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1"/>
                  </a:ext>
                </a:extLst>
              </a:tr>
              <a:tr h="1697511">
                <a:tc>
                  <a:txBody>
                    <a:bodyPr/>
                    <a:lstStyle/>
                    <a:p>
                      <a:pPr algn="ctr"/>
                      <a:r>
                        <a:rPr lang="en-IN" sz="1600" b="0" dirty="0">
                          <a:solidFill>
                            <a:schemeClr val="bg1"/>
                          </a:solidFill>
                          <a:latin typeface="Times New Roman" pitchFamily="18" charset="0"/>
                          <a:cs typeface="Times New Roman" pitchFamily="18" charset="0"/>
                        </a:rPr>
                        <a:t>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b="0" i="0" kern="1200" dirty="0">
                          <a:solidFill>
                            <a:schemeClr val="bg1"/>
                          </a:solidFill>
                          <a:latin typeface="Times New Roman" pitchFamily="18" charset="0"/>
                          <a:ea typeface="+mn-ea"/>
                          <a:cs typeface="Times New Roman" pitchFamily="18" charset="0"/>
                        </a:rPr>
                        <a:t>Sentence Patterns based Sarcasm Detection and Classification using Long Short Term Memory Model</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b="0" i="0" kern="1200" dirty="0">
                          <a:solidFill>
                            <a:schemeClr val="bg1"/>
                          </a:solidFill>
                          <a:latin typeface="Times New Roman" pitchFamily="18" charset="0"/>
                          <a:ea typeface="+mn-ea"/>
                          <a:cs typeface="Times New Roman" pitchFamily="18" charset="0"/>
                        </a:rPr>
                        <a:t>2022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kumimoji="0" lang="en-US" sz="1600" b="0" i="0" kern="1200" dirty="0">
                          <a:solidFill>
                            <a:schemeClr val="bg1"/>
                          </a:solidFill>
                          <a:latin typeface="Times New Roman" pitchFamily="18" charset="0"/>
                          <a:ea typeface="+mn-ea"/>
                          <a:cs typeface="Times New Roman" pitchFamily="18" charset="0"/>
                        </a:rPr>
                        <a:t>Long-Short Term Memory (LSTM), along with GLoVe embeddings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IN" sz="1600" b="0" dirty="0">
                          <a:solidFill>
                            <a:schemeClr val="bg1"/>
                          </a:solidFill>
                          <a:latin typeface="Times New Roman" pitchFamily="18" charset="0"/>
                          <a:cs typeface="Times New Roman" pitchFamily="18" charset="0"/>
                        </a:rPr>
                        <a:t>Good</a:t>
                      </a:r>
                      <a:r>
                        <a:rPr lang="en-IN" sz="1600" b="0" baseline="0" dirty="0">
                          <a:solidFill>
                            <a:schemeClr val="bg1"/>
                          </a:solidFill>
                          <a:latin typeface="Times New Roman" pitchFamily="18" charset="0"/>
                          <a:cs typeface="Times New Roman" pitchFamily="18" charset="0"/>
                        </a:rPr>
                        <a:t> accuracy rate</a:t>
                      </a:r>
                      <a:endParaRPr lang="en-IN" sz="1600" b="0" dirty="0">
                        <a:solidFill>
                          <a:schemeClr val="bg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600" b="0" dirty="0">
                          <a:solidFill>
                            <a:schemeClr val="bg1"/>
                          </a:solidFill>
                          <a:latin typeface="Times New Roman" pitchFamily="18" charset="0"/>
                          <a:cs typeface="Times New Roman" pitchFamily="18" charset="0"/>
                        </a:rPr>
                        <a:t>High</a:t>
                      </a:r>
                      <a:r>
                        <a:rPr lang="en-IN" sz="1600" b="0" baseline="0" dirty="0">
                          <a:solidFill>
                            <a:schemeClr val="bg1"/>
                          </a:solidFill>
                          <a:latin typeface="Times New Roman" pitchFamily="18" charset="0"/>
                          <a:cs typeface="Times New Roman" pitchFamily="18" charset="0"/>
                        </a:rPr>
                        <a:t> computational cost</a:t>
                      </a:r>
                      <a:endParaRPr lang="en-IN" sz="1600" b="0" dirty="0">
                        <a:solidFill>
                          <a:schemeClr val="bg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2"/>
                  </a:ext>
                </a:extLst>
              </a:tr>
              <a:tr h="1234553">
                <a:tc>
                  <a:txBody>
                    <a:bodyPr/>
                    <a:lstStyle/>
                    <a:p>
                      <a:pPr algn="ctr"/>
                      <a:r>
                        <a:rPr lang="en-IN" sz="1600" b="0" dirty="0">
                          <a:solidFill>
                            <a:schemeClr val="bg1"/>
                          </a:solidFill>
                          <a:latin typeface="Times New Roman" pitchFamily="18" charset="0"/>
                          <a:cs typeface="Times New Roman" pitchFamily="18" charset="0"/>
                        </a:rPr>
                        <a:t>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kumimoji="0" lang="en-US" sz="1600" b="0" i="0" kern="1200" dirty="0">
                          <a:solidFill>
                            <a:schemeClr val="bg1"/>
                          </a:solidFill>
                          <a:latin typeface="Times New Roman" pitchFamily="18" charset="0"/>
                          <a:ea typeface="+mn-ea"/>
                          <a:cs typeface="Times New Roman" pitchFamily="18" charset="0"/>
                        </a:rPr>
                        <a:t>Understanding Sarcasm from Reddit texts using Supervised Algorithms 2022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kumimoji="0" lang="en-US" sz="1600" b="0" i="0" kern="1200" dirty="0">
                          <a:solidFill>
                            <a:schemeClr val="bg1"/>
                          </a:solidFill>
                          <a:latin typeface="Times New Roman" pitchFamily="18" charset="0"/>
                          <a:ea typeface="+mn-ea"/>
                          <a:cs typeface="Times New Roman" pitchFamily="18" charset="0"/>
                        </a:rPr>
                        <a:t>71%, 76% and 70% accuracy for LSTM, CNN, and Logistic Regression algorithms respectively.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IN" sz="1600" b="0" baseline="0" dirty="0">
                          <a:solidFill>
                            <a:schemeClr val="bg1"/>
                          </a:solidFill>
                          <a:latin typeface="Times New Roman" pitchFamily="18" charset="0"/>
                          <a:cs typeface="Times New Roman" pitchFamily="18" charset="0"/>
                        </a:rPr>
                        <a:t>User friendly model</a:t>
                      </a:r>
                      <a:endParaRPr lang="en-IN" sz="1600" b="0" dirty="0">
                        <a:solidFill>
                          <a:schemeClr val="bg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IN" sz="1600" b="0" baseline="0" dirty="0">
                          <a:solidFill>
                            <a:schemeClr val="bg1"/>
                          </a:solidFill>
                          <a:latin typeface="Times New Roman" pitchFamily="18" charset="0"/>
                          <a:cs typeface="Times New Roman" pitchFamily="18" charset="0"/>
                        </a:rPr>
                        <a:t>Training words is difficult</a:t>
                      </a:r>
                      <a:endParaRPr lang="en-IN" sz="1600" b="0" dirty="0">
                        <a:solidFill>
                          <a:schemeClr val="bg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bg1"/>
                </a:solidFill>
                <a:latin typeface="Times New Roman" pitchFamily="18" charset="0"/>
                <a:cs typeface="Times New Roman" pitchFamily="18" charset="0"/>
              </a:rPr>
              <a:t>Literature Survey </a:t>
            </a:r>
          </a:p>
        </p:txBody>
      </p:sp>
      <p:graphicFrame>
        <p:nvGraphicFramePr>
          <p:cNvPr id="4" name="Table 3"/>
          <p:cNvGraphicFramePr>
            <a:graphicFrameLocks noGrp="1"/>
          </p:cNvGraphicFramePr>
          <p:nvPr>
            <p:extLst>
              <p:ext uri="{D42A27DB-BD31-4B8C-83A1-F6EECF244321}">
                <p14:modId xmlns:p14="http://schemas.microsoft.com/office/powerpoint/2010/main" val="3426833761"/>
              </p:ext>
            </p:extLst>
          </p:nvPr>
        </p:nvGraphicFramePr>
        <p:xfrm>
          <a:off x="76199" y="1295400"/>
          <a:ext cx="8991602" cy="5157386"/>
        </p:xfrm>
        <a:graphic>
          <a:graphicData uri="http://schemas.openxmlformats.org/drawingml/2006/table">
            <a:tbl>
              <a:tblPr firstRow="1" bandRow="1">
                <a:tableStyleId>{5C22544A-7EE6-4342-B048-85BDC9FD1C3A}</a:tableStyleId>
              </a:tblPr>
              <a:tblGrid>
                <a:gridCol w="805191">
                  <a:extLst>
                    <a:ext uri="{9D8B030D-6E8A-4147-A177-3AD203B41FA5}">
                      <a16:colId xmlns:a16="http://schemas.microsoft.com/office/drawing/2014/main" val="20000"/>
                    </a:ext>
                  </a:extLst>
                </a:gridCol>
                <a:gridCol w="2029999">
                  <a:extLst>
                    <a:ext uri="{9D8B030D-6E8A-4147-A177-3AD203B41FA5}">
                      <a16:colId xmlns:a16="http://schemas.microsoft.com/office/drawing/2014/main" val="20001"/>
                    </a:ext>
                  </a:extLst>
                </a:gridCol>
                <a:gridCol w="2592173">
                  <a:extLst>
                    <a:ext uri="{9D8B030D-6E8A-4147-A177-3AD203B41FA5}">
                      <a16:colId xmlns:a16="http://schemas.microsoft.com/office/drawing/2014/main" val="20002"/>
                    </a:ext>
                  </a:extLst>
                </a:gridCol>
                <a:gridCol w="1389940">
                  <a:extLst>
                    <a:ext uri="{9D8B030D-6E8A-4147-A177-3AD203B41FA5}">
                      <a16:colId xmlns:a16="http://schemas.microsoft.com/office/drawing/2014/main" val="20003"/>
                    </a:ext>
                  </a:extLst>
                </a:gridCol>
                <a:gridCol w="2174299">
                  <a:extLst>
                    <a:ext uri="{9D8B030D-6E8A-4147-A177-3AD203B41FA5}">
                      <a16:colId xmlns:a16="http://schemas.microsoft.com/office/drawing/2014/main" val="20004"/>
                    </a:ext>
                  </a:extLst>
                </a:gridCol>
              </a:tblGrid>
              <a:tr h="345350">
                <a:tc>
                  <a:txBody>
                    <a:bodyPr/>
                    <a:lstStyle/>
                    <a:p>
                      <a:pPr algn="ctr"/>
                      <a:r>
                        <a:rPr lang="en-IN" b="1" dirty="0">
                          <a:solidFill>
                            <a:schemeClr val="bg1"/>
                          </a:solidFill>
                          <a:latin typeface="Times New Roman" pitchFamily="18" charset="0"/>
                          <a:cs typeface="Times New Roman" pitchFamily="18" charset="0"/>
                        </a:rPr>
                        <a:t>S.No</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IN" b="1" dirty="0">
                          <a:solidFill>
                            <a:schemeClr val="bg1"/>
                          </a:solidFill>
                          <a:latin typeface="Times New Roman" pitchFamily="18" charset="0"/>
                          <a:cs typeface="Times New Roman" pitchFamily="18" charset="0"/>
                        </a:rPr>
                        <a:t>Title</a:t>
                      </a:r>
                      <a:r>
                        <a:rPr lang="en-IN" b="1" baseline="0" dirty="0">
                          <a:solidFill>
                            <a:schemeClr val="bg1"/>
                          </a:solidFill>
                          <a:latin typeface="Times New Roman" pitchFamily="18" charset="0"/>
                          <a:cs typeface="Times New Roman" pitchFamily="18" charset="0"/>
                        </a:rPr>
                        <a:t>/Year</a:t>
                      </a:r>
                      <a:endParaRPr lang="en-IN" b="1" dirty="0">
                        <a:solidFill>
                          <a:schemeClr val="bg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IN" b="1" dirty="0">
                          <a:solidFill>
                            <a:schemeClr val="bg1"/>
                          </a:solidFill>
                          <a:latin typeface="Times New Roman" pitchFamily="18" charset="0"/>
                          <a:cs typeface="Times New Roman" pitchFamily="18" charset="0"/>
                        </a:rPr>
                        <a:t>Objective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IN" b="1" dirty="0">
                          <a:solidFill>
                            <a:schemeClr val="bg1"/>
                          </a:solidFill>
                          <a:latin typeface="Times New Roman" pitchFamily="18" charset="0"/>
                          <a:cs typeface="Times New Roman" pitchFamily="18" charset="0"/>
                        </a:rPr>
                        <a:t>Pros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IN" b="1" dirty="0">
                          <a:solidFill>
                            <a:schemeClr val="bg1"/>
                          </a:solidFill>
                          <a:latin typeface="Times New Roman" pitchFamily="18" charset="0"/>
                          <a:cs typeface="Times New Roman" pitchFamily="18" charset="0"/>
                        </a:rPr>
                        <a:t>Cons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0"/>
                  </a:ext>
                </a:extLst>
              </a:tr>
              <a:tr h="153121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b="0" dirty="0">
                          <a:solidFill>
                            <a:schemeClr val="bg1"/>
                          </a:solidFill>
                          <a:latin typeface="Times New Roman" pitchFamily="18" charset="0"/>
                          <a:cs typeface="Times New Roman" pitchFamily="18" charset="0"/>
                        </a:rPr>
                        <a:t>7</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0" lang="en-US" b="0" i="0" kern="1200" dirty="0">
                          <a:solidFill>
                            <a:schemeClr val="bg1"/>
                          </a:solidFill>
                          <a:latin typeface="Times New Roman" pitchFamily="18" charset="0"/>
                          <a:ea typeface="+mn-ea"/>
                          <a:cs typeface="Times New Roman" pitchFamily="18" charset="0"/>
                        </a:rPr>
                        <a:t>Shaming tweets detection on Twitter using Machine learning Algorithms</a:t>
                      </a:r>
                    </a:p>
                    <a:p>
                      <a:pPr marL="0" marR="0" indent="0" algn="ctr" defTabSz="457200" rtl="0" eaLnBrk="1" fontAlgn="auto" latinLnBrk="0" hangingPunct="1">
                        <a:lnSpc>
                          <a:spcPct val="100000"/>
                        </a:lnSpc>
                        <a:spcBef>
                          <a:spcPts val="0"/>
                        </a:spcBef>
                        <a:spcAft>
                          <a:spcPts val="0"/>
                        </a:spcAft>
                        <a:buClrTx/>
                        <a:buSzTx/>
                        <a:buFontTx/>
                        <a:buNone/>
                        <a:tabLst/>
                        <a:defRPr/>
                      </a:pPr>
                      <a:r>
                        <a:rPr lang="en-IN" b="0" baseline="0" dirty="0">
                          <a:solidFill>
                            <a:schemeClr val="bg1"/>
                          </a:solidFill>
                          <a:latin typeface="Times New Roman" pitchFamily="18" charset="0"/>
                          <a:cs typeface="Times New Roman" pitchFamily="18" charset="0"/>
                        </a:rPr>
                        <a:t>2022</a:t>
                      </a:r>
                      <a:endParaRPr lang="en-IN" b="0" dirty="0">
                        <a:solidFill>
                          <a:schemeClr val="bg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kumimoji="0" lang="en-US" b="0" i="0" kern="1200" dirty="0">
                          <a:solidFill>
                            <a:schemeClr val="bg1"/>
                          </a:solidFill>
                          <a:latin typeface="Times New Roman" pitchFamily="18" charset="0"/>
                          <a:ea typeface="+mn-ea"/>
                          <a:cs typeface="Times New Roman" pitchFamily="18" charset="0"/>
                        </a:rPr>
                        <a:t>Random Forest, Naive Bayes, KNN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IN" b="0" dirty="0">
                          <a:solidFill>
                            <a:schemeClr val="bg1"/>
                          </a:solidFill>
                          <a:latin typeface="Times New Roman" pitchFamily="18" charset="0"/>
                          <a:cs typeface="Times New Roman" pitchFamily="18" charset="0"/>
                        </a:rPr>
                        <a:t>Good</a:t>
                      </a:r>
                      <a:r>
                        <a:rPr lang="en-IN" b="0" baseline="0" dirty="0">
                          <a:solidFill>
                            <a:schemeClr val="bg1"/>
                          </a:solidFill>
                          <a:latin typeface="Times New Roman" pitchFamily="18" charset="0"/>
                          <a:cs typeface="Times New Roman" pitchFamily="18" charset="0"/>
                        </a:rPr>
                        <a:t> architectural work</a:t>
                      </a:r>
                      <a:endParaRPr lang="en-IN" b="0" dirty="0">
                        <a:solidFill>
                          <a:schemeClr val="bg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IN" b="0" dirty="0">
                          <a:solidFill>
                            <a:schemeClr val="bg1"/>
                          </a:solidFill>
                          <a:latin typeface="Times New Roman" pitchFamily="18" charset="0"/>
                          <a:cs typeface="Times New Roman" pitchFamily="18" charset="0"/>
                        </a:rPr>
                        <a:t>Cannot be implemented in all datasets.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1"/>
                  </a:ext>
                </a:extLst>
              </a:tr>
              <a:tr h="1640412">
                <a:tc>
                  <a:txBody>
                    <a:bodyPr/>
                    <a:lstStyle/>
                    <a:p>
                      <a:pPr algn="ctr"/>
                      <a:r>
                        <a:rPr lang="en-IN" b="0" dirty="0">
                          <a:solidFill>
                            <a:schemeClr val="bg1"/>
                          </a:solidFill>
                          <a:latin typeface="Times New Roman" pitchFamily="18" charset="0"/>
                          <a:cs typeface="Times New Roman" pitchFamily="18" charset="0"/>
                        </a:rPr>
                        <a:t>8</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b="0" i="0" kern="1200" dirty="0">
                          <a:solidFill>
                            <a:schemeClr val="bg1"/>
                          </a:solidFill>
                          <a:latin typeface="Times New Roman" pitchFamily="18" charset="0"/>
                          <a:ea typeface="+mn-ea"/>
                          <a:cs typeface="Times New Roman" pitchFamily="18" charset="0"/>
                        </a:rPr>
                        <a:t>BREE-HD: A Transformer-Based Model to Identify Threats on Twitter</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b="0" i="0" kern="1200" dirty="0">
                          <a:solidFill>
                            <a:schemeClr val="bg1"/>
                          </a:solidFill>
                          <a:latin typeface="Times New Roman" pitchFamily="18" charset="0"/>
                          <a:ea typeface="+mn-ea"/>
                          <a:cs typeface="Times New Roman" pitchFamily="18" charset="0"/>
                        </a:rPr>
                        <a:t>2023</a:t>
                      </a:r>
                    </a:p>
                    <a:p>
                      <a:pPr algn="ctr"/>
                      <a:endParaRPr lang="en-IN" b="0" dirty="0">
                        <a:solidFill>
                          <a:schemeClr val="bg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kumimoji="0" lang="en-US" b="0" i="0" kern="1200" dirty="0">
                          <a:solidFill>
                            <a:schemeClr val="bg1"/>
                          </a:solidFill>
                          <a:latin typeface="Times New Roman" pitchFamily="18" charset="0"/>
                          <a:ea typeface="+mn-ea"/>
                          <a:cs typeface="Times New Roman" pitchFamily="18" charset="0"/>
                        </a:rPr>
                        <a:t>BREE-HD performs extraordinarily well with an accuracy of 97%</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IN" b="0" dirty="0">
                          <a:solidFill>
                            <a:schemeClr val="bg1"/>
                          </a:solidFill>
                          <a:latin typeface="Times New Roman" pitchFamily="18" charset="0"/>
                          <a:cs typeface="Times New Roman" pitchFamily="18" charset="0"/>
                        </a:rPr>
                        <a:t>Good</a:t>
                      </a:r>
                      <a:r>
                        <a:rPr lang="en-IN" b="0" baseline="0" dirty="0">
                          <a:solidFill>
                            <a:schemeClr val="bg1"/>
                          </a:solidFill>
                          <a:latin typeface="Times New Roman" pitchFamily="18" charset="0"/>
                          <a:cs typeface="Times New Roman" pitchFamily="18" charset="0"/>
                        </a:rPr>
                        <a:t> accuracy rate</a:t>
                      </a:r>
                      <a:endParaRPr lang="en-IN" b="0" dirty="0">
                        <a:solidFill>
                          <a:schemeClr val="bg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b="0" dirty="0">
                          <a:solidFill>
                            <a:schemeClr val="bg1"/>
                          </a:solidFill>
                          <a:latin typeface="Times New Roman" pitchFamily="18" charset="0"/>
                          <a:cs typeface="Times New Roman" pitchFamily="18" charset="0"/>
                        </a:rPr>
                        <a:t>High</a:t>
                      </a:r>
                      <a:r>
                        <a:rPr lang="en-IN" b="0" baseline="0" dirty="0">
                          <a:solidFill>
                            <a:schemeClr val="bg1"/>
                          </a:solidFill>
                          <a:latin typeface="Times New Roman" pitchFamily="18" charset="0"/>
                          <a:cs typeface="Times New Roman" pitchFamily="18" charset="0"/>
                        </a:rPr>
                        <a:t> computational cost</a:t>
                      </a:r>
                      <a:endParaRPr lang="en-IN" b="0" dirty="0">
                        <a:solidFill>
                          <a:schemeClr val="bg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2"/>
                  </a:ext>
                </a:extLst>
              </a:tr>
              <a:tr h="1640412">
                <a:tc>
                  <a:txBody>
                    <a:bodyPr/>
                    <a:lstStyle/>
                    <a:p>
                      <a:pPr algn="ctr"/>
                      <a:r>
                        <a:rPr lang="en-IN" b="0" dirty="0">
                          <a:solidFill>
                            <a:schemeClr val="bg1"/>
                          </a:solidFill>
                          <a:latin typeface="Times New Roman" pitchFamily="18" charset="0"/>
                          <a:cs typeface="Times New Roman" pitchFamily="18" charset="0"/>
                        </a:rPr>
                        <a:t>9</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kumimoji="0" lang="en-US" b="0" i="0" kern="1200" dirty="0">
                          <a:solidFill>
                            <a:schemeClr val="bg1"/>
                          </a:solidFill>
                          <a:latin typeface="Times New Roman" pitchFamily="18" charset="0"/>
                          <a:ea typeface="+mn-ea"/>
                          <a:cs typeface="Times New Roman" pitchFamily="18" charset="0"/>
                        </a:rPr>
                        <a:t>Sarcasm Detection and Quantification in Arabic Tweets 2021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kumimoji="0" lang="en-US" b="0" i="0" kern="1200" dirty="0">
                          <a:solidFill>
                            <a:schemeClr val="bg1"/>
                          </a:solidFill>
                          <a:latin typeface="Times New Roman" pitchFamily="18" charset="0"/>
                          <a:ea typeface="+mn-ea"/>
                          <a:cs typeface="Times New Roman" pitchFamily="18" charset="0"/>
                        </a:rPr>
                        <a:t>unique in sarcasm detection and the proposed approach tackles the problem as a regression problem instead of classification;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IN" b="0" baseline="0" dirty="0">
                          <a:solidFill>
                            <a:schemeClr val="bg1"/>
                          </a:solidFill>
                          <a:latin typeface="Times New Roman" pitchFamily="18" charset="0"/>
                          <a:cs typeface="Times New Roman" pitchFamily="18" charset="0"/>
                        </a:rPr>
                        <a:t>User friendly model</a:t>
                      </a:r>
                      <a:endParaRPr lang="en-IN" b="0" dirty="0">
                        <a:solidFill>
                          <a:schemeClr val="bg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IN" b="0" baseline="0" dirty="0">
                          <a:solidFill>
                            <a:schemeClr val="bg1"/>
                          </a:solidFill>
                          <a:latin typeface="Times New Roman" pitchFamily="18" charset="0"/>
                          <a:cs typeface="Times New Roman" pitchFamily="18" charset="0"/>
                        </a:rPr>
                        <a:t>Training words is difficult</a:t>
                      </a:r>
                      <a:endParaRPr lang="en-IN" b="0" dirty="0">
                        <a:solidFill>
                          <a:schemeClr val="bg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bg1"/>
                </a:solidFill>
                <a:latin typeface="Times New Roman" pitchFamily="18" charset="0"/>
                <a:cs typeface="Times New Roman" pitchFamily="18" charset="0"/>
              </a:rPr>
              <a:t>Literature Survey </a:t>
            </a:r>
          </a:p>
        </p:txBody>
      </p:sp>
      <p:graphicFrame>
        <p:nvGraphicFramePr>
          <p:cNvPr id="4" name="Table 3"/>
          <p:cNvGraphicFramePr>
            <a:graphicFrameLocks noGrp="1"/>
          </p:cNvGraphicFramePr>
          <p:nvPr>
            <p:extLst>
              <p:ext uri="{D42A27DB-BD31-4B8C-83A1-F6EECF244321}">
                <p14:modId xmlns:p14="http://schemas.microsoft.com/office/powerpoint/2010/main" val="59739156"/>
              </p:ext>
            </p:extLst>
          </p:nvPr>
        </p:nvGraphicFramePr>
        <p:xfrm>
          <a:off x="76199" y="1458791"/>
          <a:ext cx="8991602" cy="1941428"/>
        </p:xfrm>
        <a:graphic>
          <a:graphicData uri="http://schemas.openxmlformats.org/drawingml/2006/table">
            <a:tbl>
              <a:tblPr firstRow="1" bandRow="1">
                <a:tableStyleId>{5C22544A-7EE6-4342-B048-85BDC9FD1C3A}</a:tableStyleId>
              </a:tblPr>
              <a:tblGrid>
                <a:gridCol w="805191">
                  <a:extLst>
                    <a:ext uri="{9D8B030D-6E8A-4147-A177-3AD203B41FA5}">
                      <a16:colId xmlns:a16="http://schemas.microsoft.com/office/drawing/2014/main" val="20000"/>
                    </a:ext>
                  </a:extLst>
                </a:gridCol>
                <a:gridCol w="2029999">
                  <a:extLst>
                    <a:ext uri="{9D8B030D-6E8A-4147-A177-3AD203B41FA5}">
                      <a16:colId xmlns:a16="http://schemas.microsoft.com/office/drawing/2014/main" val="20001"/>
                    </a:ext>
                  </a:extLst>
                </a:gridCol>
                <a:gridCol w="2592173">
                  <a:extLst>
                    <a:ext uri="{9D8B030D-6E8A-4147-A177-3AD203B41FA5}">
                      <a16:colId xmlns:a16="http://schemas.microsoft.com/office/drawing/2014/main" val="20002"/>
                    </a:ext>
                  </a:extLst>
                </a:gridCol>
                <a:gridCol w="1389940">
                  <a:extLst>
                    <a:ext uri="{9D8B030D-6E8A-4147-A177-3AD203B41FA5}">
                      <a16:colId xmlns:a16="http://schemas.microsoft.com/office/drawing/2014/main" val="20003"/>
                    </a:ext>
                  </a:extLst>
                </a:gridCol>
                <a:gridCol w="2174299">
                  <a:extLst>
                    <a:ext uri="{9D8B030D-6E8A-4147-A177-3AD203B41FA5}">
                      <a16:colId xmlns:a16="http://schemas.microsoft.com/office/drawing/2014/main" val="20004"/>
                    </a:ext>
                  </a:extLst>
                </a:gridCol>
              </a:tblGrid>
              <a:tr h="357287">
                <a:tc>
                  <a:txBody>
                    <a:bodyPr/>
                    <a:lstStyle/>
                    <a:p>
                      <a:pPr algn="ctr"/>
                      <a:r>
                        <a:rPr lang="en-IN" b="1" dirty="0">
                          <a:latin typeface="Times New Roman" pitchFamily="18" charset="0"/>
                          <a:cs typeface="Times New Roman" pitchFamily="18" charset="0"/>
                        </a:rPr>
                        <a:t>S.No</a:t>
                      </a:r>
                    </a:p>
                  </a:txBody>
                  <a:tcPr>
                    <a:noFill/>
                  </a:tcPr>
                </a:tc>
                <a:tc>
                  <a:txBody>
                    <a:bodyPr/>
                    <a:lstStyle/>
                    <a:p>
                      <a:pPr algn="ctr"/>
                      <a:r>
                        <a:rPr lang="en-IN" b="1" dirty="0">
                          <a:latin typeface="Times New Roman" pitchFamily="18" charset="0"/>
                          <a:cs typeface="Times New Roman" pitchFamily="18" charset="0"/>
                        </a:rPr>
                        <a:t>Title</a:t>
                      </a:r>
                      <a:r>
                        <a:rPr lang="en-IN" b="1" baseline="0" dirty="0">
                          <a:latin typeface="Times New Roman" pitchFamily="18" charset="0"/>
                          <a:cs typeface="Times New Roman" pitchFamily="18" charset="0"/>
                        </a:rPr>
                        <a:t>/Year</a:t>
                      </a:r>
                      <a:endParaRPr lang="en-IN" b="1" dirty="0">
                        <a:latin typeface="Times New Roman" pitchFamily="18" charset="0"/>
                        <a:cs typeface="Times New Roman" pitchFamily="18" charset="0"/>
                      </a:endParaRPr>
                    </a:p>
                  </a:txBody>
                  <a:tcPr>
                    <a:noFill/>
                  </a:tcPr>
                </a:tc>
                <a:tc>
                  <a:txBody>
                    <a:bodyPr/>
                    <a:lstStyle/>
                    <a:p>
                      <a:pPr algn="ctr"/>
                      <a:r>
                        <a:rPr lang="en-IN" b="1" dirty="0">
                          <a:latin typeface="Times New Roman" pitchFamily="18" charset="0"/>
                          <a:cs typeface="Times New Roman" pitchFamily="18" charset="0"/>
                        </a:rPr>
                        <a:t>Objective</a:t>
                      </a:r>
                    </a:p>
                  </a:txBody>
                  <a:tcPr>
                    <a:noFill/>
                  </a:tcPr>
                </a:tc>
                <a:tc>
                  <a:txBody>
                    <a:bodyPr/>
                    <a:lstStyle/>
                    <a:p>
                      <a:pPr algn="ctr"/>
                      <a:r>
                        <a:rPr lang="en-IN" b="1" dirty="0">
                          <a:latin typeface="Times New Roman" pitchFamily="18" charset="0"/>
                          <a:cs typeface="Times New Roman" pitchFamily="18" charset="0"/>
                        </a:rPr>
                        <a:t>Pros</a:t>
                      </a:r>
                    </a:p>
                  </a:txBody>
                  <a:tcPr>
                    <a:noFill/>
                  </a:tcPr>
                </a:tc>
                <a:tc>
                  <a:txBody>
                    <a:bodyPr/>
                    <a:lstStyle/>
                    <a:p>
                      <a:pPr algn="ctr"/>
                      <a:r>
                        <a:rPr lang="en-IN" b="1" dirty="0">
                          <a:latin typeface="Times New Roman" pitchFamily="18" charset="0"/>
                          <a:cs typeface="Times New Roman" pitchFamily="18" charset="0"/>
                        </a:rPr>
                        <a:t>Cons</a:t>
                      </a:r>
                    </a:p>
                  </a:txBody>
                  <a:tcPr>
                    <a:noFill/>
                  </a:tcPr>
                </a:tc>
                <a:extLst>
                  <a:ext uri="{0D108BD9-81ED-4DB2-BD59-A6C34878D82A}">
                    <a16:rowId xmlns:a16="http://schemas.microsoft.com/office/drawing/2014/main" val="10000"/>
                  </a:ext>
                </a:extLst>
              </a:tr>
              <a:tr h="158414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b="0" dirty="0">
                          <a:solidFill>
                            <a:schemeClr val="bg1"/>
                          </a:solidFill>
                          <a:latin typeface="Times New Roman" pitchFamily="18" charset="0"/>
                          <a:cs typeface="Times New Roman" pitchFamily="18" charset="0"/>
                        </a:rPr>
                        <a:t>10</a:t>
                      </a:r>
                    </a:p>
                  </a:txBody>
                  <a:tcP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0" lang="en-US" b="0" i="0" kern="1200" dirty="0">
                          <a:solidFill>
                            <a:schemeClr val="bg1"/>
                          </a:solidFill>
                          <a:latin typeface="Times New Roman" pitchFamily="18" charset="0"/>
                          <a:ea typeface="+mn-ea"/>
                          <a:cs typeface="Times New Roman" pitchFamily="18" charset="0"/>
                        </a:rPr>
                        <a:t>Sarcasm detection of non # tagged statements using MLP-BP</a:t>
                      </a:r>
                    </a:p>
                    <a:p>
                      <a:pPr marL="0" marR="0" indent="0" algn="ctr" defTabSz="457200" rtl="0" eaLnBrk="1" fontAlgn="auto" latinLnBrk="0" hangingPunct="1">
                        <a:lnSpc>
                          <a:spcPct val="100000"/>
                        </a:lnSpc>
                        <a:spcBef>
                          <a:spcPts val="0"/>
                        </a:spcBef>
                        <a:spcAft>
                          <a:spcPts val="0"/>
                        </a:spcAft>
                        <a:buClrTx/>
                        <a:buSzTx/>
                        <a:buFontTx/>
                        <a:buNone/>
                        <a:tabLst/>
                        <a:defRPr/>
                      </a:pPr>
                      <a:r>
                        <a:rPr lang="en-IN" b="0" baseline="0" dirty="0">
                          <a:solidFill>
                            <a:schemeClr val="bg1"/>
                          </a:solidFill>
                          <a:latin typeface="Times New Roman" pitchFamily="18" charset="0"/>
                          <a:cs typeface="Times New Roman" pitchFamily="18" charset="0"/>
                        </a:rPr>
                        <a:t>2018</a:t>
                      </a:r>
                      <a:endParaRPr lang="en-IN" b="0" dirty="0">
                        <a:solidFill>
                          <a:schemeClr val="bg1"/>
                        </a:solidFill>
                        <a:latin typeface="Times New Roman" pitchFamily="18" charset="0"/>
                        <a:cs typeface="Times New Roman" pitchFamily="18" charset="0"/>
                      </a:endParaRPr>
                    </a:p>
                  </a:txBody>
                  <a:tcPr>
                    <a:noFill/>
                  </a:tcPr>
                </a:tc>
                <a:tc>
                  <a:txBody>
                    <a:bodyPr/>
                    <a:lstStyle/>
                    <a:p>
                      <a:pPr algn="ctr"/>
                      <a:r>
                        <a:rPr kumimoji="0" lang="en-US" b="0" i="0" kern="1200" dirty="0">
                          <a:solidFill>
                            <a:schemeClr val="bg1"/>
                          </a:solidFill>
                          <a:latin typeface="Times New Roman" pitchFamily="18" charset="0"/>
                          <a:ea typeface="+mn-ea"/>
                          <a:cs typeface="Times New Roman" pitchFamily="18" charset="0"/>
                        </a:rPr>
                        <a:t>anger, joy, contradict, humor etc but people frame the sarcasm to hide actual meaning </a:t>
                      </a:r>
                    </a:p>
                  </a:txBody>
                  <a:tcPr>
                    <a:noFill/>
                  </a:tcPr>
                </a:tc>
                <a:tc>
                  <a:txBody>
                    <a:bodyPr/>
                    <a:lstStyle/>
                    <a:p>
                      <a:pPr algn="ctr"/>
                      <a:r>
                        <a:rPr lang="en-IN" b="0" dirty="0">
                          <a:solidFill>
                            <a:schemeClr val="bg1"/>
                          </a:solidFill>
                          <a:latin typeface="Times New Roman" pitchFamily="18" charset="0"/>
                          <a:cs typeface="Times New Roman" pitchFamily="18" charset="0"/>
                        </a:rPr>
                        <a:t>Good</a:t>
                      </a:r>
                      <a:r>
                        <a:rPr lang="en-IN" b="0" baseline="0" dirty="0">
                          <a:solidFill>
                            <a:schemeClr val="bg1"/>
                          </a:solidFill>
                          <a:latin typeface="Times New Roman" pitchFamily="18" charset="0"/>
                          <a:cs typeface="Times New Roman" pitchFamily="18" charset="0"/>
                        </a:rPr>
                        <a:t> architectural work</a:t>
                      </a:r>
                      <a:endParaRPr lang="en-IN" b="0" dirty="0">
                        <a:solidFill>
                          <a:schemeClr val="bg1"/>
                        </a:solidFill>
                        <a:latin typeface="Times New Roman" pitchFamily="18" charset="0"/>
                        <a:cs typeface="Times New Roman" pitchFamily="18" charset="0"/>
                      </a:endParaRPr>
                    </a:p>
                  </a:txBody>
                  <a:tcPr>
                    <a:noFill/>
                  </a:tcPr>
                </a:tc>
                <a:tc>
                  <a:txBody>
                    <a:bodyPr/>
                    <a:lstStyle/>
                    <a:p>
                      <a:pPr algn="ctr"/>
                      <a:r>
                        <a:rPr lang="en-IN" b="0" dirty="0">
                          <a:solidFill>
                            <a:schemeClr val="bg1"/>
                          </a:solidFill>
                          <a:latin typeface="Times New Roman" pitchFamily="18" charset="0"/>
                          <a:cs typeface="Times New Roman" pitchFamily="18" charset="0"/>
                        </a:rPr>
                        <a:t>Cannot be implemented in all datasets.</a:t>
                      </a:r>
                    </a:p>
                  </a:txBody>
                  <a:tcP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bg1"/>
                </a:solidFill>
                <a:latin typeface="Times New Roman" pitchFamily="18" charset="0"/>
                <a:cs typeface="Times New Roman" pitchFamily="18" charset="0"/>
              </a:rPr>
              <a:t>Existing system-CNN</a:t>
            </a:r>
          </a:p>
        </p:txBody>
      </p:sp>
      <p:sp>
        <p:nvSpPr>
          <p:cNvPr id="2" name="Content Placeholder 1"/>
          <p:cNvSpPr>
            <a:spLocks noGrp="1"/>
          </p:cNvSpPr>
          <p:nvPr>
            <p:ph idx="1"/>
          </p:nvPr>
        </p:nvSpPr>
        <p:spPr/>
        <p:txBody>
          <a:bodyPr>
            <a:normAutofit fontScale="85000" lnSpcReduction="20000"/>
          </a:bodyPr>
          <a:lstStyle/>
          <a:p>
            <a:pPr algn="just"/>
            <a:r>
              <a:rPr lang="en-US" b="1" dirty="0">
                <a:solidFill>
                  <a:schemeClr val="bg1"/>
                </a:solidFill>
                <a:latin typeface="Times New Roman" pitchFamily="18" charset="0"/>
                <a:cs typeface="Times New Roman" pitchFamily="18" charset="0"/>
              </a:rPr>
              <a:t>Convolution Neural Network:</a:t>
            </a:r>
            <a:endParaRPr lang="en-US" dirty="0">
              <a:solidFill>
                <a:schemeClr val="bg1"/>
              </a:solidFill>
              <a:latin typeface="Times New Roman" pitchFamily="18" charset="0"/>
              <a:cs typeface="Times New Roman" pitchFamily="18" charset="0"/>
            </a:endParaRPr>
          </a:p>
          <a:p>
            <a:pPr algn="just"/>
            <a:r>
              <a:rPr lang="en-US" dirty="0">
                <a:solidFill>
                  <a:schemeClr val="bg1"/>
                </a:solidFill>
                <a:latin typeface="Times New Roman" pitchFamily="18" charset="0"/>
                <a:cs typeface="Times New Roman" pitchFamily="18" charset="0"/>
              </a:rPr>
              <a:t>In deep learning, a </a:t>
            </a:r>
            <a:r>
              <a:rPr lang="en-US" b="1" dirty="0">
                <a:solidFill>
                  <a:schemeClr val="bg1"/>
                </a:solidFill>
                <a:latin typeface="Times New Roman" pitchFamily="18" charset="0"/>
                <a:cs typeface="Times New Roman" pitchFamily="18" charset="0"/>
              </a:rPr>
              <a:t>convolutional neural network</a:t>
            </a:r>
            <a:r>
              <a:rPr lang="en-US" dirty="0">
                <a:solidFill>
                  <a:schemeClr val="bg1"/>
                </a:solidFill>
                <a:latin typeface="Times New Roman" pitchFamily="18" charset="0"/>
                <a:cs typeface="Times New Roman" pitchFamily="18" charset="0"/>
              </a:rPr>
              <a:t> (</a:t>
            </a:r>
            <a:r>
              <a:rPr lang="en-US" b="1" dirty="0">
                <a:solidFill>
                  <a:schemeClr val="bg1"/>
                </a:solidFill>
                <a:latin typeface="Times New Roman" pitchFamily="18" charset="0"/>
                <a:cs typeface="Times New Roman" pitchFamily="18" charset="0"/>
              </a:rPr>
              <a:t>CNN</a:t>
            </a:r>
            <a:r>
              <a:rPr lang="en-US" dirty="0">
                <a:solidFill>
                  <a:schemeClr val="bg1"/>
                </a:solidFill>
                <a:latin typeface="Times New Roman" pitchFamily="18" charset="0"/>
                <a:cs typeface="Times New Roman" pitchFamily="18" charset="0"/>
              </a:rPr>
              <a:t>, or </a:t>
            </a:r>
            <a:r>
              <a:rPr lang="en-US" b="1" dirty="0">
                <a:solidFill>
                  <a:schemeClr val="bg1"/>
                </a:solidFill>
                <a:latin typeface="Times New Roman" pitchFamily="18" charset="0"/>
                <a:cs typeface="Times New Roman" pitchFamily="18" charset="0"/>
              </a:rPr>
              <a:t>ConvNet</a:t>
            </a:r>
            <a:r>
              <a:rPr lang="en-US" dirty="0">
                <a:solidFill>
                  <a:schemeClr val="bg1"/>
                </a:solidFill>
                <a:latin typeface="Times New Roman" pitchFamily="18" charset="0"/>
                <a:cs typeface="Times New Roman" pitchFamily="18" charset="0"/>
              </a:rPr>
              <a:t>) is a class of deep neural networks, most commonly applied to analyzing visual imagery. </a:t>
            </a:r>
          </a:p>
          <a:p>
            <a:pPr algn="just"/>
            <a:r>
              <a:rPr lang="en-US" dirty="0">
                <a:solidFill>
                  <a:schemeClr val="bg1"/>
                </a:solidFill>
                <a:latin typeface="Times New Roman" pitchFamily="18" charset="0"/>
                <a:cs typeface="Times New Roman" pitchFamily="18" charset="0"/>
              </a:rPr>
              <a:t>They are also known as </a:t>
            </a:r>
            <a:r>
              <a:rPr lang="en-US" b="1" dirty="0">
                <a:solidFill>
                  <a:schemeClr val="bg1"/>
                </a:solidFill>
                <a:latin typeface="Times New Roman" pitchFamily="18" charset="0"/>
                <a:cs typeface="Times New Roman" pitchFamily="18" charset="0"/>
              </a:rPr>
              <a:t>shift invariant</a:t>
            </a:r>
            <a:r>
              <a:rPr lang="en-US" dirty="0">
                <a:solidFill>
                  <a:schemeClr val="bg1"/>
                </a:solidFill>
                <a:latin typeface="Times New Roman" pitchFamily="18" charset="0"/>
                <a:cs typeface="Times New Roman" pitchFamily="18" charset="0"/>
              </a:rPr>
              <a:t> or </a:t>
            </a:r>
            <a:r>
              <a:rPr lang="en-US" b="1" dirty="0">
                <a:solidFill>
                  <a:schemeClr val="bg1"/>
                </a:solidFill>
                <a:latin typeface="Times New Roman" pitchFamily="18" charset="0"/>
                <a:cs typeface="Times New Roman" pitchFamily="18" charset="0"/>
              </a:rPr>
              <a:t>space invariant artificial neural networks</a:t>
            </a:r>
            <a:r>
              <a:rPr lang="en-US" dirty="0">
                <a:solidFill>
                  <a:schemeClr val="bg1"/>
                </a:solidFill>
                <a:latin typeface="Times New Roman" pitchFamily="18" charset="0"/>
                <a:cs typeface="Times New Roman" pitchFamily="18" charset="0"/>
              </a:rPr>
              <a:t> (</a:t>
            </a:r>
            <a:r>
              <a:rPr lang="en-US" b="1" dirty="0">
                <a:solidFill>
                  <a:schemeClr val="bg1"/>
                </a:solidFill>
                <a:latin typeface="Times New Roman" pitchFamily="18" charset="0"/>
                <a:cs typeface="Times New Roman" pitchFamily="18" charset="0"/>
              </a:rPr>
              <a:t>SIANN</a:t>
            </a:r>
            <a:r>
              <a:rPr lang="en-US" dirty="0">
                <a:solidFill>
                  <a:schemeClr val="bg1"/>
                </a:solidFill>
                <a:latin typeface="Times New Roman" pitchFamily="18" charset="0"/>
                <a:cs typeface="Times New Roman" pitchFamily="18" charset="0"/>
              </a:rPr>
              <a:t>), based on their shared-weights architecture and translation invariance characteristics. </a:t>
            </a:r>
          </a:p>
          <a:p>
            <a:pPr algn="just"/>
            <a:r>
              <a:rPr lang="en-US" dirty="0">
                <a:solidFill>
                  <a:schemeClr val="bg1"/>
                </a:solidFill>
                <a:latin typeface="Times New Roman" pitchFamily="18" charset="0"/>
                <a:cs typeface="Times New Roman" pitchFamily="18" charset="0"/>
              </a:rPr>
              <a:t>CNNs are regularized versions of multilayer perceptrons. </a:t>
            </a:r>
          </a:p>
          <a:p>
            <a:pPr algn="just"/>
            <a:r>
              <a:rPr lang="en-US" dirty="0">
                <a:solidFill>
                  <a:schemeClr val="bg1"/>
                </a:solidFill>
                <a:latin typeface="Times New Roman" pitchFamily="18" charset="0"/>
                <a:cs typeface="Times New Roman" pitchFamily="18" charset="0"/>
              </a:rPr>
              <a:t>Multilayer perceptrons usually mean fully connected networks, that is, each neuron in one layer is connected to all neurons in the next layer. </a:t>
            </a:r>
          </a:p>
          <a:p>
            <a:pPr algn="just"/>
            <a:r>
              <a:rPr lang="en-US" dirty="0">
                <a:solidFill>
                  <a:schemeClr val="bg1"/>
                </a:solidFill>
                <a:latin typeface="Times New Roman" pitchFamily="18" charset="0"/>
                <a:cs typeface="Times New Roman" pitchFamily="18" charset="0"/>
              </a:rPr>
              <a:t>The "fully-connectedness" of these networks makes them prone to overfitting data. Typical ways of regularization include adding some form of magnitude measurement of weights to the loss function. </a:t>
            </a:r>
          </a:p>
          <a:p>
            <a:pPr algn="just"/>
            <a:r>
              <a:rPr lang="en-US" dirty="0">
                <a:solidFill>
                  <a:schemeClr val="bg1"/>
                </a:solidFill>
                <a:latin typeface="Times New Roman" pitchFamily="18" charset="0"/>
                <a:cs typeface="Times New Roman" pitchFamily="18" charset="0"/>
              </a:rPr>
              <a:t>CNNs take a different approach towards regularization: they take advantage of the hierarchical pattern in data and assemble more complex patterns using smaller and simpler patterns.</a:t>
            </a:r>
          </a:p>
          <a:p>
            <a:pPr algn="just"/>
            <a:r>
              <a:rPr lang="en-US" dirty="0">
                <a:solidFill>
                  <a:schemeClr val="bg1"/>
                </a:solidFill>
                <a:latin typeface="Times New Roman" pitchFamily="18" charset="0"/>
                <a:cs typeface="Times New Roman" pitchFamily="18" charset="0"/>
              </a:rPr>
              <a:t> Therefore, on the scale of connectedness and complexity, CNNs are on the lower extreme.</a:t>
            </a:r>
          </a:p>
          <a:p>
            <a:pPr algn="just"/>
            <a:endParaRPr lang="en-US" dirty="0">
              <a:solidFill>
                <a:schemeClr val="bg1"/>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bg1"/>
                </a:solidFill>
                <a:latin typeface="Times New Roman" pitchFamily="18" charset="0"/>
                <a:cs typeface="Times New Roman" pitchFamily="18" charset="0"/>
              </a:rPr>
              <a:t>Existing system-LSTM</a:t>
            </a:r>
          </a:p>
        </p:txBody>
      </p:sp>
      <p:sp>
        <p:nvSpPr>
          <p:cNvPr id="2" name="Content Placeholder 1"/>
          <p:cNvSpPr>
            <a:spLocks noGrp="1"/>
          </p:cNvSpPr>
          <p:nvPr>
            <p:ph idx="1"/>
          </p:nvPr>
        </p:nvSpPr>
        <p:spPr/>
        <p:txBody>
          <a:bodyPr>
            <a:normAutofit fontScale="92500" lnSpcReduction="10000"/>
          </a:bodyPr>
          <a:lstStyle/>
          <a:p>
            <a:pPr algn="just"/>
            <a:r>
              <a:rPr lang="en-US" b="1" dirty="0">
                <a:solidFill>
                  <a:schemeClr val="bg1"/>
                </a:solidFill>
                <a:latin typeface="Times New Roman" pitchFamily="18" charset="0"/>
                <a:cs typeface="Times New Roman" pitchFamily="18" charset="0"/>
              </a:rPr>
              <a:t>Long Short Term Memory (LSTM):</a:t>
            </a:r>
            <a:endParaRPr lang="en-US" dirty="0">
              <a:solidFill>
                <a:schemeClr val="bg1"/>
              </a:solidFill>
              <a:latin typeface="Times New Roman" pitchFamily="18" charset="0"/>
              <a:cs typeface="Times New Roman" pitchFamily="18" charset="0"/>
            </a:endParaRPr>
          </a:p>
          <a:p>
            <a:pPr algn="just"/>
            <a:r>
              <a:rPr lang="en-US" b="1" dirty="0">
                <a:solidFill>
                  <a:schemeClr val="bg1"/>
                </a:solidFill>
                <a:latin typeface="Times New Roman" pitchFamily="18" charset="0"/>
                <a:cs typeface="Times New Roman" pitchFamily="18" charset="0"/>
              </a:rPr>
              <a:t>Long short-term memory</a:t>
            </a:r>
            <a:r>
              <a:rPr lang="en-US" dirty="0">
                <a:solidFill>
                  <a:schemeClr val="bg1"/>
                </a:solidFill>
                <a:latin typeface="Times New Roman" pitchFamily="18" charset="0"/>
                <a:cs typeface="Times New Roman" pitchFamily="18" charset="0"/>
              </a:rPr>
              <a:t> (</a:t>
            </a:r>
            <a:r>
              <a:rPr lang="en-US" b="1" dirty="0">
                <a:solidFill>
                  <a:schemeClr val="bg1"/>
                </a:solidFill>
                <a:latin typeface="Times New Roman" pitchFamily="18" charset="0"/>
                <a:cs typeface="Times New Roman" pitchFamily="18" charset="0"/>
              </a:rPr>
              <a:t>LSTM</a:t>
            </a:r>
            <a:r>
              <a:rPr lang="en-US" dirty="0">
                <a:solidFill>
                  <a:schemeClr val="bg1"/>
                </a:solidFill>
                <a:latin typeface="Times New Roman" pitchFamily="18" charset="0"/>
                <a:cs typeface="Times New Roman" pitchFamily="18" charset="0"/>
              </a:rPr>
              <a:t>) is an artificial recurrent neural network (RNN) architecture used in the field of deep learning. </a:t>
            </a:r>
          </a:p>
          <a:p>
            <a:pPr algn="just"/>
            <a:r>
              <a:rPr lang="en-US" dirty="0">
                <a:solidFill>
                  <a:schemeClr val="bg1"/>
                </a:solidFill>
                <a:latin typeface="Times New Roman" pitchFamily="18" charset="0"/>
                <a:cs typeface="Times New Roman" pitchFamily="18" charset="0"/>
              </a:rPr>
              <a:t>Unlike standard feed forward neural networks, LSTM has feedback connections. It can not only process single data points (such as images), but also entire sequences of data (such as speech or video). For example, LSTM is applicable to tasks such as unsegmented, connected handwriting recognition, speech recognition and anomaly detection in network traffic or IDSs (intrusion detection systems).</a:t>
            </a:r>
          </a:p>
          <a:p>
            <a:pPr algn="just"/>
            <a:r>
              <a:rPr lang="en-US" dirty="0">
                <a:solidFill>
                  <a:schemeClr val="bg1"/>
                </a:solidFill>
                <a:latin typeface="Times New Roman" pitchFamily="18" charset="0"/>
                <a:cs typeface="Times New Roman" pitchFamily="18" charset="0"/>
              </a:rPr>
              <a:t>A common LSTM unit is composed of a </a:t>
            </a:r>
            <a:r>
              <a:rPr lang="en-US" b="1" dirty="0">
                <a:solidFill>
                  <a:schemeClr val="bg1"/>
                </a:solidFill>
                <a:latin typeface="Times New Roman" pitchFamily="18" charset="0"/>
                <a:cs typeface="Times New Roman" pitchFamily="18" charset="0"/>
              </a:rPr>
              <a:t>cell</a:t>
            </a:r>
            <a:r>
              <a:rPr lang="en-US" dirty="0">
                <a:solidFill>
                  <a:schemeClr val="bg1"/>
                </a:solidFill>
                <a:latin typeface="Times New Roman" pitchFamily="18" charset="0"/>
                <a:cs typeface="Times New Roman" pitchFamily="18" charset="0"/>
              </a:rPr>
              <a:t>, an </a:t>
            </a:r>
            <a:r>
              <a:rPr lang="en-US" b="1" dirty="0">
                <a:solidFill>
                  <a:schemeClr val="bg1"/>
                </a:solidFill>
                <a:latin typeface="Times New Roman" pitchFamily="18" charset="0"/>
                <a:cs typeface="Times New Roman" pitchFamily="18" charset="0"/>
              </a:rPr>
              <a:t>input gate</a:t>
            </a:r>
            <a:r>
              <a:rPr lang="en-US" dirty="0">
                <a:solidFill>
                  <a:schemeClr val="bg1"/>
                </a:solidFill>
                <a:latin typeface="Times New Roman" pitchFamily="18" charset="0"/>
                <a:cs typeface="Times New Roman" pitchFamily="18" charset="0"/>
              </a:rPr>
              <a:t>, an </a:t>
            </a:r>
            <a:r>
              <a:rPr lang="en-US" b="1" dirty="0">
                <a:solidFill>
                  <a:schemeClr val="bg1"/>
                </a:solidFill>
                <a:latin typeface="Times New Roman" pitchFamily="18" charset="0"/>
                <a:cs typeface="Times New Roman" pitchFamily="18" charset="0"/>
              </a:rPr>
              <a:t>output gate</a:t>
            </a:r>
            <a:r>
              <a:rPr lang="en-US" dirty="0">
                <a:solidFill>
                  <a:schemeClr val="bg1"/>
                </a:solidFill>
                <a:latin typeface="Times New Roman" pitchFamily="18" charset="0"/>
                <a:cs typeface="Times New Roman" pitchFamily="18" charset="0"/>
              </a:rPr>
              <a:t> and a </a:t>
            </a:r>
            <a:r>
              <a:rPr lang="en-US" b="1" dirty="0">
                <a:solidFill>
                  <a:schemeClr val="bg1"/>
                </a:solidFill>
                <a:latin typeface="Times New Roman" pitchFamily="18" charset="0"/>
                <a:cs typeface="Times New Roman" pitchFamily="18" charset="0"/>
              </a:rPr>
              <a:t>forget gate</a:t>
            </a:r>
            <a:r>
              <a:rPr lang="en-US" dirty="0">
                <a:solidFill>
                  <a:schemeClr val="bg1"/>
                </a:solidFill>
                <a:latin typeface="Times New Roman" pitchFamily="18" charset="0"/>
                <a:cs typeface="Times New Roman" pitchFamily="18" charset="0"/>
              </a:rPr>
              <a:t>. </a:t>
            </a:r>
          </a:p>
          <a:p>
            <a:pPr algn="just"/>
            <a:r>
              <a:rPr lang="en-US" dirty="0">
                <a:solidFill>
                  <a:schemeClr val="bg1"/>
                </a:solidFill>
                <a:latin typeface="Times New Roman" pitchFamily="18" charset="0"/>
                <a:cs typeface="Times New Roman" pitchFamily="18" charset="0"/>
              </a:rPr>
              <a:t>The cell remembers values over arbitrary time intervals and the three </a:t>
            </a:r>
            <a:r>
              <a:rPr lang="en-US" i="1" dirty="0">
                <a:solidFill>
                  <a:schemeClr val="bg1"/>
                </a:solidFill>
                <a:latin typeface="Times New Roman" pitchFamily="18" charset="0"/>
                <a:cs typeface="Times New Roman" pitchFamily="18" charset="0"/>
              </a:rPr>
              <a:t>gates</a:t>
            </a:r>
            <a:r>
              <a:rPr lang="en-US" dirty="0">
                <a:solidFill>
                  <a:schemeClr val="bg1"/>
                </a:solidFill>
                <a:latin typeface="Times New Roman" pitchFamily="18" charset="0"/>
                <a:cs typeface="Times New Roman" pitchFamily="18" charset="0"/>
              </a:rPr>
              <a:t> regulate the flow of information into and out of the cell.</a:t>
            </a:r>
          </a:p>
          <a:p>
            <a:pPr algn="just"/>
            <a:r>
              <a:rPr lang="en-US" dirty="0">
                <a:solidFill>
                  <a:schemeClr val="bg1"/>
                </a:solidFill>
                <a:latin typeface="Times New Roman" pitchFamily="18" charset="0"/>
                <a:cs typeface="Times New Roman" pitchFamily="18" charset="0"/>
              </a:rPr>
              <a:t>LSTM networks are well-suited to classifying, processing and making predictions based on time series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305</TotalTime>
  <Words>3056</Words>
  <Application>Microsoft Office PowerPoint</Application>
  <PresentationFormat>On-screen Show (4:3)</PresentationFormat>
  <Paragraphs>209</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Times New Roman</vt:lpstr>
      <vt:lpstr>Office Theme</vt:lpstr>
      <vt:lpstr>Sarcastic and Non-Sarcastic Tweet Classification Using Deep Learning  Guided by: M. Dillibabu, M.E., Ph.D.,  Associate Professor </vt:lpstr>
      <vt:lpstr>Abstract</vt:lpstr>
      <vt:lpstr>Objective and scope</vt:lpstr>
      <vt:lpstr>Literature Survey </vt:lpstr>
      <vt:lpstr>Literature Survey </vt:lpstr>
      <vt:lpstr>Literature Survey </vt:lpstr>
      <vt:lpstr>Literature Survey </vt:lpstr>
      <vt:lpstr>Existing system-CNN</vt:lpstr>
      <vt:lpstr>Existing system-LSTM</vt:lpstr>
      <vt:lpstr>Existing system Disadvantages</vt:lpstr>
      <vt:lpstr>Proposed system</vt:lpstr>
      <vt:lpstr>Proposed system Working</vt:lpstr>
      <vt:lpstr>Proposed system advantages</vt:lpstr>
      <vt:lpstr>Novelity</vt:lpstr>
      <vt:lpstr>Hardware used</vt:lpstr>
      <vt:lpstr>Software used</vt:lpstr>
      <vt:lpstr>Architecture Diagram</vt:lpstr>
      <vt:lpstr>Modules description</vt:lpstr>
      <vt:lpstr>Modules description</vt:lpstr>
      <vt:lpstr>Modules description</vt:lpstr>
      <vt:lpstr>Project Results</vt:lpstr>
      <vt:lpstr>PowerPoint Presentation</vt:lpstr>
      <vt:lpstr>PowerPoint Presentation</vt:lpstr>
      <vt:lpstr>Performance Measures of Proposed System</vt:lpstr>
      <vt:lpstr>Model’s Accuracy and Loss on Test and Train Data</vt:lpstr>
      <vt:lpstr>Conclusion</vt:lpstr>
      <vt:lpstr>References</vt:lpstr>
      <vt:lpstr>References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Tracking Dynamics of Opinion Behaviors with a Content-based Sequential Opinion Influence Model </dc:title>
  <dc:creator>Hi</dc:creator>
  <cp:lastModifiedBy>leena nesamani</cp:lastModifiedBy>
  <cp:revision>22</cp:revision>
  <dcterms:created xsi:type="dcterms:W3CDTF">2006-08-16T00:00:00Z</dcterms:created>
  <dcterms:modified xsi:type="dcterms:W3CDTF">2024-03-27T02:25:25Z</dcterms:modified>
</cp:coreProperties>
</file>