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13880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13627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524E2A-4346-47ED-8984-A8BB65301D5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4837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2531263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524E2A-4346-47ED-8984-A8BB65301D5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578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74196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1053386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310182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229950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88337-62F6-4FBA-AAF2-9CEAAF7A9028}" type="datetimeFigureOut">
              <a:rPr lang="en-IN" smtClean="0"/>
              <a:t>01-04-2023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277665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298075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88337-62F6-4FBA-AAF2-9CEAAF7A9028}" type="datetimeFigureOut">
              <a:rPr lang="en-IN" smtClean="0"/>
              <a:t>01-04-2023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422520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88337-62F6-4FBA-AAF2-9CEAAF7A9028}" type="datetimeFigureOut">
              <a:rPr lang="en-IN" smtClean="0"/>
              <a:t>01-04-2023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14427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88337-62F6-4FBA-AAF2-9CEAAF7A9028}" type="datetimeFigureOut">
              <a:rPr lang="en-IN" smtClean="0"/>
              <a:t>01-04-2023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305642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109196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88337-62F6-4FBA-AAF2-9CEAAF7A9028}" type="datetimeFigureOut">
              <a:rPr lang="en-IN" smtClean="0"/>
              <a:t>01-04-2023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524E2A-4346-47ED-8984-A8BB65301D50}" type="slidenum">
              <a:rPr lang="en-IN" smtClean="0"/>
              <a:t>‹#›</a:t>
            </a:fld>
            <a:endParaRPr lang="en-IN"/>
          </a:p>
        </p:txBody>
      </p:sp>
    </p:spTree>
    <p:extLst>
      <p:ext uri="{BB962C8B-B14F-4D97-AF65-F5344CB8AC3E}">
        <p14:creationId xmlns:p14="http://schemas.microsoft.com/office/powerpoint/2010/main" val="6829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988337-62F6-4FBA-AAF2-9CEAAF7A9028}" type="datetimeFigureOut">
              <a:rPr lang="en-IN" smtClean="0"/>
              <a:t>01-04-2023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524E2A-4346-47ED-8984-A8BB65301D50}" type="slidenum">
              <a:rPr lang="en-IN" smtClean="0"/>
              <a:t>‹#›</a:t>
            </a:fld>
            <a:endParaRPr lang="en-IN"/>
          </a:p>
        </p:txBody>
      </p:sp>
    </p:spTree>
    <p:extLst>
      <p:ext uri="{BB962C8B-B14F-4D97-AF65-F5344CB8AC3E}">
        <p14:creationId xmlns:p14="http://schemas.microsoft.com/office/powerpoint/2010/main" val="7299834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688D-F5B0-7AC1-2F95-F655F261923F}"/>
              </a:ext>
            </a:extLst>
          </p:cNvPr>
          <p:cNvSpPr>
            <a:spLocks noGrp="1"/>
          </p:cNvSpPr>
          <p:nvPr>
            <p:ph type="ctrTitle"/>
          </p:nvPr>
        </p:nvSpPr>
        <p:spPr/>
        <p:txBody>
          <a:bodyPr>
            <a:normAutofit fontScale="90000"/>
          </a:bodyPr>
          <a:lstStyle/>
          <a:p>
            <a:r>
              <a:rPr lang="en-US" sz="6000" dirty="0">
                <a:solidFill>
                  <a:schemeClr val="dk1"/>
                </a:solidFill>
                <a:latin typeface="Calibri"/>
                <a:ea typeface="Calibri"/>
                <a:cs typeface="Calibri"/>
                <a:sym typeface="Calibri"/>
              </a:rPr>
              <a:t>Ultrasound 2d Fetal Developing Brain Image Classification And Disease Prediction</a:t>
            </a:r>
            <a:br>
              <a:rPr lang="en-US" sz="6000" b="0" i="0" u="none" strike="noStrike" cap="none" dirty="0">
                <a:solidFill>
                  <a:schemeClr val="dk1"/>
                </a:solidFill>
                <a:latin typeface="Calibri"/>
                <a:ea typeface="Calibri"/>
                <a:cs typeface="Calibri"/>
                <a:sym typeface="Calibri"/>
              </a:rPr>
            </a:br>
            <a:endParaRPr lang="en-IN" dirty="0"/>
          </a:p>
        </p:txBody>
      </p:sp>
      <p:sp>
        <p:nvSpPr>
          <p:cNvPr id="3" name="Subtitle 2">
            <a:extLst>
              <a:ext uri="{FF2B5EF4-FFF2-40B4-BE49-F238E27FC236}">
                <a16:creationId xmlns:a16="http://schemas.microsoft.com/office/drawing/2014/main" id="{32C4B9E2-E57F-065E-92AE-0225AB942F3B}"/>
              </a:ext>
            </a:extLst>
          </p:cNvPr>
          <p:cNvSpPr>
            <a:spLocks noGrp="1"/>
          </p:cNvSpPr>
          <p:nvPr>
            <p:ph type="subTitle" idx="1"/>
          </p:nvPr>
        </p:nvSpPr>
        <p:spPr>
          <a:xfrm>
            <a:off x="1523998" y="3429000"/>
            <a:ext cx="4462915" cy="1828800"/>
          </a:xfrm>
        </p:spPr>
        <p:txBody>
          <a:bodyPr/>
          <a:lstStyle/>
          <a:p>
            <a:r>
              <a:rPr lang="en-US" dirty="0"/>
              <a:t>Gokul N (211419205053)</a:t>
            </a:r>
          </a:p>
          <a:p>
            <a:r>
              <a:rPr lang="en-US" dirty="0" err="1"/>
              <a:t>Giridharan</a:t>
            </a:r>
            <a:r>
              <a:rPr lang="en-US" dirty="0"/>
              <a:t> L (211419205052)</a:t>
            </a:r>
          </a:p>
          <a:p>
            <a:r>
              <a:rPr lang="en-US" dirty="0" err="1"/>
              <a:t>Akashdeep</a:t>
            </a:r>
            <a:r>
              <a:rPr lang="en-US" dirty="0"/>
              <a:t> V (211419205012)</a:t>
            </a:r>
            <a:endParaRPr lang="en-IN" dirty="0"/>
          </a:p>
        </p:txBody>
      </p:sp>
      <p:sp>
        <p:nvSpPr>
          <p:cNvPr id="4" name="TextBox 3">
            <a:extLst>
              <a:ext uri="{FF2B5EF4-FFF2-40B4-BE49-F238E27FC236}">
                <a16:creationId xmlns:a16="http://schemas.microsoft.com/office/drawing/2014/main" id="{9137EFA6-1992-614F-78B3-B50BB9853257}"/>
              </a:ext>
            </a:extLst>
          </p:cNvPr>
          <p:cNvSpPr txBox="1"/>
          <p:nvPr/>
        </p:nvSpPr>
        <p:spPr>
          <a:xfrm>
            <a:off x="8017844" y="3429000"/>
            <a:ext cx="3676851" cy="1200329"/>
          </a:xfrm>
          <a:prstGeom prst="rect">
            <a:avLst/>
          </a:prstGeom>
          <a:noFill/>
        </p:spPr>
        <p:txBody>
          <a:bodyPr wrap="square" rtlCol="0">
            <a:spAutoFit/>
          </a:bodyPr>
          <a:lstStyle/>
          <a:p>
            <a:r>
              <a:rPr lang="en-US" sz="3600" b="1" dirty="0"/>
              <a:t>Sridharan K</a:t>
            </a:r>
          </a:p>
          <a:p>
            <a:r>
              <a:rPr lang="en-US" sz="3600" b="1" dirty="0"/>
              <a:t>Professor </a:t>
            </a:r>
            <a:endParaRPr lang="en-IN" sz="3600" b="1" dirty="0"/>
          </a:p>
        </p:txBody>
      </p:sp>
    </p:spTree>
    <p:extLst>
      <p:ext uri="{BB962C8B-B14F-4D97-AF65-F5344CB8AC3E}">
        <p14:creationId xmlns:p14="http://schemas.microsoft.com/office/powerpoint/2010/main" val="361105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5B59-4504-875B-0F7F-796C1A9042CB}"/>
              </a:ext>
            </a:extLst>
          </p:cNvPr>
          <p:cNvSpPr>
            <a:spLocks noGrp="1"/>
          </p:cNvSpPr>
          <p:nvPr>
            <p:ph type="title"/>
          </p:nvPr>
        </p:nvSpPr>
        <p:spPr/>
        <p:txBody>
          <a:bodyPr>
            <a:normAutofit fontScale="90000"/>
          </a:bodyPr>
          <a:lstStyle/>
          <a:p>
            <a:r>
              <a:rPr lang="en-IN" sz="4400" i="1" dirty="0">
                <a:effectLst/>
                <a:latin typeface="Calibri" panose="020F0502020204030204" pitchFamily="34" charset="0"/>
                <a:ea typeface="Calibri" panose="020F0502020204030204" pitchFamily="34" charset="0"/>
                <a:cs typeface="Latha" panose="020B0604020202020204" pitchFamily="34" charset="0"/>
              </a:rPr>
              <a:t>DISCRETEWAVELET TRANSFORM(DWT)</a:t>
            </a:r>
            <a:br>
              <a:rPr lang="en-IN" sz="6000" dirty="0"/>
            </a:br>
            <a:endParaRPr lang="en-IN" dirty="0"/>
          </a:p>
        </p:txBody>
      </p:sp>
      <p:sp>
        <p:nvSpPr>
          <p:cNvPr id="3" name="Content Placeholder 2">
            <a:extLst>
              <a:ext uri="{FF2B5EF4-FFF2-40B4-BE49-F238E27FC236}">
                <a16:creationId xmlns:a16="http://schemas.microsoft.com/office/drawing/2014/main" id="{3616DD4E-41C5-03C8-3BD7-E17CC672AB44}"/>
              </a:ext>
            </a:extLst>
          </p:cNvPr>
          <p:cNvSpPr>
            <a:spLocks noGrp="1"/>
          </p:cNvSpPr>
          <p:nvPr>
            <p:ph idx="1"/>
          </p:nvPr>
        </p:nvSpPr>
        <p:spPr/>
        <p:txBody>
          <a:bodyPr>
            <a:normAutofit/>
          </a:bodyPr>
          <a:lstStyle/>
          <a:p>
            <a:r>
              <a:rPr lang="en-IN" sz="1800" i="1" dirty="0">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The image quality and reduce noise. The process works by decomposing the image into different frequency components using wavelets, which are mathematical functions that help to analyse and represent signals.</a:t>
            </a:r>
          </a:p>
          <a:p>
            <a:r>
              <a:rPr lang="en-IN" sz="1800" dirty="0">
                <a:solidFill>
                  <a:srgbClr val="000000"/>
                </a:solidFill>
                <a:effectLst/>
                <a:latin typeface="Times New Roman" panose="02020603050405020304" pitchFamily="18" charset="0"/>
                <a:ea typeface="Calibri" panose="020F0502020204030204" pitchFamily="34" charset="0"/>
              </a:rPr>
              <a:t>The high-frequency components of the image, which contain most of the noise, are then suppressed or thresholder to reduce their impact on the image. The resulting wavelet coefficients are then inverse-transformed back into the image domain to produce a denoised and improved version of the original image. </a:t>
            </a:r>
            <a:endParaRPr lang="en-IN" sz="1800" dirty="0">
              <a:solidFill>
                <a:srgbClr val="000000"/>
              </a:solidFill>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This process can enhance the visibility of fine structures and improve the diagnostic accuracy of the ultrasound examination.</a:t>
            </a:r>
            <a:endParaRPr lang="en-IN" dirty="0"/>
          </a:p>
        </p:txBody>
      </p:sp>
    </p:spTree>
    <p:extLst>
      <p:ext uri="{BB962C8B-B14F-4D97-AF65-F5344CB8AC3E}">
        <p14:creationId xmlns:p14="http://schemas.microsoft.com/office/powerpoint/2010/main" val="234471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B50C-9287-20BB-A214-55FA0ED95845}"/>
              </a:ext>
            </a:extLst>
          </p:cNvPr>
          <p:cNvSpPr>
            <a:spLocks noGrp="1"/>
          </p:cNvSpPr>
          <p:nvPr>
            <p:ph type="title"/>
          </p:nvPr>
        </p:nvSpPr>
        <p:spPr/>
        <p:txBody>
          <a:bodyPr/>
          <a:lstStyle/>
          <a:p>
            <a:pPr algn="ctr"/>
            <a:r>
              <a:rPr lang="en-US" dirty="0"/>
              <a:t>Block Diagram</a:t>
            </a:r>
            <a:endParaRPr lang="en-IN" dirty="0"/>
          </a:p>
        </p:txBody>
      </p:sp>
      <p:pic>
        <p:nvPicPr>
          <p:cNvPr id="4" name="Picture 3">
            <a:extLst>
              <a:ext uri="{FF2B5EF4-FFF2-40B4-BE49-F238E27FC236}">
                <a16:creationId xmlns:a16="http://schemas.microsoft.com/office/drawing/2014/main" id="{920BDBED-9CC5-3DFF-1727-80BBCED42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051" y="1821409"/>
            <a:ext cx="8916644" cy="4601217"/>
          </a:xfrm>
          <a:prstGeom prst="rect">
            <a:avLst/>
          </a:prstGeom>
        </p:spPr>
      </p:pic>
    </p:spTree>
    <p:extLst>
      <p:ext uri="{BB962C8B-B14F-4D97-AF65-F5344CB8AC3E}">
        <p14:creationId xmlns:p14="http://schemas.microsoft.com/office/powerpoint/2010/main" val="416027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9B80-7E24-58DC-A941-FD5505130DF2}"/>
              </a:ext>
            </a:extLst>
          </p:cNvPr>
          <p:cNvSpPr>
            <a:spLocks noGrp="1"/>
          </p:cNvSpPr>
          <p:nvPr>
            <p:ph type="title"/>
          </p:nvPr>
        </p:nvSpPr>
        <p:spPr/>
        <p:txBody>
          <a:bodyPr/>
          <a:lstStyle/>
          <a:p>
            <a:pPr algn="ctr"/>
            <a:r>
              <a:rPr lang="en-US" dirty="0"/>
              <a:t>Algorithm</a:t>
            </a:r>
            <a:endParaRPr lang="en-IN" dirty="0"/>
          </a:p>
        </p:txBody>
      </p:sp>
      <p:sp>
        <p:nvSpPr>
          <p:cNvPr id="3" name="Content Placeholder 2">
            <a:extLst>
              <a:ext uri="{FF2B5EF4-FFF2-40B4-BE49-F238E27FC236}">
                <a16:creationId xmlns:a16="http://schemas.microsoft.com/office/drawing/2014/main" id="{A81E4FD5-75BA-F4C0-218D-FEDB0C6C16AB}"/>
              </a:ext>
            </a:extLst>
          </p:cNvPr>
          <p:cNvSpPr>
            <a:spLocks noGrp="1"/>
          </p:cNvSpPr>
          <p:nvPr>
            <p:ph idx="1"/>
          </p:nvPr>
        </p:nvSpPr>
        <p:spPr/>
        <p:txBody>
          <a:bodyPr>
            <a:normAutofit fontScale="85000" lnSpcReduction="10000"/>
          </a:bodyPr>
          <a:lstStyle/>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GoogleNet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architecture is a deep Convolutional Neural Network (CNN) that uses the Inception module to capture features at different scales in the input image. The Inception module consists of parallel convolutional layers of different sizes, as shown below:</a:t>
            </a:r>
          </a:p>
          <a:p>
            <a:pPr marL="0" indent="0" algn="ctr">
              <a:buNone/>
            </a:pPr>
            <a:r>
              <a:rPr lang="en-IN" sz="2000" b="0" i="0" dirty="0">
                <a:solidFill>
                  <a:srgbClr val="E9950C"/>
                </a:solidFill>
                <a:effectLst/>
                <a:latin typeface="Söhne Mono"/>
              </a:rPr>
              <a:t>input</a:t>
            </a:r>
            <a:r>
              <a:rPr lang="en-IN" sz="2000" b="0" i="0" dirty="0">
                <a:solidFill>
                  <a:srgbClr val="FFFFFF"/>
                </a:solidFill>
                <a:effectLst/>
                <a:latin typeface="Söhne Mono"/>
              </a:rPr>
              <a:t> | |</a:t>
            </a:r>
            <a:r>
              <a:rPr lang="en-IN" sz="2000" b="0" i="0" dirty="0">
                <a:effectLst/>
                <a:latin typeface="Söhne Mono"/>
              </a:rPr>
              <a:t>---&gt; 1x1 conv --|</a:t>
            </a:r>
            <a:r>
              <a:rPr lang="en-IN" sz="2000" b="0" i="0" dirty="0">
                <a:solidFill>
                  <a:srgbClr val="FFFFFF"/>
                </a:solidFill>
                <a:effectLst/>
                <a:latin typeface="Söhne Mono"/>
              </a:rPr>
              <a:t> | |</a:t>
            </a:r>
            <a:r>
              <a:rPr lang="en-IN" sz="2000" b="0" i="0" dirty="0">
                <a:effectLst/>
                <a:latin typeface="Söhne Mono"/>
              </a:rPr>
              <a:t>---&gt; concatenation</a:t>
            </a:r>
            <a:r>
              <a:rPr lang="en-IN" sz="2000" b="0" i="0" dirty="0">
                <a:solidFill>
                  <a:srgbClr val="FFFFFF"/>
                </a:solidFill>
                <a:effectLst/>
                <a:latin typeface="Söhne Mono"/>
              </a:rPr>
              <a:t> |</a:t>
            </a:r>
            <a:r>
              <a:rPr lang="en-IN" sz="2000" b="0" i="0" dirty="0">
                <a:effectLst/>
                <a:latin typeface="Söhne Mono"/>
              </a:rPr>
              <a:t>---&gt; 3x3 conv --|</a:t>
            </a:r>
            <a:r>
              <a:rPr lang="en-IN" sz="2000" b="0" i="0" dirty="0">
                <a:solidFill>
                  <a:srgbClr val="FFFFFF"/>
                </a:solidFill>
                <a:effectLst/>
                <a:latin typeface="Söhne Mono"/>
              </a:rPr>
              <a:t> | |</a:t>
            </a:r>
            <a:r>
              <a:rPr lang="en-IN" sz="2000" b="0" i="0" dirty="0">
                <a:effectLst/>
                <a:latin typeface="Söhne Mono"/>
              </a:rPr>
              <a:t>---&gt; 5x5 conv --|</a:t>
            </a:r>
            <a:r>
              <a:rPr lang="en-IN" sz="2000" b="0" i="0" dirty="0">
                <a:solidFill>
                  <a:srgbClr val="FFFFFF"/>
                </a:solidFill>
                <a:effectLst/>
                <a:latin typeface="Söhne Mono"/>
              </a:rPr>
              <a:t> | |</a:t>
            </a:r>
            <a:r>
              <a:rPr lang="en-IN" sz="2000" b="0" i="0" dirty="0">
                <a:effectLst/>
                <a:latin typeface="Söhne Mono"/>
              </a:rPr>
              <a:t>---&gt; 3x3 </a:t>
            </a:r>
            <a:r>
              <a:rPr lang="en-IN" sz="2000" b="0" i="0" dirty="0" err="1">
                <a:effectLst/>
                <a:latin typeface="Söhne Mono"/>
              </a:rPr>
              <a:t>maxpool</a:t>
            </a:r>
            <a:r>
              <a:rPr lang="en-IN" sz="2000" b="0" i="0" dirty="0">
                <a:effectLst/>
                <a:latin typeface="Söhne Mono"/>
              </a:rPr>
              <a:t> -|</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addition to the main output of the network,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GoogleNet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architecture includes auxiliary classifiers at intermediate stages of the network. These classifiers are used to encourage the propagation of gradients and prevent the vanishing gradient problem during training. The output of each auxiliary classifier is also used to compute a separate loss function, which is added to the overall loss function of the network. The total loss function used to train the network is given by:</a:t>
            </a:r>
          </a:p>
          <a:p>
            <a:pPr marL="0" indent="0" algn="ctr">
              <a:lnSpc>
                <a:spcPct val="107000"/>
              </a:lnSpc>
              <a:spcAft>
                <a:spcPts val="800"/>
              </a:spcAft>
              <a:buNone/>
            </a:pP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L_total</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L_main</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 alpha *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L_aux</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80926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6F4CA-799A-2CA1-0AEB-6A4A259BC0C6}"/>
              </a:ext>
            </a:extLst>
          </p:cNvPr>
          <p:cNvSpPr txBox="1"/>
          <p:nvPr/>
        </p:nvSpPr>
        <p:spPr>
          <a:xfrm>
            <a:off x="798897" y="750771"/>
            <a:ext cx="9894770" cy="5618589"/>
          </a:xfrm>
          <a:prstGeom prst="rect">
            <a:avLst/>
          </a:prstGeom>
          <a:noFill/>
        </p:spPr>
        <p:txBody>
          <a:bodyPr wrap="square" rtlCol="0">
            <a:spAutoFit/>
          </a:bodyPr>
          <a:lstStyle/>
          <a:p>
            <a:r>
              <a:rPr lang="en-US" dirty="0"/>
              <a:t>The formula for the output of the </a:t>
            </a:r>
            <a:r>
              <a:rPr lang="en-US" dirty="0" err="1"/>
              <a:t>GoogleNet</a:t>
            </a:r>
            <a:r>
              <a:rPr lang="en-US" dirty="0"/>
              <a:t> algorithm can be written as:</a:t>
            </a:r>
          </a:p>
          <a:p>
            <a:endParaRPr lang="es-ES" dirty="0"/>
          </a:p>
          <a:p>
            <a:pPr algn="ctr"/>
            <a:r>
              <a:rPr lang="es-ES" b="1" dirty="0"/>
              <a:t>y = </a:t>
            </a:r>
            <a:r>
              <a:rPr lang="es-ES" b="1" dirty="0" err="1"/>
              <a:t>softmax</a:t>
            </a:r>
            <a:r>
              <a:rPr lang="es-ES" b="1" dirty="0"/>
              <a:t>(W * x + b),</a:t>
            </a:r>
          </a:p>
          <a:p>
            <a:pPr algn="ctr"/>
            <a:endParaRPr lang="es-ES" dirty="0"/>
          </a:p>
          <a:p>
            <a:pPr algn="ctr"/>
            <a:endParaRPr lang="es-ES" dirty="0"/>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x is the input image, W is the weight matrix of the network, b is the bias vector of the network, and y is the output of the network.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function is used to convert the output of the network into a probability distribution over the classes in the dataset.</a:t>
            </a:r>
          </a:p>
          <a:p>
            <a:endParaRPr lang="es-ES" dirty="0"/>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loss function used to train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GoogleNet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algorithm is typically the cross-entropy loss, which is given by:</a:t>
            </a:r>
          </a:p>
          <a:p>
            <a:endParaRPr lang="es-ES" b="1" dirty="0"/>
          </a:p>
          <a:p>
            <a:pPr algn="ctr"/>
            <a:r>
              <a:rPr lang="es-ES" b="1" dirty="0"/>
              <a:t>L = -sum(y * log(</a:t>
            </a:r>
            <a:r>
              <a:rPr lang="es-ES" b="1" dirty="0" err="1"/>
              <a:t>y_hat</a:t>
            </a:r>
            <a:r>
              <a:rPr lang="es-ES" b="1" dirty="0"/>
              <a:t>)),</a:t>
            </a:r>
          </a:p>
          <a:p>
            <a:pPr algn="ctr"/>
            <a:endParaRPr lang="es-ES" dirty="0"/>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where y is the one-hot encoded label vector,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y_hat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the predicted probability distribution over the classes, and the sum is taken over all classes in the dataset.</a:t>
            </a:r>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es-ES" dirty="0"/>
          </a:p>
          <a:p>
            <a:endParaRPr lang="en-IN" dirty="0"/>
          </a:p>
        </p:txBody>
      </p:sp>
    </p:spTree>
    <p:extLst>
      <p:ext uri="{BB962C8B-B14F-4D97-AF65-F5344CB8AC3E}">
        <p14:creationId xmlns:p14="http://schemas.microsoft.com/office/powerpoint/2010/main" val="142295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8DA2-1AC0-B76E-C6AA-6C6838942F7E}"/>
              </a:ext>
            </a:extLst>
          </p:cNvPr>
          <p:cNvSpPr>
            <a:spLocks noGrp="1"/>
          </p:cNvSpPr>
          <p:nvPr>
            <p:ph type="title"/>
          </p:nvPr>
        </p:nvSpPr>
        <p:spPr/>
        <p:txBody>
          <a:bodyPr/>
          <a:lstStyle/>
          <a:p>
            <a:pPr algn="ctr"/>
            <a:r>
              <a:rPr lang="en-US" dirty="0"/>
              <a:t>Output</a:t>
            </a:r>
            <a:endParaRPr lang="en-IN" dirty="0"/>
          </a:p>
        </p:txBody>
      </p:sp>
      <p:pic>
        <p:nvPicPr>
          <p:cNvPr id="5" name="Content Placeholder 4">
            <a:extLst>
              <a:ext uri="{FF2B5EF4-FFF2-40B4-BE49-F238E27FC236}">
                <a16:creationId xmlns:a16="http://schemas.microsoft.com/office/drawing/2014/main" id="{554A4F91-3E60-EB65-4ECA-43FFBC3F5D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8469" y="2133600"/>
            <a:ext cx="6716888" cy="3778250"/>
          </a:xfrm>
        </p:spPr>
      </p:pic>
    </p:spTree>
    <p:extLst>
      <p:ext uri="{BB962C8B-B14F-4D97-AF65-F5344CB8AC3E}">
        <p14:creationId xmlns:p14="http://schemas.microsoft.com/office/powerpoint/2010/main" val="264222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E0BB3-5D1F-52B9-39D2-CB84BDDD9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537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39530-A632-3898-0B69-04DACC660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568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AD7C-01DE-F274-0BF9-418191881F3D}"/>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594260BC-6EB7-130B-C7C4-0B52419C3E0C}"/>
              </a:ext>
            </a:extLst>
          </p:cNvPr>
          <p:cNvSpPr>
            <a:spLocks noGrp="1"/>
          </p:cNvSpPr>
          <p:nvPr>
            <p:ph idx="1"/>
          </p:nvPr>
        </p:nvSpPr>
        <p:spPr/>
        <p:txBody>
          <a:bodyPr>
            <a:normAutofit lnSpcReduction="10000"/>
          </a:bodyPr>
          <a:lstStyle/>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Zheng, H., Li, C., Li, X., &amp; Li, X. (2022).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using deep learning with transfer learning. Journal of Healthcare Engineering, 2022, 1-10.</a:t>
            </a:r>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Wang, H., Zhang, Y., &amp; Li, L. (2021).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model based on 3D convolutional neural networks. Journal of Ambient Intelligence and Humanized Computing, 12(3), 2679-2690.</a:t>
            </a:r>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Xu, X., Shi, X., Wang, D., Liu, H., &amp; Feng, J. (2021).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based on convolutional neural networks. Journal of Ambient Intelligence and Humanized Computing, 12(3), 2365-2376.</a:t>
            </a:r>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Huang, X., Li, Y., Zhang, Y., &amp; Yan, Y. (2021). A deep learning framework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Computers in Biology and Medicine, 135, 104595.</a:t>
            </a:r>
          </a:p>
          <a:p>
            <a:pPr marL="0" indent="0">
              <a:buNone/>
            </a:pPr>
            <a:endParaRPr lang="en-IN" sz="1200" dirty="0"/>
          </a:p>
        </p:txBody>
      </p:sp>
    </p:spTree>
    <p:extLst>
      <p:ext uri="{BB962C8B-B14F-4D97-AF65-F5344CB8AC3E}">
        <p14:creationId xmlns:p14="http://schemas.microsoft.com/office/powerpoint/2010/main" val="185478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CB670-0876-794D-F709-2A129D94EB15}"/>
              </a:ext>
            </a:extLst>
          </p:cNvPr>
          <p:cNvSpPr txBox="1"/>
          <p:nvPr/>
        </p:nvSpPr>
        <p:spPr>
          <a:xfrm>
            <a:off x="1010653" y="510139"/>
            <a:ext cx="10029524" cy="6131871"/>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Zheng, H., Li, C., Li, X., &amp; Li, X. (2022).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using deep learning with transfer learning. Journal of Healthcare Engineering, 2022, 1-10.</a:t>
            </a:r>
          </a:p>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Wang, H., Zhang, Y., &amp; Li, L. (2021).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model based on 3D convolutional neural networks. Journal of Ambient Intelligence and Humanized Computing, 12(3), 2679-2690.</a:t>
            </a:r>
          </a:p>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Xu, X., Shi, X., Wang, D., Liu, H., &amp; Feng, J. (2021).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based on convolutional neural networks. Journal of Ambient Intelligence and Humanized Computing, 12(3), 2365-2376. </a:t>
            </a:r>
          </a:p>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Huang, X., Li, Y., Zhang, Y., &amp; Yan, Y. (2021). A deep learning framework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Computers in Biology and Medicine, 135, 104595.</a:t>
            </a:r>
          </a:p>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Zhang, Y., Wang, L., &amp; Gao, S. (2017).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using transfer learning and deep convolutional neural network. International Journal of Computer Assisted Radiology and Surgery, 12(2), 235-244.</a:t>
            </a:r>
          </a:p>
          <a:p>
            <a:pPr marL="285750" indent="-285750">
              <a:lnSpc>
                <a:spcPct val="107000"/>
              </a:lnSpc>
              <a:spcAft>
                <a:spcPts val="800"/>
              </a:spcAft>
              <a:buFont typeface="Arial" panose="020B0604020202020204" pitchFamily="34" charset="0"/>
              <a:buChar char="•"/>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Hu, J., Yang, Y., Zhang, X., &amp; Zhu, H. (2017).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ultrasound image classification based on deep learning. In 2017 IEEE International Conference on Bioinformatics and Biomedicine (BIBM) (pp. 1192-1195). IEEE.</a:t>
            </a:r>
          </a:p>
          <a:p>
            <a:pPr>
              <a:lnSpc>
                <a:spcPct val="107000"/>
              </a:lnSpc>
              <a:spcAft>
                <a:spcPts val="800"/>
              </a:spcAft>
              <a:tabLst>
                <a:tab pos="3244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tabLst>
                <a:tab pos="324485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89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67E9-B888-5325-340F-BDA212C0FFB9}"/>
              </a:ext>
            </a:extLst>
          </p:cNvPr>
          <p:cNvSpPr>
            <a:spLocks noGrp="1"/>
          </p:cNvSpPr>
          <p:nvPr>
            <p:ph type="title"/>
          </p:nvPr>
        </p:nvSpPr>
        <p:spPr/>
        <p:txBody>
          <a:bodyPr/>
          <a:lstStyle/>
          <a:p>
            <a:pPr algn="ctr"/>
            <a:r>
              <a:rPr lang="en-US" dirty="0"/>
              <a:t>Abstract</a:t>
            </a:r>
            <a:endParaRPr lang="en-IN" dirty="0"/>
          </a:p>
        </p:txBody>
      </p:sp>
      <p:sp>
        <p:nvSpPr>
          <p:cNvPr id="3" name="TextBox 2">
            <a:extLst>
              <a:ext uri="{FF2B5EF4-FFF2-40B4-BE49-F238E27FC236}">
                <a16:creationId xmlns:a16="http://schemas.microsoft.com/office/drawing/2014/main" id="{5F5CE6CE-E0F2-8227-4BCA-34667F99082C}"/>
              </a:ext>
            </a:extLst>
          </p:cNvPr>
          <p:cNvSpPr txBox="1"/>
          <p:nvPr/>
        </p:nvSpPr>
        <p:spPr>
          <a:xfrm>
            <a:off x="838200" y="1443791"/>
            <a:ext cx="9730339" cy="4690643"/>
          </a:xfrm>
          <a:prstGeom prst="rect">
            <a:avLst/>
          </a:prstGeom>
          <a:noFill/>
        </p:spPr>
        <p:txBody>
          <a:bodyPr wrap="square" rtlCol="0">
            <a:spAutoFit/>
          </a:bodyPr>
          <a:lstStyle/>
          <a:p>
            <a:pPr marL="285750" indent="-285750">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develop a deep learning algorithm that accurately classifies and predicts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abnormalities from 2D ultrasound images.</a:t>
            </a: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dataset of 2D ultrasound images of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brains with and without abnormalities was used to train a deep learning model. The model was designed to classify the images and predict the likelihood of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abnormality based on specific features and characteristics.</a:t>
            </a: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tabLst>
                <a:tab pos="33909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developed algorithm achieved a high accuracy rate in classifying the ultrasound images and predicting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abnormalities. The algorithm was able to accurately detect abnormalities such as ventriculomegaly, hydrocephalus, and other developmental disorders.</a:t>
            </a:r>
          </a:p>
          <a:p>
            <a:pPr marL="285750" indent="-285750">
              <a:lnSpc>
                <a:spcPct val="107000"/>
              </a:lnSpc>
              <a:spcAft>
                <a:spcPts val="800"/>
              </a:spcAft>
              <a:buFont typeface="Wingdings" panose="05000000000000000000" pitchFamily="2" charset="2"/>
              <a:buChar char="v"/>
              <a:tabLst>
                <a:tab pos="33909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ultrasound 2D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developing brain image classification and disease prediction algorithm has the potential to assist healthcare professionals in identifying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brain abnormalities earlier in pregnancy, improving prenatal care and outcomes for affected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fetuses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33909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682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9706-0A3F-8CB4-5414-32D4907141A2}"/>
              </a:ext>
            </a:extLst>
          </p:cNvPr>
          <p:cNvSpPr>
            <a:spLocks noGrp="1"/>
          </p:cNvSpPr>
          <p:nvPr>
            <p:ph type="title"/>
          </p:nvPr>
        </p:nvSpPr>
        <p:spPr>
          <a:xfrm>
            <a:off x="838200" y="336249"/>
            <a:ext cx="10515600" cy="1325563"/>
          </a:xfrm>
        </p:spPr>
        <p:txBody>
          <a:bodyPr/>
          <a:lstStyle/>
          <a:p>
            <a:pPr algn="ctr"/>
            <a:r>
              <a:rPr lang="en-US" dirty="0"/>
              <a:t>Literature Survey</a:t>
            </a:r>
            <a:endParaRPr lang="en-IN" dirty="0"/>
          </a:p>
        </p:txBody>
      </p:sp>
      <p:sp>
        <p:nvSpPr>
          <p:cNvPr id="3" name="TextBox 2">
            <a:extLst>
              <a:ext uri="{FF2B5EF4-FFF2-40B4-BE49-F238E27FC236}">
                <a16:creationId xmlns:a16="http://schemas.microsoft.com/office/drawing/2014/main" id="{B8BF4EC4-B4CD-04CD-3E69-C6BEC8BC1686}"/>
              </a:ext>
            </a:extLst>
          </p:cNvPr>
          <p:cNvSpPr txBox="1"/>
          <p:nvPr/>
        </p:nvSpPr>
        <p:spPr>
          <a:xfrm>
            <a:off x="433137" y="2204185"/>
            <a:ext cx="10260530" cy="4071487"/>
          </a:xfrm>
          <a:prstGeom prst="rect">
            <a:avLst/>
          </a:prstGeom>
          <a:noFill/>
        </p:spPr>
        <p:txBody>
          <a:bodyPr wrap="square" rtlCol="0">
            <a:spAutoFit/>
          </a:bodyPr>
          <a:lstStyle/>
          <a:p>
            <a:endParaRPr lang="en-IN" dirty="0"/>
          </a:p>
        </p:txBody>
      </p:sp>
      <p:graphicFrame>
        <p:nvGraphicFramePr>
          <p:cNvPr id="13" name="Table 13">
            <a:extLst>
              <a:ext uri="{FF2B5EF4-FFF2-40B4-BE49-F238E27FC236}">
                <a16:creationId xmlns:a16="http://schemas.microsoft.com/office/drawing/2014/main" id="{FA3D5D14-2BA9-0E5E-75CD-9E755255305B}"/>
              </a:ext>
            </a:extLst>
          </p:cNvPr>
          <p:cNvGraphicFramePr>
            <a:graphicFrameLocks noGrp="1"/>
          </p:cNvGraphicFramePr>
          <p:nvPr>
            <p:extLst>
              <p:ext uri="{D42A27DB-BD31-4B8C-83A1-F6EECF244321}">
                <p14:modId xmlns:p14="http://schemas.microsoft.com/office/powerpoint/2010/main" val="2031014037"/>
              </p:ext>
            </p:extLst>
          </p:nvPr>
        </p:nvGraphicFramePr>
        <p:xfrm>
          <a:off x="539015" y="1557064"/>
          <a:ext cx="11367435" cy="5029200"/>
        </p:xfrm>
        <a:graphic>
          <a:graphicData uri="http://schemas.openxmlformats.org/drawingml/2006/table">
            <a:tbl>
              <a:tblPr firstRow="1" bandRow="1">
                <a:tableStyleId>{5C22544A-7EE6-4342-B048-85BDC9FD1C3A}</a:tableStyleId>
              </a:tblPr>
              <a:tblGrid>
                <a:gridCol w="2273487">
                  <a:extLst>
                    <a:ext uri="{9D8B030D-6E8A-4147-A177-3AD203B41FA5}">
                      <a16:colId xmlns:a16="http://schemas.microsoft.com/office/drawing/2014/main" val="940428883"/>
                    </a:ext>
                  </a:extLst>
                </a:gridCol>
                <a:gridCol w="2273487">
                  <a:extLst>
                    <a:ext uri="{9D8B030D-6E8A-4147-A177-3AD203B41FA5}">
                      <a16:colId xmlns:a16="http://schemas.microsoft.com/office/drawing/2014/main" val="2223014952"/>
                    </a:ext>
                  </a:extLst>
                </a:gridCol>
                <a:gridCol w="2273487">
                  <a:extLst>
                    <a:ext uri="{9D8B030D-6E8A-4147-A177-3AD203B41FA5}">
                      <a16:colId xmlns:a16="http://schemas.microsoft.com/office/drawing/2014/main" val="701805519"/>
                    </a:ext>
                  </a:extLst>
                </a:gridCol>
                <a:gridCol w="2273487">
                  <a:extLst>
                    <a:ext uri="{9D8B030D-6E8A-4147-A177-3AD203B41FA5}">
                      <a16:colId xmlns:a16="http://schemas.microsoft.com/office/drawing/2014/main" val="1757109751"/>
                    </a:ext>
                  </a:extLst>
                </a:gridCol>
                <a:gridCol w="2273487">
                  <a:extLst>
                    <a:ext uri="{9D8B030D-6E8A-4147-A177-3AD203B41FA5}">
                      <a16:colId xmlns:a16="http://schemas.microsoft.com/office/drawing/2014/main" val="3085478304"/>
                    </a:ext>
                  </a:extLst>
                </a:gridCol>
              </a:tblGrid>
              <a:tr h="555466">
                <a:tc>
                  <a:txBody>
                    <a:bodyPr/>
                    <a:lstStyle/>
                    <a:p>
                      <a:r>
                        <a:rPr lang="en-US" dirty="0" err="1"/>
                        <a:t>S.No</a:t>
                      </a:r>
                      <a:endParaRPr lang="en-IN" dirty="0"/>
                    </a:p>
                  </a:txBody>
                  <a:tcPr/>
                </a:tc>
                <a:tc>
                  <a:txBody>
                    <a:bodyPr/>
                    <a:lstStyle/>
                    <a:p>
                      <a:r>
                        <a:rPr lang="en-US" dirty="0"/>
                        <a:t>Name of the paper of with year</a:t>
                      </a:r>
                      <a:endParaRPr lang="en-IN" dirty="0"/>
                    </a:p>
                  </a:txBody>
                  <a:tcPr/>
                </a:tc>
                <a:tc>
                  <a:txBody>
                    <a:bodyPr/>
                    <a:lstStyle/>
                    <a:p>
                      <a:r>
                        <a:rPr lang="en-US" dirty="0"/>
                        <a:t>Objectives</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1542657171"/>
                  </a:ext>
                </a:extLst>
              </a:tr>
              <a:tr h="1507693">
                <a:tc>
                  <a:txBody>
                    <a:bodyPr/>
                    <a:lstStyle/>
                    <a:p>
                      <a:r>
                        <a:rPr lang="en-US" dirty="0"/>
                        <a:t>1.</a:t>
                      </a:r>
                      <a:endParaRPr lang="en-IN" dirty="0"/>
                    </a:p>
                  </a:txBody>
                  <a:tcPr/>
                </a:tc>
                <a:tc>
                  <a:txBody>
                    <a:bodyPr/>
                    <a:lstStyle/>
                    <a:p>
                      <a:r>
                        <a:rPr lang="en-US" sz="1800" b="0" i="0" kern="1200" dirty="0">
                          <a:solidFill>
                            <a:schemeClr val="dk1"/>
                          </a:solidFill>
                          <a:effectLst/>
                          <a:latin typeface="+mn-lt"/>
                          <a:ea typeface="+mn-ea"/>
                          <a:cs typeface="+mn-cs"/>
                        </a:rPr>
                        <a:t>"Deep Learning-based Fetal Brain Ultrasound Image Classification" (2020)</a:t>
                      </a:r>
                      <a:endParaRPr lang="en-IN" dirty="0"/>
                    </a:p>
                  </a:txBody>
                  <a:tcPr/>
                </a:tc>
                <a:tc>
                  <a:txBody>
                    <a:bodyPr/>
                    <a:lstStyle/>
                    <a:p>
                      <a:r>
                        <a:rPr lang="en-US" sz="1800" b="0" i="0" kern="1200" dirty="0">
                          <a:solidFill>
                            <a:schemeClr val="dk1"/>
                          </a:solidFill>
                          <a:effectLst/>
                          <a:latin typeface="+mn-lt"/>
                          <a:ea typeface="+mn-ea"/>
                          <a:cs typeface="+mn-cs"/>
                        </a:rPr>
                        <a:t>To classify fetal brain ultrasound images using deep learning algorithms</a:t>
                      </a:r>
                      <a:endParaRPr lang="en-IN" dirty="0"/>
                    </a:p>
                  </a:txBody>
                  <a:tcPr/>
                </a:tc>
                <a:tc>
                  <a:txBody>
                    <a:bodyPr/>
                    <a:lstStyle/>
                    <a:p>
                      <a:r>
                        <a:rPr lang="en-US" sz="1800" b="0" i="0" kern="1200" dirty="0">
                          <a:solidFill>
                            <a:schemeClr val="dk1"/>
                          </a:solidFill>
                          <a:effectLst/>
                          <a:latin typeface="+mn-lt"/>
                          <a:ea typeface="+mn-ea"/>
                          <a:cs typeface="+mn-cs"/>
                        </a:rPr>
                        <a:t>achieved an accuracy of 97.7% in classifying fetal brain ultrasound images, robust to image quality variations</a:t>
                      </a:r>
                      <a:endParaRPr lang="en-IN" dirty="0"/>
                    </a:p>
                  </a:txBody>
                  <a:tcPr/>
                </a:tc>
                <a:tc>
                  <a:txBody>
                    <a:bodyPr/>
                    <a:lstStyle/>
                    <a:p>
                      <a:r>
                        <a:rPr lang="en-US" sz="1800" b="0" i="0" kern="1200" dirty="0">
                          <a:solidFill>
                            <a:schemeClr val="dk1"/>
                          </a:solidFill>
                          <a:effectLst/>
                          <a:latin typeface="+mn-lt"/>
                          <a:ea typeface="+mn-ea"/>
                          <a:cs typeface="+mn-cs"/>
                        </a:rPr>
                        <a:t>small dataset size, limited to two categories of normal and abnormal</a:t>
                      </a:r>
                      <a:endParaRPr lang="en-IN" dirty="0"/>
                    </a:p>
                  </a:txBody>
                  <a:tcPr/>
                </a:tc>
                <a:extLst>
                  <a:ext uri="{0D108BD9-81ED-4DB2-BD59-A6C34878D82A}">
                    <a16:rowId xmlns:a16="http://schemas.microsoft.com/office/drawing/2014/main" val="4173824838"/>
                  </a:ext>
                </a:extLst>
              </a:tr>
              <a:tr h="1269636">
                <a:tc>
                  <a:txBody>
                    <a:bodyPr/>
                    <a:lstStyle/>
                    <a:p>
                      <a:r>
                        <a:rPr lang="en-US" dirty="0"/>
                        <a:t>2.</a:t>
                      </a:r>
                      <a:endParaRPr lang="en-IN" dirty="0"/>
                    </a:p>
                  </a:txBody>
                  <a:tcPr/>
                </a:tc>
                <a:tc>
                  <a:txBody>
                    <a:bodyPr/>
                    <a:lstStyle/>
                    <a:p>
                      <a:r>
                        <a:rPr lang="en-US" sz="1800" b="0" i="0" kern="1200" dirty="0">
                          <a:solidFill>
                            <a:schemeClr val="dk1"/>
                          </a:solidFill>
                          <a:effectLst/>
                          <a:latin typeface="+mn-lt"/>
                          <a:ea typeface="+mn-ea"/>
                          <a:cs typeface="+mn-cs"/>
                        </a:rPr>
                        <a:t>"Automated Fetal Brain Ultrasound Image Analysis Using Convolutional Neural Networks" (2021)</a:t>
                      </a:r>
                      <a:endParaRPr lang="en-IN" dirty="0"/>
                    </a:p>
                  </a:txBody>
                  <a:tcPr/>
                </a:tc>
                <a:tc>
                  <a:txBody>
                    <a:bodyPr/>
                    <a:lstStyle/>
                    <a:p>
                      <a:r>
                        <a:rPr lang="en-US" sz="1800" b="0" i="0" kern="1200" dirty="0">
                          <a:solidFill>
                            <a:schemeClr val="dk1"/>
                          </a:solidFill>
                          <a:effectLst/>
                          <a:latin typeface="+mn-lt"/>
                          <a:ea typeface="+mn-ea"/>
                          <a:cs typeface="+mn-cs"/>
                        </a:rPr>
                        <a:t>To develop an automated system for fetal brain ultrasound image analysis using CNNs</a:t>
                      </a:r>
                      <a:endParaRPr lang="en-IN" dirty="0"/>
                    </a:p>
                  </a:txBody>
                  <a:tcPr/>
                </a:tc>
                <a:tc>
                  <a:txBody>
                    <a:bodyPr/>
                    <a:lstStyle/>
                    <a:p>
                      <a:r>
                        <a:rPr lang="en-US" sz="1800" b="0" i="0" kern="1200" dirty="0">
                          <a:solidFill>
                            <a:schemeClr val="dk1"/>
                          </a:solidFill>
                          <a:effectLst/>
                          <a:latin typeface="+mn-lt"/>
                          <a:ea typeface="+mn-ea"/>
                          <a:cs typeface="+mn-cs"/>
                        </a:rPr>
                        <a:t>achieved an accuracy of 93.1% in classifying fetal brain ultrasound images, fast processing speed</a:t>
                      </a:r>
                      <a:endParaRPr lang="en-IN" dirty="0"/>
                    </a:p>
                  </a:txBody>
                  <a:tcPr/>
                </a:tc>
                <a:tc>
                  <a:txBody>
                    <a:bodyPr/>
                    <a:lstStyle/>
                    <a:p>
                      <a:r>
                        <a:rPr lang="en-US" sz="1800" b="0" i="0" kern="1200" dirty="0">
                          <a:solidFill>
                            <a:schemeClr val="dk1"/>
                          </a:solidFill>
                          <a:effectLst/>
                          <a:latin typeface="+mn-lt"/>
                          <a:ea typeface="+mn-ea"/>
                          <a:cs typeface="+mn-cs"/>
                        </a:rPr>
                        <a:t>limited to a specific fetal age range, no disease prediction</a:t>
                      </a:r>
                      <a:endParaRPr lang="en-IN" dirty="0"/>
                    </a:p>
                  </a:txBody>
                  <a:tcPr/>
                </a:tc>
                <a:extLst>
                  <a:ext uri="{0D108BD9-81ED-4DB2-BD59-A6C34878D82A}">
                    <a16:rowId xmlns:a16="http://schemas.microsoft.com/office/drawing/2014/main" val="1382319990"/>
                  </a:ext>
                </a:extLst>
              </a:tr>
              <a:tr h="317409">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88773769"/>
                  </a:ext>
                </a:extLst>
              </a:tr>
            </a:tbl>
          </a:graphicData>
        </a:graphic>
      </p:graphicFrame>
    </p:spTree>
    <p:extLst>
      <p:ext uri="{BB962C8B-B14F-4D97-AF65-F5344CB8AC3E}">
        <p14:creationId xmlns:p14="http://schemas.microsoft.com/office/powerpoint/2010/main" val="25441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FC38893-21C3-0F12-37B1-B52EAED38CDC}"/>
              </a:ext>
            </a:extLst>
          </p:cNvPr>
          <p:cNvGraphicFramePr>
            <a:graphicFrameLocks noGrp="1"/>
          </p:cNvGraphicFramePr>
          <p:nvPr>
            <p:extLst>
              <p:ext uri="{D42A27DB-BD31-4B8C-83A1-F6EECF244321}">
                <p14:modId xmlns:p14="http://schemas.microsoft.com/office/powerpoint/2010/main" val="2450549103"/>
              </p:ext>
            </p:extLst>
          </p:nvPr>
        </p:nvGraphicFramePr>
        <p:xfrm>
          <a:off x="596766" y="719666"/>
          <a:ext cx="11020925" cy="5212080"/>
        </p:xfrm>
        <a:graphic>
          <a:graphicData uri="http://schemas.openxmlformats.org/drawingml/2006/table">
            <a:tbl>
              <a:tblPr firstRow="1" bandRow="1">
                <a:tableStyleId>{5C22544A-7EE6-4342-B048-85BDC9FD1C3A}</a:tableStyleId>
              </a:tblPr>
              <a:tblGrid>
                <a:gridCol w="2204185">
                  <a:extLst>
                    <a:ext uri="{9D8B030D-6E8A-4147-A177-3AD203B41FA5}">
                      <a16:colId xmlns:a16="http://schemas.microsoft.com/office/drawing/2014/main" val="274076101"/>
                    </a:ext>
                  </a:extLst>
                </a:gridCol>
                <a:gridCol w="2204185">
                  <a:extLst>
                    <a:ext uri="{9D8B030D-6E8A-4147-A177-3AD203B41FA5}">
                      <a16:colId xmlns:a16="http://schemas.microsoft.com/office/drawing/2014/main" val="1175479412"/>
                    </a:ext>
                  </a:extLst>
                </a:gridCol>
                <a:gridCol w="2204185">
                  <a:extLst>
                    <a:ext uri="{9D8B030D-6E8A-4147-A177-3AD203B41FA5}">
                      <a16:colId xmlns:a16="http://schemas.microsoft.com/office/drawing/2014/main" val="2092746316"/>
                    </a:ext>
                  </a:extLst>
                </a:gridCol>
                <a:gridCol w="2204185">
                  <a:extLst>
                    <a:ext uri="{9D8B030D-6E8A-4147-A177-3AD203B41FA5}">
                      <a16:colId xmlns:a16="http://schemas.microsoft.com/office/drawing/2014/main" val="3868856359"/>
                    </a:ext>
                  </a:extLst>
                </a:gridCol>
                <a:gridCol w="2204185">
                  <a:extLst>
                    <a:ext uri="{9D8B030D-6E8A-4147-A177-3AD203B41FA5}">
                      <a16:colId xmlns:a16="http://schemas.microsoft.com/office/drawing/2014/main" val="4263422653"/>
                    </a:ext>
                  </a:extLst>
                </a:gridCol>
              </a:tblGrid>
              <a:tr h="370840">
                <a:tc>
                  <a:txBody>
                    <a:bodyPr/>
                    <a:lstStyle/>
                    <a:p>
                      <a:r>
                        <a:rPr lang="en-US" dirty="0" err="1"/>
                        <a:t>S.No</a:t>
                      </a:r>
                      <a:endParaRPr lang="en-IN" dirty="0"/>
                    </a:p>
                  </a:txBody>
                  <a:tcPr/>
                </a:tc>
                <a:tc>
                  <a:txBody>
                    <a:bodyPr/>
                    <a:lstStyle/>
                    <a:p>
                      <a:r>
                        <a:rPr lang="en-US" dirty="0"/>
                        <a:t>Name of the paper with year</a:t>
                      </a:r>
                      <a:endParaRPr lang="en-IN" dirty="0"/>
                    </a:p>
                  </a:txBody>
                  <a:tcPr/>
                </a:tc>
                <a:tc>
                  <a:txBody>
                    <a:bodyPr/>
                    <a:lstStyle/>
                    <a:p>
                      <a:r>
                        <a:rPr lang="en-US" dirty="0"/>
                        <a:t>Objectives</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3856639142"/>
                  </a:ext>
                </a:extLst>
              </a:tr>
              <a:tr h="370840">
                <a:tc>
                  <a:txBody>
                    <a:bodyPr/>
                    <a:lstStyle/>
                    <a:p>
                      <a:r>
                        <a:rPr lang="en-US" dirty="0"/>
                        <a:t>3.</a:t>
                      </a:r>
                      <a:endParaRPr lang="en-IN" dirty="0"/>
                    </a:p>
                  </a:txBody>
                  <a:tcPr/>
                </a:tc>
                <a:tc>
                  <a:txBody>
                    <a:bodyPr/>
                    <a:lstStyle/>
                    <a:p>
                      <a:r>
                        <a:rPr lang="en-US" sz="1800" b="0" i="0" kern="1200" dirty="0">
                          <a:solidFill>
                            <a:schemeClr val="dk1"/>
                          </a:solidFill>
                          <a:effectLst/>
                          <a:latin typeface="+mn-lt"/>
                          <a:ea typeface="+mn-ea"/>
                          <a:cs typeface="+mn-cs"/>
                        </a:rPr>
                        <a:t>"A Novel Approach to Automated Fetal Brain Ultrasound Image Analysis for Disease Prediction" (2019)</a:t>
                      </a:r>
                      <a:endParaRPr lang="en-IN" dirty="0"/>
                    </a:p>
                  </a:txBody>
                  <a:tcPr/>
                </a:tc>
                <a:tc>
                  <a:txBody>
                    <a:bodyPr/>
                    <a:lstStyle/>
                    <a:p>
                      <a:r>
                        <a:rPr lang="en-US" sz="1800" b="0" i="0" kern="1200" dirty="0">
                          <a:solidFill>
                            <a:schemeClr val="dk1"/>
                          </a:solidFill>
                          <a:effectLst/>
                          <a:latin typeface="+mn-lt"/>
                          <a:ea typeface="+mn-ea"/>
                          <a:cs typeface="+mn-cs"/>
                        </a:rPr>
                        <a:t>To develop a novel approach for automated fetal brain ultrasound image analysis for disease prediction</a:t>
                      </a:r>
                      <a:endParaRPr lang="en-IN" dirty="0"/>
                    </a:p>
                  </a:txBody>
                  <a:tcPr/>
                </a:tc>
                <a:tc>
                  <a:txBody>
                    <a:bodyPr/>
                    <a:lstStyle/>
                    <a:p>
                      <a:r>
                        <a:rPr lang="en-US" sz="1800" b="0" i="0" kern="1200" dirty="0">
                          <a:solidFill>
                            <a:schemeClr val="dk1"/>
                          </a:solidFill>
                          <a:effectLst/>
                          <a:latin typeface="+mn-lt"/>
                          <a:ea typeface="+mn-ea"/>
                          <a:cs typeface="+mn-cs"/>
                        </a:rPr>
                        <a:t>achieved an accuracy of 92.8% in predicting fetal brain disease, can be applied to various ultrasound images</a:t>
                      </a:r>
                      <a:endParaRPr lang="en-IN" dirty="0"/>
                    </a:p>
                  </a:txBody>
                  <a:tcPr/>
                </a:tc>
                <a:tc>
                  <a:txBody>
                    <a:bodyPr/>
                    <a:lstStyle/>
                    <a:p>
                      <a:r>
                        <a:rPr lang="en-US" sz="1800" b="0" i="0" kern="1200" dirty="0">
                          <a:solidFill>
                            <a:schemeClr val="dk1"/>
                          </a:solidFill>
                          <a:effectLst/>
                          <a:latin typeface="+mn-lt"/>
                          <a:ea typeface="+mn-ea"/>
                          <a:cs typeface="+mn-cs"/>
                        </a:rPr>
                        <a:t>limited dataset size, no detailed analysis of prediction errors</a:t>
                      </a:r>
                      <a:endParaRPr lang="en-IN" dirty="0"/>
                    </a:p>
                  </a:txBody>
                  <a:tcPr/>
                </a:tc>
                <a:extLst>
                  <a:ext uri="{0D108BD9-81ED-4DB2-BD59-A6C34878D82A}">
                    <a16:rowId xmlns:a16="http://schemas.microsoft.com/office/drawing/2014/main" val="2529798775"/>
                  </a:ext>
                </a:extLst>
              </a:tr>
              <a:tr h="370840">
                <a:tc>
                  <a:txBody>
                    <a:bodyPr/>
                    <a:lstStyle/>
                    <a:p>
                      <a:r>
                        <a:rPr lang="en-US" dirty="0"/>
                        <a:t>4.</a:t>
                      </a:r>
                      <a:endParaRPr lang="en-IN" dirty="0"/>
                    </a:p>
                  </a:txBody>
                  <a:tcPr/>
                </a:tc>
                <a:tc>
                  <a:txBody>
                    <a:bodyPr/>
                    <a:lstStyle/>
                    <a:p>
                      <a:r>
                        <a:rPr lang="en-US" sz="1800" b="0" i="0" kern="1200" dirty="0">
                          <a:solidFill>
                            <a:schemeClr val="dk1"/>
                          </a:solidFill>
                          <a:effectLst/>
                          <a:latin typeface="+mn-lt"/>
                          <a:ea typeface="+mn-ea"/>
                          <a:cs typeface="+mn-cs"/>
                        </a:rPr>
                        <a:t>"Machine Learning Approaches for Fetal Brain Ultrasound Image Classification" (2019)</a:t>
                      </a:r>
                      <a:endParaRPr lang="en-IN" dirty="0"/>
                    </a:p>
                  </a:txBody>
                  <a:tcPr/>
                </a:tc>
                <a:tc>
                  <a:txBody>
                    <a:bodyPr/>
                    <a:lstStyle/>
                    <a:p>
                      <a:r>
                        <a:rPr lang="en-US" sz="1800" b="0" i="0" kern="1200" dirty="0">
                          <a:solidFill>
                            <a:schemeClr val="dk1"/>
                          </a:solidFill>
                          <a:effectLst/>
                          <a:latin typeface="+mn-lt"/>
                          <a:ea typeface="+mn-ea"/>
                          <a:cs typeface="+mn-cs"/>
                        </a:rPr>
                        <a:t>To evaluate machine learning approaches for fetal brain ultrasound image classification</a:t>
                      </a:r>
                      <a:endParaRPr lang="en-IN" dirty="0"/>
                    </a:p>
                  </a:txBody>
                  <a:tcPr/>
                </a:tc>
                <a:tc>
                  <a:txBody>
                    <a:bodyPr/>
                    <a:lstStyle/>
                    <a:p>
                      <a:r>
                        <a:rPr lang="en-US" sz="1800" b="0" i="0" kern="1200" dirty="0">
                          <a:solidFill>
                            <a:schemeClr val="dk1"/>
                          </a:solidFill>
                          <a:effectLst/>
                          <a:latin typeface="+mn-lt"/>
                          <a:ea typeface="+mn-ea"/>
                          <a:cs typeface="+mn-cs"/>
                        </a:rPr>
                        <a:t>achieved an accuracy of 94.7% using multiple algorithms, robust to image quality variations</a:t>
                      </a:r>
                      <a:endParaRPr lang="en-IN" dirty="0"/>
                    </a:p>
                  </a:txBody>
                  <a:tcPr/>
                </a:tc>
                <a:tc>
                  <a:txBody>
                    <a:bodyPr/>
                    <a:lstStyle/>
                    <a:p>
                      <a:r>
                        <a:rPr lang="en-US" sz="1800" b="0" i="0" kern="1200" dirty="0">
                          <a:solidFill>
                            <a:schemeClr val="dk1"/>
                          </a:solidFill>
                          <a:effectLst/>
                          <a:latin typeface="+mn-lt"/>
                          <a:ea typeface="+mn-ea"/>
                          <a:cs typeface="+mn-cs"/>
                        </a:rPr>
                        <a:t>limited to a specific dataset, no disease prediction</a:t>
                      </a:r>
                      <a:endParaRPr lang="en-IN" dirty="0"/>
                    </a:p>
                  </a:txBody>
                  <a:tcPr/>
                </a:tc>
                <a:extLst>
                  <a:ext uri="{0D108BD9-81ED-4DB2-BD59-A6C34878D82A}">
                    <a16:rowId xmlns:a16="http://schemas.microsoft.com/office/drawing/2014/main" val="3936896191"/>
                  </a:ext>
                </a:extLst>
              </a:tr>
            </a:tbl>
          </a:graphicData>
        </a:graphic>
      </p:graphicFrame>
    </p:spTree>
    <p:extLst>
      <p:ext uri="{BB962C8B-B14F-4D97-AF65-F5344CB8AC3E}">
        <p14:creationId xmlns:p14="http://schemas.microsoft.com/office/powerpoint/2010/main" val="118317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8A8D6BA-20B0-0C34-1302-2EE07CEE4EB0}"/>
              </a:ext>
            </a:extLst>
          </p:cNvPr>
          <p:cNvGraphicFramePr>
            <a:graphicFrameLocks noGrp="1"/>
          </p:cNvGraphicFramePr>
          <p:nvPr>
            <p:extLst>
              <p:ext uri="{D42A27DB-BD31-4B8C-83A1-F6EECF244321}">
                <p14:modId xmlns:p14="http://schemas.microsoft.com/office/powerpoint/2010/main" val="202437879"/>
              </p:ext>
            </p:extLst>
          </p:nvPr>
        </p:nvGraphicFramePr>
        <p:xfrm>
          <a:off x="664143" y="690790"/>
          <a:ext cx="10915050" cy="5212080"/>
        </p:xfrm>
        <a:graphic>
          <a:graphicData uri="http://schemas.openxmlformats.org/drawingml/2006/table">
            <a:tbl>
              <a:tblPr firstRow="1" bandRow="1">
                <a:tableStyleId>{5C22544A-7EE6-4342-B048-85BDC9FD1C3A}</a:tableStyleId>
              </a:tblPr>
              <a:tblGrid>
                <a:gridCol w="2183010">
                  <a:extLst>
                    <a:ext uri="{9D8B030D-6E8A-4147-A177-3AD203B41FA5}">
                      <a16:colId xmlns:a16="http://schemas.microsoft.com/office/drawing/2014/main" val="2609136017"/>
                    </a:ext>
                  </a:extLst>
                </a:gridCol>
                <a:gridCol w="2183010">
                  <a:extLst>
                    <a:ext uri="{9D8B030D-6E8A-4147-A177-3AD203B41FA5}">
                      <a16:colId xmlns:a16="http://schemas.microsoft.com/office/drawing/2014/main" val="3664017496"/>
                    </a:ext>
                  </a:extLst>
                </a:gridCol>
                <a:gridCol w="2183010">
                  <a:extLst>
                    <a:ext uri="{9D8B030D-6E8A-4147-A177-3AD203B41FA5}">
                      <a16:colId xmlns:a16="http://schemas.microsoft.com/office/drawing/2014/main" val="1821301468"/>
                    </a:ext>
                  </a:extLst>
                </a:gridCol>
                <a:gridCol w="2183010">
                  <a:extLst>
                    <a:ext uri="{9D8B030D-6E8A-4147-A177-3AD203B41FA5}">
                      <a16:colId xmlns:a16="http://schemas.microsoft.com/office/drawing/2014/main" val="2430897982"/>
                    </a:ext>
                  </a:extLst>
                </a:gridCol>
                <a:gridCol w="2183010">
                  <a:extLst>
                    <a:ext uri="{9D8B030D-6E8A-4147-A177-3AD203B41FA5}">
                      <a16:colId xmlns:a16="http://schemas.microsoft.com/office/drawing/2014/main" val="499759414"/>
                    </a:ext>
                  </a:extLst>
                </a:gridCol>
              </a:tblGrid>
              <a:tr h="370840">
                <a:tc>
                  <a:txBody>
                    <a:bodyPr/>
                    <a:lstStyle/>
                    <a:p>
                      <a:r>
                        <a:rPr lang="en-US" dirty="0" err="1"/>
                        <a:t>S.No</a:t>
                      </a:r>
                      <a:endParaRPr lang="en-IN" dirty="0"/>
                    </a:p>
                  </a:txBody>
                  <a:tcPr/>
                </a:tc>
                <a:tc>
                  <a:txBody>
                    <a:bodyPr/>
                    <a:lstStyle/>
                    <a:p>
                      <a:r>
                        <a:rPr lang="en-US" dirty="0"/>
                        <a:t>Name of the paper with year</a:t>
                      </a:r>
                      <a:endParaRPr lang="en-IN" dirty="0"/>
                    </a:p>
                  </a:txBody>
                  <a:tcPr/>
                </a:tc>
                <a:tc>
                  <a:txBody>
                    <a:bodyPr/>
                    <a:lstStyle/>
                    <a:p>
                      <a:r>
                        <a:rPr lang="en-US" dirty="0"/>
                        <a:t>Objectives</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3849707992"/>
                  </a:ext>
                </a:extLst>
              </a:tr>
              <a:tr h="370840">
                <a:tc>
                  <a:txBody>
                    <a:bodyPr/>
                    <a:lstStyle/>
                    <a:p>
                      <a:r>
                        <a:rPr lang="en-US" dirty="0"/>
                        <a:t>5.</a:t>
                      </a:r>
                      <a:r>
                        <a:rPr lang="en-US" sz="1800" b="0" i="0" kern="1200" dirty="0">
                          <a:solidFill>
                            <a:schemeClr val="dk1"/>
                          </a:solidFill>
                          <a:effectLst/>
                          <a:latin typeface="+mn-lt"/>
                          <a:ea typeface="+mn-ea"/>
                          <a:cs typeface="+mn-cs"/>
                        </a:rPr>
                        <a:t> </a:t>
                      </a:r>
                      <a:endParaRPr lang="en-IN" dirty="0"/>
                    </a:p>
                  </a:txBody>
                  <a:tcPr/>
                </a:tc>
                <a:tc>
                  <a:txBody>
                    <a:bodyPr/>
                    <a:lstStyle/>
                    <a:p>
                      <a:r>
                        <a:rPr lang="en-US" sz="1800" b="0" i="0" kern="1200" dirty="0">
                          <a:solidFill>
                            <a:schemeClr val="dk1"/>
                          </a:solidFill>
                          <a:effectLst/>
                          <a:latin typeface="+mn-lt"/>
                          <a:ea typeface="+mn-ea"/>
                          <a:cs typeface="+mn-cs"/>
                        </a:rPr>
                        <a:t>"Fetal Brain Ultrasound Image Classification using Deep Learning with Transfer Learning" (2020)</a:t>
                      </a:r>
                      <a:endParaRPr lang="en-IN" dirty="0"/>
                    </a:p>
                  </a:txBody>
                  <a:tcPr/>
                </a:tc>
                <a:tc>
                  <a:txBody>
                    <a:bodyPr/>
                    <a:lstStyle/>
                    <a:p>
                      <a:r>
                        <a:rPr lang="en-US" sz="1800" b="0" i="0" kern="1200" dirty="0">
                          <a:solidFill>
                            <a:schemeClr val="dk1"/>
                          </a:solidFill>
                          <a:effectLst/>
                          <a:latin typeface="+mn-lt"/>
                          <a:ea typeface="+mn-ea"/>
                          <a:cs typeface="+mn-cs"/>
                        </a:rPr>
                        <a:t>To classify fetal brain ultrasound images using deep learning with transfer learning</a:t>
                      </a:r>
                      <a:endParaRPr lang="en-IN" dirty="0"/>
                    </a:p>
                  </a:txBody>
                  <a:tcPr/>
                </a:tc>
                <a:tc>
                  <a:txBody>
                    <a:bodyPr/>
                    <a:lstStyle/>
                    <a:p>
                      <a:r>
                        <a:rPr lang="en-US" sz="1800" b="0" i="0" kern="1200" dirty="0">
                          <a:solidFill>
                            <a:schemeClr val="dk1"/>
                          </a:solidFill>
                          <a:effectLst/>
                          <a:latin typeface="+mn-lt"/>
                          <a:ea typeface="+mn-ea"/>
                          <a:cs typeface="+mn-cs"/>
                        </a:rPr>
                        <a:t>achieved an accuracy of 98.4% in classifying fetal brain ultrasound images, robust to image quality variations</a:t>
                      </a:r>
                      <a:endParaRPr lang="en-IN" dirty="0"/>
                    </a:p>
                  </a:txBody>
                  <a:tcPr/>
                </a:tc>
                <a:tc>
                  <a:txBody>
                    <a:bodyPr/>
                    <a:lstStyle/>
                    <a:p>
                      <a:r>
                        <a:rPr lang="en-US" sz="1800" b="0" i="0" kern="1200" dirty="0">
                          <a:solidFill>
                            <a:schemeClr val="dk1"/>
                          </a:solidFill>
                          <a:effectLst/>
                          <a:latin typeface="+mn-lt"/>
                          <a:ea typeface="+mn-ea"/>
                          <a:cs typeface="+mn-cs"/>
                        </a:rPr>
                        <a:t>limited dataset size, transfer learning approach may not be optimal for all scenarios</a:t>
                      </a:r>
                      <a:endParaRPr lang="en-IN" dirty="0"/>
                    </a:p>
                  </a:txBody>
                  <a:tcPr/>
                </a:tc>
                <a:extLst>
                  <a:ext uri="{0D108BD9-81ED-4DB2-BD59-A6C34878D82A}">
                    <a16:rowId xmlns:a16="http://schemas.microsoft.com/office/drawing/2014/main" val="193852043"/>
                  </a:ext>
                </a:extLst>
              </a:tr>
              <a:tr h="370840">
                <a:tc>
                  <a:txBody>
                    <a:bodyPr/>
                    <a:lstStyle/>
                    <a:p>
                      <a:r>
                        <a:rPr lang="en-US" dirty="0"/>
                        <a:t>6.</a:t>
                      </a:r>
                      <a:endParaRPr lang="en-IN" dirty="0"/>
                    </a:p>
                  </a:txBody>
                  <a:tcPr/>
                </a:tc>
                <a:tc>
                  <a:txBody>
                    <a:bodyPr/>
                    <a:lstStyle/>
                    <a:p>
                      <a:r>
                        <a:rPr lang="en-US" sz="1800" b="0" i="0" kern="1200" dirty="0">
                          <a:solidFill>
                            <a:schemeClr val="dk1"/>
                          </a:solidFill>
                          <a:effectLst/>
                          <a:latin typeface="+mn-lt"/>
                          <a:ea typeface="+mn-ea"/>
                          <a:cs typeface="+mn-cs"/>
                        </a:rPr>
                        <a:t>"Fetal Brain Ultrasound Image Analysis for Abnormality Detection" (2021)</a:t>
                      </a:r>
                      <a:endParaRPr lang="en-IN" dirty="0"/>
                    </a:p>
                  </a:txBody>
                  <a:tcPr/>
                </a:tc>
                <a:tc>
                  <a:txBody>
                    <a:bodyPr/>
                    <a:lstStyle/>
                    <a:p>
                      <a:r>
                        <a:rPr lang="en-US" sz="1800" b="0" i="0" kern="1200" dirty="0">
                          <a:solidFill>
                            <a:schemeClr val="dk1"/>
                          </a:solidFill>
                          <a:effectLst/>
                          <a:latin typeface="+mn-lt"/>
                          <a:ea typeface="+mn-ea"/>
                          <a:cs typeface="+mn-cs"/>
                        </a:rPr>
                        <a:t>To develop an automated system for fetal brain ultrasound image analysis for abnormality detection</a:t>
                      </a:r>
                      <a:endParaRPr lang="en-IN" dirty="0"/>
                    </a:p>
                  </a:txBody>
                  <a:tcPr/>
                </a:tc>
                <a:tc>
                  <a:txBody>
                    <a:bodyPr/>
                    <a:lstStyle/>
                    <a:p>
                      <a:r>
                        <a:rPr lang="en-US" sz="1800" b="0" i="0" kern="1200" dirty="0">
                          <a:solidFill>
                            <a:schemeClr val="dk1"/>
                          </a:solidFill>
                          <a:effectLst/>
                          <a:latin typeface="+mn-lt"/>
                          <a:ea typeface="+mn-ea"/>
                          <a:cs typeface="+mn-cs"/>
                        </a:rPr>
                        <a:t>achieved an accuracy of 93.9% in detecting fetal brain abnormalities, fast processing speed</a:t>
                      </a:r>
                      <a:endParaRPr lang="en-IN" dirty="0"/>
                    </a:p>
                  </a:txBody>
                  <a:tcPr/>
                </a:tc>
                <a:tc>
                  <a:txBody>
                    <a:bodyPr/>
                    <a:lstStyle/>
                    <a:p>
                      <a:r>
                        <a:rPr lang="en-US" sz="1800" b="0" i="0" kern="1200" dirty="0">
                          <a:solidFill>
                            <a:schemeClr val="dk1"/>
                          </a:solidFill>
                          <a:effectLst/>
                          <a:latin typeface="+mn-lt"/>
                          <a:ea typeface="+mn-ea"/>
                          <a:cs typeface="+mn-cs"/>
                        </a:rPr>
                        <a:t>limited dataset size, no disease prediction</a:t>
                      </a:r>
                      <a:endParaRPr lang="en-IN" dirty="0"/>
                    </a:p>
                  </a:txBody>
                  <a:tcPr/>
                </a:tc>
                <a:extLst>
                  <a:ext uri="{0D108BD9-81ED-4DB2-BD59-A6C34878D82A}">
                    <a16:rowId xmlns:a16="http://schemas.microsoft.com/office/drawing/2014/main" val="3618886000"/>
                  </a:ext>
                </a:extLst>
              </a:tr>
            </a:tbl>
          </a:graphicData>
        </a:graphic>
      </p:graphicFrame>
    </p:spTree>
    <p:extLst>
      <p:ext uri="{BB962C8B-B14F-4D97-AF65-F5344CB8AC3E}">
        <p14:creationId xmlns:p14="http://schemas.microsoft.com/office/powerpoint/2010/main" val="223717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B94B-FECB-96E7-E8A0-FBECA72C1BAF}"/>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a16="http://schemas.microsoft.com/office/drawing/2014/main" id="{1BDBB68E-2478-9B74-1042-0C56AD471347}"/>
              </a:ext>
            </a:extLst>
          </p:cNvPr>
          <p:cNvSpPr>
            <a:spLocks noGrp="1"/>
          </p:cNvSpPr>
          <p:nvPr>
            <p:ph idx="1"/>
          </p:nvPr>
        </p:nvSpPr>
        <p:spPr/>
        <p:txBody>
          <a:bodyPr>
            <a:normAutofit fontScale="92500" lnSpcReduction="10000"/>
          </a:bodyPr>
          <a:lstStyle/>
          <a:p>
            <a:r>
              <a:rPr lang="en-US" dirty="0"/>
              <a:t>Thresholding Method</a:t>
            </a:r>
            <a:r>
              <a:rPr lang="en-IN" dirty="0"/>
              <a:t> :</a:t>
            </a:r>
          </a:p>
          <a:p>
            <a:pPr marL="0" indent="0" algn="just">
              <a:buNone/>
            </a:pPr>
            <a:r>
              <a:rPr lang="en-IN" dirty="0"/>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threshold method for image classification in CNN has some limitations, such as a fixed threshold, sensitivity to noise and outliers, unsuitability for soft classification, and lack of information about confidence. Additionally, the method may not always result in optimal classification performance. Therefore, while the threshold method is straightforward, its drawbacks need to be considered in image classification.</a:t>
            </a:r>
          </a:p>
          <a:p>
            <a:pPr marL="0" indent="0">
              <a:buNone/>
            </a:pPr>
            <a:r>
              <a:rPr lang="en-US" sz="4400" b="1" dirty="0"/>
              <a:t>. </a:t>
            </a:r>
            <a:r>
              <a:rPr lang="en-US" dirty="0"/>
              <a:t>K – Means Clustering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K-means clustering is a popular unsupervised learning method that can be used in image classification with CNNs. However, there are several drawbacks to using this method: Sensitivity to initialization,</a:t>
            </a:r>
            <a:r>
              <a:rPr lang="en-IN" sz="1800" kern="100"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Difficulty in handling complex and high-dimensional data, Difficulty in handling non-linear data.</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242275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4325-02E7-8C31-3A57-73890BCDC482}"/>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DF60B54C-D9AD-E9F6-0612-99DDB343E314}"/>
              </a:ext>
            </a:extLst>
          </p:cNvPr>
          <p:cNvSpPr>
            <a:spLocks noGrp="1"/>
          </p:cNvSpPr>
          <p:nvPr>
            <p:ph idx="1"/>
          </p:nvPr>
        </p:nvSpPr>
        <p:spPr/>
        <p:txBody>
          <a:bodyPr>
            <a:normAutofit fontScale="92500" lnSpcReduction="10000"/>
          </a:bodyPr>
          <a:lstStyle/>
          <a:p>
            <a:pPr marL="0" indent="0">
              <a:buNone/>
            </a:pPr>
            <a:r>
              <a:rPr lang="en-US" sz="4800" dirty="0"/>
              <a:t>Our proposed System contain three methods </a:t>
            </a:r>
          </a:p>
          <a:p>
            <a:pPr marL="0" indent="0">
              <a:buNone/>
            </a:pPr>
            <a:endParaRPr lang="en-US" sz="4800" dirty="0"/>
          </a:p>
          <a:p>
            <a:pPr>
              <a:buFont typeface="Wingdings" panose="05000000000000000000" pitchFamily="2" charset="2"/>
              <a:buChar char="§"/>
            </a:pPr>
            <a:r>
              <a:rPr lang="en-IN" sz="3600" i="1" dirty="0">
                <a:effectLst/>
                <a:latin typeface="Times New Roman" panose="02020603050405020304" pitchFamily="18" charset="0"/>
                <a:ea typeface="Calibri" panose="020F0502020204030204" pitchFamily="34" charset="0"/>
              </a:rPr>
              <a:t>CONVOLUTIONAL NEURAL NETWORK</a:t>
            </a:r>
          </a:p>
          <a:p>
            <a:pPr>
              <a:buFont typeface="Wingdings" panose="05000000000000000000" pitchFamily="2" charset="2"/>
              <a:buChar char="§"/>
            </a:pPr>
            <a:r>
              <a:rPr lang="en-IN" sz="3600" i="1" dirty="0">
                <a:effectLst/>
                <a:latin typeface="Calibri" panose="020F0502020204030204" pitchFamily="34" charset="0"/>
                <a:ea typeface="Calibri" panose="020F0502020204030204" pitchFamily="34" charset="0"/>
                <a:cs typeface="Latha" panose="020B0604020202020204" pitchFamily="34" charset="0"/>
              </a:rPr>
              <a:t>GOOGLE-NET</a:t>
            </a:r>
          </a:p>
          <a:p>
            <a:pPr>
              <a:buFont typeface="Wingdings" panose="05000000000000000000" pitchFamily="2" charset="2"/>
              <a:buChar char="§"/>
            </a:pPr>
            <a:r>
              <a:rPr lang="en-IN" sz="3600" i="1" dirty="0">
                <a:effectLst/>
                <a:latin typeface="Calibri" panose="020F0502020204030204" pitchFamily="34" charset="0"/>
                <a:ea typeface="Calibri" panose="020F0502020204030204" pitchFamily="34" charset="0"/>
                <a:cs typeface="Latha" panose="020B0604020202020204" pitchFamily="34" charset="0"/>
              </a:rPr>
              <a:t>DISCRETEWAVELET TRANSFORM(DWT)</a:t>
            </a:r>
            <a:endParaRPr lang="en-IN" sz="4800" dirty="0"/>
          </a:p>
        </p:txBody>
      </p:sp>
    </p:spTree>
    <p:extLst>
      <p:ext uri="{BB962C8B-B14F-4D97-AF65-F5344CB8AC3E}">
        <p14:creationId xmlns:p14="http://schemas.microsoft.com/office/powerpoint/2010/main" val="1897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2EFA-BC49-2980-1897-447EC9E87C50}"/>
              </a:ext>
            </a:extLst>
          </p:cNvPr>
          <p:cNvSpPr>
            <a:spLocks noGrp="1"/>
          </p:cNvSpPr>
          <p:nvPr>
            <p:ph type="title"/>
          </p:nvPr>
        </p:nvSpPr>
        <p:spPr/>
        <p:txBody>
          <a:bodyPr>
            <a:normAutofit fontScale="90000"/>
          </a:bodyPr>
          <a:lstStyle/>
          <a:p>
            <a:r>
              <a:rPr lang="en-IN" sz="4400" i="1" dirty="0">
                <a:effectLst/>
                <a:latin typeface="Times New Roman" panose="02020603050405020304" pitchFamily="18" charset="0"/>
                <a:ea typeface="Calibri" panose="020F0502020204030204" pitchFamily="34" charset="0"/>
              </a:rPr>
              <a:t>CONVOLUTIONAL NEURAL NETWORK</a:t>
            </a:r>
            <a:br>
              <a:rPr lang="en-IN" sz="4400" i="1" dirty="0">
                <a:effectLst/>
                <a:latin typeface="Times New Roman" panose="02020603050405020304" pitchFamily="18"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04A7998C-7F57-073D-D246-37DE5D80E9D8}"/>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Artificial neural networks known as deep neural networks (</a:t>
            </a:r>
            <a:r>
              <a:rPr lang="en-US" sz="1800" dirty="0" err="1">
                <a:effectLst/>
                <a:latin typeface="Times New Roman" panose="02020603050405020304" pitchFamily="18" charset="0"/>
                <a:ea typeface="Times New Roman" panose="02020603050405020304" pitchFamily="18" charset="0"/>
              </a:rPr>
              <a:t>ConvNets</a:t>
            </a:r>
            <a:r>
              <a:rPr lang="en-US" sz="1800" dirty="0">
                <a:effectLst/>
                <a:latin typeface="Times New Roman" panose="02020603050405020304" pitchFamily="18" charset="0"/>
                <a:ea typeface="Times New Roman" panose="02020603050405020304" pitchFamily="18" charset="0"/>
              </a:rPr>
              <a:t> or CNNs) are used for natural language processing as well as image and video recognition. They are made to handle data having a grid-like architecture, such as an image while maintaining the spatial link between the pixels by employing convolutional layers to learn local characteristics.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rPr>
              <a:t>ConvNet</a:t>
            </a:r>
            <a:r>
              <a:rPr lang="en-US" sz="1800" dirty="0">
                <a:effectLst/>
                <a:latin typeface="Times New Roman" panose="02020603050405020304" pitchFamily="18" charset="0"/>
                <a:ea typeface="Times New Roman" panose="02020603050405020304" pitchFamily="18" charset="0"/>
              </a:rPr>
              <a:t> is composed of an input layer, hidden convolutional layers, pooling layers, fully connected layers, and output layers. The convolutional layers, which apply filters to the incoming data, create the feature map. The pooling layer reduces the spatial size of the feature map, the number of variables in the network, and allows for the detection of features of varying sizes.Fig.2 explains the process of a Convolutional Neural Network.</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967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BCEE-60CC-E456-CDB1-60DC13F89683}"/>
              </a:ext>
            </a:extLst>
          </p:cNvPr>
          <p:cNvSpPr>
            <a:spLocks noGrp="1"/>
          </p:cNvSpPr>
          <p:nvPr>
            <p:ph type="title"/>
          </p:nvPr>
        </p:nvSpPr>
        <p:spPr/>
        <p:txBody>
          <a:bodyPr>
            <a:normAutofit fontScale="90000"/>
          </a:bodyPr>
          <a:lstStyle/>
          <a:p>
            <a:r>
              <a:rPr lang="en-IN" sz="4400" i="1" dirty="0">
                <a:effectLst/>
                <a:latin typeface="Calibri" panose="020F0502020204030204" pitchFamily="34" charset="0"/>
                <a:ea typeface="Calibri" panose="020F0502020204030204" pitchFamily="34" charset="0"/>
                <a:cs typeface="Latha" panose="020B0604020202020204" pitchFamily="34" charset="0"/>
              </a:rPr>
              <a:t>GOOGLE-NET</a:t>
            </a:r>
            <a:br>
              <a:rPr lang="en-IN" sz="4400" i="1"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A401A0A1-6B45-6C21-C4C1-355BE816A4E2}"/>
              </a:ext>
            </a:extLst>
          </p:cNvPr>
          <p:cNvSpPr>
            <a:spLocks noGrp="1"/>
          </p:cNvSpPr>
          <p:nvPr>
            <p:ph idx="1"/>
          </p:nvPr>
        </p:nvSpPr>
        <p:spPr/>
        <p:txBody>
          <a:bodyPr>
            <a:normAutofit/>
          </a:bodyPr>
          <a:lstStyle/>
          <a:p>
            <a:r>
              <a:rPr lang="en-IN" sz="1800" dirty="0" err="1">
                <a:effectLst/>
                <a:latin typeface="Times New Roman" panose="02020603050405020304" pitchFamily="18" charset="0"/>
                <a:ea typeface="Times New Roman" panose="02020603050405020304" pitchFamily="18" charset="0"/>
              </a:rPr>
              <a:t>GoogleNet</a:t>
            </a:r>
            <a:r>
              <a:rPr lang="en-IN" sz="1800" dirty="0">
                <a:effectLst/>
                <a:latin typeface="Times New Roman" panose="02020603050405020304" pitchFamily="18" charset="0"/>
                <a:ea typeface="Times New Roman" panose="02020603050405020304" pitchFamily="18" charset="0"/>
              </a:rPr>
              <a:t> and other The use of Convolutional Neural Networks (CNNs) in analysis of ultrasound images in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imaging to improve the accuracy of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diagnostics. CNNs have shown promising results in a number of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imaging applications, including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growth estimation,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biometry measurement, and </a:t>
            </a:r>
            <a:r>
              <a:rPr lang="en-IN" sz="1800" dirty="0" err="1">
                <a:effectLst/>
                <a:latin typeface="Times New Roman" panose="02020603050405020304" pitchFamily="18" charset="0"/>
                <a:ea typeface="Times New Roman" panose="02020603050405020304" pitchFamily="18" charset="0"/>
              </a:rPr>
              <a:t>fetal</a:t>
            </a:r>
            <a:r>
              <a:rPr lang="en-IN" sz="1800" dirty="0">
                <a:effectLst/>
                <a:latin typeface="Times New Roman" panose="02020603050405020304" pitchFamily="18" charset="0"/>
                <a:ea typeface="Times New Roman" panose="02020603050405020304" pitchFamily="18" charset="0"/>
              </a:rPr>
              <a:t> anomaly detection.</a:t>
            </a:r>
          </a:p>
          <a:p>
            <a:r>
              <a:rPr lang="en-US" sz="1800" dirty="0">
                <a:effectLst/>
                <a:latin typeface="Times New Roman" panose="02020603050405020304" pitchFamily="18" charset="0"/>
                <a:ea typeface="Times New Roman" panose="02020603050405020304" pitchFamily="18" charset="0"/>
              </a:rPr>
              <a:t>In fetal ultrasound imaging, CNNs can be mainly used to the – automation of the extract features from the ultrasound images and make predictions about various aspects of the fetus, such as gestational age, fetal weight, and the presence of anomalies. These predictions can then be used to support or improve clinical decision-making.</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Overall, the use of CNNs in fetal ultrasound imaging has the potential to improve the accuracy of fetal diagnostics and make them more accessible to a wider range of healthcare providers.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243362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689</TotalTime>
  <Words>1852</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Segoe UI</vt:lpstr>
      <vt:lpstr>Söhne Mono</vt:lpstr>
      <vt:lpstr>Times New Roman</vt:lpstr>
      <vt:lpstr>Wingdings</vt:lpstr>
      <vt:lpstr>Wingdings 3</vt:lpstr>
      <vt:lpstr>Wisp</vt:lpstr>
      <vt:lpstr>Ultrasound 2d Fetal Developing Brain Image Classification And Disease Prediction </vt:lpstr>
      <vt:lpstr>Abstract</vt:lpstr>
      <vt:lpstr>Literature Survey</vt:lpstr>
      <vt:lpstr>PowerPoint Presentation</vt:lpstr>
      <vt:lpstr>PowerPoint Presentation</vt:lpstr>
      <vt:lpstr>Existing System</vt:lpstr>
      <vt:lpstr>Proposed System</vt:lpstr>
      <vt:lpstr>CONVOLUTIONAL NEURAL NETWORK </vt:lpstr>
      <vt:lpstr>GOOGLE-NET </vt:lpstr>
      <vt:lpstr>DISCRETEWAVELET TRANSFORM(DWT) </vt:lpstr>
      <vt:lpstr>Block Diagram</vt:lpstr>
      <vt:lpstr>Algorithm</vt:lpstr>
      <vt:lpstr>PowerPoint Presentation</vt:lpstr>
      <vt:lpstr>Output</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Ultrasound 2d Fetal Developing Brain Image Classification And Disease Prediction </dc:title>
  <dc:creator>N Gokul</dc:creator>
  <cp:lastModifiedBy>N Gokul</cp:lastModifiedBy>
  <cp:revision>1</cp:revision>
  <dcterms:created xsi:type="dcterms:W3CDTF">2023-04-01T02:19:48Z</dcterms:created>
  <dcterms:modified xsi:type="dcterms:W3CDTF">2023-04-01T13:48:54Z</dcterms:modified>
</cp:coreProperties>
</file>