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07"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F04EB6B-CBE3-4814-B5F9-A41AC4DA78E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46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26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00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10303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189833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83022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DEF60-A809-4AFD-978C-035322BC2270}"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960826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DEF60-A809-4AFD-978C-035322BC2270}"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195269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DEF60-A809-4AFD-978C-035322BC2270}"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901252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DEF60-A809-4AFD-978C-035322BC2270}"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585780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DEF60-A809-4AFD-978C-035322BC2270}"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96571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2985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DEF60-A809-4AFD-978C-035322BC2270}"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20700950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721296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5640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379503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1209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2500598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2308498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245095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EF60-A809-4AFD-978C-035322BC2270}"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4EB6B-CBE3-4814-B5F9-A41AC4DA78E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89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DEF60-A809-4AFD-978C-035322BC2270}"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4EB6B-CBE3-4814-B5F9-A41AC4DA78E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02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DEF60-A809-4AFD-978C-035322BC2270}"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4EB6B-CBE3-4814-B5F9-A41AC4DA78E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83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DEF60-A809-4AFD-978C-035322BC2270}"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4EB6B-CBE3-4814-B5F9-A41AC4DA78E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701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DEF60-A809-4AFD-978C-035322BC2270}"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04EB6B-CBE3-4814-B5F9-A41AC4DA78E2}" type="slidenum">
              <a:rPr lang="en-IN" smtClean="0"/>
              <a:t>‹#›</a:t>
            </a:fld>
            <a:endParaRPr lang="en-IN"/>
          </a:p>
        </p:txBody>
      </p:sp>
    </p:spTree>
    <p:extLst>
      <p:ext uri="{BB962C8B-B14F-4D97-AF65-F5344CB8AC3E}">
        <p14:creationId xmlns:p14="http://schemas.microsoft.com/office/powerpoint/2010/main" val="307301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DEF60-A809-4AFD-978C-035322BC2270}"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4EB6B-CBE3-4814-B5F9-A41AC4DA78E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14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6DEF60-A809-4AFD-978C-035322BC2270}" type="datetimeFigureOut">
              <a:rPr lang="en-IN" smtClean="0"/>
              <a:t>18-03-2023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F04EB6B-CBE3-4814-B5F9-A41AC4DA78E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698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6DEF60-A809-4AFD-978C-035322BC2270}" type="datetimeFigureOut">
              <a:rPr lang="en-IN" smtClean="0"/>
              <a:t>18-03-2023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F04EB6B-CBE3-4814-B5F9-A41AC4DA78E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60496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6DEF60-A809-4AFD-978C-035322BC2270}" type="datetimeFigureOut">
              <a:rPr lang="en-IN" smtClean="0"/>
              <a:t>18-03-2023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04EB6B-CBE3-4814-B5F9-A41AC4DA78E2}" type="slidenum">
              <a:rPr lang="en-IN" smtClean="0"/>
              <a:t>‹#›</a:t>
            </a:fld>
            <a:endParaRPr lang="en-IN"/>
          </a:p>
        </p:txBody>
      </p:sp>
    </p:spTree>
    <p:extLst>
      <p:ext uri="{BB962C8B-B14F-4D97-AF65-F5344CB8AC3E}">
        <p14:creationId xmlns:p14="http://schemas.microsoft.com/office/powerpoint/2010/main" val="13510364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0FC667-A7B7-CA8B-EB4C-5580D750F0A1}"/>
              </a:ext>
            </a:extLst>
          </p:cNvPr>
          <p:cNvSpPr>
            <a:spLocks noGrp="1"/>
          </p:cNvSpPr>
          <p:nvPr>
            <p:ph type="title"/>
          </p:nvPr>
        </p:nvSpPr>
        <p:spPr>
          <a:xfrm>
            <a:off x="474594" y="755372"/>
            <a:ext cx="10630728" cy="2367627"/>
          </a:xfrm>
        </p:spPr>
        <p:txBody>
          <a:bodyPr>
            <a:noAutofit/>
          </a:bodyPr>
          <a:lstStyle/>
          <a:p>
            <a:r>
              <a:rPr lang="en-US" sz="4200" b="1" dirty="0" smtClean="0">
                <a:solidFill>
                  <a:srgbClr val="C00000"/>
                </a:solidFill>
                <a:latin typeface="Times New Roman" panose="02020603050405020304" pitchFamily="18" charset="0"/>
                <a:cs typeface="Times New Roman" panose="02020603050405020304" pitchFamily="18" charset="0"/>
              </a:rPr>
              <a:t>VM </a:t>
            </a:r>
            <a:r>
              <a:rPr lang="en-US" sz="4200" b="1" dirty="0">
                <a:solidFill>
                  <a:srgbClr val="C00000"/>
                </a:solidFill>
                <a:latin typeface="Times New Roman" panose="02020603050405020304" pitchFamily="18" charset="0"/>
                <a:cs typeface="Times New Roman" panose="02020603050405020304" pitchFamily="18" charset="0"/>
              </a:rPr>
              <a:t>CONSOLIDATION </a:t>
            </a:r>
            <a:r>
              <a:rPr lang="en-US" sz="4200" b="1" dirty="0" smtClean="0">
                <a:solidFill>
                  <a:srgbClr val="C00000"/>
                </a:solidFill>
                <a:latin typeface="Times New Roman" panose="02020603050405020304" pitchFamily="18" charset="0"/>
                <a:cs typeface="Times New Roman" panose="02020603050405020304" pitchFamily="18" charset="0"/>
              </a:rPr>
              <a:t>ALGORITHM</a:t>
            </a:r>
            <a:br>
              <a:rPr lang="en-US" sz="4200" b="1" dirty="0" smtClean="0">
                <a:solidFill>
                  <a:srgbClr val="C00000"/>
                </a:solidFill>
                <a:latin typeface="Times New Roman" panose="02020603050405020304" pitchFamily="18" charset="0"/>
                <a:cs typeface="Times New Roman" panose="02020603050405020304" pitchFamily="18" charset="0"/>
              </a:rPr>
            </a:br>
            <a:r>
              <a:rPr lang="en-US" sz="4200" b="1" dirty="0" smtClean="0">
                <a:solidFill>
                  <a:srgbClr val="C00000"/>
                </a:solidFill>
                <a:latin typeface="Times New Roman" panose="02020603050405020304" pitchFamily="18" charset="0"/>
                <a:cs typeface="Times New Roman" panose="02020603050405020304" pitchFamily="18" charset="0"/>
              </a:rPr>
              <a:t>FOR </a:t>
            </a:r>
            <a:r>
              <a:rPr lang="en-US" sz="4200" b="1" dirty="0">
                <a:solidFill>
                  <a:srgbClr val="C00000"/>
                </a:solidFill>
                <a:latin typeface="Times New Roman" panose="02020603050405020304" pitchFamily="18" charset="0"/>
                <a:cs typeface="Times New Roman" panose="02020603050405020304" pitchFamily="18" charset="0"/>
              </a:rPr>
              <a:t>ENERGY EFFICIENCY AND         QUALITY   OF SERVICE</a:t>
            </a:r>
            <a:endParaRPr lang="en-IN" sz="4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297F77D-931E-5240-4158-C3C68AD53B95}"/>
              </a:ext>
            </a:extLst>
          </p:cNvPr>
          <p:cNvSpPr>
            <a:spLocks noGrp="1"/>
          </p:cNvSpPr>
          <p:nvPr>
            <p:ph idx="1"/>
          </p:nvPr>
        </p:nvSpPr>
        <p:spPr>
          <a:xfrm>
            <a:off x="3805054" y="3600079"/>
            <a:ext cx="7300268" cy="3880773"/>
          </a:xfrm>
        </p:spPr>
        <p:txBody>
          <a:bodyPr>
            <a:normAutofit/>
          </a:bodyPr>
          <a:lstStyle/>
          <a:p>
            <a:pPr marL="0" indent="0" algn="just">
              <a:buNone/>
            </a:pPr>
            <a:r>
              <a:rPr lang="en-US" sz="2400" dirty="0" smtClean="0">
                <a:solidFill>
                  <a:srgbClr val="0070C0"/>
                </a:solidFill>
                <a:latin typeface="Times New Roman" panose="02020603050405020304" pitchFamily="18" charset="0"/>
                <a:cs typeface="Times New Roman" panose="02020603050405020304" pitchFamily="18" charset="0"/>
              </a:rPr>
              <a:t>PANIMALAR </a:t>
            </a:r>
            <a:r>
              <a:rPr lang="en-US" sz="2400" dirty="0">
                <a:solidFill>
                  <a:srgbClr val="0070C0"/>
                </a:solidFill>
                <a:latin typeface="Times New Roman" panose="02020603050405020304" pitchFamily="18" charset="0"/>
                <a:cs typeface="Times New Roman" panose="02020603050405020304" pitchFamily="18" charset="0"/>
              </a:rPr>
              <a:t>ENGINEERING </a:t>
            </a:r>
            <a:r>
              <a:rPr lang="en-US" sz="2400" dirty="0" smtClean="0">
                <a:solidFill>
                  <a:srgbClr val="0070C0"/>
                </a:solidFill>
                <a:latin typeface="Times New Roman" panose="02020603050405020304" pitchFamily="18" charset="0"/>
                <a:cs typeface="Times New Roman" panose="02020603050405020304" pitchFamily="18" charset="0"/>
              </a:rPr>
              <a:t>COLLEGE</a:t>
            </a:r>
          </a:p>
          <a:p>
            <a:pPr marL="0" indent="0" algn="just">
              <a:buNone/>
            </a:pPr>
            <a:r>
              <a:rPr lang="en-US" sz="2400" dirty="0" smtClean="0">
                <a:solidFill>
                  <a:srgbClr val="0070C0"/>
                </a:solidFill>
                <a:latin typeface="Times New Roman" panose="02020603050405020304" pitchFamily="18" charset="0"/>
                <a:cs typeface="Times New Roman" panose="02020603050405020304" pitchFamily="18" charset="0"/>
              </a:rPr>
              <a:t>DEPARTMENT OF INFORMATIONTECHNOLOGY</a:t>
            </a:r>
            <a:r>
              <a:rPr lang="en-US" sz="2400" dirty="0" smtClean="0">
                <a:latin typeface="Times New Roman" panose="02020603050405020304" pitchFamily="18" charset="0"/>
                <a:cs typeface="Times New Roman" panose="02020603050405020304" pitchFamily="18" charset="0"/>
              </a:rPr>
              <a:t>                                                                </a:t>
            </a:r>
          </a:p>
          <a:p>
            <a:pPr marL="0" indent="0" algn="ctr">
              <a:buNone/>
            </a:pPr>
            <a:r>
              <a:rPr lang="en-US" sz="2800" dirty="0" smtClean="0">
                <a:latin typeface="Times New Roman" panose="02020603050405020304" pitchFamily="18" charset="0"/>
                <a:cs typeface="Times New Roman" panose="02020603050405020304" pitchFamily="18" charset="0"/>
              </a:rPr>
              <a:t>S.MANIKANDAN</a:t>
            </a:r>
          </a:p>
          <a:p>
            <a:pPr marL="0" indent="0" algn="ctr">
              <a:buNone/>
            </a:pPr>
            <a:r>
              <a:rPr lang="en-US" sz="2800" dirty="0" smtClean="0">
                <a:latin typeface="Times New Roman" panose="02020603050405020304" pitchFamily="18" charset="0"/>
                <a:cs typeface="Times New Roman" panose="02020603050405020304" pitchFamily="18" charset="0"/>
              </a:rPr>
              <a:t>M.S.V</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GUNASEELAN</a:t>
            </a:r>
          </a:p>
          <a:p>
            <a:pPr marL="0" indent="0" algn="ctr">
              <a:buNone/>
            </a:pPr>
            <a:r>
              <a:rPr lang="en-US" sz="2800" dirty="0" smtClean="0">
                <a:latin typeface="Times New Roman" panose="02020603050405020304" pitchFamily="18" charset="0"/>
                <a:cs typeface="Times New Roman" panose="02020603050405020304" pitchFamily="18" charset="0"/>
              </a:rPr>
              <a:t>J</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HARSHAN</a:t>
            </a:r>
          </a:p>
          <a:p>
            <a:pPr marL="0" indent="0" algn="ctr">
              <a:buNone/>
            </a:pPr>
            <a:r>
              <a:rPr lang="en-US" sz="2800" dirty="0" smtClean="0">
                <a:latin typeface="Times New Roman" panose="02020603050405020304" pitchFamily="18" charset="0"/>
                <a:cs typeface="Times New Roman" panose="02020603050405020304" pitchFamily="18" charset="0"/>
              </a:rPr>
              <a:t>ANU SHERLY</a:t>
            </a:r>
            <a:endParaRPr lang="en-IN"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71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96A6750F-1E5D-C82D-884D-C8E987C4AAE3}"/>
              </a:ext>
            </a:extLst>
          </p:cNvPr>
          <p:cNvGraphicFramePr>
            <a:graphicFrameLocks noGrp="1"/>
          </p:cNvGraphicFramePr>
          <p:nvPr>
            <p:extLst>
              <p:ext uri="{D42A27DB-BD31-4B8C-83A1-F6EECF244321}">
                <p14:modId xmlns:p14="http://schemas.microsoft.com/office/powerpoint/2010/main" val="2053867765"/>
              </p:ext>
            </p:extLst>
          </p:nvPr>
        </p:nvGraphicFramePr>
        <p:xfrm>
          <a:off x="0" y="244536"/>
          <a:ext cx="12129248" cy="5120640"/>
        </p:xfrm>
        <a:graphic>
          <a:graphicData uri="http://schemas.openxmlformats.org/drawingml/2006/table">
            <a:tbl>
              <a:tblPr firstRow="1" bandRow="1">
                <a:tableStyleId>{5C22544A-7EE6-4342-B048-85BDC9FD1C3A}</a:tableStyleId>
              </a:tblPr>
              <a:tblGrid>
                <a:gridCol w="1422513">
                  <a:extLst>
                    <a:ext uri="{9D8B030D-6E8A-4147-A177-3AD203B41FA5}">
                      <a16:colId xmlns:a16="http://schemas.microsoft.com/office/drawing/2014/main" xmlns="" val="3437129866"/>
                    </a:ext>
                  </a:extLst>
                </a:gridCol>
                <a:gridCol w="2060189">
                  <a:extLst>
                    <a:ext uri="{9D8B030D-6E8A-4147-A177-3AD203B41FA5}">
                      <a16:colId xmlns:a16="http://schemas.microsoft.com/office/drawing/2014/main" xmlns="" val="4247363074"/>
                    </a:ext>
                  </a:extLst>
                </a:gridCol>
                <a:gridCol w="1952769">
                  <a:extLst>
                    <a:ext uri="{9D8B030D-6E8A-4147-A177-3AD203B41FA5}">
                      <a16:colId xmlns:a16="http://schemas.microsoft.com/office/drawing/2014/main" xmlns="" val="4278985248"/>
                    </a:ext>
                  </a:extLst>
                </a:gridCol>
                <a:gridCol w="2650697">
                  <a:extLst>
                    <a:ext uri="{9D8B030D-6E8A-4147-A177-3AD203B41FA5}">
                      <a16:colId xmlns:a16="http://schemas.microsoft.com/office/drawing/2014/main" xmlns="" val="793171061"/>
                    </a:ext>
                  </a:extLst>
                </a:gridCol>
                <a:gridCol w="2021540">
                  <a:extLst>
                    <a:ext uri="{9D8B030D-6E8A-4147-A177-3AD203B41FA5}">
                      <a16:colId xmlns:a16="http://schemas.microsoft.com/office/drawing/2014/main" xmlns="" val="232934405"/>
                    </a:ext>
                  </a:extLst>
                </a:gridCol>
                <a:gridCol w="2021540">
                  <a:extLst>
                    <a:ext uri="{9D8B030D-6E8A-4147-A177-3AD203B41FA5}">
                      <a16:colId xmlns:a16="http://schemas.microsoft.com/office/drawing/2014/main" xmlns="" val="256558239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RESULT</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xmlns="" val="4082510907"/>
                  </a:ext>
                </a:extLst>
              </a:tr>
              <a:tr h="370840">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 scheduling strategy on load balancing of virtual machine resources in cloud computing environment</a:t>
                      </a:r>
                      <a:endParaRPr lang="en-IN" dirty="0"/>
                    </a:p>
                    <a:p>
                      <a:endParaRPr lang="en-IN" dirty="0"/>
                    </a:p>
                  </a:txBody>
                  <a:tcPr/>
                </a:tc>
                <a:tc>
                  <a:txBody>
                    <a:bodyPr/>
                    <a:lstStyle/>
                    <a:p>
                      <a:r>
                        <a:rPr lang="en-IN" sz="1800" kern="1200" dirty="0">
                          <a:solidFill>
                            <a:schemeClr val="dk1"/>
                          </a:solidFill>
                          <a:effectLst/>
                          <a:latin typeface="+mn-lt"/>
                          <a:ea typeface="+mn-ea"/>
                          <a:cs typeface="+mn-cs"/>
                        </a:rPr>
                        <a:t>J. Hu, J. Gu, G. Sun, and T. Zhao</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The current virtual machine(VM) resources scheduling in cloud computing environment mainly considers the current state of the system but seldom considers system variation and historical data, which always leads to load imbalance of the system. In view of the load balancing problem in VM resources scheduling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after using the algorithm, the loads of every node basically tend to be balanced and the system load variation is smaller than </a:t>
                      </a:r>
                      <a:br>
                        <a:rPr lang="en-US" dirty="0"/>
                      </a:br>
                      <a:r>
                        <a:rPr lang="en-US" dirty="0"/>
                        <a:t> . Therefore we can conclude that the algorithm has fairly good global astringency and can converge to the best solution in a very short time. </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Complexity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Cost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Can be Skewed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Lack of Flexibility</a:t>
                      </a:r>
                    </a:p>
                    <a:p>
                      <a:endParaRPr lang="en-IN" dirty="0"/>
                    </a:p>
                  </a:txBody>
                  <a:tcPr/>
                </a:tc>
                <a:extLst>
                  <a:ext uri="{0D108BD9-81ED-4DB2-BD59-A6C34878D82A}">
                    <a16:rowId xmlns:a16="http://schemas.microsoft.com/office/drawing/2014/main" xmlns="" val="2075967659"/>
                  </a:ext>
                </a:extLst>
              </a:tr>
            </a:tbl>
          </a:graphicData>
        </a:graphic>
      </p:graphicFrame>
    </p:spTree>
    <p:extLst>
      <p:ext uri="{BB962C8B-B14F-4D97-AF65-F5344CB8AC3E}">
        <p14:creationId xmlns:p14="http://schemas.microsoft.com/office/powerpoint/2010/main" val="36016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1B85B8E9-8EC0-18B9-21F1-366B84564C70}"/>
              </a:ext>
            </a:extLst>
          </p:cNvPr>
          <p:cNvGraphicFramePr>
            <a:graphicFrameLocks noGrp="1"/>
          </p:cNvGraphicFramePr>
          <p:nvPr>
            <p:extLst>
              <p:ext uri="{D42A27DB-BD31-4B8C-83A1-F6EECF244321}">
                <p14:modId xmlns:p14="http://schemas.microsoft.com/office/powerpoint/2010/main" val="1892016122"/>
              </p:ext>
            </p:extLst>
          </p:nvPr>
        </p:nvGraphicFramePr>
        <p:xfrm>
          <a:off x="2" y="522442"/>
          <a:ext cx="12191998" cy="4851400"/>
        </p:xfrm>
        <a:graphic>
          <a:graphicData uri="http://schemas.openxmlformats.org/drawingml/2006/table">
            <a:tbl>
              <a:tblPr firstRow="1" bandRow="1">
                <a:tableStyleId>{5C22544A-7EE6-4342-B048-85BDC9FD1C3A}</a:tableStyleId>
              </a:tblPr>
              <a:tblGrid>
                <a:gridCol w="1618129">
                  <a:extLst>
                    <a:ext uri="{9D8B030D-6E8A-4147-A177-3AD203B41FA5}">
                      <a16:colId xmlns:a16="http://schemas.microsoft.com/office/drawing/2014/main" xmlns="" val="4273379450"/>
                    </a:ext>
                  </a:extLst>
                </a:gridCol>
                <a:gridCol w="1976717">
                  <a:extLst>
                    <a:ext uri="{9D8B030D-6E8A-4147-A177-3AD203B41FA5}">
                      <a16:colId xmlns:a16="http://schemas.microsoft.com/office/drawing/2014/main" xmlns="" val="3447304188"/>
                    </a:ext>
                  </a:extLst>
                </a:gridCol>
                <a:gridCol w="2138081">
                  <a:extLst>
                    <a:ext uri="{9D8B030D-6E8A-4147-A177-3AD203B41FA5}">
                      <a16:colId xmlns:a16="http://schemas.microsoft.com/office/drawing/2014/main" xmlns="" val="3806444646"/>
                    </a:ext>
                  </a:extLst>
                </a:gridCol>
                <a:gridCol w="2395071">
                  <a:extLst>
                    <a:ext uri="{9D8B030D-6E8A-4147-A177-3AD203B41FA5}">
                      <a16:colId xmlns:a16="http://schemas.microsoft.com/office/drawing/2014/main" xmlns="" val="1395295775"/>
                    </a:ext>
                  </a:extLst>
                </a:gridCol>
                <a:gridCol w="2032000">
                  <a:extLst>
                    <a:ext uri="{9D8B030D-6E8A-4147-A177-3AD203B41FA5}">
                      <a16:colId xmlns:a16="http://schemas.microsoft.com/office/drawing/2014/main" xmlns="" val="116689977"/>
                    </a:ext>
                  </a:extLst>
                </a:gridCol>
                <a:gridCol w="2032000">
                  <a:extLst>
                    <a:ext uri="{9D8B030D-6E8A-4147-A177-3AD203B41FA5}">
                      <a16:colId xmlns:a16="http://schemas.microsoft.com/office/drawing/2014/main" xmlns="" val="1109726266"/>
                    </a:ext>
                  </a:extLst>
                </a:gridCol>
              </a:tblGrid>
              <a:tr h="370840">
                <a:tc>
                  <a:txBody>
                    <a:bodyPr/>
                    <a:lstStyle/>
                    <a:p>
                      <a:r>
                        <a:rPr lang="en-US" dirty="0" smtClean="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TECHNIQUE</a:t>
                      </a:r>
                      <a:endParaRPr lang="en-IN" dirty="0"/>
                    </a:p>
                  </a:txBody>
                  <a:tcPr/>
                </a:tc>
                <a:tc>
                  <a:txBody>
                    <a:bodyPr/>
                    <a:lstStyle/>
                    <a:p>
                      <a:r>
                        <a:rPr lang="en-US" dirty="0"/>
                        <a:t>RESULT</a:t>
                      </a:r>
                      <a:endParaRPr lang="en-IN" dirty="0"/>
                    </a:p>
                  </a:txBody>
                  <a:tcPr/>
                </a:tc>
                <a:tc>
                  <a:txBody>
                    <a:bodyPr/>
                    <a:lstStyle/>
                    <a:p>
                      <a:r>
                        <a:rPr lang="en-US" dirty="0"/>
                        <a:t>LIMITATION</a:t>
                      </a:r>
                      <a:endParaRPr lang="en-IN" dirty="0"/>
                    </a:p>
                  </a:txBody>
                  <a:tcPr/>
                </a:tc>
                <a:extLst>
                  <a:ext uri="{0D108BD9-81ED-4DB2-BD59-A6C34878D82A}">
                    <a16:rowId xmlns:a16="http://schemas.microsoft.com/office/drawing/2014/main" xmlns="" val="4106969346"/>
                  </a:ext>
                </a:extLst>
              </a:tr>
              <a:tr h="370840">
                <a:tc>
                  <a:txBody>
                    <a:bodyPr/>
                    <a:lstStyle/>
                    <a:p>
                      <a:r>
                        <a:rPr lang="en-US" dirty="0" smtClean="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hybrid metaheuristic algorithm for </a:t>
                      </a:r>
                      <a:r>
                        <a:rPr lang="en-IN" dirty="0" err="1"/>
                        <a:t>vm</a:t>
                      </a:r>
                      <a:r>
                        <a:rPr lang="en-IN" dirty="0"/>
                        <a:t> scheduling with load balancing in cloud computing</a:t>
                      </a:r>
                    </a:p>
                    <a:p>
                      <a:endParaRPr lang="en-IN" dirty="0"/>
                    </a:p>
                  </a:txBody>
                  <a:tcPr/>
                </a:tc>
                <a:tc>
                  <a:txBody>
                    <a:bodyPr/>
                    <a:lstStyle/>
                    <a:p>
                      <a:r>
                        <a:rPr lang="en-IN" sz="1800" kern="1200" dirty="0">
                          <a:solidFill>
                            <a:schemeClr val="dk1"/>
                          </a:solidFill>
                          <a:effectLst/>
                          <a:latin typeface="+mn-lt"/>
                          <a:ea typeface="+mn-ea"/>
                          <a:cs typeface="+mn-cs"/>
                        </a:rPr>
                        <a:t>K.-M. Cho, P.-W. Tsai, C.-W. Tsai, and C.-S. Yang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Techniques like Min-Min, Round Robin and FCFS for load balancing. </a:t>
                      </a:r>
                      <a:r>
                        <a:rPr lang="en-US" baseline="0" dirty="0"/>
                        <a:t> He </a:t>
                      </a:r>
                      <a:r>
                        <a:rPr lang="en-US" dirty="0"/>
                        <a:t>proposed an intelligent method for load balancing. Proposed novel model improve cloud computing performance by balancing data distribution in </a:t>
                      </a:r>
                      <a:r>
                        <a:rPr lang="en-US" dirty="0" err="1"/>
                        <a:t>dataintensive</a:t>
                      </a:r>
                      <a:r>
                        <a:rPr lang="en-US" dirty="0"/>
                        <a:t> applications, like distributed data mining. </a:t>
                      </a:r>
                      <a:endParaRPr lang="en-IN" dirty="0"/>
                    </a:p>
                    <a:p>
                      <a:endParaRPr lang="en-IN" dirty="0"/>
                    </a:p>
                  </a:txBody>
                  <a:tcPr/>
                </a:tc>
                <a:tc>
                  <a:txBody>
                    <a:bodyPr/>
                    <a:lstStyle/>
                    <a:p>
                      <a:r>
                        <a:rPr lang="en-US" dirty="0"/>
                        <a:t>The results given by the proposed work is much better than the other methods used previously. Performance analysis performed only by using limited number of jobs and resources.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general disadvantage of all static schemes is </a:t>
                      </a:r>
                      <a:r>
                        <a:rPr lang="en-US" dirty="0" err="1"/>
                        <a:t>th</a:t>
                      </a:r>
                      <a:r>
                        <a:rPr lang="en-US" dirty="0"/>
                        <a:t> selection of a host for process allocation is made when the process is created and cannot be changed during process execution to make changes in the system load.</a:t>
                      </a:r>
                      <a:endParaRPr lang="en-IN" dirty="0"/>
                    </a:p>
                    <a:p>
                      <a:endParaRPr lang="en-IN" dirty="0"/>
                    </a:p>
                  </a:txBody>
                  <a:tcPr/>
                </a:tc>
                <a:extLst>
                  <a:ext uri="{0D108BD9-81ED-4DB2-BD59-A6C34878D82A}">
                    <a16:rowId xmlns:a16="http://schemas.microsoft.com/office/drawing/2014/main" xmlns="" val="2771406798"/>
                  </a:ext>
                </a:extLst>
              </a:tr>
            </a:tbl>
          </a:graphicData>
        </a:graphic>
      </p:graphicFrame>
    </p:spTree>
    <p:extLst>
      <p:ext uri="{BB962C8B-B14F-4D97-AF65-F5344CB8AC3E}">
        <p14:creationId xmlns:p14="http://schemas.microsoft.com/office/powerpoint/2010/main" val="255436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D2BAE49-D3A6-2786-356C-C2BA3E5B4E5D}"/>
              </a:ext>
            </a:extLst>
          </p:cNvPr>
          <p:cNvSpPr txBox="1"/>
          <p:nvPr/>
        </p:nvSpPr>
        <p:spPr>
          <a:xfrm>
            <a:off x="125506" y="287628"/>
            <a:ext cx="4530023" cy="954107"/>
          </a:xfrm>
          <a:prstGeom prst="rect">
            <a:avLst/>
          </a:prstGeom>
          <a:noFill/>
        </p:spPr>
        <p:txBody>
          <a:bodyPr wrap="none" rtlCol="0">
            <a:spAutoFit/>
          </a:bodyPr>
          <a:lstStyle/>
          <a:p>
            <a:r>
              <a:rPr lang="en-US" sz="2800" b="1" dirty="0">
                <a:latin typeface="Constantia" panose="02030602050306030303" pitchFamily="18" charset="0"/>
                <a:cs typeface="Times New Roman" panose="02020603050405020304" pitchFamily="18" charset="0"/>
              </a:rPr>
              <a:t>SYSTEM</a:t>
            </a:r>
            <a:r>
              <a:rPr lang="en-US" sz="2800" b="1" dirty="0">
                <a:latin typeface="Constantia" panose="02030602050306030303" pitchFamily="18" charset="0"/>
              </a:rPr>
              <a:t> </a:t>
            </a:r>
            <a:r>
              <a:rPr lang="en-US" sz="2800" b="1" dirty="0" smtClean="0">
                <a:latin typeface="Constantia" panose="02030602050306030303" pitchFamily="18" charset="0"/>
              </a:rPr>
              <a:t>ARCHITECTURE</a:t>
            </a:r>
            <a:endParaRPr lang="en-US" sz="2800" b="1" dirty="0">
              <a:latin typeface="Constantia" panose="02030602050306030303" pitchFamily="18" charset="0"/>
              <a:ea typeface="Calibri" panose="020F0502020204030204" pitchFamily="34" charset="0"/>
              <a:cs typeface="Times New Roman" panose="02020603050405020304" pitchFamily="18" charset="0"/>
            </a:endParaRPr>
          </a:p>
          <a:p>
            <a:endParaRPr lang="en-IN" sz="2800" dirty="0">
              <a:latin typeface="Constantia" panose="02030602050306030303" pitchFamily="18" charset="0"/>
            </a:endParaRPr>
          </a:p>
        </p:txBody>
      </p:sp>
      <p:pic>
        <p:nvPicPr>
          <p:cNvPr id="6" name="Picture 5" descr="Diagram&#10;&#10;Description automatically generated">
            <a:extLst>
              <a:ext uri="{FF2B5EF4-FFF2-40B4-BE49-F238E27FC236}">
                <a16:creationId xmlns:a16="http://schemas.microsoft.com/office/drawing/2014/main" xmlns="" id="{AB7A014E-6FFE-37B9-4A46-65A093EBA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506" y="1086567"/>
            <a:ext cx="10303328" cy="4717839"/>
          </a:xfrm>
          <a:prstGeom prst="rect">
            <a:avLst/>
          </a:prstGeom>
        </p:spPr>
      </p:pic>
    </p:spTree>
    <p:extLst>
      <p:ext uri="{BB962C8B-B14F-4D97-AF65-F5344CB8AC3E}">
        <p14:creationId xmlns:p14="http://schemas.microsoft.com/office/powerpoint/2010/main" val="139291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9CFD79-CD56-F982-E43D-9B9E4B7DC07E}"/>
              </a:ext>
            </a:extLst>
          </p:cNvPr>
          <p:cNvSpPr txBox="1"/>
          <p:nvPr/>
        </p:nvSpPr>
        <p:spPr>
          <a:xfrm>
            <a:off x="334851" y="667302"/>
            <a:ext cx="1999265" cy="954107"/>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MODULES</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p>
        </p:txBody>
      </p:sp>
      <p:sp>
        <p:nvSpPr>
          <p:cNvPr id="3" name="TextBox 2">
            <a:extLst>
              <a:ext uri="{FF2B5EF4-FFF2-40B4-BE49-F238E27FC236}">
                <a16:creationId xmlns:a16="http://schemas.microsoft.com/office/drawing/2014/main" xmlns="" id="{49C5AB81-8246-5141-C198-F2431AC0CEC8}"/>
              </a:ext>
            </a:extLst>
          </p:cNvPr>
          <p:cNvSpPr txBox="1"/>
          <p:nvPr/>
        </p:nvSpPr>
        <p:spPr>
          <a:xfrm>
            <a:off x="1670621" y="1385994"/>
            <a:ext cx="4064254" cy="1569660"/>
          </a:xfrm>
          <a:prstGeom prst="rect">
            <a:avLst/>
          </a:prstGeom>
          <a:noFill/>
        </p:spPr>
        <p:txBody>
          <a:bodyPr wrap="none" rtlCol="0">
            <a:spAutoFit/>
          </a:bodyPr>
          <a:lstStyle/>
          <a:p>
            <a:pPr marL="285750" lvl="0" indent="-285750">
              <a:buFont typeface="Wingdings" panose="05000000000000000000" pitchFamily="2" charset="2"/>
              <a:buChar char="Ø"/>
            </a:pPr>
            <a:r>
              <a:rPr lang="en-US" sz="2400" dirty="0">
                <a:latin typeface="Constantia" panose="02030602050306030303" pitchFamily="18" charset="0"/>
                <a:cs typeface="Times New Roman" panose="02020603050405020304" pitchFamily="18" charset="0"/>
              </a:rPr>
              <a:t>Service and VM scheduling</a:t>
            </a:r>
          </a:p>
          <a:p>
            <a:pPr marL="285750" lvl="0" indent="-285750">
              <a:buFont typeface="Wingdings" panose="05000000000000000000" pitchFamily="2" charset="2"/>
              <a:buChar char="Ø"/>
            </a:pPr>
            <a:r>
              <a:rPr lang="en-US" sz="2400" dirty="0">
                <a:latin typeface="Constantia" panose="02030602050306030303" pitchFamily="18" charset="0"/>
                <a:cs typeface="Times New Roman" panose="02020603050405020304" pitchFamily="18" charset="0"/>
              </a:rPr>
              <a:t>Analysis</a:t>
            </a:r>
          </a:p>
          <a:p>
            <a:pPr marL="285750" lvl="0" indent="-285750">
              <a:buFont typeface="Wingdings" panose="05000000000000000000" pitchFamily="2" charset="2"/>
              <a:buChar char="Ø"/>
            </a:pPr>
            <a:r>
              <a:rPr lang="en-US" sz="2400" dirty="0">
                <a:latin typeface="Constantia" panose="02030602050306030303" pitchFamily="18" charset="0"/>
                <a:cs typeface="Times New Roman" panose="02020603050405020304" pitchFamily="18" charset="0"/>
              </a:rPr>
              <a:t>Results</a:t>
            </a:r>
          </a:p>
          <a:p>
            <a:endParaRPr lang="en-IN" sz="2400" dirty="0">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88805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F5BB59F-BE01-0423-8402-14F8780E2A5A}"/>
              </a:ext>
            </a:extLst>
          </p:cNvPr>
          <p:cNvSpPr txBox="1"/>
          <p:nvPr/>
        </p:nvSpPr>
        <p:spPr>
          <a:xfrm>
            <a:off x="0" y="233082"/>
            <a:ext cx="4876720" cy="830997"/>
          </a:xfrm>
          <a:prstGeom prst="rect">
            <a:avLst/>
          </a:prstGeom>
          <a:noFill/>
        </p:spPr>
        <p:txBody>
          <a:bodyPr wrap="none" rtlCol="0">
            <a:spAutoFit/>
          </a:bodyPr>
          <a:lstStyle/>
          <a:p>
            <a:r>
              <a:rPr lang="en-US" sz="2400" b="1" dirty="0">
                <a:latin typeface="Constantia" panose="02030602050306030303" pitchFamily="18" charset="0"/>
                <a:cs typeface="Times New Roman" panose="02020603050405020304" pitchFamily="18" charset="0"/>
              </a:rPr>
              <a:t>SERVICE</a:t>
            </a:r>
            <a:r>
              <a:rPr lang="en-US" sz="2400" b="1" dirty="0">
                <a:latin typeface="Constantia" panose="02030602050306030303" pitchFamily="18" charset="0"/>
              </a:rPr>
              <a:t> AND VM SCHEDULING</a:t>
            </a:r>
          </a:p>
          <a:p>
            <a:endParaRPr lang="en-IN" sz="2400" dirty="0">
              <a:latin typeface="Constantia" panose="02030602050306030303" pitchFamily="18" charset="0"/>
            </a:endParaRPr>
          </a:p>
        </p:txBody>
      </p:sp>
      <p:sp>
        <p:nvSpPr>
          <p:cNvPr id="3" name="TextBox 2">
            <a:extLst>
              <a:ext uri="{FF2B5EF4-FFF2-40B4-BE49-F238E27FC236}">
                <a16:creationId xmlns:a16="http://schemas.microsoft.com/office/drawing/2014/main" xmlns="" id="{5B8E2372-A1A5-8104-22A7-601B77D00EF1}"/>
              </a:ext>
            </a:extLst>
          </p:cNvPr>
          <p:cNvSpPr txBox="1"/>
          <p:nvPr/>
        </p:nvSpPr>
        <p:spPr>
          <a:xfrm>
            <a:off x="268942" y="708211"/>
            <a:ext cx="11592500" cy="1938992"/>
          </a:xfrm>
          <a:prstGeom prst="rect">
            <a:avLst/>
          </a:prstGeom>
          <a:noFill/>
        </p:spPr>
        <p:txBody>
          <a:bodyPr wrap="square" rtlCol="0">
            <a:spAutoFit/>
          </a:bodyPr>
          <a:lstStyle/>
          <a:p>
            <a:pPr algn="just"/>
            <a:r>
              <a:rPr lang="en-US" sz="2000" dirty="0">
                <a:latin typeface="Constantia" panose="02030602050306030303" pitchFamily="18" charset="0"/>
              </a:rPr>
              <a:t>A scheduling framework can be implemented by using different parameters. Good scheduling framework should include the following specifications. It must focus on:</a:t>
            </a:r>
          </a:p>
          <a:p>
            <a:pPr marL="285750" indent="-285750" algn="just">
              <a:buFont typeface="Arial" panose="020B0604020202020204" pitchFamily="34" charset="0"/>
              <a:buChar char="•"/>
            </a:pPr>
            <a:r>
              <a:rPr lang="en-US" sz="2000" dirty="0">
                <a:latin typeface="Constantia" panose="02030602050306030303" pitchFamily="18" charset="0"/>
              </a:rPr>
              <a:t>Load balancing and energy efficiency of the data centers and virtual machines.</a:t>
            </a:r>
          </a:p>
          <a:p>
            <a:pPr marL="285750" lvl="0" indent="-285750" algn="just">
              <a:buFont typeface="Arial" panose="020B0604020202020204" pitchFamily="34" charset="0"/>
              <a:buChar char="•"/>
            </a:pPr>
            <a:r>
              <a:rPr lang="en-US" sz="2000" dirty="0">
                <a:latin typeface="Constantia" panose="02030602050306030303" pitchFamily="18" charset="0"/>
              </a:rPr>
              <a:t>Quality of service parameters calculated by the user which contain execution time, cost and so on.</a:t>
            </a:r>
          </a:p>
          <a:p>
            <a:pPr marL="285750" lvl="0" indent="-285750" algn="just">
              <a:buFont typeface="Arial" panose="020B0604020202020204" pitchFamily="34" charset="0"/>
              <a:buChar char="•"/>
            </a:pPr>
            <a:r>
              <a:rPr lang="en-US" sz="2000" dirty="0">
                <a:latin typeface="Constantia" panose="02030602050306030303" pitchFamily="18" charset="0"/>
              </a:rPr>
              <a:t>It should satisfy the security features.</a:t>
            </a:r>
          </a:p>
          <a:p>
            <a:pPr marL="285750" lvl="0" indent="-285750" algn="just">
              <a:buFont typeface="Arial" panose="020B0604020202020204" pitchFamily="34" charset="0"/>
              <a:buChar char="•"/>
            </a:pPr>
            <a:r>
              <a:rPr lang="en-US" sz="2000" dirty="0">
                <a:latin typeface="Constantia" panose="02030602050306030303" pitchFamily="18" charset="0"/>
              </a:rPr>
              <a:t>Fairness resource allocation places a vital role in scheduling.</a:t>
            </a:r>
          </a:p>
        </p:txBody>
      </p:sp>
      <p:sp>
        <p:nvSpPr>
          <p:cNvPr id="4" name="TextBox 3">
            <a:extLst>
              <a:ext uri="{FF2B5EF4-FFF2-40B4-BE49-F238E27FC236}">
                <a16:creationId xmlns:a16="http://schemas.microsoft.com/office/drawing/2014/main" xmlns="" id="{B819346F-3210-E3CB-BA6E-0CF4BCC728B5}"/>
              </a:ext>
            </a:extLst>
          </p:cNvPr>
          <p:cNvSpPr txBox="1"/>
          <p:nvPr/>
        </p:nvSpPr>
        <p:spPr>
          <a:xfrm>
            <a:off x="80682" y="2614500"/>
            <a:ext cx="1818703"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ANALYSIS:</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A97DE25-BB88-FE98-739F-6F78815814EB}"/>
              </a:ext>
            </a:extLst>
          </p:cNvPr>
          <p:cNvSpPr txBox="1"/>
          <p:nvPr/>
        </p:nvSpPr>
        <p:spPr>
          <a:xfrm>
            <a:off x="355296" y="3107994"/>
            <a:ext cx="11506146" cy="1631216"/>
          </a:xfrm>
          <a:prstGeom prst="rect">
            <a:avLst/>
          </a:prstGeom>
          <a:noFill/>
        </p:spPr>
        <p:txBody>
          <a:bodyPr wrap="square" rtlCol="0">
            <a:spAutoFit/>
          </a:bodyPr>
          <a:lstStyle/>
          <a:p>
            <a:pPr algn="just"/>
            <a:r>
              <a:rPr lang="en-US" sz="2000" dirty="0" smtClean="0">
                <a:latin typeface="Constantia" panose="02030602050306030303" pitchFamily="18" charset="0"/>
              </a:rPr>
              <a:t>In this module, we mainly discuss SAMR algorithm we developed a new generalized priority based algorithm with limited task, future we will take more task and try to reduce the execution time as presented and we develop this algorithm to grid environment and will observe the difference of time in cloud an grid.</a:t>
            </a:r>
          </a:p>
          <a:p>
            <a:pPr algn="just"/>
            <a:endParaRPr lang="en-IN" sz="2000" dirty="0">
              <a:latin typeface="Constantia" panose="02030602050306030303" pitchFamily="18" charset="0"/>
            </a:endParaRPr>
          </a:p>
        </p:txBody>
      </p:sp>
      <p:sp>
        <p:nvSpPr>
          <p:cNvPr id="6" name="TextBox 5">
            <a:extLst>
              <a:ext uri="{FF2B5EF4-FFF2-40B4-BE49-F238E27FC236}">
                <a16:creationId xmlns:a16="http://schemas.microsoft.com/office/drawing/2014/main" xmlns="" id="{0BEBB9FD-B6AF-05E8-13E1-52197ECFA360}"/>
              </a:ext>
            </a:extLst>
          </p:cNvPr>
          <p:cNvSpPr txBox="1"/>
          <p:nvPr/>
        </p:nvSpPr>
        <p:spPr>
          <a:xfrm>
            <a:off x="150104" y="4447874"/>
            <a:ext cx="1560620" cy="707886"/>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RESULTS</a:t>
            </a:r>
            <a:endParaRPr lang="en-US" sz="1600" b="1" dirty="0" smtClean="0">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p>
        </p:txBody>
      </p:sp>
      <p:sp>
        <p:nvSpPr>
          <p:cNvPr id="7" name="TextBox 6">
            <a:extLst>
              <a:ext uri="{FF2B5EF4-FFF2-40B4-BE49-F238E27FC236}">
                <a16:creationId xmlns:a16="http://schemas.microsoft.com/office/drawing/2014/main" xmlns="" id="{CAD3BFF9-A57B-BA5C-B40B-CDE37DD34CBF}"/>
              </a:ext>
            </a:extLst>
          </p:cNvPr>
          <p:cNvSpPr txBox="1"/>
          <p:nvPr/>
        </p:nvSpPr>
        <p:spPr>
          <a:xfrm>
            <a:off x="355296" y="4925979"/>
            <a:ext cx="11506146" cy="1631216"/>
          </a:xfrm>
          <a:prstGeom prst="rect">
            <a:avLst/>
          </a:prstGeom>
          <a:noFill/>
        </p:spPr>
        <p:txBody>
          <a:bodyPr wrap="square" rtlCol="0">
            <a:spAutoFit/>
          </a:bodyPr>
          <a:lstStyle/>
          <a:p>
            <a:pPr algn="just"/>
            <a:r>
              <a:rPr lang="en-US" sz="2000" dirty="0" smtClean="0">
                <a:latin typeface="Constantia" panose="02030602050306030303" pitchFamily="18" charset="0"/>
                <a:cs typeface="Times New Roman" panose="02020603050405020304" pitchFamily="18" charset="0"/>
              </a:rPr>
              <a:t>In this module, result indicate that our model increase utilization of global scheduler and decrease waiting time. And also indicated that model decrease waiting time at global scheduler in cloud architecture.</a:t>
            </a:r>
          </a:p>
          <a:p>
            <a:pPr algn="just"/>
            <a:endParaRPr lang="en-US" sz="2000" dirty="0" smtClean="0">
              <a:latin typeface="Constantia" panose="02030602050306030303" pitchFamily="18" charset="0"/>
              <a:cs typeface="Times New Roman" panose="02020603050405020304" pitchFamily="18" charset="0"/>
            </a:endParaRPr>
          </a:p>
          <a:p>
            <a:pPr algn="just"/>
            <a:endParaRPr lang="en-IN" sz="2000" dirty="0">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1823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398" y="643944"/>
            <a:ext cx="10959921" cy="3847207"/>
          </a:xfrm>
          <a:prstGeom prst="rect">
            <a:avLst/>
          </a:prstGeom>
          <a:noFill/>
        </p:spPr>
        <p:txBody>
          <a:bodyPr wrap="square" rtlCol="0">
            <a:spAutoFit/>
          </a:bodyPr>
          <a:lstStyle/>
          <a:p>
            <a:r>
              <a:rPr lang="en-US" sz="2800" b="1" dirty="0" smtClean="0">
                <a:latin typeface="Constantia" panose="02030602050306030303" pitchFamily="18" charset="0"/>
              </a:rPr>
              <a:t>CONCLUSION</a:t>
            </a:r>
          </a:p>
          <a:p>
            <a:endParaRPr lang="en-IN" sz="2400" dirty="0">
              <a:latin typeface="Constantia" panose="02030602050306030303" pitchFamily="18" charset="0"/>
            </a:endParaRPr>
          </a:p>
          <a:p>
            <a:pPr marL="342900" indent="-342900" algn="just">
              <a:buFont typeface="Arial" panose="020B0604020202020204" pitchFamily="34" charset="0"/>
              <a:buChar char="•"/>
            </a:pPr>
            <a:r>
              <a:rPr lang="en-US" sz="2400" dirty="0" smtClean="0">
                <a:latin typeface="Constantia" panose="02030602050306030303" pitchFamily="18" charset="0"/>
              </a:rPr>
              <a:t>Design </a:t>
            </a:r>
            <a:r>
              <a:rPr lang="en-US" sz="2400" dirty="0">
                <a:latin typeface="Constantia" panose="02030602050306030303" pitchFamily="18" charset="0"/>
              </a:rPr>
              <a:t>of a resource management system for cloud computing services, implementation and it presented and evaluated. Based on the changing demands of adaptively multiplexing physical resources, a system of virtual us</a:t>
            </a:r>
            <a:r>
              <a:rPr lang="en-US" sz="2400" dirty="0" smtClean="0">
                <a:latin typeface="Constantia" panose="02030602050306030303" pitchFamily="18" charset="0"/>
              </a:rPr>
              <a:t>.</a:t>
            </a:r>
          </a:p>
          <a:p>
            <a:pPr marL="342900" indent="-342900" algn="just">
              <a:buFont typeface="Arial" panose="020B0604020202020204" pitchFamily="34" charset="0"/>
              <a:buChar char="•"/>
            </a:pPr>
            <a:r>
              <a:rPr lang="en-US" sz="2400" dirty="0" smtClean="0">
                <a:latin typeface="Constantia" panose="02030602050306030303" pitchFamily="18" charset="0"/>
              </a:rPr>
              <a:t> </a:t>
            </a:r>
            <a:r>
              <a:rPr lang="en-US" sz="2400" dirty="0">
                <a:latin typeface="Constantia" panose="02030602050306030303" pitchFamily="18" charset="0"/>
              </a:rPr>
              <a:t>As appropriate to the capacity of the server is fully utilized, this are using a S</a:t>
            </a:r>
            <a:r>
              <a:rPr lang="en-US" sz="2400" dirty="0" smtClean="0">
                <a:latin typeface="Constantia" panose="02030602050306030303" pitchFamily="18" charset="0"/>
              </a:rPr>
              <a:t>kewness </a:t>
            </a:r>
            <a:r>
              <a:rPr lang="en-US" sz="2400" dirty="0">
                <a:latin typeface="Constantia" panose="02030602050306030303" pitchFamily="18" charset="0"/>
              </a:rPr>
              <a:t>metric that combines the VM resources and different characteristics. The algorithm has been achieved both of green computing for a system with multi-resource constraints and avoid overload.</a:t>
            </a:r>
            <a:endParaRPr lang="en-IN" sz="2400" dirty="0">
              <a:latin typeface="Constantia" panose="02030602050306030303" pitchFamily="18" charset="0"/>
            </a:endParaRPr>
          </a:p>
          <a:p>
            <a:endParaRPr lang="en-IN" sz="2400" dirty="0">
              <a:latin typeface="Constantia" panose="02030602050306030303" pitchFamily="18" charset="0"/>
            </a:endParaRPr>
          </a:p>
        </p:txBody>
      </p:sp>
    </p:spTree>
    <p:extLst>
      <p:ext uri="{BB962C8B-B14F-4D97-AF65-F5344CB8AC3E}">
        <p14:creationId xmlns:p14="http://schemas.microsoft.com/office/powerpoint/2010/main" val="286483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2B7265-77FB-6A63-4611-8D84C7D8D4DE}"/>
              </a:ext>
            </a:extLst>
          </p:cNvPr>
          <p:cNvSpPr txBox="1"/>
          <p:nvPr/>
        </p:nvSpPr>
        <p:spPr>
          <a:xfrm>
            <a:off x="0" y="80682"/>
            <a:ext cx="18646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SCREENSHOTS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 name="Picture 9" descr="Graphical user interface, text, application&#10;&#10;Description automatically generated">
            <a:extLst>
              <a:ext uri="{FF2B5EF4-FFF2-40B4-BE49-F238E27FC236}">
                <a16:creationId xmlns:a16="http://schemas.microsoft.com/office/drawing/2014/main" xmlns="" id="{457E3B45-CFEF-7F25-6C27-87426B38C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69" y="885247"/>
            <a:ext cx="5811061" cy="4134427"/>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xmlns="" id="{9F7534D5-BFE8-7349-E32A-42075698D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286" y="885247"/>
            <a:ext cx="5477639" cy="4134427"/>
          </a:xfrm>
          <a:prstGeom prst="rect">
            <a:avLst/>
          </a:prstGeom>
        </p:spPr>
      </p:pic>
    </p:spTree>
    <p:extLst>
      <p:ext uri="{BB962C8B-B14F-4D97-AF65-F5344CB8AC3E}">
        <p14:creationId xmlns:p14="http://schemas.microsoft.com/office/powerpoint/2010/main" val="147331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xmlns="" id="{A547FB14-3C21-B583-0CAF-05CDC934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9" y="542588"/>
            <a:ext cx="5201376" cy="4534533"/>
          </a:xfrm>
          <a:prstGeom prst="rect">
            <a:avLst/>
          </a:prstGeom>
        </p:spPr>
      </p:pic>
      <p:pic>
        <p:nvPicPr>
          <p:cNvPr id="5" name="Picture 4" descr="Graphical user interface, application, table, Excel&#10;&#10;Description automatically generated">
            <a:extLst>
              <a:ext uri="{FF2B5EF4-FFF2-40B4-BE49-F238E27FC236}">
                <a16:creationId xmlns:a16="http://schemas.microsoft.com/office/drawing/2014/main" xmlns="" id="{8A208261-DE86-2CE7-C675-9D5EDA4F1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102" y="614035"/>
            <a:ext cx="6239746" cy="4391638"/>
          </a:xfrm>
          <a:prstGeom prst="rect">
            <a:avLst/>
          </a:prstGeom>
        </p:spPr>
      </p:pic>
    </p:spTree>
    <p:extLst>
      <p:ext uri="{BB962C8B-B14F-4D97-AF65-F5344CB8AC3E}">
        <p14:creationId xmlns:p14="http://schemas.microsoft.com/office/powerpoint/2010/main" val="143843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F91023-4305-0934-68A8-6B7B644D3CF4}"/>
              </a:ext>
            </a:extLst>
          </p:cNvPr>
          <p:cNvSpPr txBox="1"/>
          <p:nvPr/>
        </p:nvSpPr>
        <p:spPr>
          <a:xfrm>
            <a:off x="116541" y="115421"/>
            <a:ext cx="2675732" cy="800219"/>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REFERENCES</a:t>
            </a:r>
            <a:r>
              <a:rPr lang="en-US" sz="1800" b="1"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7215E220-A0F8-1323-FC8C-2B108134149C}"/>
              </a:ext>
            </a:extLst>
          </p:cNvPr>
          <p:cNvSpPr txBox="1"/>
          <p:nvPr/>
        </p:nvSpPr>
        <p:spPr>
          <a:xfrm>
            <a:off x="734096" y="1083065"/>
            <a:ext cx="10959921"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 C. Wilson, H. </a:t>
            </a:r>
            <a:r>
              <a:rPr lang="en-US" dirty="0" err="1">
                <a:latin typeface="Times New Roman" panose="02020603050405020304" pitchFamily="18" charset="0"/>
                <a:cs typeface="Times New Roman" panose="02020603050405020304" pitchFamily="18" charset="0"/>
              </a:rPr>
              <a:t>Ballani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Karagiannis</a:t>
            </a:r>
            <a:r>
              <a:rPr lang="en-US" dirty="0">
                <a:latin typeface="Times New Roman" panose="02020603050405020304" pitchFamily="18" charset="0"/>
                <a:cs typeface="Times New Roman" panose="02020603050405020304" pitchFamily="18" charset="0"/>
              </a:rPr>
              <a:t>, and A. </a:t>
            </a:r>
            <a:r>
              <a:rPr lang="en-US" dirty="0" err="1">
                <a:latin typeface="Times New Roman" panose="02020603050405020304" pitchFamily="18" charset="0"/>
                <a:cs typeface="Times New Roman" panose="02020603050405020304" pitchFamily="18" charset="0"/>
              </a:rPr>
              <a:t>Rowtron</a:t>
            </a:r>
            <a:r>
              <a:rPr lang="en-US" dirty="0">
                <a:latin typeface="Times New Roman" panose="02020603050405020304" pitchFamily="18" charset="0"/>
                <a:cs typeface="Times New Roman" panose="02020603050405020304" pitchFamily="18" charset="0"/>
              </a:rPr>
              <a:t>, “Better never than late: Meeting deadlines in datacenter networks,” SIGCOMM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Rev., vol. 41, no. 4, pp. 50–61, 2011.</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A. D. </a:t>
            </a:r>
            <a:r>
              <a:rPr lang="en-US" dirty="0" err="1">
                <a:latin typeface="Times New Roman" panose="02020603050405020304" pitchFamily="18" charset="0"/>
                <a:cs typeface="Times New Roman" panose="02020603050405020304" pitchFamily="18" charset="0"/>
              </a:rPr>
              <a:t>Papaioannou</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Nejabati</a:t>
            </a:r>
            <a:r>
              <a:rPr lang="en-US" dirty="0">
                <a:latin typeface="Times New Roman" panose="02020603050405020304" pitchFamily="18" charset="0"/>
                <a:cs typeface="Times New Roman" panose="02020603050405020304" pitchFamily="18" charset="0"/>
              </a:rPr>
              <a:t>, and D. </a:t>
            </a:r>
            <a:r>
              <a:rPr lang="en-US" dirty="0" err="1">
                <a:latin typeface="Times New Roman" panose="02020603050405020304" pitchFamily="18" charset="0"/>
                <a:cs typeface="Times New Roman" panose="02020603050405020304" pitchFamily="18" charset="0"/>
              </a:rPr>
              <a:t>Simeonidou</a:t>
            </a:r>
            <a:r>
              <a:rPr lang="en-US" dirty="0">
                <a:latin typeface="Times New Roman" panose="02020603050405020304" pitchFamily="18" charset="0"/>
                <a:cs typeface="Times New Roman" panose="02020603050405020304" pitchFamily="18" charset="0"/>
              </a:rPr>
              <a:t>, “The benefits of a disaggregated data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 resource allocation approach,” in Proc. IEEE GLOBECOM, pp. 1–7, Dec 2016.</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A. </a:t>
            </a:r>
            <a:r>
              <a:rPr lang="en-US" dirty="0" err="1">
                <a:latin typeface="Times New Roman" panose="02020603050405020304" pitchFamily="18" charset="0"/>
                <a:cs typeface="Times New Roman" panose="02020603050405020304" pitchFamily="18" charset="0"/>
              </a:rPr>
              <a:t>Tchernykh</a:t>
            </a:r>
            <a:r>
              <a:rPr lang="en-US" dirty="0">
                <a:latin typeface="Times New Roman" panose="02020603050405020304" pitchFamily="18" charset="0"/>
                <a:cs typeface="Times New Roman" panose="02020603050405020304" pitchFamily="18" charset="0"/>
              </a:rPr>
              <a:t>, U. </a:t>
            </a:r>
            <a:r>
              <a:rPr lang="en-US" dirty="0" err="1">
                <a:latin typeface="Times New Roman" panose="02020603050405020304" pitchFamily="18" charset="0"/>
                <a:cs typeface="Times New Roman" panose="02020603050405020304" pitchFamily="18" charset="0"/>
              </a:rPr>
              <a:t>Schwiegelsohn</a:t>
            </a:r>
            <a:r>
              <a:rPr lang="en-US" dirty="0">
                <a:latin typeface="Times New Roman" panose="02020603050405020304" pitchFamily="18" charset="0"/>
                <a:cs typeface="Times New Roman" panose="02020603050405020304" pitchFamily="18" charset="0"/>
              </a:rPr>
              <a:t>, V. Alexandrov, and E. </a:t>
            </a:r>
            <a:r>
              <a:rPr lang="en-US" dirty="0" err="1">
                <a:latin typeface="Times New Roman" panose="02020603050405020304" pitchFamily="18" charset="0"/>
                <a:cs typeface="Times New Roman" panose="02020603050405020304" pitchFamily="18" charset="0"/>
              </a:rPr>
              <a:t>ghazali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Talbi</a:t>
            </a:r>
            <a:r>
              <a:rPr lang="en-US" dirty="0">
                <a:latin typeface="Times New Roman" panose="02020603050405020304" pitchFamily="18" charset="0"/>
                <a:cs typeface="Times New Roman" panose="02020603050405020304" pitchFamily="18" charset="0"/>
              </a:rPr>
              <a:t>, “Towards understanding uncertainty in cloud computing resource provisioning,” in Proc. ICCS, pp. 1772–1781, 2015.</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J. Hu, J. Gu, G. Sun, and T. Zhao, “A scheduling strategy on load balancing of virtual machine resources in cloud computing environment,” in Proc. PAAP, pp. 89–96, 2010.</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K.-M. Cho, P.-W. Tsai, C.-W. Tsai, and C.-S. Yang, “A hybrid metaheuristic algorithm for </a:t>
            </a:r>
            <a:r>
              <a:rPr lang="en-US" dirty="0" err="1">
                <a:latin typeface="Times New Roman" panose="02020603050405020304" pitchFamily="18" charset="0"/>
                <a:cs typeface="Times New Roman" panose="02020603050405020304" pitchFamily="18" charset="0"/>
              </a:rPr>
              <a:t>vm</a:t>
            </a:r>
            <a:r>
              <a:rPr lang="en-US" dirty="0">
                <a:latin typeface="Times New Roman" panose="02020603050405020304" pitchFamily="18" charset="0"/>
                <a:cs typeface="Times New Roman" panose="02020603050405020304" pitchFamily="18" charset="0"/>
              </a:rPr>
              <a:t> scheduling with load balancing in cloud computing,” Neural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Appl., vol. 26, no. 6, pp. 1297– 1309, 2015.</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S. Rampersaud and D. </a:t>
            </a:r>
            <a:r>
              <a:rPr lang="en-US" dirty="0" err="1">
                <a:latin typeface="Times New Roman" panose="02020603050405020304" pitchFamily="18" charset="0"/>
                <a:cs typeface="Times New Roman" panose="02020603050405020304" pitchFamily="18" charset="0"/>
              </a:rPr>
              <a:t>Grosu</a:t>
            </a:r>
            <a:r>
              <a:rPr lang="en-US" dirty="0">
                <a:latin typeface="Times New Roman" panose="02020603050405020304" pitchFamily="18" charset="0"/>
                <a:cs typeface="Times New Roman" panose="02020603050405020304" pitchFamily="18" charset="0"/>
              </a:rPr>
              <a:t>, “Sharing-aware online virtual machine packing in heterogeneous resource clouds,” IEEE Transactions on Parallel and Distributed Systems, vol. 28, pp. 2046–2059, July 2017.</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S. S. Rajput and V. S. </a:t>
            </a:r>
            <a:r>
              <a:rPr lang="en-US" dirty="0" err="1">
                <a:latin typeface="Times New Roman" panose="02020603050405020304" pitchFamily="18" charset="0"/>
                <a:cs typeface="Times New Roman" panose="02020603050405020304" pitchFamily="18" charset="0"/>
              </a:rPr>
              <a:t>Kushwah</a:t>
            </a:r>
            <a:r>
              <a:rPr lang="en-US" dirty="0">
                <a:latin typeface="Times New Roman" panose="02020603050405020304" pitchFamily="18" charset="0"/>
                <a:cs typeface="Times New Roman" panose="02020603050405020304" pitchFamily="18" charset="0"/>
              </a:rPr>
              <a:t>, “A genetic based improved load balanced min-min task scheduling algorithm for load balancing in cloud computing,” in 2016 8th International Conference on Computational Intelligence and Communication Networks (CICN), pp. 677–681, 2016.</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6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195C6A7-0FB2-7D72-5135-2CF62A6E6A97}"/>
              </a:ext>
            </a:extLst>
          </p:cNvPr>
          <p:cNvSpPr txBox="1"/>
          <p:nvPr/>
        </p:nvSpPr>
        <p:spPr>
          <a:xfrm>
            <a:off x="173532" y="203849"/>
            <a:ext cx="355002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ABSTRACT</a:t>
            </a:r>
            <a:endParaRPr lang="en-US"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58DCCBCE-912F-2BCC-4DF3-55E1B5E9BB9D}"/>
              </a:ext>
            </a:extLst>
          </p:cNvPr>
          <p:cNvSpPr txBox="1"/>
          <p:nvPr/>
        </p:nvSpPr>
        <p:spPr>
          <a:xfrm>
            <a:off x="436284" y="727069"/>
            <a:ext cx="11013033" cy="4893647"/>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smtClean="0">
                <a:latin typeface="Constantia" panose="02030602050306030303" pitchFamily="18" charset="0"/>
                <a:cs typeface="Times New Roman" panose="02020603050405020304" pitchFamily="18" charset="0"/>
              </a:rPr>
              <a:t>In </a:t>
            </a:r>
            <a:r>
              <a:rPr lang="en-IN" sz="2400" dirty="0">
                <a:latin typeface="Constantia" panose="02030602050306030303" pitchFamily="18" charset="0"/>
                <a:cs typeface="Times New Roman" panose="02020603050405020304" pitchFamily="18" charset="0"/>
              </a:rPr>
              <a:t>this research paper, </a:t>
            </a:r>
            <a:r>
              <a:rPr lang="en-IN" sz="2400" dirty="0" smtClean="0">
                <a:latin typeface="Constantia" panose="02030602050306030303" pitchFamily="18" charset="0"/>
                <a:cs typeface="Times New Roman" panose="02020603050405020304" pitchFamily="18" charset="0"/>
              </a:rPr>
              <a:t>we propose </a:t>
            </a:r>
            <a:r>
              <a:rPr lang="en-IN" sz="2400" dirty="0">
                <a:latin typeface="Constantia" panose="02030602050306030303" pitchFamily="18" charset="0"/>
                <a:cs typeface="Times New Roman" panose="02020603050405020304" pitchFamily="18" charset="0"/>
              </a:rPr>
              <a:t>a standard priority seek set of rules for assignment execution and an evaluation with FCFS and spherical-robin scheduling. </a:t>
            </a:r>
            <a:endParaRPr lang="en-IN" sz="2400" dirty="0" smtClean="0">
              <a:latin typeface="Constantia" panose="02030602050306030303"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Constantia" panose="02030602050306030303" pitchFamily="18" charset="0"/>
                <a:cs typeface="Times New Roman" panose="02020603050405020304" pitchFamily="18" charset="0"/>
              </a:rPr>
              <a:t>The </a:t>
            </a:r>
            <a:r>
              <a:rPr lang="en-IN" sz="2400" dirty="0">
                <a:latin typeface="Constantia" panose="02030602050306030303" pitchFamily="18" charset="0"/>
                <a:cs typeface="Times New Roman" panose="02020603050405020304" pitchFamily="18" charset="0"/>
              </a:rPr>
              <a:t>proposed version is based totally on queuing fashions. Directing incoming requests into a minimal workload reduced workload, reaction time, and common queue duration. These consequences display that our version can growth the use of the worldwide agenda and reduce the latency.</a:t>
            </a:r>
          </a:p>
          <a:p>
            <a:pPr marL="342900" indent="-342900" algn="just">
              <a:buFont typeface="Arial" panose="020B0604020202020204" pitchFamily="34" charset="0"/>
              <a:buChar char="•"/>
            </a:pPr>
            <a:r>
              <a:rPr lang="en-IN" sz="2400" dirty="0">
                <a:latin typeface="Constantia" panose="02030602050306030303" pitchFamily="18" charset="0"/>
                <a:cs typeface="Times New Roman" panose="02020603050405020304" pitchFamily="18" charset="0"/>
              </a:rPr>
              <a:t>We advocate a heterogeneous useful resource allocation technique called Skewness avoidance multi-resource allocation (SAMR) to allocate assets primarily based on specific necessities for exclusive styles of assets. </a:t>
            </a:r>
          </a:p>
          <a:p>
            <a:pPr marL="342900" indent="-342900" algn="just">
              <a:buFont typeface="Arial" panose="020B0604020202020204" pitchFamily="34" charset="0"/>
              <a:buChar char="•"/>
            </a:pPr>
            <a:r>
              <a:rPr lang="en-IN" sz="2400" dirty="0">
                <a:latin typeface="Constantia" panose="02030602050306030303" pitchFamily="18" charset="0"/>
                <a:cs typeface="Times New Roman" panose="02020603050405020304" pitchFamily="18" charset="0"/>
              </a:rPr>
              <a:t>We will exhibit the pretty low complexity of our version approach for practical and correct evaluation paintings. Extensive simulation effects show SAMR's effectiveness and overall performance blessings over peers. </a:t>
            </a:r>
          </a:p>
        </p:txBody>
      </p:sp>
    </p:spTree>
    <p:extLst>
      <p:ext uri="{BB962C8B-B14F-4D97-AF65-F5344CB8AC3E}">
        <p14:creationId xmlns:p14="http://schemas.microsoft.com/office/powerpoint/2010/main" val="329905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7D4A93-38D4-9CAC-4DB2-DB1AA3F650C1}"/>
              </a:ext>
            </a:extLst>
          </p:cNvPr>
          <p:cNvSpPr txBox="1"/>
          <p:nvPr/>
        </p:nvSpPr>
        <p:spPr>
          <a:xfrm>
            <a:off x="251011" y="125506"/>
            <a:ext cx="335357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INTRODUCTION</a:t>
            </a:r>
            <a:endParaRPr lang="en-IN" sz="2800" dirty="0"/>
          </a:p>
        </p:txBody>
      </p:sp>
      <p:sp>
        <p:nvSpPr>
          <p:cNvPr id="3" name="TextBox 2">
            <a:extLst>
              <a:ext uri="{FF2B5EF4-FFF2-40B4-BE49-F238E27FC236}">
                <a16:creationId xmlns:a16="http://schemas.microsoft.com/office/drawing/2014/main" xmlns="" id="{24006D92-C19D-A5E9-A09A-DF83947129D6}"/>
              </a:ext>
            </a:extLst>
          </p:cNvPr>
          <p:cNvSpPr txBox="1"/>
          <p:nvPr/>
        </p:nvSpPr>
        <p:spPr>
          <a:xfrm>
            <a:off x="618185" y="648726"/>
            <a:ext cx="11191741"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smtClean="0">
                <a:latin typeface="Constantia" panose="02030602050306030303" pitchFamily="18" charset="0"/>
              </a:rPr>
              <a:t>Cloud </a:t>
            </a:r>
            <a:r>
              <a:rPr lang="en-IN" sz="2400" dirty="0">
                <a:latin typeface="Constantia" panose="02030602050306030303" pitchFamily="18" charset="0"/>
              </a:rPr>
              <a:t>computing is a vital part of advanced computing systems. The concepts of computing, generation and structure have evolved and consolidated in current </a:t>
            </a:r>
            <a:r>
              <a:rPr lang="en-IN" sz="2400" dirty="0" smtClean="0">
                <a:latin typeface="Constantia" panose="02030602050306030303" pitchFamily="18" charset="0"/>
              </a:rPr>
              <a:t>decades.</a:t>
            </a:r>
          </a:p>
          <a:p>
            <a:pPr marL="285750" indent="-285750" algn="just">
              <a:buFont typeface="Arial" panose="020B0604020202020204" pitchFamily="34" charset="0"/>
              <a:buChar char="•"/>
            </a:pPr>
            <a:r>
              <a:rPr lang="en-IN" sz="2400" dirty="0" smtClean="0">
                <a:latin typeface="Constantia" panose="02030602050306030303" pitchFamily="18" charset="0"/>
              </a:rPr>
              <a:t>Many </a:t>
            </a:r>
            <a:r>
              <a:rPr lang="en-IN" sz="2400" dirty="0">
                <a:latin typeface="Constantia" panose="02030602050306030303" pitchFamily="18" charset="0"/>
              </a:rPr>
              <a:t>systems are concern to technological development and revolution. Cloud computing is a computing era this is unexpectedly gaining ground as the subsequent step in growing and deploying more than one disbursed applications. To get the most price out of cloud computing, developers must increase equipment that optimize the use of architectures and deployment paradigms. </a:t>
            </a:r>
            <a:r>
              <a:rPr lang="en-IN" sz="2400" dirty="0" smtClean="0">
                <a:latin typeface="Constantia" panose="02030602050306030303" pitchFamily="18" charset="0"/>
              </a:rPr>
              <a:t>.</a:t>
            </a:r>
          </a:p>
          <a:p>
            <a:pPr marL="285750" indent="-285750" algn="just">
              <a:buFont typeface="Arial" panose="020B0604020202020204" pitchFamily="34" charset="0"/>
              <a:buChar char="•"/>
            </a:pPr>
            <a:r>
              <a:rPr lang="en-IN" sz="2400" dirty="0" smtClean="0">
                <a:latin typeface="Constantia" panose="02030602050306030303" pitchFamily="18" charset="0"/>
              </a:rPr>
              <a:t>Cloud </a:t>
            </a:r>
            <a:r>
              <a:rPr lang="en-IN" sz="2400" dirty="0">
                <a:latin typeface="Constantia" panose="02030602050306030303" pitchFamily="18" charset="0"/>
              </a:rPr>
              <a:t>computing structure has 3 levels for software that calls for on-call for services over the Internet. The principal purpose is to schedule tasks for digital machines in a timely manner, which includes determining the appropriate collection wherein tasks can be accomplished, given the limits of the transaction account. Planning for cloud computing is a complicated commercial enterprise. </a:t>
            </a:r>
            <a:endParaRPr lang="en-IN" sz="2400" dirty="0" smtClean="0">
              <a:latin typeface="Constantia" panose="02030602050306030303" pitchFamily="18" charset="0"/>
            </a:endParaRPr>
          </a:p>
          <a:p>
            <a:pPr marL="285750" indent="-285750" algn="just">
              <a:buFont typeface="Arial" panose="020B0604020202020204" pitchFamily="34" charset="0"/>
              <a:buChar char="•"/>
            </a:pPr>
            <a:r>
              <a:rPr lang="en-IN" sz="2400" dirty="0" smtClean="0">
                <a:latin typeface="Constantia" panose="02030602050306030303" pitchFamily="18" charset="0"/>
              </a:rPr>
              <a:t>To </a:t>
            </a:r>
            <a:r>
              <a:rPr lang="en-IN" sz="2400" dirty="0">
                <a:latin typeface="Constantia" panose="02030602050306030303" pitchFamily="18" charset="0"/>
              </a:rPr>
              <a:t>solve this problem, we will </a:t>
            </a:r>
            <a:r>
              <a:rPr lang="en-IN" sz="2400" dirty="0" smtClean="0">
                <a:latin typeface="Constantia" panose="02030602050306030303" pitchFamily="18" charset="0"/>
              </a:rPr>
              <a:t>proposed some </a:t>
            </a:r>
            <a:r>
              <a:rPr lang="en-IN" sz="2400" dirty="0">
                <a:latin typeface="Constantia" panose="02030602050306030303" pitchFamily="18" charset="0"/>
              </a:rPr>
              <a:t>green scheduling algorithms. </a:t>
            </a:r>
          </a:p>
        </p:txBody>
      </p:sp>
    </p:spTree>
    <p:extLst>
      <p:ext uri="{BB962C8B-B14F-4D97-AF65-F5344CB8AC3E}">
        <p14:creationId xmlns:p14="http://schemas.microsoft.com/office/powerpoint/2010/main" val="93146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9989C-A3E3-615F-F488-838B790D6EC0}"/>
              </a:ext>
            </a:extLst>
          </p:cNvPr>
          <p:cNvSpPr>
            <a:spLocks noGrp="1"/>
          </p:cNvSpPr>
          <p:nvPr>
            <p:ph type="title"/>
          </p:nvPr>
        </p:nvSpPr>
        <p:spPr>
          <a:xfrm>
            <a:off x="365992" y="166889"/>
            <a:ext cx="3956830" cy="388956"/>
          </a:xfrm>
        </p:spPr>
        <p:txBody>
          <a:bodyPr>
            <a:noAutofit/>
          </a:bodyPr>
          <a:lstStyle/>
          <a:p>
            <a:r>
              <a:rPr lang="en-US" sz="2800" b="1" dirty="0">
                <a:latin typeface="Times New Roman" panose="02020603050405020304" pitchFamily="18" charset="0"/>
                <a:ea typeface="Calibri" panose="020F0502020204030204" pitchFamily="34" charset="0"/>
                <a:cs typeface="Times New Roman" panose="02020603050405020304" pitchFamily="18" charset="0"/>
              </a:rPr>
              <a:t>EXISTING </a:t>
            </a: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SYSTEM</a:t>
            </a:r>
            <a:r>
              <a:rPr lang="en-US" sz="2800" b="1" dirty="0">
                <a:latin typeface="Times New Roman" panose="02020603050405020304" pitchFamily="18" charset="0"/>
                <a:ea typeface="Calibri" panose="020F0502020204030204" pitchFamily="34" charset="0"/>
                <a:cs typeface="Times New Roman" panose="02020603050405020304" pitchFamily="18" charset="0"/>
              </a:rPr>
              <a:t/>
            </a:r>
            <a:br>
              <a:rPr lang="en-US" sz="2800" b="1" dirty="0">
                <a:latin typeface="Times New Roman" panose="02020603050405020304" pitchFamily="18"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xmlns="" id="{D32A659F-35D0-C4A1-D1EF-B1CCA38BB1B7}"/>
              </a:ext>
            </a:extLst>
          </p:cNvPr>
          <p:cNvSpPr>
            <a:spLocks noGrp="1"/>
          </p:cNvSpPr>
          <p:nvPr>
            <p:ph idx="1"/>
          </p:nvPr>
        </p:nvSpPr>
        <p:spPr>
          <a:xfrm>
            <a:off x="262962" y="555845"/>
            <a:ext cx="11405298" cy="6302155"/>
          </a:xfrm>
        </p:spPr>
        <p:txBody>
          <a:bodyPr>
            <a:noAutofit/>
          </a:bodyPr>
          <a:lstStyle/>
          <a:p>
            <a:pPr algn="just"/>
            <a:r>
              <a:rPr lang="en-US" sz="2400" dirty="0">
                <a:latin typeface="Constantia" panose="02030602050306030303" pitchFamily="18" charset="0"/>
                <a:cs typeface="Times New Roman" panose="02020603050405020304" pitchFamily="18" charset="0"/>
              </a:rPr>
              <a:t>This paper focuses on the design and implementation of several online algorithms to optimize the VM scheduling in such a queuing cloud system, aiming at minimizing the delay performance of all jobs over time. The main contributions of the paper are as follows.</a:t>
            </a:r>
            <a:endParaRPr lang="en-IN" sz="2400" dirty="0">
              <a:latin typeface="Constantia" panose="02030602050306030303" pitchFamily="18" charset="0"/>
              <a:cs typeface="Times New Roman" panose="02020603050405020304" pitchFamily="18" charset="0"/>
            </a:endParaRPr>
          </a:p>
          <a:p>
            <a:pPr lvl="0" algn="just"/>
            <a:r>
              <a:rPr lang="en-US" sz="2400" dirty="0">
                <a:latin typeface="Constantia" panose="02030602050306030303" pitchFamily="18" charset="0"/>
                <a:cs typeface="Times New Roman" panose="02020603050405020304" pitchFamily="18" charset="0"/>
              </a:rPr>
              <a:t>We formulate the delay-optimal scheduling of VMs as a decision-making process by using a feasible VM configuration to present the physical resource requirements.</a:t>
            </a:r>
            <a:endParaRPr lang="en-IN" sz="2400" dirty="0">
              <a:latin typeface="Constantia" panose="02030602050306030303" pitchFamily="18" charset="0"/>
              <a:cs typeface="Times New Roman" panose="02020603050405020304" pitchFamily="18" charset="0"/>
            </a:endParaRPr>
          </a:p>
          <a:p>
            <a:pPr lvl="0" algn="just"/>
            <a:r>
              <a:rPr lang="en-US" sz="2400" dirty="0">
                <a:latin typeface="Constantia" panose="02030602050306030303" pitchFamily="18" charset="0"/>
                <a:cs typeface="Times New Roman" panose="02020603050405020304" pitchFamily="18" charset="0"/>
              </a:rPr>
              <a:t>A low-complexity online scheme is proposed to determine the solutions by buffering arriving jobs with the shortest-job-first (SJF) policy and scheduling them with the min-min best fit (MMBF) algorithm.</a:t>
            </a:r>
            <a:endParaRPr lang="en-IN" sz="2400" dirty="0">
              <a:latin typeface="Constantia" panose="02030602050306030303" pitchFamily="18" charset="0"/>
              <a:cs typeface="Times New Roman" panose="02020603050405020304" pitchFamily="18" charset="0"/>
            </a:endParaRPr>
          </a:p>
          <a:p>
            <a:pPr lvl="0" algn="just"/>
            <a:r>
              <a:rPr lang="en-US" sz="2400" dirty="0">
                <a:latin typeface="Constantia" panose="02030602050306030303" pitchFamily="18" charset="0"/>
                <a:cs typeface="Times New Roman" panose="02020603050405020304" pitchFamily="18" charset="0"/>
              </a:rPr>
              <a:t>To avoid the potential of job starvation in the first scheme, another scheme that combines the SJF buffering and reinforcement learning (RL)-based scheduling algorithms is further proposed.</a:t>
            </a:r>
            <a:endParaRPr lang="en-IN" sz="2400" dirty="0">
              <a:latin typeface="Constantia" panose="02030602050306030303" pitchFamily="18" charset="0"/>
              <a:cs typeface="Times New Roman" panose="02020603050405020304" pitchFamily="18" charset="0"/>
            </a:endParaRPr>
          </a:p>
          <a:p>
            <a:pPr lvl="0" algn="just"/>
            <a:r>
              <a:rPr lang="en-US" sz="2400" dirty="0">
                <a:latin typeface="Constantia" panose="02030602050306030303" pitchFamily="18" charset="0"/>
                <a:cs typeface="Times New Roman" panose="02020603050405020304" pitchFamily="18" charset="0"/>
              </a:rPr>
              <a:t>Simulations are carried out to validate the efficiency of the proposals.</a:t>
            </a:r>
            <a:endParaRPr lang="en-IN" sz="2400" dirty="0">
              <a:latin typeface="Constantia" panose="02030602050306030303" pitchFamily="18" charset="0"/>
              <a:cs typeface="Times New Roman" panose="02020603050405020304" pitchFamily="18" charset="0"/>
            </a:endParaRPr>
          </a:p>
          <a:p>
            <a:pPr algn="just"/>
            <a:endParaRPr lang="en-IN" sz="2400" dirty="0">
              <a:latin typeface="Constantia" panose="02030602050306030303" pitchFamily="18" charset="0"/>
            </a:endParaRPr>
          </a:p>
        </p:txBody>
      </p:sp>
    </p:spTree>
    <p:extLst>
      <p:ext uri="{BB962C8B-B14F-4D97-AF65-F5344CB8AC3E}">
        <p14:creationId xmlns:p14="http://schemas.microsoft.com/office/powerpoint/2010/main" val="167219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AF767-A6AA-C7F2-FE68-74863B569035}"/>
              </a:ext>
            </a:extLst>
          </p:cNvPr>
          <p:cNvSpPr>
            <a:spLocks noGrp="1"/>
          </p:cNvSpPr>
          <p:nvPr>
            <p:ph type="title"/>
          </p:nvPr>
        </p:nvSpPr>
        <p:spPr>
          <a:xfrm>
            <a:off x="214449" y="1037602"/>
            <a:ext cx="9603275" cy="1049235"/>
          </a:xfrm>
        </p:spPr>
        <p:txBody>
          <a:bodyPr>
            <a:normAutofit/>
          </a:bodyPr>
          <a:lstStyle/>
          <a:p>
            <a:r>
              <a:rPr lang="en-US" sz="2800" b="1" dirty="0">
                <a:latin typeface="Times New Roman" panose="02020603050405020304" pitchFamily="18" charset="0"/>
                <a:cs typeface="Times New Roman" panose="02020603050405020304" pitchFamily="18" charset="0"/>
              </a:rPr>
              <a:t>DISADVANTAGES OF EXISTING SYSTEM:</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xmlns="" id="{A19FA0A4-2779-20A8-893D-794AA47E3129}"/>
              </a:ext>
            </a:extLst>
          </p:cNvPr>
          <p:cNvSpPr>
            <a:spLocks noGrp="1"/>
          </p:cNvSpPr>
          <p:nvPr>
            <p:ph idx="1"/>
          </p:nvPr>
        </p:nvSpPr>
        <p:spPr/>
        <p:txBody>
          <a:bodyPr>
            <a:normAutofit/>
          </a:bodyPr>
          <a:lstStyle/>
          <a:p>
            <a:pPr lvl="0" algn="just"/>
            <a:r>
              <a:rPr lang="en-US" sz="2400" dirty="0">
                <a:latin typeface="Constantia" panose="02030602050306030303" pitchFamily="18" charset="0"/>
                <a:cs typeface="Times New Roman" panose="02020603050405020304" pitchFamily="18" charset="0"/>
              </a:rPr>
              <a:t>Low complexity.</a:t>
            </a:r>
            <a:endParaRPr lang="en-IN" sz="2400" dirty="0">
              <a:latin typeface="Constantia" panose="02030602050306030303" pitchFamily="18" charset="0"/>
              <a:cs typeface="Times New Roman" panose="02020603050405020304" pitchFamily="18" charset="0"/>
            </a:endParaRPr>
          </a:p>
          <a:p>
            <a:pPr lvl="0" algn="just"/>
            <a:r>
              <a:rPr lang="en-US" sz="2400" dirty="0">
                <a:latin typeface="Constantia" panose="02030602050306030303" pitchFamily="18" charset="0"/>
                <a:cs typeface="Times New Roman" panose="02020603050405020304" pitchFamily="18" charset="0"/>
              </a:rPr>
              <a:t>In existing system, It will take more time for execution.</a:t>
            </a:r>
            <a:endParaRPr lang="en-IN" sz="2400" dirty="0">
              <a:latin typeface="Constantia" panose="02030602050306030303" pitchFamily="18" charset="0"/>
              <a:cs typeface="Times New Roman" panose="02020603050405020304" pitchFamily="18" charset="0"/>
            </a:endParaRPr>
          </a:p>
          <a:p>
            <a:endParaRPr lang="en-IN" sz="2400" dirty="0">
              <a:latin typeface="Constantia" panose="02030602050306030303" pitchFamily="18" charset="0"/>
            </a:endParaRPr>
          </a:p>
        </p:txBody>
      </p:sp>
    </p:spTree>
    <p:extLst>
      <p:ext uri="{BB962C8B-B14F-4D97-AF65-F5344CB8AC3E}">
        <p14:creationId xmlns:p14="http://schemas.microsoft.com/office/powerpoint/2010/main" val="338952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F42A9-AFEA-02D4-9FB2-3C40AAB476C4}"/>
              </a:ext>
            </a:extLst>
          </p:cNvPr>
          <p:cNvSpPr>
            <a:spLocks noGrp="1"/>
          </p:cNvSpPr>
          <p:nvPr>
            <p:ph type="title"/>
          </p:nvPr>
        </p:nvSpPr>
        <p:spPr>
          <a:xfrm>
            <a:off x="360609" y="159692"/>
            <a:ext cx="9603275" cy="561525"/>
          </a:xfrm>
        </p:spPr>
        <p:txBody>
          <a:bodyPr>
            <a:noAutofit/>
          </a:bodyPr>
          <a:lstStyle/>
          <a:p>
            <a:r>
              <a:rPr lang="en-US" sz="2800" b="1" dirty="0">
                <a:latin typeface="Times New Roman" panose="02020603050405020304" pitchFamily="18" charset="0"/>
                <a:ea typeface="Calibri" panose="020F0502020204030204" pitchFamily="34" charset="0"/>
                <a:cs typeface="Times New Roman" panose="02020603050405020304" pitchFamily="18" charset="0"/>
              </a:rPr>
              <a:t>PROPOSED SYSTEM:</a:t>
            </a:r>
            <a:br>
              <a:rPr lang="en-US" sz="2800" b="1" dirty="0">
                <a:latin typeface="Times New Roman" panose="02020603050405020304" pitchFamily="18"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xmlns="" id="{36280572-3AA6-E861-94DE-A86C899ED1F4}"/>
              </a:ext>
            </a:extLst>
          </p:cNvPr>
          <p:cNvSpPr>
            <a:spLocks noGrp="1"/>
          </p:cNvSpPr>
          <p:nvPr>
            <p:ph idx="1"/>
          </p:nvPr>
        </p:nvSpPr>
        <p:spPr>
          <a:xfrm>
            <a:off x="231820" y="721217"/>
            <a:ext cx="11410682" cy="3450613"/>
          </a:xfrm>
        </p:spPr>
        <p:txBody>
          <a:bodyPr>
            <a:noAutofit/>
          </a:bodyPr>
          <a:lstStyle/>
          <a:p>
            <a:pPr lvl="0" algn="just"/>
            <a:r>
              <a:rPr lang="en-US" sz="2400" dirty="0">
                <a:latin typeface="Constantia" panose="02030602050306030303" pitchFamily="18" charset="0"/>
              </a:rPr>
              <a:t>In this research paper we presented a Generalized Priority algorithm for efficient execution of task and comparison with FCFS and Round Robin Scheduling.</a:t>
            </a:r>
            <a:endParaRPr lang="en-IN" sz="2400" dirty="0">
              <a:latin typeface="Constantia" panose="02030602050306030303" pitchFamily="18" charset="0"/>
            </a:endParaRPr>
          </a:p>
          <a:p>
            <a:pPr lvl="0" algn="just"/>
            <a:r>
              <a:rPr lang="en-US" sz="2400" dirty="0">
                <a:latin typeface="Constantia" panose="02030602050306030303" pitchFamily="18" charset="0"/>
              </a:rPr>
              <a:t>we mainly discuss three algorithm we developed a new generalized priority based algorithm with limited task, future we will take more task and try to reduce the execution time as presented and we develop this algorithm to grid environment and will observe the difference of time in cloud an grid.</a:t>
            </a:r>
            <a:endParaRPr lang="en-IN" sz="2400" dirty="0">
              <a:latin typeface="Constantia" panose="02030602050306030303" pitchFamily="18" charset="0"/>
            </a:endParaRPr>
          </a:p>
          <a:p>
            <a:pPr lvl="0" algn="just"/>
            <a:r>
              <a:rPr lang="en-US" sz="2400" dirty="0">
                <a:latin typeface="Constantia" panose="02030602050306030303" pitchFamily="18" charset="0"/>
              </a:rPr>
              <a:t>We propose a heterogeneous resource allocation approach, called skewness-avoidance multi-resource allocation (SAMR), to allocate resource according to diversified requirements on different types of resources. Our solution includes a VM allocation algorithm to ensure heterogeneous workloads are allocated appropriately to avoid skewed resource utilization in PMs, and a model-based approach to estimate the appropriate number of active PMs to operate SAMR.</a:t>
            </a:r>
            <a:endParaRPr lang="en-IN" sz="2400" dirty="0">
              <a:latin typeface="Constantia" panose="02030602050306030303" pitchFamily="18" charset="0"/>
            </a:endParaRPr>
          </a:p>
          <a:p>
            <a:pPr algn="just"/>
            <a:endParaRPr lang="en-IN" sz="2400" dirty="0">
              <a:latin typeface="Constantia" panose="02030602050306030303" pitchFamily="18" charset="0"/>
            </a:endParaRPr>
          </a:p>
        </p:txBody>
      </p:sp>
    </p:spTree>
    <p:extLst>
      <p:ext uri="{BB962C8B-B14F-4D97-AF65-F5344CB8AC3E}">
        <p14:creationId xmlns:p14="http://schemas.microsoft.com/office/powerpoint/2010/main" val="96964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D17B8-A335-8C06-7DFF-90E6337CED79}"/>
              </a:ext>
            </a:extLst>
          </p:cNvPr>
          <p:cNvSpPr>
            <a:spLocks noGrp="1"/>
          </p:cNvSpPr>
          <p:nvPr>
            <p:ph type="title"/>
          </p:nvPr>
        </p:nvSpPr>
        <p:spPr>
          <a:xfrm>
            <a:off x="250309" y="1234825"/>
            <a:ext cx="9603275" cy="1049235"/>
          </a:xfrm>
        </p:spPr>
        <p:txBody>
          <a:bodyPr>
            <a:normAutofit/>
          </a:bodyPr>
          <a:lstStyle/>
          <a:p>
            <a:r>
              <a:rPr lang="en-US" sz="2800" b="1" dirty="0">
                <a:latin typeface="Constantia" panose="02030602050306030303" pitchFamily="18" charset="0"/>
                <a:cs typeface="Times New Roman" panose="02020603050405020304" pitchFamily="18" charset="0"/>
              </a:rPr>
              <a:t>ADVANTAGES OF PROPOSED SYSTEM:</a:t>
            </a:r>
            <a:r>
              <a:rPr lang="en-IN" sz="2800" dirty="0">
                <a:latin typeface="Constantia" panose="02030602050306030303" pitchFamily="18" charset="0"/>
                <a:cs typeface="Times New Roman" panose="02020603050405020304" pitchFamily="18" charset="0"/>
              </a:rPr>
              <a:t/>
            </a:r>
            <a:br>
              <a:rPr lang="en-IN" sz="2800" dirty="0">
                <a:latin typeface="Constantia" panose="02030602050306030303" pitchFamily="18" charset="0"/>
                <a:cs typeface="Times New Roman" panose="02020603050405020304" pitchFamily="18" charset="0"/>
              </a:rPr>
            </a:br>
            <a:endParaRPr lang="en-IN" sz="2800" dirty="0">
              <a:latin typeface="Constantia" panose="0203060205030603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7FE37F8-A8B8-0930-F417-5F2B09EEAA66}"/>
              </a:ext>
            </a:extLst>
          </p:cNvPr>
          <p:cNvSpPr>
            <a:spLocks noGrp="1"/>
          </p:cNvSpPr>
          <p:nvPr>
            <p:ph idx="1"/>
          </p:nvPr>
        </p:nvSpPr>
        <p:spPr>
          <a:xfrm>
            <a:off x="888641" y="2002853"/>
            <a:ext cx="10637951" cy="3450613"/>
          </a:xfrm>
        </p:spPr>
        <p:txBody>
          <a:bodyPr>
            <a:normAutofit/>
          </a:bodyPr>
          <a:lstStyle/>
          <a:p>
            <a:pPr lvl="0" algn="just"/>
            <a:r>
              <a:rPr lang="en-US" sz="2400" dirty="0">
                <a:latin typeface="Constantia" panose="02030602050306030303" pitchFamily="18" charset="0"/>
              </a:rPr>
              <a:t>The main advantage of job scheduling algorithm is to achieve a high performance computing and the best system throughput.</a:t>
            </a:r>
            <a:endParaRPr lang="en-IN" sz="2400" dirty="0">
              <a:latin typeface="Constantia" panose="02030602050306030303" pitchFamily="18" charset="0"/>
            </a:endParaRPr>
          </a:p>
          <a:p>
            <a:pPr lvl="0" algn="just"/>
            <a:r>
              <a:rPr lang="en-US" sz="2400" dirty="0">
                <a:latin typeface="Constantia" panose="02030602050306030303" pitchFamily="18" charset="0"/>
              </a:rPr>
              <a:t>In proposed system, It will take less time for execution.</a:t>
            </a:r>
            <a:endParaRPr lang="en-IN" sz="2400" dirty="0">
              <a:latin typeface="Constantia" panose="02030602050306030303" pitchFamily="18" charset="0"/>
            </a:endParaRPr>
          </a:p>
          <a:p>
            <a:pPr algn="just"/>
            <a:endParaRPr lang="en-IN" sz="2400" dirty="0">
              <a:latin typeface="Constantia" panose="02030602050306030303" pitchFamily="18" charset="0"/>
            </a:endParaRPr>
          </a:p>
        </p:txBody>
      </p:sp>
    </p:spTree>
    <p:extLst>
      <p:ext uri="{BB962C8B-B14F-4D97-AF65-F5344CB8AC3E}">
        <p14:creationId xmlns:p14="http://schemas.microsoft.com/office/powerpoint/2010/main" val="232997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65A667-37A8-C2D9-4445-175C3A133900}"/>
              </a:ext>
            </a:extLst>
          </p:cNvPr>
          <p:cNvSpPr txBox="1"/>
          <p:nvPr/>
        </p:nvSpPr>
        <p:spPr>
          <a:xfrm>
            <a:off x="0" y="95462"/>
            <a:ext cx="512950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a:t>
            </a:r>
            <a:r>
              <a:rPr lang="en-US" sz="2800" b="1" dirty="0" smtClean="0">
                <a:latin typeface="Times New Roman" panose="02020603050405020304" pitchFamily="18" charset="0"/>
                <a:cs typeface="Times New Roman" panose="02020603050405020304" pitchFamily="18" charset="0"/>
              </a:rPr>
              <a:t>SURVEY</a:t>
            </a:r>
            <a:endParaRPr lang="en-IN" sz="2800" b="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294D4A01-B8EE-CDBF-38CD-64D3B96EEAC9}"/>
              </a:ext>
            </a:extLst>
          </p:cNvPr>
          <p:cNvGraphicFramePr>
            <a:graphicFrameLocks noGrp="1"/>
          </p:cNvGraphicFramePr>
          <p:nvPr>
            <p:extLst>
              <p:ext uri="{D42A27DB-BD31-4B8C-83A1-F6EECF244321}">
                <p14:modId xmlns:p14="http://schemas.microsoft.com/office/powerpoint/2010/main" val="4037697396"/>
              </p:ext>
            </p:extLst>
          </p:nvPr>
        </p:nvGraphicFramePr>
        <p:xfrm>
          <a:off x="0" y="771803"/>
          <a:ext cx="12192001" cy="5882640"/>
        </p:xfrm>
        <a:graphic>
          <a:graphicData uri="http://schemas.openxmlformats.org/drawingml/2006/table">
            <a:tbl>
              <a:tblPr firstRow="1" bandRow="1">
                <a:tableStyleId>{5C22544A-7EE6-4342-B048-85BDC9FD1C3A}</a:tableStyleId>
              </a:tblPr>
              <a:tblGrid>
                <a:gridCol w="1461432">
                  <a:extLst>
                    <a:ext uri="{9D8B030D-6E8A-4147-A177-3AD203B41FA5}">
                      <a16:colId xmlns:a16="http://schemas.microsoft.com/office/drawing/2014/main" xmlns="" val="790593076"/>
                    </a:ext>
                  </a:extLst>
                </a:gridCol>
                <a:gridCol w="1794919">
                  <a:extLst>
                    <a:ext uri="{9D8B030D-6E8A-4147-A177-3AD203B41FA5}">
                      <a16:colId xmlns:a16="http://schemas.microsoft.com/office/drawing/2014/main" xmlns="" val="2725955537"/>
                    </a:ext>
                  </a:extLst>
                </a:gridCol>
                <a:gridCol w="1861124">
                  <a:extLst>
                    <a:ext uri="{9D8B030D-6E8A-4147-A177-3AD203B41FA5}">
                      <a16:colId xmlns:a16="http://schemas.microsoft.com/office/drawing/2014/main" xmlns="" val="61493057"/>
                    </a:ext>
                  </a:extLst>
                </a:gridCol>
                <a:gridCol w="1978092">
                  <a:extLst>
                    <a:ext uri="{9D8B030D-6E8A-4147-A177-3AD203B41FA5}">
                      <a16:colId xmlns:a16="http://schemas.microsoft.com/office/drawing/2014/main" xmlns="" val="1365281051"/>
                    </a:ext>
                  </a:extLst>
                </a:gridCol>
                <a:gridCol w="2943805">
                  <a:extLst>
                    <a:ext uri="{9D8B030D-6E8A-4147-A177-3AD203B41FA5}">
                      <a16:colId xmlns:a16="http://schemas.microsoft.com/office/drawing/2014/main" xmlns="" val="3246215924"/>
                    </a:ext>
                  </a:extLst>
                </a:gridCol>
                <a:gridCol w="2152629">
                  <a:extLst>
                    <a:ext uri="{9D8B030D-6E8A-4147-A177-3AD203B41FA5}">
                      <a16:colId xmlns:a16="http://schemas.microsoft.com/office/drawing/2014/main" xmlns="" val="946604814"/>
                    </a:ext>
                  </a:extLst>
                </a:gridCol>
              </a:tblGrid>
              <a:tr h="318528">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TITLE</a:t>
                      </a:r>
                      <a:endParaRPr lang="en-IN" sz="1600" dirty="0"/>
                    </a:p>
                  </a:txBody>
                  <a:tcPr/>
                </a:tc>
                <a:tc>
                  <a:txBody>
                    <a:bodyPr/>
                    <a:lstStyle/>
                    <a:p>
                      <a:r>
                        <a:rPr lang="en-US" sz="1600" dirty="0"/>
                        <a:t>AUTHOR</a:t>
                      </a:r>
                      <a:endParaRPr lang="en-IN" sz="1600" dirty="0"/>
                    </a:p>
                  </a:txBody>
                  <a:tcPr/>
                </a:tc>
                <a:tc>
                  <a:txBody>
                    <a:bodyPr/>
                    <a:lstStyle/>
                    <a:p>
                      <a:r>
                        <a:rPr lang="en-US" sz="1600" dirty="0"/>
                        <a:t>TECHNIQUE</a:t>
                      </a:r>
                      <a:endParaRPr lang="en-IN" sz="1600" dirty="0"/>
                    </a:p>
                  </a:txBody>
                  <a:tcPr/>
                </a:tc>
                <a:tc>
                  <a:txBody>
                    <a:bodyPr/>
                    <a:lstStyle/>
                    <a:p>
                      <a:r>
                        <a:rPr lang="en-US" sz="1600" dirty="0"/>
                        <a:t>RESULT</a:t>
                      </a:r>
                      <a:endParaRPr lang="en-IN" sz="1600" dirty="0"/>
                    </a:p>
                  </a:txBody>
                  <a:tcPr/>
                </a:tc>
                <a:tc>
                  <a:txBody>
                    <a:bodyPr/>
                    <a:lstStyle/>
                    <a:p>
                      <a:r>
                        <a:rPr lang="en-US" sz="1600" dirty="0"/>
                        <a:t>LIMITATION</a:t>
                      </a:r>
                      <a:endParaRPr lang="en-IN" sz="1600" dirty="0"/>
                    </a:p>
                  </a:txBody>
                  <a:tcPr/>
                </a:tc>
                <a:extLst>
                  <a:ext uri="{0D108BD9-81ED-4DB2-BD59-A6C34878D82A}">
                    <a16:rowId xmlns:a16="http://schemas.microsoft.com/office/drawing/2014/main" xmlns="" val="1325224151"/>
                  </a:ext>
                </a:extLst>
              </a:tr>
              <a:tr h="1946740">
                <a:tc>
                  <a:txBody>
                    <a:bodyPr/>
                    <a:lstStyle/>
                    <a:p>
                      <a:r>
                        <a:rPr lang="en-US" sz="1600" b="0" dirty="0">
                          <a:latin typeface="Times New Roman" panose="02020603050405020304" pitchFamily="18" charset="0"/>
                          <a:cs typeface="Times New Roman" panose="02020603050405020304" pitchFamily="18" charset="0"/>
                        </a:rPr>
                        <a:t>1</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dirty="0"/>
                        <a:t>Better never than late: Meeting deadlines in datacenter</a:t>
                      </a:r>
                    </a:p>
                    <a:p>
                      <a:r>
                        <a:rPr lang="en-US" sz="1600" dirty="0"/>
                        <a:t>networks</a:t>
                      </a:r>
                      <a:endParaRPr lang="en-IN" sz="1600" dirty="0"/>
                    </a:p>
                  </a:txBody>
                  <a:tcPr/>
                </a:tc>
                <a:tc>
                  <a:txBody>
                    <a:bodyPr/>
                    <a:lstStyle/>
                    <a:p>
                      <a:r>
                        <a:rPr lang="en-US" sz="1600" dirty="0" err="1"/>
                        <a:t>C.Wilson</a:t>
                      </a:r>
                      <a:r>
                        <a:rPr lang="en-US" sz="1600" dirty="0"/>
                        <a:t>, </a:t>
                      </a:r>
                      <a:r>
                        <a:rPr lang="en-US" sz="1600" dirty="0" err="1"/>
                        <a:t>H.Balani</a:t>
                      </a:r>
                      <a:r>
                        <a:rPr lang="en-US" sz="1600" dirty="0"/>
                        <a:t>, </a:t>
                      </a:r>
                      <a:r>
                        <a:rPr lang="en-US" sz="1600" dirty="0" err="1"/>
                        <a:t>T.Karagianis</a:t>
                      </a:r>
                      <a:r>
                        <a:rPr lang="en-US" sz="1600" dirty="0"/>
                        <a:t>,</a:t>
                      </a:r>
                    </a:p>
                    <a:p>
                      <a:r>
                        <a:rPr lang="en-US" sz="1600" dirty="0" err="1"/>
                        <a:t>A.Rowton</a:t>
                      </a:r>
                      <a:endParaRPr lang="en-IN" sz="1600" dirty="0"/>
                    </a:p>
                  </a:txBody>
                  <a:tcPr/>
                </a:tc>
                <a:tc>
                  <a:txBody>
                    <a:bodyPr/>
                    <a:lstStyle/>
                    <a:p>
                      <a:r>
                        <a:rPr lang="en-US" sz="1600" dirty="0"/>
                        <a:t>From a technical perspective, we have strived to restrict the state maintained and the processing done by a D3 router to a bare minimum.</a:t>
                      </a:r>
                      <a:endParaRPr lang="en-IN" sz="1600" dirty="0"/>
                    </a:p>
                  </a:txBody>
                  <a:tcPr/>
                </a:tc>
                <a:tc>
                  <a:txBody>
                    <a:bodyPr/>
                    <a:lstStyle/>
                    <a:p>
                      <a:r>
                        <a:rPr lang="en-US" sz="1600" dirty="0"/>
                        <a:t>It explicitly deals with the challenges of the datacenter environment- small RTTs and a </a:t>
                      </a:r>
                      <a:r>
                        <a:rPr lang="en-US" sz="1600" dirty="0" err="1"/>
                        <a:t>bursty</a:t>
                      </a:r>
                      <a:r>
                        <a:rPr lang="en-US" sz="1600" dirty="0"/>
                        <a:t>, diverse traffic mix with widely varying deadlines.</a:t>
                      </a:r>
                      <a:endParaRPr lang="en-IN" sz="1600" dirty="0"/>
                    </a:p>
                  </a:txBody>
                  <a:tcPr/>
                </a:tc>
                <a:tc>
                  <a:txBody>
                    <a:bodyPr/>
                    <a:lstStyle/>
                    <a:p>
                      <a:r>
                        <a:rPr lang="en-US" sz="1600" dirty="0"/>
                        <a:t>These problems have placed artificial limitations on application design, with designers resorting to modifying application  workflow to address the problem.</a:t>
                      </a:r>
                      <a:endParaRPr lang="en-IN" sz="1600" dirty="0"/>
                    </a:p>
                  </a:txBody>
                  <a:tcPr/>
                </a:tc>
                <a:extLst>
                  <a:ext uri="{0D108BD9-81ED-4DB2-BD59-A6C34878D82A}">
                    <a16:rowId xmlns:a16="http://schemas.microsoft.com/office/drawing/2014/main" xmlns="" val="1139962600"/>
                  </a:ext>
                </a:extLst>
              </a:tr>
              <a:tr h="3330069">
                <a:tc>
                  <a:txBody>
                    <a:bodyPr/>
                    <a:lstStyle/>
                    <a:p>
                      <a:r>
                        <a:rPr lang="en-US" sz="1600" dirty="0"/>
                        <a:t>2</a:t>
                      </a:r>
                      <a:endParaRPr lang="en-IN" sz="1600" dirty="0"/>
                    </a:p>
                  </a:txBody>
                  <a:tcPr/>
                </a:tc>
                <a:tc>
                  <a:txBody>
                    <a:bodyPr/>
                    <a:lstStyle/>
                    <a:p>
                      <a:r>
                        <a:rPr lang="en-US" sz="1600" b="0" dirty="0">
                          <a:latin typeface="Times New Roman" pitchFamily="18" charset="0"/>
                          <a:cs typeface="Times New Roman" pitchFamily="18" charset="0"/>
                        </a:rPr>
                        <a:t>The Benefits of a Disaggregated Data Centre: A Resource Allocation Approach</a:t>
                      </a:r>
                      <a:r>
                        <a:rPr lang="en-US" sz="1600" b="1" dirty="0"/>
                        <a:t/>
                      </a:r>
                      <a:br>
                        <a:rPr lang="en-US" sz="1600" b="1" dirty="0"/>
                      </a:b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A. D. </a:t>
                      </a:r>
                      <a:r>
                        <a:rPr lang="en-IN" sz="1600" kern="1200" dirty="0" err="1">
                          <a:solidFill>
                            <a:schemeClr val="dk1"/>
                          </a:solidFill>
                          <a:effectLst/>
                          <a:latin typeface="+mn-lt"/>
                          <a:ea typeface="+mn-ea"/>
                          <a:cs typeface="+mn-cs"/>
                        </a:rPr>
                        <a:t>Papaioannou</a:t>
                      </a:r>
                      <a:r>
                        <a:rPr lang="en-IN" sz="1600" kern="1200" dirty="0">
                          <a:solidFill>
                            <a:schemeClr val="dk1"/>
                          </a:solidFill>
                          <a:effectLst/>
                          <a:latin typeface="+mn-lt"/>
                          <a:ea typeface="+mn-ea"/>
                          <a:cs typeface="+mn-cs"/>
                        </a:rPr>
                        <a:t>, R. </a:t>
                      </a:r>
                      <a:r>
                        <a:rPr lang="en-IN" sz="1600" kern="1200" dirty="0" err="1">
                          <a:solidFill>
                            <a:schemeClr val="dk1"/>
                          </a:solidFill>
                          <a:effectLst/>
                          <a:latin typeface="+mn-lt"/>
                          <a:ea typeface="+mn-ea"/>
                          <a:cs typeface="+mn-cs"/>
                        </a:rPr>
                        <a:t>Nejabati</a:t>
                      </a:r>
                      <a:r>
                        <a:rPr lang="en-IN" sz="1600" kern="1200" dirty="0">
                          <a:solidFill>
                            <a:schemeClr val="dk1"/>
                          </a:solidFill>
                          <a:effectLst/>
                          <a:latin typeface="+mn-lt"/>
                          <a:ea typeface="+mn-ea"/>
                          <a:cs typeface="+mn-cs"/>
                        </a:rPr>
                        <a:t>,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D. </a:t>
                      </a:r>
                      <a:r>
                        <a:rPr lang="en-IN" sz="1600" kern="1200" dirty="0" err="1">
                          <a:solidFill>
                            <a:schemeClr val="dk1"/>
                          </a:solidFill>
                          <a:effectLst/>
                          <a:latin typeface="+mn-lt"/>
                          <a:ea typeface="+mn-ea"/>
                          <a:cs typeface="+mn-cs"/>
                        </a:rPr>
                        <a:t>Simeonidou</a:t>
                      </a:r>
                      <a:endParaRPr lang="en-IN" sz="1600" dirty="0"/>
                    </a:p>
                    <a:p>
                      <a:endParaRPr lang="en-IN" sz="1600" dirty="0"/>
                    </a:p>
                  </a:txBody>
                  <a:tcPr/>
                </a:tc>
                <a:tc>
                  <a:txBody>
                    <a:bodyPr/>
                    <a:lstStyle/>
                    <a:p>
                      <a:r>
                        <a:rPr lang="en-US" sz="1600" dirty="0"/>
                        <a:t>Researchers have also focused on the network requirements in order to support disaggregated data </a:t>
                      </a:r>
                      <a:r>
                        <a:rPr lang="en-US" sz="1600" dirty="0" err="1"/>
                        <a:t>centres</a:t>
                      </a:r>
                      <a:r>
                        <a:rPr lang="en-US" sz="1600" dirty="0"/>
                        <a:t> [1] [2], and have indicated the need for a unified resource management software in order to take advantage of disaggregation.</a:t>
                      </a:r>
                      <a:endParaRPr lang="en-IN" sz="1600" dirty="0"/>
                    </a:p>
                  </a:txBody>
                  <a:tcPr/>
                </a:tc>
                <a:tc>
                  <a:txBody>
                    <a:bodyPr/>
                    <a:lstStyle/>
                    <a:p>
                      <a:r>
                        <a:rPr lang="en-US" sz="1600" dirty="0"/>
                        <a:t>The results suggest that MCRVMP placements improve the data </a:t>
                      </a:r>
                      <a:r>
                        <a:rPr lang="en-US" sz="1600" dirty="0" err="1"/>
                        <a:t>centre</a:t>
                      </a:r>
                      <a:r>
                        <a:rPr lang="en-US" sz="1600" dirty="0"/>
                        <a:t> scalability and support time-varying traffic demands.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a real data </a:t>
                      </a:r>
                      <a:r>
                        <a:rPr lang="en-US" sz="1600" dirty="0" err="1"/>
                        <a:t>centre</a:t>
                      </a:r>
                      <a:r>
                        <a:rPr lang="en-US" sz="1600" dirty="0"/>
                        <a:t> scenario, the pattern of incoming VM requests and their requirements are not known, and the scheduling software should be able to adapt and take the best possible decision in real-time.</a:t>
                      </a:r>
                      <a:endParaRPr lang="en-IN" sz="1600" dirty="0"/>
                    </a:p>
                    <a:p>
                      <a:endParaRPr lang="en-IN" sz="1600" dirty="0"/>
                    </a:p>
                  </a:txBody>
                  <a:tcPr/>
                </a:tc>
                <a:extLst>
                  <a:ext uri="{0D108BD9-81ED-4DB2-BD59-A6C34878D82A}">
                    <a16:rowId xmlns:a16="http://schemas.microsoft.com/office/drawing/2014/main" xmlns="" val="948805656"/>
                  </a:ext>
                </a:extLst>
              </a:tr>
            </a:tbl>
          </a:graphicData>
        </a:graphic>
      </p:graphicFrame>
    </p:spTree>
    <p:extLst>
      <p:ext uri="{BB962C8B-B14F-4D97-AF65-F5344CB8AC3E}">
        <p14:creationId xmlns:p14="http://schemas.microsoft.com/office/powerpoint/2010/main" val="133077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E3019C21-0B13-ADCC-5B1A-CDBD2A6D17CD}"/>
              </a:ext>
            </a:extLst>
          </p:cNvPr>
          <p:cNvGraphicFramePr>
            <a:graphicFrameLocks noGrp="1"/>
          </p:cNvGraphicFramePr>
          <p:nvPr>
            <p:extLst>
              <p:ext uri="{D42A27DB-BD31-4B8C-83A1-F6EECF244321}">
                <p14:modId xmlns:p14="http://schemas.microsoft.com/office/powerpoint/2010/main" val="2950784108"/>
              </p:ext>
            </p:extLst>
          </p:nvPr>
        </p:nvGraphicFramePr>
        <p:xfrm>
          <a:off x="0" y="0"/>
          <a:ext cx="12129246" cy="4119880"/>
        </p:xfrm>
        <a:graphic>
          <a:graphicData uri="http://schemas.openxmlformats.org/drawingml/2006/table">
            <a:tbl>
              <a:tblPr firstRow="1" bandRow="1">
                <a:tableStyleId>{5C22544A-7EE6-4342-B048-85BDC9FD1C3A}</a:tableStyleId>
              </a:tblPr>
              <a:tblGrid>
                <a:gridCol w="1342244">
                  <a:extLst>
                    <a:ext uri="{9D8B030D-6E8A-4147-A177-3AD203B41FA5}">
                      <a16:colId xmlns:a16="http://schemas.microsoft.com/office/drawing/2014/main" xmlns="" val="224197457"/>
                    </a:ext>
                  </a:extLst>
                </a:gridCol>
                <a:gridCol w="2033431">
                  <a:extLst>
                    <a:ext uri="{9D8B030D-6E8A-4147-A177-3AD203B41FA5}">
                      <a16:colId xmlns:a16="http://schemas.microsoft.com/office/drawing/2014/main" xmlns="" val="1519694561"/>
                    </a:ext>
                  </a:extLst>
                </a:gridCol>
                <a:gridCol w="2099486">
                  <a:extLst>
                    <a:ext uri="{9D8B030D-6E8A-4147-A177-3AD203B41FA5}">
                      <a16:colId xmlns:a16="http://schemas.microsoft.com/office/drawing/2014/main" xmlns="" val="1103209052"/>
                    </a:ext>
                  </a:extLst>
                </a:gridCol>
                <a:gridCol w="2194802">
                  <a:extLst>
                    <a:ext uri="{9D8B030D-6E8A-4147-A177-3AD203B41FA5}">
                      <a16:colId xmlns:a16="http://schemas.microsoft.com/office/drawing/2014/main" xmlns="" val="3017780983"/>
                    </a:ext>
                  </a:extLst>
                </a:gridCol>
                <a:gridCol w="2100320">
                  <a:extLst>
                    <a:ext uri="{9D8B030D-6E8A-4147-A177-3AD203B41FA5}">
                      <a16:colId xmlns:a16="http://schemas.microsoft.com/office/drawing/2014/main" xmlns="" val="1911147430"/>
                    </a:ext>
                  </a:extLst>
                </a:gridCol>
                <a:gridCol w="2358963">
                  <a:extLst>
                    <a:ext uri="{9D8B030D-6E8A-4147-A177-3AD203B41FA5}">
                      <a16:colId xmlns:a16="http://schemas.microsoft.com/office/drawing/2014/main" xmlns="" val="2078219508"/>
                    </a:ext>
                  </a:extLst>
                </a:gridCol>
              </a:tblGrid>
              <a:tr h="370840">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TECHNIQUE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RESULT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LIMITATIONS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87677396"/>
                  </a:ext>
                </a:extLst>
              </a:tr>
              <a:tr h="370840">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Towards understanding uncertainty in cloud computing resource provisioning</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A. </a:t>
                      </a:r>
                      <a:r>
                        <a:rPr lang="en-IN" sz="1600" kern="1200" dirty="0" err="1">
                          <a:solidFill>
                            <a:schemeClr val="dk1"/>
                          </a:solidFill>
                          <a:effectLst/>
                          <a:latin typeface="+mn-lt"/>
                          <a:ea typeface="+mn-ea"/>
                          <a:cs typeface="+mn-cs"/>
                        </a:rPr>
                        <a:t>Tchernykh</a:t>
                      </a:r>
                      <a:r>
                        <a:rPr lang="en-IN" sz="1600" kern="1200" dirty="0">
                          <a:solidFill>
                            <a:schemeClr val="dk1"/>
                          </a:solidFill>
                          <a:effectLst/>
                          <a:latin typeface="+mn-lt"/>
                          <a:ea typeface="+mn-ea"/>
                          <a:cs typeface="+mn-cs"/>
                        </a:rPr>
                        <a:t>, U. </a:t>
                      </a:r>
                      <a:r>
                        <a:rPr lang="en-IN" sz="1600" kern="1200" dirty="0" err="1">
                          <a:solidFill>
                            <a:schemeClr val="dk1"/>
                          </a:solidFill>
                          <a:effectLst/>
                          <a:latin typeface="+mn-lt"/>
                          <a:ea typeface="+mn-ea"/>
                          <a:cs typeface="+mn-cs"/>
                        </a:rPr>
                        <a:t>Schwiegelsohn</a:t>
                      </a:r>
                      <a:r>
                        <a:rPr lang="en-IN" sz="1600" kern="1200" dirty="0">
                          <a:solidFill>
                            <a:schemeClr val="dk1"/>
                          </a:solidFill>
                          <a:effectLst/>
                          <a:latin typeface="+mn-lt"/>
                          <a:ea typeface="+mn-ea"/>
                          <a:cs typeface="+mn-cs"/>
                        </a:rPr>
                        <a:t>, V. Alexandrov, and E. </a:t>
                      </a:r>
                      <a:r>
                        <a:rPr lang="en-IN" sz="1600" kern="1200" dirty="0" err="1">
                          <a:solidFill>
                            <a:schemeClr val="dk1"/>
                          </a:solidFill>
                          <a:effectLst/>
                          <a:latin typeface="+mn-lt"/>
                          <a:ea typeface="+mn-ea"/>
                          <a:cs typeface="+mn-cs"/>
                        </a:rPr>
                        <a:t>ghazali</a:t>
                      </a:r>
                      <a:r>
                        <a:rPr lang="en-IN" sz="1600" kern="1200" dirty="0">
                          <a:solidFill>
                            <a:schemeClr val="dk1"/>
                          </a:solidFill>
                          <a:effectLst/>
                          <a:latin typeface="+mn-lt"/>
                          <a:ea typeface="+mn-ea"/>
                          <a:cs typeface="+mn-cs"/>
                        </a:rPr>
                        <a:t> </a:t>
                      </a:r>
                      <a:r>
                        <a:rPr lang="en-IN" sz="1600" kern="1200" dirty="0" err="1">
                          <a:solidFill>
                            <a:schemeClr val="dk1"/>
                          </a:solidFill>
                          <a:effectLst/>
                          <a:latin typeface="+mn-lt"/>
                          <a:ea typeface="+mn-ea"/>
                          <a:cs typeface="+mn-cs"/>
                        </a:rPr>
                        <a:t>Talbi</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Their analysis quantifies the effect of input random variables on model outputs. It is an integral part of </a:t>
                      </a:r>
                      <a:r>
                        <a:rPr lang="en-US" sz="1600" dirty="0" err="1"/>
                        <a:t>reliabilitybased</a:t>
                      </a:r>
                      <a:r>
                        <a:rPr lang="en-US" sz="1600" dirty="0"/>
                        <a:t> and robust design. The efficiency and accuracy of probabilistic uncertainty analysis is a tradeoff issue.</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main results on the problems with random processing times, due dates</a:t>
                      </a:r>
                      <a:r>
                        <a:rPr lang="en-US" sz="1600" baseline="0" dirty="0"/>
                        <a:t> </a:t>
                      </a:r>
                      <a:r>
                        <a:rPr lang="en-US" sz="1600" dirty="0"/>
                        <a:t>machine </a:t>
                      </a:r>
                      <a:r>
                        <a:rPr lang="en-US" sz="1600" dirty="0" err="1"/>
                        <a:t>breakdownsconsidering</a:t>
                      </a:r>
                      <a:r>
                        <a:rPr lang="en-US" sz="1600" dirty="0"/>
                        <a:t> different objective functions both regular, which are non</a:t>
                      </a:r>
                      <a:r>
                        <a:rPr lang="en-US" sz="1600" baseline="0" dirty="0"/>
                        <a:t> </a:t>
                      </a:r>
                      <a:r>
                        <a:rPr lang="en-US" sz="1600" dirty="0"/>
                        <a:t>decreasing functions of job completion time, and nonregular such as expected weighted earliness</a:t>
                      </a:r>
                      <a:r>
                        <a:rPr lang="en-US" sz="1600" baseline="0" dirty="0"/>
                        <a:t> </a:t>
                      </a:r>
                      <a:r>
                        <a:rPr lang="en-US" sz="1600" dirty="0"/>
                        <a:t>tardiness. </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It has many drawbacks, especially in the areas of security, reliability, performance of both computing and communication, to list just a few. They are strengthened by the uncertainty, which accompanies all of these shortcoming</a:t>
                      </a:r>
                      <a:endParaRPr lang="en-IN" sz="1600" dirty="0"/>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554645160"/>
                  </a:ext>
                </a:extLst>
              </a:tr>
            </a:tbl>
          </a:graphicData>
        </a:graphic>
      </p:graphicFrame>
    </p:spTree>
    <p:extLst>
      <p:ext uri="{BB962C8B-B14F-4D97-AF65-F5344CB8AC3E}">
        <p14:creationId xmlns:p14="http://schemas.microsoft.com/office/powerpoint/2010/main" val="3743290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TotalTime>
  <Words>1920</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Constantia</vt:lpstr>
      <vt:lpstr>Gill Sans MT</vt:lpstr>
      <vt:lpstr>Times New Roman</vt:lpstr>
      <vt:lpstr>Trebuchet MS</vt:lpstr>
      <vt:lpstr>Wingdings</vt:lpstr>
      <vt:lpstr>Wingdings 3</vt:lpstr>
      <vt:lpstr>Gallery</vt:lpstr>
      <vt:lpstr>Facet</vt:lpstr>
      <vt:lpstr>VM CONSOLIDATION ALGORITHM FOR ENERGY EFFICIENCY AND         QUALITY   OF SERVICE</vt:lpstr>
      <vt:lpstr>PowerPoint Presentation</vt:lpstr>
      <vt:lpstr>PowerPoint Presentation</vt:lpstr>
      <vt:lpstr>EXISTING SYSTEM </vt:lpstr>
      <vt:lpstr>DISADVANTAGES OF EXISTING SYSTEM: </vt:lpstr>
      <vt:lpstr>PROPOSED SYSTEM: </vt:lpstr>
      <vt:lpstr>ADVANTAGES OF PROPOSED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VM CONSOLIDATION ALGORITHM FOR ENERGY EFFICIENCY AND         QUALITY   OF SERVICE</dc:title>
  <dc:creator>263 GUNASEELAN</dc:creator>
  <cp:lastModifiedBy>Microsoft account</cp:lastModifiedBy>
  <cp:revision>9</cp:revision>
  <dcterms:created xsi:type="dcterms:W3CDTF">2023-03-17T06:28:45Z</dcterms:created>
  <dcterms:modified xsi:type="dcterms:W3CDTF">2023-03-18T03:20:22Z</dcterms:modified>
</cp:coreProperties>
</file>