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256" r:id="rId2"/>
    <p:sldId id="257" r:id="rId3"/>
    <p:sldId id="258" r:id="rId4"/>
    <p:sldId id="266" r:id="rId5"/>
    <p:sldId id="259" r:id="rId6"/>
    <p:sldId id="269" r:id="rId7"/>
    <p:sldId id="270" r:id="rId8"/>
    <p:sldId id="271" r:id="rId9"/>
    <p:sldId id="260" r:id="rId10"/>
    <p:sldId id="272" r:id="rId11"/>
    <p:sldId id="273" r:id="rId12"/>
    <p:sldId id="261" r:id="rId13"/>
    <p:sldId id="265" r:id="rId14"/>
    <p:sldId id="264" r:id="rId15"/>
    <p:sldId id="267" r:id="rId16"/>
    <p:sldId id="268"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2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EA8E6-8F20-463B-8D65-4611B73E188B}" type="datetimeFigureOut">
              <a:rPr lang="en-IN" smtClean="0"/>
              <a:t>05-05-2023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FB6E9-8F87-4307-8D63-D330532C07FC}" type="slidenum">
              <a:rPr lang="en-IN" smtClean="0"/>
              <a:t>‹#›</a:t>
            </a:fld>
            <a:endParaRPr lang="en-IN"/>
          </a:p>
        </p:txBody>
      </p:sp>
    </p:spTree>
    <p:extLst>
      <p:ext uri="{BB962C8B-B14F-4D97-AF65-F5344CB8AC3E}">
        <p14:creationId xmlns:p14="http://schemas.microsoft.com/office/powerpoint/2010/main" val="214787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356712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0295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5381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110920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6971F-8BC3-4512-A585-9DB669A3575D}"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16916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56971F-8BC3-4512-A585-9DB669A3575D}"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3809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056971F-8BC3-4512-A585-9DB669A3575D}"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389672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56971F-8BC3-4512-A585-9DB669A3575D}"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413225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6971F-8BC3-4512-A585-9DB669A3575D}"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9363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6971F-8BC3-4512-A585-9DB669A3575D}"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52011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6971F-8BC3-4512-A585-9DB669A3575D}"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71013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6971F-8BC3-4512-A585-9DB669A3575D}" type="datetimeFigureOut">
              <a:rPr lang="en-IN" smtClean="0"/>
              <a:t>05-05-2023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6D98D-504E-4DF4-AAEA-E68258696120}" type="slidenum">
              <a:rPr lang="en-IN" smtClean="0"/>
              <a:t>‹#›</a:t>
            </a:fld>
            <a:endParaRPr lang="en-IN"/>
          </a:p>
        </p:txBody>
      </p:sp>
    </p:spTree>
    <p:extLst>
      <p:ext uri="{BB962C8B-B14F-4D97-AF65-F5344CB8AC3E}">
        <p14:creationId xmlns:p14="http://schemas.microsoft.com/office/powerpoint/2010/main" val="270020821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cvelocity.com/artic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77700"/>
            <a:ext cx="8612654" cy="1842045"/>
          </a:xfrm>
        </p:spPr>
        <p:txBody>
          <a:bodyPr>
            <a:noAutofit/>
          </a:bodyPr>
          <a:lstStyle/>
          <a:p>
            <a:pPr algn="ctr"/>
            <a:r>
              <a:rPr lang="en-US" sz="3400" dirty="0">
                <a:latin typeface="Times New Roman" pitchFamily="18" charset="0"/>
                <a:cs typeface="Times New Roman" pitchFamily="18" charset="0"/>
              </a:rPr>
              <a:t>PANIMALAR ENGINEERING COLLEGE</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AN AUTONOMOUS INSTITUTION</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DEPARTMENT OF INFORMATION TECHNOLOGY</a:t>
            </a:r>
            <a:endParaRPr lang="en-IN" sz="3400"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2348880"/>
            <a:ext cx="8496944" cy="4392488"/>
          </a:xfrm>
        </p:spPr>
        <p:txBody>
          <a:bodyPr>
            <a:normAutofit/>
          </a:bodyPr>
          <a:lstStyle/>
          <a:p>
            <a:pPr algn="l"/>
            <a:r>
              <a:rPr lang="en-US" sz="3400" dirty="0">
                <a:solidFill>
                  <a:schemeClr val="tx1"/>
                </a:solidFill>
                <a:latin typeface="Times New Roman" pitchFamily="18" charset="0"/>
                <a:ea typeface="+mj-ea"/>
                <a:cs typeface="Times New Roman" pitchFamily="18" charset="0"/>
              </a:rPr>
              <a:t>IT8611 Mini Project </a:t>
            </a:r>
            <a:r>
              <a:rPr lang="en-US" sz="3400" dirty="0" err="1">
                <a:solidFill>
                  <a:schemeClr val="tx1"/>
                </a:solidFill>
                <a:latin typeface="Times New Roman" pitchFamily="18" charset="0"/>
                <a:ea typeface="+mj-ea"/>
                <a:cs typeface="Times New Roman" pitchFamily="18" charset="0"/>
              </a:rPr>
              <a:t>Project</a:t>
            </a:r>
            <a:r>
              <a:rPr lang="en-US" sz="3400" dirty="0">
                <a:solidFill>
                  <a:schemeClr val="tx1"/>
                </a:solidFill>
                <a:latin typeface="Times New Roman" pitchFamily="18" charset="0"/>
                <a:ea typeface="+mj-ea"/>
                <a:cs typeface="Times New Roman" pitchFamily="18" charset="0"/>
              </a:rPr>
              <a:t> Review </a:t>
            </a:r>
          </a:p>
          <a:p>
            <a:pPr algn="l"/>
            <a:r>
              <a:rPr lang="en-US" sz="3400" dirty="0">
                <a:solidFill>
                  <a:schemeClr val="tx1"/>
                </a:solidFill>
                <a:latin typeface="Times New Roman" pitchFamily="18" charset="0"/>
                <a:ea typeface="+mj-ea"/>
                <a:cs typeface="Times New Roman" pitchFamily="18" charset="0"/>
              </a:rPr>
              <a:t>III year/VI </a:t>
            </a:r>
            <a:r>
              <a:rPr lang="en-US" sz="3400" dirty="0" err="1">
                <a:solidFill>
                  <a:schemeClr val="tx1"/>
                </a:solidFill>
                <a:latin typeface="Times New Roman" pitchFamily="18" charset="0"/>
                <a:ea typeface="+mj-ea"/>
                <a:cs typeface="Times New Roman" pitchFamily="18" charset="0"/>
              </a:rPr>
              <a:t>sem</a:t>
            </a:r>
            <a:endParaRPr lang="en-US" sz="3400" dirty="0">
              <a:solidFill>
                <a:schemeClr val="tx1"/>
              </a:solidFill>
              <a:latin typeface="Times New Roman" pitchFamily="18" charset="0"/>
              <a:ea typeface="+mj-ea"/>
              <a:cs typeface="Times New Roman" pitchFamily="18" charset="0"/>
            </a:endParaRPr>
          </a:p>
          <a:p>
            <a:pPr algn="ctr"/>
            <a:r>
              <a:rPr lang="en-US" sz="3400" dirty="0">
                <a:solidFill>
                  <a:schemeClr val="tx1"/>
                </a:solidFill>
                <a:latin typeface="Times New Roman" pitchFamily="18" charset="0"/>
                <a:ea typeface="+mj-ea"/>
                <a:cs typeface="Times New Roman" pitchFamily="18" charset="0"/>
              </a:rPr>
              <a:t>WAREHOUSE AUTOMATION SYSTEM</a:t>
            </a:r>
          </a:p>
          <a:p>
            <a:pPr algn="r"/>
            <a:r>
              <a:rPr lang="en-US" sz="3400" dirty="0">
                <a:solidFill>
                  <a:schemeClr val="tx1"/>
                </a:solidFill>
                <a:latin typeface="Times New Roman" pitchFamily="18" charset="0"/>
                <a:ea typeface="+mj-ea"/>
                <a:cs typeface="Times New Roman" pitchFamily="18" charset="0"/>
              </a:rPr>
              <a:t> Team members</a:t>
            </a:r>
          </a:p>
          <a:p>
            <a:pPr algn="r"/>
            <a:r>
              <a:rPr lang="en-US" sz="2400" dirty="0">
                <a:solidFill>
                  <a:schemeClr val="tx1"/>
                </a:solidFill>
                <a:latin typeface="Times New Roman" pitchFamily="18" charset="0"/>
                <a:ea typeface="+mj-ea"/>
                <a:cs typeface="Times New Roman" pitchFamily="18" charset="0"/>
              </a:rPr>
              <a:t>TERESA MARY DELICIA.M(211420205167)</a:t>
            </a:r>
          </a:p>
          <a:p>
            <a:pPr algn="r"/>
            <a:r>
              <a:rPr lang="en-US" sz="2400" dirty="0">
                <a:solidFill>
                  <a:schemeClr val="tx1"/>
                </a:solidFill>
                <a:latin typeface="Times New Roman" pitchFamily="18" charset="0"/>
                <a:ea typeface="+mj-ea"/>
                <a:cs typeface="Times New Roman" pitchFamily="18" charset="0"/>
              </a:rPr>
              <a:t>YESHWANTHI.G(211420205183)</a:t>
            </a:r>
          </a:p>
          <a:p>
            <a:pPr algn="r"/>
            <a:r>
              <a:rPr lang="en-US" sz="2400" dirty="0">
                <a:solidFill>
                  <a:schemeClr val="tx1"/>
                </a:solidFill>
                <a:latin typeface="Times New Roman" pitchFamily="18" charset="0"/>
                <a:ea typeface="+mj-ea"/>
                <a:cs typeface="Times New Roman" pitchFamily="18" charset="0"/>
              </a:rPr>
              <a:t>YUVASRI.R.J(211420205187)</a:t>
            </a:r>
            <a:endParaRPr lang="en-IN" sz="2400" dirty="0">
              <a:solidFill>
                <a:schemeClr val="tx1"/>
              </a:solidFill>
              <a:latin typeface="Times New Roman" pitchFamily="18" charset="0"/>
              <a:ea typeface="+mj-ea"/>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0" y="620688"/>
            <a:ext cx="104775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50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E46C1-D6D0-5DE3-FDB3-BE5ED98DB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90718"/>
            <a:ext cx="7488832" cy="5076564"/>
          </a:xfrm>
          <a:prstGeom prst="rect">
            <a:avLst/>
          </a:prstGeom>
        </p:spPr>
      </p:pic>
      <p:sp>
        <p:nvSpPr>
          <p:cNvPr id="6" name="TextBox 5">
            <a:extLst>
              <a:ext uri="{FF2B5EF4-FFF2-40B4-BE49-F238E27FC236}">
                <a16:creationId xmlns:a16="http://schemas.microsoft.com/office/drawing/2014/main" id="{3088639F-AD24-0861-A152-B0BF74B20386}"/>
              </a:ext>
            </a:extLst>
          </p:cNvPr>
          <p:cNvSpPr txBox="1"/>
          <p:nvPr/>
        </p:nvSpPr>
        <p:spPr>
          <a:xfrm>
            <a:off x="2195736" y="332656"/>
            <a:ext cx="4608512" cy="369332"/>
          </a:xfrm>
          <a:prstGeom prst="rect">
            <a:avLst/>
          </a:prstGeom>
          <a:noFill/>
        </p:spPr>
        <p:txBody>
          <a:bodyPr wrap="square" rtlCol="0">
            <a:spAutoFit/>
          </a:bodyPr>
          <a:lstStyle/>
          <a:p>
            <a:pPr algn="ctr"/>
            <a:r>
              <a:rPr lang="en-IN" b="1" dirty="0"/>
              <a:t>Architecture Design</a:t>
            </a:r>
          </a:p>
        </p:txBody>
      </p:sp>
    </p:spTree>
    <p:extLst>
      <p:ext uri="{BB962C8B-B14F-4D97-AF65-F5344CB8AC3E}">
        <p14:creationId xmlns:p14="http://schemas.microsoft.com/office/powerpoint/2010/main" val="415760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29F127-F5B5-7A87-E995-99B013AE2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04664"/>
            <a:ext cx="6552727" cy="5123119"/>
          </a:xfrm>
          <a:prstGeom prst="rect">
            <a:avLst/>
          </a:prstGeom>
        </p:spPr>
      </p:pic>
    </p:spTree>
    <p:extLst>
      <p:ext uri="{BB962C8B-B14F-4D97-AF65-F5344CB8AC3E}">
        <p14:creationId xmlns:p14="http://schemas.microsoft.com/office/powerpoint/2010/main" val="310239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Modules of the Project</a:t>
            </a:r>
            <a:endParaRPr lang="en-IN" dirty="0"/>
          </a:p>
        </p:txBody>
      </p:sp>
      <p:sp>
        <p:nvSpPr>
          <p:cNvPr id="3" name="Content Placeholder 2"/>
          <p:cNvSpPr>
            <a:spLocks noGrp="1"/>
          </p:cNvSpPr>
          <p:nvPr>
            <p:ph idx="1"/>
          </p:nvPr>
        </p:nvSpPr>
        <p:spPr>
          <a:xfrm>
            <a:off x="457200" y="980728"/>
            <a:ext cx="8229600" cy="5472608"/>
          </a:xfrm>
        </p:spPr>
        <p:txBody>
          <a:bodyPr>
            <a:normAutofit fontScale="92500" lnSpcReduction="10000"/>
          </a:bodyPr>
          <a:lstStyle/>
          <a:p>
            <a:pPr marL="0" indent="0">
              <a:buNone/>
            </a:pPr>
            <a:r>
              <a:rPr lang="en-US" sz="1900" b="1" dirty="0"/>
              <a:t>Rent warehouse module:</a:t>
            </a:r>
          </a:p>
          <a:p>
            <a:pPr marL="0" indent="0" algn="just">
              <a:buNone/>
            </a:pPr>
            <a:r>
              <a:rPr lang="en-US" sz="1900" dirty="0"/>
              <a:t>The customer will we able to rent out the their warehouse by selecting the type of warehouse, by entering the address of warehouse and selecting the renting period of the warehouse. Selecting the capacity of the Warehouse.</a:t>
            </a:r>
          </a:p>
          <a:p>
            <a:pPr marL="0" indent="0" algn="just">
              <a:buNone/>
            </a:pPr>
            <a:r>
              <a:rPr lang="en-US" sz="1900" dirty="0"/>
              <a:t>•	Select type of warehouse</a:t>
            </a:r>
          </a:p>
          <a:p>
            <a:pPr marL="0" indent="0" algn="just">
              <a:buNone/>
            </a:pPr>
            <a:r>
              <a:rPr lang="en-US" sz="1900" dirty="0"/>
              <a:t>•	Select address of warehouse</a:t>
            </a:r>
          </a:p>
          <a:p>
            <a:pPr marL="0" indent="0" algn="just">
              <a:buNone/>
            </a:pPr>
            <a:r>
              <a:rPr lang="en-US" sz="1900" b="1" dirty="0"/>
              <a:t>Object Detection module:</a:t>
            </a:r>
          </a:p>
          <a:p>
            <a:pPr marL="0" indent="0" algn="just">
              <a:buNone/>
            </a:pPr>
            <a:r>
              <a:rPr lang="en-US" sz="1900" dirty="0"/>
              <a:t>The Object detection Module Can be used by the customer/Retailer to detect products and Add products to his warehouse.</a:t>
            </a:r>
          </a:p>
          <a:p>
            <a:pPr marL="0" indent="0" algn="just">
              <a:buNone/>
            </a:pPr>
            <a:r>
              <a:rPr lang="en-US" sz="1900" dirty="0"/>
              <a:t>•	Detect products </a:t>
            </a:r>
          </a:p>
          <a:p>
            <a:pPr marL="0" indent="0" algn="just">
              <a:buNone/>
            </a:pPr>
            <a:r>
              <a:rPr lang="en-US" sz="1900" dirty="0"/>
              <a:t>•	Add products to Warehouse</a:t>
            </a:r>
          </a:p>
          <a:p>
            <a:pPr marL="0" indent="0" algn="just">
              <a:spcAft>
                <a:spcPts val="800"/>
              </a:spcAft>
              <a:buNone/>
            </a:pPr>
            <a:r>
              <a:rPr lang="en-US" sz="1900" b="1" kern="100" dirty="0">
                <a:effectLst/>
                <a:latin typeface="Times New Roman" panose="02020603050405020304" pitchFamily="18" charset="0"/>
                <a:ea typeface="Calibri" panose="020F0502020204030204" pitchFamily="34" charset="0"/>
              </a:rPr>
              <a:t>My cart module:</a:t>
            </a:r>
            <a:endParaRPr lang="en-IN" sz="1900" dirty="0">
              <a:effectLst/>
              <a:latin typeface="Times New Roman" panose="02020603050405020304" pitchFamily="18" charset="0"/>
              <a:ea typeface="Times New Roman" panose="02020603050405020304" pitchFamily="18" charset="0"/>
            </a:endParaRPr>
          </a:p>
          <a:p>
            <a:pPr marL="0" indent="0" algn="just">
              <a:spcAft>
                <a:spcPts val="800"/>
              </a:spcAft>
              <a:buNone/>
            </a:pPr>
            <a:r>
              <a:rPr lang="en-US" sz="1900" kern="100" dirty="0">
                <a:latin typeface="Times New Roman" panose="02020603050405020304" pitchFamily="18" charset="0"/>
                <a:ea typeface="Calibri" panose="020F0502020204030204" pitchFamily="34" charset="0"/>
              </a:rPr>
              <a:t>User</a:t>
            </a:r>
            <a:r>
              <a:rPr lang="en-US" sz="1900" kern="100" dirty="0">
                <a:effectLst/>
                <a:latin typeface="Times New Roman" panose="02020603050405020304" pitchFamily="18" charset="0"/>
                <a:ea typeface="Calibri" panose="020F0502020204030204" pitchFamily="34" charset="0"/>
              </a:rPr>
              <a:t> also can add any products to his cart in warehouse By adding items to Cart ,Remove items from the cart, He can also increase and decrease the Quantity in the cart</a:t>
            </a:r>
            <a:endParaRPr lang="en-IN" sz="19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Add items to cart</a:t>
            </a:r>
            <a:endParaRPr lang="en-IN" sz="19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Remove items from cart</a:t>
            </a:r>
            <a:endParaRPr lang="en-IN" sz="19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900" dirty="0">
                <a:effectLst/>
                <a:latin typeface="Times New Roman" panose="02020603050405020304" pitchFamily="18" charset="0"/>
                <a:ea typeface="Times New Roman" panose="02020603050405020304" pitchFamily="18" charset="0"/>
              </a:rPr>
              <a:t>Increase/decrease quantity </a:t>
            </a:r>
            <a:endParaRPr lang="en-IN" sz="1900" dirty="0">
              <a:effectLst/>
              <a:latin typeface="Times New Roman" panose="02020603050405020304" pitchFamily="18" charset="0"/>
              <a:ea typeface="Times New Roman" panose="02020603050405020304" pitchFamily="18" charset="0"/>
            </a:endParaRPr>
          </a:p>
          <a:p>
            <a:pPr marL="0" indent="0" algn="just">
              <a:buNone/>
            </a:pPr>
            <a:endParaRPr lang="en-US" sz="1800" dirty="0"/>
          </a:p>
          <a:p>
            <a:pPr marL="0" indent="0" algn="just">
              <a:buNone/>
            </a:pPr>
            <a:endParaRPr lang="en-IN" dirty="0"/>
          </a:p>
        </p:txBody>
      </p:sp>
    </p:spTree>
    <p:extLst>
      <p:ext uri="{BB962C8B-B14F-4D97-AF65-F5344CB8AC3E}">
        <p14:creationId xmlns:p14="http://schemas.microsoft.com/office/powerpoint/2010/main" val="91157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1162B-9974-24AC-0545-F0D4E9997FD0}"/>
              </a:ext>
            </a:extLst>
          </p:cNvPr>
          <p:cNvSpPr>
            <a:spLocks noGrp="1"/>
          </p:cNvSpPr>
          <p:nvPr>
            <p:ph idx="1"/>
          </p:nvPr>
        </p:nvSpPr>
        <p:spPr>
          <a:xfrm>
            <a:off x="457200" y="404664"/>
            <a:ext cx="8229600" cy="6120680"/>
          </a:xfrm>
        </p:spPr>
        <p:txBody>
          <a:bodyPr/>
          <a:lstStyle/>
          <a:p>
            <a:pPr marL="0" indent="0" algn="just">
              <a:spcAft>
                <a:spcPts val="800"/>
              </a:spcAft>
              <a:buNone/>
            </a:pPr>
            <a:r>
              <a:rPr lang="en-US" sz="1800" b="1" kern="100" dirty="0">
                <a:effectLst/>
                <a:latin typeface="Times New Roman" panose="02020603050405020304" pitchFamily="18" charset="0"/>
                <a:ea typeface="Calibri" panose="020F0502020204030204" pitchFamily="34" charset="0"/>
              </a:rPr>
              <a:t>Admin Modules:</a:t>
            </a:r>
          </a:p>
          <a:p>
            <a:pPr marL="0" indent="0" algn="just">
              <a:spcAft>
                <a:spcPts val="800"/>
              </a:spcAft>
              <a:buNone/>
            </a:pPr>
            <a:r>
              <a:rPr lang="en-US" sz="1800" b="1" kern="100" dirty="0">
                <a:effectLst/>
                <a:latin typeface="+mj-lt"/>
                <a:ea typeface="Calibri" panose="020F0502020204030204" pitchFamily="34" charset="0"/>
              </a:rPr>
              <a:t>Send    Goods module:</a:t>
            </a:r>
            <a:endParaRPr lang="en-IN" sz="1800" dirty="0">
              <a:effectLst/>
              <a:latin typeface="+mj-lt"/>
              <a:ea typeface="Times New Roman" panose="02020603050405020304" pitchFamily="18" charset="0"/>
            </a:endParaRPr>
          </a:p>
          <a:p>
            <a:pPr marL="0" indent="0" algn="just">
              <a:spcAft>
                <a:spcPts val="800"/>
              </a:spcAft>
              <a:buNone/>
            </a:pPr>
            <a:r>
              <a:rPr lang="en-US" sz="1800" kern="100" dirty="0">
                <a:effectLst/>
                <a:latin typeface="+mj-lt"/>
                <a:ea typeface="Calibri" panose="020F0502020204030204" pitchFamily="34" charset="0"/>
              </a:rPr>
              <a:t>The Admin will be able to send Products to Warehouses and make payment to the warehouses to the customers</a:t>
            </a:r>
            <a:endParaRPr lang="en-IN" sz="1800" dirty="0">
              <a:effectLst/>
              <a:latin typeface="+mj-lt"/>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mj-lt"/>
                <a:ea typeface="Times New Roman" panose="02020603050405020304" pitchFamily="18" charset="0"/>
              </a:rPr>
              <a:t>Send Products to warehouse.</a:t>
            </a:r>
            <a:endParaRPr lang="en-IN" sz="1800" dirty="0">
              <a:effectLst/>
              <a:latin typeface="+mj-lt"/>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mj-lt"/>
                <a:ea typeface="Times New Roman" panose="02020603050405020304" pitchFamily="18" charset="0"/>
              </a:rPr>
              <a:t>Make payment.</a:t>
            </a:r>
          </a:p>
          <a:p>
            <a:pPr marL="0" indent="0" algn="just">
              <a:spcAft>
                <a:spcPts val="800"/>
              </a:spcAft>
              <a:buNone/>
            </a:pPr>
            <a:r>
              <a:rPr lang="en-US" sz="1800" b="1" kern="100" dirty="0">
                <a:effectLst/>
                <a:latin typeface="+mj-lt"/>
                <a:ea typeface="Calibri" panose="020F0502020204030204" pitchFamily="34" charset="0"/>
              </a:rPr>
              <a:t>All warehouses module:</a:t>
            </a:r>
            <a:endParaRPr lang="en-IN" sz="1800" dirty="0">
              <a:effectLst/>
              <a:latin typeface="+mj-lt"/>
              <a:ea typeface="Times New Roman" panose="02020603050405020304" pitchFamily="18" charset="0"/>
            </a:endParaRPr>
          </a:p>
          <a:p>
            <a:pPr marL="0" indent="0" algn="just">
              <a:spcAft>
                <a:spcPts val="800"/>
              </a:spcAft>
              <a:buNone/>
            </a:pPr>
            <a:r>
              <a:rPr lang="en-US" sz="1800" kern="100" dirty="0">
                <a:effectLst/>
                <a:latin typeface="+mj-lt"/>
                <a:ea typeface="Calibri" panose="020F0502020204030204" pitchFamily="34" charset="0"/>
              </a:rPr>
              <a:t>Admin will be able to view all the warehouses and view details of the warehouse</a:t>
            </a:r>
            <a:endParaRPr lang="en-IN" sz="1800" dirty="0">
              <a:effectLst/>
              <a:latin typeface="+mj-lt"/>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mj-lt"/>
                <a:ea typeface="Times New Roman" panose="02020603050405020304" pitchFamily="18" charset="0"/>
              </a:rPr>
              <a:t>View all warehouses available.</a:t>
            </a:r>
            <a:endParaRPr lang="en-IN" sz="1800" dirty="0">
              <a:effectLst/>
              <a:latin typeface="+mj-lt"/>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mj-lt"/>
                <a:ea typeface="Times New Roman" panose="02020603050405020304" pitchFamily="18" charset="0"/>
              </a:rPr>
              <a:t>View details of warehouses.</a:t>
            </a:r>
          </a:p>
          <a:p>
            <a:pPr marL="0" lvl="0" indent="0" algn="just">
              <a:buNone/>
            </a:pPr>
            <a:r>
              <a:rPr lang="en-US" sz="1800" b="1" dirty="0">
                <a:latin typeface="+mj-lt"/>
                <a:ea typeface="Times New Roman" panose="02020603050405020304" pitchFamily="18" charset="0"/>
              </a:rPr>
              <a:t>Make Payment Module:</a:t>
            </a:r>
          </a:p>
          <a:p>
            <a:pPr marL="0" lvl="0" indent="0" algn="just">
              <a:buNone/>
            </a:pPr>
            <a:r>
              <a:rPr lang="en-US" sz="1800" dirty="0">
                <a:latin typeface="+mj-lt"/>
                <a:ea typeface="Times New Roman" panose="02020603050405020304" pitchFamily="18" charset="0"/>
              </a:rPr>
              <a:t>Admin will be able to send payment to the retail owners </a:t>
            </a:r>
          </a:p>
          <a:p>
            <a:pPr algn="just"/>
            <a:r>
              <a:rPr lang="en-US" sz="1800" dirty="0">
                <a:effectLst/>
                <a:latin typeface="+mj-lt"/>
                <a:ea typeface="Times New Roman" panose="02020603050405020304" pitchFamily="18" charset="0"/>
              </a:rPr>
              <a:t>Selecting the Payment Gateway.</a:t>
            </a:r>
          </a:p>
          <a:p>
            <a:pPr algn="just"/>
            <a:r>
              <a:rPr lang="en-US" sz="1800" dirty="0">
                <a:latin typeface="+mj-lt"/>
                <a:ea typeface="Times New Roman" panose="02020603050405020304" pitchFamily="18" charset="0"/>
              </a:rPr>
              <a:t>Pay depending on the capacity</a:t>
            </a:r>
            <a:endParaRPr lang="en-IN" sz="1800" dirty="0">
              <a:effectLst/>
              <a:latin typeface="+mj-lt"/>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7083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Result discussion</a:t>
            </a:r>
            <a:endParaRPr lang="en-IN" dirty="0"/>
          </a:p>
        </p:txBody>
      </p:sp>
      <p:sp>
        <p:nvSpPr>
          <p:cNvPr id="3" name="Content Placeholder 2"/>
          <p:cNvSpPr>
            <a:spLocks noGrp="1"/>
          </p:cNvSpPr>
          <p:nvPr>
            <p:ph idx="1"/>
          </p:nvPr>
        </p:nvSpPr>
        <p:spPr>
          <a:xfrm>
            <a:off x="457200" y="980728"/>
            <a:ext cx="8229600" cy="5145435"/>
          </a:xfrm>
        </p:spPr>
        <p:txBody>
          <a:bodyPr/>
          <a:lstStyle/>
          <a:p>
            <a:pPr marL="0" indent="0">
              <a:buNone/>
            </a:pPr>
            <a:r>
              <a:rPr lang="en-US" sz="2400" b="1" dirty="0"/>
              <a:t>Better integration of warehouse management systems with other systems, such as enterprise resource planning (ERP) systems, to ensure a seamless flow of information between different systems. Warehouse automation systems are computer-controlled systems that automate various processes in a warehouse to improve efficiency, accuracy, and productivity. The main goal of a warehouse automation system is to streamline the flow of goods and information throughout the warehouse, from receiving to shipping.</a:t>
            </a:r>
          </a:p>
          <a:p>
            <a:pPr marL="0" indent="0">
              <a:buNone/>
            </a:pPr>
            <a:endParaRPr lang="en-US" sz="2400" b="1" dirty="0"/>
          </a:p>
          <a:p>
            <a:pPr marL="0" indent="0">
              <a:buNone/>
            </a:pPr>
            <a:endParaRPr lang="en-IN" dirty="0"/>
          </a:p>
        </p:txBody>
      </p:sp>
    </p:spTree>
    <p:extLst>
      <p:ext uri="{BB962C8B-B14F-4D97-AF65-F5344CB8AC3E}">
        <p14:creationId xmlns:p14="http://schemas.microsoft.com/office/powerpoint/2010/main" val="263705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
            <a:extLst>
              <a:ext uri="{FF2B5EF4-FFF2-40B4-BE49-F238E27FC236}">
                <a16:creationId xmlns:a16="http://schemas.microsoft.com/office/drawing/2014/main" id="{01E97F29-4D15-092D-6AE0-442B1BB33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296" t="7211" r="27156" b="12401"/>
          <a:stretch>
            <a:fillRect/>
          </a:stretch>
        </p:blipFill>
        <p:spPr bwMode="auto">
          <a:xfrm>
            <a:off x="179512" y="0"/>
            <a:ext cx="3581050" cy="29249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936CBFB1-1E3A-B7B9-93E8-BF309D7EE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884" t="25504" r="31219" b="22083"/>
          <a:stretch>
            <a:fillRect/>
          </a:stretch>
        </p:blipFill>
        <p:spPr bwMode="auto">
          <a:xfrm>
            <a:off x="4606424" y="276994"/>
            <a:ext cx="3131840"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8970DA-7BA1-81BE-E0C0-0D188B74E880}"/>
              </a:ext>
            </a:extLst>
          </p:cNvPr>
          <p:cNvSpPr>
            <a:spLocks noChangeArrowheads="1"/>
          </p:cNvSpPr>
          <p:nvPr/>
        </p:nvSpPr>
        <p:spPr bwMode="auto">
          <a:xfrm>
            <a:off x="1979712" y="307504"/>
            <a:ext cx="49126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1262" rIns="691932" bIns="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686C96F1-0BEE-DB98-A82E-E7028C71ACE1}"/>
              </a:ext>
            </a:extLst>
          </p:cNvPr>
          <p:cNvSpPr>
            <a:spLocks noChangeArrowheads="1"/>
          </p:cNvSpPr>
          <p:nvPr/>
        </p:nvSpPr>
        <p:spPr bwMode="auto">
          <a:xfrm>
            <a:off x="755576" y="2728164"/>
            <a:ext cx="3131840" cy="87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1262" rIns="6919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SOURCE INPUT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7593307-4516-FE5C-9D2C-90C34F5BED1A}"/>
              </a:ext>
            </a:extLst>
          </p:cNvPr>
          <p:cNvSpPr>
            <a:spLocks noChangeArrowheads="1"/>
          </p:cNvSpPr>
          <p:nvPr/>
        </p:nvSpPr>
        <p:spPr bwMode="auto">
          <a:xfrm>
            <a:off x="3462022" y="2804872"/>
            <a:ext cx="4912690" cy="68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1262" rIns="6919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OBJECT TO BE DETECTED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D92382C-5C84-14A6-DE54-CFB5CF71298C}"/>
              </a:ext>
            </a:extLst>
          </p:cNvPr>
          <p:cNvSpPr>
            <a:spLocks noChangeArrowheads="1"/>
          </p:cNvSpPr>
          <p:nvPr/>
        </p:nvSpPr>
        <p:spPr bwMode="auto">
          <a:xfrm>
            <a:off x="3924052" y="2068228"/>
            <a:ext cx="5682642" cy="23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30" name="Picture 9">
            <a:extLst>
              <a:ext uri="{FF2B5EF4-FFF2-40B4-BE49-F238E27FC236}">
                <a16:creationId xmlns:a16="http://schemas.microsoft.com/office/drawing/2014/main" id="{412A0F97-DC3E-8CCE-CB65-83C2A1594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83" y="3516727"/>
            <a:ext cx="3724961" cy="23169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F77FA5F3-8225-8969-BF68-D94F8AB190F3}"/>
              </a:ext>
            </a:extLst>
          </p:cNvPr>
          <p:cNvSpPr>
            <a:spLocks noChangeArrowheads="1"/>
          </p:cNvSpPr>
          <p:nvPr/>
        </p:nvSpPr>
        <p:spPr bwMode="auto">
          <a:xfrm>
            <a:off x="4139952" y="5949280"/>
            <a:ext cx="568264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19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1.jpeg">
            <a:extLst>
              <a:ext uri="{FF2B5EF4-FFF2-40B4-BE49-F238E27FC236}">
                <a16:creationId xmlns:a16="http://schemas.microsoft.com/office/drawing/2014/main" id="{F2EA4974-6D0C-09F6-0C9C-39D3575E1E9F}"/>
              </a:ext>
            </a:extLst>
          </p:cNvPr>
          <p:cNvPicPr>
            <a:picLocks noChangeAspect="1"/>
          </p:cNvPicPr>
          <p:nvPr/>
        </p:nvPicPr>
        <p:blipFill>
          <a:blip r:embed="rId2" cstate="print"/>
          <a:stretch>
            <a:fillRect/>
          </a:stretch>
        </p:blipFill>
        <p:spPr>
          <a:xfrm>
            <a:off x="395537" y="260648"/>
            <a:ext cx="5256584" cy="3096344"/>
          </a:xfrm>
          <a:prstGeom prst="rect">
            <a:avLst/>
          </a:prstGeom>
        </p:spPr>
      </p:pic>
      <p:sp>
        <p:nvSpPr>
          <p:cNvPr id="6" name="TextBox 5">
            <a:extLst>
              <a:ext uri="{FF2B5EF4-FFF2-40B4-BE49-F238E27FC236}">
                <a16:creationId xmlns:a16="http://schemas.microsoft.com/office/drawing/2014/main" id="{0BDA3CFE-0E37-FC57-9309-155EE65C430E}"/>
              </a:ext>
            </a:extLst>
          </p:cNvPr>
          <p:cNvSpPr txBox="1"/>
          <p:nvPr/>
        </p:nvSpPr>
        <p:spPr>
          <a:xfrm>
            <a:off x="6084168" y="1052736"/>
            <a:ext cx="2448272" cy="646331"/>
          </a:xfrm>
          <a:prstGeom prst="rect">
            <a:avLst/>
          </a:prstGeom>
          <a:noFill/>
        </p:spPr>
        <p:txBody>
          <a:bodyPr wrap="square" rtlCol="0">
            <a:spAutoFit/>
          </a:bodyPr>
          <a:lstStyle/>
          <a:p>
            <a:r>
              <a:rPr lang="en-IN" b="1" dirty="0"/>
              <a:t>RENT WAREHOUSE PAGE</a:t>
            </a:r>
          </a:p>
        </p:txBody>
      </p:sp>
      <p:sp>
        <p:nvSpPr>
          <p:cNvPr id="7" name="Rectangle 2">
            <a:extLst>
              <a:ext uri="{FF2B5EF4-FFF2-40B4-BE49-F238E27FC236}">
                <a16:creationId xmlns:a16="http://schemas.microsoft.com/office/drawing/2014/main" id="{C91C625D-29A0-324D-A0F7-17F1D23623D1}"/>
              </a:ext>
            </a:extLst>
          </p:cNvPr>
          <p:cNvSpPr>
            <a:spLocks noChangeArrowheads="1"/>
          </p:cNvSpPr>
          <p:nvPr/>
        </p:nvSpPr>
        <p:spPr bwMode="auto">
          <a:xfrm>
            <a:off x="554692" y="3017869"/>
            <a:ext cx="8432056" cy="37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image23.jpeg">
            <a:extLst>
              <a:ext uri="{FF2B5EF4-FFF2-40B4-BE49-F238E27FC236}">
                <a16:creationId xmlns:a16="http://schemas.microsoft.com/office/drawing/2014/main" id="{F713A42B-3975-086A-B0CF-7E3C5EBE0F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80" y="3717031"/>
            <a:ext cx="5328591" cy="29323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57C0A55-A125-0814-DAA2-2ED2F5F6F006}"/>
              </a:ext>
            </a:extLst>
          </p:cNvPr>
          <p:cNvSpPr txBox="1"/>
          <p:nvPr/>
        </p:nvSpPr>
        <p:spPr>
          <a:xfrm>
            <a:off x="6300192" y="4090967"/>
            <a:ext cx="2232248" cy="646331"/>
          </a:xfrm>
          <a:prstGeom prst="rect">
            <a:avLst/>
          </a:prstGeom>
          <a:noFill/>
        </p:spPr>
        <p:txBody>
          <a:bodyPr wrap="square" rtlCol="0">
            <a:spAutoFit/>
          </a:bodyPr>
          <a:lstStyle/>
          <a:p>
            <a:r>
              <a:rPr lang="en-IN" b="1" dirty="0"/>
              <a:t>ALL WAREHOUSES PAGE</a:t>
            </a:r>
          </a:p>
        </p:txBody>
      </p:sp>
    </p:spTree>
    <p:extLst>
      <p:ext uri="{BB962C8B-B14F-4D97-AF65-F5344CB8AC3E}">
        <p14:creationId xmlns:p14="http://schemas.microsoft.com/office/powerpoint/2010/main" val="265675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85000" lnSpcReduction="10000"/>
          </a:bodyPr>
          <a:lstStyle/>
          <a:p>
            <a:pPr marL="0" indent="0">
              <a:lnSpc>
                <a:spcPct val="115000"/>
              </a:lnSpc>
              <a:buNone/>
            </a:pPr>
            <a:r>
              <a:rPr lang="en-US" sz="1800" b="1" dirty="0">
                <a:effectLst/>
                <a:latin typeface="Times New Roman" panose="02020603050405020304" pitchFamily="18" charset="0"/>
                <a:ea typeface="Calibri" panose="020F0502020204030204" pitchFamily="34" charset="0"/>
              </a:rPr>
              <a:t>1.)Guy </a:t>
            </a:r>
            <a:r>
              <a:rPr lang="en-US" sz="1800" b="1" dirty="0" err="1">
                <a:effectLst/>
                <a:latin typeface="Times New Roman" panose="02020603050405020304" pitchFamily="18" charset="0"/>
                <a:ea typeface="Calibri" panose="020F0502020204030204" pitchFamily="34" charset="0"/>
              </a:rPr>
              <a:t>Scher</a:t>
            </a:r>
            <a:r>
              <a:rPr lang="en-US" sz="1800" b="1" dirty="0">
                <a:effectLst/>
                <a:latin typeface="Times New Roman" panose="02020603050405020304" pitchFamily="18" charset="0"/>
                <a:ea typeface="Calibri" panose="020F0502020204030204" pitchFamily="34" charset="0"/>
              </a:rPr>
              <a:t> and </a:t>
            </a:r>
            <a:r>
              <a:rPr lang="en-US" sz="1800" b="1" dirty="0" err="1">
                <a:effectLst/>
                <a:latin typeface="Times New Roman" panose="02020603050405020304" pitchFamily="18" charset="0"/>
                <a:ea typeface="Calibri" panose="020F0502020204030204" pitchFamily="34" charset="0"/>
              </a:rPr>
              <a:t>Hadas</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kress</a:t>
            </a:r>
            <a:r>
              <a:rPr lang="en-US" sz="1800" b="1" dirty="0">
                <a:effectLst/>
                <a:latin typeface="Times New Roman" panose="02020603050405020304" pitchFamily="18" charset="0"/>
                <a:ea typeface="Calibri" panose="020F0502020204030204" pitchFamily="34" charset="0"/>
              </a:rPr>
              <a:t>-</a:t>
            </a:r>
            <a:r>
              <a:rPr lang="en-US" sz="1800" b="1" dirty="0" err="1">
                <a:effectLst/>
                <a:latin typeface="Times New Roman" panose="02020603050405020304" pitchFamily="18" charset="0"/>
                <a:ea typeface="Calibri" panose="020F0502020204030204" pitchFamily="34" charset="0"/>
              </a:rPr>
              <a:t>Gazit,”Warehouse</a:t>
            </a:r>
            <a:r>
              <a:rPr lang="en-US" sz="1800" b="1" dirty="0">
                <a:effectLst/>
                <a:latin typeface="Times New Roman" panose="02020603050405020304" pitchFamily="18" charset="0"/>
                <a:ea typeface="Calibri" panose="020F0502020204030204" pitchFamily="34" charset="0"/>
              </a:rPr>
              <a:t> Automation in a </a:t>
            </a:r>
            <a:r>
              <a:rPr lang="en-US" sz="1800" b="1" dirty="0" err="1">
                <a:effectLst/>
                <a:latin typeface="Times New Roman" panose="02020603050405020304" pitchFamily="18" charset="0"/>
                <a:ea typeface="Calibri" panose="020F0502020204030204" pitchFamily="34" charset="0"/>
              </a:rPr>
              <a:t>Day:From</a:t>
            </a:r>
            <a:r>
              <a:rPr lang="en-US" sz="1800" b="1" dirty="0">
                <a:effectLst/>
                <a:latin typeface="Times New Roman" panose="02020603050405020304" pitchFamily="18" charset="0"/>
                <a:ea typeface="Calibri" panose="020F0502020204030204" pitchFamily="34" charset="0"/>
              </a:rPr>
              <a:t> Model to Implementation with Provable </a:t>
            </a:r>
            <a:r>
              <a:rPr lang="en-US" sz="1800" b="1" dirty="0" err="1">
                <a:effectLst/>
                <a:latin typeface="Times New Roman" panose="02020603050405020304" pitchFamily="18" charset="0"/>
                <a:ea typeface="Calibri" panose="020F0502020204030204" pitchFamily="34" charset="0"/>
              </a:rPr>
              <a:t>Guarantees”August</a:t>
            </a:r>
            <a:r>
              <a:rPr lang="en-US" sz="1800" b="1" dirty="0">
                <a:effectLst/>
                <a:latin typeface="Times New Roman" panose="02020603050405020304" pitchFamily="18" charset="0"/>
                <a:ea typeface="Calibri" panose="020F0502020204030204" pitchFamily="34" charset="0"/>
              </a:rPr>
              <a:t> 20-21 2020.</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Md. </a:t>
            </a:r>
            <a:r>
              <a:rPr lang="en-US" sz="1800" b="1" dirty="0" err="1">
                <a:effectLst/>
                <a:latin typeface="Times New Roman" panose="02020603050405020304" pitchFamily="18" charset="0"/>
                <a:ea typeface="Calibri" panose="020F0502020204030204" pitchFamily="34" charset="0"/>
              </a:rPr>
              <a:t>Bahar</a:t>
            </a:r>
            <a:r>
              <a:rPr lang="en-US" sz="1800" b="1" dirty="0">
                <a:effectLst/>
                <a:latin typeface="Times New Roman" panose="02020603050405020304" pitchFamily="18" charset="0"/>
                <a:ea typeface="Calibri" panose="020F0502020204030204" pitchFamily="34" charset="0"/>
              </a:rPr>
              <a:t> Ullah “ CPU Based YOLO : A Real Time Object Detection Algorithm” (TENSYMP),5-7 June 2020.</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 </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2.)Yong </a:t>
            </a:r>
            <a:r>
              <a:rPr lang="en-US" sz="1800" b="1" dirty="0" err="1">
                <a:effectLst/>
                <a:latin typeface="Times New Roman" panose="02020603050405020304" pitchFamily="18" charset="0"/>
                <a:ea typeface="Calibri" panose="020F0502020204030204" pitchFamily="34" charset="0"/>
              </a:rPr>
              <a:t>Li,Can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Lv</a:t>
            </a:r>
            <a:r>
              <a:rPr lang="en-US" sz="1800" b="1" dirty="0">
                <a:effectLst/>
                <a:latin typeface="Times New Roman" panose="02020603050405020304" pitchFamily="18" charset="0"/>
                <a:ea typeface="Calibri" panose="020F0502020204030204" pitchFamily="34" charset="0"/>
              </a:rPr>
              <a:t> SS-YOLO : “An Object Detection Algorithm based on YOLOv3 and </a:t>
            </a:r>
            <a:r>
              <a:rPr lang="en-US" sz="1800" b="1" dirty="0" err="1">
                <a:effectLst/>
                <a:latin typeface="Times New Roman" panose="02020603050405020304" pitchFamily="18" charset="0"/>
                <a:ea typeface="Calibri" panose="020F0502020204030204" pitchFamily="34" charset="0"/>
              </a:rPr>
              <a:t>ShuffleNet</a:t>
            </a:r>
            <a:r>
              <a:rPr lang="en-US" sz="1800" b="1" dirty="0">
                <a:effectLst/>
                <a:latin typeface="Times New Roman" panose="02020603050405020304" pitchFamily="18" charset="0"/>
                <a:ea typeface="Calibri" panose="020F0502020204030204" pitchFamily="34" charset="0"/>
              </a:rPr>
              <a:t>” ITNEC 2020.</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 </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3.)DC VELOCITY, “Driverless forklifts are now a thing,” 2020.	[Online].	Available: https://</a:t>
            </a:r>
            <a:r>
              <a:rPr lang="en-US" sz="1800" b="1" u="sng" dirty="0">
                <a:solidFill>
                  <a:srgbClr val="0000FF"/>
                </a:solidFill>
                <a:effectLst/>
                <a:latin typeface="Times New Roman" panose="02020603050405020304" pitchFamily="18" charset="0"/>
                <a:ea typeface="Calibri" panose="020F0502020204030204" pitchFamily="34" charset="0"/>
                <a:hlinkClick r:id="rId2"/>
              </a:rPr>
              <a:t>www.dcvelocity.com/articles/</a:t>
            </a:r>
            <a:r>
              <a:rPr lang="en-US" sz="1800" b="1" dirty="0">
                <a:effectLst/>
                <a:latin typeface="Times New Roman" panose="02020603050405020304" pitchFamily="18" charset="0"/>
                <a:ea typeface="Calibri" panose="020F0502020204030204" pitchFamily="34" charset="0"/>
              </a:rPr>
              <a:t> 44254-driverless- forklifts-are-now-a-thing.</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 </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4.)S. L. Beckwith, “Supply chain automation surges: supply chain automation is gaining ground, particularly in warehousing and </a:t>
            </a:r>
            <a:r>
              <a:rPr lang="en-US" sz="1800" b="1" dirty="0" err="1">
                <a:effectLst/>
                <a:latin typeface="Times New Roman" panose="02020603050405020304" pitchFamily="18" charset="0"/>
                <a:ea typeface="Calibri" panose="020F0502020204030204" pitchFamily="34" charset="0"/>
              </a:rPr>
              <a:t>middleand</a:t>
            </a:r>
            <a:r>
              <a:rPr lang="en-US" sz="1800" b="1" dirty="0">
                <a:effectLst/>
                <a:latin typeface="Times New Roman" panose="02020603050405020304" pitchFamily="18" charset="0"/>
                <a:ea typeface="Calibri" panose="020F0502020204030204" pitchFamily="34" charset="0"/>
              </a:rPr>
              <a:t> last-mile logistics,” Inbound Logistics, 2019.</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 </a:t>
            </a:r>
            <a:endParaRPr lang="en-IN" sz="180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800" b="1" dirty="0">
                <a:effectLst/>
                <a:latin typeface="Times New Roman" panose="02020603050405020304" pitchFamily="18" charset="0"/>
                <a:ea typeface="Calibri" panose="020F0502020204030204" pitchFamily="34" charset="0"/>
              </a:rPr>
              <a:t>5.)ANSI/ITSDF Safety Standard for Guided Industrial Vehicles, “B56.5- 2019,” 2019. [Online]. Available: https://webstore.ansi.org/Standards/ ANSI/ANSIITSDFB562019-2388609</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7823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Abstract</a:t>
            </a:r>
            <a:endParaRPr lang="en-IN" dirty="0"/>
          </a:p>
        </p:txBody>
      </p:sp>
      <p:sp>
        <p:nvSpPr>
          <p:cNvPr id="3" name="Content Placeholder 2"/>
          <p:cNvSpPr>
            <a:spLocks noGrp="1"/>
          </p:cNvSpPr>
          <p:nvPr>
            <p:ph idx="1"/>
          </p:nvPr>
        </p:nvSpPr>
        <p:spPr>
          <a:xfrm>
            <a:off x="457200" y="980728"/>
            <a:ext cx="8229600" cy="5217443"/>
          </a:xfrm>
        </p:spPr>
        <p:txBody>
          <a:bodyPr>
            <a:normAutofit/>
          </a:bodyPr>
          <a:lstStyle/>
          <a:p>
            <a:pPr algn="just"/>
            <a:r>
              <a:rPr lang="en-US" sz="1800" b="1" dirty="0">
                <a:solidFill>
                  <a:srgbClr val="222222"/>
                </a:solidFill>
                <a:latin typeface="Arial" panose="020B0604020202020204" pitchFamily="34" charset="0"/>
              </a:rPr>
              <a:t>T</a:t>
            </a:r>
            <a:r>
              <a:rPr lang="en-US" sz="1800" b="1" i="0" dirty="0">
                <a:solidFill>
                  <a:srgbClr val="222222"/>
                </a:solidFill>
                <a:effectLst/>
                <a:latin typeface="Arial" panose="020B0604020202020204" pitchFamily="34" charset="0"/>
              </a:rPr>
              <a:t>o help e-commerce websites and wholesale distributers manage </a:t>
            </a:r>
            <a:r>
              <a:rPr lang="en-US" sz="1800" b="1" i="0" u="sng" dirty="0">
                <a:solidFill>
                  <a:srgbClr val="222222"/>
                </a:solidFill>
                <a:effectLst/>
                <a:latin typeface="Arial" panose="020B0604020202020204" pitchFamily="34" charset="0"/>
              </a:rPr>
              <a:t>warehouse operations </a:t>
            </a:r>
            <a:r>
              <a:rPr lang="en-US" sz="1800" b="1" i="0" dirty="0">
                <a:solidFill>
                  <a:srgbClr val="222222"/>
                </a:solidFill>
                <a:effectLst/>
                <a:latin typeface="Arial" panose="020B0604020202020204" pitchFamily="34" charset="0"/>
              </a:rPr>
              <a:t>and processes associated with it .</a:t>
            </a:r>
          </a:p>
          <a:p>
            <a:pPr algn="just"/>
            <a:r>
              <a:rPr lang="en-US" sz="1800" b="1" dirty="0">
                <a:solidFill>
                  <a:srgbClr val="222222"/>
                </a:solidFill>
                <a:latin typeface="Arial" panose="020B0604020202020204" pitchFamily="34" charset="0"/>
              </a:rPr>
              <a:t>The system automates everything like </a:t>
            </a:r>
            <a:r>
              <a:rPr lang="en-US" sz="1800" b="1" i="0" dirty="0">
                <a:solidFill>
                  <a:srgbClr val="222222"/>
                </a:solidFill>
                <a:effectLst/>
                <a:latin typeface="Arial" panose="020B0604020202020204" pitchFamily="34" charset="0"/>
              </a:rPr>
              <a:t>resource utilization, supply chain management</a:t>
            </a:r>
            <a:r>
              <a:rPr lang="en-US" sz="1800" b="1" dirty="0">
                <a:solidFill>
                  <a:srgbClr val="222222"/>
                </a:solidFill>
                <a:latin typeface="Arial" panose="020B0604020202020204" pitchFamily="34" charset="0"/>
              </a:rPr>
              <a:t> and automatic </a:t>
            </a:r>
            <a:r>
              <a:rPr lang="en-US" sz="1800" b="1" u="sng" dirty="0">
                <a:solidFill>
                  <a:srgbClr val="222222"/>
                </a:solidFill>
                <a:latin typeface="Arial" panose="020B0604020202020204" pitchFamily="34" charset="0"/>
              </a:rPr>
              <a:t>object (goods) detection </a:t>
            </a:r>
            <a:r>
              <a:rPr lang="en-US" sz="1800" b="1" dirty="0">
                <a:solidFill>
                  <a:srgbClr val="222222"/>
                </a:solidFill>
                <a:latin typeface="Arial" panose="020B0604020202020204" pitchFamily="34" charset="0"/>
              </a:rPr>
              <a:t>or</a:t>
            </a:r>
            <a:r>
              <a:rPr lang="en-US" sz="1800" b="1" u="sng" dirty="0">
                <a:solidFill>
                  <a:srgbClr val="222222"/>
                </a:solidFill>
                <a:latin typeface="Arial" panose="020B0604020202020204" pitchFamily="34" charset="0"/>
              </a:rPr>
              <a:t> recognition </a:t>
            </a:r>
            <a:r>
              <a:rPr lang="en-US" sz="1800" b="1" dirty="0">
                <a:solidFill>
                  <a:srgbClr val="222222"/>
                </a:solidFill>
                <a:latin typeface="Arial" panose="020B0604020202020204" pitchFamily="34" charset="0"/>
              </a:rPr>
              <a:t>using Artificial Intelligence.</a:t>
            </a:r>
          </a:p>
          <a:p>
            <a:pPr algn="just"/>
            <a:r>
              <a:rPr lang="en-US" sz="1800" b="1" i="0" dirty="0">
                <a:solidFill>
                  <a:srgbClr val="222222"/>
                </a:solidFill>
                <a:effectLst/>
                <a:latin typeface="Arial" panose="020B0604020202020204" pitchFamily="34" charset="0"/>
              </a:rPr>
              <a:t>Setting up and renting temporary and local rooftop warehouses to </a:t>
            </a:r>
            <a:r>
              <a:rPr lang="en-US" sz="1800" b="1" i="0">
                <a:solidFill>
                  <a:srgbClr val="222222"/>
                </a:solidFill>
                <a:effectLst/>
                <a:latin typeface="Arial" panose="020B0604020202020204" pitchFamily="34" charset="0"/>
              </a:rPr>
              <a:t>reduce the transportation </a:t>
            </a:r>
            <a:r>
              <a:rPr lang="en-US" sz="1800" b="1" i="0" dirty="0">
                <a:solidFill>
                  <a:srgbClr val="222222"/>
                </a:solidFill>
                <a:effectLst/>
                <a:latin typeface="Arial" panose="020B0604020202020204" pitchFamily="34" charset="0"/>
              </a:rPr>
              <a:t>cost, and to minimize transportation time, Setting up </a:t>
            </a:r>
            <a:r>
              <a:rPr lang="en-US" sz="1800" b="1" i="0" u="sng" dirty="0">
                <a:solidFill>
                  <a:srgbClr val="222222"/>
                </a:solidFill>
                <a:effectLst/>
                <a:latin typeface="Arial" panose="020B0604020202020204" pitchFamily="34" charset="0"/>
              </a:rPr>
              <a:t>local warehouses </a:t>
            </a:r>
            <a:r>
              <a:rPr lang="en-US" sz="1800" b="1" i="0" dirty="0">
                <a:solidFill>
                  <a:srgbClr val="222222"/>
                </a:solidFill>
                <a:effectLst/>
                <a:latin typeface="Arial" panose="020B0604020202020204" pitchFamily="34" charset="0"/>
              </a:rPr>
              <a:t>will ensure fastest delivery of goods (Pharmaceuticals or Groceries).</a:t>
            </a:r>
          </a:p>
          <a:p>
            <a:pPr algn="just"/>
            <a:r>
              <a:rPr lang="en-US" sz="1800" b="1" i="0" dirty="0">
                <a:solidFill>
                  <a:srgbClr val="222222"/>
                </a:solidFill>
                <a:effectLst/>
                <a:latin typeface="Arial" panose="020B0604020202020204" pitchFamily="34" charset="0"/>
              </a:rPr>
              <a:t>In some locations the warehouse can act as both </a:t>
            </a:r>
            <a:r>
              <a:rPr lang="en-US" sz="1800" b="1" i="0" u="sng" dirty="0">
                <a:solidFill>
                  <a:srgbClr val="222222"/>
                </a:solidFill>
                <a:effectLst/>
                <a:latin typeface="Arial" panose="020B0604020202020204" pitchFamily="34" charset="0"/>
              </a:rPr>
              <a:t>storage unit and retail stores </a:t>
            </a:r>
            <a:r>
              <a:rPr lang="en-US" sz="1800" b="1" i="0" dirty="0">
                <a:solidFill>
                  <a:srgbClr val="222222"/>
                </a:solidFill>
                <a:effectLst/>
                <a:latin typeface="Arial" panose="020B0604020202020204" pitchFamily="34" charset="0"/>
              </a:rPr>
              <a:t>for developing Business opportunities.</a:t>
            </a:r>
          </a:p>
          <a:p>
            <a:pPr algn="just"/>
            <a:r>
              <a:rPr lang="en-US" sz="1800" b="1" dirty="0">
                <a:solidFill>
                  <a:srgbClr val="222222"/>
                </a:solidFill>
                <a:latin typeface="Arial" panose="020B0604020202020204" pitchFamily="34" charset="0"/>
              </a:rPr>
              <a:t>System</a:t>
            </a:r>
            <a:r>
              <a:rPr lang="en-US" sz="1800" b="1" i="0" dirty="0">
                <a:solidFill>
                  <a:srgbClr val="222222"/>
                </a:solidFill>
                <a:effectLst/>
                <a:latin typeface="Arial" panose="020B0604020202020204" pitchFamily="34" charset="0"/>
              </a:rPr>
              <a:t> improves </a:t>
            </a:r>
            <a:r>
              <a:rPr lang="en-US" sz="1800" b="1" i="0" u="sng" dirty="0">
                <a:solidFill>
                  <a:srgbClr val="222222"/>
                </a:solidFill>
                <a:effectLst/>
                <a:latin typeface="Arial" panose="020B0604020202020204" pitchFamily="34" charset="0"/>
              </a:rPr>
              <a:t>forecasting and demand planning</a:t>
            </a:r>
            <a:r>
              <a:rPr lang="en-US" sz="1800" b="1" i="0" dirty="0">
                <a:solidFill>
                  <a:srgbClr val="222222"/>
                </a:solidFill>
                <a:effectLst/>
                <a:latin typeface="Arial" panose="020B0604020202020204" pitchFamily="34" charset="0"/>
              </a:rPr>
              <a:t>, to reduce stockouts and overstocking by updating sales records on daily basis and report productivity </a:t>
            </a:r>
          </a:p>
          <a:p>
            <a:pPr algn="just"/>
            <a:r>
              <a:rPr lang="en-US" sz="1800" b="1" i="0" dirty="0">
                <a:solidFill>
                  <a:srgbClr val="222222"/>
                </a:solidFill>
                <a:effectLst/>
                <a:latin typeface="Arial" panose="020B0604020202020204" pitchFamily="34" charset="0"/>
              </a:rPr>
              <a:t>Enterprise applications like </a:t>
            </a:r>
            <a:r>
              <a:rPr lang="en-US" sz="1800" b="1" i="0" u="sng" dirty="0" err="1">
                <a:solidFill>
                  <a:srgbClr val="222222"/>
                </a:solidFill>
                <a:effectLst/>
                <a:latin typeface="Arial" panose="020B0604020202020204" pitchFamily="34" charset="0"/>
              </a:rPr>
              <a:t>Payment,Goods</a:t>
            </a:r>
            <a:r>
              <a:rPr lang="en-US" sz="1800" b="1" i="0" u="sng" dirty="0">
                <a:solidFill>
                  <a:srgbClr val="222222"/>
                </a:solidFill>
                <a:effectLst/>
                <a:latin typeface="Arial" panose="020B0604020202020204" pitchFamily="34" charset="0"/>
              </a:rPr>
              <a:t> ordering</a:t>
            </a:r>
            <a:r>
              <a:rPr lang="en-US" sz="1800" b="1" i="0" dirty="0">
                <a:solidFill>
                  <a:srgbClr val="222222"/>
                </a:solidFill>
                <a:effectLst/>
                <a:latin typeface="Arial" panose="020B0604020202020204" pitchFamily="34" charset="0"/>
              </a:rPr>
              <a:t> are embedded inside the project</a:t>
            </a:r>
          </a:p>
          <a:p>
            <a:pPr algn="just"/>
            <a:endParaRPr lang="en-US" sz="1800" b="1" i="0" dirty="0">
              <a:solidFill>
                <a:srgbClr val="222222"/>
              </a:solidFill>
              <a:effectLst/>
              <a:latin typeface="Arial" panose="020B0604020202020204" pitchFamily="34" charset="0"/>
            </a:endParaRPr>
          </a:p>
          <a:p>
            <a:pPr algn="just"/>
            <a:endParaRPr lang="en-US" sz="1800" b="1" i="0" dirty="0">
              <a:solidFill>
                <a:srgbClr val="222222"/>
              </a:solidFill>
              <a:effectLst/>
              <a:latin typeface="Arial" panose="020B0604020202020204" pitchFamily="34" charset="0"/>
            </a:endParaRPr>
          </a:p>
          <a:p>
            <a:pPr algn="just"/>
            <a:endParaRPr lang="en-US" sz="1800" b="1" i="0" dirty="0">
              <a:solidFill>
                <a:srgbClr val="222222"/>
              </a:solidFill>
              <a:effectLst/>
              <a:latin typeface="Arial" panose="020B0604020202020204" pitchFamily="34" charset="0"/>
            </a:endParaRPr>
          </a:p>
          <a:p>
            <a:pPr algn="just"/>
            <a:endParaRPr lang="en-US" sz="1800" b="1" i="0" dirty="0">
              <a:solidFill>
                <a:srgbClr val="222222"/>
              </a:solidFill>
              <a:effectLst/>
              <a:latin typeface="Arial" panose="020B0604020202020204" pitchFamily="34" charset="0"/>
            </a:endParaRPr>
          </a:p>
          <a:p>
            <a:pPr algn="just"/>
            <a:endParaRPr lang="en-IN" sz="1800" dirty="0"/>
          </a:p>
        </p:txBody>
      </p:sp>
    </p:spTree>
    <p:extLst>
      <p:ext uri="{BB962C8B-B14F-4D97-AF65-F5344CB8AC3E}">
        <p14:creationId xmlns:p14="http://schemas.microsoft.com/office/powerpoint/2010/main" val="383148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rmAutofit lnSpcReduction="10000"/>
          </a:bodyPr>
          <a:lstStyle/>
          <a:p>
            <a:pPr algn="just"/>
            <a:r>
              <a:rPr lang="en-US" sz="2400" b="1" i="0" dirty="0">
                <a:solidFill>
                  <a:srgbClr val="222222"/>
                </a:solidFill>
                <a:effectLst/>
                <a:latin typeface="Arial" panose="020B0604020202020204" pitchFamily="34" charset="0"/>
              </a:rPr>
              <a:t>The existing system lacks operational efficiency, it does not have inventory visibility and require manual </a:t>
            </a:r>
            <a:r>
              <a:rPr lang="en-US" sz="2400" b="1" dirty="0">
                <a:solidFill>
                  <a:srgbClr val="222222"/>
                </a:solidFill>
                <a:latin typeface="Arial" panose="020B0604020202020204" pitchFamily="34" charset="0"/>
              </a:rPr>
              <a:t>o</a:t>
            </a:r>
            <a:r>
              <a:rPr lang="en-US" sz="2400" b="1" i="0" dirty="0">
                <a:solidFill>
                  <a:srgbClr val="222222"/>
                </a:solidFill>
                <a:effectLst/>
                <a:latin typeface="Arial" panose="020B0604020202020204" pitchFamily="34" charset="0"/>
              </a:rPr>
              <a:t>bject detection, it also requires additional hardware utilities. The existing system has a central warehouse and not local warehouses which leads to service time delay. Thus the existing system lacks effective time management.</a:t>
            </a:r>
          </a:p>
          <a:p>
            <a:pPr algn="just"/>
            <a:r>
              <a:rPr lang="en-US" sz="2400" b="1" dirty="0">
                <a:solidFill>
                  <a:srgbClr val="222222"/>
                </a:solidFill>
                <a:latin typeface="Arial" panose="020B0604020202020204" pitchFamily="34" charset="0"/>
              </a:rPr>
              <a:t>The existing systems does not benefit the local retail units as there is no link between the E-commerce sites and local Retail shops.</a:t>
            </a:r>
          </a:p>
          <a:p>
            <a:pPr algn="just"/>
            <a:r>
              <a:rPr lang="en-US" sz="2400" b="1" i="0" dirty="0">
                <a:solidFill>
                  <a:srgbClr val="222222"/>
                </a:solidFill>
                <a:effectLst/>
                <a:latin typeface="Arial" panose="020B0604020202020204" pitchFamily="34" charset="0"/>
              </a:rPr>
              <a:t>The existing system lack enough storage facilities as it mainly depends only on the central Warehouse </a:t>
            </a:r>
          </a:p>
          <a:p>
            <a:pPr marL="0" indent="0" algn="just">
              <a:buNone/>
            </a:pPr>
            <a:endParaRPr lang="en-IN" sz="2000" dirty="0"/>
          </a:p>
        </p:txBody>
      </p:sp>
    </p:spTree>
    <p:extLst>
      <p:ext uri="{BB962C8B-B14F-4D97-AF65-F5344CB8AC3E}">
        <p14:creationId xmlns:p14="http://schemas.microsoft.com/office/powerpoint/2010/main" val="22635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10A2-CC8D-A38E-228F-E3DD8D436000}"/>
              </a:ext>
            </a:extLst>
          </p:cNvPr>
          <p:cNvSpPr>
            <a:spLocks noGrp="1"/>
          </p:cNvSpPr>
          <p:nvPr>
            <p:ph type="title"/>
          </p:nvPr>
        </p:nvSpPr>
        <p:spPr>
          <a:xfrm>
            <a:off x="457200" y="274638"/>
            <a:ext cx="8229600" cy="706090"/>
          </a:xfrm>
        </p:spPr>
        <p:txBody>
          <a:bodyPr>
            <a:normAutofit fontScale="90000"/>
          </a:bodyPr>
          <a:lstStyle/>
          <a:p>
            <a:r>
              <a:rPr lang="en-IN" dirty="0"/>
              <a:t>PROPOSED SYSTEM</a:t>
            </a:r>
          </a:p>
        </p:txBody>
      </p:sp>
      <p:sp>
        <p:nvSpPr>
          <p:cNvPr id="3" name="Content Placeholder 2">
            <a:extLst>
              <a:ext uri="{FF2B5EF4-FFF2-40B4-BE49-F238E27FC236}">
                <a16:creationId xmlns:a16="http://schemas.microsoft.com/office/drawing/2014/main" id="{D008FEDA-7A4A-C692-D350-E8C8F89F4230}"/>
              </a:ext>
            </a:extLst>
          </p:cNvPr>
          <p:cNvSpPr>
            <a:spLocks noGrp="1"/>
          </p:cNvSpPr>
          <p:nvPr>
            <p:ph idx="1"/>
          </p:nvPr>
        </p:nvSpPr>
        <p:spPr>
          <a:xfrm>
            <a:off x="457200" y="980728"/>
            <a:ext cx="8229600" cy="5145435"/>
          </a:xfrm>
        </p:spPr>
        <p:txBody>
          <a:bodyPr>
            <a:normAutofit/>
          </a:bodyPr>
          <a:lstStyle/>
          <a:p>
            <a:pPr algn="just"/>
            <a:r>
              <a:rPr lang="en-US" sz="2800" b="1" i="0" dirty="0">
                <a:solidFill>
                  <a:srgbClr val="222222"/>
                </a:solidFill>
                <a:effectLst/>
                <a:latin typeface="Arial" panose="020B0604020202020204" pitchFamily="34" charset="0"/>
              </a:rPr>
              <a:t>For fast and efficient management of warehouse operations, we are building a software application integrated with AI for object detection and product recognition. This application allows e-commerce website to rent locally available storage areas and this application automates daily warehouse operations like supply chain management.</a:t>
            </a:r>
            <a:endParaRPr lang="en-IN" sz="2800" dirty="0"/>
          </a:p>
        </p:txBody>
      </p:sp>
    </p:spTree>
    <p:extLst>
      <p:ext uri="{BB962C8B-B14F-4D97-AF65-F5344CB8AC3E}">
        <p14:creationId xmlns:p14="http://schemas.microsoft.com/office/powerpoint/2010/main" val="17414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92" y="16808"/>
            <a:ext cx="8229600" cy="891912"/>
          </a:xfrm>
        </p:spPr>
        <p:txBody>
          <a:bodyPr>
            <a:normAutofit/>
          </a:bodyPr>
          <a:lstStyle/>
          <a:p>
            <a:r>
              <a:rPr lang="en-US" dirty="0"/>
              <a:t>Proposed System</a:t>
            </a:r>
            <a:endParaRPr lang="en-IN" dirty="0"/>
          </a:p>
        </p:txBody>
      </p:sp>
      <p:sp>
        <p:nvSpPr>
          <p:cNvPr id="3" name="Content Placeholder 2"/>
          <p:cNvSpPr>
            <a:spLocks noGrp="1"/>
          </p:cNvSpPr>
          <p:nvPr>
            <p:ph idx="1"/>
          </p:nvPr>
        </p:nvSpPr>
        <p:spPr>
          <a:xfrm>
            <a:off x="457200" y="764704"/>
            <a:ext cx="8229600" cy="5412259"/>
          </a:xfrm>
        </p:spPr>
        <p:txBody>
          <a:bodyPr>
            <a:normAutofit lnSpcReduction="10000"/>
          </a:bodyPr>
          <a:lstStyle/>
          <a:p>
            <a:pPr algn="just"/>
            <a:r>
              <a:rPr lang="en-US" sz="2400" b="1" dirty="0"/>
              <a:t>Automatic object detection can be used to identify and track goods,  and to improve the accuracy of inventory management. It involves the use of </a:t>
            </a:r>
            <a:r>
              <a:rPr lang="en-US" sz="2400" b="1" u="sng" dirty="0"/>
              <a:t>Yolo algorithm</a:t>
            </a:r>
            <a:r>
              <a:rPr lang="en-US" sz="2400" b="1" dirty="0"/>
              <a:t> and Java  programs to automatically detect objects or materials of interest in an image or video.</a:t>
            </a:r>
          </a:p>
          <a:p>
            <a:pPr algn="just"/>
            <a:r>
              <a:rPr lang="en-US" sz="2400" b="1" u="sng" dirty="0"/>
              <a:t>Warehouses</a:t>
            </a:r>
            <a:r>
              <a:rPr lang="en-US" sz="2400" b="1" dirty="0"/>
              <a:t> in </a:t>
            </a:r>
            <a:r>
              <a:rPr lang="en-US" sz="2400" b="1" u="sng" dirty="0"/>
              <a:t>Retail Units</a:t>
            </a:r>
            <a:r>
              <a:rPr lang="en-US" sz="2400" b="1" dirty="0"/>
              <a:t> are a type of storage space that is located within a Retail store. This system allows Retail units to rent their free space to E-commerce sites which  offer businesses a unique opportunity to sell their products directly to customers through the software in a large and retailers get paid for their storage facility and E-commerce sited get benefitted by fastest delivery.</a:t>
            </a:r>
          </a:p>
          <a:p>
            <a:pPr algn="just"/>
            <a:r>
              <a:rPr lang="en-US" sz="2400" b="1" u="sng" dirty="0"/>
              <a:t>Rooftop warehouses </a:t>
            </a:r>
            <a:r>
              <a:rPr lang="en-US" sz="2400" b="1" dirty="0"/>
              <a:t>are </a:t>
            </a:r>
            <a:r>
              <a:rPr lang="en-US" sz="2400" b="1" u="sng" dirty="0"/>
              <a:t>rented </a:t>
            </a:r>
            <a:r>
              <a:rPr lang="en-US" sz="2400" b="1" dirty="0"/>
              <a:t>in urban areas where land is scarce and expensive, and where businesses need additional storage space.</a:t>
            </a:r>
          </a:p>
          <a:p>
            <a:pPr marL="0" indent="0">
              <a:buNone/>
            </a:pPr>
            <a:endParaRPr lang="en-US" sz="2400" b="1" dirty="0"/>
          </a:p>
          <a:p>
            <a:pPr marL="0" indent="0">
              <a:buNone/>
            </a:pPr>
            <a:endParaRPr lang="en-IN" sz="2400" dirty="0"/>
          </a:p>
        </p:txBody>
      </p:sp>
    </p:spTree>
    <p:extLst>
      <p:ext uri="{BB962C8B-B14F-4D97-AF65-F5344CB8AC3E}">
        <p14:creationId xmlns:p14="http://schemas.microsoft.com/office/powerpoint/2010/main" val="298699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9B81-0F4D-E788-839A-8DEF2037E24E}"/>
              </a:ext>
            </a:extLst>
          </p:cNvPr>
          <p:cNvSpPr>
            <a:spLocks noGrp="1"/>
          </p:cNvSpPr>
          <p:nvPr>
            <p:ph type="title"/>
          </p:nvPr>
        </p:nvSpPr>
        <p:spPr>
          <a:xfrm>
            <a:off x="457200" y="274638"/>
            <a:ext cx="8229600" cy="634082"/>
          </a:xfrm>
        </p:spPr>
        <p:txBody>
          <a:bodyPr>
            <a:normAutofit fontScale="90000"/>
          </a:bodyPr>
          <a:lstStyle/>
          <a:p>
            <a:r>
              <a:rPr lang="en-IN" dirty="0"/>
              <a:t>LITERATURE SURVEY</a:t>
            </a:r>
          </a:p>
        </p:txBody>
      </p:sp>
      <p:sp>
        <p:nvSpPr>
          <p:cNvPr id="3" name="Content Placeholder 2">
            <a:extLst>
              <a:ext uri="{FF2B5EF4-FFF2-40B4-BE49-F238E27FC236}">
                <a16:creationId xmlns:a16="http://schemas.microsoft.com/office/drawing/2014/main" id="{7205D595-CC5D-1F16-67C3-C07E2DFD6F81}"/>
              </a:ext>
            </a:extLst>
          </p:cNvPr>
          <p:cNvSpPr>
            <a:spLocks noGrp="1"/>
          </p:cNvSpPr>
          <p:nvPr>
            <p:ph idx="1"/>
          </p:nvPr>
        </p:nvSpPr>
        <p:spPr>
          <a:xfrm>
            <a:off x="457200" y="908720"/>
            <a:ext cx="8229600" cy="5217443"/>
          </a:xfrm>
        </p:spPr>
        <p:txBody>
          <a:bodyPr>
            <a:normAutofit fontScale="85000" lnSpcReduction="10000"/>
          </a:bodyPr>
          <a:lstStyle/>
          <a:p>
            <a:pPr marL="0" indent="0" algn="just">
              <a:buNone/>
            </a:pPr>
            <a:r>
              <a:rPr lang="en-US" sz="2400" dirty="0"/>
              <a:t>1.Chen Chen 1., Warehousing is the top priority in logistics. Intelligent logistics is an important link linking customer, supply chain and manufacturing industry. Warehousing management balances all aspects of logistics operation imbalance, which integrates the whole process of logistics operation. It is the design goal of the warehouse management system (WMS) to find the best solution to solve all kinds of contradictions in the warehouse under certain hard conditions.(</a:t>
            </a:r>
            <a:r>
              <a:rPr lang="en-US" sz="2600" dirty="0"/>
              <a:t>Design of automated warehouse system-2018</a:t>
            </a:r>
            <a:r>
              <a:rPr lang="en-US" sz="1900" dirty="0"/>
              <a:t>).</a:t>
            </a:r>
          </a:p>
          <a:p>
            <a:pPr marL="0" indent="0" algn="just">
              <a:buNone/>
            </a:pPr>
            <a:endParaRPr lang="en-US" sz="1900" dirty="0"/>
          </a:p>
          <a:p>
            <a:pPr marL="0" indent="0" algn="just">
              <a:buNone/>
            </a:pPr>
            <a:r>
              <a:rPr lang="en-US" sz="2600" dirty="0"/>
              <a:t>2.Kamali-(design of a reference architecture for developing a smart warehouse in industry 4.0-2020) Their focus was not the design of a reference architecture, but the development of an IoT-based system. They implemented a smart warehouse management system that uses optimization algorithms and artificial intelligence techniques. Stock planning, product placement, transferring to pick zones, order picking, transport, and tracking features were realized in this system. Barcodes were attached to the racks, and vehicles were tracked using the GPS module. </a:t>
            </a:r>
            <a:endParaRPr lang="en-IN" sz="2600" dirty="0"/>
          </a:p>
        </p:txBody>
      </p:sp>
    </p:spTree>
    <p:extLst>
      <p:ext uri="{BB962C8B-B14F-4D97-AF65-F5344CB8AC3E}">
        <p14:creationId xmlns:p14="http://schemas.microsoft.com/office/powerpoint/2010/main" val="154445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06C114-66F7-7A6C-316A-A7EFDE46A9E4}"/>
              </a:ext>
            </a:extLst>
          </p:cNvPr>
          <p:cNvSpPr>
            <a:spLocks noGrp="1"/>
          </p:cNvSpPr>
          <p:nvPr>
            <p:ph idx="1"/>
          </p:nvPr>
        </p:nvSpPr>
        <p:spPr>
          <a:xfrm>
            <a:off x="457200" y="260350"/>
            <a:ext cx="8229600" cy="5865813"/>
          </a:xfrm>
        </p:spPr>
        <p:txBody>
          <a:bodyPr>
            <a:normAutofit fontScale="92500" lnSpcReduction="20000"/>
          </a:bodyPr>
          <a:lstStyle/>
          <a:p>
            <a:pPr marL="0" indent="0" algn="just">
              <a:buNone/>
            </a:pPr>
            <a:r>
              <a:rPr lang="en-US" sz="2600" dirty="0"/>
              <a:t>3.Design of Warehouse Control System For Automated Warehouse Environment(2016 5th IIAI International Congress on Advanced Applied Informatics).Dong Woo Son-Warehouse Control System-A number of material handling equipment can be integrated with WCS through an integrated interface. Equipment in the warehouse can be managed and controlled with it. </a:t>
            </a:r>
          </a:p>
          <a:p>
            <a:pPr marL="0" indent="0" algn="just">
              <a:buNone/>
            </a:pPr>
            <a:endParaRPr lang="en-US" sz="2600" dirty="0"/>
          </a:p>
          <a:p>
            <a:pPr marL="0" indent="0" algn="just">
              <a:buNone/>
            </a:pPr>
            <a:r>
              <a:rPr lang="en-US" sz="2400" dirty="0"/>
              <a:t>4.Yao et al. (2014) designed an intelligent warehouse control system that has the following components: event-handling system, wireless sensor network system, and intelligent control system. Zigbee technology was used in the wireless sensor network system. The temperature and humidity of the warehouse were monitored and controlled based on this system. He then proposed a web-oriented architecture for communication of objects in the warehouse, and the REST framework was used as the basis of communication between objects. Also most of companies do not provide flexible user interface (UI), good visibility on the warehouse, and functionality for lifecycle management of equipment. It is considered that maintenance system should provide such capabilities with generic capabilities.</a:t>
            </a:r>
            <a:endParaRPr lang="en-IN" sz="2400" dirty="0"/>
          </a:p>
        </p:txBody>
      </p:sp>
    </p:spTree>
    <p:extLst>
      <p:ext uri="{BB962C8B-B14F-4D97-AF65-F5344CB8AC3E}">
        <p14:creationId xmlns:p14="http://schemas.microsoft.com/office/powerpoint/2010/main" val="22930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AFD4B-9E73-E88D-09F8-9270196B3A71}"/>
              </a:ext>
            </a:extLst>
          </p:cNvPr>
          <p:cNvSpPr txBox="1"/>
          <p:nvPr/>
        </p:nvSpPr>
        <p:spPr>
          <a:xfrm>
            <a:off x="251520" y="332656"/>
            <a:ext cx="8640960" cy="6370975"/>
          </a:xfrm>
          <a:prstGeom prst="rect">
            <a:avLst/>
          </a:prstGeom>
          <a:noFill/>
        </p:spPr>
        <p:txBody>
          <a:bodyPr wrap="square" rtlCol="0">
            <a:spAutoFit/>
          </a:bodyPr>
          <a:lstStyle/>
          <a:p>
            <a:r>
              <a:rPr lang="en-US" sz="2400" dirty="0"/>
              <a:t>5.A Multiple Object Tracking Algorithm Based on YOLO Detection (2021)</a:t>
            </a:r>
          </a:p>
          <a:p>
            <a:r>
              <a:rPr lang="en-US" sz="2400" dirty="0"/>
              <a:t>Xu Dong-2018 11th International Congress on Image and Signal Processing, Bio Medical Engineering and Informatics -Computer vision and related fields, such as smart monitoring, human-computer interaction, and virtual reality, require multi-target tracking. By locating and finding the most similar candidate target areas, multiple targets can be tracked efficiently in an image sequence.</a:t>
            </a:r>
          </a:p>
          <a:p>
            <a:endParaRPr lang="en-US" sz="2400" dirty="0"/>
          </a:p>
          <a:p>
            <a:r>
              <a:rPr lang="en-IN" sz="2400" dirty="0"/>
              <a:t>6.Md. </a:t>
            </a:r>
            <a:r>
              <a:rPr lang="en-IN" sz="2400" dirty="0" err="1"/>
              <a:t>Bahar</a:t>
            </a:r>
            <a:r>
              <a:rPr lang="en-IN" sz="2400" dirty="0"/>
              <a:t> </a:t>
            </a:r>
            <a:r>
              <a:rPr lang="en-IN" sz="2400" dirty="0" err="1"/>
              <a:t>UllahA</a:t>
            </a:r>
            <a:r>
              <a:rPr lang="en-IN" sz="2400" dirty="0"/>
              <a:t> Real Time Object Detection .Algorithm(2020 IEEE Region 10 Symposium (TENSYMP), 5-7 June 2020, Dhaka, Bangladesh) </a:t>
            </a:r>
            <a:r>
              <a:rPr lang="en-US" sz="2400" dirty="0"/>
              <a:t>-An early detection of an object in real time can be helpful in determining the cause, detecting vehicles, traffic control, CCTV monitoring, etc. The ability to give vision to a computer therefore depends on day-to-day progress in technology. So, low-cost technology and learning tools are in high demand</a:t>
            </a:r>
            <a:endParaRPr lang="en-IN" sz="2400" dirty="0"/>
          </a:p>
        </p:txBody>
      </p:sp>
    </p:spTree>
    <p:extLst>
      <p:ext uri="{BB962C8B-B14F-4D97-AF65-F5344CB8AC3E}">
        <p14:creationId xmlns:p14="http://schemas.microsoft.com/office/powerpoint/2010/main" val="26804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Requirements of the Project</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pPr marL="0" indent="0">
              <a:buNone/>
            </a:pPr>
            <a:r>
              <a:rPr lang="en-US" dirty="0"/>
              <a:t>Software Requirement:</a:t>
            </a:r>
          </a:p>
          <a:p>
            <a:pPr lvl="2">
              <a:spcBef>
                <a:spcPts val="1245"/>
              </a:spcBef>
              <a:tabLst>
                <a:tab pos="732155" algn="l"/>
              </a:tabLst>
            </a:pPr>
            <a:r>
              <a:rPr lang="en-US" sz="1600" b="1" dirty="0"/>
              <a:t>Windows 10</a:t>
            </a:r>
            <a:endParaRPr lang="en-IN" sz="1600" b="1" dirty="0"/>
          </a:p>
          <a:p>
            <a:pPr lvl="2">
              <a:spcBef>
                <a:spcPts val="1245"/>
              </a:spcBef>
              <a:tabLst>
                <a:tab pos="732155" algn="l"/>
              </a:tabLst>
            </a:pPr>
            <a:r>
              <a:rPr lang="en-US" sz="1600" b="1" dirty="0"/>
              <a:t>HTML</a:t>
            </a:r>
            <a:r>
              <a:rPr lang="en-IN" sz="1600" b="1" dirty="0"/>
              <a:t>,</a:t>
            </a:r>
            <a:r>
              <a:rPr lang="en-US" sz="1600" b="1" dirty="0"/>
              <a:t>CSS</a:t>
            </a:r>
            <a:endParaRPr lang="en-IN" sz="1600" b="1" dirty="0"/>
          </a:p>
          <a:p>
            <a:pPr lvl="2">
              <a:spcBef>
                <a:spcPts val="1105"/>
              </a:spcBef>
              <a:tabLst>
                <a:tab pos="732155" algn="l"/>
              </a:tabLst>
            </a:pPr>
            <a:r>
              <a:rPr lang="en-US" sz="1600" b="1" dirty="0"/>
              <a:t>Java </a:t>
            </a:r>
            <a:r>
              <a:rPr lang="en-IN" sz="1600" b="1" dirty="0"/>
              <a:t>,</a:t>
            </a:r>
            <a:r>
              <a:rPr lang="en-US" sz="1600" b="1" dirty="0"/>
              <a:t>JSP</a:t>
            </a:r>
          </a:p>
          <a:p>
            <a:pPr lvl="2">
              <a:spcBef>
                <a:spcPts val="1080"/>
              </a:spcBef>
              <a:tabLst>
                <a:tab pos="732155" algn="l"/>
              </a:tabLst>
            </a:pPr>
            <a:r>
              <a:rPr lang="en-US" sz="1600" b="1" dirty="0"/>
              <a:t>MYSQL</a:t>
            </a:r>
            <a:r>
              <a:rPr lang="en-IN" sz="1600" b="1" dirty="0"/>
              <a:t>,</a:t>
            </a:r>
            <a:r>
              <a:rPr lang="en-US" sz="1600" b="1" dirty="0"/>
              <a:t>Eclipse</a:t>
            </a:r>
            <a:endParaRPr lang="en-IN" sz="1600" b="1" dirty="0"/>
          </a:p>
          <a:p>
            <a:pPr lvl="2">
              <a:spcBef>
                <a:spcPts val="1080"/>
              </a:spcBef>
              <a:tabLst>
                <a:tab pos="732155" algn="l"/>
              </a:tabLst>
            </a:pPr>
            <a:r>
              <a:rPr lang="en-US" sz="2000" b="1" dirty="0"/>
              <a:t>Open CV</a:t>
            </a:r>
            <a:endParaRPr lang="en-IN" sz="2000" b="1" dirty="0"/>
          </a:p>
          <a:p>
            <a:pPr marL="0" indent="0">
              <a:buNone/>
            </a:pPr>
            <a:r>
              <a:rPr lang="en-US" dirty="0"/>
              <a:t>Hardware Requirement</a:t>
            </a:r>
          </a:p>
          <a:p>
            <a:pPr lvl="2">
              <a:spcBef>
                <a:spcPts val="630"/>
              </a:spcBef>
              <a:tabLst>
                <a:tab pos="732155" algn="l"/>
              </a:tabLst>
            </a:pPr>
            <a:r>
              <a:rPr lang="en-US" sz="1800" b="1" dirty="0"/>
              <a:t>Processor: Minimum 1 GHz</a:t>
            </a:r>
            <a:endParaRPr lang="en-IN" sz="1800" b="1" dirty="0"/>
          </a:p>
          <a:p>
            <a:pPr lvl="2">
              <a:spcBef>
                <a:spcPts val="1080"/>
              </a:spcBef>
              <a:tabLst>
                <a:tab pos="732155" algn="l"/>
              </a:tabLst>
            </a:pPr>
            <a:r>
              <a:rPr lang="en-US" sz="1800" b="1" dirty="0"/>
              <a:t>Memory (RAM): 4 GB</a:t>
            </a:r>
            <a:endParaRPr lang="en-IN" sz="1800" b="1" dirty="0"/>
          </a:p>
          <a:p>
            <a:pPr lvl="2">
              <a:spcBef>
                <a:spcPts val="1080"/>
              </a:spcBef>
              <a:tabLst>
                <a:tab pos="732155" algn="l"/>
              </a:tabLst>
            </a:pPr>
            <a:r>
              <a:rPr lang="en-US" sz="1800" b="1" dirty="0"/>
              <a:t>Hard Drive: 32 GB</a:t>
            </a:r>
            <a:endParaRPr lang="en-IN" sz="1800" b="1" dirty="0"/>
          </a:p>
          <a:p>
            <a:pPr lvl="2">
              <a:spcBef>
                <a:spcPts val="1080"/>
              </a:spcBef>
              <a:tabLst>
                <a:tab pos="732155" algn="l"/>
              </a:tabLst>
            </a:pPr>
            <a:r>
              <a:rPr lang="en-US" sz="1800" b="1" dirty="0"/>
              <a:t>Internet Connection</a:t>
            </a:r>
            <a:endParaRPr lang="en-IN" sz="1800" b="1" dirty="0"/>
          </a:p>
          <a:p>
            <a:pPr marL="0" indent="0">
              <a:buNone/>
            </a:pPr>
            <a:endParaRPr lang="en-IN" dirty="0"/>
          </a:p>
        </p:txBody>
      </p:sp>
    </p:spTree>
    <p:extLst>
      <p:ext uri="{BB962C8B-B14F-4D97-AF65-F5344CB8AC3E}">
        <p14:creationId xmlns:p14="http://schemas.microsoft.com/office/powerpoint/2010/main" val="241781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1544</Words>
  <Application>Microsoft Office PowerPoint</Application>
  <PresentationFormat>On-screen Show (4:3)</PresentationFormat>
  <Paragraphs>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Times New Roman</vt:lpstr>
      <vt:lpstr>Office Theme</vt:lpstr>
      <vt:lpstr>PANIMALAR ENGINEERING COLLEGE AN AUTONOMOUS INSTITUTION DEPARTMENT OF INFORMATION TECHNOLOGY</vt:lpstr>
      <vt:lpstr>Abstract</vt:lpstr>
      <vt:lpstr>Existing System</vt:lpstr>
      <vt:lpstr>PROPOSED SYSTEM</vt:lpstr>
      <vt:lpstr>Proposed System</vt:lpstr>
      <vt:lpstr>LITERATURE SURVEY</vt:lpstr>
      <vt:lpstr>PowerPoint Presentation</vt:lpstr>
      <vt:lpstr>PowerPoint Presentation</vt:lpstr>
      <vt:lpstr>Requirements of the Project</vt:lpstr>
      <vt:lpstr>PowerPoint Presentation</vt:lpstr>
      <vt:lpstr>PowerPoint Presentation</vt:lpstr>
      <vt:lpstr>Modules of the Project</vt:lpstr>
      <vt:lpstr>PowerPoint Presentation</vt:lpstr>
      <vt:lpstr>Result discussion</vt:lpstr>
      <vt:lpstr>PowerPoint Presentation</vt:lpstr>
      <vt:lpstr>PowerPoint Presentation</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kmuthulakshmi.it</dc:creator>
  <cp:lastModifiedBy>delicia milton</cp:lastModifiedBy>
  <cp:revision>10</cp:revision>
  <dcterms:created xsi:type="dcterms:W3CDTF">2023-02-15T06:56:33Z</dcterms:created>
  <dcterms:modified xsi:type="dcterms:W3CDTF">2023-05-05T01:51:14Z</dcterms:modified>
</cp:coreProperties>
</file>