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78" r:id="rId5"/>
    <p:sldId id="258" r:id="rId6"/>
    <p:sldId id="259" r:id="rId7"/>
    <p:sldId id="260" r:id="rId8"/>
    <p:sldId id="261" r:id="rId9"/>
    <p:sldId id="264" r:id="rId10"/>
    <p:sldId id="263" r:id="rId11"/>
    <p:sldId id="265" r:id="rId12"/>
    <p:sldId id="266" r:id="rId13"/>
    <p:sldId id="270" r:id="rId14"/>
    <p:sldId id="271" r:id="rId15"/>
    <p:sldId id="267" r:id="rId16"/>
    <p:sldId id="268" r:id="rId17"/>
    <p:sldId id="269" r:id="rId18"/>
    <p:sldId id="272" r:id="rId19"/>
    <p:sldId id="273" r:id="rId20"/>
    <p:sldId id="274" r:id="rId21"/>
    <p:sldId id="275" r:id="rId22"/>
    <p:sldId id="276"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D40379A-04F8-4EC5-9082-FF37F3E3392E}" type="datetimeFigureOut">
              <a:rPr lang="en-IN" smtClean="0"/>
              <a:t>05-06-2022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156298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0379A-04F8-4EC5-9082-FF37F3E3392E}"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402862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40379A-04F8-4EC5-9082-FF37F3E3392E}"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1281856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40379A-04F8-4EC5-9082-FF37F3E3392E}"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2084582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0379A-04F8-4EC5-9082-FF37F3E3392E}"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1491227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40379A-04F8-4EC5-9082-FF37F3E3392E}" type="datetimeFigureOut">
              <a:rPr lang="en-IN" smtClean="0"/>
              <a:t>05-06-2022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81979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40379A-04F8-4EC5-9082-FF37F3E3392E}" type="datetimeFigureOut">
              <a:rPr lang="en-IN" smtClean="0"/>
              <a:t>05-06-2022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1012372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D40379A-04F8-4EC5-9082-FF37F3E3392E}"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1890898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D40379A-04F8-4EC5-9082-FF37F3E3392E}"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23142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0379A-04F8-4EC5-9082-FF37F3E3392E}"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47493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0379A-04F8-4EC5-9082-FF37F3E3392E}"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2958918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40379A-04F8-4EC5-9082-FF37F3E3392E}"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22143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40379A-04F8-4EC5-9082-FF37F3E3392E}" type="datetimeFigureOut">
              <a:rPr lang="en-IN" smtClean="0"/>
              <a:t>05-06-2022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153726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40379A-04F8-4EC5-9082-FF37F3E3392E}" type="datetimeFigureOut">
              <a:rPr lang="en-IN" smtClean="0"/>
              <a:t>05-06-2022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18338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0379A-04F8-4EC5-9082-FF37F3E3392E}" type="datetimeFigureOut">
              <a:rPr lang="en-IN" smtClean="0"/>
              <a:t>05-06-2022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179334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0379A-04F8-4EC5-9082-FF37F3E3392E}"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164725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0379A-04F8-4EC5-9082-FF37F3E3392E}"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7C1955-38A0-43C0-93C1-A4DD8FEF654E}" type="slidenum">
              <a:rPr lang="en-IN" smtClean="0"/>
              <a:t>‹#›</a:t>
            </a:fld>
            <a:endParaRPr lang="en-IN"/>
          </a:p>
        </p:txBody>
      </p:sp>
    </p:spTree>
    <p:extLst>
      <p:ext uri="{BB962C8B-B14F-4D97-AF65-F5344CB8AC3E}">
        <p14:creationId xmlns:p14="http://schemas.microsoft.com/office/powerpoint/2010/main" val="411781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D40379A-04F8-4EC5-9082-FF37F3E3392E}" type="datetimeFigureOut">
              <a:rPr lang="en-IN" smtClean="0"/>
              <a:t>05-06-2022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7C1955-38A0-43C0-93C1-A4DD8FEF654E}" type="slidenum">
              <a:rPr lang="en-IN" smtClean="0"/>
              <a:t>‹#›</a:t>
            </a:fld>
            <a:endParaRPr lang="en-IN"/>
          </a:p>
        </p:txBody>
      </p:sp>
    </p:spTree>
    <p:extLst>
      <p:ext uri="{BB962C8B-B14F-4D97-AF65-F5344CB8AC3E}">
        <p14:creationId xmlns:p14="http://schemas.microsoft.com/office/powerpoint/2010/main" val="2293189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15E6-B578-AF0A-5891-EEE1F05F1499}"/>
              </a:ext>
            </a:extLst>
          </p:cNvPr>
          <p:cNvSpPr>
            <a:spLocks noGrp="1"/>
          </p:cNvSpPr>
          <p:nvPr>
            <p:ph type="ctrTitle"/>
          </p:nvPr>
        </p:nvSpPr>
        <p:spPr>
          <a:xfrm>
            <a:off x="1363677" y="2191578"/>
            <a:ext cx="8825658" cy="944217"/>
          </a:xfrm>
        </p:spPr>
        <p:txBody>
          <a:bodyPr/>
          <a:lstStyle/>
          <a:p>
            <a:pPr algn="ctr"/>
            <a:r>
              <a:rPr lang="en-IN" sz="7200" dirty="0">
                <a:solidFill>
                  <a:schemeClr val="bg1">
                    <a:lumMod val="85000"/>
                  </a:schemeClr>
                </a:solidFill>
                <a:latin typeface="Calibri" panose="020F0502020204030204" pitchFamily="34" charset="0"/>
                <a:cs typeface="Calibri" panose="020F0502020204030204" pitchFamily="34" charset="0"/>
              </a:rPr>
              <a:t>ONLINE DIGITAL SHOPPINNG</a:t>
            </a:r>
          </a:p>
        </p:txBody>
      </p:sp>
      <p:sp>
        <p:nvSpPr>
          <p:cNvPr id="6" name="Rectangle 5">
            <a:extLst>
              <a:ext uri="{FF2B5EF4-FFF2-40B4-BE49-F238E27FC236}">
                <a16:creationId xmlns:a16="http://schemas.microsoft.com/office/drawing/2014/main" id="{FD4E2F55-8BBC-F75B-A8A4-E7DD015697D9}"/>
              </a:ext>
            </a:extLst>
          </p:cNvPr>
          <p:cNvSpPr/>
          <p:nvPr/>
        </p:nvSpPr>
        <p:spPr>
          <a:xfrm>
            <a:off x="4146181" y="3883656"/>
            <a:ext cx="3461250" cy="193922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8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BHARATHI RAJA P</a:t>
            </a:r>
          </a:p>
          <a:p>
            <a:pPr algn="ctr"/>
            <a:r>
              <a:rPr lang="en-IN" sz="28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GOPALA KRISHNAN S</a:t>
            </a:r>
          </a:p>
          <a:p>
            <a:pPr algn="ctr"/>
            <a:r>
              <a:rPr lang="en-IN" sz="28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DILLI KUMAR P S</a:t>
            </a:r>
          </a:p>
        </p:txBody>
      </p:sp>
    </p:spTree>
    <p:extLst>
      <p:ext uri="{BB962C8B-B14F-4D97-AF65-F5344CB8AC3E}">
        <p14:creationId xmlns:p14="http://schemas.microsoft.com/office/powerpoint/2010/main" val="1709141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25D7-6205-3973-AA7B-DDBFAD30BB18}"/>
              </a:ext>
            </a:extLst>
          </p:cNvPr>
          <p:cNvSpPr>
            <a:spLocks noGrp="1"/>
          </p:cNvSpPr>
          <p:nvPr>
            <p:ph type="ctrTitle"/>
          </p:nvPr>
        </p:nvSpPr>
        <p:spPr>
          <a:xfrm>
            <a:off x="1164381" y="1618965"/>
            <a:ext cx="9591602" cy="3094437"/>
          </a:xfrm>
        </p:spPr>
        <p:txBody>
          <a:bodyPr/>
          <a:lstStyle/>
          <a:p>
            <a:pPr algn="ctr"/>
            <a:r>
              <a:rPr lang="en-IN" dirty="0"/>
              <a:t>FUNCTIONAL DEPENDENCIES </a:t>
            </a:r>
            <a:br>
              <a:rPr lang="en-IN" dirty="0"/>
            </a:br>
            <a:r>
              <a:rPr lang="en-IN" dirty="0"/>
              <a:t>AND </a:t>
            </a:r>
            <a:br>
              <a:rPr lang="en-IN" dirty="0"/>
            </a:br>
            <a:r>
              <a:rPr lang="en-IN" dirty="0"/>
              <a:t>NORMALIZATION</a:t>
            </a:r>
          </a:p>
        </p:txBody>
      </p:sp>
    </p:spTree>
    <p:extLst>
      <p:ext uri="{BB962C8B-B14F-4D97-AF65-F5344CB8AC3E}">
        <p14:creationId xmlns:p14="http://schemas.microsoft.com/office/powerpoint/2010/main" val="55161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4B4E-6288-E32B-346B-7A932319E9B6}"/>
              </a:ext>
            </a:extLst>
          </p:cNvPr>
          <p:cNvSpPr>
            <a:spLocks noGrp="1"/>
          </p:cNvSpPr>
          <p:nvPr>
            <p:ph type="title"/>
          </p:nvPr>
        </p:nvSpPr>
        <p:spPr>
          <a:xfrm>
            <a:off x="551640" y="626882"/>
            <a:ext cx="4497880" cy="754878"/>
          </a:xfrm>
        </p:spPr>
        <p:txBody>
          <a:bodyPr>
            <a:noAutofit/>
          </a:bodyPr>
          <a:lstStyle/>
          <a:p>
            <a:pPr algn="ctr"/>
            <a:r>
              <a:rPr lang="en-IN" dirty="0"/>
              <a:t>CUSTOMER TABLE</a:t>
            </a:r>
          </a:p>
        </p:txBody>
      </p:sp>
      <p:sp>
        <p:nvSpPr>
          <p:cNvPr id="4" name="Text Placeholder 3">
            <a:extLst>
              <a:ext uri="{FF2B5EF4-FFF2-40B4-BE49-F238E27FC236}">
                <a16:creationId xmlns:a16="http://schemas.microsoft.com/office/drawing/2014/main" id="{455364CC-C413-1608-026E-419020936543}"/>
              </a:ext>
            </a:extLst>
          </p:cNvPr>
          <p:cNvSpPr>
            <a:spLocks noGrp="1"/>
          </p:cNvSpPr>
          <p:nvPr>
            <p:ph type="body" sz="half" idx="2"/>
          </p:nvPr>
        </p:nvSpPr>
        <p:spPr>
          <a:xfrm>
            <a:off x="769922" y="2514600"/>
            <a:ext cx="4382570" cy="2788920"/>
          </a:xfrm>
        </p:spPr>
        <p:txBody>
          <a:bodyPr>
            <a:normAutofit/>
          </a:bodyPr>
          <a:lstStyle/>
          <a:p>
            <a:r>
              <a:rPr lang="en-IN" sz="2000" dirty="0">
                <a:solidFill>
                  <a:schemeClr val="bg1">
                    <a:lumMod val="85000"/>
                  </a:schemeClr>
                </a:solidFill>
                <a:latin typeface="Calibri" panose="020F0502020204030204" pitchFamily="34" charset="0"/>
                <a:cs typeface="Calibri" panose="020F0502020204030204" pitchFamily="34" charset="0"/>
              </a:rPr>
              <a:t>FUNCTIONAL DEPENDENCIES :</a:t>
            </a:r>
          </a:p>
          <a:p>
            <a:pPr marL="285750" indent="-285750">
              <a:buFont typeface="Arial" panose="020B0604020202020204" pitchFamily="34" charset="0"/>
              <a:buChar char="•"/>
            </a:pPr>
            <a:r>
              <a:rPr lang="en-US" sz="2000" dirty="0">
                <a:solidFill>
                  <a:schemeClr val="bg1">
                    <a:lumMod val="85000"/>
                  </a:schemeClr>
                </a:solidFill>
                <a:latin typeface="Calibri" panose="020F0502020204030204" pitchFamily="34" charset="0"/>
                <a:cs typeface="Calibri" panose="020F0502020204030204" pitchFamily="34" charset="0"/>
              </a:rPr>
              <a:t>CUS_ID - &gt;  CUS_NAME, EMAIL_ID, STREET, CITY, PINCODE</a:t>
            </a:r>
          </a:p>
          <a:p>
            <a:pPr marL="285750" indent="-285750">
              <a:buFont typeface="Arial" panose="020B0604020202020204" pitchFamily="34" charset="0"/>
              <a:buChar char="•"/>
            </a:pPr>
            <a:r>
              <a:rPr lang="en-IN" sz="2000" dirty="0">
                <a:solidFill>
                  <a:schemeClr val="bg1">
                    <a:lumMod val="85000"/>
                  </a:schemeClr>
                </a:solidFill>
                <a:latin typeface="Calibri" panose="020F0502020204030204" pitchFamily="34" charset="0"/>
                <a:cs typeface="Calibri" panose="020F0502020204030204" pitchFamily="34" charset="0"/>
              </a:rPr>
              <a:t>CITY        -&gt; PINCODE</a:t>
            </a:r>
          </a:p>
        </p:txBody>
      </p:sp>
      <p:pic>
        <p:nvPicPr>
          <p:cNvPr id="12" name="Picture 11">
            <a:extLst>
              <a:ext uri="{FF2B5EF4-FFF2-40B4-BE49-F238E27FC236}">
                <a16:creationId xmlns:a16="http://schemas.microsoft.com/office/drawing/2014/main" id="{4E192022-54B5-E1FC-A7DF-7AA7A1E95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431" y="386080"/>
            <a:ext cx="3725289" cy="3218342"/>
          </a:xfrm>
          <a:prstGeom prst="rect">
            <a:avLst/>
          </a:prstGeom>
        </p:spPr>
      </p:pic>
      <p:pic>
        <p:nvPicPr>
          <p:cNvPr id="29" name="Picture 28">
            <a:extLst>
              <a:ext uri="{FF2B5EF4-FFF2-40B4-BE49-F238E27FC236}">
                <a16:creationId xmlns:a16="http://schemas.microsoft.com/office/drawing/2014/main" id="{B075BD76-CAF7-4BA8-3E97-EB44545F5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431" y="4225097"/>
            <a:ext cx="4805220" cy="1368059"/>
          </a:xfrm>
          <a:prstGeom prst="rect">
            <a:avLst/>
          </a:prstGeom>
        </p:spPr>
      </p:pic>
    </p:spTree>
    <p:extLst>
      <p:ext uri="{BB962C8B-B14F-4D97-AF65-F5344CB8AC3E}">
        <p14:creationId xmlns:p14="http://schemas.microsoft.com/office/powerpoint/2010/main" val="317188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90A93B-BFE6-4B44-0CB4-3A27E05A7C3B}"/>
              </a:ext>
            </a:extLst>
          </p:cNvPr>
          <p:cNvSpPr txBox="1"/>
          <p:nvPr/>
        </p:nvSpPr>
        <p:spPr>
          <a:xfrm>
            <a:off x="152400" y="274320"/>
            <a:ext cx="11816080" cy="646331"/>
          </a:xfrm>
          <a:prstGeom prst="rect">
            <a:avLst/>
          </a:prstGeom>
          <a:noFill/>
        </p:spPr>
        <p:txBody>
          <a:bodyPr wrap="square" rtlCol="0">
            <a:spAutoFit/>
          </a:bodyPr>
          <a:lstStyle/>
          <a:p>
            <a:r>
              <a:rPr lang="en-IN" dirty="0"/>
              <a:t>CHECKING FOR 1NF:</a:t>
            </a:r>
          </a:p>
          <a:p>
            <a:endParaRPr lang="en-IN" dirty="0"/>
          </a:p>
        </p:txBody>
      </p:sp>
      <p:sp>
        <p:nvSpPr>
          <p:cNvPr id="3" name="TextBox 2">
            <a:extLst>
              <a:ext uri="{FF2B5EF4-FFF2-40B4-BE49-F238E27FC236}">
                <a16:creationId xmlns:a16="http://schemas.microsoft.com/office/drawing/2014/main" id="{A0C18162-D0CF-64AF-FC1A-93E276235AB2}"/>
              </a:ext>
            </a:extLst>
          </p:cNvPr>
          <p:cNvSpPr txBox="1"/>
          <p:nvPr/>
        </p:nvSpPr>
        <p:spPr>
          <a:xfrm>
            <a:off x="655782" y="920651"/>
            <a:ext cx="10797309" cy="3416320"/>
          </a:xfrm>
          <a:prstGeom prst="rect">
            <a:avLst/>
          </a:prstGeom>
          <a:noFill/>
        </p:spPr>
        <p:txBody>
          <a:bodyPr wrap="square" rtlCol="0">
            <a:spAutoFit/>
          </a:bodyPr>
          <a:lstStyle/>
          <a:p>
            <a:r>
              <a:rPr lang="en-IN" sz="1800" u="sng" dirty="0"/>
              <a:t>CHECKING FOR 1NF :</a:t>
            </a:r>
          </a:p>
          <a:p>
            <a:r>
              <a:rPr lang="en-IN" sz="1800" dirty="0"/>
              <a:t>THERE IS NO MULTIVALUED,COMPOSITE ATTRIBUTES AND NESTES RELATIONS AND IT CONTAINS ONLY ATOMIC VALUES. THEREFORE, IT SATISFIES 1NF.</a:t>
            </a:r>
          </a:p>
          <a:p>
            <a:endParaRPr lang="en-IN" sz="1800" dirty="0"/>
          </a:p>
          <a:p>
            <a:r>
              <a:rPr lang="en-IN" sz="1800" u="sng" dirty="0"/>
              <a:t>CHECKING FOR 2NF :</a:t>
            </a:r>
          </a:p>
          <a:p>
            <a:r>
              <a:rPr lang="en-IN" sz="1800" dirty="0"/>
              <a:t>IT DOESN’T CONTAIN ANY PARTIAL FUNCTIONAL DEPENDENCIES. THEREFORE, IT SATISFIES 2NF.</a:t>
            </a:r>
          </a:p>
          <a:p>
            <a:endParaRPr lang="en-IN" dirty="0"/>
          </a:p>
          <a:p>
            <a:r>
              <a:rPr lang="en-IN" sz="1800" dirty="0"/>
              <a:t>CHECKING FOR 3NF :</a:t>
            </a:r>
          </a:p>
          <a:p>
            <a:r>
              <a:rPr lang="en-IN" dirty="0"/>
              <a:t>IT DOESN’T SATISFY THE 3NF, BECAUSE THERE IS A TRANSITIVE DEPENDENCY. THUS DECOMPOSE THE TABLE AS FOLLOWS.</a:t>
            </a:r>
          </a:p>
          <a:p>
            <a:endParaRPr lang="en-IN" sz="1800" dirty="0"/>
          </a:p>
          <a:p>
            <a:endParaRPr lang="en-IN" dirty="0"/>
          </a:p>
        </p:txBody>
      </p:sp>
      <p:pic>
        <p:nvPicPr>
          <p:cNvPr id="5" name="Picture 4">
            <a:extLst>
              <a:ext uri="{FF2B5EF4-FFF2-40B4-BE49-F238E27FC236}">
                <a16:creationId xmlns:a16="http://schemas.microsoft.com/office/drawing/2014/main" id="{7211D04B-F996-5D0A-0E3E-472D06518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18" y="4093844"/>
            <a:ext cx="2232853" cy="1348857"/>
          </a:xfrm>
          <a:prstGeom prst="rect">
            <a:avLst/>
          </a:prstGeom>
        </p:spPr>
      </p:pic>
    </p:spTree>
    <p:extLst>
      <p:ext uri="{BB962C8B-B14F-4D97-AF65-F5344CB8AC3E}">
        <p14:creationId xmlns:p14="http://schemas.microsoft.com/office/powerpoint/2010/main" val="81914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710A-7D2D-58D2-7786-4E433928EFA7}"/>
              </a:ext>
            </a:extLst>
          </p:cNvPr>
          <p:cNvSpPr>
            <a:spLocks noGrp="1"/>
          </p:cNvSpPr>
          <p:nvPr>
            <p:ph type="title"/>
          </p:nvPr>
        </p:nvSpPr>
        <p:spPr>
          <a:xfrm>
            <a:off x="677434" y="655805"/>
            <a:ext cx="4351025" cy="1000275"/>
          </a:xfrm>
        </p:spPr>
        <p:txBody>
          <a:bodyPr/>
          <a:lstStyle/>
          <a:p>
            <a:r>
              <a:rPr lang="en-IN" sz="3600" dirty="0"/>
              <a:t>CUS_PH TABLE</a:t>
            </a:r>
          </a:p>
        </p:txBody>
      </p:sp>
      <p:sp>
        <p:nvSpPr>
          <p:cNvPr id="3" name="Text Placeholder 2">
            <a:extLst>
              <a:ext uri="{FF2B5EF4-FFF2-40B4-BE49-F238E27FC236}">
                <a16:creationId xmlns:a16="http://schemas.microsoft.com/office/drawing/2014/main" id="{1D76585C-BE27-D1E1-8F7B-916BD61BE772}"/>
              </a:ext>
            </a:extLst>
          </p:cNvPr>
          <p:cNvSpPr>
            <a:spLocks noGrp="1"/>
          </p:cNvSpPr>
          <p:nvPr>
            <p:ph type="body" idx="1"/>
          </p:nvPr>
        </p:nvSpPr>
        <p:spPr>
          <a:xfrm>
            <a:off x="860519" y="2057884"/>
            <a:ext cx="4270281" cy="2422676"/>
          </a:xfrm>
        </p:spPr>
        <p:txBody>
          <a:bodyPr/>
          <a:lstStyle/>
          <a:p>
            <a:r>
              <a:rPr lang="en-IN" dirty="0">
                <a:solidFill>
                  <a:schemeClr val="bg1">
                    <a:lumMod val="95000"/>
                  </a:schemeClr>
                </a:solidFill>
              </a:rPr>
              <a:t>Functional </a:t>
            </a:r>
            <a:r>
              <a:rPr lang="en-IN" dirty="0" err="1">
                <a:solidFill>
                  <a:schemeClr val="bg1">
                    <a:lumMod val="95000"/>
                  </a:schemeClr>
                </a:solidFill>
              </a:rPr>
              <a:t>dependencIES</a:t>
            </a:r>
            <a:r>
              <a:rPr lang="en-IN" dirty="0">
                <a:solidFill>
                  <a:schemeClr val="bg1">
                    <a:lumMod val="95000"/>
                  </a:schemeClr>
                </a:solidFill>
              </a:rPr>
              <a:t> :</a:t>
            </a:r>
          </a:p>
          <a:p>
            <a:pPr marL="342900" indent="-342900">
              <a:buFont typeface="Arial" panose="020B0604020202020204" pitchFamily="34" charset="0"/>
              <a:buChar char="•"/>
            </a:pPr>
            <a:r>
              <a:rPr lang="en-IN" dirty="0">
                <a:solidFill>
                  <a:schemeClr val="bg1">
                    <a:lumMod val="95000"/>
                  </a:schemeClr>
                </a:solidFill>
              </a:rPr>
              <a:t>CUS_ID -&gt; PH_NO </a:t>
            </a:r>
          </a:p>
        </p:txBody>
      </p:sp>
      <p:pic>
        <p:nvPicPr>
          <p:cNvPr id="5" name="Picture 4">
            <a:extLst>
              <a:ext uri="{FF2B5EF4-FFF2-40B4-BE49-F238E27FC236}">
                <a16:creationId xmlns:a16="http://schemas.microsoft.com/office/drawing/2014/main" id="{D61FAA4D-9671-5A99-2B05-96C8F48F0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610" y="365760"/>
            <a:ext cx="3645586" cy="2184400"/>
          </a:xfrm>
          <a:prstGeom prst="rect">
            <a:avLst/>
          </a:prstGeom>
        </p:spPr>
      </p:pic>
      <p:pic>
        <p:nvPicPr>
          <p:cNvPr id="9" name="Picture 8">
            <a:extLst>
              <a:ext uri="{FF2B5EF4-FFF2-40B4-BE49-F238E27FC236}">
                <a16:creationId xmlns:a16="http://schemas.microsoft.com/office/drawing/2014/main" id="{613DB98D-0916-94BF-D624-BCB0860AF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584" y="3685492"/>
            <a:ext cx="2949196" cy="1112616"/>
          </a:xfrm>
          <a:prstGeom prst="rect">
            <a:avLst/>
          </a:prstGeom>
        </p:spPr>
      </p:pic>
    </p:spTree>
    <p:extLst>
      <p:ext uri="{BB962C8B-B14F-4D97-AF65-F5344CB8AC3E}">
        <p14:creationId xmlns:p14="http://schemas.microsoft.com/office/powerpoint/2010/main" val="3162289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4AC94B-9C40-1C30-1EBF-CB3565F22540}"/>
              </a:ext>
            </a:extLst>
          </p:cNvPr>
          <p:cNvSpPr txBox="1"/>
          <p:nvPr/>
        </p:nvSpPr>
        <p:spPr>
          <a:xfrm>
            <a:off x="64655" y="147781"/>
            <a:ext cx="11610109" cy="5539978"/>
          </a:xfrm>
          <a:prstGeom prst="rect">
            <a:avLst/>
          </a:prstGeom>
          <a:noFill/>
        </p:spPr>
        <p:txBody>
          <a:bodyPr wrap="square" rtlCol="0">
            <a:spAutoFit/>
          </a:bodyPr>
          <a:lstStyle/>
          <a:p>
            <a:r>
              <a:rPr lang="en-IN" sz="2800" u="sng" dirty="0"/>
              <a:t>CHECKING FOR 1NF :</a:t>
            </a:r>
          </a:p>
          <a:p>
            <a:r>
              <a:rPr lang="en-IN" sz="2800" dirty="0"/>
              <a:t>THERE IS NO MULTIVALUED,COMPOSITE ATTRIBUTES AND NESTES RELATIONS AND IT CONTAINS ONLY ATOMIC VALUES. THEREFORE, IT SATISFIES 1NF.</a:t>
            </a:r>
          </a:p>
          <a:p>
            <a:endParaRPr lang="en-IN" sz="2800" dirty="0"/>
          </a:p>
          <a:p>
            <a:r>
              <a:rPr lang="en-IN" sz="2800" u="sng" dirty="0"/>
              <a:t>CHECKING FOR 2NF :</a:t>
            </a:r>
          </a:p>
          <a:p>
            <a:r>
              <a:rPr lang="en-IN" sz="2800" dirty="0"/>
              <a:t>IT DOESN’T CONTAIN ANY PARTIAL FUNCTIONAL DEPENDENCIES. THEREFORE, IT SATISFIES 2NF.</a:t>
            </a:r>
          </a:p>
          <a:p>
            <a:endParaRPr lang="en-IN" sz="2800" dirty="0"/>
          </a:p>
          <a:p>
            <a:r>
              <a:rPr lang="en-IN" sz="2800" u="sng" dirty="0"/>
              <a:t>CHECKING FOR 3NF :</a:t>
            </a:r>
          </a:p>
          <a:p>
            <a:r>
              <a:rPr lang="en-IN" sz="2800" dirty="0"/>
              <a:t>IT DOESN’T CONTAIN ANY TRANSITIVE DEPENDENCIES. THEREFORE, IT SATISFIES 3NF</a:t>
            </a:r>
          </a:p>
          <a:p>
            <a:endParaRPr lang="en-IN" dirty="0"/>
          </a:p>
        </p:txBody>
      </p:sp>
    </p:spTree>
    <p:extLst>
      <p:ext uri="{BB962C8B-B14F-4D97-AF65-F5344CB8AC3E}">
        <p14:creationId xmlns:p14="http://schemas.microsoft.com/office/powerpoint/2010/main" val="3275541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642E-D731-A5B3-C342-3E3A40A845E1}"/>
              </a:ext>
            </a:extLst>
          </p:cNvPr>
          <p:cNvSpPr>
            <a:spLocks noGrp="1"/>
          </p:cNvSpPr>
          <p:nvPr>
            <p:ph type="title"/>
          </p:nvPr>
        </p:nvSpPr>
        <p:spPr>
          <a:xfrm>
            <a:off x="575834" y="619760"/>
            <a:ext cx="4260325" cy="650240"/>
          </a:xfrm>
        </p:spPr>
        <p:txBody>
          <a:bodyPr/>
          <a:lstStyle/>
          <a:p>
            <a:r>
              <a:rPr lang="en-IN" dirty="0"/>
              <a:t>PRODUCTS TABLE</a:t>
            </a:r>
          </a:p>
        </p:txBody>
      </p:sp>
      <p:sp>
        <p:nvSpPr>
          <p:cNvPr id="4" name="Text Placeholder 3">
            <a:extLst>
              <a:ext uri="{FF2B5EF4-FFF2-40B4-BE49-F238E27FC236}">
                <a16:creationId xmlns:a16="http://schemas.microsoft.com/office/drawing/2014/main" id="{42407493-F299-303E-ACF6-90FFDE053782}"/>
              </a:ext>
            </a:extLst>
          </p:cNvPr>
          <p:cNvSpPr>
            <a:spLocks noGrp="1"/>
          </p:cNvSpPr>
          <p:nvPr>
            <p:ph type="body" sz="half" idx="2"/>
          </p:nvPr>
        </p:nvSpPr>
        <p:spPr>
          <a:xfrm>
            <a:off x="753841" y="1859280"/>
            <a:ext cx="4529359" cy="3169920"/>
          </a:xfrm>
        </p:spPr>
        <p:txBody>
          <a:bodyPr/>
          <a:lstStyle/>
          <a:p>
            <a:r>
              <a:rPr lang="en-IN" sz="2000" dirty="0">
                <a:solidFill>
                  <a:schemeClr val="bg1">
                    <a:lumMod val="95000"/>
                  </a:schemeClr>
                </a:solidFill>
              </a:rPr>
              <a:t>FUNCTIONAL DEPENDENCIES :</a:t>
            </a:r>
          </a:p>
          <a:p>
            <a:pPr marL="285750" indent="-285750">
              <a:buFont typeface="Arial" panose="020B0604020202020204" pitchFamily="34" charset="0"/>
              <a:buChar char="•"/>
            </a:pPr>
            <a:r>
              <a:rPr lang="en-IN" sz="2000" dirty="0">
                <a:solidFill>
                  <a:schemeClr val="bg1">
                    <a:lumMod val="95000"/>
                  </a:schemeClr>
                </a:solidFill>
              </a:rPr>
              <a:t>PRO_ID -&gt; </a:t>
            </a:r>
            <a:r>
              <a:rPr lang="en-IN" sz="2000" dirty="0" err="1">
                <a:solidFill>
                  <a:schemeClr val="bg1">
                    <a:lumMod val="95000"/>
                  </a:schemeClr>
                </a:solidFill>
              </a:rPr>
              <a:t>Pro_NAME</a:t>
            </a:r>
            <a:r>
              <a:rPr lang="en-IN" sz="2000" dirty="0">
                <a:solidFill>
                  <a:schemeClr val="bg1">
                    <a:lumMod val="95000"/>
                  </a:schemeClr>
                </a:solidFill>
              </a:rPr>
              <a:t>, CATEGORY, MODEL, QTY_AVAILABLE.</a:t>
            </a:r>
          </a:p>
          <a:p>
            <a:pPr marL="285750" indent="-285750">
              <a:buFont typeface="Arial" panose="020B0604020202020204" pitchFamily="34" charset="0"/>
              <a:buChar char="•"/>
            </a:pPr>
            <a:r>
              <a:rPr lang="en-IN" sz="2000" dirty="0">
                <a:solidFill>
                  <a:schemeClr val="bg1">
                    <a:lumMod val="95000"/>
                  </a:schemeClr>
                </a:solidFill>
              </a:rPr>
              <a:t>CATEGORY, MODEL -&gt; PRICE</a:t>
            </a:r>
          </a:p>
          <a:p>
            <a:endParaRPr lang="en-IN" dirty="0"/>
          </a:p>
        </p:txBody>
      </p:sp>
      <p:pic>
        <p:nvPicPr>
          <p:cNvPr id="6" name="Picture 5">
            <a:extLst>
              <a:ext uri="{FF2B5EF4-FFF2-40B4-BE49-F238E27FC236}">
                <a16:creationId xmlns:a16="http://schemas.microsoft.com/office/drawing/2014/main" id="{2183D783-1CA8-04CB-6D29-C8C16073C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23240"/>
            <a:ext cx="4185563" cy="2672080"/>
          </a:xfrm>
          <a:prstGeom prst="rect">
            <a:avLst/>
          </a:prstGeom>
        </p:spPr>
      </p:pic>
      <p:pic>
        <p:nvPicPr>
          <p:cNvPr id="8" name="Picture 7">
            <a:extLst>
              <a:ext uri="{FF2B5EF4-FFF2-40B4-BE49-F238E27FC236}">
                <a16:creationId xmlns:a16="http://schemas.microsoft.com/office/drawing/2014/main" id="{2754ADE0-A355-BC4E-8BF4-10E6D6BE7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714" y="4326106"/>
            <a:ext cx="5268345" cy="1406188"/>
          </a:xfrm>
          <a:prstGeom prst="rect">
            <a:avLst/>
          </a:prstGeom>
        </p:spPr>
      </p:pic>
    </p:spTree>
    <p:extLst>
      <p:ext uri="{BB962C8B-B14F-4D97-AF65-F5344CB8AC3E}">
        <p14:creationId xmlns:p14="http://schemas.microsoft.com/office/powerpoint/2010/main" val="1002118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FEC6F9-6D1E-C925-5D25-313B9C74C80D}"/>
              </a:ext>
            </a:extLst>
          </p:cNvPr>
          <p:cNvSpPr txBox="1"/>
          <p:nvPr/>
        </p:nvSpPr>
        <p:spPr>
          <a:xfrm>
            <a:off x="748145" y="535709"/>
            <a:ext cx="10483273" cy="5539978"/>
          </a:xfrm>
          <a:prstGeom prst="rect">
            <a:avLst/>
          </a:prstGeom>
          <a:noFill/>
        </p:spPr>
        <p:txBody>
          <a:bodyPr wrap="square" rtlCol="0">
            <a:spAutoFit/>
          </a:bodyPr>
          <a:lstStyle/>
          <a:p>
            <a:r>
              <a:rPr lang="en-IN" sz="2800" u="sng" dirty="0"/>
              <a:t>CHECKING FOR 1NF :</a:t>
            </a:r>
          </a:p>
          <a:p>
            <a:r>
              <a:rPr lang="en-IN" sz="2800" dirty="0"/>
              <a:t>THERE IS NO MULTIVALUED,COMPOSITE ATTRIBUTES AND NESTES RELATIONS AND IT CONTAINS ONLY ATOMIC VALUES. THEREFORE, IT SATISFIES 1NF.</a:t>
            </a:r>
          </a:p>
          <a:p>
            <a:endParaRPr lang="en-IN" sz="2800" dirty="0"/>
          </a:p>
          <a:p>
            <a:r>
              <a:rPr lang="en-IN" sz="2800" u="sng" dirty="0"/>
              <a:t>CHECKING FOR 2NF :</a:t>
            </a:r>
          </a:p>
          <a:p>
            <a:r>
              <a:rPr lang="en-IN" sz="2800" dirty="0"/>
              <a:t>IT DOESN’T CONTAIN ANY PARTIAL FUNCTIONAL DEPENDENCIES. THEREFORE, IT SATISFIES 2NF.</a:t>
            </a:r>
          </a:p>
          <a:p>
            <a:endParaRPr lang="en-IN" sz="2800" dirty="0"/>
          </a:p>
          <a:p>
            <a:r>
              <a:rPr lang="en-IN" sz="2800" u="sng" dirty="0"/>
              <a:t>CHECKING FOR 3NF :</a:t>
            </a:r>
          </a:p>
          <a:p>
            <a:r>
              <a:rPr lang="en-IN" sz="2800" dirty="0"/>
              <a:t>IT DOESN’T CONTAIN ANY TRANSITIVE DEPENDENCIES. THEREFORE, IT SATISFIES 3NF</a:t>
            </a:r>
          </a:p>
          <a:p>
            <a:endParaRPr lang="en-IN" dirty="0"/>
          </a:p>
        </p:txBody>
      </p:sp>
    </p:spTree>
    <p:extLst>
      <p:ext uri="{BB962C8B-B14F-4D97-AF65-F5344CB8AC3E}">
        <p14:creationId xmlns:p14="http://schemas.microsoft.com/office/powerpoint/2010/main" val="1942696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CAB4-13C1-863B-A653-D6CE97F0D218}"/>
              </a:ext>
            </a:extLst>
          </p:cNvPr>
          <p:cNvSpPr>
            <a:spLocks noGrp="1"/>
          </p:cNvSpPr>
          <p:nvPr>
            <p:ph type="title"/>
          </p:nvPr>
        </p:nvSpPr>
        <p:spPr>
          <a:xfrm>
            <a:off x="789194" y="798045"/>
            <a:ext cx="4351025" cy="837715"/>
          </a:xfrm>
        </p:spPr>
        <p:txBody>
          <a:bodyPr/>
          <a:lstStyle/>
          <a:p>
            <a:r>
              <a:rPr lang="en-IN" sz="3600" dirty="0"/>
              <a:t>CART TABLE</a:t>
            </a:r>
          </a:p>
        </p:txBody>
      </p:sp>
      <p:sp>
        <p:nvSpPr>
          <p:cNvPr id="3" name="Text Placeholder 2">
            <a:extLst>
              <a:ext uri="{FF2B5EF4-FFF2-40B4-BE49-F238E27FC236}">
                <a16:creationId xmlns:a16="http://schemas.microsoft.com/office/drawing/2014/main" id="{85B18C9A-FE95-2CE9-3005-BF999A3AE87C}"/>
              </a:ext>
            </a:extLst>
          </p:cNvPr>
          <p:cNvSpPr>
            <a:spLocks noGrp="1"/>
          </p:cNvSpPr>
          <p:nvPr>
            <p:ph type="body" idx="1"/>
          </p:nvPr>
        </p:nvSpPr>
        <p:spPr>
          <a:xfrm>
            <a:off x="626839" y="2287088"/>
            <a:ext cx="4422681" cy="3057072"/>
          </a:xfrm>
        </p:spPr>
        <p:txBody>
          <a:bodyPr/>
          <a:lstStyle/>
          <a:p>
            <a:r>
              <a:rPr lang="en-IN" dirty="0">
                <a:solidFill>
                  <a:schemeClr val="bg1">
                    <a:lumMod val="95000"/>
                  </a:schemeClr>
                </a:solidFill>
              </a:rPr>
              <a:t>FUNCTIONAL DEPENDENCIES :</a:t>
            </a:r>
          </a:p>
          <a:p>
            <a:pPr marL="342900" indent="-342900">
              <a:buFont typeface="Arial" panose="020B0604020202020204" pitchFamily="34" charset="0"/>
              <a:buChar char="•"/>
            </a:pPr>
            <a:r>
              <a:rPr lang="en-IN" dirty="0" err="1">
                <a:solidFill>
                  <a:schemeClr val="bg1">
                    <a:lumMod val="95000"/>
                  </a:schemeClr>
                </a:solidFill>
              </a:rPr>
              <a:t>Cart_id</a:t>
            </a:r>
            <a:r>
              <a:rPr lang="en-IN" dirty="0">
                <a:solidFill>
                  <a:schemeClr val="bg1">
                    <a:lumMod val="95000"/>
                  </a:schemeClr>
                </a:solidFill>
              </a:rPr>
              <a:t> -&gt; quantity, cost.</a:t>
            </a:r>
          </a:p>
          <a:p>
            <a:pPr marL="342900" indent="-342900">
              <a:buFont typeface="Arial" panose="020B0604020202020204" pitchFamily="34" charset="0"/>
              <a:buChar char="•"/>
            </a:pPr>
            <a:r>
              <a:rPr lang="en-IN" dirty="0" err="1">
                <a:solidFill>
                  <a:schemeClr val="bg1">
                    <a:lumMod val="95000"/>
                  </a:schemeClr>
                </a:solidFill>
              </a:rPr>
              <a:t>Pro_id</a:t>
            </a:r>
            <a:r>
              <a:rPr lang="en-IN" dirty="0">
                <a:solidFill>
                  <a:schemeClr val="bg1">
                    <a:lumMod val="95000"/>
                  </a:schemeClr>
                </a:solidFill>
              </a:rPr>
              <a:t>, Quantity -&gt; cost.</a:t>
            </a:r>
          </a:p>
          <a:p>
            <a:pPr marL="342900" indent="-34290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DD54DF80-6578-6460-DE17-3168EA924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953" y="608512"/>
            <a:ext cx="4352853" cy="2854960"/>
          </a:xfrm>
          <a:prstGeom prst="rect">
            <a:avLst/>
          </a:prstGeom>
        </p:spPr>
      </p:pic>
      <p:pic>
        <p:nvPicPr>
          <p:cNvPr id="7" name="Picture 6">
            <a:extLst>
              <a:ext uri="{FF2B5EF4-FFF2-40B4-BE49-F238E27FC236}">
                <a16:creationId xmlns:a16="http://schemas.microsoft.com/office/drawing/2014/main" id="{0AE17C75-28F3-DC62-F0B1-894F60C66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610" y="4234800"/>
            <a:ext cx="5712390" cy="1505061"/>
          </a:xfrm>
          <a:prstGeom prst="rect">
            <a:avLst/>
          </a:prstGeom>
        </p:spPr>
      </p:pic>
    </p:spTree>
    <p:extLst>
      <p:ext uri="{BB962C8B-B14F-4D97-AF65-F5344CB8AC3E}">
        <p14:creationId xmlns:p14="http://schemas.microsoft.com/office/powerpoint/2010/main" val="2518648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4A9505-7BAC-567A-D0F0-919695D8F92C}"/>
              </a:ext>
            </a:extLst>
          </p:cNvPr>
          <p:cNvSpPr txBox="1"/>
          <p:nvPr/>
        </p:nvSpPr>
        <p:spPr>
          <a:xfrm>
            <a:off x="748145" y="535709"/>
            <a:ext cx="10483273" cy="5539978"/>
          </a:xfrm>
          <a:prstGeom prst="rect">
            <a:avLst/>
          </a:prstGeom>
          <a:noFill/>
        </p:spPr>
        <p:txBody>
          <a:bodyPr wrap="square" rtlCol="0">
            <a:spAutoFit/>
          </a:bodyPr>
          <a:lstStyle/>
          <a:p>
            <a:r>
              <a:rPr lang="en-IN" sz="2800" u="sng" dirty="0"/>
              <a:t>CHECKING FOR 1NF :</a:t>
            </a:r>
          </a:p>
          <a:p>
            <a:r>
              <a:rPr lang="en-IN" sz="2800" dirty="0"/>
              <a:t>THERE IS NO MULTIVALUED,COMPOSITE ATTRIBUTES AND NESTES RELATIONS AND IT CONTAINS ONLY ATOMIC VALUES. THEREFORE, IT SATISFIES 1NF.</a:t>
            </a:r>
          </a:p>
          <a:p>
            <a:endParaRPr lang="en-IN" sz="2800" dirty="0"/>
          </a:p>
          <a:p>
            <a:r>
              <a:rPr lang="en-IN" sz="2800" u="sng" dirty="0"/>
              <a:t>CHECKING FOR 2NF :</a:t>
            </a:r>
          </a:p>
          <a:p>
            <a:r>
              <a:rPr lang="en-IN" sz="2800" dirty="0"/>
              <a:t>IT DOESN’T CONTAIN ANY PARTIAL FUNCTIONAL DEPENDENCIES. THEREFORE, IT SATISFIES 2NF.</a:t>
            </a:r>
          </a:p>
          <a:p>
            <a:endParaRPr lang="en-IN" sz="2800" dirty="0"/>
          </a:p>
          <a:p>
            <a:r>
              <a:rPr lang="en-IN" sz="2800" u="sng" dirty="0"/>
              <a:t>CHECKING FOR 3NF :</a:t>
            </a:r>
          </a:p>
          <a:p>
            <a:r>
              <a:rPr lang="en-IN" sz="2800" dirty="0"/>
              <a:t>IT DOESN’T CONTAIN ANY TRANSITIVE DEPENDENCIES. THEREFORE, IT SATISFIES 3NF</a:t>
            </a:r>
          </a:p>
          <a:p>
            <a:endParaRPr lang="en-IN" dirty="0"/>
          </a:p>
        </p:txBody>
      </p:sp>
    </p:spTree>
    <p:extLst>
      <p:ext uri="{BB962C8B-B14F-4D97-AF65-F5344CB8AC3E}">
        <p14:creationId xmlns:p14="http://schemas.microsoft.com/office/powerpoint/2010/main" val="734874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356B-CA17-7C0B-02A6-6AAEF9FE8DDE}"/>
              </a:ext>
            </a:extLst>
          </p:cNvPr>
          <p:cNvSpPr>
            <a:spLocks noGrp="1"/>
          </p:cNvSpPr>
          <p:nvPr>
            <p:ph type="title"/>
          </p:nvPr>
        </p:nvSpPr>
        <p:spPr>
          <a:xfrm>
            <a:off x="637719" y="609600"/>
            <a:ext cx="3865134" cy="639618"/>
          </a:xfrm>
        </p:spPr>
        <p:txBody>
          <a:bodyPr>
            <a:normAutofit fontScale="90000"/>
          </a:bodyPr>
          <a:lstStyle/>
          <a:p>
            <a:r>
              <a:rPr lang="en-IN" dirty="0"/>
              <a:t>PAYMENT TABLE</a:t>
            </a:r>
          </a:p>
        </p:txBody>
      </p:sp>
      <p:sp>
        <p:nvSpPr>
          <p:cNvPr id="4" name="Text Placeholder 3">
            <a:extLst>
              <a:ext uri="{FF2B5EF4-FFF2-40B4-BE49-F238E27FC236}">
                <a16:creationId xmlns:a16="http://schemas.microsoft.com/office/drawing/2014/main" id="{AB52C21B-DC59-BA54-820A-1675B599E244}"/>
              </a:ext>
            </a:extLst>
          </p:cNvPr>
          <p:cNvSpPr>
            <a:spLocks noGrp="1"/>
          </p:cNvSpPr>
          <p:nvPr>
            <p:ph type="body" sz="half" idx="2"/>
          </p:nvPr>
        </p:nvSpPr>
        <p:spPr>
          <a:xfrm>
            <a:off x="529255" y="2382981"/>
            <a:ext cx="4857917" cy="2890982"/>
          </a:xfrm>
        </p:spPr>
        <p:txBody>
          <a:bodyPr/>
          <a:lstStyle/>
          <a:p>
            <a:r>
              <a:rPr lang="en-IN" sz="2000" dirty="0">
                <a:solidFill>
                  <a:schemeClr val="bg1">
                    <a:lumMod val="95000"/>
                  </a:schemeClr>
                </a:solidFill>
              </a:rPr>
              <a:t>FUNCTIONAL DEPENDENCIES :</a:t>
            </a:r>
          </a:p>
          <a:p>
            <a:pPr marL="285750" indent="-285750">
              <a:buFont typeface="Arial" panose="020B0604020202020204" pitchFamily="34" charset="0"/>
              <a:buChar char="•"/>
            </a:pPr>
            <a:r>
              <a:rPr lang="en-IN" sz="2000" dirty="0">
                <a:solidFill>
                  <a:schemeClr val="bg1">
                    <a:lumMod val="95000"/>
                  </a:schemeClr>
                </a:solidFill>
              </a:rPr>
              <a:t>CART_ID -&gt; AMOUNT</a:t>
            </a:r>
          </a:p>
          <a:p>
            <a:pPr marL="285750" indent="-285750">
              <a:buFont typeface="Arial" panose="020B0604020202020204" pitchFamily="34" charset="0"/>
              <a:buChar char="•"/>
            </a:pPr>
            <a:r>
              <a:rPr lang="en-US" sz="2000" dirty="0">
                <a:solidFill>
                  <a:schemeClr val="bg1">
                    <a:lumMod val="95000"/>
                  </a:schemeClr>
                </a:solidFill>
              </a:rPr>
              <a:t>PAYMENT_ID -&gt; PAYMENT_DATE, TYPE</a:t>
            </a:r>
            <a:endParaRPr lang="en-IN" sz="2000" dirty="0">
              <a:solidFill>
                <a:schemeClr val="bg1">
                  <a:lumMod val="95000"/>
                </a:schemeClr>
              </a:solidFill>
            </a:endParaRPr>
          </a:p>
          <a:p>
            <a:endParaRPr lang="en-IN" dirty="0"/>
          </a:p>
        </p:txBody>
      </p:sp>
      <p:pic>
        <p:nvPicPr>
          <p:cNvPr id="6" name="Picture 5">
            <a:extLst>
              <a:ext uri="{FF2B5EF4-FFF2-40B4-BE49-F238E27FC236}">
                <a16:creationId xmlns:a16="http://schemas.microsoft.com/office/drawing/2014/main" id="{55AFA979-F2B6-1813-7A46-A5C4B4EF9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491" y="609600"/>
            <a:ext cx="4144415" cy="2995123"/>
          </a:xfrm>
          <a:prstGeom prst="rect">
            <a:avLst/>
          </a:prstGeom>
        </p:spPr>
      </p:pic>
      <p:pic>
        <p:nvPicPr>
          <p:cNvPr id="8" name="Picture 7">
            <a:extLst>
              <a:ext uri="{FF2B5EF4-FFF2-40B4-BE49-F238E27FC236}">
                <a16:creationId xmlns:a16="http://schemas.microsoft.com/office/drawing/2014/main" id="{3F06CBC4-B161-755A-20AC-F417D5C782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594" y="4274180"/>
            <a:ext cx="5196621" cy="1292095"/>
          </a:xfrm>
          <a:prstGeom prst="rect">
            <a:avLst/>
          </a:prstGeom>
        </p:spPr>
      </p:pic>
    </p:spTree>
    <p:extLst>
      <p:ext uri="{BB962C8B-B14F-4D97-AF65-F5344CB8AC3E}">
        <p14:creationId xmlns:p14="http://schemas.microsoft.com/office/powerpoint/2010/main" val="68196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2AB9-3B57-2765-1E7E-5F5F7D82748B}"/>
              </a:ext>
            </a:extLst>
          </p:cNvPr>
          <p:cNvSpPr>
            <a:spLocks noGrp="1"/>
          </p:cNvSpPr>
          <p:nvPr>
            <p:ph type="title"/>
          </p:nvPr>
        </p:nvSpPr>
        <p:spPr>
          <a:xfrm>
            <a:off x="1607441" y="838200"/>
            <a:ext cx="8761413" cy="706964"/>
          </a:xfrm>
        </p:spPr>
        <p:txBody>
          <a:bodyPr/>
          <a:lstStyle/>
          <a:p>
            <a:pPr algn="ctr"/>
            <a:r>
              <a:rPr lang="en-IN" dirty="0"/>
              <a:t>PROJECT DESCRIPTION</a:t>
            </a:r>
          </a:p>
        </p:txBody>
      </p:sp>
      <p:sp>
        <p:nvSpPr>
          <p:cNvPr id="3" name="Content Placeholder 2">
            <a:extLst>
              <a:ext uri="{FF2B5EF4-FFF2-40B4-BE49-F238E27FC236}">
                <a16:creationId xmlns:a16="http://schemas.microsoft.com/office/drawing/2014/main" id="{11A62CBE-FCD1-6BC6-EBF3-F46F748CCC1B}"/>
              </a:ext>
            </a:extLst>
          </p:cNvPr>
          <p:cNvSpPr>
            <a:spLocks noGrp="1"/>
          </p:cNvSpPr>
          <p:nvPr>
            <p:ph idx="1"/>
          </p:nvPr>
        </p:nvSpPr>
        <p:spPr/>
        <p:txBody>
          <a:bodyPr>
            <a:normAutofit fontScale="92500" lnSpcReduction="10000"/>
          </a:bodyPr>
          <a:lstStyle/>
          <a:p>
            <a:r>
              <a:rPr lang="en-US" dirty="0"/>
              <a:t>The customers relation contains:- </a:t>
            </a:r>
          </a:p>
          <a:p>
            <a:r>
              <a:rPr lang="en-US" dirty="0"/>
              <a:t>Customer id (</a:t>
            </a:r>
            <a:r>
              <a:rPr lang="en-US" dirty="0" err="1"/>
              <a:t>Cus_ID</a:t>
            </a:r>
            <a:r>
              <a:rPr lang="en-US" dirty="0"/>
              <a:t>), Customer's name (</a:t>
            </a:r>
            <a:r>
              <a:rPr lang="en-US" dirty="0" err="1"/>
              <a:t>Cus_Name</a:t>
            </a:r>
            <a:r>
              <a:rPr lang="en-US" dirty="0"/>
              <a:t>) contains both first and last name of the customer,</a:t>
            </a:r>
          </a:p>
          <a:p>
            <a:r>
              <a:rPr lang="en-US" dirty="0"/>
              <a:t>To contact the customer we have their:-</a:t>
            </a:r>
          </a:p>
          <a:p>
            <a:pPr>
              <a:buAutoNum type="alphaUcPeriod"/>
            </a:pPr>
            <a:r>
              <a:rPr lang="en-US" dirty="0"/>
              <a:t>Email id of the customer (</a:t>
            </a:r>
            <a:r>
              <a:rPr lang="en-US" dirty="0" err="1"/>
              <a:t>Email_id</a:t>
            </a:r>
            <a:r>
              <a:rPr lang="en-US" dirty="0"/>
              <a:t>), </a:t>
            </a:r>
          </a:p>
          <a:p>
            <a:pPr>
              <a:buAutoNum type="alphaUcPeriod"/>
            </a:pPr>
            <a:r>
              <a:rPr lang="en-US" dirty="0"/>
              <a:t>Their house address / geolocation address (Street),</a:t>
            </a:r>
          </a:p>
          <a:p>
            <a:pPr>
              <a:buFont typeface="Wingdings 3" charset="2"/>
              <a:buAutoNum type="alphaUcPeriod"/>
            </a:pPr>
            <a:r>
              <a:rPr lang="en-US" dirty="0"/>
              <a:t>The city where the customer's house located (City), </a:t>
            </a:r>
          </a:p>
          <a:p>
            <a:pPr>
              <a:buFont typeface="Wingdings 3" charset="2"/>
              <a:buAutoNum type="alphaUcPeriod"/>
            </a:pPr>
            <a:r>
              <a:rPr lang="en-US" dirty="0"/>
              <a:t>To deliver the contents purchased by the customer, have their </a:t>
            </a:r>
            <a:r>
              <a:rPr lang="en-US" dirty="0" err="1"/>
              <a:t>pincode</a:t>
            </a:r>
            <a:r>
              <a:rPr lang="en-US" dirty="0"/>
              <a:t> of the city (</a:t>
            </a:r>
            <a:r>
              <a:rPr lang="en-US" dirty="0" err="1"/>
              <a:t>Pincode</a:t>
            </a:r>
            <a:r>
              <a:rPr lang="en-US" dirty="0"/>
              <a:t>).</a:t>
            </a:r>
          </a:p>
          <a:p>
            <a:pPr>
              <a:buFont typeface="Wingdings 3" charset="2"/>
              <a:buAutoNum type="alphaUcPeriod"/>
            </a:pPr>
            <a:r>
              <a:rPr lang="en-US" dirty="0"/>
              <a:t>The customer's mobile number (</a:t>
            </a:r>
            <a:r>
              <a:rPr lang="en-US" dirty="0" err="1"/>
              <a:t>Ph_no</a:t>
            </a:r>
            <a:r>
              <a:rPr lang="en-US" dirty="0"/>
              <a:t>), is a multivalued </a:t>
            </a:r>
            <a:r>
              <a:rPr lang="en-US" dirty="0" err="1"/>
              <a:t>attribuite</a:t>
            </a:r>
            <a:r>
              <a:rPr lang="en-US" dirty="0"/>
              <a:t>.</a:t>
            </a:r>
          </a:p>
          <a:p>
            <a:pPr marL="0" indent="0">
              <a:buNone/>
            </a:pPr>
            <a:endParaRPr lang="en-US" dirty="0"/>
          </a:p>
        </p:txBody>
      </p:sp>
    </p:spTree>
    <p:extLst>
      <p:ext uri="{BB962C8B-B14F-4D97-AF65-F5344CB8AC3E}">
        <p14:creationId xmlns:p14="http://schemas.microsoft.com/office/powerpoint/2010/main" val="1474233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FE4E8F-3DE7-E2F6-CFDA-CF5EA64CCE87}"/>
              </a:ext>
            </a:extLst>
          </p:cNvPr>
          <p:cNvSpPr txBox="1"/>
          <p:nvPr/>
        </p:nvSpPr>
        <p:spPr>
          <a:xfrm>
            <a:off x="748145" y="535709"/>
            <a:ext cx="10483273" cy="5539978"/>
          </a:xfrm>
          <a:prstGeom prst="rect">
            <a:avLst/>
          </a:prstGeom>
          <a:noFill/>
        </p:spPr>
        <p:txBody>
          <a:bodyPr wrap="square" rtlCol="0">
            <a:spAutoFit/>
          </a:bodyPr>
          <a:lstStyle/>
          <a:p>
            <a:r>
              <a:rPr lang="en-IN" sz="2800" u="sng" dirty="0"/>
              <a:t>CHECKING FOR 1NF :</a:t>
            </a:r>
          </a:p>
          <a:p>
            <a:r>
              <a:rPr lang="en-IN" sz="2800" dirty="0"/>
              <a:t>THERE IS NO MULTIVALUED,COMPOSITE ATTRIBUTES AND NESTES RELATIONS AND IT CONTAINS ONLY ATOMIC VALUES. THEREFORE, IT SATISFIES 1NF.</a:t>
            </a:r>
          </a:p>
          <a:p>
            <a:endParaRPr lang="en-IN" sz="2800" dirty="0"/>
          </a:p>
          <a:p>
            <a:r>
              <a:rPr lang="en-IN" sz="2800" u="sng" dirty="0"/>
              <a:t>CHECKING FOR 2NF :</a:t>
            </a:r>
          </a:p>
          <a:p>
            <a:r>
              <a:rPr lang="en-IN" sz="2800" dirty="0"/>
              <a:t>IT DOESN’T CONTAIN ANY PARTIAL FUNCTIONAL DEPENDENCIES. THEREFORE, IT SATISFIES 2NF.</a:t>
            </a:r>
          </a:p>
          <a:p>
            <a:endParaRPr lang="en-IN" sz="2800" dirty="0"/>
          </a:p>
          <a:p>
            <a:r>
              <a:rPr lang="en-IN" sz="2800" u="sng" dirty="0"/>
              <a:t>CHECKING FOR 3NF :</a:t>
            </a:r>
          </a:p>
          <a:p>
            <a:r>
              <a:rPr lang="en-IN" sz="2800" dirty="0"/>
              <a:t>IT DOESN’T CONTAIN ANY TRANSITIVE DEPENDENCIES. THEREFORE, IT SATISFIES 3NF</a:t>
            </a:r>
          </a:p>
          <a:p>
            <a:endParaRPr lang="en-IN" dirty="0"/>
          </a:p>
        </p:txBody>
      </p:sp>
    </p:spTree>
    <p:extLst>
      <p:ext uri="{BB962C8B-B14F-4D97-AF65-F5344CB8AC3E}">
        <p14:creationId xmlns:p14="http://schemas.microsoft.com/office/powerpoint/2010/main" val="201698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F37A-F6FF-3D1F-E85C-D1D1AE0AEDA1}"/>
              </a:ext>
            </a:extLst>
          </p:cNvPr>
          <p:cNvSpPr>
            <a:spLocks noGrp="1"/>
          </p:cNvSpPr>
          <p:nvPr>
            <p:ph type="title"/>
          </p:nvPr>
        </p:nvSpPr>
        <p:spPr>
          <a:xfrm>
            <a:off x="517645" y="701964"/>
            <a:ext cx="3574063" cy="614218"/>
          </a:xfrm>
        </p:spPr>
        <p:txBody>
          <a:bodyPr/>
          <a:lstStyle/>
          <a:p>
            <a:r>
              <a:rPr lang="en-IN" sz="3600" dirty="0"/>
              <a:t>ORDERS TABLE</a:t>
            </a:r>
          </a:p>
        </p:txBody>
      </p:sp>
      <p:pic>
        <p:nvPicPr>
          <p:cNvPr id="6" name="Content Placeholder 5">
            <a:extLst>
              <a:ext uri="{FF2B5EF4-FFF2-40B4-BE49-F238E27FC236}">
                <a16:creationId xmlns:a16="http://schemas.microsoft.com/office/drawing/2014/main" id="{7224EE2B-CEC8-650E-1CE1-20BCEAE987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5632" y="773546"/>
            <a:ext cx="3129324" cy="2861096"/>
          </a:xfrm>
        </p:spPr>
      </p:pic>
      <p:sp>
        <p:nvSpPr>
          <p:cNvPr id="4" name="Text Placeholder 3">
            <a:extLst>
              <a:ext uri="{FF2B5EF4-FFF2-40B4-BE49-F238E27FC236}">
                <a16:creationId xmlns:a16="http://schemas.microsoft.com/office/drawing/2014/main" id="{B37404E8-BB30-4DA2-6C43-CE66ABCBA30D}"/>
              </a:ext>
            </a:extLst>
          </p:cNvPr>
          <p:cNvSpPr>
            <a:spLocks noGrp="1"/>
          </p:cNvSpPr>
          <p:nvPr>
            <p:ph type="body" sz="half" idx="2"/>
          </p:nvPr>
        </p:nvSpPr>
        <p:spPr>
          <a:xfrm>
            <a:off x="646952" y="2362663"/>
            <a:ext cx="3980465" cy="2895599"/>
          </a:xfrm>
        </p:spPr>
        <p:txBody>
          <a:bodyPr>
            <a:normAutofit/>
          </a:bodyPr>
          <a:lstStyle/>
          <a:p>
            <a:r>
              <a:rPr lang="en-IN" sz="2000" dirty="0">
                <a:solidFill>
                  <a:schemeClr val="bg1">
                    <a:lumMod val="95000"/>
                  </a:schemeClr>
                </a:solidFill>
              </a:rPr>
              <a:t>FUNCTIONAL DEPENDENCIES :</a:t>
            </a:r>
          </a:p>
          <a:p>
            <a:pPr marL="285750" indent="-285750">
              <a:buFont typeface="Arial" panose="020B0604020202020204" pitchFamily="34" charset="0"/>
              <a:buChar char="•"/>
            </a:pPr>
            <a:r>
              <a:rPr lang="en-US" sz="2000" dirty="0">
                <a:solidFill>
                  <a:schemeClr val="bg1">
                    <a:lumMod val="95000"/>
                  </a:schemeClr>
                </a:solidFill>
              </a:rPr>
              <a:t>ORDER_ID -&gt; ORDER_DATE, SHIPMENT_DATE. </a:t>
            </a:r>
          </a:p>
          <a:p>
            <a:pPr marL="285750" indent="-285750">
              <a:buFont typeface="Arial" panose="020B0604020202020204" pitchFamily="34" charset="0"/>
              <a:buChar char="•"/>
            </a:pPr>
            <a:r>
              <a:rPr lang="en-US" sz="2000" dirty="0">
                <a:solidFill>
                  <a:schemeClr val="bg1">
                    <a:lumMod val="95000"/>
                  </a:schemeClr>
                </a:solidFill>
              </a:rPr>
              <a:t>CUS_ID, PATMENT_ID-&gt; ORDER_DATE</a:t>
            </a:r>
            <a:endParaRPr lang="en-IN" sz="2000" dirty="0">
              <a:solidFill>
                <a:schemeClr val="bg1">
                  <a:lumMod val="95000"/>
                </a:schemeClr>
              </a:solidFill>
            </a:endParaRPr>
          </a:p>
        </p:txBody>
      </p:sp>
      <p:pic>
        <p:nvPicPr>
          <p:cNvPr id="8" name="Picture 7">
            <a:extLst>
              <a:ext uri="{FF2B5EF4-FFF2-40B4-BE49-F238E27FC236}">
                <a16:creationId xmlns:a16="http://schemas.microsoft.com/office/drawing/2014/main" id="{F754BD26-146E-105B-5FF1-7AB86C6C8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917" y="4308840"/>
            <a:ext cx="6325148" cy="1775614"/>
          </a:xfrm>
          <a:prstGeom prst="rect">
            <a:avLst/>
          </a:prstGeom>
        </p:spPr>
      </p:pic>
    </p:spTree>
    <p:extLst>
      <p:ext uri="{BB962C8B-B14F-4D97-AF65-F5344CB8AC3E}">
        <p14:creationId xmlns:p14="http://schemas.microsoft.com/office/powerpoint/2010/main" val="302518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F1BFF2-251C-007A-5EB3-4014E78EA880}"/>
              </a:ext>
            </a:extLst>
          </p:cNvPr>
          <p:cNvSpPr txBox="1"/>
          <p:nvPr/>
        </p:nvSpPr>
        <p:spPr>
          <a:xfrm>
            <a:off x="748145" y="535709"/>
            <a:ext cx="10483273" cy="5539978"/>
          </a:xfrm>
          <a:prstGeom prst="rect">
            <a:avLst/>
          </a:prstGeom>
          <a:noFill/>
        </p:spPr>
        <p:txBody>
          <a:bodyPr wrap="square" rtlCol="0">
            <a:spAutoFit/>
          </a:bodyPr>
          <a:lstStyle/>
          <a:p>
            <a:r>
              <a:rPr lang="en-IN" sz="2800" u="sng" dirty="0"/>
              <a:t>CHECKING FOR 1NF :</a:t>
            </a:r>
          </a:p>
          <a:p>
            <a:r>
              <a:rPr lang="en-IN" sz="2800" dirty="0"/>
              <a:t>THERE IS NO MULTIVALUED,COMPOSITE ATTRIBUTES AND NESTES RELATIONS AND IT CONTAINS ONLY ATOMIC VALUES. THEREFORE, IT SATISFIES 1NF.</a:t>
            </a:r>
          </a:p>
          <a:p>
            <a:endParaRPr lang="en-IN" sz="2800" dirty="0"/>
          </a:p>
          <a:p>
            <a:r>
              <a:rPr lang="en-IN" sz="2800" u="sng" dirty="0"/>
              <a:t>CHECKING FOR 2NF :</a:t>
            </a:r>
          </a:p>
          <a:p>
            <a:r>
              <a:rPr lang="en-IN" sz="2800" dirty="0"/>
              <a:t>IT DOESN’T CONTAIN ANY PARTIAL FUNCTIONAL DEPENDENCIES. THEREFORE, IT SATISFIES 2NF.</a:t>
            </a:r>
          </a:p>
          <a:p>
            <a:endParaRPr lang="en-IN" sz="2800" dirty="0"/>
          </a:p>
          <a:p>
            <a:r>
              <a:rPr lang="en-IN" sz="2800" u="sng" dirty="0"/>
              <a:t>CHECKING FOR 3NF :</a:t>
            </a:r>
          </a:p>
          <a:p>
            <a:r>
              <a:rPr lang="en-IN" sz="2800" dirty="0"/>
              <a:t>IT DOESN’T CONTAIN ANY TRANSITIVE DEPENDENCIES. THEREFORE, IT SATISFIES 3NF</a:t>
            </a:r>
          </a:p>
          <a:p>
            <a:endParaRPr lang="en-IN" dirty="0"/>
          </a:p>
        </p:txBody>
      </p:sp>
    </p:spTree>
    <p:extLst>
      <p:ext uri="{BB962C8B-B14F-4D97-AF65-F5344CB8AC3E}">
        <p14:creationId xmlns:p14="http://schemas.microsoft.com/office/powerpoint/2010/main" val="7646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902D73-E625-2BE1-B5E4-06F3E096733C}"/>
              </a:ext>
            </a:extLst>
          </p:cNvPr>
          <p:cNvSpPr txBox="1"/>
          <p:nvPr/>
        </p:nvSpPr>
        <p:spPr>
          <a:xfrm>
            <a:off x="3066473" y="2413337"/>
            <a:ext cx="5624945" cy="1015663"/>
          </a:xfrm>
          <a:prstGeom prst="rect">
            <a:avLst/>
          </a:prstGeom>
          <a:noFill/>
        </p:spPr>
        <p:txBody>
          <a:bodyPr wrap="square" rtlCol="0">
            <a:spAutoFit/>
          </a:bodyPr>
          <a:lstStyle/>
          <a:p>
            <a:r>
              <a:rPr lang="en-IN" sz="6000" dirty="0">
                <a:solidFill>
                  <a:schemeClr val="bg1"/>
                </a:solidFill>
              </a:rPr>
              <a:t>THANK YOU</a:t>
            </a:r>
          </a:p>
        </p:txBody>
      </p:sp>
    </p:spTree>
    <p:extLst>
      <p:ext uri="{BB962C8B-B14F-4D97-AF65-F5344CB8AC3E}">
        <p14:creationId xmlns:p14="http://schemas.microsoft.com/office/powerpoint/2010/main" val="113130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D12B2-E4B1-0DF6-8C61-F705A5D5BF78}"/>
              </a:ext>
            </a:extLst>
          </p:cNvPr>
          <p:cNvSpPr txBox="1"/>
          <p:nvPr/>
        </p:nvSpPr>
        <p:spPr>
          <a:xfrm>
            <a:off x="895927" y="665018"/>
            <a:ext cx="9790546" cy="5355312"/>
          </a:xfrm>
          <a:prstGeom prst="rect">
            <a:avLst/>
          </a:prstGeom>
          <a:noFill/>
        </p:spPr>
        <p:txBody>
          <a:bodyPr wrap="square" rtlCol="0">
            <a:spAutoFit/>
          </a:bodyPr>
          <a:lstStyle/>
          <a:p>
            <a:r>
              <a:rPr lang="en-US" dirty="0">
                <a:solidFill>
                  <a:schemeClr val="bg1"/>
                </a:solidFill>
              </a:rPr>
              <a:t>The Products relation contains:-</a:t>
            </a:r>
          </a:p>
          <a:p>
            <a:r>
              <a:rPr lang="en-US" dirty="0">
                <a:solidFill>
                  <a:schemeClr val="bg1"/>
                </a:solidFill>
              </a:rPr>
              <a:t>1. The product id (</a:t>
            </a:r>
            <a:r>
              <a:rPr lang="en-US" dirty="0" err="1">
                <a:solidFill>
                  <a:schemeClr val="bg1"/>
                </a:solidFill>
              </a:rPr>
              <a:t>Pro_ID</a:t>
            </a:r>
            <a:r>
              <a:rPr lang="en-US" dirty="0">
                <a:solidFill>
                  <a:schemeClr val="bg1"/>
                </a:solidFill>
              </a:rPr>
              <a:t>) which uniquely identifies the product for what the administrator user searches for.</a:t>
            </a:r>
          </a:p>
          <a:p>
            <a:r>
              <a:rPr lang="en-US" dirty="0">
                <a:solidFill>
                  <a:schemeClr val="bg1"/>
                </a:solidFill>
              </a:rPr>
              <a:t>2. The name of the product (</a:t>
            </a:r>
            <a:r>
              <a:rPr lang="en-US" dirty="0" err="1">
                <a:solidFill>
                  <a:schemeClr val="bg1"/>
                </a:solidFill>
              </a:rPr>
              <a:t>Pro_Name</a:t>
            </a:r>
            <a:r>
              <a:rPr lang="en-US" dirty="0">
                <a:solidFill>
                  <a:schemeClr val="bg1"/>
                </a:solidFill>
              </a:rPr>
              <a:t>), can be used by both administrator and customer,</a:t>
            </a:r>
          </a:p>
          <a:p>
            <a:r>
              <a:rPr lang="en-US" dirty="0">
                <a:solidFill>
                  <a:schemeClr val="bg1"/>
                </a:solidFill>
              </a:rPr>
              <a:t>3. The price of each product is stored in price </a:t>
            </a:r>
            <a:r>
              <a:rPr lang="en-US" dirty="0" err="1">
                <a:solidFill>
                  <a:schemeClr val="bg1"/>
                </a:solidFill>
              </a:rPr>
              <a:t>attribuite</a:t>
            </a:r>
            <a:r>
              <a:rPr lang="en-US" dirty="0">
                <a:solidFill>
                  <a:schemeClr val="bg1"/>
                </a:solidFill>
              </a:rPr>
              <a:t> (Price),</a:t>
            </a:r>
          </a:p>
          <a:p>
            <a:r>
              <a:rPr lang="en-US" dirty="0">
                <a:solidFill>
                  <a:schemeClr val="bg1"/>
                </a:solidFill>
              </a:rPr>
              <a:t>4. Each product has its model, to determine that we use an </a:t>
            </a:r>
            <a:r>
              <a:rPr lang="en-US" dirty="0" err="1">
                <a:solidFill>
                  <a:schemeClr val="bg1"/>
                </a:solidFill>
              </a:rPr>
              <a:t>attribuite</a:t>
            </a:r>
            <a:r>
              <a:rPr lang="en-US" dirty="0">
                <a:solidFill>
                  <a:schemeClr val="bg1"/>
                </a:solidFill>
              </a:rPr>
              <a:t> that filters out on what model of the product the person is searching for (Model),</a:t>
            </a:r>
          </a:p>
          <a:p>
            <a:r>
              <a:rPr lang="en-US" dirty="0">
                <a:solidFill>
                  <a:schemeClr val="bg1"/>
                </a:solidFill>
              </a:rPr>
              <a:t>5. To </a:t>
            </a:r>
            <a:r>
              <a:rPr lang="en-US" dirty="0" err="1">
                <a:solidFill>
                  <a:schemeClr val="bg1"/>
                </a:solidFill>
              </a:rPr>
              <a:t>acutally</a:t>
            </a:r>
            <a:r>
              <a:rPr lang="en-US" dirty="0">
                <a:solidFill>
                  <a:schemeClr val="bg1"/>
                </a:solidFill>
              </a:rPr>
              <a:t> filter out a billion of product in a shopping database, we use an </a:t>
            </a:r>
            <a:r>
              <a:rPr lang="en-US" dirty="0" err="1">
                <a:solidFill>
                  <a:schemeClr val="bg1"/>
                </a:solidFill>
              </a:rPr>
              <a:t>attribuite</a:t>
            </a:r>
            <a:r>
              <a:rPr lang="en-US" dirty="0">
                <a:solidFill>
                  <a:schemeClr val="bg1"/>
                </a:solidFill>
              </a:rPr>
              <a:t> (Categories).</a:t>
            </a:r>
          </a:p>
          <a:p>
            <a:endParaRPr lang="en-US" dirty="0">
              <a:solidFill>
                <a:schemeClr val="bg1"/>
              </a:solidFill>
            </a:endParaRPr>
          </a:p>
          <a:p>
            <a:r>
              <a:rPr lang="en-US" dirty="0">
                <a:solidFill>
                  <a:schemeClr val="bg1"/>
                </a:solidFill>
              </a:rPr>
              <a:t>Each product is selected by the customer, which can be directly paid or stored in some bag for future payment. This is well done by the Cart relation, where we actually store the product and pay to buy them, and this relation contains:- </a:t>
            </a:r>
          </a:p>
          <a:p>
            <a:r>
              <a:rPr lang="en-US" dirty="0">
                <a:solidFill>
                  <a:schemeClr val="bg1"/>
                </a:solidFill>
              </a:rPr>
              <a:t>1. The cart id, since each person has his/her own cart, to identify them uniquely and wisely we use (</a:t>
            </a:r>
            <a:r>
              <a:rPr lang="en-US" dirty="0" err="1">
                <a:solidFill>
                  <a:schemeClr val="bg1"/>
                </a:solidFill>
              </a:rPr>
              <a:t>Cart_ID</a:t>
            </a:r>
            <a:r>
              <a:rPr lang="en-US" dirty="0">
                <a:solidFill>
                  <a:schemeClr val="bg1"/>
                </a:solidFill>
              </a:rPr>
              <a:t>) </a:t>
            </a:r>
            <a:r>
              <a:rPr lang="en-US" dirty="0" err="1">
                <a:solidFill>
                  <a:schemeClr val="bg1"/>
                </a:solidFill>
              </a:rPr>
              <a:t>attribuite</a:t>
            </a:r>
            <a:r>
              <a:rPr lang="en-US" dirty="0">
                <a:solidFill>
                  <a:schemeClr val="bg1"/>
                </a:solidFill>
              </a:rPr>
              <a:t>.</a:t>
            </a:r>
          </a:p>
          <a:p>
            <a:r>
              <a:rPr lang="en-US" dirty="0">
                <a:solidFill>
                  <a:schemeClr val="bg1"/>
                </a:solidFill>
              </a:rPr>
              <a:t>2. The Quantity of products present in the cart, is denoted and counted by (Quantity) </a:t>
            </a:r>
            <a:r>
              <a:rPr lang="en-US" dirty="0" err="1">
                <a:solidFill>
                  <a:schemeClr val="bg1"/>
                </a:solidFill>
              </a:rPr>
              <a:t>attribuite</a:t>
            </a:r>
            <a:r>
              <a:rPr lang="en-US" dirty="0">
                <a:solidFill>
                  <a:schemeClr val="bg1"/>
                </a:solidFill>
              </a:rPr>
              <a:t>,</a:t>
            </a:r>
          </a:p>
          <a:p>
            <a:r>
              <a:rPr lang="en-US" dirty="0">
                <a:solidFill>
                  <a:schemeClr val="bg1"/>
                </a:solidFill>
              </a:rPr>
              <a:t>3. The total cost of the cart is tallied by (Cost) </a:t>
            </a:r>
            <a:r>
              <a:rPr lang="en-US" dirty="0" err="1">
                <a:solidFill>
                  <a:schemeClr val="bg1"/>
                </a:solidFill>
              </a:rPr>
              <a:t>attribuite</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98169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CF248C-9E4E-6EF2-897F-EB57DF3A4C34}"/>
              </a:ext>
            </a:extLst>
          </p:cNvPr>
          <p:cNvSpPr txBox="1"/>
          <p:nvPr/>
        </p:nvSpPr>
        <p:spPr>
          <a:xfrm>
            <a:off x="517236" y="674255"/>
            <a:ext cx="10889673" cy="5078313"/>
          </a:xfrm>
          <a:prstGeom prst="rect">
            <a:avLst/>
          </a:prstGeom>
          <a:noFill/>
        </p:spPr>
        <p:txBody>
          <a:bodyPr wrap="square" rtlCol="0">
            <a:spAutoFit/>
          </a:bodyPr>
          <a:lstStyle/>
          <a:p>
            <a:r>
              <a:rPr lang="en-US" dirty="0">
                <a:solidFill>
                  <a:schemeClr val="bg1"/>
                </a:solidFill>
              </a:rPr>
              <a:t>This ultimately leads to Payment page, where the user actually pays the amount for the products he purchased, this relation contains:-</a:t>
            </a:r>
          </a:p>
          <a:p>
            <a:r>
              <a:rPr lang="en-US" dirty="0">
                <a:solidFill>
                  <a:schemeClr val="bg1"/>
                </a:solidFill>
              </a:rPr>
              <a:t>1. Payment ID to verify that the particular customer has done his payment to our database (</a:t>
            </a:r>
            <a:r>
              <a:rPr lang="en-US" dirty="0" err="1">
                <a:solidFill>
                  <a:schemeClr val="bg1"/>
                </a:solidFill>
              </a:rPr>
              <a:t>Payment_ID</a:t>
            </a:r>
            <a:r>
              <a:rPr lang="en-US" dirty="0">
                <a:solidFill>
                  <a:schemeClr val="bg1"/>
                </a:solidFill>
              </a:rPr>
              <a:t>),</a:t>
            </a:r>
          </a:p>
          <a:p>
            <a:r>
              <a:rPr lang="en-US" dirty="0">
                <a:solidFill>
                  <a:schemeClr val="bg1"/>
                </a:solidFill>
              </a:rPr>
              <a:t>2. Mode of payment i.e., credit or debit card, </a:t>
            </a:r>
            <a:r>
              <a:rPr lang="en-US" dirty="0" err="1">
                <a:solidFill>
                  <a:schemeClr val="bg1"/>
                </a:solidFill>
              </a:rPr>
              <a:t>netbanking</a:t>
            </a:r>
            <a:r>
              <a:rPr lang="en-US" dirty="0">
                <a:solidFill>
                  <a:schemeClr val="bg1"/>
                </a:solidFill>
              </a:rPr>
              <a:t>, </a:t>
            </a:r>
            <a:r>
              <a:rPr lang="en-US" dirty="0" err="1">
                <a:solidFill>
                  <a:schemeClr val="bg1"/>
                </a:solidFill>
              </a:rPr>
              <a:t>paytm</a:t>
            </a:r>
            <a:r>
              <a:rPr lang="en-US" dirty="0">
                <a:solidFill>
                  <a:schemeClr val="bg1"/>
                </a:solidFill>
              </a:rPr>
              <a:t>, </a:t>
            </a:r>
            <a:r>
              <a:rPr lang="en-US" dirty="0" err="1">
                <a:solidFill>
                  <a:schemeClr val="bg1"/>
                </a:solidFill>
              </a:rPr>
              <a:t>gpay</a:t>
            </a:r>
            <a:r>
              <a:rPr lang="en-US" dirty="0">
                <a:solidFill>
                  <a:schemeClr val="bg1"/>
                </a:solidFill>
              </a:rPr>
              <a:t>, etc., is given a responsibility to (Type) </a:t>
            </a:r>
            <a:r>
              <a:rPr lang="en-US" dirty="0" err="1">
                <a:solidFill>
                  <a:schemeClr val="bg1"/>
                </a:solidFill>
              </a:rPr>
              <a:t>attribuite</a:t>
            </a:r>
            <a:r>
              <a:rPr lang="en-US" dirty="0">
                <a:solidFill>
                  <a:schemeClr val="bg1"/>
                </a:solidFill>
              </a:rPr>
              <a:t>, to look over it,</a:t>
            </a:r>
          </a:p>
          <a:p>
            <a:r>
              <a:rPr lang="en-US" dirty="0">
                <a:solidFill>
                  <a:schemeClr val="bg1"/>
                </a:solidFill>
              </a:rPr>
              <a:t>3. Amount to be paid, denoted by (Amount) </a:t>
            </a:r>
            <a:r>
              <a:rPr lang="en-US" dirty="0" err="1">
                <a:solidFill>
                  <a:schemeClr val="bg1"/>
                </a:solidFill>
              </a:rPr>
              <a:t>attribuite</a:t>
            </a:r>
            <a:r>
              <a:rPr lang="en-US" dirty="0">
                <a:solidFill>
                  <a:schemeClr val="bg1"/>
                </a:solidFill>
              </a:rPr>
              <a:t>,</a:t>
            </a:r>
          </a:p>
          <a:p>
            <a:r>
              <a:rPr lang="en-US" dirty="0">
                <a:solidFill>
                  <a:schemeClr val="bg1"/>
                </a:solidFill>
              </a:rPr>
              <a:t>4. Date of payment including time, look after by (</a:t>
            </a:r>
            <a:r>
              <a:rPr lang="en-US" dirty="0" err="1">
                <a:solidFill>
                  <a:schemeClr val="bg1"/>
                </a:solidFill>
              </a:rPr>
              <a:t>Payment_Date</a:t>
            </a:r>
            <a:r>
              <a:rPr lang="en-US" dirty="0">
                <a:solidFill>
                  <a:schemeClr val="bg1"/>
                </a:solidFill>
              </a:rPr>
              <a:t>) </a:t>
            </a:r>
            <a:r>
              <a:rPr lang="en-US" dirty="0" err="1">
                <a:solidFill>
                  <a:schemeClr val="bg1"/>
                </a:solidFill>
              </a:rPr>
              <a:t>attribuite</a:t>
            </a:r>
            <a:r>
              <a:rPr lang="en-US" dirty="0">
                <a:solidFill>
                  <a:schemeClr val="bg1"/>
                </a:solidFill>
              </a:rPr>
              <a:t>,</a:t>
            </a:r>
          </a:p>
          <a:p>
            <a:endParaRPr lang="en-US" dirty="0">
              <a:solidFill>
                <a:schemeClr val="bg1"/>
              </a:solidFill>
            </a:endParaRPr>
          </a:p>
          <a:p>
            <a:r>
              <a:rPr lang="en-US" dirty="0">
                <a:solidFill>
                  <a:schemeClr val="bg1"/>
                </a:solidFill>
              </a:rPr>
              <a:t>After the payment is made, it redirects to Orders page or relation (in </a:t>
            </a:r>
            <a:r>
              <a:rPr lang="en-US" dirty="0" err="1">
                <a:solidFill>
                  <a:schemeClr val="bg1"/>
                </a:solidFill>
              </a:rPr>
              <a:t>dbms</a:t>
            </a:r>
            <a:r>
              <a:rPr lang="en-US" dirty="0">
                <a:solidFill>
                  <a:schemeClr val="bg1"/>
                </a:solidFill>
              </a:rPr>
              <a:t>), where it contains:-</a:t>
            </a:r>
          </a:p>
          <a:p>
            <a:r>
              <a:rPr lang="en-US" dirty="0">
                <a:solidFill>
                  <a:schemeClr val="bg1"/>
                </a:solidFill>
              </a:rPr>
              <a:t>1. The ID of the order, placed by the customer, actually holds the (</a:t>
            </a:r>
            <a:r>
              <a:rPr lang="en-US" dirty="0" err="1">
                <a:solidFill>
                  <a:schemeClr val="bg1"/>
                </a:solidFill>
              </a:rPr>
              <a:t>Product_ID</a:t>
            </a:r>
            <a:r>
              <a:rPr lang="en-US" dirty="0">
                <a:solidFill>
                  <a:schemeClr val="bg1"/>
                </a:solidFill>
              </a:rPr>
              <a:t>), being a foreign key for this </a:t>
            </a:r>
            <a:r>
              <a:rPr lang="en-US" dirty="0" err="1">
                <a:solidFill>
                  <a:schemeClr val="bg1"/>
                </a:solidFill>
              </a:rPr>
              <a:t>relatio</a:t>
            </a:r>
            <a:r>
              <a:rPr lang="en-US" dirty="0">
                <a:solidFill>
                  <a:schemeClr val="bg1"/>
                </a:solidFill>
              </a:rPr>
              <a:t>, taken care by (</a:t>
            </a:r>
            <a:r>
              <a:rPr lang="en-US" dirty="0" err="1">
                <a:solidFill>
                  <a:schemeClr val="bg1"/>
                </a:solidFill>
              </a:rPr>
              <a:t>Order_ID</a:t>
            </a:r>
            <a:r>
              <a:rPr lang="en-US" dirty="0">
                <a:solidFill>
                  <a:schemeClr val="bg1"/>
                </a:solidFill>
              </a:rPr>
              <a:t>) </a:t>
            </a:r>
            <a:r>
              <a:rPr lang="en-US" dirty="0" err="1">
                <a:solidFill>
                  <a:schemeClr val="bg1"/>
                </a:solidFill>
              </a:rPr>
              <a:t>attribuite</a:t>
            </a:r>
            <a:r>
              <a:rPr lang="en-US" dirty="0">
                <a:solidFill>
                  <a:schemeClr val="bg1"/>
                </a:solidFill>
              </a:rPr>
              <a:t>,</a:t>
            </a:r>
          </a:p>
          <a:p>
            <a:r>
              <a:rPr lang="en-US" dirty="0">
                <a:solidFill>
                  <a:schemeClr val="bg1"/>
                </a:solidFill>
              </a:rPr>
              <a:t>2. The date of delivery or expected date for delivery is mentioned and taken care by (</a:t>
            </a:r>
            <a:r>
              <a:rPr lang="en-US" dirty="0" err="1">
                <a:solidFill>
                  <a:schemeClr val="bg1"/>
                </a:solidFill>
              </a:rPr>
              <a:t>Shipment_Date</a:t>
            </a:r>
            <a:r>
              <a:rPr lang="en-US" dirty="0">
                <a:solidFill>
                  <a:schemeClr val="bg1"/>
                </a:solidFill>
              </a:rPr>
              <a:t>) </a:t>
            </a:r>
            <a:r>
              <a:rPr lang="en-US" dirty="0" err="1">
                <a:solidFill>
                  <a:schemeClr val="bg1"/>
                </a:solidFill>
              </a:rPr>
              <a:t>attribuite</a:t>
            </a:r>
            <a:r>
              <a:rPr lang="en-US" dirty="0">
                <a:solidFill>
                  <a:schemeClr val="bg1"/>
                </a:solidFill>
              </a:rPr>
              <a:t>,</a:t>
            </a:r>
          </a:p>
          <a:p>
            <a:r>
              <a:rPr lang="en-US" dirty="0">
                <a:solidFill>
                  <a:schemeClr val="bg1"/>
                </a:solidFill>
              </a:rPr>
              <a:t>3. The date of order is the date of payment done by the customer is reflected in the </a:t>
            </a:r>
            <a:r>
              <a:rPr lang="en-US" dirty="0" err="1">
                <a:solidFill>
                  <a:schemeClr val="bg1"/>
                </a:solidFill>
              </a:rPr>
              <a:t>attribuite</a:t>
            </a:r>
            <a:r>
              <a:rPr lang="en-US" dirty="0">
                <a:solidFill>
                  <a:schemeClr val="bg1"/>
                </a:solidFill>
              </a:rPr>
              <a:t> (</a:t>
            </a:r>
            <a:r>
              <a:rPr lang="en-US" dirty="0" err="1">
                <a:solidFill>
                  <a:schemeClr val="bg1"/>
                </a:solidFill>
              </a:rPr>
              <a:t>Order_Date</a:t>
            </a:r>
            <a:r>
              <a:rPr lang="en-US" dirty="0">
                <a:solidFill>
                  <a:schemeClr val="bg1"/>
                </a:solidFill>
              </a:rPr>
              <a:t>),</a:t>
            </a:r>
          </a:p>
          <a:p>
            <a:r>
              <a:rPr lang="en-US" dirty="0">
                <a:solidFill>
                  <a:schemeClr val="bg1"/>
                </a:solidFill>
              </a:rPr>
              <a:t>4. And this order is placed to the address mentioned by the customer, where it takes the values of Address mentioned by the customer</a:t>
            </a:r>
            <a:r>
              <a:rPr lang="en-US" dirty="0"/>
              <a:t>.</a:t>
            </a:r>
            <a:endParaRPr lang="en-IN" dirty="0"/>
          </a:p>
        </p:txBody>
      </p:sp>
    </p:spTree>
    <p:extLst>
      <p:ext uri="{BB962C8B-B14F-4D97-AF65-F5344CB8AC3E}">
        <p14:creationId xmlns:p14="http://schemas.microsoft.com/office/powerpoint/2010/main" val="81541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DB85-27A9-B859-6E71-4B5BCC8C4EE6}"/>
              </a:ext>
            </a:extLst>
          </p:cNvPr>
          <p:cNvSpPr>
            <a:spLocks noGrp="1"/>
          </p:cNvSpPr>
          <p:nvPr>
            <p:ph type="title"/>
          </p:nvPr>
        </p:nvSpPr>
        <p:spPr>
          <a:xfrm>
            <a:off x="1400051" y="961639"/>
            <a:ext cx="8761413" cy="706964"/>
          </a:xfrm>
        </p:spPr>
        <p:txBody>
          <a:bodyPr/>
          <a:lstStyle/>
          <a:p>
            <a:pPr algn="ctr"/>
            <a:r>
              <a:rPr lang="en-IN" dirty="0"/>
              <a:t>ENTITIES</a:t>
            </a:r>
          </a:p>
        </p:txBody>
      </p:sp>
      <p:pic>
        <p:nvPicPr>
          <p:cNvPr id="5" name="Content Placeholder 4">
            <a:extLst>
              <a:ext uri="{FF2B5EF4-FFF2-40B4-BE49-F238E27FC236}">
                <a16:creationId xmlns:a16="http://schemas.microsoft.com/office/drawing/2014/main" id="{7C0B953F-E6A6-3B01-030A-95172A613B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157" y="3167406"/>
            <a:ext cx="3954428" cy="3474563"/>
          </a:xfrm>
        </p:spPr>
      </p:pic>
      <p:sp>
        <p:nvSpPr>
          <p:cNvPr id="6" name="TextBox 5">
            <a:extLst>
              <a:ext uri="{FF2B5EF4-FFF2-40B4-BE49-F238E27FC236}">
                <a16:creationId xmlns:a16="http://schemas.microsoft.com/office/drawing/2014/main" id="{6BC7DFB5-32C9-129A-2CEB-53BCC38EE541}"/>
              </a:ext>
            </a:extLst>
          </p:cNvPr>
          <p:cNvSpPr txBox="1"/>
          <p:nvPr/>
        </p:nvSpPr>
        <p:spPr>
          <a:xfrm>
            <a:off x="2158069" y="2440699"/>
            <a:ext cx="1933165" cy="369332"/>
          </a:xfrm>
          <a:prstGeom prst="rect">
            <a:avLst/>
          </a:prstGeom>
          <a:noFill/>
        </p:spPr>
        <p:txBody>
          <a:bodyPr wrap="square" rtlCol="0">
            <a:spAutoFit/>
          </a:bodyPr>
          <a:lstStyle/>
          <a:p>
            <a:r>
              <a:rPr lang="en-IN" dirty="0">
                <a:solidFill>
                  <a:srgbClr val="7030A0"/>
                </a:solidFill>
              </a:rPr>
              <a:t>CUSTOMERS</a:t>
            </a:r>
          </a:p>
        </p:txBody>
      </p:sp>
      <p:pic>
        <p:nvPicPr>
          <p:cNvPr id="8" name="Picture 7">
            <a:extLst>
              <a:ext uri="{FF2B5EF4-FFF2-40B4-BE49-F238E27FC236}">
                <a16:creationId xmlns:a16="http://schemas.microsoft.com/office/drawing/2014/main" id="{4537E014-55E3-512E-BAFF-C6D826087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705" y="3758210"/>
            <a:ext cx="4517138" cy="2883759"/>
          </a:xfrm>
          <a:prstGeom prst="rect">
            <a:avLst/>
          </a:prstGeom>
        </p:spPr>
      </p:pic>
      <p:sp>
        <p:nvSpPr>
          <p:cNvPr id="9" name="TextBox 8">
            <a:extLst>
              <a:ext uri="{FF2B5EF4-FFF2-40B4-BE49-F238E27FC236}">
                <a16:creationId xmlns:a16="http://schemas.microsoft.com/office/drawing/2014/main" id="{0D49B849-0D21-DD2D-98CB-D59029DE1C35}"/>
              </a:ext>
            </a:extLst>
          </p:cNvPr>
          <p:cNvSpPr txBox="1"/>
          <p:nvPr/>
        </p:nvSpPr>
        <p:spPr>
          <a:xfrm>
            <a:off x="8100768" y="2616782"/>
            <a:ext cx="2177592" cy="369332"/>
          </a:xfrm>
          <a:prstGeom prst="rect">
            <a:avLst/>
          </a:prstGeom>
          <a:noFill/>
        </p:spPr>
        <p:txBody>
          <a:bodyPr wrap="square" rtlCol="0">
            <a:spAutoFit/>
          </a:bodyPr>
          <a:lstStyle/>
          <a:p>
            <a:r>
              <a:rPr lang="en-IN" dirty="0">
                <a:solidFill>
                  <a:srgbClr val="7030A0"/>
                </a:solidFill>
              </a:rPr>
              <a:t>PRODUCTS</a:t>
            </a:r>
          </a:p>
        </p:txBody>
      </p:sp>
    </p:spTree>
    <p:extLst>
      <p:ext uri="{BB962C8B-B14F-4D97-AF65-F5344CB8AC3E}">
        <p14:creationId xmlns:p14="http://schemas.microsoft.com/office/powerpoint/2010/main" val="428684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4764-F0AA-538B-832D-DD758777688C}"/>
              </a:ext>
            </a:extLst>
          </p:cNvPr>
          <p:cNvSpPr>
            <a:spLocks noGrp="1"/>
          </p:cNvSpPr>
          <p:nvPr>
            <p:ph type="title"/>
          </p:nvPr>
        </p:nvSpPr>
        <p:spPr/>
        <p:txBody>
          <a:bodyPr/>
          <a:lstStyle/>
          <a:p>
            <a:pPr algn="ctr"/>
            <a:r>
              <a:rPr lang="en-IN" dirty="0"/>
              <a:t>ENTITIES</a:t>
            </a:r>
          </a:p>
        </p:txBody>
      </p:sp>
      <p:pic>
        <p:nvPicPr>
          <p:cNvPr id="5" name="Content Placeholder 4">
            <a:extLst>
              <a:ext uri="{FF2B5EF4-FFF2-40B4-BE49-F238E27FC236}">
                <a16:creationId xmlns:a16="http://schemas.microsoft.com/office/drawing/2014/main" id="{4DD74E81-E002-7B87-BEAC-C136ABC23A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592" y="3429001"/>
            <a:ext cx="4530995" cy="2971800"/>
          </a:xfrm>
        </p:spPr>
      </p:pic>
      <p:pic>
        <p:nvPicPr>
          <p:cNvPr id="8" name="Picture 7">
            <a:extLst>
              <a:ext uri="{FF2B5EF4-FFF2-40B4-BE49-F238E27FC236}">
                <a16:creationId xmlns:a16="http://schemas.microsoft.com/office/drawing/2014/main" id="{450A3B7E-D538-74B1-03ED-82D35F0FD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636" y="3429000"/>
            <a:ext cx="4425199" cy="3198043"/>
          </a:xfrm>
          <a:prstGeom prst="rect">
            <a:avLst/>
          </a:prstGeom>
        </p:spPr>
      </p:pic>
      <p:sp>
        <p:nvSpPr>
          <p:cNvPr id="9" name="TextBox 8">
            <a:extLst>
              <a:ext uri="{FF2B5EF4-FFF2-40B4-BE49-F238E27FC236}">
                <a16:creationId xmlns:a16="http://schemas.microsoft.com/office/drawing/2014/main" id="{BD4AFF2F-C502-7131-00F9-0DEDA4ACB46F}"/>
              </a:ext>
            </a:extLst>
          </p:cNvPr>
          <p:cNvSpPr txBox="1"/>
          <p:nvPr/>
        </p:nvSpPr>
        <p:spPr>
          <a:xfrm>
            <a:off x="2448697" y="2590188"/>
            <a:ext cx="2398951" cy="369332"/>
          </a:xfrm>
          <a:prstGeom prst="rect">
            <a:avLst/>
          </a:prstGeom>
          <a:noFill/>
        </p:spPr>
        <p:txBody>
          <a:bodyPr wrap="square" rtlCol="0">
            <a:spAutoFit/>
          </a:bodyPr>
          <a:lstStyle/>
          <a:p>
            <a:r>
              <a:rPr lang="en-IN" dirty="0">
                <a:solidFill>
                  <a:srgbClr val="7030A0"/>
                </a:solidFill>
              </a:rPr>
              <a:t>CART</a:t>
            </a:r>
          </a:p>
        </p:txBody>
      </p:sp>
      <p:sp>
        <p:nvSpPr>
          <p:cNvPr id="10" name="TextBox 9">
            <a:extLst>
              <a:ext uri="{FF2B5EF4-FFF2-40B4-BE49-F238E27FC236}">
                <a16:creationId xmlns:a16="http://schemas.microsoft.com/office/drawing/2014/main" id="{EB00C802-6277-4127-C9B0-603889B2A263}"/>
              </a:ext>
            </a:extLst>
          </p:cNvPr>
          <p:cNvSpPr txBox="1"/>
          <p:nvPr/>
        </p:nvSpPr>
        <p:spPr>
          <a:xfrm>
            <a:off x="8399283" y="2550794"/>
            <a:ext cx="2026763" cy="369332"/>
          </a:xfrm>
          <a:prstGeom prst="rect">
            <a:avLst/>
          </a:prstGeom>
          <a:noFill/>
        </p:spPr>
        <p:txBody>
          <a:bodyPr wrap="square" rtlCol="0">
            <a:spAutoFit/>
          </a:bodyPr>
          <a:lstStyle/>
          <a:p>
            <a:r>
              <a:rPr lang="en-IN" dirty="0">
                <a:solidFill>
                  <a:srgbClr val="7030A0"/>
                </a:solidFill>
              </a:rPr>
              <a:t>PAYMENT</a:t>
            </a:r>
          </a:p>
        </p:txBody>
      </p:sp>
    </p:spTree>
    <p:extLst>
      <p:ext uri="{BB962C8B-B14F-4D97-AF65-F5344CB8AC3E}">
        <p14:creationId xmlns:p14="http://schemas.microsoft.com/office/powerpoint/2010/main" val="4212799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AF15-591A-1429-94F7-D0ED86A9A306}"/>
              </a:ext>
            </a:extLst>
          </p:cNvPr>
          <p:cNvSpPr>
            <a:spLocks noGrp="1"/>
          </p:cNvSpPr>
          <p:nvPr>
            <p:ph type="title"/>
          </p:nvPr>
        </p:nvSpPr>
        <p:spPr/>
        <p:txBody>
          <a:bodyPr/>
          <a:lstStyle/>
          <a:p>
            <a:pPr algn="ctr"/>
            <a:r>
              <a:rPr lang="en-IN" dirty="0"/>
              <a:t>ENTITIES</a:t>
            </a:r>
          </a:p>
        </p:txBody>
      </p:sp>
      <p:pic>
        <p:nvPicPr>
          <p:cNvPr id="5" name="Content Placeholder 4">
            <a:extLst>
              <a:ext uri="{FF2B5EF4-FFF2-40B4-BE49-F238E27FC236}">
                <a16:creationId xmlns:a16="http://schemas.microsoft.com/office/drawing/2014/main" id="{EFFB4536-9C67-E59C-B8BA-075BB9E59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9519" y="3140828"/>
            <a:ext cx="4652281" cy="3416300"/>
          </a:xfrm>
        </p:spPr>
      </p:pic>
      <p:sp>
        <p:nvSpPr>
          <p:cNvPr id="6" name="TextBox 5">
            <a:extLst>
              <a:ext uri="{FF2B5EF4-FFF2-40B4-BE49-F238E27FC236}">
                <a16:creationId xmlns:a16="http://schemas.microsoft.com/office/drawing/2014/main" id="{F868DD5A-A4F5-CC4E-C53E-4A50291464E9}"/>
              </a:ext>
            </a:extLst>
          </p:cNvPr>
          <p:cNvSpPr txBox="1"/>
          <p:nvPr/>
        </p:nvSpPr>
        <p:spPr>
          <a:xfrm>
            <a:off x="5062194" y="2417116"/>
            <a:ext cx="2356701" cy="369332"/>
          </a:xfrm>
          <a:prstGeom prst="rect">
            <a:avLst/>
          </a:prstGeom>
          <a:noFill/>
        </p:spPr>
        <p:txBody>
          <a:bodyPr wrap="square" rtlCol="0">
            <a:spAutoFit/>
          </a:bodyPr>
          <a:lstStyle/>
          <a:p>
            <a:r>
              <a:rPr lang="en-IN" dirty="0">
                <a:solidFill>
                  <a:srgbClr val="7030A0"/>
                </a:solidFill>
              </a:rPr>
              <a:t>ORDERS</a:t>
            </a:r>
          </a:p>
        </p:txBody>
      </p:sp>
    </p:spTree>
    <p:extLst>
      <p:ext uri="{BB962C8B-B14F-4D97-AF65-F5344CB8AC3E}">
        <p14:creationId xmlns:p14="http://schemas.microsoft.com/office/powerpoint/2010/main" val="419945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E9593E-87FE-16BD-E751-87DA7D783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89" y="905431"/>
            <a:ext cx="11067068" cy="5778919"/>
          </a:xfrm>
          <a:prstGeom prst="rect">
            <a:avLst/>
          </a:prstGeom>
        </p:spPr>
      </p:pic>
      <p:sp>
        <p:nvSpPr>
          <p:cNvPr id="4" name="TextBox 3">
            <a:extLst>
              <a:ext uri="{FF2B5EF4-FFF2-40B4-BE49-F238E27FC236}">
                <a16:creationId xmlns:a16="http://schemas.microsoft.com/office/drawing/2014/main" id="{62D8DED9-A2F4-9D9E-0FF3-5644E9378159}"/>
              </a:ext>
            </a:extLst>
          </p:cNvPr>
          <p:cNvSpPr txBox="1"/>
          <p:nvPr/>
        </p:nvSpPr>
        <p:spPr>
          <a:xfrm>
            <a:off x="4355183" y="382211"/>
            <a:ext cx="3968685" cy="523220"/>
          </a:xfrm>
          <a:prstGeom prst="rect">
            <a:avLst/>
          </a:prstGeom>
          <a:noFill/>
        </p:spPr>
        <p:txBody>
          <a:bodyPr wrap="square" rtlCol="0">
            <a:spAutoFit/>
          </a:bodyPr>
          <a:lstStyle/>
          <a:p>
            <a:r>
              <a:rPr lang="en-IN" sz="2800" dirty="0">
                <a:solidFill>
                  <a:srgbClr val="C00000"/>
                </a:solidFill>
                <a:latin typeface="Calibri" panose="020F0502020204030204" pitchFamily="34" charset="0"/>
                <a:cs typeface="Calibri" panose="020F0502020204030204" pitchFamily="34" charset="0"/>
              </a:rPr>
              <a:t>E R DIAGRAM</a:t>
            </a:r>
          </a:p>
        </p:txBody>
      </p:sp>
    </p:spTree>
    <p:extLst>
      <p:ext uri="{BB962C8B-B14F-4D97-AF65-F5344CB8AC3E}">
        <p14:creationId xmlns:p14="http://schemas.microsoft.com/office/powerpoint/2010/main" val="3901428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2C5A79-1E20-CDE7-B169-9B4045FD0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019" y="581449"/>
            <a:ext cx="4358893" cy="5695101"/>
          </a:xfrm>
          <a:prstGeom prst="rect">
            <a:avLst/>
          </a:prstGeom>
        </p:spPr>
      </p:pic>
    </p:spTree>
    <p:extLst>
      <p:ext uri="{BB962C8B-B14F-4D97-AF65-F5344CB8AC3E}">
        <p14:creationId xmlns:p14="http://schemas.microsoft.com/office/powerpoint/2010/main" val="1229502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Facet</Template>
  <TotalTime>174</TotalTime>
  <Words>1129</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 Boardroom</vt:lpstr>
      <vt:lpstr>ONLINE DIGITAL SHOPPINNG</vt:lpstr>
      <vt:lpstr>PROJECT DESCRIPTION</vt:lpstr>
      <vt:lpstr>PowerPoint Presentation</vt:lpstr>
      <vt:lpstr>PowerPoint Presentation</vt:lpstr>
      <vt:lpstr>ENTITIES</vt:lpstr>
      <vt:lpstr>ENTITIES</vt:lpstr>
      <vt:lpstr>ENTITIES</vt:lpstr>
      <vt:lpstr>PowerPoint Presentation</vt:lpstr>
      <vt:lpstr>PowerPoint Presentation</vt:lpstr>
      <vt:lpstr>FUNCTIONAL DEPENDENCIES  AND  NORMALIZATION</vt:lpstr>
      <vt:lpstr>CUSTOMER TABLE</vt:lpstr>
      <vt:lpstr>PowerPoint Presentation</vt:lpstr>
      <vt:lpstr>CUS_PH TABLE</vt:lpstr>
      <vt:lpstr>PowerPoint Presentation</vt:lpstr>
      <vt:lpstr>PRODUCTS TABLE</vt:lpstr>
      <vt:lpstr>PowerPoint Presentation</vt:lpstr>
      <vt:lpstr>CART TABLE</vt:lpstr>
      <vt:lpstr>PowerPoint Presentation</vt:lpstr>
      <vt:lpstr>PAYMENT TABLE</vt:lpstr>
      <vt:lpstr>PowerPoint Presentation</vt:lpstr>
      <vt:lpstr>ORDERS TABLE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DIGITAL SHOPPINNG</dc:title>
  <dc:creator>dilli kumar p s</dc:creator>
  <cp:lastModifiedBy>dilli kumar p s</cp:lastModifiedBy>
  <cp:revision>5</cp:revision>
  <dcterms:created xsi:type="dcterms:W3CDTF">2022-06-05T15:27:10Z</dcterms:created>
  <dcterms:modified xsi:type="dcterms:W3CDTF">2022-06-05T18:21:23Z</dcterms:modified>
</cp:coreProperties>
</file>