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2" d="100"/>
          <a:sy n="62" d="100"/>
        </p:scale>
        <p:origin x="4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9B1B8E-8773-430D-A774-4CF04D9234D4}"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300779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9B1B8E-8773-430D-A774-4CF04D9234D4}"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8316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9B1B8E-8773-430D-A774-4CF04D9234D4}"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12795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9B1B8E-8773-430D-A774-4CF04D9234D4}"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11124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9B1B8E-8773-430D-A774-4CF04D9234D4}"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213972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9B1B8E-8773-430D-A774-4CF04D9234D4}"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521008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9B1B8E-8773-430D-A774-4CF04D9234D4}" type="datetimeFigureOut">
              <a:rPr lang="en-US" smtClean="0"/>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78903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9B1B8E-8773-430D-A774-4CF04D9234D4}" type="datetimeFigureOut">
              <a:rPr lang="en-US" smtClean="0"/>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13022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B1B8E-8773-430D-A774-4CF04D9234D4}" type="datetimeFigureOut">
              <a:rPr lang="en-US" smtClean="0"/>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23708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9B1B8E-8773-430D-A774-4CF04D9234D4}"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63871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9B1B8E-8773-430D-A774-4CF04D9234D4}"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408534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B1B8E-8773-430D-A774-4CF04D9234D4}" type="datetimeFigureOut">
              <a:rPr lang="en-US" smtClean="0"/>
              <a:t>8/2/2024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2B1CC-34C7-48F2-ABF4-C709454CC813}" type="slidenum">
              <a:rPr lang="en-US" smtClean="0"/>
              <a:t>‹#›</a:t>
            </a:fld>
            <a:endParaRPr lang="en-US"/>
          </a:p>
        </p:txBody>
      </p:sp>
    </p:spTree>
    <p:extLst>
      <p:ext uri="{BB962C8B-B14F-4D97-AF65-F5344CB8AC3E}">
        <p14:creationId xmlns:p14="http://schemas.microsoft.com/office/powerpoint/2010/main" val="136808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apps/a880ec71-7c3d-4313-8f2c-d399c1768829/reports/7f27245c-dddf-4666-8b93-787e0ffe6721/b968cec6f0999dd30dbd?ctid=78202ba4-fad7-4f63-92f2-f9d1a14d8a0b&amp;experience=power-bi"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github.com/dillipsingh99/Power-BI-Dashboard-for-IT-Health-Service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10673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79" cy="6856327"/>
          </a:xfrm>
          <a:prstGeom prst="rect">
            <a:avLst/>
          </a:prstGeom>
        </p:spPr>
      </p:pic>
    </p:spTree>
    <p:extLst>
      <p:ext uri="{BB962C8B-B14F-4D97-AF65-F5344CB8AC3E}">
        <p14:creationId xmlns:p14="http://schemas.microsoft.com/office/powerpoint/2010/main" val="32465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5473"/>
            <a:ext cx="12191999" cy="7052241"/>
          </a:xfrm>
          <a:prstGeom prst="rect">
            <a:avLst/>
          </a:prstGeom>
        </p:spPr>
      </p:pic>
    </p:spTree>
    <p:extLst>
      <p:ext uri="{BB962C8B-B14F-4D97-AF65-F5344CB8AC3E}">
        <p14:creationId xmlns:p14="http://schemas.microsoft.com/office/powerpoint/2010/main" val="361046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0" y="-1"/>
            <a:ext cx="12192000" cy="6924973"/>
          </a:xfrm>
          <a:prstGeom prst="rect">
            <a:avLst/>
          </a:prstGeom>
          <a:noFill/>
        </p:spPr>
        <p:txBody>
          <a:bodyPr wrap="square" rtlCol="0">
            <a:spAutoFit/>
          </a:bodyPr>
          <a:lstStyle/>
          <a:p>
            <a:pPr lvl="1"/>
            <a:r>
              <a:rPr lang="en-US" sz="2000" b="1" dirty="0" smtClean="0">
                <a:solidFill>
                  <a:srgbClr val="002060"/>
                </a:solidFill>
                <a:latin typeface="Times New Roman" panose="02020603050405020304" pitchFamily="18" charset="0"/>
                <a:cs typeface="Times New Roman" panose="02020603050405020304" pitchFamily="18" charset="0"/>
              </a:rPr>
              <a:t>Copy the link and paste it into browser search bar to see Demo IT Health Services Power BI Dashboard</a:t>
            </a:r>
          </a:p>
          <a:p>
            <a:pPr lvl="1"/>
            <a:r>
              <a:rPr lang="en-US" sz="2000" b="1" dirty="0" smtClean="0">
                <a:solidFill>
                  <a:srgbClr val="002060"/>
                </a:solidFill>
                <a:latin typeface="Times New Roman" panose="02020603050405020304" pitchFamily="18" charset="0"/>
                <a:cs typeface="Times New Roman" panose="02020603050405020304" pitchFamily="18" charset="0"/>
              </a:rPr>
              <a:t>Link :- </a:t>
            </a:r>
            <a:r>
              <a:rPr lang="en-US" sz="1200" b="1" dirty="0" smtClean="0">
                <a:latin typeface="Times New Roman" panose="02020603050405020304" pitchFamily="18" charset="0"/>
                <a:cs typeface="Times New Roman" panose="02020603050405020304" pitchFamily="18" charset="0"/>
                <a:hlinkClick r:id="rId3"/>
              </a:rPr>
              <a:t>https://app.powerbi.com/groups/me/apps/a880ec71-7c3d-4313-8f2c-d399c1768829/reports/7f27245c-dddf-4666-8b93-787e0ffe6721/b968cec6f0999dd30dbd?ctid=78202ba4-fad7-4f63-92f2-f9d1a14d8a0b&amp;experience=power-bi</a:t>
            </a:r>
            <a:endParaRPr lang="en-US" sz="1200" b="1" dirty="0" smtClean="0">
              <a:latin typeface="Times New Roman" panose="02020603050405020304" pitchFamily="18" charset="0"/>
              <a:cs typeface="Times New Roman" panose="02020603050405020304" pitchFamily="18" charset="0"/>
            </a:endParaRPr>
          </a:p>
          <a:p>
            <a:pPr lvl="1"/>
            <a:endParaRPr lang="en-US" sz="2000" b="1" dirty="0" smtClean="0">
              <a:latin typeface="Times New Roman" panose="02020603050405020304" pitchFamily="18" charset="0"/>
              <a:cs typeface="Times New Roman" panose="02020603050405020304" pitchFamily="18" charset="0"/>
            </a:endParaRPr>
          </a:p>
          <a:p>
            <a:pPr lvl="1"/>
            <a:r>
              <a:rPr lang="en-US" sz="2000" b="1" dirty="0" smtClean="0">
                <a:solidFill>
                  <a:srgbClr val="C00000"/>
                </a:solidFill>
                <a:latin typeface="Times New Roman" panose="02020603050405020304" pitchFamily="18" charset="0"/>
                <a:cs typeface="Times New Roman" panose="02020603050405020304" pitchFamily="18" charset="0"/>
              </a:rPr>
              <a:t>Complete Power BI Assessment Projects</a:t>
            </a:r>
          </a:p>
          <a:p>
            <a:pPr lvl="1"/>
            <a:r>
              <a:rPr lang="en-US" sz="2000" b="1" dirty="0" smtClean="0">
                <a:latin typeface="Times New Roman" panose="02020603050405020304" pitchFamily="18" charset="0"/>
                <a:cs typeface="Times New Roman" panose="02020603050405020304" pitchFamily="18" charset="0"/>
              </a:rPr>
              <a:t>Overall business objectives for this particular exercise</a:t>
            </a:r>
          </a:p>
          <a:p>
            <a:pPr marL="1371600" lvl="2" indent="-457200">
              <a:buAutoNum type="arabicPeriod"/>
            </a:pPr>
            <a:r>
              <a:rPr lang="en-US" sz="2000" b="1" dirty="0" smtClean="0">
                <a:latin typeface="Times New Roman" panose="02020603050405020304" pitchFamily="18" charset="0"/>
                <a:cs typeface="Times New Roman" panose="02020603050405020304" pitchFamily="18" charset="0"/>
              </a:rPr>
              <a:t>Project Goal :</a:t>
            </a:r>
          </a:p>
          <a:p>
            <a:pPr marL="1714500" lvl="3"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Track Current Total Claimed Amount, Total Received Amount, Total Denial Amount.</a:t>
            </a:r>
          </a:p>
          <a:p>
            <a:pPr marL="1714500" lvl="3"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Analyze historical Payer trends for Claimed and Received Amount.</a:t>
            </a:r>
          </a:p>
          <a:p>
            <a:pPr marL="1714500" lvl="3"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Details Claimed , Received and Denial Amount Analysis.</a:t>
            </a:r>
          </a:p>
          <a:p>
            <a:pPr marL="1714500" lvl="3" indent="-342900">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1371600" lvl="2" indent="-457200">
              <a:buAutoNum type="arabicPeriod"/>
            </a:pPr>
            <a:r>
              <a:rPr lang="en-US" sz="2000" b="1" dirty="0" smtClean="0">
                <a:latin typeface="Times New Roman" panose="02020603050405020304" pitchFamily="18" charset="0"/>
                <a:cs typeface="Times New Roman" panose="02020603050405020304" pitchFamily="18" charset="0"/>
              </a:rPr>
              <a:t>Data Scope</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Health Services Contract Data</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Download data from my </a:t>
            </a:r>
            <a:r>
              <a:rPr lang="en-US" dirty="0" err="1" smtClean="0">
                <a:latin typeface="Times New Roman" panose="02020603050405020304" pitchFamily="18" charset="0"/>
                <a:cs typeface="Times New Roman" panose="02020603050405020304" pitchFamily="18" charset="0"/>
              </a:rPr>
              <a:t>Github</a:t>
            </a:r>
            <a:r>
              <a:rPr lang="en-US" dirty="0" smtClean="0">
                <a:latin typeface="Times New Roman" panose="02020603050405020304" pitchFamily="18" charset="0"/>
                <a:cs typeface="Times New Roman" panose="02020603050405020304" pitchFamily="18" charset="0"/>
              </a:rPr>
              <a:t> link :- </a:t>
            </a:r>
            <a:r>
              <a:rPr lang="en-US" sz="1200" dirty="0" smtClean="0">
                <a:latin typeface="Times New Roman" panose="02020603050405020304" pitchFamily="18" charset="0"/>
                <a:cs typeface="Times New Roman" panose="02020603050405020304" pitchFamily="18" charset="0"/>
                <a:hlinkClick r:id="rId4"/>
              </a:rPr>
              <a:t>https://github.com/dillipsingh99/Power-BI-Dashboard-for-IT-Health-Services</a:t>
            </a:r>
            <a:endParaRPr lang="en-US" sz="1200" dirty="0" smtClean="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marL="1371600" lvl="2" indent="-457200">
              <a:buAutoNum type="arabicPeriod"/>
            </a:pPr>
            <a:r>
              <a:rPr lang="en-US" sz="2000" b="1" dirty="0" smtClean="0">
                <a:latin typeface="Times New Roman" panose="02020603050405020304" pitchFamily="18" charset="0"/>
                <a:cs typeface="Times New Roman" panose="02020603050405020304" pitchFamily="18" charset="0"/>
              </a:rPr>
              <a:t>Metrics Required</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Total Quantity</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Total Claimed Amount</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Total Denial Amount</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Total Received Amount</a:t>
            </a:r>
          </a:p>
          <a:p>
            <a:pPr lvl="3"/>
            <a:endParaRPr lang="en-US" dirty="0" smtClean="0">
              <a:latin typeface="Times New Roman" panose="02020603050405020304" pitchFamily="18" charset="0"/>
              <a:cs typeface="Times New Roman" panose="02020603050405020304" pitchFamily="18" charset="0"/>
            </a:endParaRPr>
          </a:p>
          <a:p>
            <a:pPr marL="1371600" lvl="2" indent="-457200">
              <a:buAutoNum type="arabicPeriod"/>
            </a:pPr>
            <a:r>
              <a:rPr lang="en-US" sz="2000" b="1" dirty="0" smtClean="0">
                <a:latin typeface="Times New Roman" panose="02020603050405020304" pitchFamily="18" charset="0"/>
                <a:cs typeface="Times New Roman" panose="02020603050405020304" pitchFamily="18" charset="0"/>
              </a:rPr>
              <a:t>Views Required</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Summery Page(Dashboard)</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Detailed Page for Granular Analysis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49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0" y="0"/>
            <a:ext cx="12192000" cy="6524863"/>
          </a:xfrm>
          <a:prstGeom prst="rect">
            <a:avLst/>
          </a:prstGeom>
          <a:noFill/>
        </p:spPr>
        <p:txBody>
          <a:bodyPr wrap="square" rtlCol="0">
            <a:spAutoFit/>
          </a:bodyPr>
          <a:lstStyle/>
          <a:p>
            <a:pPr lvl="1"/>
            <a:r>
              <a:rPr lang="en-US" sz="2000" b="1" dirty="0" smtClean="0">
                <a:latin typeface="Times New Roman" panose="02020603050405020304" pitchFamily="18" charset="0"/>
                <a:cs typeface="Times New Roman" panose="02020603050405020304" pitchFamily="18" charset="0"/>
              </a:rPr>
              <a:t>Power BI Dashboard development starts with these steps</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Requirement Gathering</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Data Collection</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Transformation and Modeling</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Data Visualization Blueprint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Dashboard Layout and Design</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Interactivity and Navigation</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Testing</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Sharing</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Maintenance and Refresh</a:t>
            </a:r>
          </a:p>
          <a:p>
            <a:pPr marL="914400" lvl="1" indent="-457200">
              <a:buFont typeface="+mj-lt"/>
              <a:buAutoNum type="arabicPeriod"/>
            </a:pPr>
            <a:endParaRPr lang="en-US" u="sng" dirty="0" smtClean="0">
              <a:latin typeface="Times New Roman" panose="02020603050405020304" pitchFamily="18" charset="0"/>
              <a:cs typeface="Times New Roman" panose="02020603050405020304" pitchFamily="18" charset="0"/>
            </a:endParaRPr>
          </a:p>
          <a:p>
            <a:pPr lvl="1"/>
            <a:r>
              <a:rPr lang="en-US" sz="2000" b="1" u="sng" dirty="0" smtClean="0">
                <a:latin typeface="Times New Roman" panose="02020603050405020304" pitchFamily="18" charset="0"/>
                <a:cs typeface="Times New Roman" panose="02020603050405020304" pitchFamily="18" charset="0"/>
              </a:rPr>
              <a:t>Steps required</a:t>
            </a:r>
          </a:p>
          <a:p>
            <a:pPr marL="800100" lvl="1" indent="-342900">
              <a:buFont typeface="+mj-lt"/>
              <a:buAutoNum type="arabicPeriod"/>
            </a:pPr>
            <a:r>
              <a:rPr lang="en-US"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Requirement Gathering :-</a:t>
            </a:r>
          </a:p>
          <a:p>
            <a:pPr lvl="2"/>
            <a:r>
              <a:rPr lang="en-US" dirty="0" smtClean="0">
                <a:latin typeface="Times New Roman" panose="02020603050405020304" pitchFamily="18" charset="0"/>
                <a:cs typeface="Times New Roman" panose="02020603050405020304" pitchFamily="18" charset="0"/>
              </a:rPr>
              <a:t>a. Identify Stakeholders</a:t>
            </a:r>
          </a:p>
          <a:p>
            <a:pPr lvl="2"/>
            <a:r>
              <a:rPr lang="en-US" dirty="0" smtClean="0">
                <a:latin typeface="Times New Roman" panose="02020603050405020304" pitchFamily="18" charset="0"/>
                <a:cs typeface="Times New Roman" panose="02020603050405020304" pitchFamily="18" charset="0"/>
              </a:rPr>
              <a:t>	 Establish a point of contact</a:t>
            </a:r>
          </a:p>
          <a:p>
            <a:pPr lvl="2"/>
            <a:r>
              <a:rPr lang="en-US" dirty="0" smtClean="0">
                <a:latin typeface="Times New Roman" panose="02020603050405020304" pitchFamily="18" charset="0"/>
                <a:cs typeface="Times New Roman" panose="02020603050405020304" pitchFamily="18" charset="0"/>
              </a:rPr>
              <a:t>b. Understand Business Objectives</a:t>
            </a:r>
          </a:p>
          <a:p>
            <a:pPr lvl="2"/>
            <a:r>
              <a:rPr lang="en-US" dirty="0" smtClean="0">
                <a:latin typeface="Times New Roman" panose="02020603050405020304" pitchFamily="18" charset="0"/>
                <a:cs typeface="Times New Roman" panose="02020603050405020304" pitchFamily="18" charset="0"/>
              </a:rPr>
              <a:t>	Meetings and Communication</a:t>
            </a:r>
          </a:p>
          <a:p>
            <a:pPr lvl="2"/>
            <a:r>
              <a:rPr lang="en-US" dirty="0" smtClean="0">
                <a:latin typeface="Times New Roman" panose="02020603050405020304" pitchFamily="18" charset="0"/>
                <a:cs typeface="Times New Roman" panose="02020603050405020304" pitchFamily="18" charset="0"/>
              </a:rPr>
              <a:t>c. High level Data Study</a:t>
            </a:r>
          </a:p>
          <a:p>
            <a:pPr lvl="2"/>
            <a:r>
              <a:rPr lang="en-US" dirty="0" smtClean="0">
                <a:latin typeface="Times New Roman" panose="02020603050405020304" pitchFamily="18" charset="0"/>
                <a:cs typeface="Times New Roman" panose="02020603050405020304" pitchFamily="18" charset="0"/>
              </a:rPr>
              <a:t>	 Data Sources, Column Description, Data Type</a:t>
            </a:r>
          </a:p>
          <a:p>
            <a:pPr lvl="2"/>
            <a:r>
              <a:rPr lang="en-US" dirty="0" smtClean="0">
                <a:latin typeface="Times New Roman" panose="02020603050405020304" pitchFamily="18" charset="0"/>
                <a:cs typeface="Times New Roman" panose="02020603050405020304" pitchFamily="18" charset="0"/>
              </a:rPr>
              <a:t>	Volume/frequency and Data Quality</a:t>
            </a:r>
          </a:p>
          <a:p>
            <a:pPr lvl="2"/>
            <a:r>
              <a:rPr lang="en-US" dirty="0" smtClean="0">
                <a:latin typeface="Times New Roman" panose="02020603050405020304" pitchFamily="18" charset="0"/>
                <a:cs typeface="Times New Roman" panose="02020603050405020304" pitchFamily="18" charset="0"/>
              </a:rPr>
              <a:t>d. Define Scope</a:t>
            </a:r>
          </a:p>
          <a:p>
            <a:pPr lvl="2"/>
            <a:r>
              <a:rPr lang="en-US" dirty="0" smtClean="0">
                <a:latin typeface="Times New Roman" panose="02020603050405020304" pitchFamily="18" charset="0"/>
                <a:cs typeface="Times New Roman" panose="02020603050405020304" pitchFamily="18" charset="0"/>
              </a:rPr>
              <a:t>	Document KPI</a:t>
            </a:r>
          </a:p>
          <a:p>
            <a:pPr lvl="2"/>
            <a:r>
              <a:rPr lang="en-US" dirty="0" smtClean="0">
                <a:latin typeface="Times New Roman" panose="02020603050405020304" pitchFamily="18" charset="0"/>
                <a:cs typeface="Times New Roman" panose="02020603050405020304" pitchFamily="18" charset="0"/>
              </a:rPr>
              <a:t>	Timeline and Expectations </a:t>
            </a:r>
            <a:r>
              <a:rPr lang="en-US" dirty="0" err="1" smtClean="0">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17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8186857"/>
          </a:xfrm>
          <a:prstGeom prst="rect">
            <a:avLst/>
          </a:prstGeom>
          <a:blipFill>
            <a:blip r:embed="rId2"/>
            <a:tile tx="0" ty="0" sx="100000" sy="100000" flip="none" algn="tl"/>
          </a:blipFill>
        </p:spPr>
        <p:txBody>
          <a:bodyPr wrap="square" rtlCol="0">
            <a:spAutoFit/>
          </a:bodyPr>
          <a:lstStyle/>
          <a:p>
            <a:pPr marL="800100" lvl="1" indent="-342900">
              <a:buAutoNum type="arabicPeriod" startAt="2"/>
            </a:pPr>
            <a:r>
              <a:rPr lang="en-US" sz="2000" b="1" dirty="0" smtClean="0">
                <a:latin typeface="Times New Roman" panose="02020603050405020304" pitchFamily="18" charset="0"/>
                <a:cs typeface="Times New Roman" panose="02020603050405020304" pitchFamily="18" charset="0"/>
              </a:rPr>
              <a:t>Data Collection</a:t>
            </a:r>
          </a:p>
          <a:p>
            <a:pPr lvl="2"/>
            <a:r>
              <a:rPr lang="en-US" dirty="0" smtClean="0">
                <a:latin typeface="Times New Roman" panose="02020603050405020304" pitchFamily="18" charset="0"/>
                <a:cs typeface="Times New Roman" panose="02020603050405020304" pitchFamily="18" charset="0"/>
              </a:rPr>
              <a:t>Data collection with Power BI involves gathering data from various sources, including databases, Excel files, cloud services, and web APIs. Power BI provides powerful tools for importing and transforming data to ensure it is accurate and ready for analysis. Using Power Query, users can clean, reshape, and merge data from different sources into a cohesive dataset. This process facilitates the creation of interactive dashboards and reports, enabling real-time insights and data-driven decision-making. Power BI's robust data connectivity and transformation capabilities make it a vital tool for organizations looking to harness the power of their data efficiently.</a:t>
            </a:r>
          </a:p>
          <a:p>
            <a:pPr lvl="2"/>
            <a:r>
              <a:rPr lang="en-US" dirty="0" smtClean="0">
                <a:latin typeface="Times New Roman" panose="02020603050405020304" pitchFamily="18" charset="0"/>
                <a:cs typeface="Times New Roman" panose="02020603050405020304" pitchFamily="18" charset="0"/>
              </a:rPr>
              <a:t>There are 200+ data Connectors. Some of the widely used data connector are</a:t>
            </a:r>
          </a:p>
          <a:p>
            <a:pPr lvl="2"/>
            <a:r>
              <a:rPr lang="en-US" dirty="0" smtClean="0">
                <a:latin typeface="Times New Roman" panose="02020603050405020304" pitchFamily="18" charset="0"/>
                <a:cs typeface="Times New Roman" panose="02020603050405020304" pitchFamily="18" charset="0"/>
              </a:rPr>
              <a:t>a. Excel/CSV</a:t>
            </a:r>
          </a:p>
          <a:p>
            <a:pPr lvl="2"/>
            <a:r>
              <a:rPr lang="en-US" dirty="0" smtClean="0">
                <a:latin typeface="Times New Roman" panose="02020603050405020304" pitchFamily="18" charset="0"/>
                <a:cs typeface="Times New Roman" panose="02020603050405020304" pitchFamily="18" charset="0"/>
              </a:rPr>
              <a:t>b. Folder connection</a:t>
            </a:r>
          </a:p>
          <a:p>
            <a:pPr lvl="2"/>
            <a:r>
              <a:rPr lang="en-US" dirty="0" smtClean="0">
                <a:latin typeface="Times New Roman" panose="02020603050405020304" pitchFamily="18" charset="0"/>
                <a:cs typeface="Times New Roman" panose="02020603050405020304" pitchFamily="18" charset="0"/>
              </a:rPr>
              <a:t>c. SQL Server or Any Database</a:t>
            </a:r>
          </a:p>
          <a:p>
            <a:pPr lvl="2"/>
            <a:r>
              <a:rPr lang="en-US" dirty="0" smtClean="0">
                <a:latin typeface="Times New Roman" panose="02020603050405020304" pitchFamily="18" charset="0"/>
                <a:cs typeface="Times New Roman" panose="02020603050405020304" pitchFamily="18" charset="0"/>
              </a:rPr>
              <a:t>d. Power BI Services</a:t>
            </a:r>
          </a:p>
          <a:p>
            <a:pPr lvl="2"/>
            <a:r>
              <a:rPr lang="en-US" dirty="0" smtClean="0">
                <a:latin typeface="Times New Roman" panose="02020603050405020304" pitchFamily="18" charset="0"/>
                <a:cs typeface="Times New Roman" panose="02020603050405020304" pitchFamily="18" charset="0"/>
              </a:rPr>
              <a:t>e. Cloud platform – Azure, AWS, GCP </a:t>
            </a:r>
            <a:r>
              <a:rPr lang="en-US" dirty="0" err="1" smtClean="0">
                <a:latin typeface="Times New Roman" panose="02020603050405020304" pitchFamily="18" charset="0"/>
                <a:cs typeface="Times New Roman" panose="02020603050405020304" pitchFamily="18" charset="0"/>
              </a:rPr>
              <a:t>ect</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f. ERP system – Salesforces, SAP </a:t>
            </a:r>
            <a:r>
              <a:rPr lang="en-US" dirty="0" err="1" smtClean="0">
                <a:latin typeface="Times New Roman" panose="02020603050405020304" pitchFamily="18" charset="0"/>
                <a:cs typeface="Times New Roman" panose="02020603050405020304" pitchFamily="18" charset="0"/>
              </a:rPr>
              <a:t>etc</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g. </a:t>
            </a:r>
            <a:r>
              <a:rPr lang="en-US" dirty="0" err="1" smtClean="0">
                <a:latin typeface="Times New Roman" panose="02020603050405020304" pitchFamily="18" charset="0"/>
                <a:cs typeface="Times New Roman" panose="02020603050405020304" pitchFamily="18" charset="0"/>
              </a:rPr>
              <a:t>Sharepoint</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h. Web and JSON</a:t>
            </a:r>
            <a:endParaRPr lang="en-US" dirty="0">
              <a:latin typeface="Times New Roman" panose="02020603050405020304" pitchFamily="18" charset="0"/>
              <a:cs typeface="Times New Roman" panose="02020603050405020304" pitchFamily="18" charset="0"/>
            </a:endParaRPr>
          </a:p>
          <a:p>
            <a:pPr lvl="2"/>
            <a:endParaRPr lang="en-US" dirty="0" smtClean="0"/>
          </a:p>
          <a:p>
            <a:pPr lvl="1"/>
            <a:r>
              <a:rPr lang="en-US" sz="2000" b="1" dirty="0" smtClean="0">
                <a:latin typeface="Times New Roman" panose="02020603050405020304" pitchFamily="18" charset="0"/>
                <a:cs typeface="Times New Roman" panose="02020603050405020304" pitchFamily="18" charset="0"/>
              </a:rPr>
              <a:t>3. </a:t>
            </a:r>
            <a:r>
              <a:rPr lang="en-US" sz="2000" b="1" dirty="0" smtClean="0">
                <a:latin typeface="Times New Roman" panose="02020603050405020304" pitchFamily="18" charset="0"/>
                <a:cs typeface="Times New Roman" panose="02020603050405020304" pitchFamily="18" charset="0"/>
              </a:rPr>
              <a:t>Transformation and Modeling</a:t>
            </a:r>
          </a:p>
          <a:p>
            <a:pPr lvl="2" algn="just"/>
            <a:r>
              <a:rPr lang="en-US" dirty="0" smtClean="0">
                <a:latin typeface="Times New Roman" panose="02020603050405020304" pitchFamily="18" charset="0"/>
                <a:cs typeface="Times New Roman" panose="02020603050405020304" pitchFamily="18" charset="0"/>
              </a:rPr>
              <a:t>Power BI Transformation and Modeling are crucial aspects of data analytics and visualization. Transformation in Power BI involves cleaning, reshaping, and enriching raw data to make it suitable for analysis. This process is typically done using Power Query, where users can remove duplicates, split columns, filter data, and perform other manipulations to prepare data efficiently.</a:t>
            </a:r>
          </a:p>
          <a:p>
            <a:pPr lvl="2" algn="just"/>
            <a:r>
              <a:rPr lang="en-US" dirty="0" smtClean="0">
                <a:latin typeface="Times New Roman" panose="02020603050405020304" pitchFamily="18" charset="0"/>
                <a:cs typeface="Times New Roman" panose="02020603050405020304" pitchFamily="18" charset="0"/>
              </a:rPr>
              <a:t>Modeling in Power BI refers to the creation and management of relationships between different data tables. It involves defining measures, calculated columns, and hierarchies to create a comprehensive data model. A well-structured data model allows for more insightful and interactive reports and dashboards.</a:t>
            </a:r>
          </a:p>
          <a:p>
            <a:pPr lvl="2" algn="just"/>
            <a:r>
              <a:rPr lang="en-US" dirty="0" smtClean="0">
                <a:latin typeface="Times New Roman" panose="02020603050405020304" pitchFamily="18" charset="0"/>
                <a:cs typeface="Times New Roman" panose="02020603050405020304" pitchFamily="18" charset="0"/>
              </a:rPr>
              <a:t>Using DAX (Data Analysis Expressions) in Power BI, users can create complex calculations and aggregations, enabling deeper analysis and better decision-making. Together, transformation and modeling in Power BI empower users to unlock the full potential of their data, providing meaningful insights and facilitating data-driven decision-making.</a:t>
            </a:r>
          </a:p>
        </p:txBody>
      </p:sp>
    </p:spTree>
    <p:extLst>
      <p:ext uri="{BB962C8B-B14F-4D97-AF65-F5344CB8AC3E}">
        <p14:creationId xmlns:p14="http://schemas.microsoft.com/office/powerpoint/2010/main" val="181826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12192000" cy="7017306"/>
          </a:xfrm>
          <a:prstGeom prst="rect">
            <a:avLst/>
          </a:prstGeom>
        </p:spPr>
        <p:txBody>
          <a:bodyPr wrap="square">
            <a:spAutoFit/>
          </a:bodyPr>
          <a:lstStyle/>
          <a:p>
            <a:pPr lvl="1" algn="just"/>
            <a:r>
              <a:rPr lang="en-US" b="1" dirty="0" smtClean="0">
                <a:latin typeface="Times New Roman" panose="02020603050405020304" pitchFamily="18" charset="0"/>
                <a:cs typeface="Times New Roman" panose="02020603050405020304" pitchFamily="18" charset="0"/>
              </a:rPr>
              <a:t>4. Data Visualization Blueprint</a:t>
            </a:r>
          </a:p>
          <a:p>
            <a:pPr lvl="2" algn="just"/>
            <a:r>
              <a:rPr lang="en-US" dirty="0" smtClean="0">
                <a:latin typeface="Times New Roman" panose="02020603050405020304" pitchFamily="18" charset="0"/>
                <a:cs typeface="Times New Roman" panose="02020603050405020304" pitchFamily="18" charset="0"/>
              </a:rPr>
              <a:t>A Power BI Data Visualization Blueprint serves as a strategic guide for designing and developing effective and impactful data visualizations. It outlines the steps and best practices for creating visuals that are not only aesthetically pleasing but also meaningful and insightful. The blueprint starts with understanding the audience and defining the objectives of the visualization.</a:t>
            </a:r>
          </a:p>
          <a:p>
            <a:pPr lvl="2" algn="just"/>
            <a:r>
              <a:rPr lang="en-US" dirty="0" smtClean="0">
                <a:latin typeface="Times New Roman" panose="02020603050405020304" pitchFamily="18" charset="0"/>
                <a:cs typeface="Times New Roman" panose="02020603050405020304" pitchFamily="18" charset="0"/>
              </a:rPr>
              <a:t>Next, it involves selecting the right type of visual for the data and the message. This includes choosing from various charts, graphs, maps, and custom visuals available in Power BI. The blueprint emphasizes the importance of data accuracy and integrity, ensuring that the data source is reliable and the data model is well-structured.</a:t>
            </a:r>
          </a:p>
          <a:p>
            <a:pPr lvl="2" algn="just"/>
            <a:r>
              <a:rPr lang="en-US" dirty="0" smtClean="0">
                <a:latin typeface="Times New Roman" panose="02020603050405020304" pitchFamily="18" charset="0"/>
                <a:cs typeface="Times New Roman" panose="02020603050405020304" pitchFamily="18" charset="0"/>
              </a:rPr>
              <a:t>Additionally, it covers the principles of design, such as using appropriate color schemes, maintaining consistency, and ensuring readability. Interactivity is another key aspect, with guidelines on incorporating features like slicers, filters, and drill-downs to enhance user engagement. Ultimately, a Power BI Data Visualization Blueprint helps in creating compelling and actionable visual reports that drive business decisions.</a:t>
            </a:r>
          </a:p>
          <a:p>
            <a:pPr lvl="1" algn="just"/>
            <a:endParaRPr lang="en-US" b="1" dirty="0" smtClean="0">
              <a:latin typeface="Times New Roman" panose="02020603050405020304" pitchFamily="18" charset="0"/>
              <a:cs typeface="Times New Roman" panose="02020603050405020304" pitchFamily="18" charset="0"/>
            </a:endParaRPr>
          </a:p>
          <a:p>
            <a:pPr lvl="1" algn="just"/>
            <a:r>
              <a:rPr lang="en-US" b="1" dirty="0" smtClean="0">
                <a:latin typeface="Times New Roman" panose="02020603050405020304" pitchFamily="18" charset="0"/>
                <a:cs typeface="Times New Roman" panose="02020603050405020304" pitchFamily="18" charset="0"/>
              </a:rPr>
              <a:t>5. Dashboard Layout and Design</a:t>
            </a:r>
          </a:p>
          <a:p>
            <a:pPr lvl="2" algn="just"/>
            <a:r>
              <a:rPr lang="en-US" dirty="0" smtClean="0">
                <a:latin typeface="Times New Roman" panose="02020603050405020304" pitchFamily="18" charset="0"/>
                <a:cs typeface="Times New Roman" panose="02020603050405020304" pitchFamily="18" charset="0"/>
              </a:rPr>
              <a:t>Dashboard layout and design are fundamental to creating effective and user-friendly dashboards in Power BI. A well-designed dashboard provides a clear and concise overview of key metrics and insights, facilitating quick decision-making. The layout should be intuitive, with a logical flow that guides the user through the information seamlessly.</a:t>
            </a:r>
          </a:p>
          <a:p>
            <a:pPr lvl="2" algn="just"/>
            <a:r>
              <a:rPr lang="en-US" dirty="0" smtClean="0">
                <a:latin typeface="Times New Roman" panose="02020603050405020304" pitchFamily="18" charset="0"/>
                <a:cs typeface="Times New Roman" panose="02020603050405020304" pitchFamily="18" charset="0"/>
              </a:rPr>
              <a:t>Key elements such as charts, graphs, and tables should be arranged hierarchically, with the most important data prominently displayed at the top. Consistent use of colors, fonts, and styles enhances readability and visual appeal. It's essential to avoid clutter by keeping the design simple and focusing on the most critical information. </a:t>
            </a:r>
          </a:p>
          <a:p>
            <a:pPr lvl="2" algn="just"/>
            <a:r>
              <a:rPr lang="en-US" dirty="0" smtClean="0">
                <a:latin typeface="Times New Roman" panose="02020603050405020304" pitchFamily="18" charset="0"/>
                <a:cs typeface="Times New Roman" panose="02020603050405020304" pitchFamily="18" charset="0"/>
              </a:rPr>
              <a:t>Interactivity is a crucial aspect of dashboard design, allowing users to filter data and drill down into details without losing context. Additionally, responsive design ensures that the dashboard is accessible across various devices, maintaining functionality and aesthetics. Ultimately, a well-structured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layout and thoughtful design transform raw data into a compelling story, driving informed decisions</a:t>
            </a:r>
          </a:p>
          <a:p>
            <a:pPr lvl="1" algn="just"/>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11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12192000" cy="6186309"/>
          </a:xfrm>
          <a:prstGeom prst="rect">
            <a:avLst/>
          </a:prstGeom>
        </p:spPr>
        <p:txBody>
          <a:bodyPr wrap="square">
            <a:spAutoFit/>
          </a:bodyPr>
          <a:lstStyle/>
          <a:p>
            <a:pPr lvl="1"/>
            <a:r>
              <a:rPr lang="en-US" b="1" dirty="0" smtClean="0">
                <a:latin typeface="Times New Roman" panose="02020603050405020304" pitchFamily="18" charset="0"/>
                <a:cs typeface="Times New Roman" panose="02020603050405020304" pitchFamily="18" charset="0"/>
              </a:rPr>
              <a:t>6. Interactivity and Navigation</a:t>
            </a:r>
          </a:p>
          <a:p>
            <a:pPr marL="1200150" lvl="2"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Interactivity and navigation are essential components of Power BI that enhance the user experience and provide deeper insights. Interactivity in Power BI allows users to engage with data through various interactive features like slicers, filters, and drill-through actions. These features enable users to dynamically explore data, uncover patterns, and focus on specific aspects without altering the core dataset.</a:t>
            </a:r>
          </a:p>
          <a:p>
            <a:pPr marL="1200150" lvl="2"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Slicers act as on-page filters, letting users segment data visually, while drill-through actions enable them to click on a data point and navigate to a detailed report or dashboard. Additionally, tooltips provide contextual information when hovering over visuals, adding another layer of interactivity.</a:t>
            </a:r>
          </a:p>
          <a:p>
            <a:pPr marL="1200150" lvl="2"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Navigation in Power BI is streamlined through intuitive design, using buttons, bookmarks, and linked pages to create a seamless flow between different reports and dashboards. This ensures users can easily find and analyze the information they need. Well-designed navigation and interactivity transform static reports into dynamic, user-centric experiences, empowering users to make data-driven decisions efficiently.</a:t>
            </a:r>
          </a:p>
          <a:p>
            <a:pPr lvl="2" algn="just"/>
            <a:endParaRPr lang="en-US" dirty="0" smtClean="0">
              <a:latin typeface="Times New Roman" panose="02020603050405020304" pitchFamily="18" charset="0"/>
              <a:cs typeface="Times New Roman" panose="02020603050405020304" pitchFamily="18" charset="0"/>
            </a:endParaRPr>
          </a:p>
          <a:p>
            <a:pPr lvl="1"/>
            <a:endParaRPr lang="en-US" b="1" dirty="0" smtClean="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7. Testing</a:t>
            </a:r>
          </a:p>
          <a:p>
            <a:pPr lvl="2" algn="just"/>
            <a:r>
              <a:rPr lang="en-US" dirty="0" smtClean="0">
                <a:latin typeface="Times New Roman" panose="02020603050405020304" pitchFamily="18" charset="0"/>
                <a:cs typeface="Times New Roman" panose="02020603050405020304" pitchFamily="18" charset="0"/>
              </a:rPr>
              <a:t>Power BI testing is a critical step to ensure the accuracy and reliability of reports and dashboards. This process involves validating data sources, checking data transformations, and verifying calculations to ensure that the visualizations reflect the correct information. Testing includes functional tests to verify that all interactive features like slicers, filters, and drill-downs work as intended. Performance testing ensures that dashboards load quickly and handle large datasets efficiently. User acceptance testing (UAT) is also essential, where end-users validate the functionality and usability of the reports. Thorough Power BI testing guarantees high-quality, dependable insights for informed decision-making.</a:t>
            </a:r>
          </a:p>
          <a:p>
            <a:pPr lvl="2"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5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12192000" cy="5355312"/>
          </a:xfrm>
          <a:prstGeom prst="rect">
            <a:avLst/>
          </a:prstGeom>
        </p:spPr>
        <p:txBody>
          <a:bodyPr wrap="square">
            <a:spAutoFit/>
          </a:bodyPr>
          <a:lstStyle/>
          <a:p>
            <a:pPr lvl="1"/>
            <a:r>
              <a:rPr lang="en-US" b="1" dirty="0" smtClean="0">
                <a:latin typeface="Times New Roman" panose="02020603050405020304" pitchFamily="18" charset="0"/>
                <a:cs typeface="Times New Roman" panose="02020603050405020304" pitchFamily="18" charset="0"/>
              </a:rPr>
              <a:t>8. Sharing</a:t>
            </a:r>
          </a:p>
          <a:p>
            <a:pPr lvl="2" algn="just"/>
            <a:r>
              <a:rPr lang="en-US" dirty="0" smtClean="0">
                <a:latin typeface="Times New Roman" panose="02020603050405020304" pitchFamily="18" charset="0"/>
                <a:cs typeface="Times New Roman" panose="02020603050405020304" pitchFamily="18" charset="0"/>
              </a:rPr>
              <a:t>Power BI project sharing is a pivotal feature that facilitates collaboration and accessibility among team members and stakeholders. Users can share reports and dashboards through Power BI Service, ensuring that everyone has access to the most current data and insights. Sharing can be done via direct links, embedding reports in web applications, or publishing to shared workspaces. Access controls and permissions ensure that sensitive data remains secure while allowing users to interact with and explore the reports. Effective project sharing in Power BI enhances teamwork, enables real-time collaboration, and drives data-informed decision-making across the organization.</a:t>
            </a:r>
          </a:p>
          <a:p>
            <a:pPr lvl="1" algn="just"/>
            <a:endParaRPr lang="en-US" dirty="0" smtClean="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9. Maintenance and Refresh</a:t>
            </a:r>
          </a:p>
          <a:p>
            <a:pPr lvl="2" algn="just"/>
            <a:r>
              <a:rPr lang="en-US" dirty="0" smtClean="0">
                <a:latin typeface="Times New Roman" panose="02020603050405020304" pitchFamily="18" charset="0"/>
                <a:cs typeface="Times New Roman" panose="02020603050405020304" pitchFamily="18" charset="0"/>
              </a:rPr>
              <a:t> Maintenance and Refresh Power BI maintenance and refresh are essential to keep reports and dashboards up-to-date and accurate. Maintenance involves regularly checking and updating data connections, ensuring that data sources are accessible and performing optimally. Refresh processes can be scheduled to automatically update datasets at specific intervals, ensuring that users always see the most current information. Power BI supports incremental refreshes, which update only the changed data, improving efficiency and performance. Additionally, monitoring the performance and usage of reports helps in optimizing and troubleshooting any issues. Regular maintenance and refresh activities ensure the reliability and relevance of Power BI insights for decision-making.</a:t>
            </a:r>
          </a:p>
          <a:p>
            <a:pPr lvl="2" algn="just"/>
            <a:endParaRPr lang="en-US" dirty="0">
              <a:latin typeface="Times New Roman" panose="02020603050405020304" pitchFamily="18" charset="0"/>
              <a:cs typeface="Times New Roman" panose="02020603050405020304" pitchFamily="18" charset="0"/>
            </a:endParaRPr>
          </a:p>
          <a:p>
            <a:pPr lvl="2" algn="just"/>
            <a:endParaRPr lang="en-US" dirty="0" smtClean="0">
              <a:latin typeface="Times New Roman" panose="02020603050405020304" pitchFamily="18" charset="0"/>
              <a:cs typeface="Times New Roman" panose="02020603050405020304" pitchFamily="18" charset="0"/>
            </a:endParaRPr>
          </a:p>
          <a:p>
            <a:pPr lvl="2" algn="ctr"/>
            <a:r>
              <a:rPr lang="en-US" sz="2000" b="1" dirty="0" smtClean="0">
                <a:solidFill>
                  <a:srgbClr val="00B050"/>
                </a:solidFill>
                <a:latin typeface="Times New Roman" panose="02020603050405020304" pitchFamily="18" charset="0"/>
                <a:cs typeface="Times New Roman" panose="02020603050405020304" pitchFamily="18" charset="0"/>
              </a:rPr>
              <a:t>“The End”</a:t>
            </a:r>
            <a:endParaRPr lang="en-US" sz="2000" b="1"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810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1391</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cp:revision>
  <dcterms:created xsi:type="dcterms:W3CDTF">2024-08-02T00:50:32Z</dcterms:created>
  <dcterms:modified xsi:type="dcterms:W3CDTF">2024-08-02T02:51:07Z</dcterms:modified>
</cp:coreProperties>
</file>