
<file path=[Content_Types].xml><?xml version="1.0" encoding="utf-8"?>
<Types xmlns="http://schemas.openxmlformats.org/package/2006/content-types">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7.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3.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131C01E-D53E-4CC0-A577-5844D80E367B}">
  <a:tblStyle styleId="{1131C01E-D53E-4CC0-A577-5844D80E367B}" styleName="Table_0">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0B1D2796-0F22-4B2C-999C-83BED5F31AF8}" styleName="Table_1">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 styleId="{7F726FB2-74A6-41EB-85CF-ADDDF0901413}" styleName="Table_2">
    <a:wholeTbl>
      <a:tcStyle>
        <a:tcBdr>
          <a:left>
            <a:ln cap="flat" w="9525">
              <a:solidFill>
                <a:srgbClr val="000000"/>
              </a:solidFill>
              <a:prstDash val="solid"/>
              <a:round/>
              <a:headEnd len="med" w="med" type="none"/>
              <a:tailEnd len="med" w="med" type="none"/>
            </a:ln>
          </a:left>
          <a:right>
            <a:ln cap="flat" w="9525">
              <a:solidFill>
                <a:srgbClr val="000000"/>
              </a:solidFill>
              <a:prstDash val="solid"/>
              <a:round/>
              <a:headEnd len="med" w="med" type="none"/>
              <a:tailEnd len="med" w="med" type="none"/>
            </a:ln>
          </a:right>
          <a:top>
            <a:ln cap="flat" w="9525">
              <a:solidFill>
                <a:srgbClr val="000000"/>
              </a:solidFill>
              <a:prstDash val="solid"/>
              <a:round/>
              <a:headEnd len="med" w="med" type="none"/>
              <a:tailEnd len="med" w="med" type="none"/>
            </a:ln>
          </a:top>
          <a:bottom>
            <a:ln cap="flat" w="9525">
              <a:solidFill>
                <a:srgbClr val="000000"/>
              </a:solidFill>
              <a:prstDash val="solid"/>
              <a:round/>
              <a:headEnd len="med" w="med" type="none"/>
              <a:tailEnd len="med" w="med" type="none"/>
            </a:ln>
          </a:bottom>
          <a:insideH>
            <a:ln cap="flat" w="9525">
              <a:solidFill>
                <a:srgbClr val="000000"/>
              </a:solidFill>
              <a:prstDash val="solid"/>
              <a:round/>
              <a:headEnd len="med" w="med" type="none"/>
              <a:tailEnd len="med" w="med" type="none"/>
            </a:ln>
          </a:insideH>
          <a:insideV>
            <a:ln cap="flat"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2" Type="http://schemas.openxmlformats.org/officeDocument/2006/relationships/presProps" Target="presProps.xml"/><Relationship Id="rId12" Type="http://schemas.openxmlformats.org/officeDocument/2006/relationships/slide" Target="slides/slide7.xml"/><Relationship Id="rId13" Type="http://schemas.openxmlformats.org/officeDocument/2006/relationships/slide" Target="slides/slide8.xml"/><Relationship Id="rId1" Type="http://schemas.openxmlformats.org/officeDocument/2006/relationships/theme" Target="theme/theme1.xml"/><Relationship Id="rId4" Type="http://schemas.openxmlformats.org/officeDocument/2006/relationships/slideMaster" Target="slideMasters/slideMaster1.xml"/><Relationship Id="rId10" Type="http://schemas.openxmlformats.org/officeDocument/2006/relationships/slide" Target="slides/slide5.xml"/><Relationship Id="rId3" Type="http://schemas.openxmlformats.org/officeDocument/2006/relationships/tableStyles" Target="tableStyles.xml"/><Relationship Id="rId11" Type="http://schemas.openxmlformats.org/officeDocument/2006/relationships/slide" Target="slides/slide6.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Nash Equilibirium Solver</a:t>
            </a:r>
          </a:p>
          <a:p>
            <a:pPr rtl="0">
              <a:spcBef>
                <a:spcPts val="0"/>
              </a:spcBef>
              <a:buNone/>
            </a:pPr>
            <a:r>
              <a:rPr b="1" lang="en" u="sng"/>
              <a:t>Goal</a:t>
            </a:r>
            <a:r>
              <a:rPr lang="en"/>
              <a:t> - to create a tool that is able to calculate the pure and mixed strategy equilibria</a:t>
            </a:r>
          </a:p>
          <a:p>
            <a:pPr rtl="0">
              <a:spcBef>
                <a:spcPts val="0"/>
              </a:spcBef>
              <a:buNone/>
            </a:pPr>
            <a:r>
              <a:rPr lang="en"/>
              <a:t>	of 2x2 games with 2 players</a:t>
            </a:r>
          </a:p>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Demo</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UNLIKE being able to draw figures for each player, we had to overcome this hurdle by turning abstract Best Response functions into code. Systematically comparing dominated functions to </a:t>
            </a:r>
            <a:r>
              <a:rPr lang="en">
                <a:solidFill>
                  <a:schemeClr val="dk1"/>
                </a:solidFill>
              </a:rPr>
              <a:t>determine Pure and Mixed Nash equilibria</a:t>
            </a:r>
            <a:r>
              <a:rPr lang="en"/>
              <a:t>. Despite this, we still were able to solve the problems of HW 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To do this, must analyze how nash is found and convert it to code</a:t>
            </a:r>
          </a:p>
          <a:p>
            <a:pPr rtl="0">
              <a:spcBef>
                <a:spcPts val="0"/>
              </a:spcBef>
              <a:buNone/>
            </a:pPr>
            <a:r>
              <a:t/>
            </a:r>
            <a:endParaRPr>
              <a:solidFill>
                <a:schemeClr val="dk1"/>
              </a:solidFill>
            </a:endParaRPr>
          </a:p>
          <a:p>
            <a:pPr rtl="0">
              <a:spcBef>
                <a:spcPts val="0"/>
              </a:spcBef>
              <a:buNone/>
            </a:pPr>
            <a:r>
              <a:rPr b="1" lang="en"/>
              <a:t>Pure </a:t>
            </a:r>
            <a:r>
              <a:rPr lang="en"/>
              <a:t>- list of strategies for each player so no player wants to deviate</a:t>
            </a:r>
          </a:p>
          <a:p>
            <a:pPr rtl="0">
              <a:spcBef>
                <a:spcPts val="0"/>
              </a:spcBef>
              <a:buNone/>
            </a:pPr>
            <a:r>
              <a:rPr lang="en"/>
              <a:t>- goal in every game is to maximize individual payoff</a:t>
            </a:r>
          </a:p>
          <a:p>
            <a:pPr rtl="0">
              <a:spcBef>
                <a:spcPts val="0"/>
              </a:spcBef>
              <a:buNone/>
            </a:pPr>
            <a:r>
              <a:rPr lang="en"/>
              <a:t>- best response determined by highest payoff depending on what other player will play</a:t>
            </a:r>
          </a:p>
          <a:p>
            <a:pPr rtl="0">
              <a:spcBef>
                <a:spcPts val="0"/>
              </a:spcBef>
              <a:buNone/>
            </a:pPr>
            <a:r>
              <a:t/>
            </a:r>
            <a:endParaRPr/>
          </a:p>
          <a:p>
            <a:pPr rtl="0">
              <a:spcBef>
                <a:spcPts val="0"/>
              </a:spcBef>
              <a:buNone/>
            </a:pPr>
            <a:r>
              <a:rPr b="1" lang="en"/>
              <a:t>Mixed </a:t>
            </a:r>
            <a:r>
              <a:rPr lang="en"/>
              <a:t>- each player chooses a probability at which to play his/her moves</a:t>
            </a:r>
          </a:p>
          <a:p>
            <a:pPr rtl="0">
              <a:spcBef>
                <a:spcPts val="0"/>
              </a:spcBef>
              <a:buNone/>
            </a:pPr>
            <a:r>
              <a:rPr lang="en"/>
              <a:t>- in 2x2 game, chooses to play one move with probability p and the other with probability (1-p)</a:t>
            </a:r>
          </a:p>
          <a:p>
            <a:pPr rtl="0">
              <a:spcBef>
                <a:spcPts val="0"/>
              </a:spcBef>
              <a:buNone/>
            </a:pPr>
            <a:r>
              <a:rPr lang="en"/>
              <a:t>- can’t determine true payoff because dependent on randomness</a:t>
            </a:r>
          </a:p>
          <a:p>
            <a:pPr lvl="0" rtl="0">
              <a:spcBef>
                <a:spcPts val="0"/>
              </a:spcBef>
              <a:buNone/>
            </a:pPr>
            <a:r>
              <a:rPr lang="en"/>
              <a:t>- goal is to maximize average payoff, or the average value if playing a move with prob. 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b="1" lang="en"/>
              <a:t>Finding Pure</a:t>
            </a:r>
            <a:r>
              <a:rPr lang="en"/>
              <a:t> - Calculate best response function</a:t>
            </a:r>
          </a:p>
          <a:p>
            <a:pPr rtl="0">
              <a:spcBef>
                <a:spcPts val="0"/>
              </a:spcBef>
              <a:buNone/>
            </a:pPr>
            <a:r>
              <a:rPr lang="en"/>
              <a:t>- compare to BR function of other player and find similarities</a:t>
            </a:r>
          </a:p>
          <a:p>
            <a:pPr rtl="0">
              <a:spcBef>
                <a:spcPts val="0"/>
              </a:spcBef>
              <a:buNone/>
            </a:pPr>
            <a:r>
              <a:rPr lang="en"/>
              <a:t>-if other player plays one move, what is dominant strategy?</a:t>
            </a:r>
          </a:p>
          <a:p>
            <a:pPr rtl="0">
              <a:spcBef>
                <a:spcPts val="0"/>
              </a:spcBef>
              <a:buNone/>
            </a:pPr>
            <a:r>
              <a:rPr lang="en"/>
              <a:t>- other method: eliminate dominated strategies</a:t>
            </a:r>
          </a:p>
          <a:p>
            <a:pPr rtl="0">
              <a:spcBef>
                <a:spcPts val="0"/>
              </a:spcBef>
              <a:buNone/>
            </a:pPr>
            <a:r>
              <a:rPr lang="en"/>
              <a:t>-find move where payoff is better regardless of what other player does</a:t>
            </a:r>
          </a:p>
          <a:p>
            <a:pPr rtl="0">
              <a:spcBef>
                <a:spcPts val="0"/>
              </a:spcBef>
              <a:buNone/>
            </a:pPr>
            <a:r>
              <a:t/>
            </a:r>
            <a:endParaRPr/>
          </a:p>
          <a:p>
            <a:pPr rtl="0">
              <a:spcBef>
                <a:spcPts val="0"/>
              </a:spcBef>
              <a:buNone/>
            </a:pPr>
            <a:r>
              <a:rPr b="1" lang="en"/>
              <a:t>Finding Mixed</a:t>
            </a:r>
            <a:r>
              <a:rPr lang="en"/>
              <a:t> - Calculate the expected payoff function by finding for what p E(p, H) and E(p, T) are equal</a:t>
            </a:r>
          </a:p>
          <a:p>
            <a:pPr rtl="0">
              <a:spcBef>
                <a:spcPts val="0"/>
              </a:spcBef>
              <a:buNone/>
            </a:pPr>
            <a:r>
              <a:rPr lang="en"/>
              <a:t>- Used to find Best Response function with probability p</a:t>
            </a:r>
          </a:p>
          <a:p>
            <a:pPr rtl="0">
              <a:spcBef>
                <a:spcPts val="0"/>
              </a:spcBef>
              <a:buNone/>
            </a:pPr>
            <a:r>
              <a:rPr lang="en"/>
              <a:t>- Plot both best response functions and mixed Nash occurs where intersection occurs</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 from the payoff matrix, you can plot those values into payoff their respective payoff functions to determine p/q values, and average payoffs by finding the x,y intercepts. With this information, one can compute the BR/the envelope for each player. With this info, and visual diagrams, it becomes clear when there are mixed or pure nashes present.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sz="1200">
                <a:solidFill>
                  <a:schemeClr val="dk1"/>
                </a:solidFill>
              </a:rPr>
              <a:t>With these plotted payoffs we can determine the best responses for each player, find dominant strategies by evaluating payoff intersections, and determine if there are Pure/Mixed Nashes present.</a:t>
            </a:r>
          </a:p>
          <a:p>
            <a:pPr lvl="0" rtl="0">
              <a:spcBef>
                <a:spcPts val="600"/>
              </a:spcBef>
              <a:buNone/>
            </a:pPr>
            <a:r>
              <a:t/>
            </a:r>
            <a:endParaRPr sz="1200">
              <a:solidFill>
                <a:schemeClr val="dk1"/>
              </a:solidFill>
            </a:endParaRPr>
          </a:p>
          <a:p>
            <a:pPr lvl="0" rtl="0">
              <a:spcBef>
                <a:spcPts val="600"/>
              </a:spcBef>
              <a:buNone/>
            </a:pPr>
            <a:r>
              <a:rPr lang="en" sz="1200">
                <a:solidFill>
                  <a:schemeClr val="dk1"/>
                </a:solidFill>
              </a:rPr>
              <a:t>We can replicate these steps through the use of simple algebra, and objects to represent the abstractions of lines and points derived from the payoff matrix (Submitted through an accessible GUI).</a:t>
            </a:r>
          </a:p>
          <a:p>
            <a:pPr lvl="0" rtl="0">
              <a:spcBef>
                <a:spcPts val="600"/>
              </a:spcBef>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For example, values from a payoff matrix array can be quickly turned into point objects, and in turn used to create lines.</a:t>
            </a:r>
          </a:p>
          <a:p>
            <a:pPr lvl="0" rtl="0">
              <a:spcBef>
                <a:spcPts val="0"/>
              </a:spcBef>
              <a:buNone/>
            </a:pPr>
            <a:r>
              <a:rPr lang="en" sz="1200">
                <a:solidFill>
                  <a:schemeClr val="dk1"/>
                </a:solidFill>
              </a:rPr>
              <a:t>With these line objects, it becomes easy to determine a X,Y intercept point to find an optimal p/q value (X), or a given player’s average payoff (Y).</a:t>
            </a: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Clr>
                <a:schemeClr val="dk1"/>
              </a:buClr>
              <a:buSzPct val="91666"/>
              <a:buFont typeface="Arial"/>
              <a:buNone/>
            </a:pPr>
            <a:r>
              <a:rPr lang="en" sz="1200">
                <a:solidFill>
                  <a:schemeClr val="dk1"/>
                </a:solidFill>
              </a:rPr>
              <a:t>Now, in a problem like U10, we had to make different checks, to determine if Pure Nash equilibria existed. In a problem like U10, we had to detect if a single player had a dominant strategy, and then observe the intercept of the other player. The location of pure strategies depended upon the point location of the payoff intercept for the opposing player. It’s important to remember that this is very intuitive for anyone to graph and observe these equilibria in graphs of the Best Response functions, but we had to make many different checks to make sure we weren’t classifying games incorrectly.</a:t>
            </a:r>
          </a:p>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Java Reasons</a:t>
            </a:r>
          </a:p>
          <a:p>
            <a:pPr indent="-317500" lvl="0" marL="457200" rtl="0">
              <a:spcBef>
                <a:spcPts val="0"/>
              </a:spcBef>
              <a:buClr>
                <a:srgbClr val="000000"/>
              </a:buClr>
              <a:buSzPct val="127272"/>
              <a:buFont typeface="Arial"/>
              <a:buChar char="●"/>
            </a:pPr>
            <a:r>
              <a:rPr lang="en"/>
              <a:t>Object-oriented - can create Point and Line classes for Best response functions</a:t>
            </a:r>
          </a:p>
          <a:p>
            <a:pPr indent="-317500" lvl="0" marL="457200" rtl="0">
              <a:spcBef>
                <a:spcPts val="0"/>
              </a:spcBef>
              <a:buClr>
                <a:srgbClr val="000000"/>
              </a:buClr>
              <a:buSzPct val="127272"/>
              <a:buFont typeface="Arial"/>
              <a:buChar char="●"/>
            </a:pPr>
            <a:r>
              <a:rPr lang="en"/>
              <a:t>More familiar with the language</a:t>
            </a:r>
          </a:p>
          <a:p>
            <a:pPr rtl="0">
              <a:spcBef>
                <a:spcPts val="0"/>
              </a:spcBef>
              <a:buNone/>
            </a:pPr>
            <a:r>
              <a:t/>
            </a:r>
            <a:endParaRPr/>
          </a:p>
          <a:p>
            <a:pPr rtl="0">
              <a:spcBef>
                <a:spcPts val="0"/>
              </a:spcBef>
              <a:buNone/>
            </a:pPr>
            <a:r>
              <a:rPr lang="en"/>
              <a:t>Front End</a:t>
            </a:r>
          </a:p>
          <a:p>
            <a:pPr rtl="0">
              <a:spcBef>
                <a:spcPts val="0"/>
              </a:spcBef>
              <a:buNone/>
            </a:pPr>
            <a:r>
              <a:rPr lang="en"/>
              <a:t>Uses Swing, a package provided by Java</a:t>
            </a:r>
          </a:p>
          <a:p>
            <a:pPr rtl="0">
              <a:spcBef>
                <a:spcPts val="0"/>
              </a:spcBef>
              <a:buNone/>
            </a:pPr>
            <a:r>
              <a:rPr lang="en"/>
              <a:t>Provides developer with useful user interface tools</a:t>
            </a:r>
          </a:p>
          <a:p>
            <a:pPr rtl="0">
              <a:spcBef>
                <a:spcPts val="0"/>
              </a:spcBef>
              <a:buNone/>
            </a:pPr>
            <a:r>
              <a:rPr lang="en"/>
              <a:t>Text field represents each player’s payoff for given moves</a:t>
            </a:r>
          </a:p>
          <a:p>
            <a:pPr rtl="0">
              <a:spcBef>
                <a:spcPts val="0"/>
              </a:spcBef>
              <a:buNone/>
            </a:pPr>
            <a:r>
              <a:rPr lang="en"/>
              <a:t>Sends input to back-end for calculation of Nash equilibria</a:t>
            </a:r>
          </a:p>
          <a:p>
            <a:pPr rtl="0">
              <a:spcBef>
                <a:spcPts val="0"/>
              </a:spcBef>
              <a:buNone/>
            </a:pPr>
            <a:r>
              <a:rPr lang="en"/>
              <a:t>Receives output of back-end and displays pure and mixed Nash to user</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b="1" lang="en">
                <a:solidFill>
                  <a:schemeClr val="dk1"/>
                </a:solidFill>
              </a:rPr>
              <a:t>NashSolverGUI</a:t>
            </a:r>
          </a:p>
          <a:p>
            <a:pPr indent="-317500" lvl="0" marL="457200" rtl="0">
              <a:spcBef>
                <a:spcPts val="0"/>
              </a:spcBef>
              <a:buClr>
                <a:schemeClr val="dk1"/>
              </a:buClr>
              <a:buSzPct val="127272"/>
              <a:buFont typeface="Arial"/>
              <a:buChar char="●"/>
            </a:pPr>
            <a:r>
              <a:rPr lang="en">
                <a:solidFill>
                  <a:schemeClr val="dk1"/>
                </a:solidFill>
              </a:rPr>
              <a:t>Provides user-friendly graphical user interface</a:t>
            </a:r>
          </a:p>
          <a:p>
            <a:pPr rtl="0">
              <a:spcBef>
                <a:spcPts val="0"/>
              </a:spcBef>
              <a:buNone/>
            </a:pPr>
            <a:r>
              <a:rPr b="1" lang="en"/>
              <a:t>Point</a:t>
            </a:r>
          </a:p>
          <a:p>
            <a:pPr indent="-317500" lvl="0" marL="457200" rtl="0">
              <a:spcBef>
                <a:spcPts val="0"/>
              </a:spcBef>
              <a:buClr>
                <a:srgbClr val="000000"/>
              </a:buClr>
              <a:buSzPct val="127272"/>
              <a:buFont typeface="Arial"/>
              <a:buChar char="●"/>
            </a:pPr>
            <a:r>
              <a:rPr lang="en"/>
              <a:t>Represents a point on the x-y plane</a:t>
            </a:r>
          </a:p>
          <a:p>
            <a:pPr indent="-317500" lvl="0" marL="457200" rtl="0">
              <a:spcBef>
                <a:spcPts val="0"/>
              </a:spcBef>
              <a:buClr>
                <a:srgbClr val="000000"/>
              </a:buClr>
              <a:buSzPct val="127272"/>
              <a:buFont typeface="Arial"/>
              <a:buChar char="●"/>
            </a:pPr>
            <a:r>
              <a:rPr lang="en"/>
              <a:t>Input: x and y coordinates (double)</a:t>
            </a:r>
          </a:p>
          <a:p>
            <a:pPr rtl="0">
              <a:spcBef>
                <a:spcPts val="0"/>
              </a:spcBef>
              <a:buNone/>
            </a:pPr>
            <a:r>
              <a:rPr b="1" lang="en"/>
              <a:t>Line</a:t>
            </a:r>
          </a:p>
          <a:p>
            <a:pPr indent="-317500" lvl="0" marL="457200" rtl="0">
              <a:spcBef>
                <a:spcPts val="0"/>
              </a:spcBef>
              <a:buClr>
                <a:srgbClr val="000000"/>
              </a:buClr>
              <a:buSzPct val="127272"/>
              <a:buFont typeface="Arial"/>
              <a:buChar char="●"/>
            </a:pPr>
            <a:r>
              <a:rPr lang="en"/>
              <a:t>Represents a line </a:t>
            </a:r>
          </a:p>
          <a:p>
            <a:pPr indent="-317500" lvl="0" marL="457200" rtl="0">
              <a:spcBef>
                <a:spcPts val="0"/>
              </a:spcBef>
              <a:buClr>
                <a:srgbClr val="000000"/>
              </a:buClr>
              <a:buSzPct val="127272"/>
              <a:buFont typeface="Arial"/>
              <a:buChar char="●"/>
            </a:pPr>
            <a:r>
              <a:rPr lang="en"/>
              <a:t>Input: two points</a:t>
            </a:r>
          </a:p>
          <a:p>
            <a:pPr indent="-317500" lvl="0" marL="457200" rtl="0">
              <a:spcBef>
                <a:spcPts val="0"/>
              </a:spcBef>
              <a:buClr>
                <a:srgbClr val="000000"/>
              </a:buClr>
              <a:buSzPct val="127272"/>
              <a:buFont typeface="Arial"/>
              <a:buChar char="●"/>
            </a:pPr>
            <a:r>
              <a:rPr lang="en"/>
              <a:t>Provides slope, x-intercept, y-intercept</a:t>
            </a:r>
          </a:p>
          <a:p>
            <a:pPr rtl="0">
              <a:spcBef>
                <a:spcPts val="0"/>
              </a:spcBef>
              <a:buNone/>
            </a:pPr>
            <a:r>
              <a:rPr b="1" lang="en"/>
              <a:t>MixedNashSolver</a:t>
            </a:r>
          </a:p>
          <a:p>
            <a:pPr indent="-317500" lvl="0" marL="457200" rtl="0">
              <a:spcBef>
                <a:spcPts val="0"/>
              </a:spcBef>
              <a:buClr>
                <a:srgbClr val="000000"/>
              </a:buClr>
              <a:buSzPct val="127272"/>
              <a:buFont typeface="Arial"/>
              <a:buChar char="●"/>
            </a:pPr>
            <a:r>
              <a:rPr lang="en"/>
              <a:t>Does all of the work</a:t>
            </a:r>
          </a:p>
          <a:p>
            <a:pPr indent="-317500" lvl="0" marL="457200" rtl="0">
              <a:spcBef>
                <a:spcPts val="0"/>
              </a:spcBef>
              <a:buClr>
                <a:srgbClr val="000000"/>
              </a:buClr>
              <a:buSzPct val="127272"/>
              <a:buFont typeface="Arial"/>
              <a:buChar char="●"/>
            </a:pPr>
            <a:r>
              <a:rPr lang="en"/>
              <a:t>Input: matrix of player payoffs</a:t>
            </a:r>
          </a:p>
          <a:p>
            <a:pPr lvl="0" rtl="0">
              <a:spcBef>
                <a:spcPts val="0"/>
              </a:spcBef>
              <a:buNone/>
            </a:pPr>
            <a:r>
              <a:t/>
            </a:r>
            <a:endParaRP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457200" y="563759"/>
            <a:ext cx="8229600" cy="3009600"/>
          </a:xfrm>
          <a:prstGeom prst="rect">
            <a:avLst/>
          </a:prstGeom>
        </p:spPr>
        <p:txBody>
          <a:bodyPr anchorCtr="0" anchor="t"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1" name="Shape 11"/>
          <p:cNvSpPr txBox="1"/>
          <p:nvPr>
            <p:ph idx="1" type="subTitle"/>
          </p:nvPr>
        </p:nvSpPr>
        <p:spPr>
          <a:xfrm>
            <a:off x="457200" y="3716392"/>
            <a:ext cx="8229600" cy="1232699"/>
          </a:xfrm>
          <a:prstGeom prst="rect">
            <a:avLst/>
          </a:prstGeom>
        </p:spPr>
        <p:txBody>
          <a:bodyPr anchorCtr="0" anchor="t" bIns="91425" lIns="91425" rIns="91425" tIns="91425"/>
          <a:lstStyle>
            <a:lvl1pPr>
              <a:spcBef>
                <a:spcPts val="0"/>
              </a:spcBef>
              <a:buClr>
                <a:schemeClr val="dk2"/>
              </a:buClr>
              <a:buSzPct val="100000"/>
              <a:buNone/>
              <a:defRPr sz="4800">
                <a:solidFill>
                  <a:schemeClr val="dk2"/>
                </a:solidFill>
              </a:defRPr>
            </a:lvl1pPr>
            <a:lvl2pPr>
              <a:spcBef>
                <a:spcPts val="0"/>
              </a:spcBef>
              <a:buClr>
                <a:schemeClr val="dk2"/>
              </a:buClr>
              <a:buSzPct val="100000"/>
              <a:buNone/>
              <a:defRPr sz="4800">
                <a:solidFill>
                  <a:schemeClr val="dk2"/>
                </a:solidFill>
              </a:defRPr>
            </a:lvl2pPr>
            <a:lvl3pPr>
              <a:spcBef>
                <a:spcPts val="0"/>
              </a:spcBef>
              <a:buClr>
                <a:schemeClr val="dk2"/>
              </a:buClr>
              <a:buSzPct val="100000"/>
              <a:buNone/>
              <a:defRPr sz="4800">
                <a:solidFill>
                  <a:schemeClr val="dk2"/>
                </a:solidFill>
              </a:defRPr>
            </a:lvl3pPr>
            <a:lvl4pPr>
              <a:spcBef>
                <a:spcPts val="0"/>
              </a:spcBef>
              <a:buClr>
                <a:schemeClr val="dk2"/>
              </a:buClr>
              <a:buSzPct val="100000"/>
              <a:buNone/>
              <a:defRPr sz="4800">
                <a:solidFill>
                  <a:schemeClr val="dk2"/>
                </a:solidFill>
              </a:defRPr>
            </a:lvl4pPr>
            <a:lvl5pPr>
              <a:spcBef>
                <a:spcPts val="0"/>
              </a:spcBef>
              <a:buClr>
                <a:schemeClr val="dk2"/>
              </a:buClr>
              <a:buSzPct val="100000"/>
              <a:buNone/>
              <a:defRPr sz="4800">
                <a:solidFill>
                  <a:schemeClr val="dk2"/>
                </a:solidFill>
              </a:defRPr>
            </a:lvl5pPr>
            <a:lvl6pPr>
              <a:spcBef>
                <a:spcPts val="0"/>
              </a:spcBef>
              <a:buClr>
                <a:schemeClr val="dk2"/>
              </a:buClr>
              <a:buSzPct val="100000"/>
              <a:buNone/>
              <a:defRPr sz="4800">
                <a:solidFill>
                  <a:schemeClr val="dk2"/>
                </a:solidFill>
              </a:defRPr>
            </a:lvl6pPr>
            <a:lvl7pPr>
              <a:spcBef>
                <a:spcPts val="0"/>
              </a:spcBef>
              <a:buClr>
                <a:schemeClr val="dk2"/>
              </a:buClr>
              <a:buSzPct val="100000"/>
              <a:buNone/>
              <a:defRPr sz="4800">
                <a:solidFill>
                  <a:schemeClr val="dk2"/>
                </a:solidFill>
              </a:defRPr>
            </a:lvl7pPr>
            <a:lvl8pPr>
              <a:spcBef>
                <a:spcPts val="0"/>
              </a:spcBef>
              <a:buClr>
                <a:schemeClr val="dk2"/>
              </a:buClr>
              <a:buSzPct val="100000"/>
              <a:buNone/>
              <a:defRPr sz="4800">
                <a:solidFill>
                  <a:schemeClr val="dk2"/>
                </a:solidFill>
              </a:defRPr>
            </a:lvl8pPr>
            <a:lvl9pPr>
              <a:spcBef>
                <a:spcPts val="0"/>
              </a:spcBef>
              <a:buClr>
                <a:schemeClr val="dk2"/>
              </a:buClr>
              <a:buSzPct val="100000"/>
              <a:buNone/>
              <a:defRPr sz="4800">
                <a:solidFill>
                  <a:schemeClr val="dk2"/>
                </a:solidFill>
              </a:defRPr>
            </a:lvl9pPr>
          </a:lstStyle>
          <a:p/>
        </p:txBody>
      </p:sp>
      <p:cxnSp>
        <p:nvCxnSpPr>
          <p:cNvPr id="12" name="Shape 12"/>
          <p:cNvCxnSpPr/>
          <p:nvPr/>
        </p:nvCxnSpPr>
        <p:spPr>
          <a:xfrm>
            <a:off x="457200" y="411479"/>
            <a:ext cx="8229600" cy="0"/>
          </a:xfrm>
          <a:prstGeom prst="straightConnector1">
            <a:avLst/>
          </a:prstGeom>
          <a:noFill/>
          <a:ln cap="flat" w="57150">
            <a:solidFill>
              <a:schemeClr val="accent1"/>
            </a:solidFill>
            <a:prstDash val="solid"/>
            <a:round/>
            <a:headEnd len="med" w="med" type="none"/>
            <a:tailEnd len="med" w="med" type="none"/>
          </a:ln>
        </p:spPr>
      </p:cxnSp>
      <p:cxnSp>
        <p:nvCxnSpPr>
          <p:cNvPr id="13" name="Shape 13"/>
          <p:cNvCxnSpPr/>
          <p:nvPr/>
        </p:nvCxnSpPr>
        <p:spPr>
          <a:xfrm>
            <a:off x="457200" y="3633382"/>
            <a:ext cx="8229600" cy="0"/>
          </a:xfrm>
          <a:prstGeom prst="straightConnector1">
            <a:avLst/>
          </a:prstGeom>
          <a:noFill/>
          <a:ln cap="flat" w="57150">
            <a:solidFill>
              <a:schemeClr val="accent1"/>
            </a:solidFill>
            <a:prstDash val="solid"/>
            <a:round/>
            <a:headEnd len="med" w="med" type="none"/>
            <a:tailEnd len="med" w="med" type="none"/>
          </a:ln>
        </p:spPr>
      </p:cxnSp>
      <p:sp>
        <p:nvSpPr>
          <p:cNvPr id="14" name="Shape 14"/>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17" name="Shape 17"/>
          <p:cNvSpPr txBox="1"/>
          <p:nvPr>
            <p:ph idx="1" type="body"/>
          </p:nvPr>
        </p:nvSpPr>
        <p:spPr>
          <a:xfrm>
            <a:off x="457200" y="1200150"/>
            <a:ext cx="82296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18" name="Shape 18"/>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19" name="Shape 1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solidFill>
                  <a:srgbClr val="DA0002"/>
                </a:solidFill>
              </a:defRPr>
            </a:lvl1pPr>
            <a:lvl2pPr>
              <a:spcBef>
                <a:spcPts val="0"/>
              </a:spcBef>
              <a:defRPr>
                <a:solidFill>
                  <a:srgbClr val="DA0002"/>
                </a:solidFill>
              </a:defRPr>
            </a:lvl2pPr>
            <a:lvl3pPr>
              <a:spcBef>
                <a:spcPts val="0"/>
              </a:spcBef>
              <a:defRPr>
                <a:solidFill>
                  <a:srgbClr val="DA0002"/>
                </a:solidFill>
              </a:defRPr>
            </a:lvl3pPr>
            <a:lvl4pPr>
              <a:spcBef>
                <a:spcPts val="0"/>
              </a:spcBef>
              <a:defRPr>
                <a:solidFill>
                  <a:srgbClr val="DA0002"/>
                </a:solidFill>
              </a:defRPr>
            </a:lvl4pPr>
            <a:lvl5pPr>
              <a:spcBef>
                <a:spcPts val="0"/>
              </a:spcBef>
              <a:defRPr>
                <a:solidFill>
                  <a:srgbClr val="DA0002"/>
                </a:solidFill>
              </a:defRPr>
            </a:lvl5pPr>
            <a:lvl6pPr>
              <a:spcBef>
                <a:spcPts val="0"/>
              </a:spcBef>
              <a:defRPr>
                <a:solidFill>
                  <a:srgbClr val="DA0002"/>
                </a:solidFill>
              </a:defRPr>
            </a:lvl6pPr>
            <a:lvl7pPr>
              <a:spcBef>
                <a:spcPts val="0"/>
              </a:spcBef>
              <a:defRPr>
                <a:solidFill>
                  <a:srgbClr val="DA0002"/>
                </a:solidFill>
              </a:defRPr>
            </a:lvl7pPr>
            <a:lvl8pPr>
              <a:spcBef>
                <a:spcPts val="0"/>
              </a:spcBef>
              <a:defRPr>
                <a:solidFill>
                  <a:srgbClr val="DA0002"/>
                </a:solidFill>
              </a:defRPr>
            </a:lvl8pPr>
            <a:lvl9pPr>
              <a:spcBef>
                <a:spcPts val="0"/>
              </a:spcBef>
              <a:defRPr>
                <a:solidFill>
                  <a:srgbClr val="DA0002"/>
                </a:solidFill>
              </a:defRPr>
            </a:lvl9pPr>
          </a:lstStyle>
          <a:p/>
        </p:txBody>
      </p:sp>
      <p:sp>
        <p:nvSpPr>
          <p:cNvPr id="22" name="Shape 22"/>
          <p:cNvSpPr txBox="1"/>
          <p:nvPr>
            <p:ph idx="1" type="body"/>
          </p:nvPr>
        </p:nvSpPr>
        <p:spPr>
          <a:xfrm>
            <a:off x="457200"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2" type="body"/>
          </p:nvPr>
        </p:nvSpPr>
        <p:spPr>
          <a:xfrm>
            <a:off x="4692273" y="1200150"/>
            <a:ext cx="3994500" cy="3725699"/>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4" name="Shape 24"/>
          <p:cNvCxnSpPr/>
          <p:nvPr/>
        </p:nvCxnSpPr>
        <p:spPr>
          <a:xfrm>
            <a:off x="457200" y="1143000"/>
            <a:ext cx="8229600" cy="0"/>
          </a:xfrm>
          <a:prstGeom prst="straightConnector1">
            <a:avLst/>
          </a:prstGeom>
          <a:noFill/>
          <a:ln cap="flat" w="50800">
            <a:solidFill>
              <a:srgbClr val="DA0002"/>
            </a:solidFill>
            <a:prstDash val="solid"/>
            <a:round/>
            <a:headEnd len="med" w="med" type="none"/>
            <a:tailEnd len="med" w="med" type="none"/>
          </a:ln>
        </p:spPr>
      </p:cxnSp>
      <p:sp>
        <p:nvSpPr>
          <p:cNvPr id="25" name="Shape 25"/>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457200" y="205978"/>
            <a:ext cx="8229600" cy="8574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cxnSp>
        <p:nvCxnSpPr>
          <p:cNvPr id="28" name="Shape 28"/>
          <p:cNvCxnSpPr/>
          <p:nvPr/>
        </p:nvCxnSpPr>
        <p:spPr>
          <a:xfrm>
            <a:off x="457200" y="1143000"/>
            <a:ext cx="8229600" cy="0"/>
          </a:xfrm>
          <a:prstGeom prst="straightConnector1">
            <a:avLst/>
          </a:prstGeom>
          <a:noFill/>
          <a:ln cap="flat" w="50800">
            <a:solidFill>
              <a:schemeClr val="accent1"/>
            </a:solidFill>
            <a:prstDash val="solid"/>
            <a:round/>
            <a:headEnd len="med" w="med" type="none"/>
            <a:tailEnd len="med" w="med" type="none"/>
          </a:ln>
        </p:spPr>
      </p:cxnSp>
      <p:sp>
        <p:nvSpPr>
          <p:cNvPr id="29" name="Shape 29"/>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0" name="Shape 30"/>
        <p:cNvGrpSpPr/>
        <p:nvPr/>
      </p:nvGrpSpPr>
      <p:grpSpPr>
        <a:xfrm>
          <a:off x="0" y="0"/>
          <a:ext cx="0" cy="0"/>
          <a:chOff x="0" y="0"/>
          <a:chExt cx="0" cy="0"/>
        </a:xfrm>
      </p:grpSpPr>
      <p:sp>
        <p:nvSpPr>
          <p:cNvPr id="31" name="Shape 31"/>
          <p:cNvSpPr txBox="1"/>
          <p:nvPr>
            <p:ph idx="1" type="body"/>
          </p:nvPr>
        </p:nvSpPr>
        <p:spPr>
          <a:xfrm>
            <a:off x="457200" y="4406309"/>
            <a:ext cx="8229600" cy="519599"/>
          </a:xfrm>
          <a:prstGeom prst="rect">
            <a:avLst/>
          </a:prstGeom>
        </p:spPr>
        <p:txBody>
          <a:bodyPr anchorCtr="0" anchor="t" bIns="91425" lIns="91425" rIns="91425" tIns="91425"/>
          <a:lstStyle>
            <a:lvl1pPr algn="ctr">
              <a:spcBef>
                <a:spcPts val="0"/>
              </a:spcBef>
              <a:buSzPct val="100000"/>
              <a:buNone/>
              <a:defRPr sz="1800"/>
            </a:lvl1pPr>
          </a:lstStyle>
          <a:p/>
        </p:txBody>
      </p:sp>
      <p:cxnSp>
        <p:nvCxnSpPr>
          <p:cNvPr id="32" name="Shape 32"/>
          <p:cNvCxnSpPr/>
          <p:nvPr/>
        </p:nvCxnSpPr>
        <p:spPr>
          <a:xfrm>
            <a:off x="457200" y="4317760"/>
            <a:ext cx="8229600" cy="0"/>
          </a:xfrm>
          <a:prstGeom prst="straightConnector1">
            <a:avLst/>
          </a:prstGeom>
          <a:noFill/>
          <a:ln cap="flat" w="50800">
            <a:solidFill>
              <a:schemeClr val="lt2"/>
            </a:solidFill>
            <a:prstDash val="solid"/>
            <a:round/>
            <a:headEnd len="med" w="med" type="none"/>
            <a:tailEnd len="med" w="med" type="none"/>
          </a:ln>
        </p:spPr>
      </p:cxnSp>
      <p:sp>
        <p:nvSpPr>
          <p:cNvPr id="33" name="Shape 33"/>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4" name="Shape 34"/>
        <p:cNvGrpSpPr/>
        <p:nvPr/>
      </p:nvGrpSpPr>
      <p:grpSpPr>
        <a:xfrm>
          <a:off x="0" y="0"/>
          <a:ext cx="0" cy="0"/>
          <a:chOff x="0" y="0"/>
          <a:chExt cx="0" cy="0"/>
        </a:xfrm>
      </p:grpSpPr>
      <p:cxnSp>
        <p:nvCxnSpPr>
          <p:cNvPr id="35" name="Shape 35"/>
          <p:cNvCxnSpPr/>
          <p:nvPr/>
        </p:nvCxnSpPr>
        <p:spPr>
          <a:xfrm>
            <a:off x="457200" y="113139"/>
            <a:ext cx="8229600" cy="0"/>
          </a:xfrm>
          <a:prstGeom prst="straightConnector1">
            <a:avLst/>
          </a:prstGeom>
          <a:noFill/>
          <a:ln cap="flat" w="50800">
            <a:solidFill>
              <a:schemeClr val="lt2"/>
            </a:solidFill>
            <a:prstDash val="solid"/>
            <a:round/>
            <a:headEnd len="med" w="med" type="none"/>
            <a:tailEnd len="med" w="med" type="none"/>
          </a:ln>
        </p:spPr>
      </p:cxnSp>
      <p:sp>
        <p:nvSpPr>
          <p:cNvPr id="36" name="Shape 36"/>
          <p:cNvSpPr txBox="1"/>
          <p:nvPr>
            <p:ph idx="12" type="sldNum"/>
          </p:nvPr>
        </p:nvSpPr>
        <p:spPr>
          <a:xfrm>
            <a:off x="8556791" y="4749850"/>
            <a:ext cx="548699" cy="393600"/>
          </a:xfrm>
          <a:prstGeom prst="rect">
            <a:avLst/>
          </a:prstGeom>
        </p:spPr>
        <p:txBody>
          <a:bodyPr anchorCtr="0" anchor="ctr" bIns="91425" lIns="91425" rIns="91425" tIns="91425">
            <a:noAutofit/>
          </a:bodyPr>
          <a:lstStyle>
            <a:lvl1pPr>
              <a:spcBef>
                <a:spcPts val="0"/>
              </a:spcBef>
              <a:buNone/>
              <a:defRPr/>
            </a:lvl1pPr>
          </a:lstStyle>
          <a:p>
            <a:pPr>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slideLayout" Target="../slideLayouts/slideLayout4.xml"/><Relationship Id="rId3" Type="http://schemas.openxmlformats.org/officeDocument/2006/relationships/slideLayout" Target="../slideLayouts/slideLayout3.xml"/><Relationship Id="rId6" Type="http://schemas.openxmlformats.org/officeDocument/2006/relationships/slideLayout" Target="../slideLayouts/slideLayout6.xml"/><Relationship Id="rId5"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400"/>
          </a:xfrm>
          <a:prstGeom prst="rect">
            <a:avLst/>
          </a:prstGeom>
          <a:noFill/>
          <a:ln>
            <a:noFill/>
          </a:ln>
        </p:spPr>
        <p:txBody>
          <a:bodyPr anchorCtr="0" anchor="b" bIns="91425" lIns="91425" rIns="91425" tIns="91425"/>
          <a:lstStyle>
            <a:lvl1pPr>
              <a:spcBef>
                <a:spcPts val="0"/>
              </a:spcBef>
              <a:buClr>
                <a:schemeClr val="accent1"/>
              </a:buClr>
              <a:buSzPct val="100000"/>
              <a:buNone/>
              <a:defRPr b="1" sz="3600">
                <a:solidFill>
                  <a:schemeClr val="accent1"/>
                </a:solidFill>
              </a:defRPr>
            </a:lvl1pPr>
            <a:lvl2pPr>
              <a:spcBef>
                <a:spcPts val="0"/>
              </a:spcBef>
              <a:buClr>
                <a:schemeClr val="accent1"/>
              </a:buClr>
              <a:buSzPct val="100000"/>
              <a:buNone/>
              <a:defRPr b="1" sz="3600">
                <a:solidFill>
                  <a:schemeClr val="accent1"/>
                </a:solidFill>
              </a:defRPr>
            </a:lvl2pPr>
            <a:lvl3pPr>
              <a:spcBef>
                <a:spcPts val="0"/>
              </a:spcBef>
              <a:buClr>
                <a:schemeClr val="accent1"/>
              </a:buClr>
              <a:buSzPct val="100000"/>
              <a:buNone/>
              <a:defRPr b="1" sz="3600">
                <a:solidFill>
                  <a:schemeClr val="accent1"/>
                </a:solidFill>
              </a:defRPr>
            </a:lvl3pPr>
            <a:lvl4pPr>
              <a:spcBef>
                <a:spcPts val="0"/>
              </a:spcBef>
              <a:buClr>
                <a:schemeClr val="accent1"/>
              </a:buClr>
              <a:buSzPct val="100000"/>
              <a:buNone/>
              <a:defRPr b="1" sz="3600">
                <a:solidFill>
                  <a:schemeClr val="accent1"/>
                </a:solidFill>
              </a:defRPr>
            </a:lvl4pPr>
            <a:lvl5pPr>
              <a:spcBef>
                <a:spcPts val="0"/>
              </a:spcBef>
              <a:buClr>
                <a:schemeClr val="accent1"/>
              </a:buClr>
              <a:buSzPct val="100000"/>
              <a:buNone/>
              <a:defRPr b="1" sz="3600">
                <a:solidFill>
                  <a:schemeClr val="accent1"/>
                </a:solidFill>
              </a:defRPr>
            </a:lvl5pPr>
            <a:lvl6pPr>
              <a:spcBef>
                <a:spcPts val="0"/>
              </a:spcBef>
              <a:buClr>
                <a:schemeClr val="accent1"/>
              </a:buClr>
              <a:buSzPct val="100000"/>
              <a:buNone/>
              <a:defRPr b="1" sz="3600">
                <a:solidFill>
                  <a:schemeClr val="accent1"/>
                </a:solidFill>
              </a:defRPr>
            </a:lvl6pPr>
            <a:lvl7pPr>
              <a:spcBef>
                <a:spcPts val="0"/>
              </a:spcBef>
              <a:buClr>
                <a:schemeClr val="accent1"/>
              </a:buClr>
              <a:buSzPct val="100000"/>
              <a:buNone/>
              <a:defRPr b="1" sz="3600">
                <a:solidFill>
                  <a:schemeClr val="accent1"/>
                </a:solidFill>
              </a:defRPr>
            </a:lvl7pPr>
            <a:lvl8pPr>
              <a:spcBef>
                <a:spcPts val="0"/>
              </a:spcBef>
              <a:buClr>
                <a:schemeClr val="accent1"/>
              </a:buClr>
              <a:buSzPct val="100000"/>
              <a:buNone/>
              <a:defRPr b="1" sz="3600">
                <a:solidFill>
                  <a:schemeClr val="accent1"/>
                </a:solidFill>
              </a:defRPr>
            </a:lvl8pPr>
            <a:lvl9pPr>
              <a:spcBef>
                <a:spcPts val="0"/>
              </a:spcBef>
              <a:buClr>
                <a:schemeClr val="accent1"/>
              </a:buClr>
              <a:buSzPct val="100000"/>
              <a:buNone/>
              <a:defRPr b="1" sz="3600">
                <a:solidFill>
                  <a:schemeClr val="accent1"/>
                </a:solidFill>
              </a:defRPr>
            </a:lvl9pPr>
          </a:lstStyle>
          <a:p/>
        </p:txBody>
      </p:sp>
      <p:sp>
        <p:nvSpPr>
          <p:cNvPr id="6" name="Shape 6"/>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cxnSp>
        <p:nvCxnSpPr>
          <p:cNvPr id="7" name="Shape 7"/>
          <p:cNvCxnSpPr/>
          <p:nvPr/>
        </p:nvCxnSpPr>
        <p:spPr>
          <a:xfrm>
            <a:off x="457200" y="5023259"/>
            <a:ext cx="8229600" cy="0"/>
          </a:xfrm>
          <a:prstGeom prst="straightConnector1">
            <a:avLst/>
          </a:prstGeom>
          <a:noFill/>
          <a:ln cap="flat" w="50800">
            <a:solidFill>
              <a:schemeClr val="lt2"/>
            </a:solidFill>
            <a:prstDash val="solid"/>
            <a:round/>
            <a:headEnd len="med" w="med" type="none"/>
            <a:tailEnd len="med" w="med" type="none"/>
          </a:ln>
        </p:spPr>
      </p:cxnSp>
      <p:sp>
        <p:nvSpPr>
          <p:cNvPr id="8" name="Shape 8"/>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lvl1pPr algn="r">
              <a:spcBef>
                <a:spcPts val="0"/>
              </a:spcBef>
              <a:buNone/>
              <a:defRPr sz="1300">
                <a:solidFill>
                  <a:schemeClr val="dk1"/>
                </a:solidFill>
              </a:defRPr>
            </a:lvl1pPr>
          </a:lstStyle>
          <a:p>
            <a:pPr>
              <a:spcBef>
                <a:spcPts val="0"/>
              </a:spcBef>
              <a:buNone/>
            </a:pPr>
            <a:fld id="{00000000-1234-1234-1234-123412341234}" type="slidenum">
              <a:rPr lang="en"/>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01.png"/><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 name="Shape 37"/>
        <p:cNvGrpSpPr/>
        <p:nvPr/>
      </p:nvGrpSpPr>
      <p:grpSpPr>
        <a:xfrm>
          <a:off x="0" y="0"/>
          <a:ext cx="0" cy="0"/>
          <a:chOff x="0" y="0"/>
          <a:chExt cx="0" cy="0"/>
        </a:xfrm>
      </p:grpSpPr>
      <p:sp>
        <p:nvSpPr>
          <p:cNvPr id="38" name="Shape 38"/>
          <p:cNvSpPr txBox="1"/>
          <p:nvPr>
            <p:ph type="ctrTitle"/>
          </p:nvPr>
        </p:nvSpPr>
        <p:spPr>
          <a:xfrm>
            <a:off x="457200" y="563753"/>
            <a:ext cx="8229600" cy="1995599"/>
          </a:xfrm>
          <a:prstGeom prst="rect">
            <a:avLst/>
          </a:prstGeom>
        </p:spPr>
        <p:txBody>
          <a:bodyPr anchorCtr="0" anchor="t" bIns="91425" lIns="91425" rIns="91425" tIns="91425">
            <a:noAutofit/>
          </a:bodyPr>
          <a:lstStyle/>
          <a:p>
            <a:pPr algn="ctr">
              <a:spcBef>
                <a:spcPts val="0"/>
              </a:spcBef>
              <a:buNone/>
            </a:pPr>
            <a:r>
              <a:rPr lang="en" sz="6000"/>
              <a:t>Nash Equilibrium Solver</a:t>
            </a:r>
          </a:p>
        </p:txBody>
      </p:sp>
      <p:sp>
        <p:nvSpPr>
          <p:cNvPr id="39" name="Shape 39"/>
          <p:cNvSpPr txBox="1"/>
          <p:nvPr>
            <p:ph idx="1" type="subTitle"/>
          </p:nvPr>
        </p:nvSpPr>
        <p:spPr>
          <a:xfrm>
            <a:off x="457200" y="3716392"/>
            <a:ext cx="8229600" cy="1232699"/>
          </a:xfrm>
          <a:prstGeom prst="rect">
            <a:avLst/>
          </a:prstGeom>
        </p:spPr>
        <p:txBody>
          <a:bodyPr anchorCtr="0" anchor="t" bIns="91425" lIns="91425" rIns="91425" tIns="91425">
            <a:noAutofit/>
          </a:bodyPr>
          <a:lstStyle/>
          <a:p>
            <a:pPr algn="ctr">
              <a:spcBef>
                <a:spcPts val="0"/>
              </a:spcBef>
              <a:buNone/>
            </a:pPr>
            <a:r>
              <a:rPr lang="en" sz="3000"/>
              <a:t>Dillon Kerr, Oscar Uribe</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Test Cases</a:t>
            </a:r>
          </a:p>
        </p:txBody>
      </p:sp>
      <p:sp>
        <p:nvSpPr>
          <p:cNvPr id="154" name="Shape 154"/>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Prisoner’s Dilemma</a:t>
            </a:r>
          </a:p>
          <a:p>
            <a:pPr indent="-381000" lvl="1" marL="914400" rtl="0">
              <a:spcBef>
                <a:spcPts val="0"/>
              </a:spcBef>
              <a:buClr>
                <a:schemeClr val="dk1"/>
              </a:buClr>
              <a:buSzPct val="80000"/>
              <a:buFont typeface="Courier New"/>
              <a:buChar char="o"/>
            </a:pPr>
            <a:r>
              <a:rPr lang="en"/>
              <a:t>No mixed equilibria, 1 pure equilibrium</a:t>
            </a:r>
          </a:p>
          <a:p>
            <a:pPr indent="-381000" lvl="0" marL="457200" rtl="0">
              <a:spcBef>
                <a:spcPts val="0"/>
              </a:spcBef>
              <a:buClr>
                <a:schemeClr val="dk1"/>
              </a:buClr>
              <a:buSzPct val="100000"/>
              <a:buFont typeface="Arial"/>
              <a:buChar char="●"/>
            </a:pPr>
            <a:r>
              <a:rPr lang="en" sz="2400"/>
              <a:t>Battle of the Sexes</a:t>
            </a:r>
          </a:p>
          <a:p>
            <a:pPr indent="-381000" lvl="1" marL="914400" rtl="0">
              <a:spcBef>
                <a:spcPts val="0"/>
              </a:spcBef>
              <a:buClr>
                <a:schemeClr val="dk1"/>
              </a:buClr>
              <a:buSzPct val="80000"/>
              <a:buFont typeface="Courier New"/>
              <a:buChar char="o"/>
            </a:pPr>
            <a:r>
              <a:rPr lang="en"/>
              <a:t>1 mixed equilibria, 2 pure equilibria</a:t>
            </a:r>
          </a:p>
          <a:p>
            <a:pPr indent="-381000" lvl="0" marL="457200" rtl="0">
              <a:spcBef>
                <a:spcPts val="0"/>
              </a:spcBef>
              <a:buClr>
                <a:schemeClr val="dk1"/>
              </a:buClr>
              <a:buSzPct val="100000"/>
              <a:buFont typeface="Arial"/>
              <a:buChar char="●"/>
            </a:pPr>
            <a:r>
              <a:rPr lang="en" sz="2400"/>
              <a:t>U10 - Row &amp; Column</a:t>
            </a:r>
          </a:p>
          <a:p>
            <a:pPr indent="-381000" lvl="1" marL="914400" rtl="0">
              <a:spcBef>
                <a:spcPts val="0"/>
              </a:spcBef>
              <a:buClr>
                <a:schemeClr val="dk1"/>
              </a:buClr>
              <a:buSzPct val="80000"/>
              <a:buFont typeface="Courier New"/>
              <a:buChar char="o"/>
            </a:pPr>
            <a:r>
              <a:rPr lang="en"/>
              <a:t>Infinite mixed equilibria, 2 pure equilibria</a:t>
            </a:r>
          </a:p>
          <a:p>
            <a:pPr indent="-381000" lvl="0" marL="457200" rtl="0">
              <a:spcBef>
                <a:spcPts val="0"/>
              </a:spcBef>
              <a:buClr>
                <a:schemeClr val="dk1"/>
              </a:buClr>
              <a:buSzPct val="100000"/>
              <a:buFont typeface="Arial"/>
              <a:buChar char="●"/>
            </a:pPr>
            <a:r>
              <a:rPr lang="en" sz="2400"/>
              <a:t>James &amp; Dean (Chicken Alternative from U7)</a:t>
            </a:r>
          </a:p>
          <a:p>
            <a:pPr indent="-381000" lvl="1" marL="914400">
              <a:spcBef>
                <a:spcPts val="0"/>
              </a:spcBef>
              <a:buClr>
                <a:schemeClr val="dk1"/>
              </a:buClr>
              <a:buSzPct val="80000"/>
              <a:buFont typeface="Courier New"/>
              <a:buChar char="o"/>
            </a:pPr>
            <a:r>
              <a:rPr lang="en"/>
              <a:t>1 mixed equilibria, 2 pure equilibria</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Problems and Shortcomings</a:t>
            </a:r>
          </a:p>
        </p:txBody>
      </p:sp>
      <p:sp>
        <p:nvSpPr>
          <p:cNvPr id="160" name="Shape 16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06400" lvl="0" marL="457200" rtl="0">
              <a:spcBef>
                <a:spcPts val="0"/>
              </a:spcBef>
              <a:buClr>
                <a:schemeClr val="dk1"/>
              </a:buClr>
              <a:buSzPct val="100000"/>
              <a:buFont typeface="Arial"/>
              <a:buChar char="●"/>
            </a:pPr>
            <a:r>
              <a:rPr lang="en" sz="2800"/>
              <a:t>Our biggest hurdle was interpreting the mass of computed data (BR functions, p/q values etc.), and using said data to determine Pure and Mixed Nash Equilibria. We did however achieve the goals in our proposal of creating a script that could correctly solve all the problems in HW4.</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Cont.</a:t>
            </a:r>
          </a:p>
        </p:txBody>
      </p:sp>
      <p:sp>
        <p:nvSpPr>
          <p:cNvPr id="166" name="Shape 166"/>
          <p:cNvSpPr txBox="1"/>
          <p:nvPr>
            <p:ph idx="1" type="body"/>
          </p:nvPr>
        </p:nvSpPr>
        <p:spPr>
          <a:xfrm>
            <a:off x="457200" y="1200150"/>
            <a:ext cx="8229600" cy="758700"/>
          </a:xfrm>
          <a:prstGeom prst="rect">
            <a:avLst/>
          </a:prstGeom>
        </p:spPr>
        <p:txBody>
          <a:bodyPr anchorCtr="0" anchor="t" bIns="91425" lIns="91425" rIns="91425" tIns="91425">
            <a:noAutofit/>
          </a:bodyPr>
          <a:lstStyle/>
          <a:p>
            <a:pPr indent="-355600" lvl="0" marL="457200">
              <a:spcBef>
                <a:spcPts val="0"/>
              </a:spcBef>
              <a:buClr>
                <a:schemeClr val="dk1"/>
              </a:buClr>
              <a:buSzPct val="100000"/>
              <a:buFont typeface="Arial"/>
              <a:buChar char="●"/>
            </a:pPr>
            <a:r>
              <a:rPr lang="en" sz="2000"/>
              <a:t>We were unable to compute some of the following games.</a:t>
            </a:r>
          </a:p>
        </p:txBody>
      </p:sp>
      <p:graphicFrame>
        <p:nvGraphicFramePr>
          <p:cNvPr id="167" name="Shape 167"/>
          <p:cNvGraphicFramePr/>
          <p:nvPr/>
        </p:nvGraphicFramePr>
        <p:xfrm>
          <a:off x="1288075" y="2418759"/>
          <a:ext cx="3000000" cy="3000000"/>
        </p:xfrm>
        <a:graphic>
          <a:graphicData uri="http://schemas.openxmlformats.org/drawingml/2006/table">
            <a:tbl>
              <a:tblPr>
                <a:noFill/>
                <a:tableStyleId>{0B1D2796-0F22-4B2C-999C-83BED5F31AF8}</a:tableStyleId>
              </a:tblPr>
              <a:tblGrid>
                <a:gridCol w="660975"/>
                <a:gridCol w="660975"/>
                <a:gridCol w="660975"/>
              </a:tblGrid>
              <a:tr h="248500">
                <a:tc>
                  <a:txBody>
                    <a:bodyPr>
                      <a:noAutofit/>
                    </a:bodyPr>
                    <a:lstStyle/>
                    <a:p>
                      <a:pPr lvl="0" rtl="0" algn="ctr">
                        <a:spcBef>
                          <a:spcPts val="0"/>
                        </a:spcBef>
                        <a:buNone/>
                      </a:pPr>
                      <a:r>
                        <a:rPr lang="en"/>
                        <a:t>-</a:t>
                      </a:r>
                    </a:p>
                  </a:txBody>
                  <a:tcPr marT="91425" marB="91425" marR="91425" marL="91425"/>
                </a:tc>
                <a:tc>
                  <a:txBody>
                    <a:bodyPr>
                      <a:noAutofit/>
                    </a:bodyPr>
                    <a:lstStyle/>
                    <a:p>
                      <a:pPr lvl="0" rtl="0" algn="ctr">
                        <a:spcBef>
                          <a:spcPts val="0"/>
                        </a:spcBef>
                        <a:buNone/>
                      </a:pPr>
                      <a:r>
                        <a:rPr lang="en"/>
                        <a:t>q</a:t>
                      </a:r>
                    </a:p>
                  </a:txBody>
                  <a:tcPr marT="91425" marB="91425" marR="91425" marL="91425"/>
                </a:tc>
                <a:tc>
                  <a:txBody>
                    <a:bodyPr>
                      <a:noAutofit/>
                    </a:bodyPr>
                    <a:lstStyle/>
                    <a:p>
                      <a:pPr lvl="0" rtl="0" algn="ctr">
                        <a:spcBef>
                          <a:spcPts val="0"/>
                        </a:spcBef>
                        <a:buNone/>
                      </a:pPr>
                      <a:r>
                        <a:rPr lang="en"/>
                        <a:t>1-q</a:t>
                      </a:r>
                    </a:p>
                  </a:txBody>
                  <a:tcPr marT="91425" marB="91425" marR="91425" marL="91425"/>
                </a:tc>
              </a:tr>
              <a:tr h="248500">
                <a:tc>
                  <a:txBody>
                    <a:bodyPr>
                      <a:noAutofit/>
                    </a:bodyPr>
                    <a:lstStyle/>
                    <a:p>
                      <a:pPr lvl="0" rtl="0" algn="ctr">
                        <a:spcBef>
                          <a:spcPts val="0"/>
                        </a:spcBef>
                        <a:buNone/>
                      </a:pPr>
                      <a:r>
                        <a:rPr lang="en">
                          <a:solidFill>
                            <a:schemeClr val="dk1"/>
                          </a:solidFill>
                        </a:rPr>
                        <a:t>p</a:t>
                      </a:r>
                    </a:p>
                  </a:txBody>
                  <a:tcPr marT="91425" marB="91425" marR="91425" marL="91425"/>
                </a:tc>
                <a:tc>
                  <a:txBody>
                    <a:bodyPr>
                      <a:noAutofit/>
                    </a:bodyPr>
                    <a:lstStyle/>
                    <a:p>
                      <a:pPr lvl="0" rtl="0" algn="ctr">
                        <a:spcBef>
                          <a:spcPts val="0"/>
                        </a:spcBef>
                        <a:buNone/>
                      </a:pPr>
                      <a:r>
                        <a:rPr lang="en"/>
                        <a:t>0,0</a:t>
                      </a:r>
                    </a:p>
                  </a:txBody>
                  <a:tcPr marT="91425" marB="91425" marR="91425" marL="91425"/>
                </a:tc>
                <a:tc>
                  <a:txBody>
                    <a:bodyPr>
                      <a:noAutofit/>
                    </a:bodyPr>
                    <a:lstStyle/>
                    <a:p>
                      <a:pPr lvl="0" rtl="0" algn="ctr">
                        <a:spcBef>
                          <a:spcPts val="0"/>
                        </a:spcBef>
                        <a:buNone/>
                      </a:pPr>
                      <a:r>
                        <a:rPr lang="en"/>
                        <a:t>0,0</a:t>
                      </a:r>
                    </a:p>
                  </a:txBody>
                  <a:tcPr marT="91425" marB="91425" marR="91425" marL="91425"/>
                </a:tc>
              </a:tr>
              <a:tr h="248500">
                <a:tc>
                  <a:txBody>
                    <a:bodyPr>
                      <a:noAutofit/>
                    </a:bodyPr>
                    <a:lstStyle/>
                    <a:p>
                      <a:pPr lvl="0" rtl="0" algn="ctr">
                        <a:spcBef>
                          <a:spcPts val="0"/>
                        </a:spcBef>
                        <a:buNone/>
                      </a:pPr>
                      <a:r>
                        <a:rPr lang="en"/>
                        <a:t>1-p</a:t>
                      </a:r>
                    </a:p>
                  </a:txBody>
                  <a:tcPr marT="91425" marB="91425" marR="91425" marL="91425"/>
                </a:tc>
                <a:tc>
                  <a:txBody>
                    <a:bodyPr>
                      <a:noAutofit/>
                    </a:bodyPr>
                    <a:lstStyle/>
                    <a:p>
                      <a:pPr lvl="0" rtl="0" algn="ctr">
                        <a:spcBef>
                          <a:spcPts val="0"/>
                        </a:spcBef>
                        <a:buNone/>
                      </a:pPr>
                      <a:r>
                        <a:rPr lang="en"/>
                        <a:t>0,0</a:t>
                      </a:r>
                    </a:p>
                  </a:txBody>
                  <a:tcPr marT="91425" marB="91425" marR="91425" marL="91425"/>
                </a:tc>
                <a:tc>
                  <a:txBody>
                    <a:bodyPr>
                      <a:noAutofit/>
                    </a:bodyPr>
                    <a:lstStyle/>
                    <a:p>
                      <a:pPr lvl="0" rtl="0" algn="ctr">
                        <a:spcBef>
                          <a:spcPts val="0"/>
                        </a:spcBef>
                        <a:buNone/>
                      </a:pPr>
                      <a:r>
                        <a:rPr lang="en"/>
                        <a:t>0,0</a:t>
                      </a:r>
                    </a:p>
                  </a:txBody>
                  <a:tcPr marT="91425" marB="91425" marR="91425" marL="91425"/>
                </a:tc>
              </a:tr>
            </a:tbl>
          </a:graphicData>
        </a:graphic>
      </p:graphicFrame>
      <p:sp>
        <p:nvSpPr>
          <p:cNvPr id="168" name="Shape 168"/>
          <p:cNvSpPr txBox="1"/>
          <p:nvPr/>
        </p:nvSpPr>
        <p:spPr>
          <a:xfrm>
            <a:off x="1288075" y="1958850"/>
            <a:ext cx="1983000" cy="459900"/>
          </a:xfrm>
          <a:prstGeom prst="rect">
            <a:avLst/>
          </a:prstGeom>
          <a:noFill/>
          <a:ln>
            <a:noFill/>
          </a:ln>
        </p:spPr>
        <p:txBody>
          <a:bodyPr anchorCtr="0" anchor="t" bIns="91425" lIns="91425" rIns="91425" tIns="91425">
            <a:noAutofit/>
          </a:bodyPr>
          <a:lstStyle/>
          <a:p>
            <a:pPr lvl="0" rtl="0" algn="ctr">
              <a:spcBef>
                <a:spcPts val="0"/>
              </a:spcBef>
              <a:buNone/>
            </a:pPr>
            <a:r>
              <a:rPr lang="en"/>
              <a:t>Player II</a:t>
            </a:r>
          </a:p>
        </p:txBody>
      </p:sp>
      <p:sp>
        <p:nvSpPr>
          <p:cNvPr id="169" name="Shape 169"/>
          <p:cNvSpPr txBox="1"/>
          <p:nvPr/>
        </p:nvSpPr>
        <p:spPr>
          <a:xfrm>
            <a:off x="457200" y="2418725"/>
            <a:ext cx="830699" cy="1181100"/>
          </a:xfrm>
          <a:prstGeom prst="rect">
            <a:avLst/>
          </a:prstGeom>
          <a:noFill/>
          <a:ln>
            <a:noFill/>
          </a:ln>
        </p:spPr>
        <p:txBody>
          <a:bodyPr anchorCtr="0" anchor="ctr" bIns="91425" lIns="91425" rIns="91425" tIns="91425">
            <a:noAutofit/>
          </a:bodyPr>
          <a:lstStyle/>
          <a:p>
            <a:pPr lvl="0" rtl="0" algn="ctr">
              <a:spcBef>
                <a:spcPts val="0"/>
              </a:spcBef>
              <a:buNone/>
            </a:pPr>
            <a:r>
              <a:rPr lang="en"/>
              <a:t>Player I</a:t>
            </a:r>
          </a:p>
        </p:txBody>
      </p:sp>
      <p:graphicFrame>
        <p:nvGraphicFramePr>
          <p:cNvPr id="170" name="Shape 170"/>
          <p:cNvGraphicFramePr/>
          <p:nvPr/>
        </p:nvGraphicFramePr>
        <p:xfrm>
          <a:off x="6082100" y="2418759"/>
          <a:ext cx="3000000" cy="3000000"/>
        </p:xfrm>
        <a:graphic>
          <a:graphicData uri="http://schemas.openxmlformats.org/drawingml/2006/table">
            <a:tbl>
              <a:tblPr>
                <a:noFill/>
                <a:tableStyleId>{7F726FB2-74A6-41EB-85CF-ADDDF0901413}</a:tableStyleId>
              </a:tblPr>
              <a:tblGrid>
                <a:gridCol w="660975"/>
                <a:gridCol w="660975"/>
                <a:gridCol w="660975"/>
              </a:tblGrid>
              <a:tr h="248500">
                <a:tc>
                  <a:txBody>
                    <a:bodyPr>
                      <a:noAutofit/>
                    </a:bodyPr>
                    <a:lstStyle/>
                    <a:p>
                      <a:pPr lvl="0" rtl="0" algn="ctr">
                        <a:spcBef>
                          <a:spcPts val="0"/>
                        </a:spcBef>
                        <a:buNone/>
                      </a:pPr>
                      <a:r>
                        <a:rPr lang="en"/>
                        <a:t>-</a:t>
                      </a:r>
                    </a:p>
                  </a:txBody>
                  <a:tcPr marT="91425" marB="91425" marR="91425" marL="91425"/>
                </a:tc>
                <a:tc>
                  <a:txBody>
                    <a:bodyPr>
                      <a:noAutofit/>
                    </a:bodyPr>
                    <a:lstStyle/>
                    <a:p>
                      <a:pPr lvl="0" rtl="0" algn="ctr">
                        <a:spcBef>
                          <a:spcPts val="0"/>
                        </a:spcBef>
                        <a:buNone/>
                      </a:pPr>
                      <a:r>
                        <a:rPr lang="en"/>
                        <a:t>q</a:t>
                      </a:r>
                    </a:p>
                  </a:txBody>
                  <a:tcPr marT="91425" marB="91425" marR="91425" marL="91425"/>
                </a:tc>
                <a:tc>
                  <a:txBody>
                    <a:bodyPr>
                      <a:noAutofit/>
                    </a:bodyPr>
                    <a:lstStyle/>
                    <a:p>
                      <a:pPr lvl="0" rtl="0" algn="ctr">
                        <a:spcBef>
                          <a:spcPts val="0"/>
                        </a:spcBef>
                        <a:buNone/>
                      </a:pPr>
                      <a:r>
                        <a:rPr lang="en"/>
                        <a:t>1-q</a:t>
                      </a:r>
                    </a:p>
                  </a:txBody>
                  <a:tcPr marT="91425" marB="91425" marR="91425" marL="91425"/>
                </a:tc>
              </a:tr>
              <a:tr h="248500">
                <a:tc>
                  <a:txBody>
                    <a:bodyPr>
                      <a:noAutofit/>
                    </a:bodyPr>
                    <a:lstStyle/>
                    <a:p>
                      <a:pPr lvl="0" rtl="0" algn="ctr">
                        <a:spcBef>
                          <a:spcPts val="0"/>
                        </a:spcBef>
                        <a:buNone/>
                      </a:pPr>
                      <a:r>
                        <a:rPr lang="en">
                          <a:solidFill>
                            <a:schemeClr val="dk1"/>
                          </a:solidFill>
                        </a:rPr>
                        <a:t>p</a:t>
                      </a:r>
                    </a:p>
                  </a:txBody>
                  <a:tcPr marT="91425" marB="91425" marR="91425" marL="91425"/>
                </a:tc>
                <a:tc>
                  <a:txBody>
                    <a:bodyPr>
                      <a:noAutofit/>
                    </a:bodyPr>
                    <a:lstStyle/>
                    <a:p>
                      <a:pPr lvl="0" rtl="0" algn="ctr">
                        <a:spcBef>
                          <a:spcPts val="0"/>
                        </a:spcBef>
                        <a:buNone/>
                      </a:pPr>
                      <a:r>
                        <a:rPr lang="en"/>
                        <a:t>5,5</a:t>
                      </a:r>
                    </a:p>
                  </a:txBody>
                  <a:tcPr marT="91425" marB="91425" marR="91425" marL="91425"/>
                </a:tc>
                <a:tc>
                  <a:txBody>
                    <a:bodyPr>
                      <a:noAutofit/>
                    </a:bodyPr>
                    <a:lstStyle/>
                    <a:p>
                      <a:pPr lvl="0" rtl="0" algn="ctr">
                        <a:spcBef>
                          <a:spcPts val="0"/>
                        </a:spcBef>
                        <a:buNone/>
                      </a:pPr>
                      <a:r>
                        <a:rPr lang="en"/>
                        <a:t>0,5</a:t>
                      </a:r>
                    </a:p>
                  </a:txBody>
                  <a:tcPr marT="91425" marB="91425" marR="91425" marL="91425"/>
                </a:tc>
              </a:tr>
              <a:tr h="248500">
                <a:tc>
                  <a:txBody>
                    <a:bodyPr>
                      <a:noAutofit/>
                    </a:bodyPr>
                    <a:lstStyle/>
                    <a:p>
                      <a:pPr lvl="0" rtl="0" algn="ctr">
                        <a:spcBef>
                          <a:spcPts val="0"/>
                        </a:spcBef>
                        <a:buNone/>
                      </a:pPr>
                      <a:r>
                        <a:rPr lang="en"/>
                        <a:t>1-p</a:t>
                      </a:r>
                    </a:p>
                  </a:txBody>
                  <a:tcPr marT="91425" marB="91425" marR="91425" marL="91425"/>
                </a:tc>
                <a:tc>
                  <a:txBody>
                    <a:bodyPr>
                      <a:noAutofit/>
                    </a:bodyPr>
                    <a:lstStyle/>
                    <a:p>
                      <a:pPr lvl="0" rtl="0" algn="ctr">
                        <a:spcBef>
                          <a:spcPts val="0"/>
                        </a:spcBef>
                        <a:buNone/>
                      </a:pPr>
                      <a:r>
                        <a:rPr lang="en"/>
                        <a:t>0,6</a:t>
                      </a:r>
                    </a:p>
                  </a:txBody>
                  <a:tcPr marT="91425" marB="91425" marR="91425" marL="91425"/>
                </a:tc>
                <a:tc>
                  <a:txBody>
                    <a:bodyPr>
                      <a:noAutofit/>
                    </a:bodyPr>
                    <a:lstStyle/>
                    <a:p>
                      <a:pPr lvl="0" rtl="0" algn="ctr">
                        <a:spcBef>
                          <a:spcPts val="0"/>
                        </a:spcBef>
                        <a:buNone/>
                      </a:pPr>
                      <a:r>
                        <a:rPr lang="en"/>
                        <a:t>5,0</a:t>
                      </a:r>
                    </a:p>
                  </a:txBody>
                  <a:tcPr marT="91425" marB="91425" marR="91425" marL="91425"/>
                </a:tc>
              </a:tr>
            </a:tbl>
          </a:graphicData>
        </a:graphic>
      </p:graphicFrame>
      <p:sp>
        <p:nvSpPr>
          <p:cNvPr id="171" name="Shape 171"/>
          <p:cNvSpPr txBox="1"/>
          <p:nvPr/>
        </p:nvSpPr>
        <p:spPr>
          <a:xfrm>
            <a:off x="6082100" y="1958850"/>
            <a:ext cx="1983000" cy="459900"/>
          </a:xfrm>
          <a:prstGeom prst="rect">
            <a:avLst/>
          </a:prstGeom>
          <a:noFill/>
          <a:ln>
            <a:noFill/>
          </a:ln>
        </p:spPr>
        <p:txBody>
          <a:bodyPr anchorCtr="0" anchor="t" bIns="91425" lIns="91425" rIns="91425" tIns="91425">
            <a:noAutofit/>
          </a:bodyPr>
          <a:lstStyle/>
          <a:p>
            <a:pPr lvl="0" rtl="0" algn="ctr">
              <a:spcBef>
                <a:spcPts val="0"/>
              </a:spcBef>
              <a:buNone/>
            </a:pPr>
            <a:r>
              <a:rPr lang="en"/>
              <a:t>Player II</a:t>
            </a:r>
          </a:p>
        </p:txBody>
      </p:sp>
      <p:sp>
        <p:nvSpPr>
          <p:cNvPr id="172" name="Shape 172"/>
          <p:cNvSpPr txBox="1"/>
          <p:nvPr/>
        </p:nvSpPr>
        <p:spPr>
          <a:xfrm>
            <a:off x="5251225" y="2418725"/>
            <a:ext cx="830699" cy="1181100"/>
          </a:xfrm>
          <a:prstGeom prst="rect">
            <a:avLst/>
          </a:prstGeom>
          <a:noFill/>
          <a:ln>
            <a:noFill/>
          </a:ln>
        </p:spPr>
        <p:txBody>
          <a:bodyPr anchorCtr="0" anchor="ctr" bIns="91425" lIns="91425" rIns="91425" tIns="91425">
            <a:noAutofit/>
          </a:bodyPr>
          <a:lstStyle/>
          <a:p>
            <a:pPr lvl="0" rtl="0" algn="ctr">
              <a:spcBef>
                <a:spcPts val="0"/>
              </a:spcBef>
              <a:buNone/>
            </a:pPr>
            <a:r>
              <a:rPr lang="en"/>
              <a:t>Player I</a:t>
            </a:r>
          </a:p>
        </p:txBody>
      </p:sp>
      <p:sp>
        <p:nvSpPr>
          <p:cNvPr id="173" name="Shape 173"/>
          <p:cNvSpPr txBox="1"/>
          <p:nvPr/>
        </p:nvSpPr>
        <p:spPr>
          <a:xfrm>
            <a:off x="457200" y="3898975"/>
            <a:ext cx="2806799" cy="623700"/>
          </a:xfrm>
          <a:prstGeom prst="rect">
            <a:avLst/>
          </a:prstGeom>
          <a:noFill/>
          <a:ln>
            <a:noFill/>
          </a:ln>
        </p:spPr>
        <p:txBody>
          <a:bodyPr anchorCtr="0" anchor="t" bIns="91425" lIns="91425" rIns="91425" tIns="91425">
            <a:noAutofit/>
          </a:bodyPr>
          <a:lstStyle/>
          <a:p>
            <a:pPr indent="-317500" lvl="0" marL="457200">
              <a:spcBef>
                <a:spcPts val="0"/>
              </a:spcBef>
              <a:buClr>
                <a:srgbClr val="000000"/>
              </a:buClr>
              <a:buSzPct val="100000"/>
              <a:buFont typeface="Arial"/>
              <a:buChar char="●"/>
            </a:pPr>
            <a:r>
              <a:rPr lang="en"/>
              <a:t>Games with identical payoff curves </a:t>
            </a:r>
          </a:p>
        </p:txBody>
      </p:sp>
      <p:sp>
        <p:nvSpPr>
          <p:cNvPr id="174" name="Shape 174"/>
          <p:cNvSpPr txBox="1"/>
          <p:nvPr/>
        </p:nvSpPr>
        <p:spPr>
          <a:xfrm>
            <a:off x="5251225" y="3898975"/>
            <a:ext cx="2813700" cy="784200"/>
          </a:xfrm>
          <a:prstGeom prst="rect">
            <a:avLst/>
          </a:prstGeom>
          <a:noFill/>
          <a:ln>
            <a:noFill/>
          </a:ln>
        </p:spPr>
        <p:txBody>
          <a:bodyPr anchorCtr="0" anchor="t" bIns="91425" lIns="91425" rIns="91425" tIns="91425">
            <a:noAutofit/>
          </a:bodyPr>
          <a:lstStyle/>
          <a:p>
            <a:pPr indent="-317500" lvl="0" marL="457200" rtl="0">
              <a:spcBef>
                <a:spcPts val="0"/>
              </a:spcBef>
              <a:buClr>
                <a:srgbClr val="000000"/>
              </a:buClr>
              <a:buSzPct val="100000"/>
              <a:buFont typeface="Arial"/>
              <a:buChar char="●"/>
            </a:pPr>
            <a:r>
              <a:rPr lang="en"/>
              <a:t>Some games with single a Pure Nash Equilibrium.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Nash Equilibrium</a:t>
            </a:r>
          </a:p>
        </p:txBody>
      </p:sp>
      <p:sp>
        <p:nvSpPr>
          <p:cNvPr id="45" name="Shape 45"/>
          <p:cNvSpPr txBox="1"/>
          <p:nvPr>
            <p:ph idx="1" type="body"/>
          </p:nvPr>
        </p:nvSpPr>
        <p:spPr>
          <a:xfrm>
            <a:off x="457200" y="12083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Pure Strategy</a:t>
            </a:r>
          </a:p>
          <a:p>
            <a:pPr indent="-342900" lvl="1" marL="914400" rtl="0">
              <a:spcBef>
                <a:spcPts val="0"/>
              </a:spcBef>
              <a:buClr>
                <a:schemeClr val="dk1"/>
              </a:buClr>
              <a:buSzPct val="100000"/>
              <a:buFont typeface="Courier New"/>
              <a:buChar char="o"/>
            </a:pPr>
            <a:r>
              <a:rPr lang="en" sz="1800"/>
              <a:t>A list of strategies, one for each player, such that no player can receive a better payoff by unilaterally changing his/her strategy</a:t>
            </a:r>
          </a:p>
          <a:p>
            <a:pPr indent="-342900" lvl="1" marL="914400" rtl="0">
              <a:spcBef>
                <a:spcPts val="0"/>
              </a:spcBef>
              <a:buClr>
                <a:schemeClr val="dk1"/>
              </a:buClr>
              <a:buSzPct val="100000"/>
              <a:buFont typeface="Courier New"/>
              <a:buChar char="o"/>
            </a:pPr>
            <a:r>
              <a:rPr lang="en" sz="1800"/>
              <a:t>Each player is playing a best response to maximize payoff</a:t>
            </a:r>
          </a:p>
          <a:p>
            <a:pPr indent="0" lvl="0" marL="457200" rtl="0">
              <a:spcBef>
                <a:spcPts val="0"/>
              </a:spcBef>
              <a:buNone/>
            </a:pPr>
            <a:r>
              <a:t/>
            </a:r>
            <a:endParaRPr sz="1800"/>
          </a:p>
          <a:p>
            <a:pPr indent="-342900" lvl="0" marL="457200" rtl="0">
              <a:spcBef>
                <a:spcPts val="0"/>
              </a:spcBef>
              <a:buClr>
                <a:schemeClr val="dk1"/>
              </a:buClr>
              <a:buSzPct val="100000"/>
              <a:buFont typeface="Arial"/>
              <a:buChar char="●"/>
            </a:pPr>
            <a:r>
              <a:rPr lang="en" sz="1800"/>
              <a:t>Mixed Strategy</a:t>
            </a:r>
          </a:p>
          <a:p>
            <a:pPr indent="-342900" lvl="1" marL="914400" rtl="0">
              <a:spcBef>
                <a:spcPts val="0"/>
              </a:spcBef>
              <a:buClr>
                <a:schemeClr val="dk1"/>
              </a:buClr>
              <a:buSzPct val="100000"/>
              <a:buFont typeface="Courier New"/>
              <a:buChar char="o"/>
            </a:pPr>
            <a:r>
              <a:rPr lang="en" sz="1800"/>
              <a:t>A list of strategies, one for each player, such that each player plays his/her available moves with certain probabilities</a:t>
            </a:r>
          </a:p>
          <a:p>
            <a:pPr indent="-342900" lvl="1" marL="914400" rtl="0">
              <a:spcBef>
                <a:spcPts val="0"/>
              </a:spcBef>
              <a:buClr>
                <a:schemeClr val="dk1"/>
              </a:buClr>
              <a:buSzPct val="100000"/>
              <a:buFont typeface="Courier New"/>
              <a:buChar char="o"/>
            </a:pPr>
            <a:r>
              <a:rPr lang="en" sz="1800"/>
              <a:t>Goal: To maximize average payoff</a:t>
            </a:r>
          </a:p>
          <a:p>
            <a:pPr lvl="0">
              <a:spcBef>
                <a:spcPts val="0"/>
              </a:spcBef>
              <a:buNone/>
            </a:pPr>
            <a:r>
              <a:t/>
            </a:r>
            <a:endParaRPr sz="1800"/>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Finding Nash Equilibrium</a:t>
            </a:r>
          </a:p>
        </p:txBody>
      </p:sp>
      <p:sp>
        <p:nvSpPr>
          <p:cNvPr id="51" name="Shape 51"/>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42900" lvl="0" marL="457200" rtl="0">
              <a:spcBef>
                <a:spcPts val="0"/>
              </a:spcBef>
              <a:buClr>
                <a:schemeClr val="dk1"/>
              </a:buClr>
              <a:buSzPct val="100000"/>
              <a:buFont typeface="Arial"/>
              <a:buChar char="●"/>
            </a:pPr>
            <a:r>
              <a:rPr lang="en" sz="1800"/>
              <a:t>Pure Strategy</a:t>
            </a:r>
          </a:p>
          <a:p>
            <a:pPr indent="-342900" lvl="1" marL="914400" rtl="0">
              <a:spcBef>
                <a:spcPts val="0"/>
              </a:spcBef>
              <a:buClr>
                <a:schemeClr val="dk1"/>
              </a:buClr>
              <a:buSzPct val="100000"/>
              <a:buFont typeface="Courier New"/>
              <a:buChar char="o"/>
            </a:pPr>
            <a:r>
              <a:rPr lang="en" sz="1800"/>
              <a:t>Comparison of Best Response functions</a:t>
            </a:r>
          </a:p>
          <a:p>
            <a:pPr indent="-342900" lvl="1" marL="914400" rtl="0">
              <a:spcBef>
                <a:spcPts val="0"/>
              </a:spcBef>
              <a:buClr>
                <a:schemeClr val="dk1"/>
              </a:buClr>
              <a:buSzPct val="100000"/>
              <a:buFont typeface="Courier New"/>
              <a:buChar char="o"/>
            </a:pPr>
            <a:r>
              <a:rPr lang="en" sz="1800"/>
              <a:t>Elimination of dominated strategies</a:t>
            </a:r>
          </a:p>
          <a:p>
            <a:pPr indent="0" lvl="0" marL="457200" rtl="0">
              <a:spcBef>
                <a:spcPts val="0"/>
              </a:spcBef>
              <a:buNone/>
            </a:pPr>
            <a:r>
              <a:t/>
            </a:r>
            <a:endParaRPr sz="1800"/>
          </a:p>
          <a:p>
            <a:pPr indent="-342900" lvl="0" marL="457200" rtl="0">
              <a:spcBef>
                <a:spcPts val="0"/>
              </a:spcBef>
              <a:buClr>
                <a:schemeClr val="dk1"/>
              </a:buClr>
              <a:buSzPct val="100000"/>
              <a:buFont typeface="Arial"/>
              <a:buChar char="●"/>
            </a:pPr>
            <a:r>
              <a:rPr lang="en" sz="1800"/>
              <a:t>Mixed Strategy</a:t>
            </a:r>
          </a:p>
          <a:p>
            <a:pPr indent="-342900" lvl="1" marL="914400" rtl="0">
              <a:spcBef>
                <a:spcPts val="0"/>
              </a:spcBef>
              <a:buClr>
                <a:schemeClr val="dk1"/>
              </a:buClr>
              <a:buSzPct val="100000"/>
              <a:buFont typeface="Courier New"/>
              <a:buChar char="o"/>
            </a:pPr>
            <a:r>
              <a:rPr lang="en" sz="1800"/>
              <a:t>Expected payoff function given certain p/q</a:t>
            </a:r>
          </a:p>
          <a:p>
            <a:pPr indent="-342900" lvl="1" marL="914400" rtl="0">
              <a:spcBef>
                <a:spcPts val="0"/>
              </a:spcBef>
              <a:buClr>
                <a:schemeClr val="dk1"/>
              </a:buClr>
              <a:buSzPct val="100000"/>
              <a:buFont typeface="Courier New"/>
              <a:buChar char="o"/>
            </a:pPr>
            <a:r>
              <a:rPr lang="en" sz="1800"/>
              <a:t>Best Response plot</a:t>
            </a:r>
          </a:p>
          <a:p>
            <a:pPr lvl="0" rtl="0">
              <a:spcBef>
                <a:spcPts val="0"/>
              </a:spcBef>
              <a:buNone/>
            </a:pPr>
            <a:r>
              <a:t/>
            </a:r>
            <a:endParaRPr sz="1800"/>
          </a:p>
          <a:p>
            <a:pPr indent="-342900" lvl="0" marL="457200">
              <a:spcBef>
                <a:spcPts val="0"/>
              </a:spcBef>
              <a:buClr>
                <a:schemeClr val="dk1"/>
              </a:buClr>
              <a:buSzPct val="100000"/>
              <a:buFont typeface="Arial"/>
              <a:buChar char="●"/>
            </a:pPr>
            <a:r>
              <a:rPr lang="en" sz="1800"/>
              <a:t>Every game has a mixed-strategy Nash equilibrium</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Ex. Battle of the Sexes</a:t>
            </a:r>
          </a:p>
        </p:txBody>
      </p:sp>
      <p:graphicFrame>
        <p:nvGraphicFramePr>
          <p:cNvPr id="57" name="Shape 57"/>
          <p:cNvGraphicFramePr/>
          <p:nvPr/>
        </p:nvGraphicFramePr>
        <p:xfrm>
          <a:off x="4910050" y="1744034"/>
          <a:ext cx="3000000" cy="3000000"/>
        </p:xfrm>
        <a:graphic>
          <a:graphicData uri="http://schemas.openxmlformats.org/drawingml/2006/table">
            <a:tbl>
              <a:tblPr>
                <a:noFill/>
                <a:tableStyleId>{1131C01E-D53E-4CC0-A577-5844D80E367B}</a:tableStyleId>
              </a:tblPr>
              <a:tblGrid>
                <a:gridCol w="1012200"/>
                <a:gridCol w="1012200"/>
                <a:gridCol w="1012200"/>
              </a:tblGrid>
              <a:tr h="243525">
                <a:tc>
                  <a:txBody>
                    <a:bodyPr>
                      <a:noAutofit/>
                    </a:bodyPr>
                    <a:lstStyle/>
                    <a:p>
                      <a:pPr algn="ctr">
                        <a:spcBef>
                          <a:spcPts val="0"/>
                        </a:spcBef>
                        <a:buNone/>
                      </a:pPr>
                      <a:r>
                        <a:rPr lang="en"/>
                        <a:t>-</a:t>
                      </a:r>
                    </a:p>
                  </a:txBody>
                  <a:tcPr marT="91425" marB="91425" marR="91425" marL="91425"/>
                </a:tc>
                <a:tc>
                  <a:txBody>
                    <a:bodyPr>
                      <a:noAutofit/>
                    </a:bodyPr>
                    <a:lstStyle/>
                    <a:p>
                      <a:pPr algn="ctr">
                        <a:spcBef>
                          <a:spcPts val="0"/>
                        </a:spcBef>
                        <a:buNone/>
                      </a:pPr>
                      <a:r>
                        <a:rPr lang="en"/>
                        <a:t>Starbucks</a:t>
                      </a:r>
                    </a:p>
                  </a:txBody>
                  <a:tcPr marT="91425" marB="91425" marR="91425" marL="91425"/>
                </a:tc>
                <a:tc>
                  <a:txBody>
                    <a:bodyPr>
                      <a:noAutofit/>
                    </a:bodyPr>
                    <a:lstStyle/>
                    <a:p>
                      <a:pPr algn="ctr">
                        <a:spcBef>
                          <a:spcPts val="0"/>
                        </a:spcBef>
                        <a:buNone/>
                      </a:pPr>
                      <a:r>
                        <a:rPr lang="en"/>
                        <a:t>Local</a:t>
                      </a:r>
                    </a:p>
                  </a:txBody>
                  <a:tcPr marT="91425" marB="91425" marR="91425" marL="91425"/>
                </a:tc>
              </a:tr>
              <a:tr h="241175">
                <a:tc>
                  <a:txBody>
                    <a:bodyPr>
                      <a:noAutofit/>
                    </a:bodyPr>
                    <a:lstStyle/>
                    <a:p>
                      <a:pPr algn="ctr">
                        <a:spcBef>
                          <a:spcPts val="0"/>
                        </a:spcBef>
                        <a:buNone/>
                      </a:pPr>
                      <a:r>
                        <a:rPr lang="en">
                          <a:solidFill>
                            <a:schemeClr val="dk1"/>
                          </a:solidFill>
                        </a:rPr>
                        <a:t>Starbucks</a:t>
                      </a:r>
                    </a:p>
                  </a:txBody>
                  <a:tcPr marT="91425" marB="91425" marR="91425" marL="91425"/>
                </a:tc>
                <a:tc>
                  <a:txBody>
                    <a:bodyPr>
                      <a:noAutofit/>
                    </a:bodyPr>
                    <a:lstStyle/>
                    <a:p>
                      <a:pPr algn="ctr">
                        <a:spcBef>
                          <a:spcPts val="0"/>
                        </a:spcBef>
                        <a:buNone/>
                      </a:pPr>
                      <a:r>
                        <a:rPr lang="en"/>
                        <a:t>2,1</a:t>
                      </a:r>
                    </a:p>
                  </a:txBody>
                  <a:tcPr marT="91425" marB="91425" marR="91425" marL="91425"/>
                </a:tc>
                <a:tc>
                  <a:txBody>
                    <a:bodyPr>
                      <a:noAutofit/>
                    </a:bodyPr>
                    <a:lstStyle/>
                    <a:p>
                      <a:pPr algn="ctr">
                        <a:spcBef>
                          <a:spcPts val="0"/>
                        </a:spcBef>
                        <a:buNone/>
                      </a:pPr>
                      <a:r>
                        <a:rPr lang="en"/>
                        <a:t>0,0</a:t>
                      </a:r>
                    </a:p>
                  </a:txBody>
                  <a:tcPr marT="91425" marB="91425" marR="91425" marL="91425"/>
                </a:tc>
              </a:tr>
              <a:tr h="241175">
                <a:tc>
                  <a:txBody>
                    <a:bodyPr>
                      <a:noAutofit/>
                    </a:bodyPr>
                    <a:lstStyle/>
                    <a:p>
                      <a:pPr algn="ctr">
                        <a:spcBef>
                          <a:spcPts val="0"/>
                        </a:spcBef>
                        <a:buNone/>
                      </a:pPr>
                      <a:r>
                        <a:rPr lang="en"/>
                        <a:t>Local</a:t>
                      </a:r>
                    </a:p>
                  </a:txBody>
                  <a:tcPr marT="91425" marB="91425" marR="91425" marL="91425"/>
                </a:tc>
                <a:tc>
                  <a:txBody>
                    <a:bodyPr>
                      <a:noAutofit/>
                    </a:bodyPr>
                    <a:lstStyle/>
                    <a:p>
                      <a:pPr algn="ctr">
                        <a:spcBef>
                          <a:spcPts val="0"/>
                        </a:spcBef>
                        <a:buNone/>
                      </a:pPr>
                      <a:r>
                        <a:rPr lang="en"/>
                        <a:t>0,0</a:t>
                      </a:r>
                    </a:p>
                  </a:txBody>
                  <a:tcPr marT="91425" marB="91425" marR="91425" marL="91425"/>
                </a:tc>
                <a:tc>
                  <a:txBody>
                    <a:bodyPr>
                      <a:noAutofit/>
                    </a:bodyPr>
                    <a:lstStyle/>
                    <a:p>
                      <a:pPr algn="ctr">
                        <a:spcBef>
                          <a:spcPts val="0"/>
                        </a:spcBef>
                        <a:buNone/>
                      </a:pPr>
                      <a:r>
                        <a:rPr lang="en"/>
                        <a:t>1,2</a:t>
                      </a:r>
                    </a:p>
                  </a:txBody>
                  <a:tcPr marT="91425" marB="91425" marR="91425" marL="91425"/>
                </a:tc>
              </a:tr>
            </a:tbl>
          </a:graphicData>
        </a:graphic>
      </p:graphicFrame>
      <p:sp>
        <p:nvSpPr>
          <p:cNvPr id="58" name="Shape 58"/>
          <p:cNvSpPr txBox="1"/>
          <p:nvPr/>
        </p:nvSpPr>
        <p:spPr>
          <a:xfrm>
            <a:off x="4910050" y="1284125"/>
            <a:ext cx="3036599" cy="459900"/>
          </a:xfrm>
          <a:prstGeom prst="rect">
            <a:avLst/>
          </a:prstGeom>
          <a:noFill/>
          <a:ln>
            <a:noFill/>
          </a:ln>
        </p:spPr>
        <p:txBody>
          <a:bodyPr anchorCtr="0" anchor="t" bIns="91425" lIns="91425" rIns="91425" tIns="91425">
            <a:noAutofit/>
          </a:bodyPr>
          <a:lstStyle/>
          <a:p>
            <a:pPr algn="ctr">
              <a:spcBef>
                <a:spcPts val="0"/>
              </a:spcBef>
              <a:buNone/>
            </a:pPr>
            <a:r>
              <a:rPr lang="en"/>
              <a:t>Sally (Player II)</a:t>
            </a:r>
          </a:p>
        </p:txBody>
      </p:sp>
      <p:sp>
        <p:nvSpPr>
          <p:cNvPr id="59" name="Shape 59"/>
          <p:cNvSpPr txBox="1"/>
          <p:nvPr/>
        </p:nvSpPr>
        <p:spPr>
          <a:xfrm>
            <a:off x="3496650" y="1744000"/>
            <a:ext cx="1413300" cy="1181100"/>
          </a:xfrm>
          <a:prstGeom prst="rect">
            <a:avLst/>
          </a:prstGeom>
          <a:noFill/>
          <a:ln>
            <a:noFill/>
          </a:ln>
        </p:spPr>
        <p:txBody>
          <a:bodyPr anchorCtr="0" anchor="ctr" bIns="91425" lIns="91425" rIns="91425" tIns="91425">
            <a:noAutofit/>
          </a:bodyPr>
          <a:lstStyle/>
          <a:p>
            <a:pPr algn="ctr">
              <a:spcBef>
                <a:spcPts val="0"/>
              </a:spcBef>
              <a:buNone/>
            </a:pPr>
            <a:r>
              <a:rPr lang="en"/>
              <a:t>Harry (Player I)</a:t>
            </a:r>
          </a:p>
        </p:txBody>
      </p:sp>
      <p:sp>
        <p:nvSpPr>
          <p:cNvPr id="60" name="Shape 60"/>
          <p:cNvSpPr txBox="1"/>
          <p:nvPr/>
        </p:nvSpPr>
        <p:spPr>
          <a:xfrm>
            <a:off x="5920750" y="2925050"/>
            <a:ext cx="1014899" cy="333899"/>
          </a:xfrm>
          <a:prstGeom prst="rect">
            <a:avLst/>
          </a:prstGeom>
          <a:noFill/>
          <a:ln>
            <a:noFill/>
          </a:ln>
        </p:spPr>
        <p:txBody>
          <a:bodyPr anchorCtr="0" anchor="t" bIns="91425" lIns="91425" rIns="91425" tIns="91425">
            <a:noAutofit/>
          </a:bodyPr>
          <a:lstStyle/>
          <a:p>
            <a:pPr algn="ctr">
              <a:spcBef>
                <a:spcPts val="0"/>
              </a:spcBef>
              <a:buNone/>
            </a:pPr>
            <a:r>
              <a:rPr lang="en"/>
              <a:t>q</a:t>
            </a:r>
          </a:p>
        </p:txBody>
      </p:sp>
      <p:sp>
        <p:nvSpPr>
          <p:cNvPr id="61" name="Shape 61"/>
          <p:cNvSpPr txBox="1"/>
          <p:nvPr/>
        </p:nvSpPr>
        <p:spPr>
          <a:xfrm>
            <a:off x="6935650" y="2925050"/>
            <a:ext cx="1014899" cy="333899"/>
          </a:xfrm>
          <a:prstGeom prst="rect">
            <a:avLst/>
          </a:prstGeom>
          <a:noFill/>
          <a:ln>
            <a:noFill/>
          </a:ln>
        </p:spPr>
        <p:txBody>
          <a:bodyPr anchorCtr="0" anchor="t" bIns="91425" lIns="91425" rIns="91425" tIns="91425">
            <a:noAutofit/>
          </a:bodyPr>
          <a:lstStyle/>
          <a:p>
            <a:pPr lvl="0" rtl="0" algn="ctr">
              <a:spcBef>
                <a:spcPts val="0"/>
              </a:spcBef>
              <a:buNone/>
            </a:pPr>
            <a:r>
              <a:rPr lang="en"/>
              <a:t>1-q</a:t>
            </a:r>
          </a:p>
        </p:txBody>
      </p:sp>
      <p:sp>
        <p:nvSpPr>
          <p:cNvPr id="62" name="Shape 62"/>
          <p:cNvSpPr txBox="1"/>
          <p:nvPr/>
        </p:nvSpPr>
        <p:spPr>
          <a:xfrm>
            <a:off x="7946750" y="2138825"/>
            <a:ext cx="736499" cy="394200"/>
          </a:xfrm>
          <a:prstGeom prst="rect">
            <a:avLst/>
          </a:prstGeom>
          <a:noFill/>
          <a:ln>
            <a:noFill/>
          </a:ln>
        </p:spPr>
        <p:txBody>
          <a:bodyPr anchorCtr="0" anchor="t" bIns="91425" lIns="91425" rIns="91425" tIns="91425">
            <a:noAutofit/>
          </a:bodyPr>
          <a:lstStyle/>
          <a:p>
            <a:pPr algn="ctr">
              <a:spcBef>
                <a:spcPts val="0"/>
              </a:spcBef>
              <a:buNone/>
            </a:pPr>
            <a:r>
              <a:rPr lang="en"/>
              <a:t>p</a:t>
            </a:r>
          </a:p>
        </p:txBody>
      </p:sp>
      <p:sp>
        <p:nvSpPr>
          <p:cNvPr id="63" name="Shape 63"/>
          <p:cNvSpPr txBox="1"/>
          <p:nvPr/>
        </p:nvSpPr>
        <p:spPr>
          <a:xfrm>
            <a:off x="7946750" y="2530837"/>
            <a:ext cx="736499" cy="394200"/>
          </a:xfrm>
          <a:prstGeom prst="rect">
            <a:avLst/>
          </a:prstGeom>
          <a:noFill/>
          <a:ln>
            <a:noFill/>
          </a:ln>
        </p:spPr>
        <p:txBody>
          <a:bodyPr anchorCtr="0" anchor="t" bIns="91425" lIns="91425" rIns="91425" tIns="91425">
            <a:noAutofit/>
          </a:bodyPr>
          <a:lstStyle/>
          <a:p>
            <a:pPr lvl="0" rtl="0" algn="ctr">
              <a:spcBef>
                <a:spcPts val="0"/>
              </a:spcBef>
              <a:buNone/>
            </a:pPr>
            <a:r>
              <a:rPr lang="en"/>
              <a:t>1-p</a:t>
            </a:r>
          </a:p>
        </p:txBody>
      </p:sp>
      <p:sp>
        <p:nvSpPr>
          <p:cNvPr id="64" name="Shape 64"/>
          <p:cNvSpPr txBox="1"/>
          <p:nvPr/>
        </p:nvSpPr>
        <p:spPr>
          <a:xfrm>
            <a:off x="492900" y="1246725"/>
            <a:ext cx="3102300" cy="1376700"/>
          </a:xfrm>
          <a:prstGeom prst="rect">
            <a:avLst/>
          </a:prstGeom>
          <a:noFill/>
          <a:ln>
            <a:noFill/>
          </a:ln>
        </p:spPr>
        <p:txBody>
          <a:bodyPr anchorCtr="0" anchor="t" bIns="91425" lIns="91425" rIns="91425" tIns="91425">
            <a:noAutofit/>
          </a:bodyPr>
          <a:lstStyle/>
          <a:p>
            <a:pPr indent="-317500" lvl="0" marL="457200">
              <a:spcBef>
                <a:spcPts val="0"/>
              </a:spcBef>
              <a:buClr>
                <a:srgbClr val="000000"/>
              </a:buClr>
              <a:buSzPct val="100000"/>
              <a:buFont typeface="Arial"/>
              <a:buChar char="●"/>
            </a:pPr>
            <a:r>
              <a:rPr lang="en"/>
              <a:t>We begin with</a:t>
            </a:r>
            <a:r>
              <a:rPr lang="en">
                <a:solidFill>
                  <a:schemeClr val="dk1"/>
                </a:solidFill>
              </a:rPr>
              <a:t> a 2x2 matrix of payoff values for two different players. With these values, we can visualize their mixed or pure Nash Equilibrium through the use of plotted lines.</a:t>
            </a:r>
          </a:p>
        </p:txBody>
      </p:sp>
      <p:sp>
        <p:nvSpPr>
          <p:cNvPr id="65" name="Shape 65"/>
          <p:cNvSpPr txBox="1"/>
          <p:nvPr/>
        </p:nvSpPr>
        <p:spPr>
          <a:xfrm>
            <a:off x="492900" y="2806600"/>
            <a:ext cx="3233700" cy="1658399"/>
          </a:xfrm>
          <a:prstGeom prst="rect">
            <a:avLst/>
          </a:prstGeom>
          <a:noFill/>
          <a:ln>
            <a:noFill/>
          </a:ln>
        </p:spPr>
        <p:txBody>
          <a:bodyPr anchorCtr="0" anchor="t" bIns="91425" lIns="91425" rIns="91425" tIns="91425">
            <a:noAutofit/>
          </a:bodyPr>
          <a:lstStyle/>
          <a:p>
            <a:pPr indent="-317500" lvl="0" marL="457200">
              <a:spcBef>
                <a:spcPts val="0"/>
              </a:spcBef>
              <a:buClr>
                <a:srgbClr val="000000"/>
              </a:buClr>
              <a:buSzPct val="100000"/>
              <a:buFont typeface="Arial"/>
              <a:buChar char="●"/>
            </a:pPr>
            <a:r>
              <a:rPr lang="en"/>
              <a:t>With the payoffs we can determine best responses (the envelopes) for each player. With these these best responses and payoff intersections, we can determine if pure or mixed Nashes are present.</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p:nvPr/>
        </p:nvSpPr>
        <p:spPr>
          <a:xfrm>
            <a:off x="353725" y="1762800"/>
            <a:ext cx="1925100" cy="1925100"/>
          </a:xfrm>
          <a:prstGeom prst="rect">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1" name="Shape 71"/>
          <p:cNvSpPr txBox="1"/>
          <p:nvPr/>
        </p:nvSpPr>
        <p:spPr>
          <a:xfrm>
            <a:off x="353700" y="1426500"/>
            <a:ext cx="1925100" cy="336299"/>
          </a:xfrm>
          <a:prstGeom prst="rect">
            <a:avLst/>
          </a:prstGeom>
          <a:noFill/>
          <a:ln>
            <a:noFill/>
          </a:ln>
        </p:spPr>
        <p:txBody>
          <a:bodyPr anchorCtr="0" anchor="t" bIns="91425" lIns="91425" rIns="91425" tIns="91425">
            <a:noAutofit/>
          </a:bodyPr>
          <a:lstStyle/>
          <a:p>
            <a:pPr algn="ctr">
              <a:spcBef>
                <a:spcPts val="0"/>
              </a:spcBef>
              <a:buNone/>
            </a:pPr>
            <a:r>
              <a:rPr lang="en"/>
              <a:t>Player I Payoff</a:t>
            </a:r>
          </a:p>
        </p:txBody>
      </p:sp>
      <p:sp>
        <p:nvSpPr>
          <p:cNvPr id="72" name="Shape 72"/>
          <p:cNvSpPr txBox="1"/>
          <p:nvPr/>
        </p:nvSpPr>
        <p:spPr>
          <a:xfrm>
            <a:off x="214550" y="3687900"/>
            <a:ext cx="318899" cy="446700"/>
          </a:xfrm>
          <a:prstGeom prst="rect">
            <a:avLst/>
          </a:prstGeom>
          <a:noFill/>
          <a:ln>
            <a:noFill/>
          </a:ln>
        </p:spPr>
        <p:txBody>
          <a:bodyPr anchorCtr="0" anchor="t" bIns="91425" lIns="91425" rIns="91425" tIns="91425">
            <a:noAutofit/>
          </a:bodyPr>
          <a:lstStyle/>
          <a:p>
            <a:pPr>
              <a:spcBef>
                <a:spcPts val="0"/>
              </a:spcBef>
              <a:buNone/>
            </a:pPr>
            <a:r>
              <a:rPr lang="en"/>
              <a:t>0</a:t>
            </a:r>
          </a:p>
        </p:txBody>
      </p:sp>
      <p:sp>
        <p:nvSpPr>
          <p:cNvPr id="73" name="Shape 73"/>
          <p:cNvSpPr txBox="1"/>
          <p:nvPr/>
        </p:nvSpPr>
        <p:spPr>
          <a:xfrm>
            <a:off x="2099050" y="3687900"/>
            <a:ext cx="318899" cy="4467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74" name="Shape 74"/>
          <p:cNvSpPr txBox="1"/>
          <p:nvPr/>
        </p:nvSpPr>
        <p:spPr>
          <a:xfrm>
            <a:off x="1156800" y="3687900"/>
            <a:ext cx="318899" cy="446700"/>
          </a:xfrm>
          <a:prstGeom prst="rect">
            <a:avLst/>
          </a:prstGeom>
          <a:noFill/>
          <a:ln>
            <a:noFill/>
          </a:ln>
        </p:spPr>
        <p:txBody>
          <a:bodyPr anchorCtr="0" anchor="t" bIns="91425" lIns="91425" rIns="91425" tIns="91425">
            <a:noAutofit/>
          </a:bodyPr>
          <a:lstStyle/>
          <a:p>
            <a:pPr lvl="0" rtl="0">
              <a:spcBef>
                <a:spcPts val="0"/>
              </a:spcBef>
              <a:buNone/>
            </a:pPr>
            <a:r>
              <a:rPr lang="en"/>
              <a:t>q</a:t>
            </a:r>
          </a:p>
        </p:txBody>
      </p:sp>
      <p:cxnSp>
        <p:nvCxnSpPr>
          <p:cNvPr id="75" name="Shape 75"/>
          <p:cNvCxnSpPr/>
          <p:nvPr/>
        </p:nvCxnSpPr>
        <p:spPr>
          <a:xfrm flipH="1" rot="10800000">
            <a:off x="374000" y="1762799"/>
            <a:ext cx="1910700" cy="1925100"/>
          </a:xfrm>
          <a:prstGeom prst="straightConnector1">
            <a:avLst/>
          </a:prstGeom>
          <a:noFill/>
          <a:ln cap="flat" w="19050">
            <a:solidFill>
              <a:schemeClr val="dk2"/>
            </a:solidFill>
            <a:prstDash val="solid"/>
            <a:round/>
            <a:headEnd len="lg" w="lg" type="none"/>
            <a:tailEnd len="lg" w="lg" type="none"/>
          </a:ln>
        </p:spPr>
      </p:cxnSp>
      <p:cxnSp>
        <p:nvCxnSpPr>
          <p:cNvPr id="76" name="Shape 76"/>
          <p:cNvCxnSpPr>
            <a:endCxn id="70" idx="1"/>
          </p:cNvCxnSpPr>
          <p:nvPr/>
        </p:nvCxnSpPr>
        <p:spPr>
          <a:xfrm rot="10800000">
            <a:off x="353724" y="2725350"/>
            <a:ext cx="1942500" cy="968400"/>
          </a:xfrm>
          <a:prstGeom prst="straightConnector1">
            <a:avLst/>
          </a:prstGeom>
          <a:noFill/>
          <a:ln cap="flat" w="19050">
            <a:solidFill>
              <a:schemeClr val="dk2"/>
            </a:solidFill>
            <a:prstDash val="solid"/>
            <a:round/>
            <a:headEnd len="lg" w="lg" type="none"/>
            <a:tailEnd len="lg" w="lg" type="none"/>
          </a:ln>
        </p:spPr>
      </p:cxnSp>
      <p:sp>
        <p:nvSpPr>
          <p:cNvPr id="77" name="Shape 77"/>
          <p:cNvSpPr txBox="1"/>
          <p:nvPr/>
        </p:nvSpPr>
        <p:spPr>
          <a:xfrm>
            <a:off x="139200" y="1629475"/>
            <a:ext cx="214500" cy="266699"/>
          </a:xfrm>
          <a:prstGeom prst="rect">
            <a:avLst/>
          </a:prstGeom>
          <a:noFill/>
          <a:ln>
            <a:noFill/>
          </a:ln>
        </p:spPr>
        <p:txBody>
          <a:bodyPr anchorCtr="0" anchor="ctr" bIns="91425" lIns="91425" rIns="91425" tIns="91425">
            <a:noAutofit/>
          </a:bodyPr>
          <a:lstStyle/>
          <a:p>
            <a:pPr algn="ctr">
              <a:spcBef>
                <a:spcPts val="0"/>
              </a:spcBef>
              <a:buNone/>
            </a:pPr>
            <a:r>
              <a:rPr lang="en"/>
              <a:t>2</a:t>
            </a:r>
          </a:p>
        </p:txBody>
      </p:sp>
      <p:sp>
        <p:nvSpPr>
          <p:cNvPr id="78" name="Shape 78"/>
          <p:cNvSpPr txBox="1"/>
          <p:nvPr/>
        </p:nvSpPr>
        <p:spPr>
          <a:xfrm>
            <a:off x="139200" y="2592000"/>
            <a:ext cx="214500" cy="266699"/>
          </a:xfrm>
          <a:prstGeom prst="rect">
            <a:avLst/>
          </a:prstGeom>
          <a:noFill/>
          <a:ln>
            <a:noFill/>
          </a:ln>
        </p:spPr>
        <p:txBody>
          <a:bodyPr anchorCtr="0" anchor="ctr" bIns="91425" lIns="91425" rIns="91425" tIns="91425">
            <a:noAutofit/>
          </a:bodyPr>
          <a:lstStyle/>
          <a:p>
            <a:pPr lvl="0" rtl="0">
              <a:spcBef>
                <a:spcPts val="0"/>
              </a:spcBef>
              <a:buNone/>
            </a:pPr>
            <a:r>
              <a:rPr lang="en"/>
              <a:t>1</a:t>
            </a:r>
          </a:p>
        </p:txBody>
      </p:sp>
      <p:sp>
        <p:nvSpPr>
          <p:cNvPr id="79" name="Shape 79"/>
          <p:cNvSpPr txBox="1"/>
          <p:nvPr/>
        </p:nvSpPr>
        <p:spPr>
          <a:xfrm>
            <a:off x="139200" y="3554525"/>
            <a:ext cx="214500" cy="266699"/>
          </a:xfrm>
          <a:prstGeom prst="rect">
            <a:avLst/>
          </a:prstGeom>
          <a:noFill/>
          <a:ln>
            <a:noFill/>
          </a:ln>
        </p:spPr>
        <p:txBody>
          <a:bodyPr anchorCtr="0" anchor="ctr" bIns="91425" lIns="91425" rIns="91425" tIns="91425">
            <a:noAutofit/>
          </a:bodyPr>
          <a:lstStyle/>
          <a:p>
            <a:pPr lvl="0" rtl="0">
              <a:spcBef>
                <a:spcPts val="0"/>
              </a:spcBef>
              <a:buNone/>
            </a:pPr>
            <a:r>
              <a:rPr lang="en"/>
              <a:t>0</a:t>
            </a:r>
          </a:p>
        </p:txBody>
      </p:sp>
      <p:sp>
        <p:nvSpPr>
          <p:cNvPr id="80" name="Shape 80"/>
          <p:cNvSpPr txBox="1"/>
          <p:nvPr/>
        </p:nvSpPr>
        <p:spPr>
          <a:xfrm>
            <a:off x="2203450" y="2592000"/>
            <a:ext cx="214500" cy="266699"/>
          </a:xfrm>
          <a:prstGeom prst="rect">
            <a:avLst/>
          </a:prstGeom>
          <a:noFill/>
          <a:ln>
            <a:noFill/>
          </a:ln>
        </p:spPr>
        <p:txBody>
          <a:bodyPr anchorCtr="0" anchor="ctr" bIns="91425" lIns="91425" rIns="91425" tIns="91425">
            <a:noAutofit/>
          </a:bodyPr>
          <a:lstStyle/>
          <a:p>
            <a:pPr lvl="0" rtl="0">
              <a:spcBef>
                <a:spcPts val="0"/>
              </a:spcBef>
              <a:buNone/>
            </a:pPr>
            <a:r>
              <a:rPr lang="en"/>
              <a:t>1</a:t>
            </a:r>
          </a:p>
        </p:txBody>
      </p:sp>
      <p:sp>
        <p:nvSpPr>
          <p:cNvPr id="81" name="Shape 81"/>
          <p:cNvSpPr txBox="1"/>
          <p:nvPr/>
        </p:nvSpPr>
        <p:spPr>
          <a:xfrm>
            <a:off x="2203450" y="3554525"/>
            <a:ext cx="214500" cy="266699"/>
          </a:xfrm>
          <a:prstGeom prst="rect">
            <a:avLst/>
          </a:prstGeom>
          <a:noFill/>
          <a:ln>
            <a:noFill/>
          </a:ln>
        </p:spPr>
        <p:txBody>
          <a:bodyPr anchorCtr="0" anchor="ctr" bIns="91425" lIns="91425" rIns="91425" tIns="91425">
            <a:noAutofit/>
          </a:bodyPr>
          <a:lstStyle/>
          <a:p>
            <a:pPr lvl="0" rtl="0">
              <a:spcBef>
                <a:spcPts val="0"/>
              </a:spcBef>
              <a:buNone/>
            </a:pPr>
            <a:r>
              <a:rPr lang="en"/>
              <a:t>0</a:t>
            </a:r>
          </a:p>
        </p:txBody>
      </p:sp>
      <p:cxnSp>
        <p:nvCxnSpPr>
          <p:cNvPr id="82" name="Shape 82"/>
          <p:cNvCxnSpPr>
            <a:endCxn id="83" idx="1"/>
          </p:cNvCxnSpPr>
          <p:nvPr/>
        </p:nvCxnSpPr>
        <p:spPr>
          <a:xfrm>
            <a:off x="980025" y="3050149"/>
            <a:ext cx="2331000" cy="0"/>
          </a:xfrm>
          <a:prstGeom prst="straightConnector1">
            <a:avLst/>
          </a:prstGeom>
          <a:noFill/>
          <a:ln cap="flat" w="19050">
            <a:solidFill>
              <a:srgbClr val="FF0000"/>
            </a:solidFill>
            <a:prstDash val="solid"/>
            <a:round/>
            <a:headEnd len="lg" w="lg" type="oval"/>
            <a:tailEnd len="lg" w="lg" type="diamond"/>
          </a:ln>
        </p:spPr>
      </p:cxnSp>
      <p:sp>
        <p:nvSpPr>
          <p:cNvPr id="83" name="Shape 83"/>
          <p:cNvSpPr txBox="1"/>
          <p:nvPr/>
        </p:nvSpPr>
        <p:spPr>
          <a:xfrm>
            <a:off x="3311025" y="2963150"/>
            <a:ext cx="1443899" cy="173999"/>
          </a:xfrm>
          <a:prstGeom prst="rect">
            <a:avLst/>
          </a:prstGeom>
          <a:noFill/>
          <a:ln>
            <a:noFill/>
          </a:ln>
        </p:spPr>
        <p:txBody>
          <a:bodyPr anchorCtr="0" anchor="ctr" bIns="91425" lIns="91425" rIns="91425" tIns="91425">
            <a:noAutofit/>
          </a:bodyPr>
          <a:lstStyle/>
          <a:p>
            <a:pPr>
              <a:spcBef>
                <a:spcPts val="0"/>
              </a:spcBef>
              <a:buNone/>
            </a:pPr>
            <a:r>
              <a:rPr lang="en" sz="1000"/>
              <a:t>Avg payoff of P1, in this case, ⅔. </a:t>
            </a:r>
          </a:p>
        </p:txBody>
      </p:sp>
      <p:cxnSp>
        <p:nvCxnSpPr>
          <p:cNvPr id="84" name="Shape 84"/>
          <p:cNvCxnSpPr>
            <a:endCxn id="85" idx="0"/>
          </p:cNvCxnSpPr>
          <p:nvPr/>
        </p:nvCxnSpPr>
        <p:spPr>
          <a:xfrm>
            <a:off x="1029300" y="3018175"/>
            <a:ext cx="0" cy="1258200"/>
          </a:xfrm>
          <a:prstGeom prst="straightConnector1">
            <a:avLst/>
          </a:prstGeom>
          <a:noFill/>
          <a:ln cap="flat" w="19050">
            <a:solidFill>
              <a:schemeClr val="accent2"/>
            </a:solidFill>
            <a:prstDash val="solid"/>
            <a:round/>
            <a:headEnd len="lg" w="lg" type="oval"/>
            <a:tailEnd len="lg" w="lg" type="diamond"/>
          </a:ln>
        </p:spPr>
      </p:cxnSp>
      <p:sp>
        <p:nvSpPr>
          <p:cNvPr id="85" name="Shape 85"/>
          <p:cNvSpPr txBox="1"/>
          <p:nvPr/>
        </p:nvSpPr>
        <p:spPr>
          <a:xfrm>
            <a:off x="139200" y="4276375"/>
            <a:ext cx="1780200" cy="266699"/>
          </a:xfrm>
          <a:prstGeom prst="rect">
            <a:avLst/>
          </a:prstGeom>
          <a:noFill/>
          <a:ln>
            <a:noFill/>
          </a:ln>
        </p:spPr>
        <p:txBody>
          <a:bodyPr anchorCtr="0" anchor="t" bIns="91425" lIns="91425" rIns="91425" tIns="91425">
            <a:noAutofit/>
          </a:bodyPr>
          <a:lstStyle/>
          <a:p>
            <a:pPr algn="ctr">
              <a:spcBef>
                <a:spcPts val="0"/>
              </a:spcBef>
              <a:buNone/>
            </a:pPr>
            <a:r>
              <a:rPr lang="en" sz="1000"/>
              <a:t>q value for P2, in this case ⅓.</a:t>
            </a:r>
          </a:p>
        </p:txBody>
      </p:sp>
      <p:sp>
        <p:nvSpPr>
          <p:cNvPr id="86" name="Shape 86"/>
          <p:cNvSpPr/>
          <p:nvPr/>
        </p:nvSpPr>
        <p:spPr>
          <a:xfrm>
            <a:off x="4687025" y="1828162"/>
            <a:ext cx="1925100" cy="1925100"/>
          </a:xfrm>
          <a:prstGeom prst="rect">
            <a:avLst/>
          </a:prstGeom>
          <a:noFill/>
          <a:ln cap="flat"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7" name="Shape 87"/>
          <p:cNvSpPr txBox="1"/>
          <p:nvPr/>
        </p:nvSpPr>
        <p:spPr>
          <a:xfrm>
            <a:off x="4687000" y="1491862"/>
            <a:ext cx="1925100" cy="336299"/>
          </a:xfrm>
          <a:prstGeom prst="rect">
            <a:avLst/>
          </a:prstGeom>
          <a:noFill/>
          <a:ln>
            <a:noFill/>
          </a:ln>
        </p:spPr>
        <p:txBody>
          <a:bodyPr anchorCtr="0" anchor="t" bIns="91425" lIns="91425" rIns="91425" tIns="91425">
            <a:noAutofit/>
          </a:bodyPr>
          <a:lstStyle/>
          <a:p>
            <a:pPr lvl="0" rtl="0" algn="ctr">
              <a:spcBef>
                <a:spcPts val="0"/>
              </a:spcBef>
              <a:buNone/>
            </a:pPr>
            <a:r>
              <a:rPr lang="en"/>
              <a:t>Player II Payoff</a:t>
            </a:r>
          </a:p>
        </p:txBody>
      </p:sp>
      <p:sp>
        <p:nvSpPr>
          <p:cNvPr id="88" name="Shape 88"/>
          <p:cNvSpPr txBox="1"/>
          <p:nvPr/>
        </p:nvSpPr>
        <p:spPr>
          <a:xfrm>
            <a:off x="4547850" y="3753262"/>
            <a:ext cx="318899" cy="446700"/>
          </a:xfrm>
          <a:prstGeom prst="rect">
            <a:avLst/>
          </a:prstGeom>
          <a:noFill/>
          <a:ln>
            <a:noFill/>
          </a:ln>
        </p:spPr>
        <p:txBody>
          <a:bodyPr anchorCtr="0" anchor="t" bIns="91425" lIns="91425" rIns="91425" tIns="91425">
            <a:noAutofit/>
          </a:bodyPr>
          <a:lstStyle/>
          <a:p>
            <a:pPr lvl="0" rtl="0">
              <a:spcBef>
                <a:spcPts val="0"/>
              </a:spcBef>
              <a:buNone/>
            </a:pPr>
            <a:r>
              <a:rPr lang="en"/>
              <a:t>0</a:t>
            </a:r>
          </a:p>
        </p:txBody>
      </p:sp>
      <p:sp>
        <p:nvSpPr>
          <p:cNvPr id="89" name="Shape 89"/>
          <p:cNvSpPr txBox="1"/>
          <p:nvPr/>
        </p:nvSpPr>
        <p:spPr>
          <a:xfrm>
            <a:off x="6432350" y="3753262"/>
            <a:ext cx="318899" cy="446700"/>
          </a:xfrm>
          <a:prstGeom prst="rect">
            <a:avLst/>
          </a:prstGeom>
          <a:noFill/>
          <a:ln>
            <a:noFill/>
          </a:ln>
        </p:spPr>
        <p:txBody>
          <a:bodyPr anchorCtr="0" anchor="t" bIns="91425" lIns="91425" rIns="91425" tIns="91425">
            <a:noAutofit/>
          </a:bodyPr>
          <a:lstStyle/>
          <a:p>
            <a:pPr lvl="0" rtl="0">
              <a:spcBef>
                <a:spcPts val="0"/>
              </a:spcBef>
              <a:buNone/>
            </a:pPr>
            <a:r>
              <a:rPr lang="en"/>
              <a:t>1</a:t>
            </a:r>
          </a:p>
        </p:txBody>
      </p:sp>
      <p:sp>
        <p:nvSpPr>
          <p:cNvPr id="90" name="Shape 90"/>
          <p:cNvSpPr txBox="1"/>
          <p:nvPr/>
        </p:nvSpPr>
        <p:spPr>
          <a:xfrm>
            <a:off x="5490100" y="3753262"/>
            <a:ext cx="318899" cy="446700"/>
          </a:xfrm>
          <a:prstGeom prst="rect">
            <a:avLst/>
          </a:prstGeom>
          <a:noFill/>
          <a:ln>
            <a:noFill/>
          </a:ln>
        </p:spPr>
        <p:txBody>
          <a:bodyPr anchorCtr="0" anchor="t" bIns="91425" lIns="91425" rIns="91425" tIns="91425">
            <a:noAutofit/>
          </a:bodyPr>
          <a:lstStyle/>
          <a:p>
            <a:pPr lvl="0" rtl="0">
              <a:spcBef>
                <a:spcPts val="0"/>
              </a:spcBef>
              <a:buNone/>
            </a:pPr>
            <a:r>
              <a:rPr lang="en"/>
              <a:t>p</a:t>
            </a:r>
          </a:p>
        </p:txBody>
      </p:sp>
      <p:cxnSp>
        <p:nvCxnSpPr>
          <p:cNvPr id="91" name="Shape 91"/>
          <p:cNvCxnSpPr/>
          <p:nvPr/>
        </p:nvCxnSpPr>
        <p:spPr>
          <a:xfrm rot="10800000">
            <a:off x="4698660" y="1828174"/>
            <a:ext cx="1910399" cy="1925100"/>
          </a:xfrm>
          <a:prstGeom prst="straightConnector1">
            <a:avLst/>
          </a:prstGeom>
          <a:noFill/>
          <a:ln cap="flat" w="19050">
            <a:solidFill>
              <a:schemeClr val="dk2"/>
            </a:solidFill>
            <a:prstDash val="solid"/>
            <a:round/>
            <a:headEnd len="lg" w="lg" type="none"/>
            <a:tailEnd len="lg" w="lg" type="none"/>
          </a:ln>
        </p:spPr>
      </p:cxnSp>
      <p:cxnSp>
        <p:nvCxnSpPr>
          <p:cNvPr id="92" name="Shape 92"/>
          <p:cNvCxnSpPr/>
          <p:nvPr/>
        </p:nvCxnSpPr>
        <p:spPr>
          <a:xfrm flipH="1" rot="10800000">
            <a:off x="4687025" y="2790724"/>
            <a:ext cx="1942499" cy="968400"/>
          </a:xfrm>
          <a:prstGeom prst="straightConnector1">
            <a:avLst/>
          </a:prstGeom>
          <a:noFill/>
          <a:ln cap="flat" w="19050">
            <a:solidFill>
              <a:schemeClr val="dk2"/>
            </a:solidFill>
            <a:prstDash val="solid"/>
            <a:round/>
            <a:headEnd len="lg" w="lg" type="none"/>
            <a:tailEnd len="lg" w="lg" type="none"/>
          </a:ln>
        </p:spPr>
      </p:cxnSp>
      <p:sp>
        <p:nvSpPr>
          <p:cNvPr id="93" name="Shape 93"/>
          <p:cNvSpPr txBox="1"/>
          <p:nvPr/>
        </p:nvSpPr>
        <p:spPr>
          <a:xfrm>
            <a:off x="4472500" y="1694837"/>
            <a:ext cx="214500" cy="266699"/>
          </a:xfrm>
          <a:prstGeom prst="rect">
            <a:avLst/>
          </a:prstGeom>
          <a:noFill/>
          <a:ln>
            <a:noFill/>
          </a:ln>
        </p:spPr>
        <p:txBody>
          <a:bodyPr anchorCtr="0" anchor="ctr" bIns="91425" lIns="91425" rIns="91425" tIns="91425">
            <a:noAutofit/>
          </a:bodyPr>
          <a:lstStyle/>
          <a:p>
            <a:pPr lvl="0" rtl="0" algn="ctr">
              <a:spcBef>
                <a:spcPts val="0"/>
              </a:spcBef>
              <a:buNone/>
            </a:pPr>
            <a:r>
              <a:rPr lang="en"/>
              <a:t>2</a:t>
            </a:r>
          </a:p>
        </p:txBody>
      </p:sp>
      <p:sp>
        <p:nvSpPr>
          <p:cNvPr id="94" name="Shape 94"/>
          <p:cNvSpPr txBox="1"/>
          <p:nvPr/>
        </p:nvSpPr>
        <p:spPr>
          <a:xfrm>
            <a:off x="4472500" y="2657362"/>
            <a:ext cx="214500" cy="266699"/>
          </a:xfrm>
          <a:prstGeom prst="rect">
            <a:avLst/>
          </a:prstGeom>
          <a:noFill/>
          <a:ln>
            <a:noFill/>
          </a:ln>
        </p:spPr>
        <p:txBody>
          <a:bodyPr anchorCtr="0" anchor="ctr" bIns="91425" lIns="91425" rIns="91425" tIns="91425">
            <a:noAutofit/>
          </a:bodyPr>
          <a:lstStyle/>
          <a:p>
            <a:pPr lvl="0" rtl="0">
              <a:spcBef>
                <a:spcPts val="0"/>
              </a:spcBef>
              <a:buNone/>
            </a:pPr>
            <a:r>
              <a:rPr lang="en"/>
              <a:t>1</a:t>
            </a:r>
          </a:p>
        </p:txBody>
      </p:sp>
      <p:sp>
        <p:nvSpPr>
          <p:cNvPr id="95" name="Shape 95"/>
          <p:cNvSpPr txBox="1"/>
          <p:nvPr/>
        </p:nvSpPr>
        <p:spPr>
          <a:xfrm>
            <a:off x="4472500" y="3619887"/>
            <a:ext cx="214500" cy="266699"/>
          </a:xfrm>
          <a:prstGeom prst="rect">
            <a:avLst/>
          </a:prstGeom>
          <a:noFill/>
          <a:ln>
            <a:noFill/>
          </a:ln>
        </p:spPr>
        <p:txBody>
          <a:bodyPr anchorCtr="0" anchor="ctr" bIns="91425" lIns="91425" rIns="91425" tIns="91425">
            <a:noAutofit/>
          </a:bodyPr>
          <a:lstStyle/>
          <a:p>
            <a:pPr lvl="0" rtl="0">
              <a:spcBef>
                <a:spcPts val="0"/>
              </a:spcBef>
              <a:buNone/>
            </a:pPr>
            <a:r>
              <a:rPr lang="en"/>
              <a:t>0</a:t>
            </a:r>
          </a:p>
        </p:txBody>
      </p:sp>
      <p:sp>
        <p:nvSpPr>
          <p:cNvPr id="96" name="Shape 96"/>
          <p:cNvSpPr txBox="1"/>
          <p:nvPr/>
        </p:nvSpPr>
        <p:spPr>
          <a:xfrm>
            <a:off x="6536750" y="1694837"/>
            <a:ext cx="214500" cy="266699"/>
          </a:xfrm>
          <a:prstGeom prst="rect">
            <a:avLst/>
          </a:prstGeom>
          <a:noFill/>
          <a:ln>
            <a:noFill/>
          </a:ln>
        </p:spPr>
        <p:txBody>
          <a:bodyPr anchorCtr="0" anchor="ctr" bIns="91425" lIns="91425" rIns="91425" tIns="91425">
            <a:noAutofit/>
          </a:bodyPr>
          <a:lstStyle/>
          <a:p>
            <a:pPr lvl="0" rtl="0" algn="ctr">
              <a:spcBef>
                <a:spcPts val="0"/>
              </a:spcBef>
              <a:buNone/>
            </a:pPr>
            <a:r>
              <a:rPr lang="en"/>
              <a:t>2</a:t>
            </a:r>
          </a:p>
        </p:txBody>
      </p:sp>
      <p:sp>
        <p:nvSpPr>
          <p:cNvPr id="97" name="Shape 97"/>
          <p:cNvSpPr txBox="1"/>
          <p:nvPr/>
        </p:nvSpPr>
        <p:spPr>
          <a:xfrm>
            <a:off x="6536750" y="2657362"/>
            <a:ext cx="214500" cy="266699"/>
          </a:xfrm>
          <a:prstGeom prst="rect">
            <a:avLst/>
          </a:prstGeom>
          <a:noFill/>
          <a:ln>
            <a:noFill/>
          </a:ln>
        </p:spPr>
        <p:txBody>
          <a:bodyPr anchorCtr="0" anchor="ctr" bIns="91425" lIns="91425" rIns="91425" tIns="91425">
            <a:noAutofit/>
          </a:bodyPr>
          <a:lstStyle/>
          <a:p>
            <a:pPr lvl="0" rtl="0">
              <a:spcBef>
                <a:spcPts val="0"/>
              </a:spcBef>
              <a:buNone/>
            </a:pPr>
            <a:r>
              <a:rPr lang="en"/>
              <a:t>1</a:t>
            </a:r>
          </a:p>
        </p:txBody>
      </p:sp>
      <p:sp>
        <p:nvSpPr>
          <p:cNvPr id="98" name="Shape 98"/>
          <p:cNvSpPr txBox="1"/>
          <p:nvPr/>
        </p:nvSpPr>
        <p:spPr>
          <a:xfrm>
            <a:off x="6536750" y="3619887"/>
            <a:ext cx="214500" cy="266699"/>
          </a:xfrm>
          <a:prstGeom prst="rect">
            <a:avLst/>
          </a:prstGeom>
          <a:noFill/>
          <a:ln>
            <a:noFill/>
          </a:ln>
        </p:spPr>
        <p:txBody>
          <a:bodyPr anchorCtr="0" anchor="ctr" bIns="91425" lIns="91425" rIns="91425" tIns="91425">
            <a:noAutofit/>
          </a:bodyPr>
          <a:lstStyle/>
          <a:p>
            <a:pPr lvl="0" rtl="0">
              <a:spcBef>
                <a:spcPts val="0"/>
              </a:spcBef>
              <a:buNone/>
            </a:pPr>
            <a:r>
              <a:rPr lang="en"/>
              <a:t>0</a:t>
            </a:r>
          </a:p>
        </p:txBody>
      </p:sp>
      <p:cxnSp>
        <p:nvCxnSpPr>
          <p:cNvPr id="99" name="Shape 99"/>
          <p:cNvCxnSpPr>
            <a:endCxn id="100" idx="1"/>
          </p:cNvCxnSpPr>
          <p:nvPr/>
        </p:nvCxnSpPr>
        <p:spPr>
          <a:xfrm flipH="1" rot="10800000">
            <a:off x="5937925" y="3115512"/>
            <a:ext cx="1706400" cy="9900"/>
          </a:xfrm>
          <a:prstGeom prst="straightConnector1">
            <a:avLst/>
          </a:prstGeom>
          <a:noFill/>
          <a:ln cap="flat" w="19050">
            <a:solidFill>
              <a:srgbClr val="FF0000"/>
            </a:solidFill>
            <a:prstDash val="solid"/>
            <a:round/>
            <a:headEnd len="lg" w="lg" type="oval"/>
            <a:tailEnd len="lg" w="lg" type="diamond"/>
          </a:ln>
        </p:spPr>
      </p:cxnSp>
      <p:sp>
        <p:nvSpPr>
          <p:cNvPr id="100" name="Shape 100"/>
          <p:cNvSpPr txBox="1"/>
          <p:nvPr/>
        </p:nvSpPr>
        <p:spPr>
          <a:xfrm>
            <a:off x="7644325" y="3028512"/>
            <a:ext cx="1443899" cy="173999"/>
          </a:xfrm>
          <a:prstGeom prst="rect">
            <a:avLst/>
          </a:prstGeom>
          <a:noFill/>
          <a:ln>
            <a:noFill/>
          </a:ln>
        </p:spPr>
        <p:txBody>
          <a:bodyPr anchorCtr="0" anchor="ctr" bIns="91425" lIns="91425" rIns="91425" tIns="91425">
            <a:noAutofit/>
          </a:bodyPr>
          <a:lstStyle/>
          <a:p>
            <a:pPr lvl="0" rtl="0">
              <a:spcBef>
                <a:spcPts val="0"/>
              </a:spcBef>
              <a:buNone/>
            </a:pPr>
            <a:r>
              <a:rPr lang="en" sz="1000"/>
              <a:t>Avg payoff of P2, in this case, ⅔. </a:t>
            </a:r>
          </a:p>
        </p:txBody>
      </p:sp>
      <p:cxnSp>
        <p:nvCxnSpPr>
          <p:cNvPr id="101" name="Shape 101"/>
          <p:cNvCxnSpPr/>
          <p:nvPr/>
        </p:nvCxnSpPr>
        <p:spPr>
          <a:xfrm>
            <a:off x="5978525" y="3073350"/>
            <a:ext cx="17399" cy="1287300"/>
          </a:xfrm>
          <a:prstGeom prst="straightConnector1">
            <a:avLst/>
          </a:prstGeom>
          <a:noFill/>
          <a:ln cap="flat" w="19050">
            <a:solidFill>
              <a:schemeClr val="accent2"/>
            </a:solidFill>
            <a:prstDash val="solid"/>
            <a:round/>
            <a:headEnd len="lg" w="lg" type="oval"/>
            <a:tailEnd len="lg" w="lg" type="diamond"/>
          </a:ln>
        </p:spPr>
      </p:cxnSp>
      <p:sp>
        <p:nvSpPr>
          <p:cNvPr id="102" name="Shape 102"/>
          <p:cNvSpPr txBox="1"/>
          <p:nvPr/>
        </p:nvSpPr>
        <p:spPr>
          <a:xfrm>
            <a:off x="5100075" y="4318550"/>
            <a:ext cx="1780200" cy="266699"/>
          </a:xfrm>
          <a:prstGeom prst="rect">
            <a:avLst/>
          </a:prstGeom>
          <a:noFill/>
          <a:ln>
            <a:noFill/>
          </a:ln>
        </p:spPr>
        <p:txBody>
          <a:bodyPr anchorCtr="0" anchor="t" bIns="91425" lIns="91425" rIns="91425" tIns="91425">
            <a:noAutofit/>
          </a:bodyPr>
          <a:lstStyle/>
          <a:p>
            <a:pPr lvl="0" rtl="0" algn="ctr">
              <a:spcBef>
                <a:spcPts val="0"/>
              </a:spcBef>
              <a:buNone/>
            </a:pPr>
            <a:r>
              <a:rPr lang="en" sz="1000"/>
              <a:t>p value for P1, in this case ⅔.</a:t>
            </a:r>
          </a:p>
        </p:txBody>
      </p:sp>
      <p:sp>
        <p:nvSpPr>
          <p:cNvPr id="103" name="Shape 103"/>
          <p:cNvSpPr txBox="1"/>
          <p:nvPr/>
        </p:nvSpPr>
        <p:spPr>
          <a:xfrm>
            <a:off x="2203450" y="1629475"/>
            <a:ext cx="214500" cy="266699"/>
          </a:xfrm>
          <a:prstGeom prst="rect">
            <a:avLst/>
          </a:prstGeom>
          <a:noFill/>
          <a:ln>
            <a:noFill/>
          </a:ln>
        </p:spPr>
        <p:txBody>
          <a:bodyPr anchorCtr="0" anchor="ctr" bIns="91425" lIns="91425" rIns="91425" tIns="91425">
            <a:noAutofit/>
          </a:bodyPr>
          <a:lstStyle/>
          <a:p>
            <a:pPr lvl="0" rtl="0" algn="ctr">
              <a:spcBef>
                <a:spcPts val="0"/>
              </a:spcBef>
              <a:buNone/>
            </a:pPr>
            <a:r>
              <a:rPr lang="en"/>
              <a:t>2</a:t>
            </a:r>
          </a:p>
        </p:txBody>
      </p:sp>
      <p:sp>
        <p:nvSpPr>
          <p:cNvPr id="104" name="Shape 10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Payoffs from Matrix</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05978"/>
            <a:ext cx="8229600" cy="857400"/>
          </a:xfrm>
          <a:prstGeom prst="rect">
            <a:avLst/>
          </a:prstGeom>
        </p:spPr>
        <p:txBody>
          <a:bodyPr anchorCtr="0" anchor="b" bIns="91425" lIns="91425" rIns="91425" tIns="91425">
            <a:noAutofit/>
          </a:bodyPr>
          <a:lstStyle/>
          <a:p>
            <a:pPr lvl="0">
              <a:spcBef>
                <a:spcPts val="0"/>
              </a:spcBef>
              <a:buNone/>
            </a:pPr>
            <a:r>
              <a:rPr lang="en"/>
              <a:t>Derived Best Response Function</a:t>
            </a:r>
          </a:p>
        </p:txBody>
      </p:sp>
      <p:cxnSp>
        <p:nvCxnSpPr>
          <p:cNvPr id="110" name="Shape 110"/>
          <p:cNvCxnSpPr/>
          <p:nvPr/>
        </p:nvCxnSpPr>
        <p:spPr>
          <a:xfrm>
            <a:off x="1819525" y="1698825"/>
            <a:ext cx="3843300" cy="2775599"/>
          </a:xfrm>
          <a:prstGeom prst="bentConnector3">
            <a:avLst>
              <a:gd fmla="val 0" name="adj1"/>
            </a:avLst>
          </a:prstGeom>
          <a:noFill/>
          <a:ln cap="flat" w="38100">
            <a:solidFill>
              <a:schemeClr val="dk2"/>
            </a:solidFill>
            <a:prstDash val="solid"/>
            <a:round/>
            <a:headEnd len="lg" w="lg" type="none"/>
            <a:tailEnd len="lg" w="lg" type="none"/>
          </a:ln>
        </p:spPr>
      </p:cxnSp>
      <p:cxnSp>
        <p:nvCxnSpPr>
          <p:cNvPr id="111" name="Shape 111"/>
          <p:cNvCxnSpPr/>
          <p:nvPr/>
        </p:nvCxnSpPr>
        <p:spPr>
          <a:xfrm flipH="1" rot="10800000">
            <a:off x="1838075" y="1708224"/>
            <a:ext cx="3629700" cy="2766300"/>
          </a:xfrm>
          <a:prstGeom prst="bentConnector3">
            <a:avLst>
              <a:gd fmla="val 66753" name="adj1"/>
            </a:avLst>
          </a:prstGeom>
          <a:noFill/>
          <a:ln cap="flat" w="76200">
            <a:solidFill>
              <a:schemeClr val="accent6"/>
            </a:solidFill>
            <a:prstDash val="solid"/>
            <a:round/>
            <a:headEnd len="lg" w="lg" type="none"/>
            <a:tailEnd len="lg" w="lg" type="none"/>
          </a:ln>
        </p:spPr>
      </p:cxnSp>
      <p:cxnSp>
        <p:nvCxnSpPr>
          <p:cNvPr id="112" name="Shape 112"/>
          <p:cNvCxnSpPr/>
          <p:nvPr/>
        </p:nvCxnSpPr>
        <p:spPr>
          <a:xfrm flipH="1" rot="10800000">
            <a:off x="1819525" y="3676249"/>
            <a:ext cx="9300" cy="789000"/>
          </a:xfrm>
          <a:prstGeom prst="straightConnector1">
            <a:avLst/>
          </a:prstGeom>
          <a:noFill/>
          <a:ln cap="flat" w="76200">
            <a:solidFill>
              <a:srgbClr val="4A86E8"/>
            </a:solidFill>
            <a:prstDash val="solid"/>
            <a:round/>
            <a:headEnd len="lg" w="lg" type="none"/>
            <a:tailEnd len="lg" w="lg" type="none"/>
          </a:ln>
        </p:spPr>
      </p:cxnSp>
      <p:cxnSp>
        <p:nvCxnSpPr>
          <p:cNvPr id="113" name="Shape 113"/>
          <p:cNvCxnSpPr/>
          <p:nvPr/>
        </p:nvCxnSpPr>
        <p:spPr>
          <a:xfrm flipH="1" rot="10800000">
            <a:off x="1838075" y="3676149"/>
            <a:ext cx="3639000" cy="9300"/>
          </a:xfrm>
          <a:prstGeom prst="straightConnector1">
            <a:avLst/>
          </a:prstGeom>
          <a:noFill/>
          <a:ln cap="flat" w="76200">
            <a:solidFill>
              <a:srgbClr val="4A86E8"/>
            </a:solidFill>
            <a:prstDash val="solid"/>
            <a:round/>
            <a:headEnd len="lg" w="lg" type="none"/>
            <a:tailEnd len="lg" w="lg" type="none"/>
          </a:ln>
        </p:spPr>
      </p:cxnSp>
      <p:cxnSp>
        <p:nvCxnSpPr>
          <p:cNvPr id="114" name="Shape 114"/>
          <p:cNvCxnSpPr/>
          <p:nvPr/>
        </p:nvCxnSpPr>
        <p:spPr>
          <a:xfrm flipH="1" rot="10800000">
            <a:off x="5477125" y="1736049"/>
            <a:ext cx="9300" cy="1949400"/>
          </a:xfrm>
          <a:prstGeom prst="straightConnector1">
            <a:avLst/>
          </a:prstGeom>
          <a:noFill/>
          <a:ln cap="flat" w="76200">
            <a:solidFill>
              <a:srgbClr val="4A86E8"/>
            </a:solidFill>
            <a:prstDash val="solid"/>
            <a:round/>
            <a:headEnd len="lg" w="lg" type="none"/>
            <a:tailEnd len="lg" w="lg" type="none"/>
          </a:ln>
        </p:spPr>
      </p:cxnSp>
      <p:sp>
        <p:nvSpPr>
          <p:cNvPr id="115" name="Shape 115"/>
          <p:cNvSpPr txBox="1"/>
          <p:nvPr/>
        </p:nvSpPr>
        <p:spPr>
          <a:xfrm>
            <a:off x="5477125" y="1531750"/>
            <a:ext cx="5347200" cy="623700"/>
          </a:xfrm>
          <a:prstGeom prst="rect">
            <a:avLst/>
          </a:prstGeom>
          <a:noFill/>
          <a:ln>
            <a:noFill/>
          </a:ln>
        </p:spPr>
        <p:txBody>
          <a:bodyPr anchorCtr="0" anchor="t" bIns="91425" lIns="91425" rIns="91425" tIns="91425">
            <a:noAutofit/>
          </a:bodyPr>
          <a:lstStyle/>
          <a:p>
            <a:pPr>
              <a:spcBef>
                <a:spcPts val="0"/>
              </a:spcBef>
              <a:buNone/>
            </a:pPr>
            <a:r>
              <a:rPr lang="en"/>
              <a:t>Pure</a:t>
            </a:r>
          </a:p>
        </p:txBody>
      </p:sp>
      <p:sp>
        <p:nvSpPr>
          <p:cNvPr id="116" name="Shape 116"/>
          <p:cNvSpPr txBox="1"/>
          <p:nvPr/>
        </p:nvSpPr>
        <p:spPr>
          <a:xfrm>
            <a:off x="1819525" y="4073625"/>
            <a:ext cx="5347200" cy="623700"/>
          </a:xfrm>
          <a:prstGeom prst="rect">
            <a:avLst/>
          </a:prstGeom>
          <a:noFill/>
          <a:ln>
            <a:noFill/>
          </a:ln>
        </p:spPr>
        <p:txBody>
          <a:bodyPr anchorCtr="0" anchor="t" bIns="91425" lIns="91425" rIns="91425" tIns="91425">
            <a:noAutofit/>
          </a:bodyPr>
          <a:lstStyle/>
          <a:p>
            <a:pPr lvl="0" rtl="0">
              <a:spcBef>
                <a:spcPts val="0"/>
              </a:spcBef>
              <a:buNone/>
            </a:pPr>
            <a:r>
              <a:rPr lang="en"/>
              <a:t>Pure</a:t>
            </a:r>
          </a:p>
        </p:txBody>
      </p:sp>
      <p:sp>
        <p:nvSpPr>
          <p:cNvPr id="117" name="Shape 117"/>
          <p:cNvSpPr txBox="1"/>
          <p:nvPr/>
        </p:nvSpPr>
        <p:spPr>
          <a:xfrm>
            <a:off x="3639025" y="3314125"/>
            <a:ext cx="854100" cy="250499"/>
          </a:xfrm>
          <a:prstGeom prst="rect">
            <a:avLst/>
          </a:prstGeom>
          <a:noFill/>
          <a:ln>
            <a:noFill/>
          </a:ln>
        </p:spPr>
        <p:txBody>
          <a:bodyPr anchorCtr="0" anchor="t" bIns="91425" lIns="91425" rIns="91425" tIns="91425">
            <a:noAutofit/>
          </a:bodyPr>
          <a:lstStyle/>
          <a:p>
            <a:pPr>
              <a:spcBef>
                <a:spcPts val="0"/>
              </a:spcBef>
              <a:buNone/>
            </a:pPr>
            <a:r>
              <a:rPr lang="en"/>
              <a:t>Mixed</a:t>
            </a:r>
          </a:p>
        </p:txBody>
      </p:sp>
      <p:sp>
        <p:nvSpPr>
          <p:cNvPr id="118" name="Shape 118"/>
          <p:cNvSpPr txBox="1"/>
          <p:nvPr/>
        </p:nvSpPr>
        <p:spPr>
          <a:xfrm>
            <a:off x="1104725" y="3449925"/>
            <a:ext cx="5347200" cy="623700"/>
          </a:xfrm>
          <a:prstGeom prst="rect">
            <a:avLst/>
          </a:prstGeom>
          <a:noFill/>
          <a:ln>
            <a:noFill/>
          </a:ln>
        </p:spPr>
        <p:txBody>
          <a:bodyPr anchorCtr="0" anchor="t" bIns="91425" lIns="91425" rIns="91425" tIns="91425">
            <a:noAutofit/>
          </a:bodyPr>
          <a:lstStyle/>
          <a:p>
            <a:pPr rtl="0">
              <a:spcBef>
                <a:spcPts val="0"/>
              </a:spcBef>
              <a:buNone/>
            </a:pPr>
            <a:r>
              <a:rPr lang="en"/>
              <a:t>q = ⅓</a:t>
            </a:r>
          </a:p>
          <a:p>
            <a:pPr>
              <a:spcBef>
                <a:spcPts val="0"/>
              </a:spcBef>
              <a:buNone/>
            </a:pPr>
            <a:r>
              <a:t/>
            </a:r>
            <a:endParaRPr/>
          </a:p>
        </p:txBody>
      </p:sp>
      <p:sp>
        <p:nvSpPr>
          <p:cNvPr id="119" name="Shape 119"/>
          <p:cNvSpPr txBox="1"/>
          <p:nvPr/>
        </p:nvSpPr>
        <p:spPr>
          <a:xfrm>
            <a:off x="3977125" y="4465250"/>
            <a:ext cx="5347200" cy="623700"/>
          </a:xfrm>
          <a:prstGeom prst="rect">
            <a:avLst/>
          </a:prstGeom>
          <a:noFill/>
          <a:ln>
            <a:noFill/>
          </a:ln>
        </p:spPr>
        <p:txBody>
          <a:bodyPr anchorCtr="0" anchor="t" bIns="91425" lIns="91425" rIns="91425" tIns="91425">
            <a:noAutofit/>
          </a:bodyPr>
          <a:lstStyle/>
          <a:p>
            <a:pPr rtl="0">
              <a:spcBef>
                <a:spcPts val="0"/>
              </a:spcBef>
              <a:buNone/>
            </a:pPr>
            <a:r>
              <a:rPr lang="en"/>
              <a:t>p = ⅔</a:t>
            </a:r>
          </a:p>
          <a:p>
            <a:pPr lvl="0" rtl="0">
              <a:spcBef>
                <a:spcPts val="0"/>
              </a:spcBef>
              <a:buNone/>
            </a:pPr>
            <a:r>
              <a:t/>
            </a:r>
            <a:endParaRPr/>
          </a:p>
          <a:p>
            <a:pPr lvl="0" rtl="0">
              <a:spcBef>
                <a:spcPts val="0"/>
              </a:spcBef>
              <a:buNone/>
            </a:pPr>
            <a:r>
              <a:t/>
            </a:r>
            <a:endParaRPr/>
          </a:p>
        </p:txBody>
      </p:sp>
      <p:sp>
        <p:nvSpPr>
          <p:cNvPr id="120" name="Shape 120"/>
          <p:cNvSpPr txBox="1"/>
          <p:nvPr/>
        </p:nvSpPr>
        <p:spPr>
          <a:xfrm>
            <a:off x="5514250" y="1355350"/>
            <a:ext cx="854100" cy="129899"/>
          </a:xfrm>
          <a:prstGeom prst="rect">
            <a:avLst/>
          </a:prstGeom>
          <a:noFill/>
          <a:ln>
            <a:noFill/>
          </a:ln>
        </p:spPr>
        <p:txBody>
          <a:bodyPr anchorCtr="0" anchor="t" bIns="91425" lIns="91425" rIns="91425" tIns="91425">
            <a:noAutofit/>
          </a:bodyPr>
          <a:lstStyle/>
          <a:p>
            <a:pPr>
              <a:spcBef>
                <a:spcPts val="0"/>
              </a:spcBef>
              <a:buNone/>
            </a:pPr>
            <a:r>
              <a:rPr lang="en"/>
              <a:t>(1,1)</a:t>
            </a:r>
          </a:p>
        </p:txBody>
      </p:sp>
      <p:sp>
        <p:nvSpPr>
          <p:cNvPr id="121" name="Shape 121"/>
          <p:cNvSpPr txBox="1"/>
          <p:nvPr/>
        </p:nvSpPr>
        <p:spPr>
          <a:xfrm>
            <a:off x="1397125" y="4465250"/>
            <a:ext cx="854100" cy="129899"/>
          </a:xfrm>
          <a:prstGeom prst="rect">
            <a:avLst/>
          </a:prstGeom>
          <a:noFill/>
          <a:ln>
            <a:noFill/>
          </a:ln>
        </p:spPr>
        <p:txBody>
          <a:bodyPr anchorCtr="0" anchor="t" bIns="91425" lIns="91425" rIns="91425" tIns="91425">
            <a:noAutofit/>
          </a:bodyPr>
          <a:lstStyle/>
          <a:p>
            <a:pPr lvl="0" rtl="0">
              <a:spcBef>
                <a:spcPts val="0"/>
              </a:spcBef>
              <a:buNone/>
            </a:pPr>
            <a:r>
              <a:rPr lang="en"/>
              <a:t>(0,0)</a:t>
            </a:r>
          </a:p>
        </p:txBody>
      </p:sp>
      <p:sp>
        <p:nvSpPr>
          <p:cNvPr id="122" name="Shape 122"/>
          <p:cNvSpPr txBox="1"/>
          <p:nvPr/>
        </p:nvSpPr>
        <p:spPr>
          <a:xfrm>
            <a:off x="6229050" y="2330100"/>
            <a:ext cx="1958699" cy="1119899"/>
          </a:xfrm>
          <a:prstGeom prst="rect">
            <a:avLst/>
          </a:prstGeom>
          <a:noFill/>
          <a:ln>
            <a:noFill/>
          </a:ln>
        </p:spPr>
        <p:txBody>
          <a:bodyPr anchorCtr="0" anchor="t" bIns="91425" lIns="91425" rIns="91425" tIns="91425">
            <a:noAutofit/>
          </a:bodyPr>
          <a:lstStyle/>
          <a:p>
            <a:pPr rtl="0">
              <a:spcBef>
                <a:spcPts val="0"/>
              </a:spcBef>
              <a:buNone/>
            </a:pPr>
            <a:r>
              <a:rPr b="1" lang="en" sz="1800">
                <a:solidFill>
                  <a:srgbClr val="4A86E8"/>
                </a:solidFill>
              </a:rPr>
              <a:t>Player I</a:t>
            </a:r>
          </a:p>
          <a:p>
            <a:pPr>
              <a:spcBef>
                <a:spcPts val="0"/>
              </a:spcBef>
              <a:buNone/>
            </a:pPr>
            <a:r>
              <a:rPr b="1" lang="en" sz="1800">
                <a:solidFill>
                  <a:schemeClr val="accent6"/>
                </a:solidFill>
              </a:rPr>
              <a:t>Player II</a:t>
            </a:r>
          </a:p>
        </p:txBody>
      </p:sp>
      <p:sp>
        <p:nvSpPr>
          <p:cNvPr id="123" name="Shape 123"/>
          <p:cNvSpPr txBox="1"/>
          <p:nvPr/>
        </p:nvSpPr>
        <p:spPr>
          <a:xfrm>
            <a:off x="1476050" y="1657900"/>
            <a:ext cx="529200" cy="371400"/>
          </a:xfrm>
          <a:prstGeom prst="rect">
            <a:avLst/>
          </a:prstGeom>
          <a:noFill/>
          <a:ln>
            <a:noFill/>
          </a:ln>
        </p:spPr>
        <p:txBody>
          <a:bodyPr anchorCtr="0" anchor="t" bIns="91425" lIns="91425" rIns="91425" tIns="91425">
            <a:noAutofit/>
          </a:bodyPr>
          <a:lstStyle/>
          <a:p>
            <a:pPr>
              <a:spcBef>
                <a:spcPts val="0"/>
              </a:spcBef>
              <a:buNone/>
            </a:pPr>
            <a:r>
              <a:rPr lang="en"/>
              <a:t>q</a:t>
            </a:r>
          </a:p>
        </p:txBody>
      </p:sp>
      <p:sp>
        <p:nvSpPr>
          <p:cNvPr id="124" name="Shape 124"/>
          <p:cNvSpPr txBox="1"/>
          <p:nvPr/>
        </p:nvSpPr>
        <p:spPr>
          <a:xfrm>
            <a:off x="5397450" y="4474525"/>
            <a:ext cx="529200" cy="371400"/>
          </a:xfrm>
          <a:prstGeom prst="rect">
            <a:avLst/>
          </a:prstGeom>
          <a:noFill/>
          <a:ln>
            <a:noFill/>
          </a:ln>
        </p:spPr>
        <p:txBody>
          <a:bodyPr anchorCtr="0" anchor="t" bIns="91425" lIns="91425" rIns="91425" tIns="91425">
            <a:noAutofit/>
          </a:bodyPr>
          <a:lstStyle/>
          <a:p>
            <a:pPr lvl="0" rtl="0">
              <a:spcBef>
                <a:spcPts val="0"/>
              </a:spcBef>
              <a:buNone/>
            </a:pPr>
            <a:r>
              <a:rPr lang="en"/>
              <a:t>p</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sz="3100"/>
              <a:t>Making the Transition from Paper to Code</a:t>
            </a:r>
          </a:p>
        </p:txBody>
      </p:sp>
      <p:sp>
        <p:nvSpPr>
          <p:cNvPr id="130" name="Shape 130"/>
          <p:cNvSpPr txBox="1"/>
          <p:nvPr>
            <p:ph idx="1" type="body"/>
          </p:nvPr>
        </p:nvSpPr>
        <p:spPr>
          <a:xfrm>
            <a:off x="231000" y="1063375"/>
            <a:ext cx="4354799" cy="4005300"/>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With algebra, and objects to represent the abstractions of lines and points derived from the payoff matrix, one can solve mixed Nashes.</a:t>
            </a:r>
          </a:p>
          <a:p>
            <a:pPr indent="-381000" lvl="0" marL="457200" rtl="0">
              <a:spcBef>
                <a:spcPts val="0"/>
              </a:spcBef>
              <a:buClr>
                <a:schemeClr val="dk1"/>
              </a:buClr>
              <a:buSzPct val="100000"/>
              <a:buFont typeface="Arial"/>
              <a:buChar char="●"/>
            </a:pPr>
            <a:r>
              <a:rPr lang="en" sz="2400"/>
              <a:t>With objects, it becomes easy to find intercepts, to optimal p/q values(x), or average payoffs (Y)</a:t>
            </a:r>
          </a:p>
        </p:txBody>
      </p:sp>
      <p:sp>
        <p:nvSpPr>
          <p:cNvPr id="131" name="Shape 131"/>
          <p:cNvSpPr txBox="1"/>
          <p:nvPr/>
        </p:nvSpPr>
        <p:spPr>
          <a:xfrm>
            <a:off x="1107025" y="4245575"/>
            <a:ext cx="4354799" cy="2075999"/>
          </a:xfrm>
          <a:prstGeom prst="rect">
            <a:avLst/>
          </a:prstGeom>
          <a:noFill/>
          <a:ln>
            <a:noFill/>
          </a:ln>
        </p:spPr>
        <p:txBody>
          <a:bodyPr anchorCtr="0" anchor="t" bIns="91425" lIns="91425" rIns="91425" tIns="91425">
            <a:noAutofit/>
          </a:bodyPr>
          <a:lstStyle/>
          <a:p>
            <a:pPr lvl="0" rtl="0">
              <a:spcBef>
                <a:spcPts val="0"/>
              </a:spcBef>
              <a:buNone/>
            </a:pPr>
            <a:r>
              <a:t/>
            </a:r>
            <a:endParaRPr sz="1200">
              <a:solidFill>
                <a:schemeClr val="dk1"/>
              </a:solidFill>
            </a:endParaRPr>
          </a:p>
        </p:txBody>
      </p:sp>
      <p:pic>
        <p:nvPicPr>
          <p:cNvPr id="132" name="Shape 132"/>
          <p:cNvPicPr preferRelativeResize="0"/>
          <p:nvPr/>
        </p:nvPicPr>
        <p:blipFill>
          <a:blip r:embed="rId3">
            <a:alphaModFix/>
          </a:blip>
          <a:stretch>
            <a:fillRect/>
          </a:stretch>
        </p:blipFill>
        <p:spPr>
          <a:xfrm>
            <a:off x="4474375" y="1400212"/>
            <a:ext cx="4617999" cy="597824"/>
          </a:xfrm>
          <a:prstGeom prst="rect">
            <a:avLst/>
          </a:prstGeom>
          <a:noFill/>
          <a:ln>
            <a:noFill/>
          </a:ln>
        </p:spPr>
      </p:pic>
      <p:sp>
        <p:nvSpPr>
          <p:cNvPr id="133" name="Shape 133"/>
          <p:cNvSpPr txBox="1"/>
          <p:nvPr/>
        </p:nvSpPr>
        <p:spPr>
          <a:xfrm>
            <a:off x="5226475" y="3945375"/>
            <a:ext cx="1076700" cy="649800"/>
          </a:xfrm>
          <a:prstGeom prst="rect">
            <a:avLst/>
          </a:prstGeom>
          <a:noFill/>
          <a:ln>
            <a:noFill/>
          </a:ln>
        </p:spPr>
        <p:txBody>
          <a:bodyPr anchorCtr="0" anchor="t" bIns="91425" lIns="91425" rIns="91425" tIns="91425">
            <a:noAutofit/>
          </a:bodyPr>
          <a:lstStyle/>
          <a:p>
            <a:pPr>
              <a:spcBef>
                <a:spcPts val="0"/>
              </a:spcBef>
              <a:buNone/>
            </a:pPr>
            <a:r>
              <a:t/>
            </a:r>
            <a:endParaRPr/>
          </a:p>
        </p:txBody>
      </p:sp>
      <p:sp>
        <p:nvSpPr>
          <p:cNvPr id="134" name="Shape 134"/>
          <p:cNvSpPr txBox="1"/>
          <p:nvPr/>
        </p:nvSpPr>
        <p:spPr>
          <a:xfrm>
            <a:off x="4474375" y="1998050"/>
            <a:ext cx="3416400" cy="337200"/>
          </a:xfrm>
          <a:prstGeom prst="rect">
            <a:avLst/>
          </a:prstGeom>
          <a:noFill/>
          <a:ln>
            <a:noFill/>
          </a:ln>
        </p:spPr>
        <p:txBody>
          <a:bodyPr anchorCtr="0" anchor="t" bIns="91425" lIns="91425" rIns="91425" tIns="91425">
            <a:noAutofit/>
          </a:bodyPr>
          <a:lstStyle/>
          <a:p>
            <a:pPr lvl="0" rtl="0">
              <a:spcBef>
                <a:spcPts val="0"/>
              </a:spcBef>
              <a:buClr>
                <a:srgbClr val="000000"/>
              </a:buClr>
              <a:buSzPct val="78571"/>
              <a:buFont typeface="Arial"/>
              <a:buNone/>
            </a:pPr>
            <a:r>
              <a:rPr lang="en"/>
              <a:t>A Line Object - created by points.</a:t>
            </a:r>
          </a:p>
        </p:txBody>
      </p:sp>
      <p:pic>
        <p:nvPicPr>
          <p:cNvPr id="135" name="Shape 135"/>
          <p:cNvPicPr preferRelativeResize="0"/>
          <p:nvPr/>
        </p:nvPicPr>
        <p:blipFill>
          <a:blip r:embed="rId4">
            <a:alphaModFix/>
          </a:blip>
          <a:stretch>
            <a:fillRect/>
          </a:stretch>
        </p:blipFill>
        <p:spPr>
          <a:xfrm>
            <a:off x="4427975" y="2414073"/>
            <a:ext cx="4618001" cy="1115287"/>
          </a:xfrm>
          <a:prstGeom prst="rect">
            <a:avLst/>
          </a:prstGeom>
          <a:noFill/>
          <a:ln>
            <a:noFill/>
          </a:ln>
        </p:spPr>
      </p:pic>
      <p:sp>
        <p:nvSpPr>
          <p:cNvPr id="136" name="Shape 136"/>
          <p:cNvSpPr txBox="1"/>
          <p:nvPr/>
        </p:nvSpPr>
        <p:spPr>
          <a:xfrm>
            <a:off x="4427975" y="3529350"/>
            <a:ext cx="3416400" cy="337200"/>
          </a:xfrm>
          <a:prstGeom prst="rect">
            <a:avLst/>
          </a:prstGeom>
          <a:noFill/>
          <a:ln>
            <a:noFill/>
          </a:ln>
        </p:spPr>
        <p:txBody>
          <a:bodyPr anchorCtr="0" anchor="t" bIns="91425" lIns="91425" rIns="91425" tIns="91425">
            <a:noAutofit/>
          </a:bodyPr>
          <a:lstStyle/>
          <a:p>
            <a:pPr lvl="0" rtl="0">
              <a:spcBef>
                <a:spcPts val="0"/>
              </a:spcBef>
              <a:buNone/>
            </a:pPr>
            <a:r>
              <a:rPr lang="en"/>
              <a:t>Simple math to find intercepts.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Implementation - Front End</a:t>
            </a:r>
          </a:p>
        </p:txBody>
      </p:sp>
      <p:sp>
        <p:nvSpPr>
          <p:cNvPr id="142" name="Shape 142"/>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Created with Java</a:t>
            </a:r>
          </a:p>
          <a:p>
            <a:pPr indent="-381000" lvl="0" marL="457200" rtl="0">
              <a:spcBef>
                <a:spcPts val="0"/>
              </a:spcBef>
              <a:buClr>
                <a:schemeClr val="dk1"/>
              </a:buClr>
              <a:buSzPct val="100000"/>
              <a:buFont typeface="Arial"/>
              <a:buChar char="●"/>
            </a:pPr>
            <a:r>
              <a:rPr lang="en" sz="2400"/>
              <a:t>Uses </a:t>
            </a:r>
            <a:r>
              <a:rPr b="1" lang="en" sz="2400"/>
              <a:t>javax.swing</a:t>
            </a:r>
            <a:r>
              <a:rPr lang="en" sz="2400"/>
              <a:t> package to create graphical user interface (GUI)</a:t>
            </a:r>
          </a:p>
          <a:p>
            <a:pPr indent="-381000" lvl="0" marL="457200" rtl="0">
              <a:spcBef>
                <a:spcPts val="0"/>
              </a:spcBef>
              <a:buClr>
                <a:schemeClr val="dk1"/>
              </a:buClr>
              <a:buSzPct val="100000"/>
              <a:buFont typeface="Arial"/>
              <a:buChar char="●"/>
            </a:pPr>
            <a:r>
              <a:rPr lang="en" sz="2400"/>
              <a:t>Swing components</a:t>
            </a:r>
          </a:p>
          <a:p>
            <a:pPr indent="-381000" lvl="1" marL="914400" rtl="0">
              <a:spcBef>
                <a:spcPts val="0"/>
              </a:spcBef>
              <a:buClr>
                <a:schemeClr val="dk1"/>
              </a:buClr>
              <a:buSzPct val="80000"/>
              <a:buFont typeface="Courier New"/>
              <a:buChar char="o"/>
            </a:pPr>
            <a:r>
              <a:rPr lang="en"/>
              <a:t>JFrame, JPanel, JTextField, JButton, among others</a:t>
            </a:r>
          </a:p>
          <a:p>
            <a:pPr indent="-381000" lvl="0" marL="457200" rtl="0">
              <a:spcBef>
                <a:spcPts val="0"/>
              </a:spcBef>
              <a:buClr>
                <a:schemeClr val="dk1"/>
              </a:buClr>
              <a:buSzPct val="100000"/>
              <a:buFont typeface="Arial"/>
              <a:buChar char="●"/>
            </a:pPr>
            <a:r>
              <a:rPr lang="en" sz="2400"/>
              <a:t>Fields for input of payoffs</a:t>
            </a:r>
          </a:p>
          <a:p>
            <a:pPr indent="0" lvl="0" marL="457200">
              <a:spcBef>
                <a:spcPts val="0"/>
              </a:spcBef>
              <a:buNone/>
            </a:pPr>
            <a:r>
              <a:t/>
            </a:r>
            <a:endParaRPr sz="18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05978"/>
            <a:ext cx="8229600" cy="857400"/>
          </a:xfrm>
          <a:prstGeom prst="rect">
            <a:avLst/>
          </a:prstGeom>
        </p:spPr>
        <p:txBody>
          <a:bodyPr anchorCtr="0" anchor="b" bIns="91425" lIns="91425" rIns="91425" tIns="91425">
            <a:noAutofit/>
          </a:bodyPr>
          <a:lstStyle/>
          <a:p>
            <a:pPr>
              <a:spcBef>
                <a:spcPts val="0"/>
              </a:spcBef>
              <a:buNone/>
            </a:pPr>
            <a:r>
              <a:rPr lang="en"/>
              <a:t>Implementation - Back End</a:t>
            </a:r>
          </a:p>
        </p:txBody>
      </p:sp>
      <p:sp>
        <p:nvSpPr>
          <p:cNvPr id="148" name="Shape 14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Arial"/>
              <a:buChar char="●"/>
            </a:pPr>
            <a:r>
              <a:rPr lang="en" sz="2400"/>
              <a:t>4 classes</a:t>
            </a:r>
          </a:p>
          <a:p>
            <a:pPr indent="-381000" lvl="1" marL="914400" rtl="0">
              <a:spcBef>
                <a:spcPts val="0"/>
              </a:spcBef>
              <a:buClr>
                <a:schemeClr val="dk1"/>
              </a:buClr>
              <a:buSzPct val="80000"/>
              <a:buFont typeface="Courier New"/>
              <a:buChar char="o"/>
            </a:pPr>
            <a:r>
              <a:rPr lang="en"/>
              <a:t>NashSolverGUI, Point, Line, MixedNashSolver</a:t>
            </a:r>
          </a:p>
          <a:p>
            <a:pPr indent="-381000" lvl="0" marL="457200" rtl="0">
              <a:spcBef>
                <a:spcPts val="0"/>
              </a:spcBef>
              <a:buClr>
                <a:schemeClr val="dk1"/>
              </a:buClr>
              <a:buSzPct val="100000"/>
              <a:buFont typeface="Arial"/>
              <a:buChar char="●"/>
            </a:pPr>
            <a:r>
              <a:rPr lang="en" sz="2400"/>
              <a:t>Input: matrix containing each players payoffs</a:t>
            </a:r>
          </a:p>
          <a:p>
            <a:pPr indent="-381000" lvl="0" marL="457200" rtl="0">
              <a:spcBef>
                <a:spcPts val="0"/>
              </a:spcBef>
              <a:buClr>
                <a:schemeClr val="dk1"/>
              </a:buClr>
              <a:buSzPct val="100000"/>
              <a:buFont typeface="Arial"/>
              <a:buChar char="●"/>
            </a:pPr>
            <a:r>
              <a:rPr lang="en" sz="2400"/>
              <a:t>Determines dominant strategies for each player</a:t>
            </a:r>
          </a:p>
          <a:p>
            <a:pPr indent="-381000" lvl="0" marL="457200" rtl="0">
              <a:spcBef>
                <a:spcPts val="0"/>
              </a:spcBef>
              <a:buClr>
                <a:schemeClr val="dk1"/>
              </a:buClr>
              <a:buSzPct val="100000"/>
              <a:buFont typeface="Arial"/>
              <a:buChar char="●"/>
            </a:pPr>
            <a:r>
              <a:rPr lang="en" sz="2400"/>
              <a:t>Calculates the pure and mixed strategy equilibria</a:t>
            </a:r>
          </a:p>
          <a:p>
            <a:pPr indent="-381000" lvl="0" marL="457200" rtl="0">
              <a:spcBef>
                <a:spcPts val="0"/>
              </a:spcBef>
              <a:buClr>
                <a:schemeClr val="dk1"/>
              </a:buClr>
              <a:buSzPct val="100000"/>
              <a:buFont typeface="Arial"/>
              <a:buChar char="●"/>
            </a:pPr>
            <a:r>
              <a:rPr lang="en" sz="2400"/>
              <a:t>Outputs Nash equilibria in user-friendly manner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