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ilprice.com/Energy/Crude-Oil/The-Real-History-Of-Fracking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V- for well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Keegan- earthquake part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Poopsy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about Motivation: The number of wells has increased by twice as many in the midwest, and the number of earthquakes has increased exponentially in the same time period.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http://oilprice.com/Energy/Crude-Oil/The-Real-History-Of-Fracking.html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Ryan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series of test were done that increased and decreased fluid pressure in the area. Results concluded that increased pressure increased seismicity and decreased pressure nullified earthquakes.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science.sciencemag.org/content/348/6241/1336" TargetMode="External"/><Relationship Id="rId3" Type="http://schemas.openxmlformats.org/officeDocument/2006/relationships/hyperlink" Target="http://www.cbc.ca/natureofthings/content/images/episodes/wolverines_1920.jpg" TargetMode="External"/><Relationship Id="rId7" Type="http://schemas.openxmlformats.org/officeDocument/2006/relationships/hyperlink" Target="https://scits.stanford.edu/sites/default/files/evans_0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s.usgs.gov/of/1987/0331/report.pdf" TargetMode="External"/><Relationship Id="rId5" Type="http://schemas.openxmlformats.org/officeDocument/2006/relationships/hyperlink" Target="https://earthquake.usgs.gov/research/induced/myths.php" TargetMode="External"/><Relationship Id="rId4" Type="http://schemas.openxmlformats.org/officeDocument/2006/relationships/hyperlink" Target="http://oilprice.com/Energy/Crude-Oil/The-Real-History-Of-Frack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Fracking Fraccidents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Will, Keegan, Dillon, Jonathan, and Ryan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Attica-Dale, New York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Solution Mining, triggered increase in seismicity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As many as 80 microearthquakes a day, between -1 and 1 magnitudes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Pressure at the top of the well typically operated at 55 bars which is only a few less than the Mohr-Coulomb projections</a:t>
            </a:r>
          </a:p>
          <a:p>
            <a:pPr marL="514350" lvl="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After the end of the solution mining, seismicity drastically fell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0500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Wells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Location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State, latitude, longitude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Type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Injection, gas, oil, brine disposal, etc.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Spud Date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Initial drilling date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Earthquakes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Date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Location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Latitude, longitude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Magnitude</a:t>
            </a:r>
          </a:p>
          <a:p>
            <a: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Intensity on Richter scale</a:t>
            </a:r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does the data show?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04915" y="1266325"/>
            <a:ext cx="3924600" cy="9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Earthquakes increase hundredfold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2000-2012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 there were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2013-2015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 there were over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1600</a:t>
            </a:r>
          </a:p>
        </p:txBody>
      </p:sp>
      <p:pic>
        <p:nvPicPr>
          <p:cNvPr id="135" name="Shape 135" descr="10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800" y="2477775"/>
            <a:ext cx="3831501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00-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7" y="2477762"/>
            <a:ext cx="381952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352850" y="2227425"/>
            <a:ext cx="1127400" cy="25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dirty="0"/>
              <a:t>2013-2015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851025" y="2227425"/>
            <a:ext cx="1068900" cy="2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2000-2012</a:t>
            </a:r>
          </a:p>
        </p:txBody>
      </p:sp>
      <p:sp>
        <p:nvSpPr>
          <p:cNvPr id="11" name="Shape 134"/>
          <p:cNvSpPr txBox="1"/>
          <p:nvPr/>
        </p:nvSpPr>
        <p:spPr>
          <a:xfrm>
            <a:off x="311700" y="1266325"/>
            <a:ext cx="3924600" cy="9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Double the wells, a quarter the time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2000-2012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 there were almost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1600</a:t>
            </a: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2013-2015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 there were </a:t>
            </a: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3099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else does the data show?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More and more earthquakes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2000-2012</a:t>
            </a:r>
          </a:p>
          <a:p>
            <a:pPr marL="1428750" lvl="2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16 earthquakes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2013</a:t>
            </a:r>
          </a:p>
          <a:p>
            <a:pPr marL="1428750" lvl="2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22 earthquakes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2014</a:t>
            </a:r>
          </a:p>
          <a:p>
            <a:pPr marL="1428750" lvl="2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596 earthquakes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2015</a:t>
            </a:r>
          </a:p>
          <a:p>
            <a:pPr marL="1428750" lvl="2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1019 earthquakes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Access to the privatized wells data for Texas and similar states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Gather wells data for every state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Gather more earthquakes data for the entire United States</a:t>
            </a:r>
          </a:p>
          <a:p>
            <a:pPr marL="971550" lvl="1" indent="-285750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map out earthquakes alongside the new wells data</a:t>
            </a:r>
          </a:p>
          <a:p>
            <a:pPr marL="45720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 cont.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Water quality data that includes chemical byproducts of fracking such as toluene and ethylbenzene.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Finding the data on instances of fracking accidents, or “fraccidents”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http://www.cbc.ca/natureofthings/content/images/episodes/wolverines_1920.jpg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4"/>
              </a:rPr>
              <a:t>http://oilprice.com/Energy/Crude-Oil/The-Real-History-Of-Fracking.html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u="sng" dirty="0">
                <a:solidFill>
                  <a:schemeClr val="hlink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5"/>
              </a:rPr>
              <a:t>https://earthquake.usgs.gov/research/induced/myths.php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u="sng" dirty="0">
                <a:solidFill>
                  <a:srgbClr val="1155C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6"/>
              </a:rPr>
              <a:t>https://pubs.usgs.gov/of/1987/0331/report.pdf</a:t>
            </a:r>
            <a:r>
              <a:rPr lang="en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1155CC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7"/>
              </a:rPr>
              <a:t>https://scits.stanford.edu/sites/default/files/evans_0.pdf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http://science.sciencemag.org/content/348/6241/1336</a:t>
            </a:r>
            <a:endParaRPr lang="e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Question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How do injection wells, fracking wells relate to earthquakes?</a:t>
            </a:r>
          </a:p>
          <a:p>
            <a:pPr marL="971550" lvl="1" indent="-285750" rtl="0"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Is there a direct link between the two, do the wells directly cause earthquakes?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Specifically focusing on mid-west area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Motivation: At a glance there appears to be a strong correlation between the number of injection wells and earthquakes, despite many in the general public not knowing of these correlations. 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Goal: Overlay both location and date data for well data and earthquake epicenters date.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Fracking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</a:rPr>
              <a:t>Developed to allow wells to produce more oil or gas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</a:rPr>
              <a:t>Origins: 1865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" sz="1100" dirty="0">
                <a:solidFill>
                  <a:srgbClr val="000000"/>
                </a:solidFill>
              </a:rPr>
              <a:t>The “Exploding Torpedo”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</a:rPr>
              <a:t>Became commercialized in 1949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" sz="1100" dirty="0">
                <a:solidFill>
                  <a:srgbClr val="000000"/>
                </a:solidFill>
              </a:rPr>
              <a:t>Closer technique to modern day technique (No bombs)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</a:rPr>
              <a:t>Modern Fracking began in the 1990s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" sz="1100" dirty="0">
                <a:solidFill>
                  <a:srgbClr val="000000"/>
                </a:solidFill>
              </a:rPr>
              <a:t>Combines hydraulic fracturing and Horizontal drilling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</a:rPr>
              <a:t>The Shale boom in 2010 dramatically increased America’s oil production and interest in Fracking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" sz="1100" dirty="0">
                <a:solidFill>
                  <a:srgbClr val="000000"/>
                </a:solidFill>
              </a:rPr>
              <a:t>Due to an increase of oil prices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Earthquakes and Fracking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Injection wells/fracking have already been linked to earthquakes.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The U.S. Geological Survey: injection wells are much more likely to produce earthquakes than fracking wells.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Scientists have found that the increase in earthquakes is linked to fluid injection wells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000000"/>
                </a:solidFill>
              </a:rPr>
              <a:t>wells with higher rate of injection →  more likely to cause earthquakes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Earthquakes &amp; Fracking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7585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Seismicity can be induced up to 10 miles from the source of the injection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These injection wells may include only some portion of fracking fluid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Includes saltwater also resulting from fracking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Injection occurs deeper and may trigger the fault, leading to induced earthquakes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187" y="233606"/>
            <a:ext cx="3013125" cy="477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To Know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Mohr-Coulomb theory describes the reaction of materials to stress.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" dirty="0">
                <a:solidFill>
                  <a:srgbClr val="000000"/>
                </a:solidFill>
              </a:rPr>
              <a:t>Is used to estimate the amount of stress(bars) required to cause induced earthquakes 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</a:rPr>
              <a:t>A bar is equivalent to 14.5 pounds of force per square inch (Psi)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Rocky Mountain Arsenal, Denver, Colorado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An Injection well created in 1961 to store wastewater from oil production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Caused a series of earthquakes in an area where the last recorded earthquake was in 1882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A total of 620 million liters of fluid were injected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3 major earthquakes of magnitude greater than 5 cause some structural damage and had an epicenter at or near the bottom of the injection well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295275"/>
            <a:ext cx="49625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Rangely, Colorado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Waterflooding, a process of injection water to increase pressure causing more oil to be pushed through a collection pipe.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A total of 9100 million liters of water were injected which caused a total of 2,300 million liters of fluid to be added to the system.</a:t>
            </a:r>
          </a:p>
          <a:p>
            <a:pPr marL="514350" lvl="0" indent="-285750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</a:rPr>
              <a:t>A network of seismological stations and equipment was set up in 1929 to determine the location and cause of the series of earthquakes.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776</Words>
  <Application>Microsoft Office PowerPoint</Application>
  <PresentationFormat>On-screen Show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Wingdings</vt:lpstr>
      <vt:lpstr>Times New Roman</vt:lpstr>
      <vt:lpstr>Arial</vt:lpstr>
      <vt:lpstr>PT Sans Narrow</vt:lpstr>
      <vt:lpstr>tropic</vt:lpstr>
      <vt:lpstr>Fracking Fraccidents</vt:lpstr>
      <vt:lpstr>Our Question </vt:lpstr>
      <vt:lpstr>History of Fracking</vt:lpstr>
      <vt:lpstr>Earthquakes and Fracking</vt:lpstr>
      <vt:lpstr>Earthquakes &amp; Fracking</vt:lpstr>
      <vt:lpstr>Things To Know</vt:lpstr>
      <vt:lpstr>Rocky Mountain Arsenal, Denver, Colorado</vt:lpstr>
      <vt:lpstr>PowerPoint Presentation</vt:lpstr>
      <vt:lpstr>Rangely, Colorado</vt:lpstr>
      <vt:lpstr>Attica-Dale, New York</vt:lpstr>
      <vt:lpstr>Data</vt:lpstr>
      <vt:lpstr>What does the data show?</vt:lpstr>
      <vt:lpstr>What else does the data show?</vt:lpstr>
      <vt:lpstr>Next Steps </vt:lpstr>
      <vt:lpstr>Next Steps cont.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Fracking Fraccidents</dc:title>
  <cp:lastModifiedBy>Jonathan Hunt</cp:lastModifiedBy>
  <cp:revision>3</cp:revision>
  <dcterms:modified xsi:type="dcterms:W3CDTF">2017-05-04T04:28:33Z</dcterms:modified>
</cp:coreProperties>
</file>