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drawings/drawing2.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68" r:id="rId3"/>
    <p:sldId id="269" r:id="rId4"/>
    <p:sldId id="270" r:id="rId5"/>
    <p:sldId id="271" r:id="rId6"/>
    <p:sldId id="312" r:id="rId7"/>
    <p:sldId id="297" r:id="rId8"/>
    <p:sldId id="299" r:id="rId9"/>
    <p:sldId id="311" r:id="rId10"/>
    <p:sldId id="302" r:id="rId11"/>
    <p:sldId id="308" r:id="rId12"/>
    <p:sldId id="289" r:id="rId13"/>
    <p:sldId id="290" r:id="rId14"/>
    <p:sldId id="307" r:id="rId15"/>
    <p:sldId id="29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9EE2"/>
    <a:srgbClr val="F6BA92"/>
    <a:srgbClr val="DBDBDB"/>
    <a:srgbClr val="FFF3CD"/>
    <a:srgbClr val="FFEDB3"/>
    <a:srgbClr val="CFEEBD"/>
    <a:srgbClr val="FFDF7F"/>
    <a:srgbClr val="FFFAEB"/>
    <a:srgbClr val="F9FEF8"/>
    <a:srgbClr val="FF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88036" autoAdjust="0"/>
  </p:normalViewPr>
  <p:slideViewPr>
    <p:cSldViewPr snapToGrid="0">
      <p:cViewPr varScale="1">
        <p:scale>
          <a:sx n="128" d="100"/>
          <a:sy n="128" d="100"/>
        </p:scale>
        <p:origin x="496" y="1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prin1\AppData\Roaming\Microsoft\Excel\Book1%20(version%202).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3402994237429883"/>
          <c:y val="0.12256776585084578"/>
          <c:w val="0.85164109966963941"/>
          <c:h val="0.7306968837583393"/>
        </c:manualLayout>
      </c:layout>
      <c:barChart>
        <c:barDir val="col"/>
        <c:grouping val="clustered"/>
        <c:varyColors val="1"/>
        <c:ser>
          <c:idx val="0"/>
          <c:order val="0"/>
          <c:tx>
            <c:strRef>
              <c:f>Sheet4!$I$21</c:f>
              <c:strCache>
                <c:ptCount val="1"/>
                <c:pt idx="0">
                  <c:v>Enrollment FY 2016</c:v>
                </c:pt>
              </c:strCache>
            </c:strRef>
          </c:tx>
          <c:invertIfNegative val="0"/>
          <c:dPt>
            <c:idx val="0"/>
            <c:invertIfNegative val="0"/>
            <c:bubble3D val="0"/>
            <c:spPr>
              <a:solidFill>
                <a:srgbClr val="F6BA92"/>
              </a:solidFill>
              <a:ln>
                <a:solidFill>
                  <a:schemeClr val="tx1"/>
                </a:solidFill>
              </a:ln>
              <a:effectLst/>
            </c:spPr>
            <c:extLst>
              <c:ext xmlns:c16="http://schemas.microsoft.com/office/drawing/2014/chart" uri="{C3380CC4-5D6E-409C-BE32-E72D297353CC}">
                <c16:uniqueId val="{00000001-0E88-4346-A0D9-CBEF81C16C8E}"/>
              </c:ext>
            </c:extLst>
          </c:dPt>
          <c:dPt>
            <c:idx val="1"/>
            <c:invertIfNegative val="0"/>
            <c:bubble3D val="0"/>
            <c:spPr>
              <a:solidFill>
                <a:srgbClr val="DBDBDB"/>
              </a:solidFill>
              <a:ln>
                <a:solidFill>
                  <a:schemeClr val="tx1"/>
                </a:solidFill>
              </a:ln>
              <a:effectLst/>
            </c:spPr>
            <c:extLst>
              <c:ext xmlns:c16="http://schemas.microsoft.com/office/drawing/2014/chart" uri="{C3380CC4-5D6E-409C-BE32-E72D297353CC}">
                <c16:uniqueId val="{00000003-0E88-4346-A0D9-CBEF81C16C8E}"/>
              </c:ext>
            </c:extLst>
          </c:dPt>
          <c:dPt>
            <c:idx val="2"/>
            <c:invertIfNegative val="0"/>
            <c:bubble3D val="0"/>
            <c:spPr>
              <a:solidFill>
                <a:srgbClr val="C59EE2"/>
              </a:solidFill>
              <a:ln>
                <a:solidFill>
                  <a:schemeClr val="tx1"/>
                </a:solidFill>
              </a:ln>
              <a:effectLst/>
            </c:spPr>
            <c:extLst>
              <c:ext xmlns:c16="http://schemas.microsoft.com/office/drawing/2014/chart" uri="{C3380CC4-5D6E-409C-BE32-E72D297353CC}">
                <c16:uniqueId val="{00000005-0E88-4346-A0D9-CBEF81C16C8E}"/>
              </c:ext>
            </c:extLst>
          </c:dPt>
          <c:dPt>
            <c:idx val="3"/>
            <c:invertIfNegative val="0"/>
            <c:bubble3D val="0"/>
            <c:spPr>
              <a:solidFill>
                <a:schemeClr val="accent4">
                  <a:lumMod val="40000"/>
                  <a:lumOff val="60000"/>
                </a:schemeClr>
              </a:solidFill>
              <a:ln>
                <a:solidFill>
                  <a:schemeClr val="tx1"/>
                </a:solidFill>
              </a:ln>
              <a:effectLst/>
            </c:spPr>
            <c:extLst>
              <c:ext xmlns:c16="http://schemas.microsoft.com/office/drawing/2014/chart" uri="{C3380CC4-5D6E-409C-BE32-E72D297353CC}">
                <c16:uniqueId val="{00000007-0E88-4346-A0D9-CBEF81C16C8E}"/>
              </c:ext>
            </c:extLst>
          </c:dPt>
          <c:dPt>
            <c:idx val="4"/>
            <c:invertIfNegative val="0"/>
            <c:bubble3D val="0"/>
            <c:spPr>
              <a:solidFill>
                <a:schemeClr val="accent5">
                  <a:lumMod val="40000"/>
                  <a:lumOff val="60000"/>
                </a:schemeClr>
              </a:solidFill>
              <a:ln>
                <a:solidFill>
                  <a:schemeClr val="tx1"/>
                </a:solidFill>
              </a:ln>
              <a:effectLst/>
            </c:spPr>
            <c:extLst>
              <c:ext xmlns:c16="http://schemas.microsoft.com/office/drawing/2014/chart" uri="{C3380CC4-5D6E-409C-BE32-E72D297353CC}">
                <c16:uniqueId val="{00000009-0E88-4346-A0D9-CBEF81C16C8E}"/>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Sheet4!$H$22:$H$26</c:f>
              <c:strCache>
                <c:ptCount val="5"/>
                <c:pt idx="0">
                  <c:v>White</c:v>
                </c:pt>
                <c:pt idx="1">
                  <c:v>Hispanic</c:v>
                </c:pt>
                <c:pt idx="2">
                  <c:v>Black</c:v>
                </c:pt>
                <c:pt idx="3">
                  <c:v>Asian</c:v>
                </c:pt>
                <c:pt idx="4">
                  <c:v>Other</c:v>
                </c:pt>
              </c:strCache>
            </c:strRef>
          </c:cat>
          <c:val>
            <c:numRef>
              <c:f>Sheet4!$I$22:$I$26</c:f>
              <c:numCache>
                <c:formatCode>General</c:formatCode>
                <c:ptCount val="5"/>
                <c:pt idx="0">
                  <c:v>10.71</c:v>
                </c:pt>
                <c:pt idx="1">
                  <c:v>3.43</c:v>
                </c:pt>
                <c:pt idx="2">
                  <c:v>2.59</c:v>
                </c:pt>
                <c:pt idx="3">
                  <c:v>1.25</c:v>
                </c:pt>
                <c:pt idx="4">
                  <c:v>1.86</c:v>
                </c:pt>
              </c:numCache>
            </c:numRef>
          </c:val>
          <c:extLst>
            <c:ext xmlns:c16="http://schemas.microsoft.com/office/drawing/2014/chart" uri="{C3380CC4-5D6E-409C-BE32-E72D297353CC}">
              <c16:uniqueId val="{0000000A-0E88-4346-A0D9-CBEF81C16C8E}"/>
            </c:ext>
          </c:extLst>
        </c:ser>
        <c:dLbls>
          <c:dLblPos val="outEnd"/>
          <c:showLegendKey val="0"/>
          <c:showVal val="1"/>
          <c:showCatName val="0"/>
          <c:showSerName val="0"/>
          <c:showPercent val="0"/>
          <c:showBubbleSize val="0"/>
        </c:dLbls>
        <c:gapWidth val="10"/>
        <c:overlap val="36"/>
        <c:axId val="299971760"/>
        <c:axId val="299966184"/>
      </c:barChart>
      <c:catAx>
        <c:axId val="29997176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Race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99966184"/>
        <c:crosses val="autoZero"/>
        <c:auto val="1"/>
        <c:lblAlgn val="ctr"/>
        <c:lblOffset val="100"/>
        <c:noMultiLvlLbl val="0"/>
      </c:catAx>
      <c:valAx>
        <c:axId val="29996618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a:t>Enrollment (Millions)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99971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a:t>Postsecondary Certificates and Degrees Conferred 2015-2016</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Sheet4!$F$3</c:f>
              <c:strCache>
                <c:ptCount val="1"/>
                <c:pt idx="0">
                  <c:v>2015-2016</c:v>
                </c:pt>
              </c:strCache>
            </c:strRef>
          </c:tx>
          <c:spPr>
            <a:solidFill>
              <a:schemeClr val="accent5"/>
            </a:solidFill>
            <a:ln w="1270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Sheet4!$C$4:$C$8</c:f>
              <c:strCache>
                <c:ptCount val="5"/>
                <c:pt idx="0">
                  <c:v>Certificates below Associate's Degree </c:v>
                </c:pt>
                <c:pt idx="1">
                  <c:v>Associate's Degree</c:v>
                </c:pt>
                <c:pt idx="2">
                  <c:v>Bachelor's Degree</c:v>
                </c:pt>
                <c:pt idx="3">
                  <c:v>Master's Degree</c:v>
                </c:pt>
                <c:pt idx="4">
                  <c:v>Doctorate's Degree</c:v>
                </c:pt>
              </c:strCache>
            </c:strRef>
          </c:cat>
          <c:val>
            <c:numRef>
              <c:f>Sheet4!$F$4:$F$8</c:f>
              <c:numCache>
                <c:formatCode>General</c:formatCode>
                <c:ptCount val="5"/>
                <c:pt idx="0">
                  <c:v>939000</c:v>
                </c:pt>
                <c:pt idx="1">
                  <c:v>1008000</c:v>
                </c:pt>
                <c:pt idx="2">
                  <c:v>1921000</c:v>
                </c:pt>
                <c:pt idx="3">
                  <c:v>786000</c:v>
                </c:pt>
                <c:pt idx="4">
                  <c:v>178000</c:v>
                </c:pt>
              </c:numCache>
            </c:numRef>
          </c:val>
          <c:extLst>
            <c:ext xmlns:c16="http://schemas.microsoft.com/office/drawing/2014/chart" uri="{C3380CC4-5D6E-409C-BE32-E72D297353CC}">
              <c16:uniqueId val="{00000000-7B39-4801-A738-54A2B2174198}"/>
            </c:ext>
          </c:extLst>
        </c:ser>
        <c:dLbls>
          <c:dLblPos val="outEnd"/>
          <c:showLegendKey val="0"/>
          <c:showVal val="1"/>
          <c:showCatName val="0"/>
          <c:showSerName val="0"/>
          <c:showPercent val="0"/>
          <c:showBubbleSize val="0"/>
        </c:dLbls>
        <c:gapWidth val="33"/>
        <c:axId val="537599792"/>
        <c:axId val="537599464"/>
      </c:barChart>
      <c:catAx>
        <c:axId val="537599792"/>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37599464"/>
        <c:crosses val="autoZero"/>
        <c:auto val="1"/>
        <c:lblAlgn val="ctr"/>
        <c:lblOffset val="100"/>
        <c:noMultiLvlLbl val="0"/>
      </c:catAx>
      <c:valAx>
        <c:axId val="53759946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37599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r>
              <a:rPr lang="en-US" sz="1600" b="1"/>
              <a:t>Educational Credential</a:t>
            </a:r>
          </a:p>
        </c:rich>
      </c:tx>
      <c:layout>
        <c:manualLayout>
          <c:xMode val="edge"/>
          <c:yMode val="edge"/>
          <c:x val="0.41141871610284186"/>
          <c:y val="3.8185174359423459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Sheet1!$K$41</c:f>
              <c:strCache>
                <c:ptCount val="1"/>
                <c:pt idx="0">
                  <c:v>Percentage</c:v>
                </c:pt>
              </c:strCache>
            </c:strRef>
          </c:tx>
          <c:spPr>
            <a:solidFill>
              <a:schemeClr val="accent5"/>
            </a:solidFill>
            <a:ln w="19050">
              <a:solidFill>
                <a:schemeClr val="tx1"/>
              </a:solidFill>
            </a:ln>
            <a:effectLst/>
          </c:spPr>
          <c:invertIfNegative val="0"/>
          <c:dPt>
            <c:idx val="0"/>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1-E816-4D6B-9DB2-98BB02B6AFFE}"/>
              </c:ext>
            </c:extLst>
          </c:dPt>
          <c:dPt>
            <c:idx val="1"/>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3-E816-4D6B-9DB2-98BB02B6AFFE}"/>
              </c:ext>
            </c:extLst>
          </c:dPt>
          <c:dPt>
            <c:idx val="2"/>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5-E816-4D6B-9DB2-98BB02B6AFFE}"/>
              </c:ext>
            </c:extLst>
          </c:dPt>
          <c:dPt>
            <c:idx val="3"/>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7-E816-4D6B-9DB2-98BB02B6AFFE}"/>
              </c:ext>
            </c:extLst>
          </c:dPt>
          <c:dPt>
            <c:idx val="4"/>
            <c:invertIfNegative val="0"/>
            <c:bubble3D val="0"/>
            <c:spPr>
              <a:solidFill>
                <a:schemeClr val="accent5"/>
              </a:solidFill>
              <a:ln w="19050">
                <a:solidFill>
                  <a:schemeClr val="tx1"/>
                </a:solidFill>
              </a:ln>
              <a:effectLst/>
            </c:spPr>
            <c:extLst>
              <c:ext xmlns:c16="http://schemas.microsoft.com/office/drawing/2014/chart" uri="{C3380CC4-5D6E-409C-BE32-E72D297353CC}">
                <c16:uniqueId val="{00000009-E816-4D6B-9DB2-98BB02B6AFFE}"/>
              </c:ext>
            </c:extLst>
          </c:dPt>
          <c:dLbls>
            <c:numFmt formatCode="General" sourceLinked="0"/>
            <c:spPr>
              <a:noFill/>
              <a:ln>
                <a:noFill/>
              </a:ln>
              <a:effectLst/>
            </c:spPr>
            <c:txPr>
              <a:bodyPr rot="0" spcFirstLastPara="1" vertOverflow="ellipsis" vert="horz" wrap="square" anchor="ctr" anchorCtr="1"/>
              <a:lstStyle/>
              <a:p>
                <a:pPr>
                  <a:defRPr sz="14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Sheet1!$J$42:$J$46</c:f>
              <c:strCache>
                <c:ptCount val="5"/>
                <c:pt idx="0">
                  <c:v>No Credential</c:v>
                </c:pt>
                <c:pt idx="1">
                  <c:v>Degree</c:v>
                </c:pt>
                <c:pt idx="2">
                  <c:v>Diploma</c:v>
                </c:pt>
                <c:pt idx="3">
                  <c:v>Certificate</c:v>
                </c:pt>
                <c:pt idx="4">
                  <c:v>More than One credential</c:v>
                </c:pt>
              </c:strCache>
            </c:strRef>
          </c:cat>
          <c:val>
            <c:numRef>
              <c:f>Sheet1!$K$42:$K$46</c:f>
              <c:numCache>
                <c:formatCode>General</c:formatCode>
                <c:ptCount val="5"/>
                <c:pt idx="0">
                  <c:v>68.8</c:v>
                </c:pt>
                <c:pt idx="1">
                  <c:v>25.4</c:v>
                </c:pt>
                <c:pt idx="2">
                  <c:v>4.5</c:v>
                </c:pt>
                <c:pt idx="3">
                  <c:v>1.2</c:v>
                </c:pt>
                <c:pt idx="4">
                  <c:v>0.1</c:v>
                </c:pt>
              </c:numCache>
            </c:numRef>
          </c:val>
          <c:extLst>
            <c:ext xmlns:c16="http://schemas.microsoft.com/office/drawing/2014/chart" uri="{C3380CC4-5D6E-409C-BE32-E72D297353CC}">
              <c16:uniqueId val="{0000000A-E816-4D6B-9DB2-98BB02B6AFFE}"/>
            </c:ext>
          </c:extLst>
        </c:ser>
        <c:dLbls>
          <c:showLegendKey val="0"/>
          <c:showVal val="0"/>
          <c:showCatName val="0"/>
          <c:showSerName val="0"/>
          <c:showPercent val="0"/>
          <c:showBubbleSize val="0"/>
        </c:dLbls>
        <c:gapWidth val="100"/>
        <c:axId val="979089160"/>
        <c:axId val="979088176"/>
      </c:barChart>
      <c:valAx>
        <c:axId val="979088176"/>
        <c:scaling>
          <c:orientation val="minMax"/>
        </c:scaling>
        <c:delete val="1"/>
        <c:axPos val="b"/>
        <c:title>
          <c:tx>
            <c:rich>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a:t>Percentages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crossAx val="979089160"/>
        <c:crosses val="autoZero"/>
        <c:crossBetween val="between"/>
      </c:valAx>
      <c:catAx>
        <c:axId val="979089160"/>
        <c:scaling>
          <c:orientation val="minMax"/>
        </c:scaling>
        <c:delete val="0"/>
        <c:axPos val="l"/>
        <c:title>
          <c:tx>
            <c:rich>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a:t>Credentials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97908817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chemeClr val="tx1"/>
          </a:solidFill>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r>
              <a:rPr lang="en-US" sz="1600" b="1"/>
              <a:t>Cohort Default Rate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Sheet2!$E$3</c:f>
              <c:strCache>
                <c:ptCount val="1"/>
                <c:pt idx="0">
                  <c:v>White</c:v>
                </c:pt>
              </c:strCache>
            </c:strRef>
          </c:tx>
          <c:spPr>
            <a:solidFill>
              <a:srgbClr val="F6BA92"/>
            </a:solidFill>
            <a:ln w="1905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Sheet2!$E$4:$E$7</c:f>
              <c:numCache>
                <c:formatCode>0%</c:formatCode>
                <c:ptCount val="4"/>
                <c:pt idx="0">
                  <c:v>0.21</c:v>
                </c:pt>
                <c:pt idx="1">
                  <c:v>0.15</c:v>
                </c:pt>
                <c:pt idx="2">
                  <c:v>0.11</c:v>
                </c:pt>
                <c:pt idx="3">
                  <c:v>0.46</c:v>
                </c:pt>
              </c:numCache>
            </c:numRef>
          </c:val>
          <c:extLst>
            <c:ext xmlns:c16="http://schemas.microsoft.com/office/drawing/2014/chart" uri="{C3380CC4-5D6E-409C-BE32-E72D297353CC}">
              <c16:uniqueId val="{00000000-7A2A-4025-B97E-ABA0D5EF46EA}"/>
            </c:ext>
          </c:extLst>
        </c:ser>
        <c:ser>
          <c:idx val="1"/>
          <c:order val="1"/>
          <c:tx>
            <c:strRef>
              <c:f>Sheet2!$F$3</c:f>
              <c:strCache>
                <c:ptCount val="1"/>
                <c:pt idx="0">
                  <c:v>Black</c:v>
                </c:pt>
              </c:strCache>
            </c:strRef>
          </c:tx>
          <c:spPr>
            <a:solidFill>
              <a:srgbClr val="C59EE2"/>
            </a:solidFill>
            <a:ln w="19050">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Sheet2!$F$4:$F$7</c:f>
              <c:numCache>
                <c:formatCode>0%</c:formatCode>
                <c:ptCount val="4"/>
                <c:pt idx="0">
                  <c:v>0.48</c:v>
                </c:pt>
                <c:pt idx="1">
                  <c:v>0.36</c:v>
                </c:pt>
                <c:pt idx="2">
                  <c:v>0.44</c:v>
                </c:pt>
                <c:pt idx="3">
                  <c:v>0.64</c:v>
                </c:pt>
              </c:numCache>
            </c:numRef>
          </c:val>
          <c:extLst>
            <c:ext xmlns:c16="http://schemas.microsoft.com/office/drawing/2014/chart" uri="{C3380CC4-5D6E-409C-BE32-E72D297353CC}">
              <c16:uniqueId val="{00000001-7A2A-4025-B97E-ABA0D5EF46EA}"/>
            </c:ext>
          </c:extLst>
        </c:ser>
        <c:dLbls>
          <c:dLblPos val="outEnd"/>
          <c:showLegendKey val="0"/>
          <c:showVal val="1"/>
          <c:showCatName val="0"/>
          <c:showSerName val="0"/>
          <c:showPercent val="0"/>
          <c:showBubbleSize val="0"/>
        </c:dLbls>
        <c:gapWidth val="49"/>
        <c:overlap val="-6"/>
        <c:axId val="584354360"/>
        <c:axId val="584353704"/>
      </c:barChart>
      <c:catAx>
        <c:axId val="58435436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b="1"/>
                  <a:t>Race</a:t>
                </a:r>
              </a:p>
            </c:rich>
          </c:tx>
          <c:layout>
            <c:manualLayout>
              <c:xMode val="edge"/>
              <c:yMode val="edge"/>
              <c:x val="0.48500450477361184"/>
              <c:y val="0.8968611619220648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84353704"/>
        <c:crosses val="autoZero"/>
        <c:auto val="1"/>
        <c:lblAlgn val="ctr"/>
        <c:lblOffset val="100"/>
        <c:noMultiLvlLbl val="0"/>
      </c:catAx>
      <c:valAx>
        <c:axId val="584353704"/>
        <c:scaling>
          <c:orientation val="minMax"/>
          <c:max val="1"/>
        </c:scaling>
        <c:delete val="0"/>
        <c:axPos val="l"/>
        <c:title>
          <c:tx>
            <c:rich>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sz="1600" b="1" dirty="0"/>
                  <a:t>Percentage (%)</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843543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a:solidFill>
            <a:schemeClr val="tx1"/>
          </a:solidFill>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effectLst/>
                <a:latin typeface="Calibri" panose="020F0502020204030204" pitchFamily="34" charset="0"/>
                <a:ea typeface="+mn-ea"/>
                <a:cs typeface="Calibri" panose="020F0502020204030204" pitchFamily="34" charset="0"/>
              </a:defRPr>
            </a:pPr>
            <a:endParaRPr lang="en-US"/>
          </a:p>
        </c:rich>
      </c:tx>
      <c:layout>
        <c:manualLayout>
          <c:xMode val="edge"/>
          <c:yMode val="edge"/>
          <c:x val="0.1313798324486706"/>
          <c:y val="5.4226475279106859E-2"/>
        </c:manualLayout>
      </c:layout>
      <c:overlay val="0"/>
      <c:spPr>
        <a:noFill/>
        <a:ln>
          <a:noFill/>
        </a:ln>
        <a:effectLst/>
      </c:spPr>
      <c:txPr>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effectLst/>
              <a:latin typeface="Calibri" panose="020F0502020204030204" pitchFamily="34" charset="0"/>
              <a:ea typeface="+mn-ea"/>
              <a:cs typeface="Calibri" panose="020F0502020204030204" pitchFamily="34" charset="0"/>
            </a:defRPr>
          </a:pPr>
          <a:endParaRPr lang="en-US"/>
        </a:p>
      </c:txPr>
    </c:title>
    <c:autoTitleDeleted val="0"/>
    <c:plotArea>
      <c:layout/>
      <c:lineChart>
        <c:grouping val="standard"/>
        <c:varyColors val="0"/>
        <c:ser>
          <c:idx val="0"/>
          <c:order val="0"/>
          <c:tx>
            <c:strRef>
              <c:f>Sheet1!$D$2</c:f>
              <c:strCache>
                <c:ptCount val="1"/>
                <c:pt idx="0">
                  <c:v>Cohort Default Rate(%)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numFmt formatCode="0.0%" sourceLinked="0"/>
            <c:spPr>
              <a:noFill/>
              <a:ln>
                <a:noFill/>
              </a:ln>
              <a:effectLst/>
            </c:spPr>
            <c:txPr>
              <a:bodyPr rot="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Sheet1!$D$3:$D$10</c:f>
              <c:numCache>
                <c:formatCode>0.00%</c:formatCode>
                <c:ptCount val="8"/>
                <c:pt idx="0">
                  <c:v>0.13400000000000001</c:v>
                </c:pt>
                <c:pt idx="1">
                  <c:v>0.14699999999999999</c:v>
                </c:pt>
                <c:pt idx="2">
                  <c:v>0.13700000000000001</c:v>
                </c:pt>
                <c:pt idx="3">
                  <c:v>0.11799999999999999</c:v>
                </c:pt>
                <c:pt idx="4">
                  <c:v>0.113</c:v>
                </c:pt>
                <c:pt idx="5">
                  <c:v>0.115</c:v>
                </c:pt>
                <c:pt idx="6">
                  <c:v>0.108</c:v>
                </c:pt>
                <c:pt idx="7">
                  <c:v>0.10100000000000001</c:v>
                </c:pt>
              </c:numCache>
            </c:numRef>
          </c:val>
          <c:smooth val="0"/>
          <c:extLst>
            <c:ext xmlns:c16="http://schemas.microsoft.com/office/drawing/2014/chart" uri="{C3380CC4-5D6E-409C-BE32-E72D297353CC}">
              <c16:uniqueId val="{00000000-945C-4AF2-86E8-FD2AF4D30AD5}"/>
            </c:ext>
          </c:extLst>
        </c:ser>
        <c:dLbls>
          <c:dLblPos val="t"/>
          <c:showLegendKey val="0"/>
          <c:showVal val="1"/>
          <c:showCatName val="0"/>
          <c:showSerName val="0"/>
          <c:showPercent val="0"/>
          <c:showBubbleSize val="0"/>
        </c:dLbls>
        <c:marker val="1"/>
        <c:smooth val="0"/>
        <c:axId val="444021720"/>
        <c:axId val="444023032"/>
        <c:extLst>
          <c:ext xmlns:c15="http://schemas.microsoft.com/office/drawing/2012/chart" uri="{02D57815-91ED-43cb-92C2-25804820EDAC}">
            <c15:filteredLineSeries>
              <c15:ser>
                <c:idx val="1"/>
                <c:order val="1"/>
                <c:tx>
                  <c:strRef>
                    <c:extLst>
                      <c:ext uri="{02D57815-91ED-43cb-92C2-25804820EDAC}">
                        <c15:formulaRef>
                          <c15:sqref>Sheet1!$C$2</c15:sqref>
                        </c15:formulaRef>
                      </c:ext>
                    </c:extLst>
                    <c:strCache>
                      <c:ptCount val="1"/>
                      <c:pt idx="0">
                        <c:v>Published Year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50000"/>
                              <a:lumOff val="50000"/>
                            </a:schemeClr>
                          </a:solidFill>
                          <a:effectLst/>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numRef>
                    <c:extLst>
                      <c:ext uri="{02D57815-91ED-43cb-92C2-25804820EDAC}">
                        <c15:formulaRef>
                          <c15:sqref>Sheet1!$B$3:$B$10</c15:sqref>
                        </c15:formulaRef>
                      </c:ext>
                    </c:extLst>
                    <c:numCache>
                      <c:formatCode>General</c:formatCode>
                      <c:ptCount val="8"/>
                      <c:pt idx="0">
                        <c:v>2012</c:v>
                      </c:pt>
                      <c:pt idx="1">
                        <c:v>2013</c:v>
                      </c:pt>
                      <c:pt idx="2">
                        <c:v>2014</c:v>
                      </c:pt>
                      <c:pt idx="3">
                        <c:v>2015</c:v>
                      </c:pt>
                      <c:pt idx="4">
                        <c:v>2016</c:v>
                      </c:pt>
                      <c:pt idx="5">
                        <c:v>2017</c:v>
                      </c:pt>
                      <c:pt idx="6">
                        <c:v>2018</c:v>
                      </c:pt>
                      <c:pt idx="7">
                        <c:v>2019</c:v>
                      </c:pt>
                    </c:numCache>
                  </c:numRef>
                </c:cat>
                <c:val>
                  <c:numRef>
                    <c:extLst>
                      <c:ext uri="{02D57815-91ED-43cb-92C2-25804820EDAC}">
                        <c15:formulaRef>
                          <c15:sqref>Sheet1!$C$3:$C$10</c15:sqref>
                        </c15:formulaRef>
                      </c:ext>
                    </c:extLst>
                    <c:numCache>
                      <c:formatCode>General</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1-945C-4AF2-86E8-FD2AF4D30AD5}"/>
                  </c:ext>
                </c:extLst>
              </c15:ser>
            </c15:filteredLineSeries>
          </c:ext>
        </c:extLst>
      </c:lineChart>
      <c:catAx>
        <c:axId val="444021720"/>
        <c:scaling>
          <c:orientation val="minMax"/>
        </c:scaling>
        <c:delete val="0"/>
        <c:axPos val="b"/>
        <c:majorGridlines>
          <c:spPr>
            <a:ln w="6350" cap="flat" cmpd="sng" algn="ctr">
              <a:solidFill>
                <a:schemeClr val="dk1"/>
              </a:solidFill>
              <a:prstDash val="solid"/>
              <a:miter lim="800000"/>
            </a:ln>
            <a:effectLst/>
          </c:spPr>
        </c:majorGridlines>
        <c:minorGridlines>
          <c:spPr>
            <a:ln>
              <a:noFill/>
            </a:ln>
            <a:effectLst/>
          </c:spPr>
        </c:minorGridlines>
        <c:title>
          <c:tx>
            <c:rich>
              <a:bodyPr rot="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r>
                  <a:rPr lang="en-US" b="0">
                    <a:solidFill>
                      <a:schemeClr val="tx1"/>
                    </a:solidFill>
                  </a:rPr>
                  <a:t>Published Year</a:t>
                </a:r>
              </a:p>
            </c:rich>
          </c:tx>
          <c:overlay val="0"/>
          <c:spPr>
            <a:noFill/>
            <a:ln>
              <a:noFill/>
            </a:ln>
            <a:effectLst/>
          </c:spPr>
          <c:txPr>
            <a:bodyPr rot="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cap="all" spc="120" normalizeH="0" baseline="0">
                <a:solidFill>
                  <a:schemeClr val="tx1"/>
                </a:solidFill>
                <a:effectLst/>
                <a:latin typeface="Calibri" panose="020F0502020204030204" pitchFamily="34" charset="0"/>
                <a:ea typeface="+mn-ea"/>
                <a:cs typeface="Calibri" panose="020F0502020204030204" pitchFamily="34" charset="0"/>
              </a:defRPr>
            </a:pPr>
            <a:endParaRPr lang="en-US"/>
          </a:p>
        </c:txPr>
        <c:crossAx val="444023032"/>
        <c:crosses val="autoZero"/>
        <c:auto val="1"/>
        <c:lblAlgn val="ctr"/>
        <c:lblOffset val="100"/>
        <c:noMultiLvlLbl val="0"/>
      </c:catAx>
      <c:valAx>
        <c:axId val="444023032"/>
        <c:scaling>
          <c:orientation val="minMax"/>
          <c:max val="0.18000000000000002"/>
        </c:scaling>
        <c:delete val="0"/>
        <c:axPos val="l"/>
        <c:title>
          <c:tx>
            <c:rich>
              <a:bodyPr rot="-540000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r>
                  <a:rPr lang="en-US" b="0">
                    <a:solidFill>
                      <a:schemeClr val="tx1"/>
                    </a:solidFill>
                  </a:rPr>
                  <a:t>Cohort Default Rate (%)</a:t>
                </a:r>
              </a:p>
            </c:rich>
          </c:tx>
          <c:layout>
            <c:manualLayout>
              <c:xMode val="edge"/>
              <c:yMode val="edge"/>
              <c:x val="3.7918408740541545E-3"/>
              <c:y val="0.24217942302337961"/>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444021720"/>
        <c:crosses val="autoZero"/>
        <c:crossBetween val="between"/>
      </c:valAx>
      <c:spPr>
        <a:noFill/>
        <a:ln>
          <a:noFill/>
        </a:ln>
        <a:effectLst/>
      </c:spPr>
    </c:plotArea>
    <c:plotVisOnly val="1"/>
    <c:dispBlanksAs val="gap"/>
    <c:showDLblsOverMax val="0"/>
  </c:chart>
  <c:spPr>
    <a:noFill/>
    <a:ln>
      <a:noFill/>
    </a:ln>
    <a:effectLst/>
  </c:spPr>
  <c:txPr>
    <a:bodyPr/>
    <a:lstStyle/>
    <a:p>
      <a:pPr>
        <a:defRPr sz="1400" b="1">
          <a:effectLst/>
          <a:latin typeface="Calibri" panose="020F0502020204030204" pitchFamily="34" charset="0"/>
          <a:cs typeface="Calibri" panose="020F050202020403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771229120833067E-2"/>
          <c:y val="0.12266077246205256"/>
          <c:w val="0.88817629549589494"/>
          <c:h val="0.73707189323388611"/>
        </c:manualLayout>
      </c:layout>
      <c:lineChart>
        <c:grouping val="stacked"/>
        <c:varyColors val="0"/>
        <c:ser>
          <c:idx val="0"/>
          <c:order val="0"/>
          <c:tx>
            <c:strRef>
              <c:f>Sheet1!$C$2</c:f>
              <c:strCache>
                <c:ptCount val="1"/>
                <c:pt idx="0">
                  <c:v>Cohort Default Rate (%)</c:v>
                </c:pt>
              </c:strCache>
            </c:strRef>
          </c:tx>
          <c:spPr>
            <a:ln w="28575" cap="rnd">
              <a:solidFill>
                <a:schemeClr val="accent1"/>
              </a:solidFill>
              <a:round/>
            </a:ln>
            <a:effectLst/>
          </c:spPr>
          <c:marker>
            <c:spPr>
              <a:noFill/>
            </c:spPr>
          </c:marker>
          <c:dLbls>
            <c:dLbl>
              <c:idx val="1"/>
              <c:layout>
                <c:manualLayout>
                  <c:x val="-4.8868300162190098E-2"/>
                  <c:y val="-7.16463494960842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BCE-4144-B494-3C1A08EEE9F9}"/>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Sheet1!$C$3:$C$10</c:f>
              <c:numCache>
                <c:formatCode>0.00%</c:formatCode>
                <c:ptCount val="8"/>
                <c:pt idx="0">
                  <c:v>0.13400000000000001</c:v>
                </c:pt>
                <c:pt idx="1">
                  <c:v>0.14699999999999999</c:v>
                </c:pt>
                <c:pt idx="2">
                  <c:v>0.13700000000000001</c:v>
                </c:pt>
                <c:pt idx="3">
                  <c:v>0.11799999999999999</c:v>
                </c:pt>
                <c:pt idx="4">
                  <c:v>0.113</c:v>
                </c:pt>
                <c:pt idx="5">
                  <c:v>0.115</c:v>
                </c:pt>
                <c:pt idx="6">
                  <c:v>0.108</c:v>
                </c:pt>
                <c:pt idx="7">
                  <c:v>0.10100000000000001</c:v>
                </c:pt>
              </c:numCache>
            </c:numRef>
          </c:val>
          <c:smooth val="0"/>
          <c:extLst>
            <c:ext xmlns:c16="http://schemas.microsoft.com/office/drawing/2014/chart" uri="{C3380CC4-5D6E-409C-BE32-E72D297353CC}">
              <c16:uniqueId val="{00000001-1BCE-4144-B494-3C1A08EEE9F9}"/>
            </c:ext>
          </c:extLst>
        </c:ser>
        <c:ser>
          <c:idx val="1"/>
          <c:order val="1"/>
          <c:tx>
            <c:strRef>
              <c:f>Sheet1!$D$2</c:f>
              <c:strCache>
                <c:ptCount val="1"/>
                <c:pt idx="0">
                  <c:v>Trend (%)</c:v>
                </c:pt>
              </c:strCache>
            </c:strRef>
          </c:tx>
          <c:dLbls>
            <c:dLbl>
              <c:idx val="0"/>
              <c:delete val="1"/>
              <c:extLst>
                <c:ext xmlns:c15="http://schemas.microsoft.com/office/drawing/2012/chart" uri="{CE6537A1-D6FC-4f65-9D91-7224C49458BB}"/>
                <c:ext xmlns:c16="http://schemas.microsoft.com/office/drawing/2014/chart" uri="{C3380CC4-5D6E-409C-BE32-E72D297353CC}">
                  <c16:uniqueId val="{00000002-1BCE-4144-B494-3C1A08EEE9F9}"/>
                </c:ext>
              </c:extLst>
            </c:dLbl>
            <c:dLbl>
              <c:idx val="1"/>
              <c:layout>
                <c:manualLayout>
                  <c:x val="-3.4051044694713803E-2"/>
                  <c:y val="0.1305377243855579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BCE-4144-B494-3C1A08EEE9F9}"/>
                </c:ext>
              </c:extLst>
            </c:dLbl>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Sheet1!$D$3:$D$10</c:f>
              <c:numCache>
                <c:formatCode>0.00%</c:formatCode>
                <c:ptCount val="8"/>
                <c:pt idx="1">
                  <c:v>1.2999999999999984E-2</c:v>
                </c:pt>
                <c:pt idx="2">
                  <c:v>-9.9999999999999811E-3</c:v>
                </c:pt>
                <c:pt idx="3">
                  <c:v>-1.9000000000000017E-2</c:v>
                </c:pt>
                <c:pt idx="4">
                  <c:v>-4.9999999999999906E-3</c:v>
                </c:pt>
                <c:pt idx="5">
                  <c:v>2.0000000000000018E-3</c:v>
                </c:pt>
                <c:pt idx="6">
                  <c:v>-7.0000000000000062E-3</c:v>
                </c:pt>
                <c:pt idx="7">
                  <c:v>-6.9999999999999923E-3</c:v>
                </c:pt>
              </c:numCache>
            </c:numRef>
          </c:val>
          <c:smooth val="0"/>
          <c:extLst>
            <c:ext xmlns:c16="http://schemas.microsoft.com/office/drawing/2014/chart" uri="{C3380CC4-5D6E-409C-BE32-E72D297353CC}">
              <c16:uniqueId val="{00000004-1BCE-4144-B494-3C1A08EEE9F9}"/>
            </c:ext>
          </c:extLst>
        </c:ser>
        <c:dLbls>
          <c:showLegendKey val="0"/>
          <c:showVal val="0"/>
          <c:showCatName val="0"/>
          <c:showSerName val="0"/>
          <c:showPercent val="0"/>
          <c:showBubbleSize val="0"/>
        </c:dLbls>
        <c:marker val="1"/>
        <c:smooth val="0"/>
        <c:axId val="750187496"/>
        <c:axId val="750188152"/>
      </c:lineChart>
      <c:catAx>
        <c:axId val="750187496"/>
        <c:scaling>
          <c:orientation val="minMax"/>
        </c:scaling>
        <c:delete val="0"/>
        <c:axPos val="b"/>
        <c:majorGridlines/>
        <c:title>
          <c:tx>
            <c:rich>
              <a:bodyPr/>
              <a:lstStyle/>
              <a:p>
                <a:pPr>
                  <a:defRPr/>
                </a:pPr>
                <a:r>
                  <a:rPr lang="en-US"/>
                  <a:t>PUBLISHED YEAR</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750188152"/>
        <c:crosses val="autoZero"/>
        <c:auto val="1"/>
        <c:lblAlgn val="ctr"/>
        <c:lblOffset val="100"/>
        <c:noMultiLvlLbl val="0"/>
      </c:catAx>
      <c:valAx>
        <c:axId val="750188152"/>
        <c:scaling>
          <c:orientation val="minMax"/>
        </c:scaling>
        <c:delete val="0"/>
        <c:axPos val="l"/>
        <c:title>
          <c:tx>
            <c:rich>
              <a:bodyPr/>
              <a:lstStyle/>
              <a:p>
                <a:pPr>
                  <a:defRPr/>
                </a:pPr>
                <a:r>
                  <a:rPr lang="en-US"/>
                  <a:t>COHORT DEFAULT RATE (%)</a:t>
                </a:r>
              </a:p>
            </c:rich>
          </c:tx>
          <c:overlay val="0"/>
        </c:title>
        <c:numFmt formatCode="0%" sourceLinked="0"/>
        <c:majorTickMark val="none"/>
        <c:minorTickMark val="none"/>
        <c:tickLblPos val="nextTo"/>
        <c:spPr>
          <a:noFill/>
          <a:ln>
            <a:noFill/>
          </a:ln>
          <a:effectLst/>
        </c:spPr>
        <c:txPr>
          <a:bodyPr rot="-60000000" vert="horz"/>
          <a:lstStyle/>
          <a:p>
            <a:pPr>
              <a:defRPr/>
            </a:pPr>
            <a:endParaRPr lang="en-US"/>
          </a:p>
        </c:txPr>
        <c:crossAx val="750187496"/>
        <c:crosses val="autoZero"/>
        <c:crossBetween val="between"/>
      </c:valAx>
    </c:plotArea>
    <c:legend>
      <c:legendPos val="t"/>
      <c:layout>
        <c:manualLayout>
          <c:xMode val="edge"/>
          <c:yMode val="edge"/>
          <c:x val="0.32819257659164286"/>
          <c:y val="0"/>
          <c:w val="0.35098947808515085"/>
          <c:h val="6.9199807904446728E-2"/>
        </c:manualLayout>
      </c:layout>
      <c:overlay val="0"/>
      <c:spPr>
        <a:noFill/>
        <a:ln>
          <a:noFill/>
        </a:ln>
        <a:effectLst/>
      </c:spPr>
      <c:txPr>
        <a:bodyPr rot="0" vert="horz"/>
        <a:lstStyle/>
        <a:p>
          <a:pPr>
            <a:defRPr/>
          </a:pPr>
          <a:endParaRPr lang="en-US"/>
        </a:p>
      </c:txPr>
    </c:legend>
    <c:plotVisOnly val="1"/>
    <c:dispBlanksAs val="zero"/>
    <c:showDLblsOverMax val="0"/>
    <c:extLst/>
  </c:chart>
  <c:txPr>
    <a:bodyPr/>
    <a:lstStyle/>
    <a:p>
      <a:pPr>
        <a:defRPr sz="1400" b="0">
          <a:solidFill>
            <a:schemeClr val="tx1"/>
          </a:solidFill>
          <a:latin typeface="Calibri" panose="020F0502020204030204" pitchFamily="34" charset="0"/>
          <a:cs typeface="Calibri" panose="020F0502020204030204" pitchFamily="34"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0.07949</cdr:x>
      <cdr:y>0.06879</cdr:y>
    </cdr:from>
    <cdr:to>
      <cdr:x>0.99586</cdr:x>
      <cdr:y>0.14535</cdr:y>
    </cdr:to>
    <cdr:sp macro="" textlink="">
      <cdr:nvSpPr>
        <cdr:cNvPr id="9" name="TextBox 8">
          <a:extLst xmlns:a="http://schemas.openxmlformats.org/drawingml/2006/main">
            <a:ext uri="{FF2B5EF4-FFF2-40B4-BE49-F238E27FC236}">
              <a16:creationId xmlns:a16="http://schemas.microsoft.com/office/drawing/2014/main" id="{0C5A96A6-227A-4E10-B5C5-557F41F56D03}"/>
            </a:ext>
          </a:extLst>
        </cdr:cNvPr>
        <cdr:cNvSpPr txBox="1"/>
      </cdr:nvSpPr>
      <cdr:spPr>
        <a:xfrm xmlns:a="http://schemas.openxmlformats.org/drawingml/2006/main">
          <a:off x="805652" y="289336"/>
          <a:ext cx="9287192" cy="3220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effectLst/>
              <a:latin typeface="Calibri" panose="020F0502020204030204" pitchFamily="34" charset="0"/>
              <a:cs typeface="Calibri" panose="020F0502020204030204" pitchFamily="34" charset="0"/>
            </a:rPr>
            <a:t>FY 2009             FY 2010               FY 2011               FY 2012              FY 2013             FY 2014               FY 2015               FY 2016</a:t>
          </a:r>
          <a:endParaRPr lang="en-US" sz="1400" b="0" dirty="0">
            <a:solidFill>
              <a:schemeClr val="tx1"/>
            </a:solidFill>
            <a:effectLst/>
            <a:latin typeface="Calibri" panose="020F0502020204030204" pitchFamily="34" charset="0"/>
            <a:cs typeface="Calibri" panose="020F0502020204030204" pitchFamily="34" charset="0"/>
          </a:endParaRPr>
        </a:p>
        <a:p xmlns:a="http://schemas.openxmlformats.org/drawingml/2006/main">
          <a:endParaRPr lang="en-US" sz="1400" b="0" dirty="0">
            <a:solidFill>
              <a:schemeClr val="tx1"/>
            </a:solidFill>
            <a:latin typeface="Calibri" panose="020F0502020204030204" pitchFamily="34" charset="0"/>
            <a:cs typeface="Calibri" panose="020F050202020403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0.08541</cdr:x>
      <cdr:y>0.065</cdr:y>
    </cdr:from>
    <cdr:to>
      <cdr:x>0.9816</cdr:x>
      <cdr:y>0.14156</cdr:y>
    </cdr:to>
    <cdr:sp macro="" textlink="">
      <cdr:nvSpPr>
        <cdr:cNvPr id="9" name="TextBox 8">
          <a:extLst xmlns:a="http://schemas.openxmlformats.org/drawingml/2006/main">
            <a:ext uri="{FF2B5EF4-FFF2-40B4-BE49-F238E27FC236}">
              <a16:creationId xmlns:a16="http://schemas.microsoft.com/office/drawing/2014/main" id="{0C5A96A6-227A-4E10-B5C5-557F41F56D03}"/>
            </a:ext>
          </a:extLst>
        </cdr:cNvPr>
        <cdr:cNvSpPr txBox="1"/>
      </cdr:nvSpPr>
      <cdr:spPr>
        <a:xfrm xmlns:a="http://schemas.openxmlformats.org/drawingml/2006/main">
          <a:off x="882518" y="273406"/>
          <a:ext cx="9260080" cy="3220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US" sz="1400" i="0" baseline="0" dirty="0">
              <a:solidFill>
                <a:schemeClr val="tx1"/>
              </a:solidFill>
              <a:effectLst/>
              <a:latin typeface="Calibri" panose="020F0502020204030204" pitchFamily="34" charset="0"/>
              <a:cs typeface="Calibri" panose="020F0502020204030204" pitchFamily="34" charset="0"/>
            </a:rPr>
            <a:t> FY 2009               FY 2010              FY 2011      </a:t>
          </a:r>
          <a:r>
            <a:rPr lang="en-US" sz="1400" i="0" dirty="0">
              <a:solidFill>
                <a:schemeClr val="tx1"/>
              </a:solidFill>
              <a:effectLst/>
              <a:latin typeface="Calibri" panose="020F0502020204030204" pitchFamily="34" charset="0"/>
              <a:cs typeface="Calibri" panose="020F0502020204030204" pitchFamily="34" charset="0"/>
            </a:rPr>
            <a:t> </a:t>
          </a:r>
          <a:r>
            <a:rPr lang="en-US" sz="1400" i="0" baseline="0" dirty="0">
              <a:solidFill>
                <a:schemeClr val="tx1"/>
              </a:solidFill>
              <a:effectLst/>
              <a:latin typeface="Calibri" panose="020F0502020204030204" pitchFamily="34" charset="0"/>
              <a:cs typeface="Calibri" panose="020F0502020204030204" pitchFamily="34" charset="0"/>
            </a:rPr>
            <a:t>        FY 2012              FY 2013               FY 2014               FY 2015              FY 2016</a:t>
          </a:r>
          <a:endParaRPr lang="en-US" sz="1400" dirty="0">
            <a:solidFill>
              <a:schemeClr val="tx1"/>
            </a:solidFill>
            <a:effectLst/>
            <a:latin typeface="Calibri" panose="020F0502020204030204" pitchFamily="34" charset="0"/>
            <a:cs typeface="Calibri" panose="020F0502020204030204" pitchFamily="34" charset="0"/>
          </a:endParaRPr>
        </a:p>
        <a:p xmlns:a="http://schemas.openxmlformats.org/drawingml/2006/main">
          <a:endParaRPr lang="en-US" sz="1100" dirty="0">
            <a:solidFill>
              <a:schemeClr val="tx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3354-BB3E-8645-9100-765F10B417B1}" type="datetimeFigureOut">
              <a:rPr lang="en-US" smtClean="0"/>
              <a:t>2/29/20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31C87-701F-4640-AE3E-753A2B660A7A}" type="slidenum">
              <a:rPr lang="en-US" smtClean="0"/>
              <a:t>‹#›</a:t>
            </a:fld>
            <a:endParaRPr lang="en-US"/>
          </a:p>
        </p:txBody>
      </p:sp>
    </p:spTree>
    <p:extLst>
      <p:ext uri="{BB962C8B-B14F-4D97-AF65-F5344CB8AC3E}">
        <p14:creationId xmlns:p14="http://schemas.microsoft.com/office/powerpoint/2010/main" val="193804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Professor &amp; classmates. My name Is Marketne Noel, to my left is Dillon Or and to my right is Prince </a:t>
            </a:r>
            <a:r>
              <a:rPr lang="en-US" dirty="0" err="1"/>
              <a:t>Gyamfi</a:t>
            </a:r>
            <a:r>
              <a:rPr lang="en-US" dirty="0"/>
              <a:t>. We are graduate students at National university perusing a degree in Data science. </a:t>
            </a:r>
          </a:p>
          <a:p>
            <a:r>
              <a:rPr lang="en-US" dirty="0"/>
              <a:t>I would like to introduce you to our Thesis project (An analysis of cohort default rate, CDR for short, in post-secondary education in the United states.) Post secondary are thinks like University, Colleges and trade school, Typically anything after higher education after high school.</a:t>
            </a:r>
          </a:p>
          <a:p>
            <a:endParaRPr lang="en-US" dirty="0"/>
          </a:p>
          <a:p>
            <a:r>
              <a:rPr lang="en-US" dirty="0"/>
              <a:t>Industry Advisor </a:t>
            </a:r>
          </a:p>
          <a:p>
            <a:r>
              <a:rPr lang="en-US" dirty="0"/>
              <a:t>John  Vivian: Bioinformatics Scientist at </a:t>
            </a:r>
            <a:r>
              <a:rPr lang="en-US" dirty="0" err="1"/>
              <a:t>Atreca</a:t>
            </a:r>
            <a:r>
              <a:rPr lang="en-US" dirty="0"/>
              <a:t>, Inc.</a:t>
            </a:r>
          </a:p>
          <a:p>
            <a:r>
              <a:rPr lang="en-US" dirty="0"/>
              <a:t>And Faculty Advisor the wonderful Ebrahim </a:t>
            </a:r>
            <a:r>
              <a:rPr lang="en-US" dirty="0" err="1"/>
              <a:t>Tarshizi</a:t>
            </a:r>
            <a:endParaRPr lang="en-US" dirty="0"/>
          </a:p>
          <a:p>
            <a:endParaRPr lang="en-US" dirty="0"/>
          </a:p>
          <a:p>
            <a:r>
              <a:rPr lang="en-US" sz="1200" b="1" dirty="0">
                <a:latin typeface="Calibri" panose="020F0502020204030204" pitchFamily="34" charset="0"/>
                <a:cs typeface="Calibri" panose="020F0502020204030204" pitchFamily="34" charset="0"/>
              </a:rPr>
              <a:t>Analysis of Cohort Default Rates (CDR) in Post-Secondary Education in the United States</a:t>
            </a:r>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a:t>
            </a:fld>
            <a:endParaRPr lang="en-US"/>
          </a:p>
        </p:txBody>
      </p:sp>
    </p:spTree>
    <p:extLst>
      <p:ext uri="{BB962C8B-B14F-4D97-AF65-F5344CB8AC3E}">
        <p14:creationId xmlns:p14="http://schemas.microsoft.com/office/powerpoint/2010/main" val="351019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11</a:t>
            </a:fld>
            <a:endParaRPr lang="en-US"/>
          </a:p>
        </p:txBody>
      </p:sp>
    </p:spTree>
    <p:extLst>
      <p:ext uri="{BB962C8B-B14F-4D97-AF65-F5344CB8AC3E}">
        <p14:creationId xmlns:p14="http://schemas.microsoft.com/office/powerpoint/2010/main" val="70994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12</a:t>
            </a:fld>
            <a:endParaRPr lang="en-US"/>
          </a:p>
        </p:txBody>
      </p:sp>
    </p:spTree>
    <p:extLst>
      <p:ext uri="{BB962C8B-B14F-4D97-AF65-F5344CB8AC3E}">
        <p14:creationId xmlns:p14="http://schemas.microsoft.com/office/powerpoint/2010/main" val="208735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13</a:t>
            </a:fld>
            <a:endParaRPr lang="en-US"/>
          </a:p>
        </p:txBody>
      </p:sp>
    </p:spTree>
    <p:extLst>
      <p:ext uri="{BB962C8B-B14F-4D97-AF65-F5344CB8AC3E}">
        <p14:creationId xmlns:p14="http://schemas.microsoft.com/office/powerpoint/2010/main" val="2888709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14</a:t>
            </a:fld>
            <a:endParaRPr lang="en-US"/>
          </a:p>
        </p:txBody>
      </p:sp>
    </p:spTree>
    <p:extLst>
      <p:ext uri="{BB962C8B-B14F-4D97-AF65-F5344CB8AC3E}">
        <p14:creationId xmlns:p14="http://schemas.microsoft.com/office/powerpoint/2010/main" val="311566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15</a:t>
            </a:fld>
            <a:endParaRPr lang="en-US"/>
          </a:p>
        </p:txBody>
      </p:sp>
    </p:spTree>
    <p:extLst>
      <p:ext uri="{BB962C8B-B14F-4D97-AF65-F5344CB8AC3E}">
        <p14:creationId xmlns:p14="http://schemas.microsoft.com/office/powerpoint/2010/main" val="66321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CDR.</a:t>
            </a:r>
          </a:p>
          <a:p>
            <a:r>
              <a:rPr lang="en-US" dirty="0"/>
              <a:t>Well cohort, in educational terms is defined as a group of students who are educated at the same time, usually in the program. </a:t>
            </a:r>
          </a:p>
          <a:p>
            <a:r>
              <a:rPr lang="en-US" dirty="0"/>
              <a:t>The cohort default rate is a percentage value give to a post secondary-school based on the number of students who have default on their students loans and are considered in debt. </a:t>
            </a:r>
          </a:p>
          <a:p>
            <a:endParaRPr lang="en-US" dirty="0"/>
          </a:p>
          <a:p>
            <a:r>
              <a:rPr lang="en-US" dirty="0"/>
              <a:t>It started in 1980 to draw attention to predatory institutions who prayed on low income students who might have trouble repaying their loans . </a:t>
            </a:r>
            <a:r>
              <a:rPr lang="en-US" dirty="0" err="1"/>
              <a:t>Effecftively</a:t>
            </a:r>
            <a:r>
              <a:rPr lang="en-US" dirty="0"/>
              <a:t> prevents these institutes from accepting </a:t>
            </a:r>
            <a:r>
              <a:rPr lang="en-US" dirty="0" err="1"/>
              <a:t>acdamically</a:t>
            </a:r>
            <a:r>
              <a:rPr lang="en-US" dirty="0"/>
              <a:t> under qualify students who have a higher likely hood of going in debt. </a:t>
            </a:r>
            <a:r>
              <a:rPr lang="en-US" dirty="0" err="1"/>
              <a:t>Orginally</a:t>
            </a:r>
            <a:r>
              <a:rPr lang="en-US" dirty="0"/>
              <a:t> students who defaulted on their loan for 180 days were calculated into the CDR, but since 1998, the number of days has </a:t>
            </a:r>
            <a:r>
              <a:rPr lang="en-US" dirty="0" err="1"/>
              <a:t>movd</a:t>
            </a:r>
            <a:r>
              <a:rPr lang="en-US" dirty="0"/>
              <a:t> up to 270. finally in 2005 schools where given the right to </a:t>
            </a:r>
            <a:r>
              <a:rPr lang="en-US" dirty="0" err="1"/>
              <a:t>chanllenge</a:t>
            </a:r>
            <a:r>
              <a:rPr lang="en-US" dirty="0"/>
              <a:t> the </a:t>
            </a:r>
            <a:r>
              <a:rPr lang="en-US" dirty="0" err="1"/>
              <a:t>Educatins</a:t>
            </a:r>
            <a:r>
              <a:rPr lang="en-US" dirty="0"/>
              <a:t> department CDR with their records to ensure  they were correct.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2</a:t>
            </a:fld>
            <a:endParaRPr lang="en-US"/>
          </a:p>
        </p:txBody>
      </p:sp>
    </p:spTree>
    <p:extLst>
      <p:ext uri="{BB962C8B-B14F-4D97-AF65-F5344CB8AC3E}">
        <p14:creationId xmlns:p14="http://schemas.microsoft.com/office/powerpoint/2010/main" val="161173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department of education enforces the CDR by punish post secondary institutes in the following manner. They  would deny them the right to partake in  federal assistance for their student, which will eventually reduce the number of incoming students. The program work like this. </a:t>
            </a:r>
          </a:p>
          <a:p>
            <a:r>
              <a:rPr lang="en-US" dirty="0"/>
              <a:t>If an instates maintains a CDR of 30% for more than three years, they will be blacklisted. </a:t>
            </a:r>
          </a:p>
          <a:p>
            <a:r>
              <a:rPr lang="en-US" dirty="0"/>
              <a:t>If an institute maintains a CDR of 40% for 1 year, they will be blacklisted. </a:t>
            </a:r>
          </a:p>
        </p:txBody>
      </p:sp>
      <p:sp>
        <p:nvSpPr>
          <p:cNvPr id="4" name="Date Placeholder 3"/>
          <p:cNvSpPr>
            <a:spLocks noGrp="1"/>
          </p:cNvSpPr>
          <p:nvPr>
            <p:ph type="dt" idx="1"/>
          </p:nvPr>
        </p:nvSpPr>
        <p:spPr/>
        <p:txBody>
          <a:bodyPr/>
          <a:lstStyle/>
          <a:p>
            <a:fld id="{CD93E1BD-0A26-469F-B79B-389DDC31A6D7}" type="datetime1">
              <a:rPr lang="en-US" smtClean="0"/>
              <a:t>2/29/20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3</a:t>
            </a:fld>
            <a:endParaRPr lang="en-US"/>
          </a:p>
        </p:txBody>
      </p:sp>
    </p:spTree>
    <p:extLst>
      <p:ext uri="{BB962C8B-B14F-4D97-AF65-F5344CB8AC3E}">
        <p14:creationId xmlns:p14="http://schemas.microsoft.com/office/powerpoint/2010/main" val="288572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here today to determine weather predatory post secondary institutes are more prevalent in minority (non-white) neighborhood then majorities (white). We believe that there is economical and educational value in knowing such information which may enable institutes to take preventative actions as necessary and create an early warning sign for institutes and students. </a:t>
            </a:r>
          </a:p>
          <a:p>
            <a:endParaRPr lang="en-US" dirty="0"/>
          </a:p>
        </p:txBody>
      </p:sp>
      <p:sp>
        <p:nvSpPr>
          <p:cNvPr id="4" name="Date Placeholder 3"/>
          <p:cNvSpPr>
            <a:spLocks noGrp="1"/>
          </p:cNvSpPr>
          <p:nvPr>
            <p:ph type="dt" idx="1"/>
          </p:nvPr>
        </p:nvSpPr>
        <p:spPr/>
        <p:txBody>
          <a:bodyPr/>
          <a:lstStyle/>
          <a:p>
            <a:fld id="{CD93E1BD-0A26-469F-B79B-389DDC31A6D7}" type="datetime1">
              <a:rPr lang="en-US" smtClean="0"/>
              <a:t>2/29/20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4</a:t>
            </a:fld>
            <a:endParaRPr lang="en-US"/>
          </a:p>
        </p:txBody>
      </p:sp>
    </p:spTree>
    <p:extLst>
      <p:ext uri="{BB962C8B-B14F-4D97-AF65-F5344CB8AC3E}">
        <p14:creationId xmlns:p14="http://schemas.microsoft.com/office/powerpoint/2010/main" val="391737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5</a:t>
            </a:fld>
            <a:endParaRPr lang="en-US"/>
          </a:p>
        </p:txBody>
      </p:sp>
    </p:spTree>
    <p:extLst>
      <p:ext uri="{BB962C8B-B14F-4D97-AF65-F5344CB8AC3E}">
        <p14:creationId xmlns:p14="http://schemas.microsoft.com/office/powerpoint/2010/main" val="384996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7</a:t>
            </a:fld>
            <a:endParaRPr lang="en-US"/>
          </a:p>
        </p:txBody>
      </p:sp>
    </p:spTree>
    <p:extLst>
      <p:ext uri="{BB962C8B-B14F-4D97-AF65-F5344CB8AC3E}">
        <p14:creationId xmlns:p14="http://schemas.microsoft.com/office/powerpoint/2010/main" val="33390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8</a:t>
            </a:fld>
            <a:endParaRPr lang="en-US"/>
          </a:p>
        </p:txBody>
      </p:sp>
    </p:spTree>
    <p:extLst>
      <p:ext uri="{BB962C8B-B14F-4D97-AF65-F5344CB8AC3E}">
        <p14:creationId xmlns:p14="http://schemas.microsoft.com/office/powerpoint/2010/main" val="179451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9</a:t>
            </a:fld>
            <a:endParaRPr lang="en-US"/>
          </a:p>
        </p:txBody>
      </p:sp>
    </p:spTree>
    <p:extLst>
      <p:ext uri="{BB962C8B-B14F-4D97-AF65-F5344CB8AC3E}">
        <p14:creationId xmlns:p14="http://schemas.microsoft.com/office/powerpoint/2010/main" val="410254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10</a:t>
            </a:fld>
            <a:endParaRPr lang="en-US"/>
          </a:p>
        </p:txBody>
      </p:sp>
    </p:spTree>
    <p:extLst>
      <p:ext uri="{BB962C8B-B14F-4D97-AF65-F5344CB8AC3E}">
        <p14:creationId xmlns:p14="http://schemas.microsoft.com/office/powerpoint/2010/main" val="384197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94F-02AB-4A6C-84A5-09C8B3C33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0C049-6E27-4A7D-B5FE-636ED5969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7B5B3-6995-402F-B051-5C5620FF83D4}"/>
              </a:ext>
            </a:extLst>
          </p:cNvPr>
          <p:cNvSpPr>
            <a:spLocks noGrp="1"/>
          </p:cNvSpPr>
          <p:nvPr>
            <p:ph type="dt" sz="half" idx="10"/>
          </p:nvPr>
        </p:nvSpPr>
        <p:spPr/>
        <p:txBody>
          <a:bodyPr/>
          <a:lstStyle/>
          <a:p>
            <a:fld id="{2A2FCE8F-2E2E-F94B-83F7-D7D4371E365B}" type="datetime1">
              <a:rPr lang="en-US" smtClean="0"/>
              <a:t>2/29/20</a:t>
            </a:fld>
            <a:endParaRPr lang="en-US"/>
          </a:p>
        </p:txBody>
      </p:sp>
      <p:sp>
        <p:nvSpPr>
          <p:cNvPr id="5" name="Footer Placeholder 4">
            <a:extLst>
              <a:ext uri="{FF2B5EF4-FFF2-40B4-BE49-F238E27FC236}">
                <a16:creationId xmlns:a16="http://schemas.microsoft.com/office/drawing/2014/main" id="{0B6391F4-DC13-45CF-94CD-AEE0941E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7EBF2-09D9-4EBF-BFD2-FDB35A5FF785}"/>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421011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E596-3491-4AFA-89C0-58A0E3714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37316-9076-4469-A50D-B8BBA9745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A42BE-EA87-49EE-906E-095571AF1082}"/>
              </a:ext>
            </a:extLst>
          </p:cNvPr>
          <p:cNvSpPr>
            <a:spLocks noGrp="1"/>
          </p:cNvSpPr>
          <p:nvPr>
            <p:ph type="dt" sz="half" idx="10"/>
          </p:nvPr>
        </p:nvSpPr>
        <p:spPr/>
        <p:txBody>
          <a:bodyPr/>
          <a:lstStyle/>
          <a:p>
            <a:fld id="{564D707B-D9A9-7A46-BEED-F1539C0C0596}" type="datetime1">
              <a:rPr lang="en-US" smtClean="0"/>
              <a:t>2/29/20</a:t>
            </a:fld>
            <a:endParaRPr lang="en-US"/>
          </a:p>
        </p:txBody>
      </p:sp>
      <p:sp>
        <p:nvSpPr>
          <p:cNvPr id="5" name="Footer Placeholder 4">
            <a:extLst>
              <a:ext uri="{FF2B5EF4-FFF2-40B4-BE49-F238E27FC236}">
                <a16:creationId xmlns:a16="http://schemas.microsoft.com/office/drawing/2014/main" id="{507925A7-9EAF-4C36-A2BF-6BFE9D5BB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76AA3-DDC4-4178-8787-10693C4B9076}"/>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99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0C220-86AF-49DF-ADDE-EB0D9B9BA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952FF-55E8-4676-ABFC-EE94D0A1D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B14BE-65F5-4D8F-8DB0-CCD9CA4CCA5F}"/>
              </a:ext>
            </a:extLst>
          </p:cNvPr>
          <p:cNvSpPr>
            <a:spLocks noGrp="1"/>
          </p:cNvSpPr>
          <p:nvPr>
            <p:ph type="dt" sz="half" idx="10"/>
          </p:nvPr>
        </p:nvSpPr>
        <p:spPr/>
        <p:txBody>
          <a:bodyPr/>
          <a:lstStyle/>
          <a:p>
            <a:fld id="{5178E887-2898-0740-96D0-A481600B3879}" type="datetime1">
              <a:rPr lang="en-US" smtClean="0"/>
              <a:t>2/29/20</a:t>
            </a:fld>
            <a:endParaRPr lang="en-US"/>
          </a:p>
        </p:txBody>
      </p:sp>
      <p:sp>
        <p:nvSpPr>
          <p:cNvPr id="5" name="Footer Placeholder 4">
            <a:extLst>
              <a:ext uri="{FF2B5EF4-FFF2-40B4-BE49-F238E27FC236}">
                <a16:creationId xmlns:a16="http://schemas.microsoft.com/office/drawing/2014/main" id="{2A64826B-1F6F-4E1F-8173-1E00BCE23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AF419-7A3F-4930-8175-7B8CFFAA4DF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73666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4F78-FCFD-4AAA-90E5-6055F1587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DA8D5-A61B-42FE-A1D4-96DDEEBA92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BD75-7066-4248-8088-D1CBF5C35332}"/>
              </a:ext>
            </a:extLst>
          </p:cNvPr>
          <p:cNvSpPr>
            <a:spLocks noGrp="1"/>
          </p:cNvSpPr>
          <p:nvPr>
            <p:ph type="dt" sz="half" idx="10"/>
          </p:nvPr>
        </p:nvSpPr>
        <p:spPr/>
        <p:txBody>
          <a:bodyPr/>
          <a:lstStyle/>
          <a:p>
            <a:fld id="{2C91F273-78AF-5F4E-BBF1-2394AF5E59C2}" type="datetime1">
              <a:rPr lang="en-US" smtClean="0"/>
              <a:t>2/29/20</a:t>
            </a:fld>
            <a:endParaRPr lang="en-US"/>
          </a:p>
        </p:txBody>
      </p:sp>
      <p:sp>
        <p:nvSpPr>
          <p:cNvPr id="5" name="Footer Placeholder 4">
            <a:extLst>
              <a:ext uri="{FF2B5EF4-FFF2-40B4-BE49-F238E27FC236}">
                <a16:creationId xmlns:a16="http://schemas.microsoft.com/office/drawing/2014/main" id="{835F3CB9-9101-4EDF-9329-AC57566F2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939F-ABCE-4742-96A2-C417B623A44B}"/>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310243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8F0B-6028-41FF-9989-F6421E9FB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B61FA-C09E-4421-AEAB-914FC0998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21009-0238-4EDA-9900-FB3BF6B55F87}"/>
              </a:ext>
            </a:extLst>
          </p:cNvPr>
          <p:cNvSpPr>
            <a:spLocks noGrp="1"/>
          </p:cNvSpPr>
          <p:nvPr>
            <p:ph type="dt" sz="half" idx="10"/>
          </p:nvPr>
        </p:nvSpPr>
        <p:spPr/>
        <p:txBody>
          <a:bodyPr/>
          <a:lstStyle/>
          <a:p>
            <a:fld id="{A716C5AD-D103-C94C-BA0B-104C204CAFA2}" type="datetime1">
              <a:rPr lang="en-US" smtClean="0"/>
              <a:t>2/29/20</a:t>
            </a:fld>
            <a:endParaRPr lang="en-US"/>
          </a:p>
        </p:txBody>
      </p:sp>
      <p:sp>
        <p:nvSpPr>
          <p:cNvPr id="5" name="Footer Placeholder 4">
            <a:extLst>
              <a:ext uri="{FF2B5EF4-FFF2-40B4-BE49-F238E27FC236}">
                <a16:creationId xmlns:a16="http://schemas.microsoft.com/office/drawing/2014/main" id="{1E35C290-2C62-4279-917B-1BD11E361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54FA9-38FE-41C9-AD84-ABB0131FA51A}"/>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6146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75A5-1C98-408F-976C-53D9CA015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67158-AF32-41AC-81E9-F36155192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546B2-438A-4D64-80FA-6D983A6568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CF173-4FEB-4FC7-8222-49124D59EBC0}"/>
              </a:ext>
            </a:extLst>
          </p:cNvPr>
          <p:cNvSpPr>
            <a:spLocks noGrp="1"/>
          </p:cNvSpPr>
          <p:nvPr>
            <p:ph type="dt" sz="half" idx="10"/>
          </p:nvPr>
        </p:nvSpPr>
        <p:spPr/>
        <p:txBody>
          <a:bodyPr/>
          <a:lstStyle/>
          <a:p>
            <a:fld id="{3303C6F7-AD06-4B45-9F5E-236AC4C45373}" type="datetime1">
              <a:rPr lang="en-US" smtClean="0"/>
              <a:t>2/29/20</a:t>
            </a:fld>
            <a:endParaRPr lang="en-US"/>
          </a:p>
        </p:txBody>
      </p:sp>
      <p:sp>
        <p:nvSpPr>
          <p:cNvPr id="6" name="Footer Placeholder 5">
            <a:extLst>
              <a:ext uri="{FF2B5EF4-FFF2-40B4-BE49-F238E27FC236}">
                <a16:creationId xmlns:a16="http://schemas.microsoft.com/office/drawing/2014/main" id="{CABF7829-B363-4E18-9C07-F5DBC2DAC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B318-56D0-4787-868B-463C36DD50D7}"/>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82202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D675-54F9-4E80-A957-FA602B078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FE814-D0E4-42BF-BCEA-E97A575AC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31DB6-3A43-4A50-8485-56EA22654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52465-D6F6-4054-A368-BC5FBE6E3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57902-F9AF-4FC4-9767-709A3D5394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F690A2-75CA-4EE2-8171-6501E4D97BD9}"/>
              </a:ext>
            </a:extLst>
          </p:cNvPr>
          <p:cNvSpPr>
            <a:spLocks noGrp="1"/>
          </p:cNvSpPr>
          <p:nvPr>
            <p:ph type="dt" sz="half" idx="10"/>
          </p:nvPr>
        </p:nvSpPr>
        <p:spPr/>
        <p:txBody>
          <a:bodyPr/>
          <a:lstStyle/>
          <a:p>
            <a:fld id="{83EA73FE-7393-3940-B8E3-80DEE4F06E0E}" type="datetime1">
              <a:rPr lang="en-US" smtClean="0"/>
              <a:t>2/29/20</a:t>
            </a:fld>
            <a:endParaRPr lang="en-US"/>
          </a:p>
        </p:txBody>
      </p:sp>
      <p:sp>
        <p:nvSpPr>
          <p:cNvPr id="8" name="Footer Placeholder 7">
            <a:extLst>
              <a:ext uri="{FF2B5EF4-FFF2-40B4-BE49-F238E27FC236}">
                <a16:creationId xmlns:a16="http://schemas.microsoft.com/office/drawing/2014/main" id="{8DFB1312-02F8-4112-B09A-B75024C66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7B5D5-D337-4488-BDA8-EB44562DFE9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316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FE04-F924-492C-94BB-AD675174A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6D5A9-1C3D-4C4D-93DE-09E84D39677D}"/>
              </a:ext>
            </a:extLst>
          </p:cNvPr>
          <p:cNvSpPr>
            <a:spLocks noGrp="1"/>
          </p:cNvSpPr>
          <p:nvPr>
            <p:ph type="dt" sz="half" idx="10"/>
          </p:nvPr>
        </p:nvSpPr>
        <p:spPr/>
        <p:txBody>
          <a:bodyPr/>
          <a:lstStyle/>
          <a:p>
            <a:fld id="{B5F3E4A0-36E6-D542-B0B8-919A7DFD0DED}" type="datetime1">
              <a:rPr lang="en-US" smtClean="0"/>
              <a:t>2/29/20</a:t>
            </a:fld>
            <a:endParaRPr lang="en-US"/>
          </a:p>
        </p:txBody>
      </p:sp>
      <p:sp>
        <p:nvSpPr>
          <p:cNvPr id="4" name="Footer Placeholder 3">
            <a:extLst>
              <a:ext uri="{FF2B5EF4-FFF2-40B4-BE49-F238E27FC236}">
                <a16:creationId xmlns:a16="http://schemas.microsoft.com/office/drawing/2014/main" id="{BFA8B1D9-E9DB-4E3D-83D0-C097C3D70D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12035-BF5C-4841-8044-13EA8A47D0F1}"/>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93146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B263D-1445-4EA2-8847-C10AEFCC1C66}"/>
              </a:ext>
            </a:extLst>
          </p:cNvPr>
          <p:cNvSpPr>
            <a:spLocks noGrp="1"/>
          </p:cNvSpPr>
          <p:nvPr>
            <p:ph type="dt" sz="half" idx="10"/>
          </p:nvPr>
        </p:nvSpPr>
        <p:spPr/>
        <p:txBody>
          <a:bodyPr/>
          <a:lstStyle/>
          <a:p>
            <a:fld id="{68F6FC0D-3ECD-9F42-8FB8-F959BEFECE5B}" type="datetime1">
              <a:rPr lang="en-US" smtClean="0"/>
              <a:t>2/29/20</a:t>
            </a:fld>
            <a:endParaRPr lang="en-US"/>
          </a:p>
        </p:txBody>
      </p:sp>
      <p:sp>
        <p:nvSpPr>
          <p:cNvPr id="3" name="Footer Placeholder 2">
            <a:extLst>
              <a:ext uri="{FF2B5EF4-FFF2-40B4-BE49-F238E27FC236}">
                <a16:creationId xmlns:a16="http://schemas.microsoft.com/office/drawing/2014/main" id="{F74CADEF-84BC-4BA8-A410-EEA46D09D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C6F78-778E-4059-9D00-CBDB0204FF4F}"/>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7389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91A0-D6EC-4ABC-9E74-F3771F801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96A7E5-2470-4AD3-85A7-B8AF3EC2B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08018-4105-4A96-8E83-B32C147DD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92C2D-99CF-4BD3-A162-CEBFD7D4F8AC}"/>
              </a:ext>
            </a:extLst>
          </p:cNvPr>
          <p:cNvSpPr>
            <a:spLocks noGrp="1"/>
          </p:cNvSpPr>
          <p:nvPr>
            <p:ph type="dt" sz="half" idx="10"/>
          </p:nvPr>
        </p:nvSpPr>
        <p:spPr/>
        <p:txBody>
          <a:bodyPr/>
          <a:lstStyle/>
          <a:p>
            <a:fld id="{E36D48F3-C0B8-044C-95B3-A73C57F2B718}" type="datetime1">
              <a:rPr lang="en-US" smtClean="0"/>
              <a:t>2/29/20</a:t>
            </a:fld>
            <a:endParaRPr lang="en-US"/>
          </a:p>
        </p:txBody>
      </p:sp>
      <p:sp>
        <p:nvSpPr>
          <p:cNvPr id="6" name="Footer Placeholder 5">
            <a:extLst>
              <a:ext uri="{FF2B5EF4-FFF2-40B4-BE49-F238E27FC236}">
                <a16:creationId xmlns:a16="http://schemas.microsoft.com/office/drawing/2014/main" id="{F87F2DCF-31E3-450F-840F-BDE5B89EF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5A981-ADCF-469E-8824-29663E7E0612}"/>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83279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2CC0-A18E-4510-B6C9-0418D9A7B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04693-086C-4C48-B7BD-F8B59DB96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F7AD6-1265-438E-94C1-8F6C0D67D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A5C15-C2B2-4119-8414-4D644B988CBE}"/>
              </a:ext>
            </a:extLst>
          </p:cNvPr>
          <p:cNvSpPr>
            <a:spLocks noGrp="1"/>
          </p:cNvSpPr>
          <p:nvPr>
            <p:ph type="dt" sz="half" idx="10"/>
          </p:nvPr>
        </p:nvSpPr>
        <p:spPr/>
        <p:txBody>
          <a:bodyPr/>
          <a:lstStyle/>
          <a:p>
            <a:fld id="{26F0C5CE-08E3-234B-95EC-862F1016E824}" type="datetime1">
              <a:rPr lang="en-US" smtClean="0"/>
              <a:t>2/29/20</a:t>
            </a:fld>
            <a:endParaRPr lang="en-US"/>
          </a:p>
        </p:txBody>
      </p:sp>
      <p:sp>
        <p:nvSpPr>
          <p:cNvPr id="6" name="Footer Placeholder 5">
            <a:extLst>
              <a:ext uri="{FF2B5EF4-FFF2-40B4-BE49-F238E27FC236}">
                <a16:creationId xmlns:a16="http://schemas.microsoft.com/office/drawing/2014/main" id="{E91AF40F-C500-4CEF-86B4-EFF3F8246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19808-82EC-468C-8AFC-F2217139153C}"/>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96216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E7307-8D30-4083-95F6-80401C5B9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FDC6A-A30D-4D47-9A78-FB4F5E36C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42F67-4B09-4332-AC97-E7C9A2008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EF9E5-4791-B84F-8A20-362681B14CB2}" type="datetime1">
              <a:rPr lang="en-US" smtClean="0"/>
              <a:t>2/29/20</a:t>
            </a:fld>
            <a:endParaRPr lang="en-US"/>
          </a:p>
        </p:txBody>
      </p:sp>
      <p:sp>
        <p:nvSpPr>
          <p:cNvPr id="5" name="Footer Placeholder 4">
            <a:extLst>
              <a:ext uri="{FF2B5EF4-FFF2-40B4-BE49-F238E27FC236}">
                <a16:creationId xmlns:a16="http://schemas.microsoft.com/office/drawing/2014/main" id="{C2353FBA-321C-4E2B-BE7F-56E14DC4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1C729-EBEC-4D45-BD03-6EF8144A6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232F-3105-4486-9284-B648C26D6860}" type="slidenum">
              <a:rPr lang="en-US" smtClean="0"/>
              <a:t>‹#›</a:t>
            </a:fld>
            <a:endParaRPr lang="en-US"/>
          </a:p>
        </p:txBody>
      </p:sp>
    </p:spTree>
    <p:extLst>
      <p:ext uri="{BB962C8B-B14F-4D97-AF65-F5344CB8AC3E}">
        <p14:creationId xmlns:p14="http://schemas.microsoft.com/office/powerpoint/2010/main" val="123078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90.png"/><Relationship Id="rId4" Type="http://schemas.openxmlformats.org/officeDocument/2006/relationships/diagramData" Target="../diagrams/data2.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diagramColors" Target="../diagrams/colors3.xml"/><Relationship Id="rId12" Type="http://schemas.openxmlformats.org/officeDocument/2006/relationships/image" Target="../media/image14.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image" Target="../media/image13.png"/><Relationship Id="rId5" Type="http://schemas.openxmlformats.org/officeDocument/2006/relationships/diagramLayout" Target="../diagrams/layout3.xml"/><Relationship Id="rId10" Type="http://schemas.openxmlformats.org/officeDocument/2006/relationships/image" Target="../media/image12.svg"/><Relationship Id="rId4" Type="http://schemas.openxmlformats.org/officeDocument/2006/relationships/diagramData" Target="../diagrams/data3.xml"/><Relationship Id="rId9" Type="http://schemas.openxmlformats.org/officeDocument/2006/relationships/image" Target="../media/image11.png"/><Relationship Id="rId1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openxmlformats.org/officeDocument/2006/relationships/image" Target="../media/image24.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4.xml"/><Relationship Id="rId11" Type="http://schemas.openxmlformats.org/officeDocument/2006/relationships/image" Target="../media/image23.png"/><Relationship Id="rId5" Type="http://schemas.openxmlformats.org/officeDocument/2006/relationships/diagramLayout" Target="../diagrams/layout4.xml"/><Relationship Id="rId10" Type="http://schemas.openxmlformats.org/officeDocument/2006/relationships/image" Target="../media/image22.svg"/><Relationship Id="rId4" Type="http://schemas.openxmlformats.org/officeDocument/2006/relationships/diagramData" Target="../diagrams/data4.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hyperlink" Target="https://nces.ed.gov/ipeds/use-the-data" TargetMode="External"/><Relationship Id="rId3" Type="http://schemas.openxmlformats.org/officeDocument/2006/relationships/hyperlink" Target="https://blog.minitab.com/blog/adventures-in-statistics-2/understanding-t-tests-t-values-and-t-distributions" TargetMode="External"/><Relationship Id="rId7" Type="http://schemas.openxmlformats.org/officeDocument/2006/relationships/hyperlink" Target="https://www.census.gov/data/datasets/2010/demo/popest/modified-race-data-2010.html" TargetMode="External"/><Relationship Id="rId2" Type="http://schemas.openxmlformats.org/officeDocument/2006/relationships/hyperlink" Target="https://blackvoicenews.com/2019/10/22/survey-doubts-about-2020-census-higher-with-minorities/" TargetMode="External"/><Relationship Id="rId1" Type="http://schemas.openxmlformats.org/officeDocument/2006/relationships/slideLayout" Target="../slideLayouts/slideLayout6.xml"/><Relationship Id="rId6" Type="http://schemas.openxmlformats.org/officeDocument/2006/relationships/hyperlink" Target="https://scikit-learn.org/stable/auto_examples/linear_model/plot_logistic.html" TargetMode="External"/><Relationship Id="rId5" Type="http://schemas.openxmlformats.org/officeDocument/2006/relationships/hyperlink" Target="https://online.stat.psu.edu/statprogram/reviews/statistical-concepts/hypothesis-testing/critical-value-approach" TargetMode="External"/><Relationship Id="rId4" Type="http://schemas.openxmlformats.org/officeDocument/2006/relationships/hyperlink" Target="https://www2.ed.gov/offices/OSFAP/defaultmanagement/cdr.html" TargetMode="Externa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4A48344-FB01-4CAE-A073-0B09603C0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11" y="1268986"/>
            <a:ext cx="7029878" cy="5047837"/>
          </a:xfrm>
          <a:prstGeom prst="rect">
            <a:avLst/>
          </a:prstGeom>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3600" b="1" dirty="0">
                <a:latin typeface="Calibri" panose="020F0502020204030204" pitchFamily="34" charset="0"/>
                <a:cs typeface="Calibri" panose="020F0502020204030204" pitchFamily="34" charset="0"/>
              </a:rPr>
              <a:t>Analysis of Cohort Default Rates (CDR) in Post-Secondary Education in the United States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E59ADFF8-4C08-44F9-BEBF-D7F3131CBC16}"/>
              </a:ext>
            </a:extLst>
          </p:cNvPr>
          <p:cNvSpPr txBox="1">
            <a:spLocks/>
          </p:cNvSpPr>
          <p:nvPr/>
        </p:nvSpPr>
        <p:spPr>
          <a:xfrm>
            <a:off x="8084321" y="1956235"/>
            <a:ext cx="3189968" cy="37287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Calibri" panose="020F0502020204030204" pitchFamily="34" charset="0"/>
                <a:cs typeface="Calibri" panose="020F0502020204030204" pitchFamily="34" charset="0"/>
              </a:rPr>
              <a:t>Prince </a:t>
            </a:r>
            <a:r>
              <a:rPr lang="en-US" sz="2000" dirty="0" err="1">
                <a:latin typeface="Calibri" panose="020F0502020204030204" pitchFamily="34" charset="0"/>
                <a:cs typeface="Calibri" panose="020F0502020204030204" pitchFamily="34" charset="0"/>
              </a:rPr>
              <a:t>Gyamfi</a:t>
            </a:r>
            <a:endParaRPr lang="en-US" sz="2000" dirty="0">
              <a:latin typeface="Calibri" panose="020F0502020204030204" pitchFamily="34" charset="0"/>
              <a:cs typeface="Calibri" panose="020F0502020204030204" pitchFamily="34" charset="0"/>
            </a:endParaRPr>
          </a:p>
          <a:p>
            <a:pPr algn="l"/>
            <a:r>
              <a:rPr lang="en-US" sz="2000" dirty="0" err="1">
                <a:latin typeface="Calibri" panose="020F0502020204030204" pitchFamily="34" charset="0"/>
                <a:cs typeface="Calibri" panose="020F0502020204030204" pitchFamily="34" charset="0"/>
              </a:rPr>
              <a:t>Marketne</a:t>
            </a:r>
            <a:r>
              <a:rPr lang="en-US" sz="2000" dirty="0">
                <a:latin typeface="Calibri" panose="020F0502020204030204" pitchFamily="34" charset="0"/>
                <a:cs typeface="Calibri" panose="020F0502020204030204" pitchFamily="34" charset="0"/>
              </a:rPr>
              <a:t> Noel </a:t>
            </a:r>
          </a:p>
          <a:p>
            <a:pPr algn="l"/>
            <a:r>
              <a:rPr lang="en-US" sz="2000" dirty="0">
                <a:latin typeface="Calibri" panose="020F0502020204030204" pitchFamily="34" charset="0"/>
                <a:cs typeface="Calibri" panose="020F0502020204030204" pitchFamily="34" charset="0"/>
              </a:rPr>
              <a:t>Dillon Orr</a:t>
            </a:r>
          </a:p>
          <a:p>
            <a:pPr algn="l"/>
            <a:endParaRPr lang="en-US" sz="2000" dirty="0">
              <a:latin typeface="Calibri" panose="020F0502020204030204" pitchFamily="34" charset="0"/>
              <a:cs typeface="Calibri" panose="020F0502020204030204" pitchFamily="34" charset="0"/>
            </a:endParaRPr>
          </a:p>
          <a:p>
            <a:pPr algn="l"/>
            <a:r>
              <a:rPr lang="en-US" sz="2000" dirty="0">
                <a:latin typeface="Calibri" panose="020F0502020204030204" pitchFamily="34" charset="0"/>
                <a:cs typeface="Calibri" panose="020F0502020204030204" pitchFamily="34" charset="0"/>
              </a:rPr>
              <a:t>MS Data Science </a:t>
            </a:r>
          </a:p>
          <a:p>
            <a:pPr algn="l"/>
            <a:r>
              <a:rPr lang="en-US" sz="2000" dirty="0">
                <a:latin typeface="Calibri" panose="020F0502020204030204" pitchFamily="34" charset="0"/>
                <a:cs typeface="Calibri" panose="020F0502020204030204" pitchFamily="34" charset="0"/>
              </a:rPr>
              <a:t>Analytical Capstone Project I</a:t>
            </a:r>
          </a:p>
          <a:p>
            <a:pPr algn="l"/>
            <a:r>
              <a:rPr lang="en-US" sz="2000" dirty="0">
                <a:latin typeface="Calibri" panose="020F0502020204030204" pitchFamily="34" charset="0"/>
                <a:cs typeface="Calibri" panose="020F0502020204030204" pitchFamily="34" charset="0"/>
              </a:rPr>
              <a:t>National University </a:t>
            </a:r>
          </a:p>
          <a:p>
            <a:pPr algn="l"/>
            <a:endParaRPr lang="en-US" sz="2000" dirty="0">
              <a:latin typeface="Calibri" panose="020F0502020204030204" pitchFamily="34" charset="0"/>
              <a:cs typeface="Calibri" panose="020F0502020204030204" pitchFamily="34" charset="0"/>
            </a:endParaRPr>
          </a:p>
          <a:p>
            <a:pPr algn="l"/>
            <a:r>
              <a:rPr lang="en-US" sz="2000" u="sng" dirty="0">
                <a:latin typeface="Calibri" panose="020F0502020204030204" pitchFamily="34" charset="0"/>
                <a:cs typeface="Calibri" panose="020F0502020204030204" pitchFamily="34" charset="0"/>
              </a:rPr>
              <a:t>Advisor Committee</a:t>
            </a:r>
          </a:p>
          <a:p>
            <a:pPr algn="l"/>
            <a:r>
              <a:rPr lang="en-US" sz="2000" dirty="0">
                <a:latin typeface="Calibri" panose="020F0502020204030204" pitchFamily="34" charset="0"/>
                <a:cs typeface="Calibri" panose="020F0502020204030204" pitchFamily="34" charset="0"/>
              </a:rPr>
              <a:t>John Vivian, PhD</a:t>
            </a:r>
          </a:p>
          <a:p>
            <a:pPr algn="l"/>
            <a:r>
              <a:rPr lang="en-US" sz="2000" dirty="0">
                <a:latin typeface="Calibri" panose="020F0502020204030204" pitchFamily="34" charset="0"/>
                <a:cs typeface="Calibri" panose="020F0502020204030204" pitchFamily="34" charset="0"/>
              </a:rPr>
              <a:t>Ebrahim </a:t>
            </a:r>
            <a:r>
              <a:rPr lang="en-US" sz="2000" dirty="0" err="1">
                <a:latin typeface="Calibri" panose="020F0502020204030204" pitchFamily="34" charset="0"/>
                <a:cs typeface="Calibri" panose="020F0502020204030204" pitchFamily="34" charset="0"/>
              </a:rPr>
              <a:t>Tarshizi</a:t>
            </a:r>
            <a:r>
              <a:rPr lang="en-US" sz="2000" dirty="0">
                <a:latin typeface="Calibri" panose="020F0502020204030204" pitchFamily="34" charset="0"/>
                <a:cs typeface="Calibri" panose="020F0502020204030204" pitchFamily="34" charset="0"/>
              </a:rPr>
              <a:t>, PhD</a:t>
            </a:r>
            <a:endParaRPr lang="en-US" sz="2000" b="1" dirty="0">
              <a:latin typeface="Calibri" panose="020F0502020204030204" pitchFamily="34" charset="0"/>
              <a:cs typeface="Calibri" panose="020F0502020204030204" pitchFamily="34" charset="0"/>
            </a:endParaRPr>
          </a:p>
          <a:p>
            <a:pPr algn="l"/>
            <a:endParaRPr lang="en-US" sz="2000" b="1" dirty="0">
              <a:latin typeface="Calibri" panose="020F0502020204030204" pitchFamily="34" charset="0"/>
              <a:cs typeface="Calibri" panose="020F0502020204030204" pitchFamily="34" charset="0"/>
            </a:endParaRPr>
          </a:p>
          <a:p>
            <a:pPr algn="l"/>
            <a:endParaRPr lang="en-US" sz="2000" dirty="0">
              <a:latin typeface="Calibri" panose="020F0502020204030204" pitchFamily="34" charset="0"/>
              <a:cs typeface="Calibri" panose="020F0502020204030204" pitchFamily="34" charset="0"/>
            </a:endParaRPr>
          </a:p>
        </p:txBody>
      </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a:t>
            </a:fld>
            <a:endParaRPr lang="en-US"/>
          </a:p>
        </p:txBody>
      </p:sp>
    </p:spTree>
    <p:extLst>
      <p:ext uri="{BB962C8B-B14F-4D97-AF65-F5344CB8AC3E}">
        <p14:creationId xmlns:p14="http://schemas.microsoft.com/office/powerpoint/2010/main" val="1651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10</a:t>
            </a:fld>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57630" y="88788"/>
            <a:ext cx="10515600" cy="1060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Implementation of a Flow-Chart for our Analysis Methods creates procedures and increases accountability within our group.</a:t>
            </a:r>
          </a:p>
        </p:txBody>
      </p:sp>
      <p:sp>
        <p:nvSpPr>
          <p:cNvPr id="2" name="Terminator 1">
            <a:extLst>
              <a:ext uri="{FF2B5EF4-FFF2-40B4-BE49-F238E27FC236}">
                <a16:creationId xmlns:a16="http://schemas.microsoft.com/office/drawing/2014/main" id="{9B2D58B2-AC62-CD47-9195-A0D534D521E5}"/>
              </a:ext>
            </a:extLst>
          </p:cNvPr>
          <p:cNvSpPr/>
          <p:nvPr/>
        </p:nvSpPr>
        <p:spPr>
          <a:xfrm>
            <a:off x="1296460" y="1632125"/>
            <a:ext cx="1050615" cy="408373"/>
          </a:xfrm>
          <a:prstGeom prst="flowChartTerminator">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Start</a:t>
            </a:r>
          </a:p>
        </p:txBody>
      </p:sp>
      <p:sp>
        <p:nvSpPr>
          <p:cNvPr id="10" name="Terminator 9">
            <a:extLst>
              <a:ext uri="{FF2B5EF4-FFF2-40B4-BE49-F238E27FC236}">
                <a16:creationId xmlns:a16="http://schemas.microsoft.com/office/drawing/2014/main" id="{9CD2B635-5403-5B40-B792-18087AED7953}"/>
              </a:ext>
            </a:extLst>
          </p:cNvPr>
          <p:cNvSpPr/>
          <p:nvPr/>
        </p:nvSpPr>
        <p:spPr>
          <a:xfrm>
            <a:off x="1296460" y="5082435"/>
            <a:ext cx="1050615" cy="408373"/>
          </a:xfrm>
          <a:prstGeom prst="flowChartTerminator">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Submit</a:t>
            </a:r>
          </a:p>
        </p:txBody>
      </p:sp>
      <p:sp>
        <p:nvSpPr>
          <p:cNvPr id="9" name="Preparation 8">
            <a:extLst>
              <a:ext uri="{FF2B5EF4-FFF2-40B4-BE49-F238E27FC236}">
                <a16:creationId xmlns:a16="http://schemas.microsoft.com/office/drawing/2014/main" id="{A39B73C1-94F3-5940-A8D0-1C1481F23D73}"/>
              </a:ext>
            </a:extLst>
          </p:cNvPr>
          <p:cNvSpPr/>
          <p:nvPr/>
        </p:nvSpPr>
        <p:spPr>
          <a:xfrm>
            <a:off x="4794158" y="1496902"/>
            <a:ext cx="1575899" cy="678818"/>
          </a:xfrm>
          <a:prstGeom prst="flowChartPreparat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Exploratory</a:t>
            </a:r>
          </a:p>
          <a:p>
            <a:pPr algn="ctr"/>
            <a:r>
              <a:rPr lang="en-US" sz="1200" dirty="0">
                <a:solidFill>
                  <a:schemeClr val="tx1"/>
                </a:solidFill>
                <a:latin typeface="Calibri" panose="020F0502020204030204" pitchFamily="34" charset="0"/>
                <a:cs typeface="Calibri" panose="020F0502020204030204" pitchFamily="34" charset="0"/>
              </a:rPr>
              <a:t>Data Analysis</a:t>
            </a:r>
          </a:p>
        </p:txBody>
      </p:sp>
      <p:sp>
        <p:nvSpPr>
          <p:cNvPr id="11" name="Decision 10">
            <a:extLst>
              <a:ext uri="{FF2B5EF4-FFF2-40B4-BE49-F238E27FC236}">
                <a16:creationId xmlns:a16="http://schemas.microsoft.com/office/drawing/2014/main" id="{3C2E05E1-159C-C64B-A904-3CA326E1A4B9}"/>
              </a:ext>
            </a:extLst>
          </p:cNvPr>
          <p:cNvSpPr/>
          <p:nvPr/>
        </p:nvSpPr>
        <p:spPr>
          <a:xfrm>
            <a:off x="6832782" y="1345509"/>
            <a:ext cx="1845463" cy="981605"/>
          </a:xfrm>
          <a:prstGeom prst="flowChartDecis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Does data need cleaning?</a:t>
            </a:r>
          </a:p>
        </p:txBody>
      </p:sp>
      <p:sp>
        <p:nvSpPr>
          <p:cNvPr id="12" name="Alternate Process 11">
            <a:extLst>
              <a:ext uri="{FF2B5EF4-FFF2-40B4-BE49-F238E27FC236}">
                <a16:creationId xmlns:a16="http://schemas.microsoft.com/office/drawing/2014/main" id="{5E37029C-7C98-5743-86EF-D760AFE2E5D0}"/>
              </a:ext>
            </a:extLst>
          </p:cNvPr>
          <p:cNvSpPr/>
          <p:nvPr/>
        </p:nvSpPr>
        <p:spPr>
          <a:xfrm>
            <a:off x="9059072" y="1431845"/>
            <a:ext cx="1207363" cy="808933"/>
          </a:xfrm>
          <a:prstGeom prst="flowChartAlternateProcess">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Clean data &amp; add features if needed</a:t>
            </a:r>
          </a:p>
        </p:txBody>
      </p:sp>
      <p:sp>
        <p:nvSpPr>
          <p:cNvPr id="14" name="Alternate Process 13">
            <a:extLst>
              <a:ext uri="{FF2B5EF4-FFF2-40B4-BE49-F238E27FC236}">
                <a16:creationId xmlns:a16="http://schemas.microsoft.com/office/drawing/2014/main" id="{79C3A53B-0E3D-5B41-BA30-30B6552F6F5A}"/>
              </a:ext>
            </a:extLst>
          </p:cNvPr>
          <p:cNvSpPr/>
          <p:nvPr/>
        </p:nvSpPr>
        <p:spPr>
          <a:xfrm>
            <a:off x="1377009" y="2686404"/>
            <a:ext cx="889517" cy="626022"/>
          </a:xfrm>
          <a:prstGeom prst="flowChartAlternateProcess">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Redefine H1</a:t>
            </a:r>
          </a:p>
        </p:txBody>
      </p:sp>
      <p:sp>
        <p:nvSpPr>
          <p:cNvPr id="15" name="Alternate Process 14">
            <a:extLst>
              <a:ext uri="{FF2B5EF4-FFF2-40B4-BE49-F238E27FC236}">
                <a16:creationId xmlns:a16="http://schemas.microsoft.com/office/drawing/2014/main" id="{6560FCB2-4AF0-3648-A105-0E25C2FE4B70}"/>
              </a:ext>
            </a:extLst>
          </p:cNvPr>
          <p:cNvSpPr/>
          <p:nvPr/>
        </p:nvSpPr>
        <p:spPr>
          <a:xfrm>
            <a:off x="3152112" y="2686404"/>
            <a:ext cx="889517" cy="626022"/>
          </a:xfrm>
          <a:prstGeom prst="flowChartAlternateProcess">
            <a:avLst/>
          </a:prstGeom>
          <a:solidFill>
            <a:srgbClr val="FFD1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Fail to reject H0</a:t>
            </a:r>
          </a:p>
        </p:txBody>
      </p:sp>
      <p:sp>
        <p:nvSpPr>
          <p:cNvPr id="16" name="Decision 15">
            <a:extLst>
              <a:ext uri="{FF2B5EF4-FFF2-40B4-BE49-F238E27FC236}">
                <a16:creationId xmlns:a16="http://schemas.microsoft.com/office/drawing/2014/main" id="{FA4A4E05-BBFC-B049-9DF7-64B4EEFD94EB}"/>
              </a:ext>
            </a:extLst>
          </p:cNvPr>
          <p:cNvSpPr/>
          <p:nvPr/>
        </p:nvSpPr>
        <p:spPr>
          <a:xfrm>
            <a:off x="4479900" y="2548631"/>
            <a:ext cx="2194365" cy="901569"/>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Is difference significant?</a:t>
            </a:r>
          </a:p>
        </p:txBody>
      </p:sp>
      <p:sp>
        <p:nvSpPr>
          <p:cNvPr id="19" name="Preparation 18">
            <a:extLst>
              <a:ext uri="{FF2B5EF4-FFF2-40B4-BE49-F238E27FC236}">
                <a16:creationId xmlns:a16="http://schemas.microsoft.com/office/drawing/2014/main" id="{89AA1469-C9A7-A14F-A4D9-8C1699855B73}"/>
              </a:ext>
            </a:extLst>
          </p:cNvPr>
          <p:cNvSpPr/>
          <p:nvPr/>
        </p:nvSpPr>
        <p:spPr>
          <a:xfrm>
            <a:off x="8977345" y="3766314"/>
            <a:ext cx="1612941" cy="697990"/>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predictive classifier</a:t>
            </a:r>
          </a:p>
        </p:txBody>
      </p:sp>
      <p:sp>
        <p:nvSpPr>
          <p:cNvPr id="20" name="Decision 19">
            <a:extLst>
              <a:ext uri="{FF2B5EF4-FFF2-40B4-BE49-F238E27FC236}">
                <a16:creationId xmlns:a16="http://schemas.microsoft.com/office/drawing/2014/main" id="{9AE12292-19BF-784E-8710-16E10E0E37B2}"/>
              </a:ext>
            </a:extLst>
          </p:cNvPr>
          <p:cNvSpPr/>
          <p:nvPr/>
        </p:nvSpPr>
        <p:spPr>
          <a:xfrm>
            <a:off x="8735219" y="4813299"/>
            <a:ext cx="2092301" cy="924106"/>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Do we have confidence in model?</a:t>
            </a:r>
          </a:p>
        </p:txBody>
      </p:sp>
      <p:sp>
        <p:nvSpPr>
          <p:cNvPr id="21" name="Alternate Process 20">
            <a:extLst>
              <a:ext uri="{FF2B5EF4-FFF2-40B4-BE49-F238E27FC236}">
                <a16:creationId xmlns:a16="http://schemas.microsoft.com/office/drawing/2014/main" id="{44B86030-BB98-1242-B854-48785745F329}"/>
              </a:ext>
            </a:extLst>
          </p:cNvPr>
          <p:cNvSpPr/>
          <p:nvPr/>
        </p:nvSpPr>
        <p:spPr>
          <a:xfrm>
            <a:off x="7070726" y="4882155"/>
            <a:ext cx="1288469" cy="808933"/>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visualizations and dashboard</a:t>
            </a:r>
          </a:p>
        </p:txBody>
      </p:sp>
      <p:sp>
        <p:nvSpPr>
          <p:cNvPr id="22" name="Alternate Process 21">
            <a:extLst>
              <a:ext uri="{FF2B5EF4-FFF2-40B4-BE49-F238E27FC236}">
                <a16:creationId xmlns:a16="http://schemas.microsoft.com/office/drawing/2014/main" id="{FD1C8559-A0B5-264B-B4EA-BCBAC39AE422}"/>
              </a:ext>
            </a:extLst>
          </p:cNvPr>
          <p:cNvSpPr/>
          <p:nvPr/>
        </p:nvSpPr>
        <p:spPr>
          <a:xfrm>
            <a:off x="4978425" y="4882155"/>
            <a:ext cx="1207364" cy="808933"/>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Explore areas for future research</a:t>
            </a:r>
          </a:p>
        </p:txBody>
      </p:sp>
      <p:sp>
        <p:nvSpPr>
          <p:cNvPr id="23" name="Alternate Process 22">
            <a:extLst>
              <a:ext uri="{FF2B5EF4-FFF2-40B4-BE49-F238E27FC236}">
                <a16:creationId xmlns:a16="http://schemas.microsoft.com/office/drawing/2014/main" id="{DFCEBEC1-9F64-3642-A1A2-2A65373444C3}"/>
              </a:ext>
            </a:extLst>
          </p:cNvPr>
          <p:cNvSpPr/>
          <p:nvPr/>
        </p:nvSpPr>
        <p:spPr>
          <a:xfrm>
            <a:off x="2911462" y="4882155"/>
            <a:ext cx="1370816" cy="855244"/>
          </a:xfrm>
          <a:prstGeom prst="flowChartAlternateProcess">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Create thesis document &amp; edit for publishing</a:t>
            </a:r>
          </a:p>
        </p:txBody>
      </p:sp>
      <p:sp>
        <p:nvSpPr>
          <p:cNvPr id="55" name="Preparation 17">
            <a:extLst>
              <a:ext uri="{FF2B5EF4-FFF2-40B4-BE49-F238E27FC236}">
                <a16:creationId xmlns:a16="http://schemas.microsoft.com/office/drawing/2014/main" id="{10D4C196-1694-4DAB-B371-08439E8FCFC0}"/>
              </a:ext>
            </a:extLst>
          </p:cNvPr>
          <p:cNvSpPr/>
          <p:nvPr/>
        </p:nvSpPr>
        <p:spPr>
          <a:xfrm>
            <a:off x="6981914" y="3766314"/>
            <a:ext cx="1538243" cy="697990"/>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Model Validation</a:t>
            </a:r>
          </a:p>
        </p:txBody>
      </p:sp>
      <p:sp>
        <p:nvSpPr>
          <p:cNvPr id="82" name="Alternate Process 14">
            <a:extLst>
              <a:ext uri="{FF2B5EF4-FFF2-40B4-BE49-F238E27FC236}">
                <a16:creationId xmlns:a16="http://schemas.microsoft.com/office/drawing/2014/main" id="{8DF539E8-63D4-4A07-9304-17143DAE5411}"/>
              </a:ext>
            </a:extLst>
          </p:cNvPr>
          <p:cNvSpPr/>
          <p:nvPr/>
        </p:nvSpPr>
        <p:spPr>
          <a:xfrm>
            <a:off x="7175016" y="2686404"/>
            <a:ext cx="1144853" cy="626022"/>
          </a:xfrm>
          <a:prstGeom prst="flowChartAlternateProcess">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Significance Testing</a:t>
            </a:r>
          </a:p>
        </p:txBody>
      </p:sp>
      <p:sp>
        <p:nvSpPr>
          <p:cNvPr id="83" name="Preparation 8">
            <a:extLst>
              <a:ext uri="{FF2B5EF4-FFF2-40B4-BE49-F238E27FC236}">
                <a16:creationId xmlns:a16="http://schemas.microsoft.com/office/drawing/2014/main" id="{BD740B18-F27E-4874-8E6D-2109F051C973}"/>
              </a:ext>
            </a:extLst>
          </p:cNvPr>
          <p:cNvSpPr/>
          <p:nvPr/>
        </p:nvSpPr>
        <p:spPr>
          <a:xfrm>
            <a:off x="2908269" y="1496902"/>
            <a:ext cx="1505061" cy="678818"/>
          </a:xfrm>
          <a:prstGeom prst="flowChartPreparation">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Calibri" panose="020F0502020204030204" pitchFamily="34" charset="0"/>
                <a:cs typeface="Calibri" panose="020F0502020204030204" pitchFamily="34" charset="0"/>
              </a:rPr>
              <a:t>Data Collection</a:t>
            </a:r>
          </a:p>
        </p:txBody>
      </p:sp>
      <p:cxnSp>
        <p:nvCxnSpPr>
          <p:cNvPr id="84" name="Connector: Elbow 83">
            <a:extLst>
              <a:ext uri="{FF2B5EF4-FFF2-40B4-BE49-F238E27FC236}">
                <a16:creationId xmlns:a16="http://schemas.microsoft.com/office/drawing/2014/main" id="{BD57F557-717A-40FC-AE72-247A8705B112}"/>
              </a:ext>
            </a:extLst>
          </p:cNvPr>
          <p:cNvCxnSpPr>
            <a:cxnSpLocks/>
            <a:stCxn id="12" idx="2"/>
            <a:endCxn id="82" idx="3"/>
          </p:cNvCxnSpPr>
          <p:nvPr/>
        </p:nvCxnSpPr>
        <p:spPr>
          <a:xfrm rot="5400000">
            <a:off x="8611994" y="1948654"/>
            <a:ext cx="758637" cy="134288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Preparation 17">
            <a:extLst>
              <a:ext uri="{FF2B5EF4-FFF2-40B4-BE49-F238E27FC236}">
                <a16:creationId xmlns:a16="http://schemas.microsoft.com/office/drawing/2014/main" id="{29BB55DA-9421-4991-B786-BE910C43888F}"/>
              </a:ext>
            </a:extLst>
          </p:cNvPr>
          <p:cNvSpPr/>
          <p:nvPr/>
        </p:nvSpPr>
        <p:spPr>
          <a:xfrm>
            <a:off x="4854866" y="3710843"/>
            <a:ext cx="1454482" cy="808933"/>
          </a:xfrm>
          <a:prstGeom prst="flowChartPreparation">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latin typeface="Calibri" panose="020F0502020204030204" pitchFamily="34" charset="0"/>
                <a:cs typeface="Calibri" panose="020F0502020204030204" pitchFamily="34" charset="0"/>
              </a:rPr>
              <a:t>Select Machine Learning models</a:t>
            </a:r>
          </a:p>
        </p:txBody>
      </p:sp>
      <p:cxnSp>
        <p:nvCxnSpPr>
          <p:cNvPr id="1024" name="Connector: Elbow 1023">
            <a:extLst>
              <a:ext uri="{FF2B5EF4-FFF2-40B4-BE49-F238E27FC236}">
                <a16:creationId xmlns:a16="http://schemas.microsoft.com/office/drawing/2014/main" id="{83BF4792-BC0D-49E5-9971-218B81557509}"/>
              </a:ext>
            </a:extLst>
          </p:cNvPr>
          <p:cNvCxnSpPr>
            <a:cxnSpLocks/>
            <a:stCxn id="20" idx="3"/>
            <a:endCxn id="19" idx="3"/>
          </p:cNvCxnSpPr>
          <p:nvPr/>
        </p:nvCxnSpPr>
        <p:spPr>
          <a:xfrm flipH="1" flipV="1">
            <a:off x="10590286" y="4115309"/>
            <a:ext cx="237234" cy="1160043"/>
          </a:xfrm>
          <a:prstGeom prst="bentConnector3">
            <a:avLst>
              <a:gd name="adj1" fmla="val -9636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6" name="TextBox 1075">
            <a:extLst>
              <a:ext uri="{FF2B5EF4-FFF2-40B4-BE49-F238E27FC236}">
                <a16:creationId xmlns:a16="http://schemas.microsoft.com/office/drawing/2014/main" id="{7BCE2EDC-1447-44C2-A341-911446106889}"/>
              </a:ext>
            </a:extLst>
          </p:cNvPr>
          <p:cNvSpPr txBox="1"/>
          <p:nvPr/>
        </p:nvSpPr>
        <p:spPr>
          <a:xfrm>
            <a:off x="5591335" y="3383673"/>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sp>
        <p:nvSpPr>
          <p:cNvPr id="196" name="TextBox 195">
            <a:extLst>
              <a:ext uri="{FF2B5EF4-FFF2-40B4-BE49-F238E27FC236}">
                <a16:creationId xmlns:a16="http://schemas.microsoft.com/office/drawing/2014/main" id="{7354CAA5-4A09-4A7C-B67F-731E1DAEFDA8}"/>
              </a:ext>
            </a:extLst>
          </p:cNvPr>
          <p:cNvSpPr txBox="1"/>
          <p:nvPr/>
        </p:nvSpPr>
        <p:spPr>
          <a:xfrm>
            <a:off x="4067756" y="2734150"/>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197" name="TextBox 196">
            <a:extLst>
              <a:ext uri="{FF2B5EF4-FFF2-40B4-BE49-F238E27FC236}">
                <a16:creationId xmlns:a16="http://schemas.microsoft.com/office/drawing/2014/main" id="{0994B625-56CE-46DD-9042-DDF05E108B5B}"/>
              </a:ext>
            </a:extLst>
          </p:cNvPr>
          <p:cNvSpPr txBox="1"/>
          <p:nvPr/>
        </p:nvSpPr>
        <p:spPr>
          <a:xfrm>
            <a:off x="8396078" y="5260896"/>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sp>
        <p:nvSpPr>
          <p:cNvPr id="198" name="TextBox 197">
            <a:extLst>
              <a:ext uri="{FF2B5EF4-FFF2-40B4-BE49-F238E27FC236}">
                <a16:creationId xmlns:a16="http://schemas.microsoft.com/office/drawing/2014/main" id="{F4951129-F9E2-47C0-8C7F-670B212B465F}"/>
              </a:ext>
            </a:extLst>
          </p:cNvPr>
          <p:cNvSpPr txBox="1"/>
          <p:nvPr/>
        </p:nvSpPr>
        <p:spPr>
          <a:xfrm>
            <a:off x="10774501" y="5263672"/>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199" name="TextBox 198">
            <a:extLst>
              <a:ext uri="{FF2B5EF4-FFF2-40B4-BE49-F238E27FC236}">
                <a16:creationId xmlns:a16="http://schemas.microsoft.com/office/drawing/2014/main" id="{61231D84-DA2F-4DFC-A014-90398222FA8A}"/>
              </a:ext>
            </a:extLst>
          </p:cNvPr>
          <p:cNvSpPr txBox="1"/>
          <p:nvPr/>
        </p:nvSpPr>
        <p:spPr>
          <a:xfrm>
            <a:off x="7843430" y="2238103"/>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No</a:t>
            </a:r>
          </a:p>
        </p:txBody>
      </p:sp>
      <p:sp>
        <p:nvSpPr>
          <p:cNvPr id="200" name="TextBox 199">
            <a:extLst>
              <a:ext uri="{FF2B5EF4-FFF2-40B4-BE49-F238E27FC236}">
                <a16:creationId xmlns:a16="http://schemas.microsoft.com/office/drawing/2014/main" id="{FDC75564-CA5C-4175-97B6-10EE0B0D56EC}"/>
              </a:ext>
            </a:extLst>
          </p:cNvPr>
          <p:cNvSpPr txBox="1"/>
          <p:nvPr/>
        </p:nvSpPr>
        <p:spPr>
          <a:xfrm>
            <a:off x="8447273" y="1428177"/>
            <a:ext cx="429043" cy="307777"/>
          </a:xfrm>
          <a:prstGeom prst="rect">
            <a:avLst/>
          </a:prstGeom>
          <a:noFill/>
          <a:ln w="19050">
            <a:noFill/>
          </a:ln>
        </p:spPr>
        <p:txBody>
          <a:bodyPr wrap="square" rtlCol="0">
            <a:spAutoFit/>
          </a:bodyPr>
          <a:lstStyle/>
          <a:p>
            <a:r>
              <a:rPr lang="en-US" sz="1400" b="1" dirty="0">
                <a:latin typeface="Calibri" panose="020F0502020204030204" pitchFamily="34" charset="0"/>
                <a:cs typeface="Calibri" panose="020F0502020204030204" pitchFamily="34" charset="0"/>
              </a:rPr>
              <a:t>Yes</a:t>
            </a:r>
          </a:p>
        </p:txBody>
      </p:sp>
      <p:cxnSp>
        <p:nvCxnSpPr>
          <p:cNvPr id="65" name="Straight Arrow Connector 64">
            <a:extLst>
              <a:ext uri="{FF2B5EF4-FFF2-40B4-BE49-F238E27FC236}">
                <a16:creationId xmlns:a16="http://schemas.microsoft.com/office/drawing/2014/main" id="{1995E806-EBC8-1540-9E02-8147CC2B2764}"/>
              </a:ext>
            </a:extLst>
          </p:cNvPr>
          <p:cNvCxnSpPr>
            <a:cxnSpLocks/>
            <a:stCxn id="2" idx="3"/>
            <a:endCxn id="83" idx="1"/>
          </p:cNvCxnSpPr>
          <p:nvPr/>
        </p:nvCxnSpPr>
        <p:spPr>
          <a:xfrm flipV="1">
            <a:off x="2347075" y="1836311"/>
            <a:ext cx="561194"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068385B-EA94-794D-90FE-E6F34D6CC327}"/>
              </a:ext>
            </a:extLst>
          </p:cNvPr>
          <p:cNvCxnSpPr>
            <a:cxnSpLocks/>
            <a:stCxn id="83" idx="3"/>
            <a:endCxn id="9" idx="1"/>
          </p:cNvCxnSpPr>
          <p:nvPr/>
        </p:nvCxnSpPr>
        <p:spPr>
          <a:xfrm>
            <a:off x="4413330" y="1836311"/>
            <a:ext cx="38082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07CF5275-A70D-D341-BB02-6F109699F9EA}"/>
              </a:ext>
            </a:extLst>
          </p:cNvPr>
          <p:cNvCxnSpPr>
            <a:stCxn id="9" idx="3"/>
            <a:endCxn id="11" idx="1"/>
          </p:cNvCxnSpPr>
          <p:nvPr/>
        </p:nvCxnSpPr>
        <p:spPr>
          <a:xfrm>
            <a:off x="6370057" y="1836311"/>
            <a:ext cx="462725"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4C1F622F-B8C8-DC4D-A098-1D6A54E2B21C}"/>
              </a:ext>
            </a:extLst>
          </p:cNvPr>
          <p:cNvCxnSpPr>
            <a:stCxn id="11" idx="3"/>
            <a:endCxn id="12" idx="1"/>
          </p:cNvCxnSpPr>
          <p:nvPr/>
        </p:nvCxnSpPr>
        <p:spPr>
          <a:xfrm>
            <a:off x="8678245" y="1836312"/>
            <a:ext cx="38082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75D2A23-F223-304A-9EAC-5FBE582A91D4}"/>
              </a:ext>
            </a:extLst>
          </p:cNvPr>
          <p:cNvCxnSpPr>
            <a:cxnSpLocks/>
            <a:stCxn id="11" idx="2"/>
            <a:endCxn id="82" idx="0"/>
          </p:cNvCxnSpPr>
          <p:nvPr/>
        </p:nvCxnSpPr>
        <p:spPr>
          <a:xfrm flipH="1">
            <a:off x="7747443" y="2327114"/>
            <a:ext cx="8071" cy="35929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DD2275B-4726-7147-A2E1-5C6B0E165F1A}"/>
              </a:ext>
            </a:extLst>
          </p:cNvPr>
          <p:cNvCxnSpPr>
            <a:cxnSpLocks/>
            <a:stCxn id="82" idx="1"/>
            <a:endCxn id="16" idx="3"/>
          </p:cNvCxnSpPr>
          <p:nvPr/>
        </p:nvCxnSpPr>
        <p:spPr>
          <a:xfrm flipH="1">
            <a:off x="6674265" y="2999415"/>
            <a:ext cx="500751"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940A58E-8499-FC4C-9CEB-F81C5E4E8CAD}"/>
              </a:ext>
            </a:extLst>
          </p:cNvPr>
          <p:cNvCxnSpPr>
            <a:cxnSpLocks/>
            <a:stCxn id="16" idx="1"/>
            <a:endCxn id="15" idx="3"/>
          </p:cNvCxnSpPr>
          <p:nvPr/>
        </p:nvCxnSpPr>
        <p:spPr>
          <a:xfrm flipH="1" flipV="1">
            <a:off x="4041629" y="2999415"/>
            <a:ext cx="438271"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929AC411-3484-424D-9F4F-48BD745833B6}"/>
              </a:ext>
            </a:extLst>
          </p:cNvPr>
          <p:cNvCxnSpPr>
            <a:stCxn id="15" idx="1"/>
            <a:endCxn id="14" idx="3"/>
          </p:cNvCxnSpPr>
          <p:nvPr/>
        </p:nvCxnSpPr>
        <p:spPr>
          <a:xfrm flipH="1">
            <a:off x="2266526" y="2999415"/>
            <a:ext cx="88558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76472A5D-1C6B-D645-86AB-6DBB428DA2CA}"/>
              </a:ext>
            </a:extLst>
          </p:cNvPr>
          <p:cNvCxnSpPr>
            <a:cxnSpLocks/>
            <a:stCxn id="107" idx="3"/>
            <a:endCxn id="55" idx="1"/>
          </p:cNvCxnSpPr>
          <p:nvPr/>
        </p:nvCxnSpPr>
        <p:spPr>
          <a:xfrm flipV="1">
            <a:off x="6309348" y="4115309"/>
            <a:ext cx="672566"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F8EECDA-91EB-0940-B717-93B486901265}"/>
              </a:ext>
            </a:extLst>
          </p:cNvPr>
          <p:cNvCxnSpPr>
            <a:cxnSpLocks/>
            <a:stCxn id="55" idx="3"/>
            <a:endCxn id="19" idx="1"/>
          </p:cNvCxnSpPr>
          <p:nvPr/>
        </p:nvCxnSpPr>
        <p:spPr>
          <a:xfrm>
            <a:off x="8520157" y="4115309"/>
            <a:ext cx="45718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9B8109D-5128-4C40-8DEF-9000B5065D16}"/>
              </a:ext>
            </a:extLst>
          </p:cNvPr>
          <p:cNvCxnSpPr>
            <a:cxnSpLocks/>
            <a:stCxn id="16" idx="2"/>
            <a:endCxn id="107" idx="0"/>
          </p:cNvCxnSpPr>
          <p:nvPr/>
        </p:nvCxnSpPr>
        <p:spPr>
          <a:xfrm>
            <a:off x="5577083" y="3450200"/>
            <a:ext cx="5024" cy="26064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160DF6B1-3A50-FC4A-A938-CEAE782268B7}"/>
              </a:ext>
            </a:extLst>
          </p:cNvPr>
          <p:cNvCxnSpPr>
            <a:cxnSpLocks/>
            <a:stCxn id="22" idx="1"/>
            <a:endCxn id="23" idx="3"/>
          </p:cNvCxnSpPr>
          <p:nvPr/>
        </p:nvCxnSpPr>
        <p:spPr>
          <a:xfrm flipH="1">
            <a:off x="4282278" y="5286622"/>
            <a:ext cx="696147" cy="2315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40491F2-690D-774C-B65A-3C098DB7DB02}"/>
              </a:ext>
            </a:extLst>
          </p:cNvPr>
          <p:cNvCxnSpPr>
            <a:cxnSpLocks/>
            <a:stCxn id="23" idx="1"/>
            <a:endCxn id="10" idx="3"/>
          </p:cNvCxnSpPr>
          <p:nvPr/>
        </p:nvCxnSpPr>
        <p:spPr>
          <a:xfrm flipH="1" flipV="1">
            <a:off x="2347075" y="5286622"/>
            <a:ext cx="564387" cy="2315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5F2607F8-3542-4945-B3FE-69BDFE5C28ED}"/>
              </a:ext>
            </a:extLst>
          </p:cNvPr>
          <p:cNvCxnSpPr>
            <a:cxnSpLocks/>
            <a:stCxn id="20" idx="1"/>
            <a:endCxn id="21" idx="3"/>
          </p:cNvCxnSpPr>
          <p:nvPr/>
        </p:nvCxnSpPr>
        <p:spPr>
          <a:xfrm flipH="1">
            <a:off x="8359195" y="5275352"/>
            <a:ext cx="376024" cy="1127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9A8BCA6E-7DD8-5842-AFD1-318DA5695BB5}"/>
              </a:ext>
            </a:extLst>
          </p:cNvPr>
          <p:cNvCxnSpPr>
            <a:cxnSpLocks/>
            <a:stCxn id="19" idx="2"/>
            <a:endCxn id="20" idx="0"/>
          </p:cNvCxnSpPr>
          <p:nvPr/>
        </p:nvCxnSpPr>
        <p:spPr>
          <a:xfrm flipH="1">
            <a:off x="9781370" y="4464304"/>
            <a:ext cx="2446" cy="348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AA730DD-43E9-B546-80F2-9B0F1264C5A8}"/>
              </a:ext>
            </a:extLst>
          </p:cNvPr>
          <p:cNvCxnSpPr>
            <a:cxnSpLocks/>
            <a:stCxn id="21" idx="1"/>
            <a:endCxn id="22" idx="3"/>
          </p:cNvCxnSpPr>
          <p:nvPr/>
        </p:nvCxnSpPr>
        <p:spPr>
          <a:xfrm flipH="1">
            <a:off x="6185789" y="5286622"/>
            <a:ext cx="88493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938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FCA8D0DF-C5AC-47B2-AEE4-4C8A3A4B155B}"/>
              </a:ext>
            </a:extLst>
          </p:cNvPr>
          <p:cNvSpPr/>
          <p:nvPr/>
        </p:nvSpPr>
        <p:spPr>
          <a:xfrm>
            <a:off x="1688084" y="3340628"/>
            <a:ext cx="2613270" cy="1625559"/>
          </a:xfrm>
          <a:custGeom>
            <a:avLst/>
            <a:gdLst>
              <a:gd name="connsiteX0" fmla="*/ 602826 w 2120494"/>
              <a:gd name="connsiteY0" fmla="*/ 342662 h 1068319"/>
              <a:gd name="connsiteX1" fmla="*/ 2120495 w 2120494"/>
              <a:gd name="connsiteY1" fmla="*/ 342662 h 1068319"/>
              <a:gd name="connsiteX2" fmla="*/ 2120495 w 2120494"/>
              <a:gd name="connsiteY2" fmla="*/ 241879 h 1068319"/>
              <a:gd name="connsiteX3" fmla="*/ 1999324 w 2120494"/>
              <a:gd name="connsiteY3" fmla="*/ 161253 h 1068319"/>
              <a:gd name="connsiteX4" fmla="*/ 1090540 w 2120494"/>
              <a:gd name="connsiteY4" fmla="*/ 161253 h 1068319"/>
              <a:gd name="connsiteX5" fmla="*/ 757320 w 2120494"/>
              <a:gd name="connsiteY5" fmla="*/ 14110 h 1068319"/>
              <a:gd name="connsiteX6" fmla="*/ 690675 w 2120494"/>
              <a:gd name="connsiteY6" fmla="*/ 0 h 1068319"/>
              <a:gd name="connsiteX7" fmla="*/ 121171 w 2120494"/>
              <a:gd name="connsiteY7" fmla="*/ 0 h 1068319"/>
              <a:gd name="connsiteX8" fmla="*/ 0 w 2120494"/>
              <a:gd name="connsiteY8" fmla="*/ 80626 h 1068319"/>
              <a:gd name="connsiteX9" fmla="*/ 0 w 2120494"/>
              <a:gd name="connsiteY9" fmla="*/ 1068300 h 1068319"/>
              <a:gd name="connsiteX10" fmla="*/ 390777 w 2120494"/>
              <a:gd name="connsiteY10" fmla="*/ 437398 h 1068319"/>
              <a:gd name="connsiteX11" fmla="*/ 602826 w 2120494"/>
              <a:gd name="connsiteY11" fmla="*/ 342662 h 106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0494" h="1068319">
                <a:moveTo>
                  <a:pt x="602826" y="342662"/>
                </a:moveTo>
                <a:lnTo>
                  <a:pt x="2120495" y="342662"/>
                </a:lnTo>
                <a:lnTo>
                  <a:pt x="2120495" y="241879"/>
                </a:lnTo>
                <a:cubicBezTo>
                  <a:pt x="2120495" y="197535"/>
                  <a:pt x="2065968" y="161253"/>
                  <a:pt x="1999324" y="161253"/>
                </a:cubicBezTo>
                <a:lnTo>
                  <a:pt x="1090540" y="161253"/>
                </a:lnTo>
                <a:lnTo>
                  <a:pt x="757320" y="14110"/>
                </a:lnTo>
                <a:cubicBezTo>
                  <a:pt x="736115" y="6047"/>
                  <a:pt x="714910" y="0"/>
                  <a:pt x="690675" y="0"/>
                </a:cubicBezTo>
                <a:lnTo>
                  <a:pt x="121171" y="0"/>
                </a:lnTo>
                <a:cubicBezTo>
                  <a:pt x="54527" y="0"/>
                  <a:pt x="0" y="36282"/>
                  <a:pt x="0" y="80626"/>
                </a:cubicBezTo>
                <a:lnTo>
                  <a:pt x="0" y="1068300"/>
                </a:lnTo>
                <a:cubicBezTo>
                  <a:pt x="0" y="1072331"/>
                  <a:pt x="390777" y="437398"/>
                  <a:pt x="390777" y="437398"/>
                </a:cubicBezTo>
                <a:cubicBezTo>
                  <a:pt x="427128" y="380960"/>
                  <a:pt x="508919" y="342662"/>
                  <a:pt x="602826" y="342662"/>
                </a:cubicBezTo>
                <a:close/>
              </a:path>
            </a:pathLst>
          </a:cu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44" name="Rectangle: Folded Corner 43">
            <a:extLst>
              <a:ext uri="{FF2B5EF4-FFF2-40B4-BE49-F238E27FC236}">
                <a16:creationId xmlns:a16="http://schemas.microsoft.com/office/drawing/2014/main" id="{61A2B46E-256F-4D8C-877E-359F61A19836}"/>
              </a:ext>
            </a:extLst>
          </p:cNvPr>
          <p:cNvSpPr/>
          <p:nvPr/>
        </p:nvSpPr>
        <p:spPr>
          <a:xfrm>
            <a:off x="3737788" y="1658301"/>
            <a:ext cx="1873855" cy="1102178"/>
          </a:xfrm>
          <a:prstGeom prst="foldedCorner">
            <a:avLst>
              <a:gd name="adj" fmla="val 43022"/>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RACE</a:t>
            </a:r>
          </a:p>
        </p:txBody>
      </p:sp>
      <p:sp>
        <p:nvSpPr>
          <p:cNvPr id="43" name="Rectangle: Folded Corner 42">
            <a:extLst>
              <a:ext uri="{FF2B5EF4-FFF2-40B4-BE49-F238E27FC236}">
                <a16:creationId xmlns:a16="http://schemas.microsoft.com/office/drawing/2014/main" id="{CDF59E53-8CB1-4544-90CD-0D2B5AC683FA}"/>
              </a:ext>
            </a:extLst>
          </p:cNvPr>
          <p:cNvSpPr/>
          <p:nvPr/>
        </p:nvSpPr>
        <p:spPr>
          <a:xfrm>
            <a:off x="3012050" y="2611128"/>
            <a:ext cx="1873855" cy="1102178"/>
          </a:xfrm>
          <a:prstGeom prst="foldedCorner">
            <a:avLst>
              <a:gd name="adj" fmla="val 23261"/>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SEX</a:t>
            </a:r>
          </a:p>
        </p:txBody>
      </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11</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6E787A1-A153-488A-B0CB-55C9E1B4C35C}"/>
              </a:ext>
            </a:extLst>
          </p:cNvPr>
          <p:cNvSpPr txBox="1">
            <a:spLocks/>
          </p:cNvSpPr>
          <p:nvPr/>
        </p:nvSpPr>
        <p:spPr>
          <a:xfrm>
            <a:off x="838199" y="442690"/>
            <a:ext cx="10560734" cy="5952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Exploratory Data Analysis (EDA) reveals key variables for our project.</a:t>
            </a:r>
          </a:p>
        </p:txBody>
      </p:sp>
      <p:sp>
        <p:nvSpPr>
          <p:cNvPr id="31" name="Rectangle: Folded Corner 30">
            <a:extLst>
              <a:ext uri="{FF2B5EF4-FFF2-40B4-BE49-F238E27FC236}">
                <a16:creationId xmlns:a16="http://schemas.microsoft.com/office/drawing/2014/main" id="{4E675558-1C76-4B50-869C-1483DCB00DCF}"/>
              </a:ext>
            </a:extLst>
          </p:cNvPr>
          <p:cNvSpPr/>
          <p:nvPr/>
        </p:nvSpPr>
        <p:spPr>
          <a:xfrm>
            <a:off x="2482424" y="3327760"/>
            <a:ext cx="1873855" cy="1102178"/>
          </a:xfrm>
          <a:prstGeom prst="foldedCorner">
            <a:avLst>
              <a:gd name="adj" fmla="val 50000"/>
            </a:avLst>
          </a:prstGeom>
          <a:solidFill>
            <a:srgbClr val="FFF3CD"/>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CITY</a:t>
            </a:r>
          </a:p>
        </p:txBody>
      </p:sp>
      <p:sp>
        <p:nvSpPr>
          <p:cNvPr id="45" name="Freeform: Shape 44">
            <a:extLst>
              <a:ext uri="{FF2B5EF4-FFF2-40B4-BE49-F238E27FC236}">
                <a16:creationId xmlns:a16="http://schemas.microsoft.com/office/drawing/2014/main" id="{5A80D77C-DB8D-46B2-961C-5A91F3A4D6E3}"/>
              </a:ext>
            </a:extLst>
          </p:cNvPr>
          <p:cNvSpPr/>
          <p:nvPr/>
        </p:nvSpPr>
        <p:spPr>
          <a:xfrm>
            <a:off x="1743009" y="3924183"/>
            <a:ext cx="2799932" cy="1073463"/>
          </a:xfrm>
          <a:custGeom>
            <a:avLst/>
            <a:gdLst>
              <a:gd name="connsiteX0" fmla="*/ 2271959 w 2271958"/>
              <a:gd name="connsiteY0" fmla="*/ 80626 h 705481"/>
              <a:gd name="connsiteX1" fmla="*/ 2162905 w 2271958"/>
              <a:gd name="connsiteY1" fmla="*/ 0 h 705481"/>
              <a:gd name="connsiteX2" fmla="*/ 511948 w 2271958"/>
              <a:gd name="connsiteY2" fmla="*/ 0 h 705481"/>
              <a:gd name="connsiteX3" fmla="*/ 408953 w 2271958"/>
              <a:gd name="connsiteY3" fmla="*/ 44345 h 705481"/>
              <a:gd name="connsiteX4" fmla="*/ 0 w 2271958"/>
              <a:gd name="connsiteY4" fmla="*/ 705481 h 705481"/>
              <a:gd name="connsiteX5" fmla="*/ 1847860 w 2271958"/>
              <a:gd name="connsiteY5" fmla="*/ 705481 h 705481"/>
              <a:gd name="connsiteX6" fmla="*/ 2259842 w 2271958"/>
              <a:gd name="connsiteY6" fmla="*/ 116908 h 705481"/>
              <a:gd name="connsiteX7" fmla="*/ 2271959 w 2271958"/>
              <a:gd name="connsiteY7" fmla="*/ 80626 h 705481"/>
              <a:gd name="connsiteX8" fmla="*/ 2271959 w 2271958"/>
              <a:gd name="connsiteY8" fmla="*/ 80626 h 70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958" h="705481">
                <a:moveTo>
                  <a:pt x="2271959" y="80626"/>
                </a:moveTo>
                <a:cubicBezTo>
                  <a:pt x="2271959" y="38298"/>
                  <a:pt x="2226520" y="4031"/>
                  <a:pt x="2162905" y="0"/>
                </a:cubicBezTo>
                <a:lnTo>
                  <a:pt x="511948" y="0"/>
                </a:lnTo>
                <a:cubicBezTo>
                  <a:pt x="466509" y="0"/>
                  <a:pt x="427128" y="18141"/>
                  <a:pt x="408953" y="44345"/>
                </a:cubicBezTo>
                <a:lnTo>
                  <a:pt x="0" y="705481"/>
                </a:lnTo>
                <a:lnTo>
                  <a:pt x="1847860" y="705481"/>
                </a:lnTo>
                <a:lnTo>
                  <a:pt x="2259842" y="116908"/>
                </a:lnTo>
                <a:cubicBezTo>
                  <a:pt x="2268929" y="104814"/>
                  <a:pt x="2271959" y="92720"/>
                  <a:pt x="2271959" y="80626"/>
                </a:cubicBezTo>
                <a:lnTo>
                  <a:pt x="2271959" y="80626"/>
                </a:lnTo>
                <a:close/>
              </a:path>
            </a:pathLst>
          </a:cu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DATA</a:t>
            </a:r>
          </a:p>
        </p:txBody>
      </p:sp>
      <p:sp>
        <p:nvSpPr>
          <p:cNvPr id="46" name="Freeform: Shape 45">
            <a:extLst>
              <a:ext uri="{FF2B5EF4-FFF2-40B4-BE49-F238E27FC236}">
                <a16:creationId xmlns:a16="http://schemas.microsoft.com/office/drawing/2014/main" id="{D5C3A71A-8F35-4B11-8DBE-270526FEF46C}"/>
              </a:ext>
            </a:extLst>
          </p:cNvPr>
          <p:cNvSpPr/>
          <p:nvPr/>
        </p:nvSpPr>
        <p:spPr>
          <a:xfrm>
            <a:off x="7429933" y="3340628"/>
            <a:ext cx="2613270" cy="1625559"/>
          </a:xfrm>
          <a:custGeom>
            <a:avLst/>
            <a:gdLst>
              <a:gd name="connsiteX0" fmla="*/ 602826 w 2120494"/>
              <a:gd name="connsiteY0" fmla="*/ 342662 h 1068319"/>
              <a:gd name="connsiteX1" fmla="*/ 2120495 w 2120494"/>
              <a:gd name="connsiteY1" fmla="*/ 342662 h 1068319"/>
              <a:gd name="connsiteX2" fmla="*/ 2120495 w 2120494"/>
              <a:gd name="connsiteY2" fmla="*/ 241879 h 1068319"/>
              <a:gd name="connsiteX3" fmla="*/ 1999324 w 2120494"/>
              <a:gd name="connsiteY3" fmla="*/ 161253 h 1068319"/>
              <a:gd name="connsiteX4" fmla="*/ 1090540 w 2120494"/>
              <a:gd name="connsiteY4" fmla="*/ 161253 h 1068319"/>
              <a:gd name="connsiteX5" fmla="*/ 757320 w 2120494"/>
              <a:gd name="connsiteY5" fmla="*/ 14110 h 1068319"/>
              <a:gd name="connsiteX6" fmla="*/ 690675 w 2120494"/>
              <a:gd name="connsiteY6" fmla="*/ 0 h 1068319"/>
              <a:gd name="connsiteX7" fmla="*/ 121171 w 2120494"/>
              <a:gd name="connsiteY7" fmla="*/ 0 h 1068319"/>
              <a:gd name="connsiteX8" fmla="*/ 0 w 2120494"/>
              <a:gd name="connsiteY8" fmla="*/ 80626 h 1068319"/>
              <a:gd name="connsiteX9" fmla="*/ 0 w 2120494"/>
              <a:gd name="connsiteY9" fmla="*/ 1068300 h 1068319"/>
              <a:gd name="connsiteX10" fmla="*/ 390777 w 2120494"/>
              <a:gd name="connsiteY10" fmla="*/ 437398 h 1068319"/>
              <a:gd name="connsiteX11" fmla="*/ 602826 w 2120494"/>
              <a:gd name="connsiteY11" fmla="*/ 342662 h 106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0494" h="1068319">
                <a:moveTo>
                  <a:pt x="602826" y="342662"/>
                </a:moveTo>
                <a:lnTo>
                  <a:pt x="2120495" y="342662"/>
                </a:lnTo>
                <a:lnTo>
                  <a:pt x="2120495" y="241879"/>
                </a:lnTo>
                <a:cubicBezTo>
                  <a:pt x="2120495" y="197535"/>
                  <a:pt x="2065968" y="161253"/>
                  <a:pt x="1999324" y="161253"/>
                </a:cubicBezTo>
                <a:lnTo>
                  <a:pt x="1090540" y="161253"/>
                </a:lnTo>
                <a:lnTo>
                  <a:pt x="757320" y="14110"/>
                </a:lnTo>
                <a:cubicBezTo>
                  <a:pt x="736115" y="6047"/>
                  <a:pt x="714910" y="0"/>
                  <a:pt x="690675" y="0"/>
                </a:cubicBezTo>
                <a:lnTo>
                  <a:pt x="121171" y="0"/>
                </a:lnTo>
                <a:cubicBezTo>
                  <a:pt x="54527" y="0"/>
                  <a:pt x="0" y="36282"/>
                  <a:pt x="0" y="80626"/>
                </a:cubicBezTo>
                <a:lnTo>
                  <a:pt x="0" y="1068300"/>
                </a:lnTo>
                <a:cubicBezTo>
                  <a:pt x="0" y="1072331"/>
                  <a:pt x="390777" y="437398"/>
                  <a:pt x="390777" y="437398"/>
                </a:cubicBezTo>
                <a:cubicBezTo>
                  <a:pt x="427128" y="380960"/>
                  <a:pt x="508919" y="342662"/>
                  <a:pt x="602826" y="342662"/>
                </a:cubicBez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47" name="Rectangle: Folded Corner 46">
            <a:extLst>
              <a:ext uri="{FF2B5EF4-FFF2-40B4-BE49-F238E27FC236}">
                <a16:creationId xmlns:a16="http://schemas.microsoft.com/office/drawing/2014/main" id="{F6F9A617-2732-4EAA-8678-E721250D07E8}"/>
              </a:ext>
            </a:extLst>
          </p:cNvPr>
          <p:cNvSpPr/>
          <p:nvPr/>
        </p:nvSpPr>
        <p:spPr>
          <a:xfrm>
            <a:off x="6979366" y="2096201"/>
            <a:ext cx="1873855" cy="1102178"/>
          </a:xfrm>
          <a:prstGeom prst="foldedCorner">
            <a:avLst>
              <a:gd name="adj" fmla="val 50000"/>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DRATE</a:t>
            </a:r>
          </a:p>
        </p:txBody>
      </p:sp>
      <p:sp>
        <p:nvSpPr>
          <p:cNvPr id="48" name="Rectangle: Folded Corner 47">
            <a:extLst>
              <a:ext uri="{FF2B5EF4-FFF2-40B4-BE49-F238E27FC236}">
                <a16:creationId xmlns:a16="http://schemas.microsoft.com/office/drawing/2014/main" id="{5B86B111-E52E-45C5-852F-3E8E5235B58E}"/>
              </a:ext>
            </a:extLst>
          </p:cNvPr>
          <p:cNvSpPr/>
          <p:nvPr/>
        </p:nvSpPr>
        <p:spPr>
          <a:xfrm rot="21320596">
            <a:off x="6042438" y="2979970"/>
            <a:ext cx="1873855" cy="1102178"/>
          </a:xfrm>
          <a:prstGeom prst="foldedCorner">
            <a:avLst>
              <a:gd name="adj" fmla="val 23261"/>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SCHOOL TYPE</a:t>
            </a:r>
          </a:p>
        </p:txBody>
      </p:sp>
      <p:sp>
        <p:nvSpPr>
          <p:cNvPr id="50" name="Rectangle: Folded Corner 49">
            <a:extLst>
              <a:ext uri="{FF2B5EF4-FFF2-40B4-BE49-F238E27FC236}">
                <a16:creationId xmlns:a16="http://schemas.microsoft.com/office/drawing/2014/main" id="{34A6CE8C-03C1-4273-81CC-2AF5BFE221D9}"/>
              </a:ext>
            </a:extLst>
          </p:cNvPr>
          <p:cNvSpPr/>
          <p:nvPr/>
        </p:nvSpPr>
        <p:spPr>
          <a:xfrm>
            <a:off x="6480641" y="3848160"/>
            <a:ext cx="1873855" cy="1102178"/>
          </a:xfrm>
          <a:prstGeom prst="foldedCorner">
            <a:avLst>
              <a:gd name="adj" fmla="val 50000"/>
            </a:avLst>
          </a:prstGeom>
          <a:solidFill>
            <a:srgbClr val="FFF3CD"/>
          </a:soli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sz="2800" dirty="0">
                <a:solidFill>
                  <a:schemeClr val="tx1"/>
                </a:solidFill>
                <a:latin typeface="Calibri" panose="020F0502020204030204" pitchFamily="34" charset="0"/>
                <a:cs typeface="Calibri" panose="020F0502020204030204" pitchFamily="34" charset="0"/>
              </a:rPr>
              <a:t>OPEID</a:t>
            </a:r>
          </a:p>
        </p:txBody>
      </p:sp>
      <p:sp>
        <p:nvSpPr>
          <p:cNvPr id="51" name="Freeform: Shape 50">
            <a:extLst>
              <a:ext uri="{FF2B5EF4-FFF2-40B4-BE49-F238E27FC236}">
                <a16:creationId xmlns:a16="http://schemas.microsoft.com/office/drawing/2014/main" id="{2BCA7632-1BE0-42B6-A827-E7930B851897}"/>
              </a:ext>
            </a:extLst>
          </p:cNvPr>
          <p:cNvSpPr/>
          <p:nvPr/>
        </p:nvSpPr>
        <p:spPr>
          <a:xfrm>
            <a:off x="7484858" y="3924183"/>
            <a:ext cx="2799932" cy="1073463"/>
          </a:xfrm>
          <a:custGeom>
            <a:avLst/>
            <a:gdLst>
              <a:gd name="connsiteX0" fmla="*/ 2271959 w 2271958"/>
              <a:gd name="connsiteY0" fmla="*/ 80626 h 705481"/>
              <a:gd name="connsiteX1" fmla="*/ 2162905 w 2271958"/>
              <a:gd name="connsiteY1" fmla="*/ 0 h 705481"/>
              <a:gd name="connsiteX2" fmla="*/ 511948 w 2271958"/>
              <a:gd name="connsiteY2" fmla="*/ 0 h 705481"/>
              <a:gd name="connsiteX3" fmla="*/ 408953 w 2271958"/>
              <a:gd name="connsiteY3" fmla="*/ 44345 h 705481"/>
              <a:gd name="connsiteX4" fmla="*/ 0 w 2271958"/>
              <a:gd name="connsiteY4" fmla="*/ 705481 h 705481"/>
              <a:gd name="connsiteX5" fmla="*/ 1847860 w 2271958"/>
              <a:gd name="connsiteY5" fmla="*/ 705481 h 705481"/>
              <a:gd name="connsiteX6" fmla="*/ 2259842 w 2271958"/>
              <a:gd name="connsiteY6" fmla="*/ 116908 h 705481"/>
              <a:gd name="connsiteX7" fmla="*/ 2271959 w 2271958"/>
              <a:gd name="connsiteY7" fmla="*/ 80626 h 705481"/>
              <a:gd name="connsiteX8" fmla="*/ 2271959 w 2271958"/>
              <a:gd name="connsiteY8" fmla="*/ 80626 h 70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958" h="705481">
                <a:moveTo>
                  <a:pt x="2271959" y="80626"/>
                </a:moveTo>
                <a:cubicBezTo>
                  <a:pt x="2271959" y="38298"/>
                  <a:pt x="2226520" y="4031"/>
                  <a:pt x="2162905" y="0"/>
                </a:cubicBezTo>
                <a:lnTo>
                  <a:pt x="511948" y="0"/>
                </a:lnTo>
                <a:cubicBezTo>
                  <a:pt x="466509" y="0"/>
                  <a:pt x="427128" y="18141"/>
                  <a:pt x="408953" y="44345"/>
                </a:cubicBezTo>
                <a:lnTo>
                  <a:pt x="0" y="705481"/>
                </a:lnTo>
                <a:lnTo>
                  <a:pt x="1847860" y="705481"/>
                </a:lnTo>
                <a:lnTo>
                  <a:pt x="2259842" y="116908"/>
                </a:lnTo>
                <a:cubicBezTo>
                  <a:pt x="2268929" y="104814"/>
                  <a:pt x="2271959" y="92720"/>
                  <a:pt x="2271959" y="80626"/>
                </a:cubicBezTo>
                <a:lnTo>
                  <a:pt x="2271959" y="80626"/>
                </a:lnTo>
                <a:close/>
              </a:path>
            </a:pathLst>
          </a:cu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5400000" scaled="1"/>
            <a:tileRect/>
          </a:gradFill>
          <a:ln>
            <a:solidFill>
              <a:schemeClr val="tx1"/>
            </a:solidFill>
          </a:ln>
          <a:effectLst>
            <a:outerShdw blurRad="76200" dir="13500000" sy="23000" kx="1200000" algn="b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rPr>
              <a:t>DATA</a:t>
            </a:r>
          </a:p>
        </p:txBody>
      </p:sp>
    </p:spTree>
    <p:extLst>
      <p:ext uri="{BB962C8B-B14F-4D97-AF65-F5344CB8AC3E}">
        <p14:creationId xmlns:p14="http://schemas.microsoft.com/office/powerpoint/2010/main" val="223058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12</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24947"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3BCC7AA7-B875-4AAF-917D-8F3EC2551182}"/>
              </a:ext>
            </a:extLst>
          </p:cNvPr>
          <p:cNvSpPr txBox="1">
            <a:spLocks/>
          </p:cNvSpPr>
          <p:nvPr/>
        </p:nvSpPr>
        <p:spPr>
          <a:xfrm>
            <a:off x="838200" y="452582"/>
            <a:ext cx="10515600" cy="871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A two-tailed t-test can help us determine significance between average CDR.</a:t>
            </a:r>
          </a:p>
        </p:txBody>
      </p:sp>
      <p:pic>
        <p:nvPicPr>
          <p:cNvPr id="17" name="Picture 16" descr="A screenshot of a cell phone&#10;&#10;Description automatically generated">
            <a:extLst>
              <a:ext uri="{FF2B5EF4-FFF2-40B4-BE49-F238E27FC236}">
                <a16:creationId xmlns:a16="http://schemas.microsoft.com/office/drawing/2014/main" id="{31132A86-ED21-4DAE-96FA-A478391C0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6543" y="1307785"/>
            <a:ext cx="6240980" cy="4200246"/>
          </a:xfrm>
          <a:prstGeom prst="rect">
            <a:avLst/>
          </a:prstGeom>
        </p:spPr>
      </p:pic>
      <p:sp>
        <p:nvSpPr>
          <p:cNvPr id="20" name="TextBox 19">
            <a:extLst>
              <a:ext uri="{FF2B5EF4-FFF2-40B4-BE49-F238E27FC236}">
                <a16:creationId xmlns:a16="http://schemas.microsoft.com/office/drawing/2014/main" id="{CEB9E5DA-F9B0-4B75-9E88-B714B4AC9F99}"/>
              </a:ext>
            </a:extLst>
          </p:cNvPr>
          <p:cNvSpPr txBox="1"/>
          <p:nvPr/>
        </p:nvSpPr>
        <p:spPr>
          <a:xfrm>
            <a:off x="898118" y="5467696"/>
            <a:ext cx="1862048" cy="276999"/>
          </a:xfrm>
          <a:prstGeom prst="rect">
            <a:avLst/>
          </a:prstGeom>
          <a:noFill/>
        </p:spPr>
        <p:txBody>
          <a:bodyPr wrap="none" rtlCol="0">
            <a:spAutoFit/>
          </a:bodyPr>
          <a:lstStyle/>
          <a:p>
            <a:r>
              <a:rPr lang="en-US" sz="1200" i="1" dirty="0">
                <a:cs typeface="Calibri" panose="020F0502020204030204" pitchFamily="34" charset="0"/>
              </a:rPr>
              <a:t>Source: (</a:t>
            </a:r>
            <a:r>
              <a:rPr lang="en-US" sz="1200" i="1" dirty="0">
                <a:solidFill>
                  <a:schemeClr val="bg2">
                    <a:lumMod val="25000"/>
                  </a:schemeClr>
                </a:solidFill>
              </a:rPr>
              <a:t>Penn State</a:t>
            </a:r>
            <a:r>
              <a:rPr lang="en-US" sz="1200" i="1" dirty="0">
                <a:cs typeface="Calibri" panose="020F0502020204030204" pitchFamily="34" charset="0"/>
              </a:rPr>
              <a:t>, 2020)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A340ED-B54F-488F-9430-82BFE595A66E}"/>
                  </a:ext>
                </a:extLst>
              </p:cNvPr>
              <p:cNvSpPr txBox="1"/>
              <p:nvPr/>
            </p:nvSpPr>
            <p:spPr>
              <a:xfrm>
                <a:off x="1084477" y="2838173"/>
                <a:ext cx="2859278" cy="1413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𝑡</m:t>
                      </m:r>
                      <m:r>
                        <a:rPr lang="en-US" sz="4000" b="0" i="1" smtClean="0">
                          <a:latin typeface="Cambria Math" panose="02040503050406030204" pitchFamily="18" charset="0"/>
                        </a:rPr>
                        <m:t>=</m:t>
                      </m:r>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acc>
                                <m:accPr>
                                  <m:chr m:val="̅"/>
                                  <m:ctrlPr>
                                    <a:rPr lang="en-US" sz="4000" i="1" smtClean="0">
                                      <a:latin typeface="Cambria Math" panose="02040503050406030204" pitchFamily="18" charset="0"/>
                                    </a:rPr>
                                  </m:ctrlPr>
                                </m:accPr>
                                <m:e>
                                  <m:r>
                                    <a:rPr lang="en-US" sz="4000" b="0" i="1" smtClean="0">
                                      <a:latin typeface="Cambria Math" panose="02040503050406030204" pitchFamily="18" charset="0"/>
                                    </a:rPr>
                                    <m:t>𝑋</m:t>
                                  </m:r>
                                </m:e>
                              </m:acc>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num>
                        <m:den>
                          <m:sSub>
                            <m:sSubPr>
                              <m:ctrlPr>
                                <a:rPr lang="en-US" sz="400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𝜎</m:t>
                              </m:r>
                            </m:e>
                            <m:sub>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sub>
                          </m:sSub>
                        </m:den>
                      </m:f>
                    </m:oMath>
                  </m:oMathPara>
                </a14:m>
                <a:endParaRPr lang="en-US" sz="4000" dirty="0">
                  <a:latin typeface="Book Antiqua" panose="02040602050305030304" pitchFamily="18"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B5A340ED-B54F-488F-9430-82BFE595A66E}"/>
                  </a:ext>
                </a:extLst>
              </p:cNvPr>
              <p:cNvSpPr txBox="1">
                <a:spLocks noRot="1" noChangeAspect="1" noMove="1" noResize="1" noEditPoints="1" noAdjustHandles="1" noChangeArrowheads="1" noChangeShapeType="1" noTextEdit="1"/>
              </p:cNvSpPr>
              <p:nvPr/>
            </p:nvSpPr>
            <p:spPr>
              <a:xfrm>
                <a:off x="1084477" y="2838173"/>
                <a:ext cx="2859278" cy="141333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633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13</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0557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FD66C81A-59C9-4085-9271-0603E7A24D27}"/>
              </a:ext>
            </a:extLst>
          </p:cNvPr>
          <p:cNvSpPr txBox="1">
            <a:spLocks/>
          </p:cNvSpPr>
          <p:nvPr/>
        </p:nvSpPr>
        <p:spPr>
          <a:xfrm>
            <a:off x="838200" y="451833"/>
            <a:ext cx="10515600" cy="886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Machine Learning methods allow for a more in-depth analysis of our data that can be viewed in an easy-to-access dashboard.</a:t>
            </a:r>
          </a:p>
        </p:txBody>
      </p:sp>
      <p:sp>
        <p:nvSpPr>
          <p:cNvPr id="60" name="TextBox 59">
            <a:extLst>
              <a:ext uri="{FF2B5EF4-FFF2-40B4-BE49-F238E27FC236}">
                <a16:creationId xmlns:a16="http://schemas.microsoft.com/office/drawing/2014/main" id="{60053EFC-3A17-4808-89F8-63C571C21E72}"/>
              </a:ext>
            </a:extLst>
          </p:cNvPr>
          <p:cNvSpPr txBox="1"/>
          <p:nvPr/>
        </p:nvSpPr>
        <p:spPr>
          <a:xfrm>
            <a:off x="1552141" y="4503648"/>
            <a:ext cx="1626951"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Unsupervised Learning</a:t>
            </a:r>
          </a:p>
        </p:txBody>
      </p:sp>
      <p:sp>
        <p:nvSpPr>
          <p:cNvPr id="61" name="TextBox 60">
            <a:extLst>
              <a:ext uri="{FF2B5EF4-FFF2-40B4-BE49-F238E27FC236}">
                <a16:creationId xmlns:a16="http://schemas.microsoft.com/office/drawing/2014/main" id="{60053EFC-3A17-4808-89F8-63C571C21E72}"/>
              </a:ext>
            </a:extLst>
          </p:cNvPr>
          <p:cNvSpPr txBox="1"/>
          <p:nvPr/>
        </p:nvSpPr>
        <p:spPr>
          <a:xfrm>
            <a:off x="4971005" y="4503648"/>
            <a:ext cx="1626951"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Supervised Learning</a:t>
            </a:r>
          </a:p>
        </p:txBody>
      </p:sp>
      <p:sp>
        <p:nvSpPr>
          <p:cNvPr id="62" name="TextBox 61">
            <a:extLst>
              <a:ext uri="{FF2B5EF4-FFF2-40B4-BE49-F238E27FC236}">
                <a16:creationId xmlns:a16="http://schemas.microsoft.com/office/drawing/2014/main" id="{60053EFC-3A17-4808-89F8-63C571C21E72}"/>
              </a:ext>
            </a:extLst>
          </p:cNvPr>
          <p:cNvSpPr txBox="1"/>
          <p:nvPr/>
        </p:nvSpPr>
        <p:spPr>
          <a:xfrm>
            <a:off x="8368601" y="4500189"/>
            <a:ext cx="1969142"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Business Intelligence Dashboard</a:t>
            </a:r>
          </a:p>
        </p:txBody>
      </p:sp>
      <p:pic>
        <p:nvPicPr>
          <p:cNvPr id="64" name="Graphic 63">
            <a:extLst>
              <a:ext uri="{FF2B5EF4-FFF2-40B4-BE49-F238E27FC236}">
                <a16:creationId xmlns:a16="http://schemas.microsoft.com/office/drawing/2014/main" id="{9845CDC9-36F0-441F-B600-23C84069E6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59213" y="2060040"/>
            <a:ext cx="2387918" cy="2387920"/>
          </a:xfrm>
          <a:prstGeom prst="rect">
            <a:avLst/>
          </a:prstGeom>
        </p:spPr>
      </p:pic>
      <p:pic>
        <p:nvPicPr>
          <p:cNvPr id="5" name="Graphic 4">
            <a:extLst>
              <a:ext uri="{FF2B5EF4-FFF2-40B4-BE49-F238E27FC236}">
                <a16:creationId xmlns:a16="http://schemas.microsoft.com/office/drawing/2014/main" id="{F68FD213-9738-4731-B8E4-D0BFBE6EC6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49834" y="2060040"/>
            <a:ext cx="2431566" cy="2431566"/>
          </a:xfrm>
          <a:prstGeom prst="rect">
            <a:avLst/>
          </a:prstGeom>
        </p:spPr>
      </p:pic>
      <p:pic>
        <p:nvPicPr>
          <p:cNvPr id="7" name="Graphic 6">
            <a:extLst>
              <a:ext uri="{FF2B5EF4-FFF2-40B4-BE49-F238E27FC236}">
                <a16:creationId xmlns:a16="http://schemas.microsoft.com/office/drawing/2014/main" id="{07AC08D2-0667-4480-B995-2A46F41CB3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60852" y="2152194"/>
            <a:ext cx="2247258" cy="2247258"/>
          </a:xfrm>
          <a:prstGeom prst="rect">
            <a:avLst/>
          </a:prstGeom>
        </p:spPr>
      </p:pic>
    </p:spTree>
    <p:extLst>
      <p:ext uri="{BB962C8B-B14F-4D97-AF65-F5344CB8AC3E}">
        <p14:creationId xmlns:p14="http://schemas.microsoft.com/office/powerpoint/2010/main" val="361508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14</a:t>
            </a:fld>
            <a:endParaRPr lang="en-US"/>
          </a:p>
        </p:txBody>
      </p:sp>
      <p:sp>
        <p:nvSpPr>
          <p:cNvPr id="38" name="Title 1">
            <a:extLst>
              <a:ext uri="{FF2B5EF4-FFF2-40B4-BE49-F238E27FC236}">
                <a16:creationId xmlns:a16="http://schemas.microsoft.com/office/drawing/2014/main" id="{2BFFCAAB-C6E4-4795-8884-756C09A6F677}"/>
              </a:ext>
            </a:extLst>
          </p:cNvPr>
          <p:cNvSpPr txBox="1">
            <a:spLocks/>
          </p:cNvSpPr>
          <p:nvPr/>
        </p:nvSpPr>
        <p:spPr>
          <a:xfrm>
            <a:off x="997483" y="285675"/>
            <a:ext cx="10515600" cy="12387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Since CDR Data is released yearly, and Census Data is only released every 10 years, we cannot update our dashboard in real time. </a:t>
            </a:r>
          </a:p>
        </p:txBody>
      </p:sp>
      <p:grpSp>
        <p:nvGrpSpPr>
          <p:cNvPr id="13" name="Group 12">
            <a:extLst>
              <a:ext uri="{FF2B5EF4-FFF2-40B4-BE49-F238E27FC236}">
                <a16:creationId xmlns:a16="http://schemas.microsoft.com/office/drawing/2014/main" id="{C7CE7292-CDA6-4F64-AA71-4275C2B1E23E}"/>
              </a:ext>
            </a:extLst>
          </p:cNvPr>
          <p:cNvGrpSpPr/>
          <p:nvPr/>
        </p:nvGrpSpPr>
        <p:grpSpPr>
          <a:xfrm>
            <a:off x="1525966" y="1739916"/>
            <a:ext cx="9140068" cy="3460371"/>
            <a:chOff x="1272295" y="1739916"/>
            <a:chExt cx="9140068" cy="3460371"/>
          </a:xfrm>
        </p:grpSpPr>
        <p:pic>
          <p:nvPicPr>
            <p:cNvPr id="9" name="Graphic 8">
              <a:extLst>
                <a:ext uri="{FF2B5EF4-FFF2-40B4-BE49-F238E27FC236}">
                  <a16:creationId xmlns:a16="http://schemas.microsoft.com/office/drawing/2014/main" id="{0BFB995D-994A-432E-BCB1-5B64954641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7167" y="1739916"/>
              <a:ext cx="2828888" cy="2828888"/>
            </a:xfrm>
            <a:prstGeom prst="rect">
              <a:avLst/>
            </a:prstGeom>
          </p:spPr>
        </p:pic>
        <p:pic>
          <p:nvPicPr>
            <p:cNvPr id="11" name="Graphic 10">
              <a:extLst>
                <a:ext uri="{FF2B5EF4-FFF2-40B4-BE49-F238E27FC236}">
                  <a16:creationId xmlns:a16="http://schemas.microsoft.com/office/drawing/2014/main" id="{AACFAD44-A6D8-4D6B-A24B-705306B18C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2295" y="2655699"/>
              <a:ext cx="2544588" cy="2544588"/>
            </a:xfrm>
            <a:prstGeom prst="rect">
              <a:avLst/>
            </a:prstGeom>
          </p:spPr>
        </p:pic>
        <p:pic>
          <p:nvPicPr>
            <p:cNvPr id="17" name="Graphic 16">
              <a:extLst>
                <a:ext uri="{FF2B5EF4-FFF2-40B4-BE49-F238E27FC236}">
                  <a16:creationId xmlns:a16="http://schemas.microsoft.com/office/drawing/2014/main" id="{08A95FF7-43F0-4E5D-B674-007F7E4C6C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7775" y="2655699"/>
              <a:ext cx="2544588" cy="2544588"/>
            </a:xfrm>
            <a:prstGeom prst="rect">
              <a:avLst/>
            </a:prstGeom>
          </p:spPr>
        </p:pic>
      </p:grpSp>
    </p:spTree>
    <p:extLst>
      <p:ext uri="{BB962C8B-B14F-4D97-AF65-F5344CB8AC3E}">
        <p14:creationId xmlns:p14="http://schemas.microsoft.com/office/powerpoint/2010/main" val="14849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15</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CFDA87B4-9C4D-49A4-B2FE-79E3095135AC}"/>
              </a:ext>
            </a:extLst>
          </p:cNvPr>
          <p:cNvSpPr txBox="1">
            <a:spLocks/>
          </p:cNvSpPr>
          <p:nvPr/>
        </p:nvSpPr>
        <p:spPr>
          <a:xfrm>
            <a:off x="838200" y="458836"/>
            <a:ext cx="10515600" cy="93730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b="1" dirty="0">
                <a:latin typeface="Calibri" panose="020F0502020204030204" pitchFamily="34" charset="0"/>
                <a:cs typeface="Calibri" panose="020F0502020204030204" pitchFamily="34" charset="0"/>
              </a:rPr>
              <a:t>Our research will help prospective students understand the relationship between college type and default rate. </a:t>
            </a:r>
          </a:p>
        </p:txBody>
      </p:sp>
      <p:sp>
        <p:nvSpPr>
          <p:cNvPr id="20" name="Rounded Rectangle 15">
            <a:extLst>
              <a:ext uri="{FF2B5EF4-FFF2-40B4-BE49-F238E27FC236}">
                <a16:creationId xmlns:a16="http://schemas.microsoft.com/office/drawing/2014/main" id="{83DED144-C74B-4547-B88B-629684969A3B}"/>
              </a:ext>
            </a:extLst>
          </p:cNvPr>
          <p:cNvSpPr/>
          <p:nvPr/>
        </p:nvSpPr>
        <p:spPr>
          <a:xfrm rot="2292896">
            <a:off x="7067222" y="1516878"/>
            <a:ext cx="479771" cy="2714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865C01E-887B-472A-A5C2-4445D1CF331A}"/>
              </a:ext>
            </a:extLst>
          </p:cNvPr>
          <p:cNvSpPr/>
          <p:nvPr/>
        </p:nvSpPr>
        <p:spPr>
          <a:xfrm>
            <a:off x="5049175" y="1608916"/>
            <a:ext cx="2597517" cy="887110"/>
          </a:xfrm>
          <a:prstGeom prst="roundRect">
            <a:avLst/>
          </a:prstGeom>
          <a:solidFill>
            <a:schemeClr val="accent1">
              <a:lumMod val="40000"/>
              <a:lumOff val="6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n w="0"/>
                <a:solidFill>
                  <a:schemeClr val="tx1"/>
                </a:solidFill>
                <a:latin typeface="Calibri" panose="020F0502020204030204" pitchFamily="34" charset="0"/>
                <a:cs typeface="Calibri" panose="020F0502020204030204" pitchFamily="34" charset="0"/>
              </a:rPr>
              <a:t>College</a:t>
            </a:r>
          </a:p>
        </p:txBody>
      </p:sp>
      <p:sp>
        <p:nvSpPr>
          <p:cNvPr id="23" name="Rectangle: Rounded Corners 22">
            <a:extLst>
              <a:ext uri="{FF2B5EF4-FFF2-40B4-BE49-F238E27FC236}">
                <a16:creationId xmlns:a16="http://schemas.microsoft.com/office/drawing/2014/main" id="{B35FEAB4-2558-41D8-8F02-83354EDC550D}"/>
              </a:ext>
            </a:extLst>
          </p:cNvPr>
          <p:cNvSpPr/>
          <p:nvPr/>
        </p:nvSpPr>
        <p:spPr>
          <a:xfrm>
            <a:off x="3349598" y="2948035"/>
            <a:ext cx="1567908" cy="967327"/>
          </a:xfrm>
          <a:prstGeom prst="roundRect">
            <a:avLst/>
          </a:prstGeom>
          <a:solidFill>
            <a:schemeClr val="accent3">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Private</a:t>
            </a:r>
          </a:p>
        </p:txBody>
      </p:sp>
      <p:sp>
        <p:nvSpPr>
          <p:cNvPr id="24" name="Rectangle: Rounded Corners 23">
            <a:extLst>
              <a:ext uri="{FF2B5EF4-FFF2-40B4-BE49-F238E27FC236}">
                <a16:creationId xmlns:a16="http://schemas.microsoft.com/office/drawing/2014/main" id="{B817690D-F152-4994-8945-8E32F3A6BD1E}"/>
              </a:ext>
            </a:extLst>
          </p:cNvPr>
          <p:cNvSpPr/>
          <p:nvPr/>
        </p:nvSpPr>
        <p:spPr>
          <a:xfrm>
            <a:off x="7615646" y="2950269"/>
            <a:ext cx="1567908" cy="967327"/>
          </a:xfrm>
          <a:prstGeom prst="roundRect">
            <a:avLst/>
          </a:prstGeom>
          <a:solidFill>
            <a:schemeClr val="accent6">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Public</a:t>
            </a:r>
          </a:p>
        </p:txBody>
      </p:sp>
      <p:sp>
        <p:nvSpPr>
          <p:cNvPr id="25" name="Rectangle: Rounded Corners 24">
            <a:extLst>
              <a:ext uri="{FF2B5EF4-FFF2-40B4-BE49-F238E27FC236}">
                <a16:creationId xmlns:a16="http://schemas.microsoft.com/office/drawing/2014/main" id="{EFF6C444-9D81-437E-8826-DD51B1EE3794}"/>
              </a:ext>
            </a:extLst>
          </p:cNvPr>
          <p:cNvSpPr/>
          <p:nvPr/>
        </p:nvSpPr>
        <p:spPr>
          <a:xfrm>
            <a:off x="1937186" y="4404394"/>
            <a:ext cx="1335812" cy="858799"/>
          </a:xfrm>
          <a:prstGeom prst="roundRect">
            <a:avLst/>
          </a:prstGeom>
          <a:solidFill>
            <a:schemeClr val="accent4">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Non-Profit</a:t>
            </a:r>
          </a:p>
        </p:txBody>
      </p:sp>
      <p:sp>
        <p:nvSpPr>
          <p:cNvPr id="26" name="Rectangle: Rounded Corners 25">
            <a:extLst>
              <a:ext uri="{FF2B5EF4-FFF2-40B4-BE49-F238E27FC236}">
                <a16:creationId xmlns:a16="http://schemas.microsoft.com/office/drawing/2014/main" id="{C2DAFEE5-A32E-40A9-8FAF-1F1DC58D0948}"/>
              </a:ext>
            </a:extLst>
          </p:cNvPr>
          <p:cNvSpPr/>
          <p:nvPr/>
        </p:nvSpPr>
        <p:spPr>
          <a:xfrm>
            <a:off x="5027260" y="4409648"/>
            <a:ext cx="1335812" cy="858799"/>
          </a:xfrm>
          <a:prstGeom prst="roundRect">
            <a:avLst/>
          </a:prstGeom>
          <a:solidFill>
            <a:schemeClr val="accent2">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For-Profit</a:t>
            </a:r>
          </a:p>
        </p:txBody>
      </p:sp>
      <p:cxnSp>
        <p:nvCxnSpPr>
          <p:cNvPr id="27" name="Connector: Elbow 26">
            <a:extLst>
              <a:ext uri="{FF2B5EF4-FFF2-40B4-BE49-F238E27FC236}">
                <a16:creationId xmlns:a16="http://schemas.microsoft.com/office/drawing/2014/main" id="{E47FD437-8956-4296-BBEF-5061CE92BB86}"/>
              </a:ext>
            </a:extLst>
          </p:cNvPr>
          <p:cNvCxnSpPr>
            <a:stCxn id="23" idx="2"/>
            <a:endCxn id="26" idx="0"/>
          </p:cNvCxnSpPr>
          <p:nvPr/>
        </p:nvCxnSpPr>
        <p:spPr>
          <a:xfrm rot="16200000" flipH="1">
            <a:off x="4667216" y="3381698"/>
            <a:ext cx="494286" cy="1561614"/>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5EDC61E-7601-4234-A26C-752286271B02}"/>
              </a:ext>
            </a:extLst>
          </p:cNvPr>
          <p:cNvCxnSpPr>
            <a:stCxn id="23" idx="2"/>
            <a:endCxn id="25" idx="0"/>
          </p:cNvCxnSpPr>
          <p:nvPr/>
        </p:nvCxnSpPr>
        <p:spPr>
          <a:xfrm rot="5400000">
            <a:off x="3124806" y="3395648"/>
            <a:ext cx="489032" cy="1528460"/>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2D5B8DD-0EB9-4FD4-8237-CB922DCD62AA}"/>
              </a:ext>
            </a:extLst>
          </p:cNvPr>
          <p:cNvCxnSpPr>
            <a:stCxn id="22" idx="2"/>
            <a:endCxn id="23" idx="0"/>
          </p:cNvCxnSpPr>
          <p:nvPr/>
        </p:nvCxnSpPr>
        <p:spPr>
          <a:xfrm rot="5400000">
            <a:off x="5014739" y="1614839"/>
            <a:ext cx="452009" cy="2214382"/>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DD7384F-1664-4EFB-A5CA-1E54DDE8101E}"/>
              </a:ext>
            </a:extLst>
          </p:cNvPr>
          <p:cNvCxnSpPr>
            <a:cxnSpLocks/>
            <a:stCxn id="22" idx="2"/>
            <a:endCxn id="24" idx="0"/>
          </p:cNvCxnSpPr>
          <p:nvPr/>
        </p:nvCxnSpPr>
        <p:spPr>
          <a:xfrm rot="16200000" flipH="1">
            <a:off x="7146646" y="1697314"/>
            <a:ext cx="454243" cy="2051666"/>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2" name="Graphic 1031" descr="Close">
            <a:extLst>
              <a:ext uri="{FF2B5EF4-FFF2-40B4-BE49-F238E27FC236}">
                <a16:creationId xmlns:a16="http://schemas.microsoft.com/office/drawing/2014/main" id="{0676EF48-E7A6-43F5-AA8B-8BF8AD0DA4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94358">
            <a:off x="5967413" y="4197326"/>
            <a:ext cx="539662" cy="539662"/>
          </a:xfrm>
          <a:prstGeom prst="rect">
            <a:avLst/>
          </a:prstGeom>
        </p:spPr>
      </p:pic>
      <p:pic>
        <p:nvPicPr>
          <p:cNvPr id="1036" name="Graphic 1035" descr="Thumbs up sign">
            <a:extLst>
              <a:ext uri="{FF2B5EF4-FFF2-40B4-BE49-F238E27FC236}">
                <a16:creationId xmlns:a16="http://schemas.microsoft.com/office/drawing/2014/main" id="{D814BECC-BAF7-430B-B985-93B9A4F3F7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03284">
            <a:off x="1667984" y="4026337"/>
            <a:ext cx="606506" cy="606506"/>
          </a:xfrm>
          <a:prstGeom prst="rect">
            <a:avLst/>
          </a:prstGeom>
        </p:spPr>
      </p:pic>
    </p:spTree>
    <p:extLst>
      <p:ext uri="{BB962C8B-B14F-4D97-AF65-F5344CB8AC3E}">
        <p14:creationId xmlns:p14="http://schemas.microsoft.com/office/powerpoint/2010/main" val="10803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624-00EE-C145-B181-91E2FDD907E7}"/>
              </a:ext>
            </a:extLst>
          </p:cNvPr>
          <p:cNvSpPr>
            <a:spLocks noGrp="1"/>
          </p:cNvSpPr>
          <p:nvPr>
            <p:ph type="title"/>
          </p:nvPr>
        </p:nvSpPr>
        <p:spPr>
          <a:xfrm>
            <a:off x="838200" y="365125"/>
            <a:ext cx="10515600" cy="503555"/>
          </a:xfrm>
        </p:spPr>
        <p:txBody>
          <a:bodyPr>
            <a:normAutofit fontScale="90000"/>
          </a:bodyPr>
          <a:lstStyle/>
          <a:p>
            <a:r>
              <a:rPr lang="en-US" sz="3600" dirty="0">
                <a:latin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F67E69DE-F39E-4D41-BC4D-2D8AB7E4C8E0}"/>
              </a:ext>
            </a:extLst>
          </p:cNvPr>
          <p:cNvSpPr txBox="1"/>
          <p:nvPr/>
        </p:nvSpPr>
        <p:spPr>
          <a:xfrm>
            <a:off x="838200" y="729652"/>
            <a:ext cx="10515600" cy="5693866"/>
          </a:xfrm>
          <a:prstGeom prst="rect">
            <a:avLst/>
          </a:prstGeom>
          <a:noFill/>
        </p:spPr>
        <p:txBody>
          <a:bodyPr wrap="square" rtlCol="0">
            <a:spAutoFit/>
          </a:bodyPr>
          <a:lstStyle/>
          <a:p>
            <a:pPr marL="461963" indent="-461963">
              <a:lnSpc>
                <a:spcPct val="200000"/>
              </a:lnSpc>
            </a:pPr>
            <a:r>
              <a:rPr lang="en-US" sz="1400" dirty="0"/>
              <a:t>Black Voice News (2019). Survey: Doubts About 2020 Census Higher with Minorities. </a:t>
            </a:r>
            <a:r>
              <a:rPr lang="en-US" sz="1400" i="1" dirty="0"/>
              <a:t>Black Voice News. </a:t>
            </a:r>
            <a:r>
              <a:rPr lang="en-US" sz="1400" i="1" dirty="0">
                <a:hlinkClick r:id="rId2"/>
              </a:rPr>
              <a:t>https://blackvoicenews.com/2019/10/22/survey-doubts-about-2020-census-higher-with-minorities/</a:t>
            </a:r>
            <a:endParaRPr lang="en-US" sz="1400" dirty="0">
              <a:cs typeface="Times New Roman" panose="02020603050405020304" pitchFamily="18" charset="0"/>
            </a:endParaRPr>
          </a:p>
          <a:p>
            <a:pPr>
              <a:lnSpc>
                <a:spcPct val="200000"/>
              </a:lnSpc>
            </a:pPr>
            <a:r>
              <a:rPr lang="en-US" sz="1400" dirty="0">
                <a:cs typeface="Times New Roman" panose="02020603050405020304" pitchFamily="18" charset="0"/>
              </a:rPr>
              <a:t>Minitab (2016) Understanding t-Tests: t-values and t-distributions. </a:t>
            </a:r>
            <a:r>
              <a:rPr lang="en-US" sz="1400" i="1" dirty="0">
                <a:cs typeface="Times New Roman" panose="02020603050405020304" pitchFamily="18" charset="0"/>
              </a:rPr>
              <a:t>The Minitab Blog</a:t>
            </a:r>
            <a:r>
              <a:rPr lang="en-US" sz="1400" dirty="0">
                <a:cs typeface="Times New Roman" panose="02020603050405020304" pitchFamily="18" charset="0"/>
              </a:rPr>
              <a:t>. Retrieved from 	</a:t>
            </a:r>
            <a:r>
              <a:rPr lang="en-US" sz="1400" dirty="0">
                <a:hlinkClick r:id="rId3"/>
              </a:rPr>
              <a:t>https://blog.minitab.com/blog/adventures-in-statistics-2/understanding-t-tests-t-values-and-t-distributions</a:t>
            </a:r>
            <a:endParaRPr lang="en-US" sz="1400" dirty="0">
              <a:cs typeface="Times New Roman" panose="02020603050405020304" pitchFamily="18" charset="0"/>
            </a:endParaRPr>
          </a:p>
          <a:p>
            <a:pPr marL="401638" indent="-401638">
              <a:lnSpc>
                <a:spcPct val="200000"/>
              </a:lnSpc>
            </a:pPr>
            <a:r>
              <a:rPr lang="en-US" sz="1400" dirty="0">
                <a:cs typeface="Times New Roman" panose="02020603050405020304" pitchFamily="18" charset="0"/>
              </a:rPr>
              <a:t>Official Cohort Default Rates for Schools. (n.d.). Retrieved from   </a:t>
            </a:r>
            <a:r>
              <a:rPr lang="en-US" sz="1400" dirty="0">
                <a:cs typeface="Times New Roman" panose="02020603050405020304" pitchFamily="18" charset="0"/>
                <a:hlinkClick r:id="rId4"/>
              </a:rPr>
              <a:t>https://www2.ed.gov/offices/OSFAP/defaultmanagement/cdr.html</a:t>
            </a:r>
            <a:endParaRPr lang="en-US" sz="1400" dirty="0">
              <a:cs typeface="Times New Roman" panose="02020603050405020304" pitchFamily="18" charset="0"/>
            </a:endParaRPr>
          </a:p>
          <a:p>
            <a:pPr>
              <a:lnSpc>
                <a:spcPct val="200000"/>
              </a:lnSpc>
            </a:pPr>
            <a:r>
              <a:rPr lang="en-US" sz="1400" dirty="0"/>
              <a:t>Penn State (2020). Distribution Plot. </a:t>
            </a:r>
            <a:r>
              <a:rPr lang="en-US" sz="1400" i="1" dirty="0"/>
              <a:t>STAT Online | Department of Statistics. </a:t>
            </a:r>
            <a:r>
              <a:rPr lang="en-US" sz="1400" i="1" dirty="0">
                <a:hlinkClick r:id="rId5"/>
              </a:rPr>
              <a:t>https://online.stat.psu.edu/statprogram/reviews/statistical-concepts/hypothesis-testing/critical-value-approach</a:t>
            </a:r>
            <a:endParaRPr lang="en-US" sz="1400" dirty="0">
              <a:cs typeface="Times New Roman" panose="02020603050405020304" pitchFamily="18" charset="0"/>
            </a:endParaRPr>
          </a:p>
          <a:p>
            <a:pPr>
              <a:lnSpc>
                <a:spcPct val="200000"/>
              </a:lnSpc>
            </a:pPr>
            <a:r>
              <a:rPr lang="en-US" sz="1400" dirty="0" err="1">
                <a:cs typeface="Times New Roman" panose="02020603050405020304" pitchFamily="18" charset="0"/>
              </a:rPr>
              <a:t>Scikit</a:t>
            </a:r>
            <a:r>
              <a:rPr lang="en-US" sz="1400" dirty="0">
                <a:cs typeface="Times New Roman" panose="02020603050405020304" pitchFamily="18" charset="0"/>
              </a:rPr>
              <a:t>-Learn (2020). Logistic Function. </a:t>
            </a:r>
            <a:r>
              <a:rPr lang="en-US" sz="1400" i="1" dirty="0" err="1">
                <a:cs typeface="Times New Roman" panose="02020603050405020304" pitchFamily="18" charset="0"/>
              </a:rPr>
              <a:t>Scikit</a:t>
            </a:r>
            <a:r>
              <a:rPr lang="en-US" sz="1400" i="1" dirty="0">
                <a:cs typeface="Times New Roman" panose="02020603050405020304" pitchFamily="18" charset="0"/>
              </a:rPr>
              <a:t>-Learn.</a:t>
            </a:r>
            <a:r>
              <a:rPr lang="en-US" sz="1400" dirty="0">
                <a:cs typeface="Times New Roman" panose="02020603050405020304" pitchFamily="18" charset="0"/>
              </a:rPr>
              <a:t> Retrieved from </a:t>
            </a:r>
          </a:p>
          <a:p>
            <a:pPr lvl="1">
              <a:lnSpc>
                <a:spcPct val="200000"/>
              </a:lnSpc>
            </a:pPr>
            <a:r>
              <a:rPr lang="en-US" sz="1400" dirty="0">
                <a:cs typeface="Times New Roman" panose="02020603050405020304" pitchFamily="18" charset="0"/>
                <a:hlinkClick r:id="rId6"/>
              </a:rPr>
              <a:t>https://scikit-learn.org/stable/auto_examples/linear_model/plot_logistic.html</a:t>
            </a:r>
            <a:endParaRPr lang="en-US" sz="1400" dirty="0">
              <a:cs typeface="Times New Roman" panose="02020603050405020304" pitchFamily="18" charset="0"/>
            </a:endParaRPr>
          </a:p>
          <a:p>
            <a:pPr marL="455613" indent="-455613">
              <a:lnSpc>
                <a:spcPct val="200000"/>
              </a:lnSpc>
            </a:pPr>
            <a:r>
              <a:rPr lang="en-US" sz="1400" dirty="0">
                <a:cs typeface="Times New Roman" panose="02020603050405020304" pitchFamily="18" charset="0"/>
              </a:rPr>
              <a:t>US Census Bureau. (2016). Modified Race Data 2010. Retrieved from </a:t>
            </a:r>
            <a:r>
              <a:rPr lang="en-US" sz="1400" dirty="0">
                <a:cs typeface="Times New Roman" panose="02020603050405020304" pitchFamily="18" charset="0"/>
                <a:hlinkClick r:id="rId7"/>
              </a:rPr>
              <a:t>https://www.census.gov/data/datasets/2010/demo/popest/modified-race-data-2010.html</a:t>
            </a:r>
            <a:endParaRPr lang="en-US" sz="1400" dirty="0">
              <a:cs typeface="Times New Roman" panose="02020603050405020304" pitchFamily="18" charset="0"/>
            </a:endParaRPr>
          </a:p>
          <a:p>
            <a:pPr>
              <a:lnSpc>
                <a:spcPct val="200000"/>
              </a:lnSpc>
            </a:pPr>
            <a:r>
              <a:rPr lang="en-US" sz="1400" dirty="0">
                <a:cs typeface="Times New Roman" panose="02020603050405020304" pitchFamily="18" charset="0"/>
              </a:rPr>
              <a:t>Use the Data. (n.d.). Retrieved from </a:t>
            </a:r>
            <a:r>
              <a:rPr lang="en-US" sz="1400" dirty="0">
                <a:cs typeface="Times New Roman" panose="02020603050405020304" pitchFamily="18" charset="0"/>
                <a:hlinkClick r:id="rId8"/>
              </a:rPr>
              <a:t>https://nces.ed.gov/ipeds/use-the-data</a:t>
            </a:r>
            <a:endParaRPr lang="en-US" sz="1400" dirty="0">
              <a:cs typeface="Times New Roman" panose="02020603050405020304" pitchFamily="18" charset="0"/>
            </a:endParaRPr>
          </a:p>
          <a:p>
            <a:pPr>
              <a:lnSpc>
                <a:spcPct val="200000"/>
              </a:lnSpc>
            </a:pPr>
            <a:endParaRPr lang="en-US" sz="1400" dirty="0">
              <a:cs typeface="Times New Roman" panose="02020603050405020304" pitchFamily="18" charset="0"/>
            </a:endParaRPr>
          </a:p>
        </p:txBody>
      </p:sp>
      <p:sp>
        <p:nvSpPr>
          <p:cNvPr id="4" name="Date Placeholder 3">
            <a:extLst>
              <a:ext uri="{FF2B5EF4-FFF2-40B4-BE49-F238E27FC236}">
                <a16:creationId xmlns:a16="http://schemas.microsoft.com/office/drawing/2014/main" id="{7F14D4EA-E3E1-F947-887F-24CEDDDF263E}"/>
              </a:ext>
            </a:extLst>
          </p:cNvPr>
          <p:cNvSpPr>
            <a:spLocks noGrp="1"/>
          </p:cNvSpPr>
          <p:nvPr>
            <p:ph type="dt" sz="half" idx="10"/>
          </p:nvPr>
        </p:nvSpPr>
        <p:spPr/>
        <p:txBody>
          <a:bodyPr/>
          <a:lstStyle/>
          <a:p>
            <a:fld id="{E401BE60-0358-8943-84CD-8AD0E1537C87}" type="datetime1">
              <a:rPr lang="en-US" smtClean="0"/>
              <a:t>2/29/20</a:t>
            </a:fld>
            <a:endParaRPr lang="en-US"/>
          </a:p>
        </p:txBody>
      </p:sp>
      <p:sp>
        <p:nvSpPr>
          <p:cNvPr id="5" name="Slide Number Placeholder 4">
            <a:extLst>
              <a:ext uri="{FF2B5EF4-FFF2-40B4-BE49-F238E27FC236}">
                <a16:creationId xmlns:a16="http://schemas.microsoft.com/office/drawing/2014/main" id="{ECD80F34-78E4-EB4A-9C0D-8AD95DF44A46}"/>
              </a:ext>
            </a:extLst>
          </p:cNvPr>
          <p:cNvSpPr>
            <a:spLocks noGrp="1"/>
          </p:cNvSpPr>
          <p:nvPr>
            <p:ph type="sldNum" sz="quarter" idx="12"/>
          </p:nvPr>
        </p:nvSpPr>
        <p:spPr/>
        <p:txBody>
          <a:bodyPr/>
          <a:lstStyle/>
          <a:p>
            <a:fld id="{84A3232F-3105-4486-9284-B648C26D6860}" type="slidenum">
              <a:rPr lang="en-US" smtClean="0"/>
              <a:t>16</a:t>
            </a:fld>
            <a:endParaRPr lang="en-US"/>
          </a:p>
        </p:txBody>
      </p:sp>
      <p:cxnSp>
        <p:nvCxnSpPr>
          <p:cNvPr id="6" name="Straight Connector 5">
            <a:extLst>
              <a:ext uri="{FF2B5EF4-FFF2-40B4-BE49-F238E27FC236}">
                <a16:creationId xmlns:a16="http://schemas.microsoft.com/office/drawing/2014/main" id="{B1D818A2-E927-C94E-B642-4ADE83217521}"/>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3B2F65A4-85CF-1040-913B-2D9E4304E5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2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7" name="Connector: Curved 1126">
            <a:extLst>
              <a:ext uri="{FF2B5EF4-FFF2-40B4-BE49-F238E27FC236}">
                <a16:creationId xmlns:a16="http://schemas.microsoft.com/office/drawing/2014/main" id="{ED956B3C-EDAE-413D-BA20-287044102021}"/>
              </a:ext>
            </a:extLst>
          </p:cNvPr>
          <p:cNvCxnSpPr>
            <a:stCxn id="52" idx="2"/>
            <a:endCxn id="85" idx="2"/>
          </p:cNvCxnSpPr>
          <p:nvPr/>
        </p:nvCxnSpPr>
        <p:spPr>
          <a:xfrm rot="16200000" flipH="1">
            <a:off x="4352472" y="4039536"/>
            <a:ext cx="848956" cy="1913884"/>
          </a:xfrm>
          <a:prstGeom prst="curvedConnector2">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3" name="Connector: Curved 1122">
            <a:extLst>
              <a:ext uri="{FF2B5EF4-FFF2-40B4-BE49-F238E27FC236}">
                <a16:creationId xmlns:a16="http://schemas.microsoft.com/office/drawing/2014/main" id="{AD98D653-7669-46FD-A6C6-F9692B9D25DA}"/>
              </a:ext>
            </a:extLst>
          </p:cNvPr>
          <p:cNvCxnSpPr>
            <a:stCxn id="53" idx="2"/>
            <a:endCxn id="85" idx="2"/>
          </p:cNvCxnSpPr>
          <p:nvPr/>
        </p:nvCxnSpPr>
        <p:spPr>
          <a:xfrm rot="16200000" flipH="1">
            <a:off x="2888713" y="2575777"/>
            <a:ext cx="1587308" cy="4103050"/>
          </a:xfrm>
          <a:prstGeom prst="curvedConnector2">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5" name="Connector: Curved 1124">
            <a:extLst>
              <a:ext uri="{FF2B5EF4-FFF2-40B4-BE49-F238E27FC236}">
                <a16:creationId xmlns:a16="http://schemas.microsoft.com/office/drawing/2014/main" id="{38A5F1FC-B407-40EB-997F-52FF181322E4}"/>
              </a:ext>
            </a:extLst>
          </p:cNvPr>
          <p:cNvCxnSpPr>
            <a:stCxn id="16" idx="2"/>
            <a:endCxn id="85" idx="2"/>
          </p:cNvCxnSpPr>
          <p:nvPr/>
        </p:nvCxnSpPr>
        <p:spPr>
          <a:xfrm rot="5400000" flipH="1" flipV="1">
            <a:off x="3517284" y="3472624"/>
            <a:ext cx="268275" cy="4164940"/>
          </a:xfrm>
          <a:prstGeom prst="curvedConnector4">
            <a:avLst>
              <a:gd name="adj1" fmla="val -85211"/>
              <a:gd name="adj2" fmla="val 5686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Connector: Curved 1048">
            <a:extLst>
              <a:ext uri="{FF2B5EF4-FFF2-40B4-BE49-F238E27FC236}">
                <a16:creationId xmlns:a16="http://schemas.microsoft.com/office/drawing/2014/main" id="{03CFD8BB-0A5D-4CE0-AD59-27E33D481070}"/>
              </a:ext>
            </a:extLst>
          </p:cNvPr>
          <p:cNvCxnSpPr>
            <a:cxnSpLocks/>
            <a:stCxn id="85" idx="6"/>
            <a:endCxn id="143" idx="2"/>
          </p:cNvCxnSpPr>
          <p:nvPr/>
        </p:nvCxnSpPr>
        <p:spPr>
          <a:xfrm flipV="1">
            <a:off x="6852773" y="4649226"/>
            <a:ext cx="3711783" cy="7717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1" name="Connector: Curved 1050">
            <a:extLst>
              <a:ext uri="{FF2B5EF4-FFF2-40B4-BE49-F238E27FC236}">
                <a16:creationId xmlns:a16="http://schemas.microsoft.com/office/drawing/2014/main" id="{3C135FFF-2392-4E35-9F13-39DFF45CF7D2}"/>
              </a:ext>
            </a:extLst>
          </p:cNvPr>
          <p:cNvCxnSpPr>
            <a:cxnSpLocks/>
            <a:stCxn id="85" idx="6"/>
            <a:endCxn id="141" idx="2"/>
          </p:cNvCxnSpPr>
          <p:nvPr/>
        </p:nvCxnSpPr>
        <p:spPr>
          <a:xfrm flipV="1">
            <a:off x="6852773" y="4496826"/>
            <a:ext cx="3559383" cy="9241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3" name="Connector: Curved 1052">
            <a:extLst>
              <a:ext uri="{FF2B5EF4-FFF2-40B4-BE49-F238E27FC236}">
                <a16:creationId xmlns:a16="http://schemas.microsoft.com/office/drawing/2014/main" id="{4EA7DB6B-8A5B-40FB-9835-E4E937C42BAB}"/>
              </a:ext>
            </a:extLst>
          </p:cNvPr>
          <p:cNvCxnSpPr>
            <a:cxnSpLocks/>
            <a:stCxn id="85" idx="6"/>
            <a:endCxn id="139" idx="2"/>
          </p:cNvCxnSpPr>
          <p:nvPr/>
        </p:nvCxnSpPr>
        <p:spPr>
          <a:xfrm flipV="1">
            <a:off x="6852773" y="4344426"/>
            <a:ext cx="3406983" cy="1076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5" name="Connector: Curved 1054">
            <a:extLst>
              <a:ext uri="{FF2B5EF4-FFF2-40B4-BE49-F238E27FC236}">
                <a16:creationId xmlns:a16="http://schemas.microsoft.com/office/drawing/2014/main" id="{84005B4B-0090-49A3-B867-3F580B85B7FB}"/>
              </a:ext>
            </a:extLst>
          </p:cNvPr>
          <p:cNvCxnSpPr>
            <a:cxnSpLocks/>
            <a:stCxn id="85" idx="6"/>
            <a:endCxn id="137" idx="2"/>
          </p:cNvCxnSpPr>
          <p:nvPr/>
        </p:nvCxnSpPr>
        <p:spPr>
          <a:xfrm flipV="1">
            <a:off x="6852773" y="4192026"/>
            <a:ext cx="3254583" cy="1228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3" name="Connector: Curved 152">
            <a:extLst>
              <a:ext uri="{FF2B5EF4-FFF2-40B4-BE49-F238E27FC236}">
                <a16:creationId xmlns:a16="http://schemas.microsoft.com/office/drawing/2014/main" id="{FCCC489D-337B-4929-80EC-B8BDAFC7633C}"/>
              </a:ext>
            </a:extLst>
          </p:cNvPr>
          <p:cNvCxnSpPr>
            <a:cxnSpLocks/>
            <a:stCxn id="85" idx="6"/>
            <a:endCxn id="135" idx="2"/>
          </p:cNvCxnSpPr>
          <p:nvPr/>
        </p:nvCxnSpPr>
        <p:spPr>
          <a:xfrm flipV="1">
            <a:off x="6852773" y="4039626"/>
            <a:ext cx="3102183" cy="1381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6" name="Connector: Curved 155">
            <a:extLst>
              <a:ext uri="{FF2B5EF4-FFF2-40B4-BE49-F238E27FC236}">
                <a16:creationId xmlns:a16="http://schemas.microsoft.com/office/drawing/2014/main" id="{F73D758B-EFC4-4AF5-8F6D-129977796E97}"/>
              </a:ext>
            </a:extLst>
          </p:cNvPr>
          <p:cNvCxnSpPr>
            <a:cxnSpLocks/>
            <a:stCxn id="85" idx="6"/>
            <a:endCxn id="133" idx="2"/>
          </p:cNvCxnSpPr>
          <p:nvPr/>
        </p:nvCxnSpPr>
        <p:spPr>
          <a:xfrm flipV="1">
            <a:off x="6852773" y="3887226"/>
            <a:ext cx="2949783" cy="15337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6" name="Connector: Curved 1055">
            <a:extLst>
              <a:ext uri="{FF2B5EF4-FFF2-40B4-BE49-F238E27FC236}">
                <a16:creationId xmlns:a16="http://schemas.microsoft.com/office/drawing/2014/main" id="{CCFD29CE-8FEC-4BEB-93B7-0B8CA2128A2D}"/>
              </a:ext>
            </a:extLst>
          </p:cNvPr>
          <p:cNvCxnSpPr>
            <a:cxnSpLocks/>
            <a:stCxn id="85" idx="6"/>
            <a:endCxn id="131" idx="2"/>
          </p:cNvCxnSpPr>
          <p:nvPr/>
        </p:nvCxnSpPr>
        <p:spPr>
          <a:xfrm flipV="1">
            <a:off x="6852773" y="3734826"/>
            <a:ext cx="2797383" cy="16861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8" name="Connector: Curved 1057">
            <a:extLst>
              <a:ext uri="{FF2B5EF4-FFF2-40B4-BE49-F238E27FC236}">
                <a16:creationId xmlns:a16="http://schemas.microsoft.com/office/drawing/2014/main" id="{BBC34F3C-2744-42BE-BADF-324571A75637}"/>
              </a:ext>
            </a:extLst>
          </p:cNvPr>
          <p:cNvCxnSpPr>
            <a:cxnSpLocks/>
            <a:stCxn id="85" idx="6"/>
            <a:endCxn id="129" idx="2"/>
          </p:cNvCxnSpPr>
          <p:nvPr/>
        </p:nvCxnSpPr>
        <p:spPr>
          <a:xfrm flipV="1">
            <a:off x="6852773" y="3582426"/>
            <a:ext cx="2644983" cy="1838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8" name="Connector: Curved 157">
            <a:extLst>
              <a:ext uri="{FF2B5EF4-FFF2-40B4-BE49-F238E27FC236}">
                <a16:creationId xmlns:a16="http://schemas.microsoft.com/office/drawing/2014/main" id="{BF742A3F-66AA-483B-890C-A90CDD6DBA0E}"/>
              </a:ext>
            </a:extLst>
          </p:cNvPr>
          <p:cNvCxnSpPr>
            <a:cxnSpLocks/>
            <a:stCxn id="85" idx="6"/>
            <a:endCxn id="126" idx="2"/>
          </p:cNvCxnSpPr>
          <p:nvPr/>
        </p:nvCxnSpPr>
        <p:spPr>
          <a:xfrm flipV="1">
            <a:off x="6852773" y="3430026"/>
            <a:ext cx="2492583" cy="1990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1" name="Connector: Curved 1060">
            <a:extLst>
              <a:ext uri="{FF2B5EF4-FFF2-40B4-BE49-F238E27FC236}">
                <a16:creationId xmlns:a16="http://schemas.microsoft.com/office/drawing/2014/main" id="{118CD2AE-FE02-4095-8822-6CBA05ED4430}"/>
              </a:ext>
            </a:extLst>
          </p:cNvPr>
          <p:cNvCxnSpPr>
            <a:cxnSpLocks/>
            <a:stCxn id="85" idx="6"/>
            <a:endCxn id="18" idx="2"/>
          </p:cNvCxnSpPr>
          <p:nvPr/>
        </p:nvCxnSpPr>
        <p:spPr>
          <a:xfrm flipV="1">
            <a:off x="6852773" y="3277626"/>
            <a:ext cx="2340183" cy="2143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The CDR is the percentage of US graduate students who default on their student loans.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46D988A-FF70-A442-A77B-E74D5931B38E}"/>
              </a:ext>
            </a:extLst>
          </p:cNvPr>
          <p:cNvSpPr>
            <a:spLocks noGrp="1"/>
          </p:cNvSpPr>
          <p:nvPr>
            <p:ph type="dt" sz="half" idx="10"/>
          </p:nvPr>
        </p:nvSpPr>
        <p:spPr/>
        <p:txBody>
          <a:bodyPr/>
          <a:lstStyle/>
          <a:p>
            <a:fld id="{ED326A78-6732-8345-984D-E9043A7AD045}" type="datetime1">
              <a:rPr lang="en-US" smtClean="0"/>
              <a:t>2/29/20</a:t>
            </a:fld>
            <a:endParaRPr lang="en-US"/>
          </a:p>
        </p:txBody>
      </p:sp>
      <p:sp>
        <p:nvSpPr>
          <p:cNvPr id="4" name="Slide Number Placeholder 3">
            <a:extLst>
              <a:ext uri="{FF2B5EF4-FFF2-40B4-BE49-F238E27FC236}">
                <a16:creationId xmlns:a16="http://schemas.microsoft.com/office/drawing/2014/main" id="{AB3E2A6F-B996-9141-9AB7-38633A0C8460}"/>
              </a:ext>
            </a:extLst>
          </p:cNvPr>
          <p:cNvSpPr>
            <a:spLocks noGrp="1"/>
          </p:cNvSpPr>
          <p:nvPr>
            <p:ph type="sldNum" sz="quarter" idx="12"/>
          </p:nvPr>
        </p:nvSpPr>
        <p:spPr>
          <a:xfrm>
            <a:off x="8610600" y="6356350"/>
            <a:ext cx="2743200" cy="365125"/>
          </a:xfrm>
        </p:spPr>
        <p:txBody>
          <a:bodyPr/>
          <a:lstStyle/>
          <a:p>
            <a:fld id="{84A3232F-3105-4486-9284-B648C26D6860}" type="slidenum">
              <a:rPr lang="en-US" smtClean="0"/>
              <a:t>2</a:t>
            </a:fld>
            <a:endParaRPr lang="en-US"/>
          </a:p>
        </p:txBody>
      </p:sp>
      <p:sp>
        <p:nvSpPr>
          <p:cNvPr id="27" name="TextBox 26">
            <a:extLst>
              <a:ext uri="{FF2B5EF4-FFF2-40B4-BE49-F238E27FC236}">
                <a16:creationId xmlns:a16="http://schemas.microsoft.com/office/drawing/2014/main" id="{CB2B6A74-56AB-4B71-8C30-2DDC1BE365E3}"/>
              </a:ext>
            </a:extLst>
          </p:cNvPr>
          <p:cNvSpPr txBox="1"/>
          <p:nvPr/>
        </p:nvSpPr>
        <p:spPr>
          <a:xfrm>
            <a:off x="3191934" y="4565186"/>
            <a:ext cx="1432491"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Private Institute</a:t>
            </a:r>
          </a:p>
        </p:txBody>
      </p:sp>
      <p:sp>
        <p:nvSpPr>
          <p:cNvPr id="28" name="TextBox 27">
            <a:extLst>
              <a:ext uri="{FF2B5EF4-FFF2-40B4-BE49-F238E27FC236}">
                <a16:creationId xmlns:a16="http://schemas.microsoft.com/office/drawing/2014/main" id="{70391BC4-FAC5-4CF0-9826-45C1848BEF54}"/>
              </a:ext>
            </a:extLst>
          </p:cNvPr>
          <p:cNvSpPr txBox="1"/>
          <p:nvPr/>
        </p:nvSpPr>
        <p:spPr>
          <a:xfrm>
            <a:off x="995685" y="3791166"/>
            <a:ext cx="1375040"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Public Institute</a:t>
            </a:r>
          </a:p>
        </p:txBody>
      </p:sp>
      <p:sp>
        <p:nvSpPr>
          <p:cNvPr id="37" name="TextBox 36">
            <a:extLst>
              <a:ext uri="{FF2B5EF4-FFF2-40B4-BE49-F238E27FC236}">
                <a16:creationId xmlns:a16="http://schemas.microsoft.com/office/drawing/2014/main" id="{FFA90F88-F33C-4A40-B287-04E9A8C8D656}"/>
              </a:ext>
            </a:extLst>
          </p:cNvPr>
          <p:cNvSpPr txBox="1"/>
          <p:nvPr/>
        </p:nvSpPr>
        <p:spPr>
          <a:xfrm>
            <a:off x="865062" y="5653565"/>
            <a:ext cx="1681208" cy="307777"/>
          </a:xfrm>
          <a:prstGeom prst="rect">
            <a:avLst/>
          </a:prstGeom>
          <a:solidFill>
            <a:schemeClr val="bg1"/>
          </a:solidFill>
        </p:spPr>
        <p:txBody>
          <a:bodyPr wrap="square" rtlCol="0">
            <a:spAutoFit/>
          </a:bodyPr>
          <a:lstStyle/>
          <a:p>
            <a:r>
              <a:rPr lang="en-US" sz="1400" dirty="0">
                <a:latin typeface="Calibri" panose="020F0502020204030204" pitchFamily="34" charset="0"/>
                <a:cs typeface="Calibri" panose="020F0502020204030204" pitchFamily="34" charset="0"/>
              </a:rPr>
              <a:t>Proprietary Institute</a:t>
            </a:r>
          </a:p>
        </p:txBody>
      </p:sp>
      <p:cxnSp>
        <p:nvCxnSpPr>
          <p:cNvPr id="46" name="Straight Connector 45">
            <a:extLst>
              <a:ext uri="{FF2B5EF4-FFF2-40B4-BE49-F238E27FC236}">
                <a16:creationId xmlns:a16="http://schemas.microsoft.com/office/drawing/2014/main" id="{AA6029E0-4BB6-49BD-9ADE-9CE171FD61AB}"/>
              </a:ext>
            </a:extLst>
          </p:cNvPr>
          <p:cNvCxnSpPr>
            <a:cxnSpLocks/>
          </p:cNvCxnSpPr>
          <p:nvPr/>
        </p:nvCxnSpPr>
        <p:spPr>
          <a:xfrm>
            <a:off x="6254522" y="432027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45DCE57-5CC5-4F14-A440-06FCE0F1DB8A}"/>
              </a:ext>
            </a:extLst>
          </p:cNvPr>
          <p:cNvCxnSpPr>
            <a:cxnSpLocks/>
          </p:cNvCxnSpPr>
          <p:nvPr/>
        </p:nvCxnSpPr>
        <p:spPr>
          <a:xfrm>
            <a:off x="9534980" y="537103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BD6068-D30A-4B7E-9700-BFA81963A547}"/>
              </a:ext>
            </a:extLst>
          </p:cNvPr>
          <p:cNvCxnSpPr>
            <a:cxnSpLocks/>
          </p:cNvCxnSpPr>
          <p:nvPr/>
        </p:nvCxnSpPr>
        <p:spPr>
          <a:xfrm>
            <a:off x="4205121" y="4733009"/>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76B73914-D4BC-4537-92CA-14F679B87CEE}"/>
                  </a:ext>
                </a:extLst>
              </p:cNvPr>
              <p:cNvSpPr/>
              <p:nvPr/>
            </p:nvSpPr>
            <p:spPr>
              <a:xfrm>
                <a:off x="847935" y="1673991"/>
                <a:ext cx="10657427" cy="605037"/>
              </a:xfrm>
              <a:prstGeom prst="rect">
                <a:avLst/>
              </a:prstGeom>
              <a:solidFill>
                <a:srgbClr val="F0F4FA"/>
              </a:solidFill>
              <a:ln w="19050">
                <a:solidFill>
                  <a:srgbClr val="336699"/>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cs typeface="Calibri" panose="020F0502020204030204" pitchFamily="34" charset="0"/>
                        </a:rPr>
                        <m:t>𝐶𝐷𝑅</m:t>
                      </m:r>
                      <m:r>
                        <a:rPr lang="en-US" sz="1600" b="0" i="1" smtClean="0">
                          <a:effectLst/>
                          <a:latin typeface="Cambria Math" panose="02040503050406030204" pitchFamily="18" charset="0"/>
                          <a:cs typeface="Calibri" panose="020F0502020204030204" pitchFamily="34" charset="0"/>
                        </a:rPr>
                        <m:t>= </m:t>
                      </m:r>
                      <m:f>
                        <m:fPr>
                          <m:ctrlPr>
                            <a:rPr lang="en-US" sz="1600" i="1">
                              <a:effectLst/>
                              <a:latin typeface="Cambria Math" panose="02040503050406030204" pitchFamily="18" charset="0"/>
                              <a:cs typeface="Calibri" panose="020F0502020204030204" pitchFamily="34" charset="0"/>
                            </a:rPr>
                          </m:ctrlPr>
                        </m:fPr>
                        <m:num>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smtClean="0">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𝐷𝑒𝑓𝑎𝑢𝑙𝑡𝑒𝑑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num>
                        <m:den>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m:t>
                          </m:r>
                        </m:den>
                      </m:f>
                    </m:oMath>
                  </m:oMathPara>
                </a14:m>
                <a:endParaRPr lang="en-US" dirty="0">
                  <a:effectLst/>
                  <a:latin typeface="Calibri" panose="020F0502020204030204" pitchFamily="34" charset="0"/>
                  <a:cs typeface="Calibri" panose="020F0502020204030204" pitchFamily="34" charset="0"/>
                </a:endParaRPr>
              </a:p>
            </p:txBody>
          </p:sp>
        </mc:Choice>
        <mc:Fallback xmlns="">
          <p:sp>
            <p:nvSpPr>
              <p:cNvPr id="114" name="Rectangle 113">
                <a:extLst>
                  <a:ext uri="{FF2B5EF4-FFF2-40B4-BE49-F238E27FC236}">
                    <a16:creationId xmlns:a16="http://schemas.microsoft.com/office/drawing/2014/main" id="{76B73914-D4BC-4537-92CA-14F679B87CEE}"/>
                  </a:ext>
                </a:extLst>
              </p:cNvPr>
              <p:cNvSpPr>
                <a:spLocks noRot="1" noChangeAspect="1" noMove="1" noResize="1" noEditPoints="1" noAdjustHandles="1" noChangeArrowheads="1" noChangeShapeType="1" noTextEdit="1"/>
              </p:cNvSpPr>
              <p:nvPr/>
            </p:nvSpPr>
            <p:spPr>
              <a:xfrm>
                <a:off x="847935" y="1673991"/>
                <a:ext cx="10657427" cy="605037"/>
              </a:xfrm>
              <a:prstGeom prst="rect">
                <a:avLst/>
              </a:prstGeom>
              <a:blipFill>
                <a:blip r:embed="rId4"/>
                <a:stretch>
                  <a:fillRect/>
                </a:stretch>
              </a:blipFill>
              <a:ln w="19050">
                <a:solidFill>
                  <a:srgbClr val="336699"/>
                </a:solidFill>
              </a:ln>
            </p:spPr>
            <p:txBody>
              <a:bodyPr/>
              <a:lstStyle/>
              <a:p>
                <a:r>
                  <a:rPr lang="en-US">
                    <a:noFill/>
                  </a:rPr>
                  <a:t> </a:t>
                </a:r>
              </a:p>
            </p:txBody>
          </p:sp>
        </mc:Fallback>
      </mc:AlternateContent>
      <p:pic>
        <p:nvPicPr>
          <p:cNvPr id="16" name="Picture 15">
            <a:extLst>
              <a:ext uri="{FF2B5EF4-FFF2-40B4-BE49-F238E27FC236}">
                <a16:creationId xmlns:a16="http://schemas.microsoft.com/office/drawing/2014/main" id="{99547E4C-DFE6-42DA-A2B7-18B7846F11AB}"/>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7452" y="4546231"/>
            <a:ext cx="1143000" cy="1143000"/>
          </a:xfrm>
          <a:prstGeom prst="rect">
            <a:avLst/>
          </a:prstGeom>
        </p:spPr>
      </p:pic>
      <p:pic>
        <p:nvPicPr>
          <p:cNvPr id="52" name="Picture 51">
            <a:extLst>
              <a:ext uri="{FF2B5EF4-FFF2-40B4-BE49-F238E27FC236}">
                <a16:creationId xmlns:a16="http://schemas.microsoft.com/office/drawing/2014/main" id="{732F583D-9720-43DC-8DE0-2D358FA6D386}"/>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48508" y="3429000"/>
            <a:ext cx="1143000" cy="1143000"/>
          </a:xfrm>
          <a:prstGeom prst="rect">
            <a:avLst/>
          </a:prstGeom>
        </p:spPr>
      </p:pic>
      <p:pic>
        <p:nvPicPr>
          <p:cNvPr id="53" name="Picture 52">
            <a:extLst>
              <a:ext uri="{FF2B5EF4-FFF2-40B4-BE49-F238E27FC236}">
                <a16:creationId xmlns:a16="http://schemas.microsoft.com/office/drawing/2014/main" id="{9B50DF8F-4860-4650-8410-50554D32E040}"/>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9383" y="2690731"/>
            <a:ext cx="1142917" cy="1142917"/>
          </a:xfrm>
          <a:prstGeom prst="rect">
            <a:avLst/>
          </a:prstGeom>
        </p:spPr>
      </p:pic>
      <p:pic>
        <p:nvPicPr>
          <p:cNvPr id="18" name="Picture 17">
            <a:extLst>
              <a:ext uri="{FF2B5EF4-FFF2-40B4-BE49-F238E27FC236}">
                <a16:creationId xmlns:a16="http://schemas.microsoft.com/office/drawing/2014/main" id="{A28AEBFF-2FCB-4DB8-9C3E-938426B8CA36}"/>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002466" y="2639646"/>
            <a:ext cx="380980" cy="637980"/>
          </a:xfrm>
          <a:prstGeom prst="rect">
            <a:avLst/>
          </a:prstGeom>
        </p:spPr>
      </p:pic>
      <p:sp>
        <p:nvSpPr>
          <p:cNvPr id="75" name="Freeform: Shape 74">
            <a:extLst>
              <a:ext uri="{FF2B5EF4-FFF2-40B4-BE49-F238E27FC236}">
                <a16:creationId xmlns:a16="http://schemas.microsoft.com/office/drawing/2014/main" id="{8F7B4B51-ADAF-4046-BA1C-A97D7756AAFF}"/>
              </a:ext>
            </a:extLst>
          </p:cNvPr>
          <p:cNvSpPr/>
          <p:nvPr/>
        </p:nvSpPr>
        <p:spPr>
          <a:xfrm rot="21027268">
            <a:off x="9142015" y="25914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26" name="Picture 125">
            <a:extLst>
              <a:ext uri="{FF2B5EF4-FFF2-40B4-BE49-F238E27FC236}">
                <a16:creationId xmlns:a16="http://schemas.microsoft.com/office/drawing/2014/main" id="{A6BBBB56-8AE4-4BAF-B344-ECD4EABEFB1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154866" y="2792046"/>
            <a:ext cx="380980" cy="637980"/>
          </a:xfrm>
          <a:prstGeom prst="rect">
            <a:avLst/>
          </a:prstGeom>
        </p:spPr>
      </p:pic>
      <p:pic>
        <p:nvPicPr>
          <p:cNvPr id="129" name="Picture 128">
            <a:extLst>
              <a:ext uri="{FF2B5EF4-FFF2-40B4-BE49-F238E27FC236}">
                <a16:creationId xmlns:a16="http://schemas.microsoft.com/office/drawing/2014/main" id="{BCBEE79F-E5B0-4923-AD6C-502BC9FC8159}"/>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307266" y="2944446"/>
            <a:ext cx="380980" cy="637980"/>
          </a:xfrm>
          <a:prstGeom prst="rect">
            <a:avLst/>
          </a:prstGeom>
        </p:spPr>
      </p:pic>
      <p:sp>
        <p:nvSpPr>
          <p:cNvPr id="130" name="Freeform: Shape 129">
            <a:extLst>
              <a:ext uri="{FF2B5EF4-FFF2-40B4-BE49-F238E27FC236}">
                <a16:creationId xmlns:a16="http://schemas.microsoft.com/office/drawing/2014/main" id="{97D107BC-FCB6-40BC-9C95-B0D122BAF3FD}"/>
              </a:ext>
            </a:extLst>
          </p:cNvPr>
          <p:cNvSpPr/>
          <p:nvPr/>
        </p:nvSpPr>
        <p:spPr>
          <a:xfrm rot="21027268">
            <a:off x="9446815" y="28962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1" name="Picture 130">
            <a:extLst>
              <a:ext uri="{FF2B5EF4-FFF2-40B4-BE49-F238E27FC236}">
                <a16:creationId xmlns:a16="http://schemas.microsoft.com/office/drawing/2014/main" id="{5397D3DF-D5C6-484F-9DC2-267FD01DA28C}"/>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459666" y="3096846"/>
            <a:ext cx="380980" cy="637980"/>
          </a:xfrm>
          <a:prstGeom prst="rect">
            <a:avLst/>
          </a:prstGeom>
        </p:spPr>
      </p:pic>
      <p:pic>
        <p:nvPicPr>
          <p:cNvPr id="133" name="Picture 132">
            <a:extLst>
              <a:ext uri="{FF2B5EF4-FFF2-40B4-BE49-F238E27FC236}">
                <a16:creationId xmlns:a16="http://schemas.microsoft.com/office/drawing/2014/main" id="{C9ED0733-B893-47E4-912C-06288E107F57}"/>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612066" y="3249246"/>
            <a:ext cx="380980" cy="637980"/>
          </a:xfrm>
          <a:prstGeom prst="rect">
            <a:avLst/>
          </a:prstGeom>
        </p:spPr>
      </p:pic>
      <p:sp>
        <p:nvSpPr>
          <p:cNvPr id="134" name="Freeform: Shape 133">
            <a:extLst>
              <a:ext uri="{FF2B5EF4-FFF2-40B4-BE49-F238E27FC236}">
                <a16:creationId xmlns:a16="http://schemas.microsoft.com/office/drawing/2014/main" id="{94465283-A89B-477A-A031-0D0B8F90C4C6}"/>
              </a:ext>
            </a:extLst>
          </p:cNvPr>
          <p:cNvSpPr/>
          <p:nvPr/>
        </p:nvSpPr>
        <p:spPr>
          <a:xfrm rot="21027268">
            <a:off x="9751615" y="32010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5" name="Picture 134">
            <a:extLst>
              <a:ext uri="{FF2B5EF4-FFF2-40B4-BE49-F238E27FC236}">
                <a16:creationId xmlns:a16="http://schemas.microsoft.com/office/drawing/2014/main" id="{3B058652-FB6B-4C2A-8ECE-433D0007226F}"/>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764466" y="3401646"/>
            <a:ext cx="380980" cy="637980"/>
          </a:xfrm>
          <a:prstGeom prst="rect">
            <a:avLst/>
          </a:prstGeom>
        </p:spPr>
      </p:pic>
      <p:pic>
        <p:nvPicPr>
          <p:cNvPr id="137" name="Picture 136">
            <a:extLst>
              <a:ext uri="{FF2B5EF4-FFF2-40B4-BE49-F238E27FC236}">
                <a16:creationId xmlns:a16="http://schemas.microsoft.com/office/drawing/2014/main" id="{D1B2D1B9-8B20-4851-A34D-F3AE3D946D42}"/>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9916866" y="3554046"/>
            <a:ext cx="380980" cy="637980"/>
          </a:xfrm>
          <a:prstGeom prst="rect">
            <a:avLst/>
          </a:prstGeom>
        </p:spPr>
      </p:pic>
      <p:sp>
        <p:nvSpPr>
          <p:cNvPr id="138" name="Freeform: Shape 137">
            <a:extLst>
              <a:ext uri="{FF2B5EF4-FFF2-40B4-BE49-F238E27FC236}">
                <a16:creationId xmlns:a16="http://schemas.microsoft.com/office/drawing/2014/main" id="{5CC5E287-C940-47FC-B54A-8BF0A67FC1BB}"/>
              </a:ext>
            </a:extLst>
          </p:cNvPr>
          <p:cNvSpPr/>
          <p:nvPr/>
        </p:nvSpPr>
        <p:spPr>
          <a:xfrm rot="21027268">
            <a:off x="10056415" y="35058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39" name="Picture 138">
            <a:extLst>
              <a:ext uri="{FF2B5EF4-FFF2-40B4-BE49-F238E27FC236}">
                <a16:creationId xmlns:a16="http://schemas.microsoft.com/office/drawing/2014/main" id="{F9A5C97F-1223-41D1-BAD4-DF5FCF298FB5}"/>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069266" y="3706446"/>
            <a:ext cx="380980" cy="637980"/>
          </a:xfrm>
          <a:prstGeom prst="rect">
            <a:avLst/>
          </a:prstGeom>
        </p:spPr>
      </p:pic>
      <p:pic>
        <p:nvPicPr>
          <p:cNvPr id="141" name="Picture 140">
            <a:extLst>
              <a:ext uri="{FF2B5EF4-FFF2-40B4-BE49-F238E27FC236}">
                <a16:creationId xmlns:a16="http://schemas.microsoft.com/office/drawing/2014/main" id="{5E64CF7C-6CE2-41A4-A891-A44F988E0ACD}"/>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221666" y="3858846"/>
            <a:ext cx="380980" cy="637980"/>
          </a:xfrm>
          <a:prstGeom prst="rect">
            <a:avLst/>
          </a:prstGeom>
        </p:spPr>
      </p:pic>
      <p:pic>
        <p:nvPicPr>
          <p:cNvPr id="143" name="Picture 142">
            <a:extLst>
              <a:ext uri="{FF2B5EF4-FFF2-40B4-BE49-F238E27FC236}">
                <a16:creationId xmlns:a16="http://schemas.microsoft.com/office/drawing/2014/main" id="{4C56F6BD-30A7-4F66-B351-C398469A7ABD}"/>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374066" y="4011246"/>
            <a:ext cx="380980" cy="637980"/>
          </a:xfrm>
          <a:prstGeom prst="rect">
            <a:avLst/>
          </a:prstGeom>
        </p:spPr>
      </p:pic>
      <p:sp>
        <p:nvSpPr>
          <p:cNvPr id="144" name="Freeform: Shape 143">
            <a:extLst>
              <a:ext uri="{FF2B5EF4-FFF2-40B4-BE49-F238E27FC236}">
                <a16:creationId xmlns:a16="http://schemas.microsoft.com/office/drawing/2014/main" id="{BEDA5DCF-93BD-48E6-BA84-BFE30C244CED}"/>
              </a:ext>
            </a:extLst>
          </p:cNvPr>
          <p:cNvSpPr/>
          <p:nvPr/>
        </p:nvSpPr>
        <p:spPr>
          <a:xfrm rot="21027268">
            <a:off x="10513615" y="3963020"/>
            <a:ext cx="184933" cy="73322"/>
          </a:xfrm>
          <a:custGeom>
            <a:avLst/>
            <a:gdLst>
              <a:gd name="connsiteX0" fmla="*/ 415290 w 830579"/>
              <a:gd name="connsiteY0" fmla="*/ 294323 h 361950"/>
              <a:gd name="connsiteX1" fmla="*/ 830580 w 830579"/>
              <a:gd name="connsiteY1" fmla="*/ 148590 h 361950"/>
              <a:gd name="connsiteX2" fmla="*/ 415290 w 830579"/>
              <a:gd name="connsiteY2" fmla="*/ 0 h 361950"/>
              <a:gd name="connsiteX3" fmla="*/ 0 w 830579"/>
              <a:gd name="connsiteY3" fmla="*/ 148590 h 361950"/>
              <a:gd name="connsiteX4" fmla="*/ 53340 w 830579"/>
              <a:gd name="connsiteY4" fmla="*/ 167640 h 361950"/>
              <a:gd name="connsiteX5" fmla="*/ 53340 w 830579"/>
              <a:gd name="connsiteY5" fmla="*/ 342900 h 361950"/>
              <a:gd name="connsiteX6" fmla="*/ 72390 w 830579"/>
              <a:gd name="connsiteY6" fmla="*/ 361950 h 361950"/>
              <a:gd name="connsiteX7" fmla="*/ 91440 w 830579"/>
              <a:gd name="connsiteY7" fmla="*/ 342900 h 361950"/>
              <a:gd name="connsiteX8" fmla="*/ 91440 w 830579"/>
              <a:gd name="connsiteY8" fmla="*/ 180975 h 361950"/>
              <a:gd name="connsiteX9" fmla="*/ 415290 w 830579"/>
              <a:gd name="connsiteY9" fmla="*/ 29432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0579" h="361950">
                <a:moveTo>
                  <a:pt x="415290" y="294323"/>
                </a:moveTo>
                <a:lnTo>
                  <a:pt x="830580" y="148590"/>
                </a:lnTo>
                <a:lnTo>
                  <a:pt x="415290" y="0"/>
                </a:lnTo>
                <a:lnTo>
                  <a:pt x="0" y="148590"/>
                </a:lnTo>
                <a:lnTo>
                  <a:pt x="53340" y="167640"/>
                </a:lnTo>
                <a:lnTo>
                  <a:pt x="53340" y="342900"/>
                </a:lnTo>
                <a:cubicBezTo>
                  <a:pt x="53340" y="353378"/>
                  <a:pt x="61912" y="361950"/>
                  <a:pt x="72390" y="361950"/>
                </a:cubicBezTo>
                <a:cubicBezTo>
                  <a:pt x="82868" y="361950"/>
                  <a:pt x="91440" y="353378"/>
                  <a:pt x="91440" y="342900"/>
                </a:cubicBezTo>
                <a:lnTo>
                  <a:pt x="91440" y="180975"/>
                </a:lnTo>
                <a:lnTo>
                  <a:pt x="415290" y="294323"/>
                </a:lnTo>
                <a:close/>
              </a:path>
            </a:pathLst>
          </a:custGeom>
          <a:solidFill>
            <a:srgbClr val="CADBBE"/>
          </a:solidFill>
          <a:ln>
            <a:solidFill>
              <a:srgbClr val="659A40"/>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a:p>
        </p:txBody>
      </p:sp>
      <p:pic>
        <p:nvPicPr>
          <p:cNvPr id="145" name="Picture 144">
            <a:extLst>
              <a:ext uri="{FF2B5EF4-FFF2-40B4-BE49-F238E27FC236}">
                <a16:creationId xmlns:a16="http://schemas.microsoft.com/office/drawing/2014/main" id="{790E157B-0C86-4B92-986C-EB9EF59ED12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526466" y="4163646"/>
            <a:ext cx="380980" cy="637980"/>
          </a:xfrm>
          <a:prstGeom prst="rect">
            <a:avLst/>
          </a:prstGeom>
        </p:spPr>
      </p:pic>
      <p:pic>
        <p:nvPicPr>
          <p:cNvPr id="150" name="Picture 149">
            <a:extLst>
              <a:ext uri="{FF2B5EF4-FFF2-40B4-BE49-F238E27FC236}">
                <a16:creationId xmlns:a16="http://schemas.microsoft.com/office/drawing/2014/main" id="{8AF94AC0-B841-47BF-88BC-9E087F7CC3D9}"/>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678866" y="4316046"/>
            <a:ext cx="380980" cy="637980"/>
          </a:xfrm>
          <a:prstGeom prst="rect">
            <a:avLst/>
          </a:prstGeom>
        </p:spPr>
      </p:pic>
      <p:pic>
        <p:nvPicPr>
          <p:cNvPr id="151" name="Picture 150">
            <a:extLst>
              <a:ext uri="{FF2B5EF4-FFF2-40B4-BE49-F238E27FC236}">
                <a16:creationId xmlns:a16="http://schemas.microsoft.com/office/drawing/2014/main" id="{03D99D38-E5FB-4182-9E1B-0AB7944CCB71}"/>
              </a:ext>
            </a:extLst>
          </p:cNvPr>
          <p:cNvPicPr>
            <a:picLocks noChangeAspect="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636" t="-1" r="28543" b="22136"/>
          <a:stretch/>
        </p:blipFill>
        <p:spPr>
          <a:xfrm>
            <a:off x="10831266" y="4468446"/>
            <a:ext cx="380980" cy="637980"/>
          </a:xfrm>
          <a:prstGeom prst="rect">
            <a:avLst/>
          </a:prstGeom>
        </p:spPr>
      </p:pic>
      <p:sp>
        <p:nvSpPr>
          <p:cNvPr id="76" name="TextBox 75">
            <a:extLst>
              <a:ext uri="{FF2B5EF4-FFF2-40B4-BE49-F238E27FC236}">
                <a16:creationId xmlns:a16="http://schemas.microsoft.com/office/drawing/2014/main" id="{42D4F4DB-FE5A-460D-B5F9-07DA458DFCBD}"/>
              </a:ext>
            </a:extLst>
          </p:cNvPr>
          <p:cNvSpPr txBox="1"/>
          <p:nvPr/>
        </p:nvSpPr>
        <p:spPr>
          <a:xfrm>
            <a:off x="10582507" y="5153804"/>
            <a:ext cx="68800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Cohort</a:t>
            </a:r>
          </a:p>
        </p:txBody>
      </p:sp>
      <p:pic>
        <p:nvPicPr>
          <p:cNvPr id="84" name="Picture 83">
            <a:extLst>
              <a:ext uri="{FF2B5EF4-FFF2-40B4-BE49-F238E27FC236}">
                <a16:creationId xmlns:a16="http://schemas.microsoft.com/office/drawing/2014/main" id="{760DFF52-9482-47E3-9F8D-72AEB2BE56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5632" y="4731726"/>
            <a:ext cx="309358" cy="309358"/>
          </a:xfrm>
          <a:prstGeom prst="rect">
            <a:avLst/>
          </a:prstGeom>
        </p:spPr>
      </p:pic>
      <p:sp>
        <p:nvSpPr>
          <p:cNvPr id="85" name="Flowchart: Connector 84">
            <a:extLst>
              <a:ext uri="{FF2B5EF4-FFF2-40B4-BE49-F238E27FC236}">
                <a16:creationId xmlns:a16="http://schemas.microsoft.com/office/drawing/2014/main" id="{5C015510-CBBF-4F60-BD6E-F6A3CBF8FE4C}"/>
              </a:ext>
            </a:extLst>
          </p:cNvPr>
          <p:cNvSpPr/>
          <p:nvPr/>
        </p:nvSpPr>
        <p:spPr>
          <a:xfrm>
            <a:off x="5733892" y="4937914"/>
            <a:ext cx="1118881" cy="966084"/>
          </a:xfrm>
          <a:prstGeom prst="flowChartConnector">
            <a:avLst/>
          </a:prstGeom>
          <a:solidFill>
            <a:schemeClr val="bg2"/>
          </a:solidFill>
          <a:ln w="19050">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Student Loan</a:t>
            </a:r>
          </a:p>
        </p:txBody>
      </p:sp>
      <p:cxnSp>
        <p:nvCxnSpPr>
          <p:cNvPr id="1043" name="Connector: Curved 1042">
            <a:extLst>
              <a:ext uri="{FF2B5EF4-FFF2-40B4-BE49-F238E27FC236}">
                <a16:creationId xmlns:a16="http://schemas.microsoft.com/office/drawing/2014/main" id="{2983D15A-BC65-48F6-B5F7-0A12275F4940}"/>
              </a:ext>
            </a:extLst>
          </p:cNvPr>
          <p:cNvCxnSpPr>
            <a:cxnSpLocks/>
            <a:stCxn id="85" idx="6"/>
            <a:endCxn id="151" idx="2"/>
          </p:cNvCxnSpPr>
          <p:nvPr/>
        </p:nvCxnSpPr>
        <p:spPr>
          <a:xfrm flipV="1">
            <a:off x="6852773" y="5106426"/>
            <a:ext cx="4168983" cy="3145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5" name="Connector: Curved 1044">
            <a:extLst>
              <a:ext uri="{FF2B5EF4-FFF2-40B4-BE49-F238E27FC236}">
                <a16:creationId xmlns:a16="http://schemas.microsoft.com/office/drawing/2014/main" id="{ADF051BB-BAA5-420E-BAEE-6D2D941C032D}"/>
              </a:ext>
            </a:extLst>
          </p:cNvPr>
          <p:cNvCxnSpPr>
            <a:cxnSpLocks/>
            <a:stCxn id="85" idx="6"/>
            <a:endCxn id="150" idx="2"/>
          </p:cNvCxnSpPr>
          <p:nvPr/>
        </p:nvCxnSpPr>
        <p:spPr>
          <a:xfrm flipV="1">
            <a:off x="6852773" y="4954026"/>
            <a:ext cx="4016583" cy="4669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7" name="Connector: Curved 1046">
            <a:extLst>
              <a:ext uri="{FF2B5EF4-FFF2-40B4-BE49-F238E27FC236}">
                <a16:creationId xmlns:a16="http://schemas.microsoft.com/office/drawing/2014/main" id="{45BC38D0-7A7F-46B3-BF16-ADCC7366D361}"/>
              </a:ext>
            </a:extLst>
          </p:cNvPr>
          <p:cNvCxnSpPr>
            <a:cxnSpLocks/>
            <a:stCxn id="85" idx="6"/>
            <a:endCxn id="145" idx="2"/>
          </p:cNvCxnSpPr>
          <p:nvPr/>
        </p:nvCxnSpPr>
        <p:spPr>
          <a:xfrm flipV="1">
            <a:off x="6852773" y="4801626"/>
            <a:ext cx="3864183" cy="619330"/>
          </a:xfrm>
          <a:prstGeom prst="curvedConnector2">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93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7" name="Straight Connector 1046">
            <a:extLst>
              <a:ext uri="{FF2B5EF4-FFF2-40B4-BE49-F238E27FC236}">
                <a16:creationId xmlns:a16="http://schemas.microsoft.com/office/drawing/2014/main" id="{F494005B-6373-42D5-BA35-D69CEA24B1E7}"/>
              </a:ext>
            </a:extLst>
          </p:cNvPr>
          <p:cNvCxnSpPr>
            <a:cxnSpLocks/>
            <a:stCxn id="140" idx="3"/>
          </p:cNvCxnSpPr>
          <p:nvPr/>
        </p:nvCxnSpPr>
        <p:spPr>
          <a:xfrm flipV="1">
            <a:off x="4570847" y="3647661"/>
            <a:ext cx="0" cy="2075979"/>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6C2467AD-3F80-42A8-90C7-BE1FEAE789CB}"/>
              </a:ext>
            </a:extLst>
          </p:cNvPr>
          <p:cNvCxnSpPr>
            <a:stCxn id="138" idx="3"/>
          </p:cNvCxnSpPr>
          <p:nvPr/>
        </p:nvCxnSpPr>
        <p:spPr>
          <a:xfrm flipV="1">
            <a:off x="3154115" y="1881963"/>
            <a:ext cx="0" cy="3841677"/>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4797E7D6-ADA1-4393-939B-72282669CD10}"/>
              </a:ext>
            </a:extLst>
          </p:cNvPr>
          <p:cNvCxnSpPr>
            <a:cxnSpLocks/>
            <a:stCxn id="141" idx="3"/>
          </p:cNvCxnSpPr>
          <p:nvPr/>
        </p:nvCxnSpPr>
        <p:spPr>
          <a:xfrm flipV="1">
            <a:off x="6005089" y="3647661"/>
            <a:ext cx="0" cy="2075979"/>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0" name="Arrow: Right 129">
            <a:extLst>
              <a:ext uri="{FF2B5EF4-FFF2-40B4-BE49-F238E27FC236}">
                <a16:creationId xmlns:a16="http://schemas.microsoft.com/office/drawing/2014/main" id="{9A4360BF-EBC5-4D29-B826-60F831397E5C}"/>
              </a:ext>
            </a:extLst>
          </p:cNvPr>
          <p:cNvSpPr/>
          <p:nvPr/>
        </p:nvSpPr>
        <p:spPr>
          <a:xfrm>
            <a:off x="1907098" y="2915152"/>
            <a:ext cx="2765574" cy="458304"/>
          </a:xfrm>
          <a:prstGeom prst="rightArrow">
            <a:avLst/>
          </a:prstGeom>
          <a:solidFill>
            <a:schemeClr val="bg1"/>
          </a:solid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39" name="Arrow: Right 1038">
            <a:extLst>
              <a:ext uri="{FF2B5EF4-FFF2-40B4-BE49-F238E27FC236}">
                <a16:creationId xmlns:a16="http://schemas.microsoft.com/office/drawing/2014/main" id="{2C5CD431-BABC-4F7D-9C1D-1C576AB8E826}"/>
              </a:ext>
            </a:extLst>
          </p:cNvPr>
          <p:cNvSpPr/>
          <p:nvPr/>
        </p:nvSpPr>
        <p:spPr>
          <a:xfrm>
            <a:off x="1907098" y="4845002"/>
            <a:ext cx="5616548" cy="458304"/>
          </a:xfrm>
          <a:prstGeom prst="rightArrow">
            <a:avLst/>
          </a:prstGeom>
          <a:noFill/>
          <a:ln w="19050"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EB6020-08C6-9940-BE3F-0F77CAD89EB7}"/>
              </a:ext>
            </a:extLst>
          </p:cNvPr>
          <p:cNvSpPr>
            <a:spLocks noGrp="1"/>
          </p:cNvSpPr>
          <p:nvPr>
            <p:ph type="dt" sz="half" idx="10"/>
          </p:nvPr>
        </p:nvSpPr>
        <p:spPr/>
        <p:txBody>
          <a:bodyPr/>
          <a:lstStyle/>
          <a:p>
            <a:fld id="{76180D43-D14D-AD4D-9E98-F4AA1FC6CFB1}" type="datetime1">
              <a:rPr lang="en-US" smtClean="0"/>
              <a:t>2/29/20</a:t>
            </a:fld>
            <a:endParaRPr lang="en-US"/>
          </a:p>
        </p:txBody>
      </p:sp>
      <p:sp>
        <p:nvSpPr>
          <p:cNvPr id="4" name="Slide Number Placeholder 3">
            <a:extLst>
              <a:ext uri="{FF2B5EF4-FFF2-40B4-BE49-F238E27FC236}">
                <a16:creationId xmlns:a16="http://schemas.microsoft.com/office/drawing/2014/main" id="{3AD53D08-F4FF-C841-87DD-DEFD65CA84AD}"/>
              </a:ext>
            </a:extLst>
          </p:cNvPr>
          <p:cNvSpPr>
            <a:spLocks noGrp="1"/>
          </p:cNvSpPr>
          <p:nvPr>
            <p:ph type="sldNum" sz="quarter" idx="12"/>
          </p:nvPr>
        </p:nvSpPr>
        <p:spPr/>
        <p:txBody>
          <a:bodyPr/>
          <a:lstStyle/>
          <a:p>
            <a:fld id="{84A3232F-3105-4486-9284-B648C26D6860}" type="slidenum">
              <a:rPr lang="en-US" smtClean="0"/>
              <a:t>3</a:t>
            </a:fld>
            <a:endParaRPr lang="en-US"/>
          </a:p>
        </p:txBody>
      </p: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CDR is the criteria that determine whether an educational institute partakes in negligent actives. </a:t>
            </a:r>
          </a:p>
        </p:txBody>
      </p:sp>
      <p:sp>
        <p:nvSpPr>
          <p:cNvPr id="1031" name="Rectangle 1030">
            <a:extLst>
              <a:ext uri="{FF2B5EF4-FFF2-40B4-BE49-F238E27FC236}">
                <a16:creationId xmlns:a16="http://schemas.microsoft.com/office/drawing/2014/main" id="{F1C1BC0F-1D59-4C34-90A0-D00503CB4865}"/>
              </a:ext>
            </a:extLst>
          </p:cNvPr>
          <p:cNvSpPr/>
          <p:nvPr/>
        </p:nvSpPr>
        <p:spPr>
          <a:xfrm>
            <a:off x="1898854" y="2962870"/>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40% CDR.</a:t>
            </a:r>
          </a:p>
        </p:txBody>
      </p:sp>
      <p:pic>
        <p:nvPicPr>
          <p:cNvPr id="106" name="Picture 105">
            <a:extLst>
              <a:ext uri="{FF2B5EF4-FFF2-40B4-BE49-F238E27FC236}">
                <a16:creationId xmlns:a16="http://schemas.microsoft.com/office/drawing/2014/main" id="{EDBB6E4A-E958-4334-ABBD-BBDADCBB79C8}"/>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98399" y="1442306"/>
            <a:ext cx="656853" cy="458304"/>
          </a:xfrm>
          <a:prstGeom prst="rect">
            <a:avLst/>
          </a:prstGeom>
        </p:spPr>
      </p:pic>
      <p:sp>
        <p:nvSpPr>
          <p:cNvPr id="1032" name="TextBox 1031">
            <a:extLst>
              <a:ext uri="{FF2B5EF4-FFF2-40B4-BE49-F238E27FC236}">
                <a16:creationId xmlns:a16="http://schemas.microsoft.com/office/drawing/2014/main" id="{C32F2D2F-092F-453B-B384-99EB1835A1E0}"/>
              </a:ext>
            </a:extLst>
          </p:cNvPr>
          <p:cNvSpPr txBox="1"/>
          <p:nvPr/>
        </p:nvSpPr>
        <p:spPr>
          <a:xfrm>
            <a:off x="9248927" y="1553446"/>
            <a:ext cx="2104872"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Negligent Institution</a:t>
            </a:r>
          </a:p>
        </p:txBody>
      </p:sp>
      <p:pic>
        <p:nvPicPr>
          <p:cNvPr id="108" name="Picture 107">
            <a:extLst>
              <a:ext uri="{FF2B5EF4-FFF2-40B4-BE49-F238E27FC236}">
                <a16:creationId xmlns:a16="http://schemas.microsoft.com/office/drawing/2014/main" id="{C50D96BB-7465-4336-9180-4A6C027C132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98854" y="2087041"/>
            <a:ext cx="1255261" cy="875829"/>
          </a:xfrm>
          <a:prstGeom prst="rect">
            <a:avLst/>
          </a:prstGeom>
        </p:spPr>
      </p:pic>
      <p:sp>
        <p:nvSpPr>
          <p:cNvPr id="113" name="Rectangle 112">
            <a:extLst>
              <a:ext uri="{FF2B5EF4-FFF2-40B4-BE49-F238E27FC236}">
                <a16:creationId xmlns:a16="http://schemas.microsoft.com/office/drawing/2014/main" id="{CD79FCEB-2618-4889-8DC5-DFAB7C6B17BD}"/>
              </a:ext>
            </a:extLst>
          </p:cNvPr>
          <p:cNvSpPr/>
          <p:nvPr/>
        </p:nvSpPr>
        <p:spPr>
          <a:xfrm>
            <a:off x="1898854"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pic>
        <p:nvPicPr>
          <p:cNvPr id="114" name="Picture 113">
            <a:extLst>
              <a:ext uri="{FF2B5EF4-FFF2-40B4-BE49-F238E27FC236}">
                <a16:creationId xmlns:a16="http://schemas.microsoft.com/office/drawing/2014/main" id="{B77A85C1-6748-4D3D-AA49-B41908568984}"/>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98854" y="4015762"/>
            <a:ext cx="1255261" cy="875829"/>
          </a:xfrm>
          <a:prstGeom prst="rect">
            <a:avLst/>
          </a:prstGeom>
        </p:spPr>
      </p:pic>
      <p:sp>
        <p:nvSpPr>
          <p:cNvPr id="115" name="Rectangle 114">
            <a:extLst>
              <a:ext uri="{FF2B5EF4-FFF2-40B4-BE49-F238E27FC236}">
                <a16:creationId xmlns:a16="http://schemas.microsoft.com/office/drawing/2014/main" id="{3885EB69-42A9-4562-874D-595808835A55}"/>
              </a:ext>
            </a:extLst>
          </p:cNvPr>
          <p:cNvSpPr/>
          <p:nvPr/>
        </p:nvSpPr>
        <p:spPr>
          <a:xfrm>
            <a:off x="3315586"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sp>
        <p:nvSpPr>
          <p:cNvPr id="116" name="Rectangle 115">
            <a:extLst>
              <a:ext uri="{FF2B5EF4-FFF2-40B4-BE49-F238E27FC236}">
                <a16:creationId xmlns:a16="http://schemas.microsoft.com/office/drawing/2014/main" id="{5729C346-687D-4CE0-911B-376BE774069D}"/>
              </a:ext>
            </a:extLst>
          </p:cNvPr>
          <p:cNvSpPr/>
          <p:nvPr/>
        </p:nvSpPr>
        <p:spPr>
          <a:xfrm>
            <a:off x="4749828" y="4891591"/>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30% CDR.</a:t>
            </a:r>
          </a:p>
        </p:txBody>
      </p:sp>
      <p:pic>
        <p:nvPicPr>
          <p:cNvPr id="118" name="Picture 117">
            <a:extLst>
              <a:ext uri="{FF2B5EF4-FFF2-40B4-BE49-F238E27FC236}">
                <a16:creationId xmlns:a16="http://schemas.microsoft.com/office/drawing/2014/main" id="{66B87ABB-80EF-4483-9941-E3D332D4971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85763" y="4009614"/>
            <a:ext cx="1255261" cy="875829"/>
          </a:xfrm>
          <a:prstGeom prst="rect">
            <a:avLst/>
          </a:prstGeom>
        </p:spPr>
      </p:pic>
      <p:pic>
        <p:nvPicPr>
          <p:cNvPr id="119" name="Picture 118">
            <a:extLst>
              <a:ext uri="{FF2B5EF4-FFF2-40B4-BE49-F238E27FC236}">
                <a16:creationId xmlns:a16="http://schemas.microsoft.com/office/drawing/2014/main" id="{AA3B0BC2-F7E1-4B84-82A1-32808C144B0F}"/>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672672" y="4009614"/>
            <a:ext cx="1255261" cy="875829"/>
          </a:xfrm>
          <a:prstGeom prst="rect">
            <a:avLst/>
          </a:prstGeom>
        </p:spPr>
      </p:pic>
      <p:sp>
        <p:nvSpPr>
          <p:cNvPr id="132" name="Rectangle 131">
            <a:extLst>
              <a:ext uri="{FF2B5EF4-FFF2-40B4-BE49-F238E27FC236}">
                <a16:creationId xmlns:a16="http://schemas.microsoft.com/office/drawing/2014/main" id="{BCBE74C6-39FB-45CB-8EF1-BF755EC38565}"/>
              </a:ext>
            </a:extLst>
          </p:cNvPr>
          <p:cNvSpPr/>
          <p:nvPr/>
        </p:nvSpPr>
        <p:spPr>
          <a:xfrm>
            <a:off x="4690722" y="2962870"/>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Penalized </a:t>
            </a:r>
          </a:p>
        </p:txBody>
      </p:sp>
      <p:pic>
        <p:nvPicPr>
          <p:cNvPr id="133" name="Picture 132">
            <a:extLst>
              <a:ext uri="{FF2B5EF4-FFF2-40B4-BE49-F238E27FC236}">
                <a16:creationId xmlns:a16="http://schemas.microsoft.com/office/drawing/2014/main" id="{936AC10B-6EE2-47A7-97FE-7C2A71D7982A}"/>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99554" y="2197836"/>
            <a:ext cx="777949" cy="777949"/>
          </a:xfrm>
          <a:prstGeom prst="rect">
            <a:avLst/>
          </a:prstGeom>
        </p:spPr>
      </p:pic>
      <p:sp>
        <p:nvSpPr>
          <p:cNvPr id="134" name="Rectangle 133">
            <a:extLst>
              <a:ext uri="{FF2B5EF4-FFF2-40B4-BE49-F238E27FC236}">
                <a16:creationId xmlns:a16="http://schemas.microsoft.com/office/drawing/2014/main" id="{F286B56A-722D-49C8-860D-24B6360EEF83}"/>
              </a:ext>
            </a:extLst>
          </p:cNvPr>
          <p:cNvSpPr/>
          <p:nvPr/>
        </p:nvSpPr>
        <p:spPr>
          <a:xfrm>
            <a:off x="7523646" y="4885443"/>
            <a:ext cx="1255261" cy="365126"/>
          </a:xfrm>
          <a:prstGeom prst="rect">
            <a:avLst/>
          </a:prstGeom>
          <a:solidFill>
            <a:schemeClr val="bg2"/>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Calibri" panose="020F0502020204030204" pitchFamily="34" charset="0"/>
                <a:cs typeface="Calibri" panose="020F0502020204030204" pitchFamily="34" charset="0"/>
              </a:rPr>
              <a:t>Penalized </a:t>
            </a:r>
          </a:p>
        </p:txBody>
      </p:sp>
      <p:pic>
        <p:nvPicPr>
          <p:cNvPr id="135" name="Picture 134">
            <a:extLst>
              <a:ext uri="{FF2B5EF4-FFF2-40B4-BE49-F238E27FC236}">
                <a16:creationId xmlns:a16="http://schemas.microsoft.com/office/drawing/2014/main" id="{B0584B11-3E54-416C-9190-E22EABAB2E34}"/>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32478" y="4120409"/>
            <a:ext cx="777949" cy="777949"/>
          </a:xfrm>
          <a:prstGeom prst="rect">
            <a:avLst/>
          </a:prstGeom>
        </p:spPr>
      </p:pic>
      <p:cxnSp>
        <p:nvCxnSpPr>
          <p:cNvPr id="1042" name="Straight Connector 1041">
            <a:extLst>
              <a:ext uri="{FF2B5EF4-FFF2-40B4-BE49-F238E27FC236}">
                <a16:creationId xmlns:a16="http://schemas.microsoft.com/office/drawing/2014/main" id="{433CBD41-5F7E-4C2F-A413-FA8E1BA53C7A}"/>
              </a:ext>
            </a:extLst>
          </p:cNvPr>
          <p:cNvCxnSpPr>
            <a:cxnSpLocks/>
          </p:cNvCxnSpPr>
          <p:nvPr/>
        </p:nvCxnSpPr>
        <p:spPr>
          <a:xfrm>
            <a:off x="1907098" y="5481766"/>
            <a:ext cx="6871809" cy="0"/>
          </a:xfrm>
          <a:prstGeom prst="line">
            <a:avLst/>
          </a:prstGeom>
          <a:ln w="762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8702E25C-19FB-4D1C-B6B1-866C7F72D3C7}"/>
              </a:ext>
            </a:extLst>
          </p:cNvPr>
          <p:cNvSpPr/>
          <p:nvPr/>
        </p:nvSpPr>
        <p:spPr>
          <a:xfrm>
            <a:off x="1898854"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1</a:t>
            </a:r>
          </a:p>
        </p:txBody>
      </p:sp>
      <p:sp>
        <p:nvSpPr>
          <p:cNvPr id="140" name="Rectangle 139">
            <a:extLst>
              <a:ext uri="{FF2B5EF4-FFF2-40B4-BE49-F238E27FC236}">
                <a16:creationId xmlns:a16="http://schemas.microsoft.com/office/drawing/2014/main" id="{F65FC9B2-D5DA-46AF-98FF-AE7E8239EE70}"/>
              </a:ext>
            </a:extLst>
          </p:cNvPr>
          <p:cNvSpPr/>
          <p:nvPr/>
        </p:nvSpPr>
        <p:spPr>
          <a:xfrm>
            <a:off x="3315586"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2</a:t>
            </a:r>
          </a:p>
        </p:txBody>
      </p:sp>
      <p:sp>
        <p:nvSpPr>
          <p:cNvPr id="141" name="Rectangle 140">
            <a:extLst>
              <a:ext uri="{FF2B5EF4-FFF2-40B4-BE49-F238E27FC236}">
                <a16:creationId xmlns:a16="http://schemas.microsoft.com/office/drawing/2014/main" id="{8AE02F13-D51C-4EE3-9556-B2165FB6B570}"/>
              </a:ext>
            </a:extLst>
          </p:cNvPr>
          <p:cNvSpPr/>
          <p:nvPr/>
        </p:nvSpPr>
        <p:spPr>
          <a:xfrm>
            <a:off x="4749828" y="5541077"/>
            <a:ext cx="1255261" cy="36512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Year 3</a:t>
            </a:r>
          </a:p>
        </p:txBody>
      </p:sp>
    </p:spTree>
    <p:extLst>
      <p:ext uri="{BB962C8B-B14F-4D97-AF65-F5344CB8AC3E}">
        <p14:creationId xmlns:p14="http://schemas.microsoft.com/office/powerpoint/2010/main" val="298521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11BCB-2CCE-4D23-96FC-CD029E55E64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144" b="89864" l="0" r="97179">
                        <a14:foregroundMark x1="17489" y1="7413" x2="26516" y2="5446"/>
                        <a14:foregroundMark x1="26516" y1="5446" x2="38646" y2="10893"/>
                        <a14:foregroundMark x1="89704" y1="9077" x2="87870" y2="6203"/>
                        <a14:foregroundMark x1="37094" y1="79728" x2="47673" y2="68533"/>
                        <a14:foregroundMark x1="47673" y1="68533" x2="46403" y2="60666"/>
                        <a14:foregroundMark x1="46403" y1="60666" x2="34556" y2="49319"/>
                        <a14:foregroundMark x1="34556" y1="49319" x2="28068" y2="46293"/>
                        <a14:foregroundMark x1="28068" y1="46293" x2="3808" y2="52345"/>
                        <a14:foregroundMark x1="3808" y1="52345" x2="3385" y2="60061"/>
                        <a14:foregroundMark x1="3385" y1="60061" x2="8745" y2="65658"/>
                        <a14:foregroundMark x1="8745" y1="65658" x2="16079" y2="69440"/>
                        <a14:foregroundMark x1="16079" y1="69440" x2="40056" y2="77912"/>
                        <a14:foregroundMark x1="38223" y1="70953" x2="30465" y2="67474"/>
                        <a14:foregroundMark x1="30465" y1="67474" x2="37236" y2="64902"/>
                        <a14:foregroundMark x1="37236" y1="64902" x2="25106" y2="72012"/>
                        <a14:foregroundMark x1="25106" y1="72012" x2="31735" y2="77005"/>
                        <a14:foregroundMark x1="31735" y1="77005" x2="44006" y2="70197"/>
                        <a14:foregroundMark x1="44006" y1="70197" x2="38505" y2="65356"/>
                        <a14:foregroundMark x1="38505" y1="65356" x2="45416" y2="67171"/>
                        <a14:foregroundMark x1="45416" y1="67171" x2="36812" y2="63691"/>
                        <a14:foregroundMark x1="36812" y1="63691" x2="28773" y2="66415"/>
                        <a14:foregroundMark x1="28773" y1="66415" x2="18759" y2="65658"/>
                        <a14:foregroundMark x1="18759" y1="65658" x2="4937" y2="58548"/>
                        <a14:foregroundMark x1="4937" y1="58548" x2="18195" y2="60363"/>
                        <a14:foregroundMark x1="18195" y1="60363" x2="11001" y2="59304"/>
                        <a14:foregroundMark x1="11001" y1="59304" x2="18195" y2="52648"/>
                        <a14:foregroundMark x1="18195" y1="52648" x2="20451" y2="62179"/>
                        <a14:foregroundMark x1="20451" y1="62179" x2="10860" y2="67171"/>
                        <a14:foregroundMark x1="10860" y1="67171" x2="15938" y2="58699"/>
                        <a14:foregroundMark x1="15938" y1="58699" x2="23695" y2="57943"/>
                        <a14:foregroundMark x1="23695" y1="57943" x2="32017" y2="60817"/>
                        <a14:foregroundMark x1="32017" y1="60817" x2="36953" y2="68986"/>
                        <a14:foregroundMark x1="36953" y1="68986" x2="25952" y2="70045"/>
                        <a14:foregroundMark x1="25952" y1="70045" x2="19464" y2="66566"/>
                        <a14:foregroundMark x1="19464" y1="66566" x2="20733" y2="57337"/>
                        <a14:foregroundMark x1="20733" y1="57337" x2="28068" y2="54463"/>
                        <a14:foregroundMark x1="28068" y1="54463" x2="36530" y2="55673"/>
                        <a14:foregroundMark x1="36530" y1="55673" x2="43018" y2="64297"/>
                        <a14:foregroundMark x1="43018" y1="64297" x2="31594" y2="66415"/>
                        <a14:foregroundMark x1="31594" y1="66415" x2="23131" y2="64902"/>
                        <a14:foregroundMark x1="23131" y1="64902" x2="23554" y2="57489"/>
                        <a14:foregroundMark x1="45557" y1="54766" x2="50917" y2="62481"/>
                        <a14:foregroundMark x1="50917" y1="62481" x2="51058" y2="70651"/>
                        <a14:foregroundMark x1="51058" y1="70651" x2="40339" y2="80787"/>
                        <a14:foregroundMark x1="40339" y1="80787" x2="37800" y2="81543"/>
                        <a14:foregroundMark x1="21016" y1="74887" x2="8181" y2="62481"/>
                        <a14:foregroundMark x1="8181" y1="62481" x2="3808" y2="55976"/>
                        <a14:foregroundMark x1="3808" y1="55976" x2="1693" y2="54766"/>
                        <a14:foregroundMark x1="1128" y1="45840" x2="0" y2="55219"/>
                        <a14:foregroundMark x1="0" y1="55219" x2="4372" y2="62027"/>
                        <a14:foregroundMark x1="4372" y1="62027" x2="10719" y2="61422"/>
                        <a14:foregroundMark x1="7898" y1="50076" x2="17207" y2="53404"/>
                        <a14:foregroundMark x1="17207" y1="53404" x2="9027" y2="57791"/>
                        <a14:foregroundMark x1="9027" y1="57791" x2="9027" y2="48563"/>
                        <a14:foregroundMark x1="9027" y1="48563" x2="18054" y2="51286"/>
                        <a14:foregroundMark x1="18054" y1="51286" x2="10437" y2="54766"/>
                        <a14:foregroundMark x1="10437" y1="54766" x2="28632" y2="45386"/>
                        <a14:foregroundMark x1="28632" y1="45386" x2="45134" y2="44327"/>
                        <a14:foregroundMark x1="45134" y1="44327" x2="37236" y2="52496"/>
                        <a14:foregroundMark x1="37236" y1="52496" x2="3526" y2="59455"/>
                        <a14:foregroundMark x1="3526" y1="59455" x2="12835" y2="49773"/>
                        <a14:foregroundMark x1="12835" y1="49773" x2="28209" y2="49924"/>
                        <a14:foregroundMark x1="28209" y1="49924" x2="33286" y2="55371"/>
                        <a14:foregroundMark x1="33286" y1="55371" x2="19323" y2="59002"/>
                        <a14:foregroundMark x1="19323" y1="59002" x2="11425" y2="56884"/>
                        <a14:foregroundMark x1="11425" y1="56884" x2="12835" y2="47655"/>
                        <a14:foregroundMark x1="12835" y1="47655" x2="20169" y2="42360"/>
                        <a14:foregroundMark x1="25388" y1="44932" x2="20451" y2="43419"/>
                        <a14:foregroundMark x1="51622" y1="56581" x2="54302" y2="46596"/>
                        <a14:foregroundMark x1="54302" y1="46596" x2="62341" y2="45234"/>
                        <a14:foregroundMark x1="62341" y1="45234" x2="60226" y2="53707"/>
                        <a14:foregroundMark x1="60226" y1="53707" x2="51622" y2="50681"/>
                        <a14:foregroundMark x1="51622" y1="50681" x2="63893" y2="46596"/>
                        <a14:foregroundMark x1="63893" y1="46596" x2="83498" y2="52950"/>
                        <a14:foregroundMark x1="83498" y1="52950" x2="89281" y2="57791"/>
                        <a14:foregroundMark x1="89281" y1="57791" x2="74048" y2="59909"/>
                        <a14:foregroundMark x1="74048" y1="59909" x2="58815" y2="54614"/>
                        <a14:foregroundMark x1="58815" y1="54614" x2="56559" y2="50681"/>
                        <a14:foregroundMark x1="65726" y1="22088" x2="62623" y2="11649"/>
                        <a14:foregroundMark x1="62623" y1="11649" x2="67701" y2="6051"/>
                        <a14:foregroundMark x1="67701" y1="6051" x2="90832" y2="10590"/>
                        <a14:foregroundMark x1="90832" y1="10590" x2="83921" y2="28290"/>
                        <a14:foregroundMark x1="83921" y1="28290" x2="86460" y2="44932"/>
                        <a14:foregroundMark x1="86460" y1="44932" x2="83357" y2="52799"/>
                        <a14:foregroundMark x1="83357" y1="52799" x2="76587" y2="58699"/>
                        <a14:foregroundMark x1="76587" y1="58699" x2="69252" y2="58245"/>
                        <a14:foregroundMark x1="69252" y1="58245" x2="62059" y2="45537"/>
                        <a14:foregroundMark x1="16784" y1="41906" x2="7052" y2="27837"/>
                        <a14:foregroundMark x1="7052" y1="27837" x2="10719" y2="9834"/>
                        <a14:foregroundMark x1="10719" y1="9834" x2="13540" y2="2269"/>
                        <a14:foregroundMark x1="13540" y1="2269" x2="21016" y2="756"/>
                        <a14:foregroundMark x1="21016" y1="756" x2="27786" y2="3480"/>
                        <a14:foregroundMark x1="27786" y1="3480" x2="39633" y2="4085"/>
                        <a14:foregroundMark x1="39633" y1="4085" x2="63470" y2="2421"/>
                        <a14:foregroundMark x1="63470" y1="2421" x2="93653" y2="6808"/>
                        <a14:foregroundMark x1="93653" y1="6808" x2="95346" y2="14675"/>
                        <a14:foregroundMark x1="95346" y1="14675" x2="94217" y2="16793"/>
                        <a14:foregroundMark x1="88717" y1="52345" x2="80113" y2="54614"/>
                        <a14:foregroundMark x1="80113" y1="54614" x2="74330" y2="59455"/>
                        <a14:foregroundMark x1="74330" y1="59455" x2="58251" y2="55371"/>
                        <a14:foregroundMark x1="58251" y1="55371" x2="51058" y2="56430"/>
                        <a14:foregroundMark x1="51058" y1="56430" x2="46121" y2="71407"/>
                        <a14:foregroundMark x1="46121" y1="71407" x2="40621" y2="76248"/>
                        <a14:foregroundMark x1="40621" y1="76248" x2="33286" y2="77458"/>
                        <a14:foregroundMark x1="33286" y1="77458" x2="17489" y2="71104"/>
                        <a14:foregroundMark x1="17489" y1="71104" x2="423" y2="53404"/>
                        <a14:foregroundMark x1="423" y1="53404" x2="10155" y2="19062"/>
                        <a14:foregroundMark x1="10155" y1="19062" x2="15092" y2="13313"/>
                        <a14:foregroundMark x1="15092" y1="13313" x2="35543" y2="1362"/>
                        <a14:foregroundMark x1="35543" y1="1362" x2="44006" y2="1210"/>
                        <a14:foregroundMark x1="44006" y1="1210" x2="92948" y2="8926"/>
                        <a14:foregroundMark x1="92948" y1="8926" x2="85896" y2="6203"/>
                        <a14:foregroundMark x1="85896" y1="6203" x2="93089" y2="7413"/>
                        <a14:foregroundMark x1="93089" y1="7413" x2="97179" y2="14675"/>
                        <a14:foregroundMark x1="97179" y1="14675" x2="80536" y2="42360"/>
                        <a14:foregroundMark x1="80536" y1="42360" x2="84344" y2="55068"/>
                        <a14:foregroundMark x1="37236" y1="8623" x2="43583" y2="5295"/>
                        <a14:foregroundMark x1="43583" y1="5295" x2="58674" y2="6808"/>
                        <a14:foregroundMark x1="58674" y1="6808" x2="67137" y2="6505"/>
                        <a14:foregroundMark x1="67137" y1="6505" x2="74048" y2="7716"/>
                        <a14:foregroundMark x1="74048" y1="7716" x2="79267" y2="13162"/>
                        <a14:foregroundMark x1="79267" y1="13162" x2="85896" y2="9834"/>
                        <a14:foregroundMark x1="85896" y1="9834" x2="86460" y2="9834"/>
                        <a14:foregroundMark x1="79267" y1="11044" x2="72073" y2="8018"/>
                        <a14:foregroundMark x1="72073" y1="8018" x2="64598" y2="8623"/>
                        <a14:foregroundMark x1="64598" y1="8623" x2="71650" y2="15280"/>
                        <a14:foregroundMark x1="71650" y1="15280" x2="78561" y2="18154"/>
                        <a14:foregroundMark x1="78561" y1="18154" x2="74048" y2="10741"/>
                        <a14:foregroundMark x1="74048" y1="10741" x2="71368" y2="10287"/>
                        <a14:foregroundMark x1="70945" y1="14675" x2="70804" y2="22693"/>
                        <a14:foregroundMark x1="70804" y1="22693" x2="71791" y2="18759"/>
                      </a14:backgroundRemoval>
                    </a14:imgEffect>
                  </a14:imgLayer>
                </a14:imgProps>
              </a:ext>
            </a:extLst>
          </a:blip>
          <a:srcRect t="2298" r="-264" b="22314"/>
          <a:stretch/>
        </p:blipFill>
        <p:spPr>
          <a:xfrm>
            <a:off x="1512786" y="1518398"/>
            <a:ext cx="4466745" cy="3131191"/>
          </a:xfrm>
          <a:prstGeom prst="rect">
            <a:avLst/>
          </a:prstGeom>
          <a:ln>
            <a:noFill/>
          </a:ln>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We propose that Post-Secondary Institutes with high CDRs are located most frequently in US cities with a larger minority population.</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5">
            <a:extLst>
              <a:ext uri="{FF2B5EF4-FFF2-40B4-BE49-F238E27FC236}">
                <a16:creationId xmlns:a16="http://schemas.microsoft.com/office/drawing/2014/main" id="{1C2AA6FE-DE85-4F98-B4F0-6CFFCC598269}"/>
              </a:ext>
            </a:extLst>
          </p:cNvPr>
          <p:cNvGraphicFramePr>
            <a:graphicFrameLocks noGrp="1"/>
          </p:cNvGraphicFramePr>
          <p:nvPr/>
        </p:nvGraphicFramePr>
        <p:xfrm>
          <a:off x="7489958" y="1835930"/>
          <a:ext cx="1766340" cy="2133600"/>
        </p:xfrm>
        <a:graphic>
          <a:graphicData uri="http://schemas.openxmlformats.org/drawingml/2006/table">
            <a:tbl>
              <a:tblPr firstRow="1" bandRow="1">
                <a:tableStyleId>{2D5ABB26-0587-4C30-8999-92F81FD0307C}</a:tableStyleId>
              </a:tblPr>
              <a:tblGrid>
                <a:gridCol w="250634">
                  <a:extLst>
                    <a:ext uri="{9D8B030D-6E8A-4147-A177-3AD203B41FA5}">
                      <a16:colId xmlns:a16="http://schemas.microsoft.com/office/drawing/2014/main" val="1475163645"/>
                    </a:ext>
                  </a:extLst>
                </a:gridCol>
                <a:gridCol w="1515706">
                  <a:extLst>
                    <a:ext uri="{9D8B030D-6E8A-4147-A177-3AD203B41FA5}">
                      <a16:colId xmlns:a16="http://schemas.microsoft.com/office/drawing/2014/main" val="3355820626"/>
                    </a:ext>
                  </a:extLst>
                </a:gridCol>
              </a:tblGrid>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CC3200"/>
                    </a:solidFill>
                  </a:tcPr>
                </a:tc>
                <a:tc>
                  <a:txBody>
                    <a:bodyPr/>
                    <a:lstStyle/>
                    <a:p>
                      <a:r>
                        <a:rPr lang="en-US" sz="1400" dirty="0">
                          <a:latin typeface="Calibri" panose="020F0502020204030204" pitchFamily="34" charset="0"/>
                          <a:cs typeface="Calibri" panose="020F0502020204030204" pitchFamily="34" charset="0"/>
                        </a:rPr>
                        <a:t>Asian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767958"/>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3399"/>
                    </a:solidFill>
                  </a:tcPr>
                </a:tc>
                <a:tc>
                  <a:txBody>
                    <a:bodyPr/>
                    <a:lstStyle/>
                    <a:p>
                      <a:r>
                        <a:rPr lang="en-US" sz="1400" dirty="0">
                          <a:latin typeface="Calibri" panose="020F0502020204030204" pitchFamily="34" charset="0"/>
                          <a:cs typeface="Calibri" panose="020F0502020204030204" pitchFamily="34" charset="0"/>
                        </a:rPr>
                        <a:t>Black</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967250"/>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336699"/>
                    </a:solidFill>
                  </a:tcPr>
                </a:tc>
                <a:tc>
                  <a:txBody>
                    <a:bodyPr/>
                    <a:lstStyle/>
                    <a:p>
                      <a:r>
                        <a:rPr lang="en-US" sz="1400" dirty="0">
                          <a:latin typeface="Calibri" panose="020F0502020204030204" pitchFamily="34" charset="0"/>
                          <a:cs typeface="Calibri" panose="020F0502020204030204" pitchFamily="34" charset="0"/>
                        </a:rPr>
                        <a:t>Hispanic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872495"/>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009933"/>
                    </a:solidFill>
                  </a:tcPr>
                </a:tc>
                <a:tc>
                  <a:txBody>
                    <a:bodyPr/>
                    <a:lstStyle/>
                    <a:p>
                      <a:r>
                        <a:rPr lang="en-US" sz="1400" dirty="0">
                          <a:latin typeface="Calibri" panose="020F0502020204030204" pitchFamily="34" charset="0"/>
                          <a:cs typeface="Calibri" panose="020F0502020204030204" pitchFamily="34" charset="0"/>
                        </a:rPr>
                        <a:t>Native American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3401993"/>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D9933"/>
                    </a:solidFill>
                  </a:tcPr>
                </a:tc>
                <a:tc>
                  <a:txBody>
                    <a:bodyPr/>
                    <a:lstStyle/>
                    <a:p>
                      <a:r>
                        <a:rPr lang="en-US" sz="1400" dirty="0">
                          <a:latin typeface="Calibri" panose="020F0502020204030204" pitchFamily="34" charset="0"/>
                          <a:cs typeface="Calibri" panose="020F0502020204030204" pitchFamily="34" charset="0"/>
                        </a:rPr>
                        <a:t>Pacific Islander</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768906"/>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C6633"/>
                    </a:solidFill>
                  </a:tcPr>
                </a:tc>
                <a:tc>
                  <a:txBody>
                    <a:bodyPr/>
                    <a:lstStyle/>
                    <a:p>
                      <a:r>
                        <a:rPr lang="en-US" sz="1400" dirty="0">
                          <a:latin typeface="Calibri" panose="020F0502020204030204" pitchFamily="34" charset="0"/>
                          <a:cs typeface="Calibri" panose="020F0502020204030204" pitchFamily="34" charset="0"/>
                        </a:rPr>
                        <a:t>White</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133181"/>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CCCC"/>
                    </a:solidFill>
                  </a:tcPr>
                </a:tc>
                <a:tc>
                  <a:txBody>
                    <a:bodyPr/>
                    <a:lstStyle/>
                    <a:p>
                      <a:r>
                        <a:rPr lang="en-US" sz="1400" dirty="0">
                          <a:latin typeface="Calibri" panose="020F0502020204030204" pitchFamily="34" charset="0"/>
                          <a:cs typeface="Calibri" panose="020F0502020204030204" pitchFamily="34" charset="0"/>
                        </a:rPr>
                        <a:t>Multiethnic</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1380042"/>
                  </a:ext>
                </a:extLst>
              </a:tr>
            </a:tbl>
          </a:graphicData>
        </a:graphic>
      </p:graphicFrame>
      <p:sp>
        <p:nvSpPr>
          <p:cNvPr id="8" name="TextBox 7">
            <a:extLst>
              <a:ext uri="{FF2B5EF4-FFF2-40B4-BE49-F238E27FC236}">
                <a16:creationId xmlns:a16="http://schemas.microsoft.com/office/drawing/2014/main" id="{5EA8E9A9-7E57-4C22-A3A4-21CD7021C2FB}"/>
              </a:ext>
            </a:extLst>
          </p:cNvPr>
          <p:cNvSpPr txBox="1"/>
          <p:nvPr/>
        </p:nvSpPr>
        <p:spPr>
          <a:xfrm>
            <a:off x="838200" y="5805127"/>
            <a:ext cx="1950534"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sz="1200" i="1" dirty="0" err="1">
                <a:latin typeface="Calibri" panose="020F0502020204030204" pitchFamily="34" charset="0"/>
                <a:cs typeface="Calibri" panose="020F0502020204030204" pitchFamily="34" charset="0"/>
              </a:rPr>
              <a:t>CensusScope</a:t>
            </a:r>
            <a:r>
              <a:rPr lang="en-US" sz="1200" i="1" dirty="0">
                <a:latin typeface="Calibri" panose="020F0502020204030204" pitchFamily="34" charset="0"/>
                <a:cs typeface="Calibri" panose="020F0502020204030204" pitchFamily="34" charset="0"/>
              </a:rPr>
              <a:t>, 2020)</a:t>
            </a:r>
          </a:p>
        </p:txBody>
      </p:sp>
      <p:sp>
        <p:nvSpPr>
          <p:cNvPr id="6" name="Date Placeholder 5">
            <a:extLst>
              <a:ext uri="{FF2B5EF4-FFF2-40B4-BE49-F238E27FC236}">
                <a16:creationId xmlns:a16="http://schemas.microsoft.com/office/drawing/2014/main" id="{49A9AD53-92BE-AC42-A206-94365C43131E}"/>
              </a:ext>
            </a:extLst>
          </p:cNvPr>
          <p:cNvSpPr>
            <a:spLocks noGrp="1"/>
          </p:cNvSpPr>
          <p:nvPr>
            <p:ph type="dt" sz="half" idx="10"/>
          </p:nvPr>
        </p:nvSpPr>
        <p:spPr/>
        <p:txBody>
          <a:bodyPr/>
          <a:lstStyle/>
          <a:p>
            <a:fld id="{A26E730D-F0F9-B342-8F95-1741CA32D2D4}" type="datetime1">
              <a:rPr lang="en-US" smtClean="0"/>
              <a:t>2/29/20</a:t>
            </a:fld>
            <a:endParaRPr lang="en-US"/>
          </a:p>
        </p:txBody>
      </p:sp>
      <p:sp>
        <p:nvSpPr>
          <p:cNvPr id="10" name="Slide Number Placeholder 9">
            <a:extLst>
              <a:ext uri="{FF2B5EF4-FFF2-40B4-BE49-F238E27FC236}">
                <a16:creationId xmlns:a16="http://schemas.microsoft.com/office/drawing/2014/main" id="{C211160A-4658-1342-BE67-276A716FD2EC}"/>
              </a:ext>
            </a:extLst>
          </p:cNvPr>
          <p:cNvSpPr>
            <a:spLocks noGrp="1"/>
          </p:cNvSpPr>
          <p:nvPr>
            <p:ph type="sldNum" sz="quarter" idx="12"/>
          </p:nvPr>
        </p:nvSpPr>
        <p:spPr/>
        <p:txBody>
          <a:bodyPr/>
          <a:lstStyle/>
          <a:p>
            <a:fld id="{84A3232F-3105-4486-9284-B648C26D6860}" type="slidenum">
              <a:rPr lang="en-US" smtClean="0"/>
              <a:t>4</a:t>
            </a:fld>
            <a:endParaRPr lang="en-US"/>
          </a:p>
        </p:txBody>
      </p:sp>
      <p:sp>
        <p:nvSpPr>
          <p:cNvPr id="7" name="Rectangle 6">
            <a:extLst>
              <a:ext uri="{FF2B5EF4-FFF2-40B4-BE49-F238E27FC236}">
                <a16:creationId xmlns:a16="http://schemas.microsoft.com/office/drawing/2014/main" id="{6E649214-DA1D-4C3A-A81F-4536E91792B5}"/>
              </a:ext>
            </a:extLst>
          </p:cNvPr>
          <p:cNvSpPr/>
          <p:nvPr/>
        </p:nvSpPr>
        <p:spPr>
          <a:xfrm>
            <a:off x="7730634" y="3951198"/>
            <a:ext cx="1580241"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Negligent Institute </a:t>
            </a:r>
          </a:p>
        </p:txBody>
      </p:sp>
      <p:sp>
        <p:nvSpPr>
          <p:cNvPr id="9" name="Rectangle 8">
            <a:extLst>
              <a:ext uri="{FF2B5EF4-FFF2-40B4-BE49-F238E27FC236}">
                <a16:creationId xmlns:a16="http://schemas.microsoft.com/office/drawing/2014/main" id="{D8C43DB3-A1EA-454E-A117-724795B37D66}"/>
              </a:ext>
            </a:extLst>
          </p:cNvPr>
          <p:cNvSpPr/>
          <p:nvPr/>
        </p:nvSpPr>
        <p:spPr>
          <a:xfrm>
            <a:off x="2358526" y="4851011"/>
            <a:ext cx="7384684" cy="738664"/>
          </a:xfrm>
          <a:prstGeom prst="rect">
            <a:avLst/>
          </a:prstGeom>
        </p:spPr>
        <p:txBody>
          <a:bodyPr wrap="square">
            <a:spAutoFit/>
          </a:bodyPr>
          <a:lstStyle/>
          <a:p>
            <a:r>
              <a:rPr lang="en-US" sz="1400" dirty="0">
                <a:latin typeface="Calibri" panose="020F0502020204030204" pitchFamily="34" charset="0"/>
                <a:cs typeface="Calibri" panose="020F0502020204030204" pitchFamily="34" charset="0"/>
              </a:rPr>
              <a:t>H0: Institutes with high CDR are not frequently located in US cities with a high minority population.</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H1: Institutes with high CDR are frequently located in US cities with a high minority population.</a:t>
            </a:r>
          </a:p>
        </p:txBody>
      </p:sp>
      <p:pic>
        <p:nvPicPr>
          <p:cNvPr id="19" name="Picture 18">
            <a:extLst>
              <a:ext uri="{FF2B5EF4-FFF2-40B4-BE49-F238E27FC236}">
                <a16:creationId xmlns:a16="http://schemas.microsoft.com/office/drawing/2014/main" id="{30BB2F9C-7615-4021-AE88-F0F61211BF6F}"/>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450635" y="4002852"/>
            <a:ext cx="319322" cy="222800"/>
          </a:xfrm>
          <a:prstGeom prst="rect">
            <a:avLst/>
          </a:prstGeom>
        </p:spPr>
      </p:pic>
      <p:pic>
        <p:nvPicPr>
          <p:cNvPr id="35" name="Picture 34">
            <a:extLst>
              <a:ext uri="{FF2B5EF4-FFF2-40B4-BE49-F238E27FC236}">
                <a16:creationId xmlns:a16="http://schemas.microsoft.com/office/drawing/2014/main" id="{A5B97368-1369-4A74-9074-FA08DEE8C03B}"/>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380134" y="2636606"/>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38" name="Picture 37">
            <a:extLst>
              <a:ext uri="{FF2B5EF4-FFF2-40B4-BE49-F238E27FC236}">
                <a16:creationId xmlns:a16="http://schemas.microsoft.com/office/drawing/2014/main" id="{34F66086-E3F8-47FA-B865-207717215A5F}"/>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838283" y="1867448"/>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39" name="Picture 38">
            <a:extLst>
              <a:ext uri="{FF2B5EF4-FFF2-40B4-BE49-F238E27FC236}">
                <a16:creationId xmlns:a16="http://schemas.microsoft.com/office/drawing/2014/main" id="{15E17509-1E85-4DDF-93EB-3591713156CC}"/>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190714" y="2055467"/>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0" name="Picture 39">
            <a:extLst>
              <a:ext uri="{FF2B5EF4-FFF2-40B4-BE49-F238E27FC236}">
                <a16:creationId xmlns:a16="http://schemas.microsoft.com/office/drawing/2014/main" id="{F5810979-8F3A-49F2-9EB4-0E65B4B2D865}"/>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677763" y="3105452"/>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1" name="Picture 40">
            <a:extLst>
              <a:ext uri="{FF2B5EF4-FFF2-40B4-BE49-F238E27FC236}">
                <a16:creationId xmlns:a16="http://schemas.microsoft.com/office/drawing/2014/main" id="{77836C82-B8B5-4BD7-A27F-D4043227B2C7}"/>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587468" y="3680180"/>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pic>
        <p:nvPicPr>
          <p:cNvPr id="42" name="Picture 41">
            <a:extLst>
              <a:ext uri="{FF2B5EF4-FFF2-40B4-BE49-F238E27FC236}">
                <a16:creationId xmlns:a16="http://schemas.microsoft.com/office/drawing/2014/main" id="{E5995C62-9633-48D6-8B86-DC6782E6C877}"/>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109167" y="2633213"/>
            <a:ext cx="201266" cy="140429"/>
          </a:xfrm>
          <a:prstGeom prst="round2DiagRect">
            <a:avLst>
              <a:gd name="adj1" fmla="val 16667"/>
              <a:gd name="adj2" fmla="val 0"/>
            </a:avLst>
          </a:prstGeom>
          <a:ln w="28575" cap="sq">
            <a:solidFill>
              <a:schemeClr val="tx1">
                <a:lumMod val="95000"/>
                <a:lumOff val="5000"/>
              </a:schemeClr>
            </a:solidFill>
            <a:prstDash val="sysDot"/>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3003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458595"/>
          </a:xfrm>
        </p:spPr>
        <p:txBody>
          <a:bodyPr>
            <a:noAutofit/>
          </a:bodyPr>
          <a:lstStyle/>
          <a:p>
            <a:pPr algn="l"/>
            <a:r>
              <a:rPr lang="en-US" sz="2800" b="1" dirty="0">
                <a:latin typeface="Calibri" panose="020F0502020204030204" pitchFamily="34" charset="0"/>
                <a:cs typeface="Calibri" panose="020F0502020204030204" pitchFamily="34" charset="0"/>
              </a:rPr>
              <a:t>The US Department of Education and US Census Department provide information that can help us pinpoint the location and effect of negligent institutions.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5</a:t>
            </a:fld>
            <a:endParaRPr lang="en-US"/>
          </a:p>
        </p:txBody>
      </p:sp>
      <p:cxnSp>
        <p:nvCxnSpPr>
          <p:cNvPr id="8" name="Straight Connector 7">
            <a:extLst>
              <a:ext uri="{FF2B5EF4-FFF2-40B4-BE49-F238E27FC236}">
                <a16:creationId xmlns:a16="http://schemas.microsoft.com/office/drawing/2014/main" id="{47734C75-DC4C-46AC-AD9D-A18A7091E51E}"/>
              </a:ext>
            </a:extLst>
          </p:cNvPr>
          <p:cNvCxnSpPr>
            <a:cxnSpLocks/>
            <a:stCxn id="11" idx="0"/>
            <a:endCxn id="14" idx="0"/>
          </p:cNvCxnSpPr>
          <p:nvPr/>
        </p:nvCxnSpPr>
        <p:spPr>
          <a:xfrm flipH="1">
            <a:off x="11353798" y="2332786"/>
            <a:ext cx="2" cy="176567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0C48F55-E203-45D7-B5F5-262B5282C001}"/>
              </a:ext>
            </a:extLst>
          </p:cNvPr>
          <p:cNvCxnSpPr>
            <a:cxnSpLocks/>
            <a:endCxn id="14" idx="2"/>
          </p:cNvCxnSpPr>
          <p:nvPr/>
        </p:nvCxnSpPr>
        <p:spPr>
          <a:xfrm>
            <a:off x="9207348" y="2299745"/>
            <a:ext cx="850" cy="179054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5CE2B4AF-54ED-4D17-81CF-C67E6D029C58}"/>
              </a:ext>
            </a:extLst>
          </p:cNvPr>
          <p:cNvSpPr/>
          <p:nvPr/>
        </p:nvSpPr>
        <p:spPr>
          <a:xfrm rot="5400000">
            <a:off x="10074420" y="1432681"/>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446C0F9B-1114-4198-B3ED-2FF7E11D8827}"/>
              </a:ext>
            </a:extLst>
          </p:cNvPr>
          <p:cNvSpPr/>
          <p:nvPr/>
        </p:nvSpPr>
        <p:spPr>
          <a:xfrm rot="5400000">
            <a:off x="10074421" y="1259565"/>
            <a:ext cx="412315" cy="2146443"/>
          </a:xfrm>
          <a:prstGeom prst="arc">
            <a:avLst>
              <a:gd name="adj1" fmla="val 16200000"/>
              <a:gd name="adj2" fmla="val 16172791"/>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E645DF3D-6C47-4A16-91B1-A983DA5E0CA1}"/>
              </a:ext>
            </a:extLst>
          </p:cNvPr>
          <p:cNvSpPr/>
          <p:nvPr/>
        </p:nvSpPr>
        <p:spPr>
          <a:xfrm rot="5400000">
            <a:off x="10074419" y="1561560"/>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C1C3AC60-051B-4104-BF82-9919B05DB60B}"/>
              </a:ext>
            </a:extLst>
          </p:cNvPr>
          <p:cNvSpPr/>
          <p:nvPr/>
        </p:nvSpPr>
        <p:spPr>
          <a:xfrm rot="5400000">
            <a:off x="10074419" y="1692704"/>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28114B9B-96B2-4012-BC87-CD8ACC4F4736}"/>
              </a:ext>
            </a:extLst>
          </p:cNvPr>
          <p:cNvSpPr/>
          <p:nvPr/>
        </p:nvSpPr>
        <p:spPr>
          <a:xfrm rot="5400000">
            <a:off x="10074419" y="3025235"/>
            <a:ext cx="412315" cy="2146443"/>
          </a:xfrm>
          <a:prstGeom prst="arc">
            <a:avLst>
              <a:gd name="adj1" fmla="val 16200000"/>
              <a:gd name="adj2" fmla="val 5426183"/>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D3E601B3-7FB1-43ED-B33F-C4A662CD92C9}"/>
              </a:ext>
            </a:extLst>
          </p:cNvPr>
          <p:cNvSpPr/>
          <p:nvPr/>
        </p:nvSpPr>
        <p:spPr>
          <a:xfrm>
            <a:off x="9207348" y="3140588"/>
            <a:ext cx="2146436" cy="707886"/>
          </a:xfrm>
          <a:prstGeom prst="rect">
            <a:avLst/>
          </a:prstGeom>
          <a:ln>
            <a:noFill/>
          </a:ln>
        </p:spPr>
        <p:txBody>
          <a:bodyPr wrap="square">
            <a:spAutoFit/>
          </a:bodyPr>
          <a:lstStyle/>
          <a:p>
            <a:pPr algn="ctr"/>
            <a:r>
              <a:rPr lang="en-US" sz="2000" dirty="0">
                <a:latin typeface="Calibri" panose="020F0502020204030204" pitchFamily="34" charset="0"/>
                <a:cs typeface="Calibri" panose="020F0502020204030204" pitchFamily="34" charset="0"/>
              </a:rPr>
              <a:t>United States Census Bureau</a:t>
            </a:r>
          </a:p>
        </p:txBody>
      </p:sp>
      <p:graphicFrame>
        <p:nvGraphicFramePr>
          <p:cNvPr id="16" name="Table 69">
            <a:extLst>
              <a:ext uri="{FF2B5EF4-FFF2-40B4-BE49-F238E27FC236}">
                <a16:creationId xmlns:a16="http://schemas.microsoft.com/office/drawing/2014/main" id="{61066DDD-82C9-4BCE-B197-38A79F69D8A5}"/>
              </a:ext>
            </a:extLst>
          </p:cNvPr>
          <p:cNvGraphicFramePr>
            <a:graphicFrameLocks noGrp="1"/>
          </p:cNvGraphicFramePr>
          <p:nvPr>
            <p:extLst>
              <p:ext uri="{D42A27DB-BD31-4B8C-83A1-F6EECF244321}">
                <p14:modId xmlns:p14="http://schemas.microsoft.com/office/powerpoint/2010/main" val="1164406928"/>
              </p:ext>
            </p:extLst>
          </p:nvPr>
        </p:nvGraphicFramePr>
        <p:xfrm>
          <a:off x="9207348" y="5115591"/>
          <a:ext cx="2097261" cy="91440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2ED"/>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1260772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671726826"/>
                  </a:ext>
                </a:extLst>
              </a:tr>
            </a:tbl>
          </a:graphicData>
        </a:graphic>
      </p:graphicFrame>
      <p:cxnSp>
        <p:nvCxnSpPr>
          <p:cNvPr id="19" name="Straight Connector 18">
            <a:extLst>
              <a:ext uri="{FF2B5EF4-FFF2-40B4-BE49-F238E27FC236}">
                <a16:creationId xmlns:a16="http://schemas.microsoft.com/office/drawing/2014/main" id="{EE0A97D2-090E-47EC-907B-886A32BF87F5}"/>
              </a:ext>
            </a:extLst>
          </p:cNvPr>
          <p:cNvCxnSpPr>
            <a:cxnSpLocks/>
            <a:stCxn id="22" idx="0"/>
            <a:endCxn id="25" idx="0"/>
          </p:cNvCxnSpPr>
          <p:nvPr/>
        </p:nvCxnSpPr>
        <p:spPr>
          <a:xfrm flipH="1">
            <a:off x="2984643" y="2378892"/>
            <a:ext cx="2" cy="176567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148514-37F2-41C4-AEE9-311D751AF2F2}"/>
              </a:ext>
            </a:extLst>
          </p:cNvPr>
          <p:cNvCxnSpPr>
            <a:cxnSpLocks/>
            <a:endCxn id="25" idx="2"/>
          </p:cNvCxnSpPr>
          <p:nvPr/>
        </p:nvCxnSpPr>
        <p:spPr>
          <a:xfrm>
            <a:off x="838193" y="2345851"/>
            <a:ext cx="850" cy="179054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81C32309-DF81-4E74-82BA-6626DF03E691}"/>
              </a:ext>
            </a:extLst>
          </p:cNvPr>
          <p:cNvSpPr/>
          <p:nvPr/>
        </p:nvSpPr>
        <p:spPr>
          <a:xfrm rot="5400000">
            <a:off x="1705265" y="1478787"/>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A169F51C-6407-4496-9BA3-6903A74BC268}"/>
              </a:ext>
            </a:extLst>
          </p:cNvPr>
          <p:cNvSpPr/>
          <p:nvPr/>
        </p:nvSpPr>
        <p:spPr>
          <a:xfrm rot="5400000">
            <a:off x="1705266" y="1305671"/>
            <a:ext cx="412315" cy="2146443"/>
          </a:xfrm>
          <a:prstGeom prst="arc">
            <a:avLst>
              <a:gd name="adj1" fmla="val 16200000"/>
              <a:gd name="adj2" fmla="val 16172791"/>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B45E2A97-1A49-440A-B388-A0EF325C1572}"/>
              </a:ext>
            </a:extLst>
          </p:cNvPr>
          <p:cNvSpPr/>
          <p:nvPr/>
        </p:nvSpPr>
        <p:spPr>
          <a:xfrm rot="5400000">
            <a:off x="1705264" y="1607666"/>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F1804B57-903B-4922-A531-481765DD95CC}"/>
              </a:ext>
            </a:extLst>
          </p:cNvPr>
          <p:cNvSpPr/>
          <p:nvPr/>
        </p:nvSpPr>
        <p:spPr>
          <a:xfrm rot="5400000">
            <a:off x="1705264" y="1738810"/>
            <a:ext cx="412315" cy="2146443"/>
          </a:xfrm>
          <a:prstGeom prst="arc">
            <a:avLst>
              <a:gd name="adj1" fmla="val 16200000"/>
              <a:gd name="adj2" fmla="val 526732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964D600D-6C72-4600-B014-4DFF5C0FE7D3}"/>
              </a:ext>
            </a:extLst>
          </p:cNvPr>
          <p:cNvSpPr/>
          <p:nvPr/>
        </p:nvSpPr>
        <p:spPr>
          <a:xfrm rot="5400000">
            <a:off x="1705264" y="3071341"/>
            <a:ext cx="412315" cy="2146443"/>
          </a:xfrm>
          <a:prstGeom prst="arc">
            <a:avLst>
              <a:gd name="adj1" fmla="val 16200000"/>
              <a:gd name="adj2" fmla="val 5426183"/>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B73E14B5-8CDC-4695-95AD-03CBCF9C811F}"/>
              </a:ext>
            </a:extLst>
          </p:cNvPr>
          <p:cNvSpPr/>
          <p:nvPr/>
        </p:nvSpPr>
        <p:spPr>
          <a:xfrm>
            <a:off x="838193" y="3186694"/>
            <a:ext cx="2146436" cy="707886"/>
          </a:xfrm>
          <a:prstGeom prst="rect">
            <a:avLst/>
          </a:prstGeom>
          <a:ln>
            <a:noFill/>
          </a:ln>
        </p:spPr>
        <p:txBody>
          <a:bodyPr wrap="square">
            <a:spAutoFit/>
          </a:bodyPr>
          <a:lstStyle/>
          <a:p>
            <a:pPr algn="ctr"/>
            <a:r>
              <a:rPr lang="en-US" sz="2000" dirty="0">
                <a:latin typeface="Calibri" panose="020F0502020204030204" pitchFamily="34" charset="0"/>
                <a:cs typeface="Calibri" panose="020F0502020204030204" pitchFamily="34" charset="0"/>
              </a:rPr>
              <a:t>Federal Student Aid (CDR)</a:t>
            </a:r>
          </a:p>
        </p:txBody>
      </p:sp>
      <p:graphicFrame>
        <p:nvGraphicFramePr>
          <p:cNvPr id="27" name="Table 69">
            <a:extLst>
              <a:ext uri="{FF2B5EF4-FFF2-40B4-BE49-F238E27FC236}">
                <a16:creationId xmlns:a16="http://schemas.microsoft.com/office/drawing/2014/main" id="{8631B9C9-B52C-40C2-AC71-6ADAA9DDC61D}"/>
              </a:ext>
            </a:extLst>
          </p:cNvPr>
          <p:cNvGraphicFramePr>
            <a:graphicFrameLocks noGrp="1"/>
          </p:cNvGraphicFramePr>
          <p:nvPr>
            <p:extLst>
              <p:ext uri="{D42A27DB-BD31-4B8C-83A1-F6EECF244321}">
                <p14:modId xmlns:p14="http://schemas.microsoft.com/office/powerpoint/2010/main" val="23799499"/>
              </p:ext>
            </p:extLst>
          </p:nvPr>
        </p:nvGraphicFramePr>
        <p:xfrm>
          <a:off x="862780" y="5115591"/>
          <a:ext cx="2097261" cy="91440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F2ED"/>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tc>
                  <a:txBody>
                    <a:bodyPr/>
                    <a:lstStyle/>
                    <a:p>
                      <a:pPr algn="l"/>
                      <a:r>
                        <a:rPr lang="en-US" sz="1400" dirty="0">
                          <a:latin typeface="Calibri" panose="020F0502020204030204" pitchFamily="34" charset="0"/>
                          <a:cs typeface="Calibri" panose="020F0502020204030204" pitchFamily="34" charset="0"/>
                        </a:rPr>
                        <a:t>4811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DFC"/>
                    </a:solidFill>
                  </a:tcPr>
                </a:tc>
                <a:extLst>
                  <a:ext uri="{0D108BD9-81ED-4DB2-BD59-A6C34878D82A}">
                    <a16:rowId xmlns:a16="http://schemas.microsoft.com/office/drawing/2014/main" val="3671726826"/>
                  </a:ext>
                </a:extLst>
              </a:tr>
            </a:tbl>
          </a:graphicData>
        </a:graphic>
      </p:graphicFrame>
      <p:graphicFrame>
        <p:nvGraphicFramePr>
          <p:cNvPr id="28" name="Table 85">
            <a:extLst>
              <a:ext uri="{FF2B5EF4-FFF2-40B4-BE49-F238E27FC236}">
                <a16:creationId xmlns:a16="http://schemas.microsoft.com/office/drawing/2014/main" id="{7185B583-2273-4CEE-912C-0785D0AE07D6}"/>
              </a:ext>
            </a:extLst>
          </p:cNvPr>
          <p:cNvGraphicFramePr>
            <a:graphicFrameLocks noGrp="1"/>
          </p:cNvGraphicFramePr>
          <p:nvPr>
            <p:extLst>
              <p:ext uri="{D42A27DB-BD31-4B8C-83A1-F6EECF244321}">
                <p14:modId xmlns:p14="http://schemas.microsoft.com/office/powerpoint/2010/main" val="2764821533"/>
              </p:ext>
            </p:extLst>
          </p:nvPr>
        </p:nvGraphicFramePr>
        <p:xfrm>
          <a:off x="5098265" y="5659151"/>
          <a:ext cx="1995470" cy="370840"/>
        </p:xfrm>
        <a:graphic>
          <a:graphicData uri="http://schemas.openxmlformats.org/drawingml/2006/table">
            <a:tbl>
              <a:tblPr firstRow="1" bandRow="1">
                <a:tableStyleId>{2D5ABB26-0587-4C30-8999-92F81FD0307C}</a:tableStyleId>
              </a:tblPr>
              <a:tblGrid>
                <a:gridCol w="1995470">
                  <a:extLst>
                    <a:ext uri="{9D8B030D-6E8A-4147-A177-3AD203B41FA5}">
                      <a16:colId xmlns:a16="http://schemas.microsoft.com/office/drawing/2014/main" val="540521757"/>
                    </a:ext>
                  </a:extLst>
                </a:gridCol>
              </a:tblGrid>
              <a:tr h="370840">
                <a:tc>
                  <a:txBody>
                    <a:bodyPr/>
                    <a:lstStyle/>
                    <a:p>
                      <a:r>
                        <a:rPr lang="en-US" sz="1800" dirty="0"/>
                        <a:t>LEFT JOIN ON CITY </a:t>
                      </a:r>
                      <a:endParaRPr lang="en-US" sz="1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2ED"/>
                    </a:solidFill>
                  </a:tcPr>
                </a:tc>
                <a:extLst>
                  <a:ext uri="{0D108BD9-81ED-4DB2-BD59-A6C34878D82A}">
                    <a16:rowId xmlns:a16="http://schemas.microsoft.com/office/drawing/2014/main" val="1091494605"/>
                  </a:ext>
                </a:extLst>
              </a:tr>
            </a:tbl>
          </a:graphicData>
        </a:graphic>
      </p:graphicFrame>
      <p:graphicFrame>
        <p:nvGraphicFramePr>
          <p:cNvPr id="33" name="Table 32">
            <a:extLst>
              <a:ext uri="{FF2B5EF4-FFF2-40B4-BE49-F238E27FC236}">
                <a16:creationId xmlns:a16="http://schemas.microsoft.com/office/drawing/2014/main" id="{CCF9B6B9-A554-4AFC-96A6-40E3B19851AD}"/>
              </a:ext>
            </a:extLst>
          </p:cNvPr>
          <p:cNvGraphicFramePr>
            <a:graphicFrameLocks noGrp="1"/>
          </p:cNvGraphicFramePr>
          <p:nvPr>
            <p:extLst>
              <p:ext uri="{D42A27DB-BD31-4B8C-83A1-F6EECF244321}">
                <p14:modId xmlns:p14="http://schemas.microsoft.com/office/powerpoint/2010/main" val="1295117349"/>
              </p:ext>
            </p:extLst>
          </p:nvPr>
        </p:nvGraphicFramePr>
        <p:xfrm>
          <a:off x="3547191" y="2331535"/>
          <a:ext cx="2075276" cy="202222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2075276">
                  <a:extLst>
                    <a:ext uri="{9D8B030D-6E8A-4147-A177-3AD203B41FA5}">
                      <a16:colId xmlns:a16="http://schemas.microsoft.com/office/drawing/2014/main" val="2948211420"/>
                    </a:ext>
                  </a:extLst>
                </a:gridCol>
              </a:tblGrid>
              <a:tr h="224692">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CDR FY 2014 - 2016</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DDF"/>
                    </a:solidFill>
                  </a:tcPr>
                </a:tc>
                <a:extLst>
                  <a:ext uri="{0D108BD9-81ED-4DB2-BD59-A6C34878D82A}">
                    <a16:rowId xmlns:a16="http://schemas.microsoft.com/office/drawing/2014/main" val="11378475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Institution's Name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956252594"/>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772817078"/>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575718625"/>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Degree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922224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School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4144280633"/>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Cohort Year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703775816"/>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Default</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14993219"/>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Repay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4052363853"/>
                  </a:ext>
                </a:extLst>
              </a:tr>
            </a:tbl>
          </a:graphicData>
        </a:graphic>
      </p:graphicFrame>
      <p:graphicFrame>
        <p:nvGraphicFramePr>
          <p:cNvPr id="34" name="Table 33">
            <a:extLst>
              <a:ext uri="{FF2B5EF4-FFF2-40B4-BE49-F238E27FC236}">
                <a16:creationId xmlns:a16="http://schemas.microsoft.com/office/drawing/2014/main" id="{E50A9EFC-5EFF-4DD8-A87D-C1A5FECB5FE3}"/>
              </a:ext>
            </a:extLst>
          </p:cNvPr>
          <p:cNvGraphicFramePr>
            <a:graphicFrameLocks noGrp="1"/>
          </p:cNvGraphicFramePr>
          <p:nvPr>
            <p:extLst>
              <p:ext uri="{D42A27DB-BD31-4B8C-83A1-F6EECF244321}">
                <p14:modId xmlns:p14="http://schemas.microsoft.com/office/powerpoint/2010/main" val="4141186124"/>
              </p:ext>
            </p:extLst>
          </p:nvPr>
        </p:nvGraphicFramePr>
        <p:xfrm>
          <a:off x="7010400" y="2331041"/>
          <a:ext cx="1600200" cy="130873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600200">
                  <a:extLst>
                    <a:ext uri="{9D8B030D-6E8A-4147-A177-3AD203B41FA5}">
                      <a16:colId xmlns:a16="http://schemas.microsoft.com/office/drawing/2014/main" val="2429629967"/>
                    </a:ext>
                  </a:extLst>
                </a:gridCol>
              </a:tblGrid>
              <a:tr h="0">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Census 2010</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EDDF"/>
                    </a:solidFill>
                  </a:tcPr>
                </a:tc>
                <a:extLst>
                  <a:ext uri="{0D108BD9-81ED-4DB2-BD59-A6C34878D82A}">
                    <a16:rowId xmlns:a16="http://schemas.microsoft.com/office/drawing/2014/main" val="1278171343"/>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942094906"/>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52100979"/>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Sex</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2324212281"/>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Age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89238297"/>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Race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EF8"/>
                    </a:solidFill>
                  </a:tcPr>
                </a:tc>
                <a:extLst>
                  <a:ext uri="{0D108BD9-81ED-4DB2-BD59-A6C34878D82A}">
                    <a16:rowId xmlns:a16="http://schemas.microsoft.com/office/drawing/2014/main" val="3283207143"/>
                  </a:ext>
                </a:extLst>
              </a:tr>
            </a:tbl>
          </a:graphicData>
        </a:graphic>
      </p:graphicFrame>
      <p:cxnSp>
        <p:nvCxnSpPr>
          <p:cNvPr id="45" name="Connector: Elbow 44">
            <a:extLst>
              <a:ext uri="{FF2B5EF4-FFF2-40B4-BE49-F238E27FC236}">
                <a16:creationId xmlns:a16="http://schemas.microsoft.com/office/drawing/2014/main" id="{1AB9E55E-EE82-4C97-9454-C36DA5E5CF52}"/>
              </a:ext>
            </a:extLst>
          </p:cNvPr>
          <p:cNvCxnSpPr>
            <a:cxnSpLocks/>
            <a:stCxn id="34" idx="2"/>
            <a:endCxn id="28" idx="3"/>
          </p:cNvCxnSpPr>
          <p:nvPr/>
        </p:nvCxnSpPr>
        <p:spPr>
          <a:xfrm rot="5400000">
            <a:off x="6349722" y="4383793"/>
            <a:ext cx="2204792" cy="716765"/>
          </a:xfrm>
          <a:prstGeom prst="bent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4A271AF-D830-4F2C-B36D-9AC1E2709681}"/>
              </a:ext>
            </a:extLst>
          </p:cNvPr>
          <p:cNvCxnSpPr>
            <a:cxnSpLocks/>
            <a:stCxn id="28" idx="1"/>
            <a:endCxn id="33" idx="2"/>
          </p:cNvCxnSpPr>
          <p:nvPr/>
        </p:nvCxnSpPr>
        <p:spPr>
          <a:xfrm rot="10800000">
            <a:off x="4584829" y="4353763"/>
            <a:ext cx="513436" cy="1490808"/>
          </a:xfrm>
          <a:prstGeom prst="bent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73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F39-DFDF-4617-99BF-7FE2F94A9FCD}"/>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Postsecondary Students Enrollment for Fall 2016, without Distance Education, is 19.84 million.</a:t>
            </a:r>
          </a:p>
        </p:txBody>
      </p:sp>
      <p:sp>
        <p:nvSpPr>
          <p:cNvPr id="4" name="Date Placeholder 3">
            <a:extLst>
              <a:ext uri="{FF2B5EF4-FFF2-40B4-BE49-F238E27FC236}">
                <a16:creationId xmlns:a16="http://schemas.microsoft.com/office/drawing/2014/main" id="{A242A352-D81A-4A7C-BE73-15262AAAB1D7}"/>
              </a:ext>
            </a:extLst>
          </p:cNvPr>
          <p:cNvSpPr>
            <a:spLocks noGrp="1"/>
          </p:cNvSpPr>
          <p:nvPr>
            <p:ph type="dt" sz="half" idx="10"/>
          </p:nvPr>
        </p:nvSpPr>
        <p:spPr/>
        <p:txBody>
          <a:bodyPr/>
          <a:lstStyle/>
          <a:p>
            <a:fld id="{2C91F273-78AF-5F4E-BBF1-2394AF5E59C2}" type="datetime1">
              <a:rPr lang="en-US" smtClean="0"/>
              <a:t>2/29/20</a:t>
            </a:fld>
            <a:endParaRPr lang="en-US"/>
          </a:p>
        </p:txBody>
      </p:sp>
      <p:sp>
        <p:nvSpPr>
          <p:cNvPr id="5" name="Slide Number Placeholder 4">
            <a:extLst>
              <a:ext uri="{FF2B5EF4-FFF2-40B4-BE49-F238E27FC236}">
                <a16:creationId xmlns:a16="http://schemas.microsoft.com/office/drawing/2014/main" id="{0A017DEE-8B16-4BC4-8303-C3796A9B76A2}"/>
              </a:ext>
            </a:extLst>
          </p:cNvPr>
          <p:cNvSpPr>
            <a:spLocks noGrp="1"/>
          </p:cNvSpPr>
          <p:nvPr>
            <p:ph type="sldNum" sz="quarter" idx="12"/>
          </p:nvPr>
        </p:nvSpPr>
        <p:spPr/>
        <p:txBody>
          <a:bodyPr/>
          <a:lstStyle/>
          <a:p>
            <a:fld id="{84A3232F-3105-4486-9284-B648C26D6860}" type="slidenum">
              <a:rPr lang="en-US" smtClean="0"/>
              <a:t>6</a:t>
            </a:fld>
            <a:endParaRPr lang="en-US"/>
          </a:p>
        </p:txBody>
      </p:sp>
      <p:sp>
        <p:nvSpPr>
          <p:cNvPr id="10" name="TextBox 9">
            <a:extLst>
              <a:ext uri="{FF2B5EF4-FFF2-40B4-BE49-F238E27FC236}">
                <a16:creationId xmlns:a16="http://schemas.microsoft.com/office/drawing/2014/main" id="{8D8B2AC9-8439-4FA8-A13A-D388FB38AC81}"/>
              </a:ext>
            </a:extLst>
          </p:cNvPr>
          <p:cNvSpPr txBox="1"/>
          <p:nvPr/>
        </p:nvSpPr>
        <p:spPr>
          <a:xfrm>
            <a:off x="838200" y="5805127"/>
            <a:ext cx="2886239"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(The Condition of Education, 2019) </a:t>
            </a:r>
          </a:p>
        </p:txBody>
      </p:sp>
      <p:cxnSp>
        <p:nvCxnSpPr>
          <p:cNvPr id="11" name="Straight Connector 10">
            <a:extLst>
              <a:ext uri="{FF2B5EF4-FFF2-40B4-BE49-F238E27FC236}">
                <a16:creationId xmlns:a16="http://schemas.microsoft.com/office/drawing/2014/main" id="{1884B897-AE68-4E9E-95D0-9066F937F779}"/>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2" name="Picture 2" descr="Image result for national university">
            <a:extLst>
              <a:ext uri="{FF2B5EF4-FFF2-40B4-BE49-F238E27FC236}">
                <a16:creationId xmlns:a16="http://schemas.microsoft.com/office/drawing/2014/main" id="{12567455-689D-47A1-B328-A51ED26E0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hart 13">
            <a:extLst>
              <a:ext uri="{FF2B5EF4-FFF2-40B4-BE49-F238E27FC236}">
                <a16:creationId xmlns:a16="http://schemas.microsoft.com/office/drawing/2014/main" id="{90C8CECC-87AB-4F4B-BD31-CDA5109A1BC6}"/>
              </a:ext>
            </a:extLst>
          </p:cNvPr>
          <p:cNvGraphicFramePr>
            <a:graphicFrameLocks/>
          </p:cNvGraphicFramePr>
          <p:nvPr>
            <p:extLst>
              <p:ext uri="{D42A27DB-BD31-4B8C-83A1-F6EECF244321}">
                <p14:modId xmlns:p14="http://schemas.microsoft.com/office/powerpoint/2010/main" val="2314242828"/>
              </p:ext>
            </p:extLst>
          </p:nvPr>
        </p:nvGraphicFramePr>
        <p:xfrm>
          <a:off x="838201" y="1590261"/>
          <a:ext cx="4802024" cy="39406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9A6EB29F-08AF-4EAE-9820-7DC0C95E2A32}"/>
              </a:ext>
            </a:extLst>
          </p:cNvPr>
          <p:cNvGraphicFramePr>
            <a:graphicFrameLocks/>
          </p:cNvGraphicFramePr>
          <p:nvPr>
            <p:extLst>
              <p:ext uri="{D42A27DB-BD31-4B8C-83A1-F6EECF244321}">
                <p14:modId xmlns:p14="http://schemas.microsoft.com/office/powerpoint/2010/main" val="2605611574"/>
              </p:ext>
            </p:extLst>
          </p:nvPr>
        </p:nvGraphicFramePr>
        <p:xfrm>
          <a:off x="5947873" y="1534843"/>
          <a:ext cx="5405925" cy="42702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0850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7</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16E90984-BE9E-4C2D-8A9F-2A9DEDD5A6E2}"/>
              </a:ext>
            </a:extLst>
          </p:cNvPr>
          <p:cNvSpPr txBox="1">
            <a:spLocks/>
          </p:cNvSpPr>
          <p:nvPr/>
        </p:nvSpPr>
        <p:spPr>
          <a:xfrm>
            <a:off x="838200" y="452582"/>
            <a:ext cx="10515600" cy="9873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High CDR is a result of students who take out student loans and do not complete their schooling.</a:t>
            </a:r>
          </a:p>
        </p:txBody>
      </p:sp>
      <p:graphicFrame>
        <p:nvGraphicFramePr>
          <p:cNvPr id="8" name="Chart 7">
            <a:extLst>
              <a:ext uri="{FF2B5EF4-FFF2-40B4-BE49-F238E27FC236}">
                <a16:creationId xmlns:a16="http://schemas.microsoft.com/office/drawing/2014/main" id="{B68EC29E-94B8-4A67-A7E9-CE6856506C19}"/>
              </a:ext>
            </a:extLst>
          </p:cNvPr>
          <p:cNvGraphicFramePr>
            <a:graphicFrameLocks/>
          </p:cNvGraphicFramePr>
          <p:nvPr>
            <p:extLst>
              <p:ext uri="{D42A27DB-BD31-4B8C-83A1-F6EECF244321}">
                <p14:modId xmlns:p14="http://schemas.microsoft.com/office/powerpoint/2010/main" val="1659045621"/>
              </p:ext>
            </p:extLst>
          </p:nvPr>
        </p:nvGraphicFramePr>
        <p:xfrm>
          <a:off x="1368378" y="1487378"/>
          <a:ext cx="9627282" cy="4298282"/>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98F2D92F-9AD3-45F2-B3DE-1A6D8842D745}"/>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Tree>
    <p:extLst>
      <p:ext uri="{BB962C8B-B14F-4D97-AF65-F5344CB8AC3E}">
        <p14:creationId xmlns:p14="http://schemas.microsoft.com/office/powerpoint/2010/main" val="258690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8</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38200" y="452582"/>
            <a:ext cx="10515600" cy="106090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Based on the previous study done by the U.S. Department of Education from FY 2009 to FY 2016, Black-Americans have a higher CDR than their White counterparts across all types of Institutions.</a:t>
            </a:r>
          </a:p>
        </p:txBody>
      </p:sp>
      <p:graphicFrame>
        <p:nvGraphicFramePr>
          <p:cNvPr id="9" name="Chart 8">
            <a:extLst>
              <a:ext uri="{FF2B5EF4-FFF2-40B4-BE49-F238E27FC236}">
                <a16:creationId xmlns:a16="http://schemas.microsoft.com/office/drawing/2014/main" id="{7DD4DA4F-70EB-4E4C-B955-4F66C6AEFD77}"/>
              </a:ext>
            </a:extLst>
          </p:cNvPr>
          <p:cNvGraphicFramePr>
            <a:graphicFrameLocks/>
          </p:cNvGraphicFramePr>
          <p:nvPr>
            <p:extLst>
              <p:ext uri="{D42A27DB-BD31-4B8C-83A1-F6EECF244321}">
                <p14:modId xmlns:p14="http://schemas.microsoft.com/office/powerpoint/2010/main" val="315590828"/>
              </p:ext>
            </p:extLst>
          </p:nvPr>
        </p:nvGraphicFramePr>
        <p:xfrm>
          <a:off x="1229711" y="1560951"/>
          <a:ext cx="9942786" cy="404003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2FF2072F-34AF-47CF-A5F6-34DCC99D0148}"/>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Tree>
    <p:extLst>
      <p:ext uri="{BB962C8B-B14F-4D97-AF65-F5344CB8AC3E}">
        <p14:creationId xmlns:p14="http://schemas.microsoft.com/office/powerpoint/2010/main" val="299711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9</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36264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52E3AB31-D074-4C00-8ECD-41AEBBDB06A1}"/>
              </a:ext>
            </a:extLst>
          </p:cNvPr>
          <p:cNvGraphicFramePr>
            <a:graphicFrameLocks/>
          </p:cNvGraphicFramePr>
          <p:nvPr>
            <p:extLst>
              <p:ext uri="{D42A27DB-BD31-4B8C-83A1-F6EECF244321}">
                <p14:modId xmlns:p14="http://schemas.microsoft.com/office/powerpoint/2010/main" val="1086246233"/>
              </p:ext>
            </p:extLst>
          </p:nvPr>
        </p:nvGraphicFramePr>
        <p:xfrm>
          <a:off x="1049578" y="1739005"/>
          <a:ext cx="10134780" cy="420624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2CA25211-D758-414F-ACAC-014FEE77697E}"/>
              </a:ext>
            </a:extLst>
          </p:cNvPr>
          <p:cNvSpPr txBox="1"/>
          <p:nvPr/>
        </p:nvSpPr>
        <p:spPr>
          <a:xfrm>
            <a:off x="838200" y="5809339"/>
            <a:ext cx="1531445"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altLang="en-US" sz="1200" dirty="0"/>
              <a:t>Fuller,</a:t>
            </a:r>
            <a:r>
              <a:rPr lang="en-US" sz="1200" i="1" dirty="0">
                <a:latin typeface="Calibri" panose="020F0502020204030204" pitchFamily="34" charset="0"/>
                <a:cs typeface="Calibri" panose="020F0502020204030204" pitchFamily="34" charset="0"/>
              </a:rPr>
              <a:t> 2019) </a:t>
            </a:r>
          </a:p>
        </p:txBody>
      </p:sp>
      <p:sp>
        <p:nvSpPr>
          <p:cNvPr id="13" name="Title 1">
            <a:extLst>
              <a:ext uri="{FF2B5EF4-FFF2-40B4-BE49-F238E27FC236}">
                <a16:creationId xmlns:a16="http://schemas.microsoft.com/office/drawing/2014/main" id="{290D5727-504A-4AE3-97B0-6C21969F2C95}"/>
              </a:ext>
            </a:extLst>
          </p:cNvPr>
          <p:cNvSpPr txBox="1">
            <a:spLocks/>
          </p:cNvSpPr>
          <p:nvPr/>
        </p:nvSpPr>
        <p:spPr>
          <a:xfrm>
            <a:off x="851638" y="452582"/>
            <a:ext cx="10502162" cy="82877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800" b="1" dirty="0">
                <a:latin typeface="Calibri" panose="020F0502020204030204" pitchFamily="34" charset="0"/>
                <a:cs typeface="Calibri" panose="020F0502020204030204" pitchFamily="34" charset="0"/>
              </a:rPr>
              <a:t>From FY 2015 to FY 2016, the CDR showed a decrease trend from 10.8% to 10.1%.</a:t>
            </a:r>
          </a:p>
        </p:txBody>
      </p:sp>
      <p:graphicFrame>
        <p:nvGraphicFramePr>
          <p:cNvPr id="16" name="Chart 15">
            <a:extLst>
              <a:ext uri="{FF2B5EF4-FFF2-40B4-BE49-F238E27FC236}">
                <a16:creationId xmlns:a16="http://schemas.microsoft.com/office/drawing/2014/main" id="{937AF86C-0590-42D7-B886-20DA7E77811C}"/>
              </a:ext>
            </a:extLst>
          </p:cNvPr>
          <p:cNvGraphicFramePr>
            <a:graphicFrameLocks/>
          </p:cNvGraphicFramePr>
          <p:nvPr>
            <p:extLst>
              <p:ext uri="{D42A27DB-BD31-4B8C-83A1-F6EECF244321}">
                <p14:modId xmlns:p14="http://schemas.microsoft.com/office/powerpoint/2010/main" val="2399179040"/>
              </p:ext>
            </p:extLst>
          </p:nvPr>
        </p:nvGraphicFramePr>
        <p:xfrm>
          <a:off x="884508" y="1575820"/>
          <a:ext cx="10332720" cy="42062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28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1751</Words>
  <Application>Microsoft Macintosh PowerPoint</Application>
  <PresentationFormat>Widescreen</PresentationFormat>
  <Paragraphs>261</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Calibri Light</vt:lpstr>
      <vt:lpstr>Cambria Math</vt:lpstr>
      <vt:lpstr>Office Theme</vt:lpstr>
      <vt:lpstr>Analysis of Cohort Default Rates (CDR) in Post-Secondary Education in the United States</vt:lpstr>
      <vt:lpstr>The CDR is the percentage of US graduate students who default on their student loans.</vt:lpstr>
      <vt:lpstr>CDR is the criteria that determine whether an educational institute partakes in negligent actives. </vt:lpstr>
      <vt:lpstr>We propose that Post-Secondary Institutes with high CDRs are located most frequently in US cities with a larger minority population.</vt:lpstr>
      <vt:lpstr>The US Department of Education and US Census Department provide information that can help us pinpoint the location and effect of negligent institutions.</vt:lpstr>
      <vt:lpstr>Postsecondary Students Enrollment for Fall 2016, without Distance Education, is 19.84 million.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&amp; Conclusion</dc:title>
  <dc:creator>Marketne Noel;Dillon Orr;Prince Gymafi</dc:creator>
  <cp:lastModifiedBy>Dillon Orr</cp:lastModifiedBy>
  <cp:revision>243</cp:revision>
  <dcterms:created xsi:type="dcterms:W3CDTF">2020-02-17T04:19:57Z</dcterms:created>
  <dcterms:modified xsi:type="dcterms:W3CDTF">2020-02-29T16:15:22Z</dcterms:modified>
</cp:coreProperties>
</file>