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7" r:id="rId2"/>
    <p:sldId id="268" r:id="rId3"/>
    <p:sldId id="269" r:id="rId4"/>
    <p:sldId id="270" r:id="rId5"/>
    <p:sldId id="271" r:id="rId6"/>
    <p:sldId id="296" r:id="rId7"/>
    <p:sldId id="306" r:id="rId8"/>
    <p:sldId id="304" r:id="rId9"/>
    <p:sldId id="297" r:id="rId10"/>
    <p:sldId id="298" r:id="rId11"/>
    <p:sldId id="299" r:id="rId12"/>
    <p:sldId id="302" r:id="rId13"/>
    <p:sldId id="288" r:id="rId14"/>
    <p:sldId id="289" r:id="rId15"/>
    <p:sldId id="290" r:id="rId16"/>
    <p:sldId id="307" r:id="rId17"/>
    <p:sldId id="29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D7D31"/>
    <a:srgbClr val="FF2600"/>
    <a:srgbClr val="FF7E79"/>
    <a:srgbClr val="C00000"/>
    <a:srgbClr val="FFCC00"/>
    <a:srgbClr val="CC6632"/>
    <a:srgbClr val="800000"/>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45" autoAdjust="0"/>
    <p:restoredTop sz="88036" autoAdjust="0"/>
  </p:normalViewPr>
  <p:slideViewPr>
    <p:cSldViewPr snapToGrid="0">
      <p:cViewPr varScale="1">
        <p:scale>
          <a:sx n="129" d="100"/>
          <a:sy n="129" d="100"/>
        </p:scale>
        <p:origin x="240" y="96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250074357374473E-2"/>
          <c:y val="2.947053357195362E-2"/>
          <c:w val="0.96266916302692707"/>
          <c:h val="0.81462659530906223"/>
        </c:manualLayout>
      </c:layout>
      <c:scatterChart>
        <c:scatterStyle val="lineMarker"/>
        <c:varyColors val="0"/>
        <c:ser>
          <c:idx val="0"/>
          <c:order val="0"/>
          <c:tx>
            <c:strRef>
              <c:f>Sheet1!$B$6</c:f>
              <c:strCache>
                <c:ptCount val="1"/>
                <c:pt idx="0">
                  <c:v>CDR</c:v>
                </c:pt>
              </c:strCache>
            </c:strRef>
          </c:tx>
          <c:spPr>
            <a:ln w="25400" cap="rnd">
              <a:noFill/>
              <a:round/>
            </a:ln>
            <a:effectLst/>
          </c:spPr>
          <c:marker>
            <c:symbol val="circle"/>
            <c:size val="5"/>
            <c:spPr>
              <a:noFill/>
              <a:ln w="9525">
                <a:noFill/>
              </a:ln>
              <a:effectLst/>
            </c:spPr>
          </c:marker>
          <c:xVal>
            <c:numRef>
              <c:f>Sheet1!$A$7:$A$11</c:f>
              <c:numCache>
                <c:formatCode>General</c:formatCode>
                <c:ptCount val="5"/>
                <c:pt idx="0">
                  <c:v>1</c:v>
                </c:pt>
                <c:pt idx="1">
                  <c:v>2</c:v>
                </c:pt>
                <c:pt idx="2">
                  <c:v>3</c:v>
                </c:pt>
                <c:pt idx="3">
                  <c:v>4</c:v>
                </c:pt>
                <c:pt idx="4">
                  <c:v>5</c:v>
                </c:pt>
              </c:numCache>
            </c:numRef>
          </c:xVal>
          <c:yVal>
            <c:numRef>
              <c:f>Sheet1!$B$7:$B$11</c:f>
              <c:numCache>
                <c:formatCode>0%</c:formatCode>
                <c:ptCount val="5"/>
                <c:pt idx="0">
                  <c:v>0.1</c:v>
                </c:pt>
                <c:pt idx="1">
                  <c:v>0.2</c:v>
                </c:pt>
                <c:pt idx="2">
                  <c:v>0.3</c:v>
                </c:pt>
                <c:pt idx="3">
                  <c:v>0.4</c:v>
                </c:pt>
                <c:pt idx="4">
                  <c:v>0.5</c:v>
                </c:pt>
              </c:numCache>
            </c:numRef>
          </c:yVal>
          <c:smooth val="0"/>
          <c:extLst>
            <c:ext xmlns:c16="http://schemas.microsoft.com/office/drawing/2014/chart" uri="{C3380CC4-5D6E-409C-BE32-E72D297353CC}">
              <c16:uniqueId val="{00000000-1322-4F93-A97A-8A9563DA6959}"/>
            </c:ext>
          </c:extLst>
        </c:ser>
        <c:dLbls>
          <c:showLegendKey val="0"/>
          <c:showVal val="0"/>
          <c:showCatName val="0"/>
          <c:showSerName val="0"/>
          <c:showPercent val="0"/>
          <c:showBubbleSize val="0"/>
        </c:dLbls>
        <c:axId val="1862955791"/>
        <c:axId val="1855083119"/>
      </c:scatterChart>
      <c:valAx>
        <c:axId val="1862955791"/>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Years</a:t>
                </a:r>
              </a:p>
            </c:rich>
          </c:tx>
          <c:layout>
            <c:manualLayout>
              <c:xMode val="edge"/>
              <c:yMode val="edge"/>
              <c:x val="0.49002479656792225"/>
              <c:y val="0.91318651973883125"/>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855083119"/>
        <c:crosses val="autoZero"/>
        <c:crossBetween val="midCat"/>
      </c:valAx>
      <c:valAx>
        <c:axId val="1855083119"/>
        <c:scaling>
          <c:orientation val="minMax"/>
        </c:scaling>
        <c:delete val="1"/>
        <c:axPos val="l"/>
        <c:numFmt formatCode="0%" sourceLinked="1"/>
        <c:majorTickMark val="out"/>
        <c:minorTickMark val="none"/>
        <c:tickLblPos val="nextTo"/>
        <c:crossAx val="1862955791"/>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rich>
      </c:tx>
      <c:layout>
        <c:manualLayout>
          <c:xMode val="edge"/>
          <c:yMode val="edge"/>
          <c:x val="0.1313798324486706"/>
          <c:y val="5.4226475279106859E-2"/>
        </c:manualLayout>
      </c:layout>
      <c:overlay val="0"/>
      <c:spPr>
        <a:noFill/>
        <a:ln>
          <a:noFill/>
        </a:ln>
        <a:effectLst/>
      </c:spPr>
      <c:txPr>
        <a:bodyPr rot="0" spcFirstLastPara="1" vertOverflow="ellipsis" vert="horz" wrap="square" anchor="ctr" anchorCtr="1"/>
        <a:lstStyle/>
        <a:p>
          <a:pPr>
            <a:defRPr sz="1680" b="1" i="0" u="none" strike="noStrike" kern="1200" cap="all" spc="1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Sheet1!$D$2</c:f>
              <c:strCache>
                <c:ptCount val="1"/>
                <c:pt idx="0">
                  <c:v>Cohort Default Rate(%)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numFmt formatCode="0.0%" sourceLinked="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Sheet1!$B$3:$B$10</c:f>
              <c:numCache>
                <c:formatCode>General</c:formatCode>
                <c:ptCount val="8"/>
                <c:pt idx="0">
                  <c:v>2012</c:v>
                </c:pt>
                <c:pt idx="1">
                  <c:v>2013</c:v>
                </c:pt>
                <c:pt idx="2">
                  <c:v>2014</c:v>
                </c:pt>
                <c:pt idx="3">
                  <c:v>2015</c:v>
                </c:pt>
                <c:pt idx="4">
                  <c:v>2016</c:v>
                </c:pt>
                <c:pt idx="5">
                  <c:v>2017</c:v>
                </c:pt>
                <c:pt idx="6">
                  <c:v>2018</c:v>
                </c:pt>
                <c:pt idx="7">
                  <c:v>2019</c:v>
                </c:pt>
              </c:numCache>
            </c:numRef>
          </c:cat>
          <c:val>
            <c:numRef>
              <c:f>Sheet1!$D$3:$D$10</c:f>
              <c:numCache>
                <c:formatCode>0.00%</c:formatCode>
                <c:ptCount val="8"/>
                <c:pt idx="0">
                  <c:v>0.13400000000000001</c:v>
                </c:pt>
                <c:pt idx="1">
                  <c:v>0.14699999999999999</c:v>
                </c:pt>
                <c:pt idx="2">
                  <c:v>0.13700000000000001</c:v>
                </c:pt>
                <c:pt idx="3">
                  <c:v>0.11799999999999999</c:v>
                </c:pt>
                <c:pt idx="4">
                  <c:v>0.113</c:v>
                </c:pt>
                <c:pt idx="5">
                  <c:v>0.115</c:v>
                </c:pt>
                <c:pt idx="6">
                  <c:v>0.108</c:v>
                </c:pt>
                <c:pt idx="7">
                  <c:v>0.10100000000000001</c:v>
                </c:pt>
              </c:numCache>
            </c:numRef>
          </c:val>
          <c:smooth val="0"/>
          <c:extLst>
            <c:ext xmlns:c16="http://schemas.microsoft.com/office/drawing/2014/chart" uri="{C3380CC4-5D6E-409C-BE32-E72D297353CC}">
              <c16:uniqueId val="{00000000-945C-4AF2-86E8-FD2AF4D30AD5}"/>
            </c:ext>
          </c:extLst>
        </c:ser>
        <c:dLbls>
          <c:dLblPos val="t"/>
          <c:showLegendKey val="0"/>
          <c:showVal val="1"/>
          <c:showCatName val="0"/>
          <c:showSerName val="0"/>
          <c:showPercent val="0"/>
          <c:showBubbleSize val="0"/>
        </c:dLbls>
        <c:marker val="1"/>
        <c:smooth val="0"/>
        <c:axId val="444021720"/>
        <c:axId val="444023032"/>
        <c:extLst>
          <c:ext xmlns:c15="http://schemas.microsoft.com/office/drawing/2012/chart" uri="{02D57815-91ED-43cb-92C2-25804820EDAC}">
            <c15:filteredLineSeries>
              <c15:ser>
                <c:idx val="1"/>
                <c:order val="1"/>
                <c:tx>
                  <c:strRef>
                    <c:extLst>
                      <c:ext uri="{02D57815-91ED-43cb-92C2-25804820EDAC}">
                        <c15:formulaRef>
                          <c15:sqref>Sheet1!$C$2</c15:sqref>
                        </c15:formulaRef>
                      </c:ext>
                    </c:extLst>
                    <c:strCache>
                      <c:ptCount val="1"/>
                      <c:pt idx="0">
                        <c:v>Published Year</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50000"/>
                              <a:lumOff val="50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Sheet1!$B$3:$B$10</c15:sqref>
                        </c15:formulaRef>
                      </c:ext>
                    </c:extLst>
                    <c:numCache>
                      <c:formatCode>General</c:formatCode>
                      <c:ptCount val="8"/>
                      <c:pt idx="0">
                        <c:v>2012</c:v>
                      </c:pt>
                      <c:pt idx="1">
                        <c:v>2013</c:v>
                      </c:pt>
                      <c:pt idx="2">
                        <c:v>2014</c:v>
                      </c:pt>
                      <c:pt idx="3">
                        <c:v>2015</c:v>
                      </c:pt>
                      <c:pt idx="4">
                        <c:v>2016</c:v>
                      </c:pt>
                      <c:pt idx="5">
                        <c:v>2017</c:v>
                      </c:pt>
                      <c:pt idx="6">
                        <c:v>2018</c:v>
                      </c:pt>
                      <c:pt idx="7">
                        <c:v>2019</c:v>
                      </c:pt>
                    </c:numCache>
                  </c:numRef>
                </c:cat>
                <c:val>
                  <c:numRef>
                    <c:extLst>
                      <c:ext uri="{02D57815-91ED-43cb-92C2-25804820EDAC}">
                        <c15:formulaRef>
                          <c15:sqref>Sheet1!$C$3:$C$10</c15:sqref>
                        </c15:formulaRef>
                      </c:ext>
                    </c:extLst>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1-945C-4AF2-86E8-FD2AF4D30AD5}"/>
                  </c:ext>
                </c:extLst>
              </c15:ser>
            </c15:filteredLineSeries>
          </c:ext>
        </c:extLst>
      </c:lineChart>
      <c:catAx>
        <c:axId val="444021720"/>
        <c:scaling>
          <c:orientation val="minMax"/>
        </c:scaling>
        <c:delete val="0"/>
        <c:axPos val="b"/>
        <c:majorGridlines>
          <c:spPr>
            <a:ln w="6350" cap="flat" cmpd="sng" algn="ctr">
              <a:solidFill>
                <a:schemeClr val="dk1"/>
              </a:solidFill>
              <a:prstDash val="solid"/>
              <a:miter lim="800000"/>
            </a:ln>
            <a:effectLst/>
          </c:spPr>
        </c:majorGridlines>
        <c:title>
          <c:tx>
            <c:rich>
              <a:bodyPr rot="0" spcFirstLastPara="1" vertOverflow="ellipsis" vert="horz" wrap="square" anchor="ctr" anchorCtr="1"/>
              <a:lstStyle/>
              <a:p>
                <a:pPr>
                  <a:defRPr lang="en-US" sz="1400" b="0" i="0" u="none" strike="noStrike" kern="1200" cap="none" baseline="0" dirty="0">
                    <a:solidFill>
                      <a:schemeClr val="tx1">
                        <a:lumMod val="65000"/>
                        <a:lumOff val="35000"/>
                      </a:schemeClr>
                    </a:solidFill>
                    <a:latin typeface="Calibri" panose="020F0502020204030204" pitchFamily="34" charset="0"/>
                    <a:ea typeface="+mn-ea"/>
                    <a:cs typeface="Calibri" panose="020F0502020204030204" pitchFamily="34" charset="0"/>
                  </a:defRPr>
                </a:pPr>
                <a:r>
                  <a:rPr lang="en-US" b="0" cap="none" dirty="0"/>
                  <a:t>Published Year</a:t>
                </a:r>
              </a:p>
            </c:rich>
          </c:tx>
          <c:overlay val="0"/>
          <c:spPr>
            <a:noFill/>
            <a:ln>
              <a:noFill/>
            </a:ln>
            <a:effectLst/>
          </c:spPr>
          <c:txPr>
            <a:bodyPr rot="0" spcFirstLastPara="1" vertOverflow="ellipsis" vert="horz" wrap="square" anchor="ctr" anchorCtr="1"/>
            <a:lstStyle/>
            <a:p>
              <a:pPr>
                <a:defRPr lang="en-US" sz="1400" b="0" i="0" u="none" strike="noStrike" kern="1200" cap="none" baseline="0" dirty="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cap="all" spc="120" normalizeH="0" baseline="0">
                <a:solidFill>
                  <a:schemeClr val="tx1"/>
                </a:solidFill>
                <a:latin typeface="+mn-lt"/>
                <a:ea typeface="+mn-ea"/>
                <a:cs typeface="+mn-cs"/>
              </a:defRPr>
            </a:pPr>
            <a:endParaRPr lang="en-US"/>
          </a:p>
        </c:txPr>
        <c:crossAx val="444023032"/>
        <c:crosses val="autoZero"/>
        <c:auto val="1"/>
        <c:lblAlgn val="ctr"/>
        <c:lblOffset val="100"/>
        <c:noMultiLvlLbl val="0"/>
      </c:catAx>
      <c:valAx>
        <c:axId val="444023032"/>
        <c:scaling>
          <c:orientation val="minMax"/>
        </c:scaling>
        <c:delete val="0"/>
        <c:axPos val="l"/>
        <c:title>
          <c:tx>
            <c:rich>
              <a:bodyPr rot="-5400000" spcFirstLastPara="1" vertOverflow="ellipsis" vert="horz" wrap="square" anchor="ctr" anchorCtr="1"/>
              <a:lstStyle/>
              <a:p>
                <a:pPr>
                  <a:defRPr lang="en-US" sz="1400" b="0"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0" cap="none" dirty="0"/>
                  <a:t>Cohort Default Rate (%)</a:t>
                </a:r>
              </a:p>
            </c:rich>
          </c:tx>
          <c:layout>
            <c:manualLayout>
              <c:xMode val="edge"/>
              <c:yMode val="edge"/>
              <c:x val="3.7918408740541545E-3"/>
              <c:y val="0.24217942302337961"/>
            </c:manualLayout>
          </c:layout>
          <c:overlay val="0"/>
          <c:spPr>
            <a:noFill/>
            <a:ln>
              <a:noFill/>
            </a:ln>
            <a:effectLst/>
          </c:spPr>
          <c:txPr>
            <a:bodyPr rot="-5400000" spcFirstLastPara="1" vertOverflow="ellipsis" vert="horz" wrap="square" anchor="ctr" anchorCtr="1"/>
            <a:lstStyle/>
            <a:p>
              <a:pPr>
                <a:defRPr lang="en-US" sz="1400" b="0" i="0" u="none" strike="noStrike" kern="1200" cap="none"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44021720"/>
        <c:crosses val="autoZero"/>
        <c:crossBetween val="between"/>
      </c:valAx>
      <c:spPr>
        <a:noFill/>
        <a:ln>
          <a:noFill/>
        </a:ln>
        <a:effectLst/>
      </c:spPr>
    </c:plotArea>
    <c:plotVisOnly val="1"/>
    <c:dispBlanksAs val="gap"/>
    <c:showDLblsOverMax val="0"/>
  </c:chart>
  <c:spPr>
    <a:noFill/>
    <a:ln>
      <a:noFill/>
    </a:ln>
    <a:effectLst/>
  </c:spPr>
  <c:txPr>
    <a:bodyPr/>
    <a:lstStyle/>
    <a:p>
      <a:pPr>
        <a:defRPr sz="1400" b="1">
          <a:latin typeface="Calibri" panose="020F0502020204030204" pitchFamily="34" charset="0"/>
          <a:cs typeface="Calibri" panose="020F0502020204030204" pitchFamily="34"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t>Enrollment by Race</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1"/>
        <c:ser>
          <c:idx val="0"/>
          <c:order val="0"/>
          <c:tx>
            <c:strRef>
              <c:f>Sheet4!$I$21</c:f>
              <c:strCache>
                <c:ptCount val="1"/>
                <c:pt idx="0">
                  <c:v>Enrollment</c:v>
                </c:pt>
              </c:strCache>
            </c:strRef>
          </c:tx>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441D-45B8-A2EA-BA1B588E0CE3}"/>
              </c:ext>
            </c:extLst>
          </c:dPt>
          <c:dPt>
            <c:idx val="1"/>
            <c:invertIfNegative val="0"/>
            <c:bubble3D val="0"/>
            <c:spPr>
              <a:solidFill>
                <a:schemeClr val="bg1">
                  <a:lumMod val="65000"/>
                </a:schemeClr>
              </a:solidFill>
              <a:ln>
                <a:noFill/>
              </a:ln>
              <a:effectLst/>
            </c:spPr>
            <c:extLst>
              <c:ext xmlns:c16="http://schemas.microsoft.com/office/drawing/2014/chart" uri="{C3380CC4-5D6E-409C-BE32-E72D297353CC}">
                <c16:uniqueId val="{00000003-441D-45B8-A2EA-BA1B588E0CE3}"/>
              </c:ext>
            </c:extLst>
          </c:dPt>
          <c:dPt>
            <c:idx val="2"/>
            <c:invertIfNegative val="0"/>
            <c:bubble3D val="0"/>
            <c:spPr>
              <a:solidFill>
                <a:srgbClr val="7030A0"/>
              </a:solidFill>
              <a:ln>
                <a:noFill/>
              </a:ln>
              <a:effectLst/>
            </c:spPr>
            <c:extLst>
              <c:ext xmlns:c16="http://schemas.microsoft.com/office/drawing/2014/chart" uri="{C3380CC4-5D6E-409C-BE32-E72D297353CC}">
                <c16:uniqueId val="{00000005-441D-45B8-A2EA-BA1B588E0CE3}"/>
              </c:ext>
            </c:extLst>
          </c:dPt>
          <c:dLbls>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Sheet4!$H$22:$H$24</c:f>
              <c:strCache>
                <c:ptCount val="3"/>
                <c:pt idx="0">
                  <c:v>White</c:v>
                </c:pt>
                <c:pt idx="1">
                  <c:v>Others Race</c:v>
                </c:pt>
                <c:pt idx="2">
                  <c:v>Black</c:v>
                </c:pt>
              </c:strCache>
            </c:strRef>
          </c:cat>
          <c:val>
            <c:numRef>
              <c:f>Sheet4!$I$22:$I$24</c:f>
              <c:numCache>
                <c:formatCode>General</c:formatCode>
                <c:ptCount val="3"/>
                <c:pt idx="0">
                  <c:v>9.08</c:v>
                </c:pt>
                <c:pt idx="1">
                  <c:v>4.51</c:v>
                </c:pt>
                <c:pt idx="2">
                  <c:v>2.23</c:v>
                </c:pt>
              </c:numCache>
            </c:numRef>
          </c:val>
          <c:extLst>
            <c:ext xmlns:c16="http://schemas.microsoft.com/office/drawing/2014/chart" uri="{C3380CC4-5D6E-409C-BE32-E72D297353CC}">
              <c16:uniqueId val="{00000006-441D-45B8-A2EA-BA1B588E0CE3}"/>
            </c:ext>
          </c:extLst>
        </c:ser>
        <c:dLbls>
          <c:dLblPos val="outEnd"/>
          <c:showLegendKey val="0"/>
          <c:showVal val="1"/>
          <c:showCatName val="0"/>
          <c:showSerName val="0"/>
          <c:showPercent val="0"/>
          <c:showBubbleSize val="0"/>
        </c:dLbls>
        <c:gapWidth val="219"/>
        <c:overlap val="-27"/>
        <c:axId val="299971760"/>
        <c:axId val="299966184"/>
      </c:barChart>
      <c:catAx>
        <c:axId val="2999717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t>Race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99966184"/>
        <c:crosses val="autoZero"/>
        <c:auto val="1"/>
        <c:lblAlgn val="ctr"/>
        <c:lblOffset val="100"/>
        <c:noMultiLvlLbl val="0"/>
      </c:catAx>
      <c:valAx>
        <c:axId val="299966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a:t>Enrollment (Millions)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99971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t>Postsecondary Certificates and Degrees Conferred 2015-2016</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Sheet4!$F$3</c:f>
              <c:strCache>
                <c:ptCount val="1"/>
                <c:pt idx="0">
                  <c:v>2015-2016</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Sheet4!$C$4:$C$8</c:f>
              <c:strCache>
                <c:ptCount val="5"/>
                <c:pt idx="0">
                  <c:v>Certificates below Associate's Degree </c:v>
                </c:pt>
                <c:pt idx="1">
                  <c:v>Associate's Degree</c:v>
                </c:pt>
                <c:pt idx="2">
                  <c:v>Bachelor's Degree</c:v>
                </c:pt>
                <c:pt idx="3">
                  <c:v>Master's Degree</c:v>
                </c:pt>
                <c:pt idx="4">
                  <c:v>Doctorate's Degree</c:v>
                </c:pt>
              </c:strCache>
            </c:strRef>
          </c:cat>
          <c:val>
            <c:numRef>
              <c:f>Sheet4!$F$4:$F$8</c:f>
              <c:numCache>
                <c:formatCode>General</c:formatCode>
                <c:ptCount val="5"/>
                <c:pt idx="0">
                  <c:v>939000</c:v>
                </c:pt>
                <c:pt idx="1">
                  <c:v>1008000</c:v>
                </c:pt>
                <c:pt idx="2">
                  <c:v>1921000</c:v>
                </c:pt>
                <c:pt idx="3">
                  <c:v>786000</c:v>
                </c:pt>
                <c:pt idx="4">
                  <c:v>178000</c:v>
                </c:pt>
              </c:numCache>
            </c:numRef>
          </c:val>
          <c:extLst>
            <c:ext xmlns:c16="http://schemas.microsoft.com/office/drawing/2014/chart" uri="{C3380CC4-5D6E-409C-BE32-E72D297353CC}">
              <c16:uniqueId val="{00000000-8010-418D-A1A8-6CC85A98489B}"/>
            </c:ext>
          </c:extLst>
        </c:ser>
        <c:dLbls>
          <c:dLblPos val="outEnd"/>
          <c:showLegendKey val="0"/>
          <c:showVal val="1"/>
          <c:showCatName val="0"/>
          <c:showSerName val="0"/>
          <c:showPercent val="0"/>
          <c:showBubbleSize val="0"/>
        </c:dLbls>
        <c:gapWidth val="182"/>
        <c:axId val="537599792"/>
        <c:axId val="537599464"/>
      </c:barChart>
      <c:catAx>
        <c:axId val="53759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37599464"/>
        <c:crosses val="autoZero"/>
        <c:auto val="1"/>
        <c:lblAlgn val="ctr"/>
        <c:lblOffset val="100"/>
        <c:noMultiLvlLbl val="0"/>
      </c:catAx>
      <c:valAx>
        <c:axId val="537599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37599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sz="1800" b="1" dirty="0">
                <a:effectLst/>
              </a:rPr>
              <a:t>Educational Credential</a:t>
            </a:r>
          </a:p>
        </c:rich>
      </c:tx>
      <c:layout>
        <c:manualLayout>
          <c:xMode val="edge"/>
          <c:yMode val="edge"/>
          <c:x val="0.41141871610284186"/>
          <c:y val="3.818517435942345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Sheet1!$K$41</c:f>
              <c:strCache>
                <c:ptCount val="1"/>
                <c:pt idx="0">
                  <c:v>Percentage</c:v>
                </c:pt>
              </c:strCache>
            </c:strRef>
          </c:tx>
          <c:spPr>
            <a:solidFill>
              <a:schemeClr val="accent1"/>
            </a:solidFill>
            <a:ln w="19050">
              <a:solidFill>
                <a:schemeClr val="accent1">
                  <a:lumMod val="50000"/>
                </a:schemeClr>
              </a:solidFill>
            </a:ln>
            <a:effectLst/>
          </c:spPr>
          <c:invertIfNegative val="0"/>
          <c:dPt>
            <c:idx val="0"/>
            <c:invertIfNegative val="0"/>
            <c:bubble3D val="0"/>
            <c:spPr>
              <a:solidFill>
                <a:schemeClr val="accent1"/>
              </a:solidFill>
              <a:ln w="19050">
                <a:solidFill>
                  <a:schemeClr val="accent1">
                    <a:lumMod val="50000"/>
                  </a:schemeClr>
                </a:solidFill>
              </a:ln>
              <a:effectLst/>
            </c:spPr>
            <c:extLst>
              <c:ext xmlns:c16="http://schemas.microsoft.com/office/drawing/2014/chart" uri="{C3380CC4-5D6E-409C-BE32-E72D297353CC}">
                <c16:uniqueId val="{00000001-E816-4D6B-9DB2-98BB02B6AFFE}"/>
              </c:ext>
            </c:extLst>
          </c:dPt>
          <c:dPt>
            <c:idx val="1"/>
            <c:invertIfNegative val="0"/>
            <c:bubble3D val="0"/>
            <c:spPr>
              <a:solidFill>
                <a:schemeClr val="accent1"/>
              </a:solidFill>
              <a:ln w="19050">
                <a:solidFill>
                  <a:schemeClr val="accent1">
                    <a:lumMod val="50000"/>
                  </a:schemeClr>
                </a:solidFill>
              </a:ln>
              <a:effectLst/>
            </c:spPr>
            <c:extLst>
              <c:ext xmlns:c16="http://schemas.microsoft.com/office/drawing/2014/chart" uri="{C3380CC4-5D6E-409C-BE32-E72D297353CC}">
                <c16:uniqueId val="{00000003-E816-4D6B-9DB2-98BB02B6AFFE}"/>
              </c:ext>
            </c:extLst>
          </c:dPt>
          <c:dPt>
            <c:idx val="2"/>
            <c:invertIfNegative val="0"/>
            <c:bubble3D val="0"/>
            <c:spPr>
              <a:solidFill>
                <a:schemeClr val="accent1"/>
              </a:solidFill>
              <a:ln w="19050">
                <a:solidFill>
                  <a:schemeClr val="accent1">
                    <a:lumMod val="50000"/>
                  </a:schemeClr>
                </a:solidFill>
              </a:ln>
              <a:effectLst/>
            </c:spPr>
            <c:extLst>
              <c:ext xmlns:c16="http://schemas.microsoft.com/office/drawing/2014/chart" uri="{C3380CC4-5D6E-409C-BE32-E72D297353CC}">
                <c16:uniqueId val="{00000005-E816-4D6B-9DB2-98BB02B6AFFE}"/>
              </c:ext>
            </c:extLst>
          </c:dPt>
          <c:dPt>
            <c:idx val="3"/>
            <c:invertIfNegative val="0"/>
            <c:bubble3D val="0"/>
            <c:spPr>
              <a:solidFill>
                <a:schemeClr val="accent1"/>
              </a:solidFill>
              <a:ln w="19050">
                <a:solidFill>
                  <a:schemeClr val="accent1">
                    <a:lumMod val="50000"/>
                  </a:schemeClr>
                </a:solidFill>
              </a:ln>
              <a:effectLst/>
            </c:spPr>
            <c:extLst>
              <c:ext xmlns:c16="http://schemas.microsoft.com/office/drawing/2014/chart" uri="{C3380CC4-5D6E-409C-BE32-E72D297353CC}">
                <c16:uniqueId val="{00000007-E816-4D6B-9DB2-98BB02B6AFFE}"/>
              </c:ext>
            </c:extLst>
          </c:dPt>
          <c:dPt>
            <c:idx val="4"/>
            <c:invertIfNegative val="0"/>
            <c:bubble3D val="0"/>
            <c:spPr>
              <a:solidFill>
                <a:schemeClr val="accent1"/>
              </a:solidFill>
              <a:ln w="19050">
                <a:solidFill>
                  <a:schemeClr val="accent1">
                    <a:lumMod val="50000"/>
                  </a:schemeClr>
                </a:solidFill>
              </a:ln>
              <a:effectLst/>
            </c:spPr>
            <c:extLst>
              <c:ext xmlns:c16="http://schemas.microsoft.com/office/drawing/2014/chart" uri="{C3380CC4-5D6E-409C-BE32-E72D297353CC}">
                <c16:uniqueId val="{00000009-E816-4D6B-9DB2-98BB02B6AFFE}"/>
              </c:ext>
            </c:extLst>
          </c:dPt>
          <c:dLbls>
            <c:numFmt formatCode="General" sourceLinked="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Sheet1!$J$42:$J$46</c:f>
              <c:strCache>
                <c:ptCount val="5"/>
                <c:pt idx="0">
                  <c:v>No Credential</c:v>
                </c:pt>
                <c:pt idx="1">
                  <c:v>Degree</c:v>
                </c:pt>
                <c:pt idx="2">
                  <c:v>Diploma</c:v>
                </c:pt>
                <c:pt idx="3">
                  <c:v>Certificate</c:v>
                </c:pt>
                <c:pt idx="4">
                  <c:v>More than One credential</c:v>
                </c:pt>
              </c:strCache>
            </c:strRef>
          </c:cat>
          <c:val>
            <c:numRef>
              <c:f>Sheet1!$K$42:$K$46</c:f>
              <c:numCache>
                <c:formatCode>General</c:formatCode>
                <c:ptCount val="5"/>
                <c:pt idx="0">
                  <c:v>68.8</c:v>
                </c:pt>
                <c:pt idx="1">
                  <c:v>25.4</c:v>
                </c:pt>
                <c:pt idx="2">
                  <c:v>4.5</c:v>
                </c:pt>
                <c:pt idx="3">
                  <c:v>1.2</c:v>
                </c:pt>
                <c:pt idx="4">
                  <c:v>0.1</c:v>
                </c:pt>
              </c:numCache>
            </c:numRef>
          </c:val>
          <c:extLst>
            <c:ext xmlns:c16="http://schemas.microsoft.com/office/drawing/2014/chart" uri="{C3380CC4-5D6E-409C-BE32-E72D297353CC}">
              <c16:uniqueId val="{0000000A-E816-4D6B-9DB2-98BB02B6AFFE}"/>
            </c:ext>
          </c:extLst>
        </c:ser>
        <c:dLbls>
          <c:showLegendKey val="0"/>
          <c:showVal val="0"/>
          <c:showCatName val="0"/>
          <c:showSerName val="0"/>
          <c:showPercent val="0"/>
          <c:showBubbleSize val="0"/>
        </c:dLbls>
        <c:gapWidth val="100"/>
        <c:axId val="979089160"/>
        <c:axId val="979088176"/>
      </c:barChart>
      <c:valAx>
        <c:axId val="979088176"/>
        <c:scaling>
          <c:orientation val="minMax"/>
        </c:scaling>
        <c:delete val="1"/>
        <c:axPos val="b"/>
        <c:title>
          <c:tx>
            <c:rich>
              <a:bodyPr rot="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sz="1800" b="0" dirty="0">
                    <a:effectLst/>
                  </a:rPr>
                  <a:t>Percentages </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crossAx val="979089160"/>
        <c:crosses val="autoZero"/>
        <c:crossBetween val="between"/>
      </c:valAx>
      <c:catAx>
        <c:axId val="979089160"/>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sz="1800" b="0" dirty="0">
                    <a:effectLst/>
                  </a:rPr>
                  <a:t>Credentials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9790881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sz="1800" b="0" dirty="0">
                <a:effectLst/>
              </a:rPr>
              <a:t>Graduate Enrollment and Completion, by Race - 2014                                         </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3109387300747732"/>
          <c:y val="0.27039406532516769"/>
          <c:w val="0.84028824374488253"/>
          <c:h val="0.46030803441236512"/>
        </c:manualLayout>
      </c:layout>
      <c:barChart>
        <c:barDir val="col"/>
        <c:grouping val="clustered"/>
        <c:varyColors val="0"/>
        <c:ser>
          <c:idx val="0"/>
          <c:order val="0"/>
          <c:tx>
            <c:strRef>
              <c:f>Sheet3!$B$19</c:f>
              <c:strCache>
                <c:ptCount val="1"/>
                <c:pt idx="0">
                  <c:v>WHITE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Sheet3!$C$18:$E$18</c:f>
              <c:strCache>
                <c:ptCount val="3"/>
                <c:pt idx="0">
                  <c:v>4 Year Degree</c:v>
                </c:pt>
                <c:pt idx="1">
                  <c:v>No Degree Still In School</c:v>
                </c:pt>
                <c:pt idx="2">
                  <c:v>No Degree, No Longer Enrolled</c:v>
                </c:pt>
              </c:strCache>
            </c:strRef>
          </c:cat>
          <c:val>
            <c:numRef>
              <c:f>Sheet3!$C$19:$E$19</c:f>
              <c:numCache>
                <c:formatCode>0%</c:formatCode>
                <c:ptCount val="3"/>
                <c:pt idx="0">
                  <c:v>0.22</c:v>
                </c:pt>
                <c:pt idx="1">
                  <c:v>0.35</c:v>
                </c:pt>
                <c:pt idx="2">
                  <c:v>0.38</c:v>
                </c:pt>
              </c:numCache>
            </c:numRef>
          </c:val>
          <c:extLst>
            <c:ext xmlns:c16="http://schemas.microsoft.com/office/drawing/2014/chart" uri="{C3380CC4-5D6E-409C-BE32-E72D297353CC}">
              <c16:uniqueId val="{00000000-1525-49D6-81D5-16683A563B9A}"/>
            </c:ext>
          </c:extLst>
        </c:ser>
        <c:ser>
          <c:idx val="1"/>
          <c:order val="1"/>
          <c:tx>
            <c:strRef>
              <c:f>Sheet3!$B$20</c:f>
              <c:strCache>
                <c:ptCount val="1"/>
                <c:pt idx="0">
                  <c:v>BLACK</c:v>
                </c:pt>
              </c:strCache>
            </c:strRef>
          </c:tx>
          <c:spPr>
            <a:solidFill>
              <a:srgbClr val="7030A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Sheet3!$C$18:$E$18</c:f>
              <c:strCache>
                <c:ptCount val="3"/>
                <c:pt idx="0">
                  <c:v>4 Year Degree</c:v>
                </c:pt>
                <c:pt idx="1">
                  <c:v>No Degree Still In School</c:v>
                </c:pt>
                <c:pt idx="2">
                  <c:v>No Degree, No Longer Enrolled</c:v>
                </c:pt>
              </c:strCache>
            </c:strRef>
          </c:cat>
          <c:val>
            <c:numRef>
              <c:f>Sheet3!$C$20:$E$20</c:f>
              <c:numCache>
                <c:formatCode>0%</c:formatCode>
                <c:ptCount val="3"/>
                <c:pt idx="0">
                  <c:v>0.23</c:v>
                </c:pt>
                <c:pt idx="1">
                  <c:v>0.43</c:v>
                </c:pt>
                <c:pt idx="2">
                  <c:v>0.47</c:v>
                </c:pt>
              </c:numCache>
            </c:numRef>
          </c:val>
          <c:extLst>
            <c:ext xmlns:c16="http://schemas.microsoft.com/office/drawing/2014/chart" uri="{C3380CC4-5D6E-409C-BE32-E72D297353CC}">
              <c16:uniqueId val="{00000001-1525-49D6-81D5-16683A563B9A}"/>
            </c:ext>
          </c:extLst>
        </c:ser>
        <c:dLbls>
          <c:dLblPos val="outEnd"/>
          <c:showLegendKey val="0"/>
          <c:showVal val="1"/>
          <c:showCatName val="0"/>
          <c:showSerName val="0"/>
          <c:showPercent val="0"/>
          <c:showBubbleSize val="0"/>
        </c:dLbls>
        <c:gapWidth val="100"/>
        <c:overlap val="-24"/>
        <c:axId val="590286360"/>
        <c:axId val="590287672"/>
      </c:barChart>
      <c:catAx>
        <c:axId val="590286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r>
                  <a:rPr lang="en-US" b="0" dirty="0">
                    <a:effectLst/>
                  </a:rPr>
                  <a:t>Degree Earned</a:t>
                </a:r>
              </a:p>
            </c:rich>
          </c:tx>
          <c:layout>
            <c:manualLayout>
              <c:xMode val="edge"/>
              <c:yMode val="edge"/>
              <c:x val="0.49057010913761989"/>
              <c:y val="0.8482870184262324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90287672"/>
        <c:crosses val="autoZero"/>
        <c:auto val="1"/>
        <c:lblAlgn val="ctr"/>
        <c:lblOffset val="100"/>
        <c:noMultiLvlLbl val="0"/>
      </c:catAx>
      <c:valAx>
        <c:axId val="590287672"/>
        <c:scaling>
          <c:orientation val="minMax"/>
          <c:max val="1"/>
        </c:scaling>
        <c:delete val="0"/>
        <c:axPos val="l"/>
        <c:title>
          <c:tx>
            <c:rich>
              <a:bodyPr rot="-54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b="0">
                    <a:effectLst/>
                  </a:rPr>
                  <a:t>Percntage (%)</a:t>
                </a:r>
              </a:p>
            </c:rich>
          </c:tx>
          <c:layout>
            <c:manualLayout>
              <c:xMode val="edge"/>
              <c:yMode val="edge"/>
              <c:x val="3.242566846486912E-2"/>
              <c:y val="0.3539626897770027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crossAx val="590286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effectLst/>
                <a:latin typeface="Calibri" panose="020F0502020204030204" pitchFamily="34" charset="0"/>
                <a:ea typeface="+mn-ea"/>
                <a:cs typeface="Calibri" panose="020F0502020204030204" pitchFamily="34" charset="0"/>
              </a:defRPr>
            </a:pPr>
            <a:r>
              <a:rPr lang="en-US" sz="2000" dirty="0">
                <a:effectLst/>
              </a:rPr>
              <a:t>Cohort Default Rate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effectLst/>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Sheet2!$E$3</c:f>
              <c:strCache>
                <c:ptCount val="1"/>
                <c:pt idx="0">
                  <c:v>White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Sheet2!$E$4:$E$7</c:f>
              <c:numCache>
                <c:formatCode>0%</c:formatCode>
                <c:ptCount val="4"/>
                <c:pt idx="0">
                  <c:v>0.21</c:v>
                </c:pt>
                <c:pt idx="1">
                  <c:v>0.15</c:v>
                </c:pt>
                <c:pt idx="2">
                  <c:v>0.11</c:v>
                </c:pt>
                <c:pt idx="3">
                  <c:v>0.46</c:v>
                </c:pt>
              </c:numCache>
            </c:numRef>
          </c:val>
          <c:extLst>
            <c:ext xmlns:c16="http://schemas.microsoft.com/office/drawing/2014/chart" uri="{C3380CC4-5D6E-409C-BE32-E72D297353CC}">
              <c16:uniqueId val="{00000000-7A2A-4025-B97E-ABA0D5EF46EA}"/>
            </c:ext>
          </c:extLst>
        </c:ser>
        <c:ser>
          <c:idx val="1"/>
          <c:order val="1"/>
          <c:tx>
            <c:strRef>
              <c:f>Sheet2!$F$3</c:f>
              <c:strCache>
                <c:ptCount val="1"/>
                <c:pt idx="0">
                  <c:v>Black</c:v>
                </c:pt>
              </c:strCache>
            </c:strRef>
          </c:tx>
          <c:spPr>
            <a:solidFill>
              <a:srgbClr val="7030A0"/>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Sheet2!$D$4:$D$7</c:f>
              <c:strCache>
                <c:ptCount val="4"/>
                <c:pt idx="0">
                  <c:v>Overall</c:v>
                </c:pt>
                <c:pt idx="1">
                  <c:v>Public 4-year </c:v>
                </c:pt>
                <c:pt idx="2">
                  <c:v>Private Non-profit 4-year</c:v>
                </c:pt>
                <c:pt idx="3">
                  <c:v>Proprietary 4-year</c:v>
                </c:pt>
              </c:strCache>
            </c:strRef>
          </c:cat>
          <c:val>
            <c:numRef>
              <c:f>Sheet2!$F$4:$F$7</c:f>
              <c:numCache>
                <c:formatCode>0%</c:formatCode>
                <c:ptCount val="4"/>
                <c:pt idx="0">
                  <c:v>0.48</c:v>
                </c:pt>
                <c:pt idx="1">
                  <c:v>0.36</c:v>
                </c:pt>
                <c:pt idx="2">
                  <c:v>0.44</c:v>
                </c:pt>
                <c:pt idx="3">
                  <c:v>0.64</c:v>
                </c:pt>
              </c:numCache>
            </c:numRef>
          </c:val>
          <c:extLst>
            <c:ext xmlns:c16="http://schemas.microsoft.com/office/drawing/2014/chart" uri="{C3380CC4-5D6E-409C-BE32-E72D297353CC}">
              <c16:uniqueId val="{00000001-7A2A-4025-B97E-ABA0D5EF46EA}"/>
            </c:ext>
          </c:extLst>
        </c:ser>
        <c:dLbls>
          <c:dLblPos val="outEnd"/>
          <c:showLegendKey val="0"/>
          <c:showVal val="1"/>
          <c:showCatName val="0"/>
          <c:showSerName val="0"/>
          <c:showPercent val="0"/>
          <c:showBubbleSize val="0"/>
        </c:dLbls>
        <c:gapWidth val="219"/>
        <c:overlap val="-27"/>
        <c:axId val="584354360"/>
        <c:axId val="584353704"/>
      </c:barChart>
      <c:catAx>
        <c:axId val="584354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dirty="0">
                    <a:effectLst/>
                  </a:rPr>
                  <a:t>Race</a:t>
                </a:r>
              </a:p>
            </c:rich>
          </c:tx>
          <c:layout>
            <c:manualLayout>
              <c:xMode val="edge"/>
              <c:yMode val="edge"/>
              <c:x val="0.48500450477361184"/>
              <c:y val="0.8968611619220648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84353704"/>
        <c:crosses val="autoZero"/>
        <c:auto val="1"/>
        <c:lblAlgn val="ctr"/>
        <c:lblOffset val="100"/>
        <c:noMultiLvlLbl val="0"/>
      </c:catAx>
      <c:valAx>
        <c:axId val="584353704"/>
        <c:scaling>
          <c:orientation val="minMax"/>
          <c:max val="1"/>
        </c:scaling>
        <c:delete val="0"/>
        <c:axPos val="l"/>
        <c:title>
          <c:tx>
            <c:rich>
              <a:bodyPr rot="-54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r>
                  <a:rPr lang="en-US">
                    <a:effectLst/>
                  </a:rPr>
                  <a:t>Percentage (%)</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effectLst/>
                  <a:latin typeface="Calibri" panose="020F0502020204030204" pitchFamily="34" charset="0"/>
                  <a:ea typeface="+mn-ea"/>
                  <a:cs typeface="Calibri" panose="020F050202020403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843543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4F6DC-B761-4FA7-A12B-E041FDBCC450}" type="doc">
      <dgm:prSet loTypeId="urn:microsoft.com/office/officeart/2005/8/layout/chevron1" loCatId="process" qsTypeId="urn:microsoft.com/office/officeart/2005/8/quickstyle/simple1" qsCatId="simple" csTypeId="urn:microsoft.com/office/officeart/2005/8/colors/accent0_2" csCatId="mainScheme" phldr="1"/>
      <dgm:spPr/>
    </dgm:pt>
    <dgm:pt modelId="{F24CFA1B-9804-4563-8286-6DB39437DDB3}">
      <dgm:prSet phldrT="[Tex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gm:t>
    </dgm:pt>
    <dgm:pt modelId="{2512B69C-9373-4F98-B5EB-C7B4798EE730}" type="parTrans" cxnId="{B12B540D-7623-4942-AFCF-22B0DC3D0193}">
      <dgm:prSet/>
      <dgm:spPr/>
      <dgm:t>
        <a:bodyPr/>
        <a:lstStyle/>
        <a:p>
          <a:pPr algn="l"/>
          <a:endParaRPr lang="en-US"/>
        </a:p>
      </dgm:t>
    </dgm:pt>
    <dgm:pt modelId="{63432989-C1B2-4B7A-97E9-64AC6EF81695}" type="sibTrans" cxnId="{B12B540D-7623-4942-AFCF-22B0DC3D0193}">
      <dgm:prSet/>
      <dgm:spPr/>
      <dgm:t>
        <a:bodyPr/>
        <a:lstStyle/>
        <a:p>
          <a:pPr algn="l"/>
          <a:endParaRPr lang="en-US"/>
        </a:p>
      </dgm:t>
    </dgm:pt>
    <dgm:pt modelId="{5D02D767-B17C-4201-8D4E-4222C65BFACD}">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D19757A7-0B58-45B3-AA6C-24B395D6579F}" type="parTrans" cxnId="{D22D80A4-6B4C-4D1E-99A6-67925EE1E182}">
      <dgm:prSet/>
      <dgm:spPr/>
      <dgm:t>
        <a:bodyPr/>
        <a:lstStyle/>
        <a:p>
          <a:pPr algn="l"/>
          <a:endParaRPr lang="en-US"/>
        </a:p>
      </dgm:t>
    </dgm:pt>
    <dgm:pt modelId="{1FB98CAA-EC7D-4BD5-9A96-DEB518C3CD1D}" type="sibTrans" cxnId="{D22D80A4-6B4C-4D1E-99A6-67925EE1E182}">
      <dgm:prSet/>
      <dgm:spPr/>
      <dgm:t>
        <a:bodyPr/>
        <a:lstStyle/>
        <a:p>
          <a:pPr algn="l"/>
          <a:endParaRPr lang="en-US"/>
        </a:p>
      </dgm:t>
    </dgm:pt>
    <dgm:pt modelId="{BDAA1E46-12AB-4F6C-AD5F-50F8DA516617}">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2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gm:t>
    </dgm:pt>
    <dgm:pt modelId="{8465B7E7-649E-40DB-952A-75F9C9324724}" type="parTrans" cxnId="{05529C51-5CC3-4BC8-B168-2E1E96D4A714}">
      <dgm:prSet/>
      <dgm:spPr/>
      <dgm:t>
        <a:bodyPr/>
        <a:lstStyle/>
        <a:p>
          <a:pPr algn="l"/>
          <a:endParaRPr lang="en-US"/>
        </a:p>
      </dgm:t>
    </dgm:pt>
    <dgm:pt modelId="{B2B1C344-3121-4E52-96CA-580B39B5A3A1}" type="sibTrans" cxnId="{05529C51-5CC3-4BC8-B168-2E1E96D4A714}">
      <dgm:prSet/>
      <dgm:spPr/>
      <dgm:t>
        <a:bodyPr/>
        <a:lstStyle/>
        <a:p>
          <a:pPr algn="l"/>
          <a:endParaRPr lang="en-US"/>
        </a:p>
      </dgm:t>
    </dgm:pt>
    <dgm:pt modelId="{9B10B057-929F-4D5D-AE3E-FDFD7AFD4F31}">
      <dgm:prSet custT="1">
        <dgm:style>
          <a:lnRef idx="0">
            <a:scrgbClr r="0" g="0" b="0"/>
          </a:lnRef>
          <a:fillRef idx="0">
            <a:scrgbClr r="0" g="0" b="0"/>
          </a:fillRef>
          <a:effectRef idx="0">
            <a:scrgbClr r="0" g="0" b="0"/>
          </a:effectRef>
          <a:fontRef idx="minor">
            <a:schemeClr val="dk1"/>
          </a:fontRef>
        </dgm:style>
      </dgm:prSet>
      <dgm:spPr>
        <a:noFill/>
        <a:ln>
          <a:noFill/>
        </a:ln>
      </dgm:spPr>
      <dgm:t>
        <a:bodyPr/>
        <a:lstStyle/>
        <a:p>
          <a:pPr algn="ctr"/>
          <a:r>
            <a:rPr lang="en-US" sz="18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gm:t>
    </dgm:pt>
    <dgm:pt modelId="{8481CB48-7266-4234-9299-B378F9FBBB39}" type="parTrans" cxnId="{D6CE0D5B-5ABA-48D8-8563-A285E5F50D82}">
      <dgm:prSet/>
      <dgm:spPr/>
      <dgm:t>
        <a:bodyPr/>
        <a:lstStyle/>
        <a:p>
          <a:pPr algn="l"/>
          <a:endParaRPr lang="en-US"/>
        </a:p>
      </dgm:t>
    </dgm:pt>
    <dgm:pt modelId="{33D34357-1722-4437-A9D9-01151DF8B161}" type="sibTrans" cxnId="{D6CE0D5B-5ABA-48D8-8563-A285E5F50D82}">
      <dgm:prSet/>
      <dgm:spPr/>
      <dgm:t>
        <a:bodyPr/>
        <a:lstStyle/>
        <a:p>
          <a:pPr algn="l"/>
          <a:endParaRPr lang="en-US"/>
        </a:p>
      </dgm:t>
    </dgm:pt>
    <dgm:pt modelId="{5381E1D1-FC1B-4611-9F91-9D1E68AF7C50}" type="pres">
      <dgm:prSet presAssocID="{0DD4F6DC-B761-4FA7-A12B-E041FDBCC450}" presName="Name0" presStyleCnt="0">
        <dgm:presLayoutVars>
          <dgm:dir/>
          <dgm:animLvl val="lvl"/>
          <dgm:resizeHandles val="exact"/>
        </dgm:presLayoutVars>
      </dgm:prSet>
      <dgm:spPr/>
    </dgm:pt>
    <dgm:pt modelId="{C77BB64C-DD07-42E2-A842-8FB23F6623D5}" type="pres">
      <dgm:prSet presAssocID="{F24CFA1B-9804-4563-8286-6DB39437DDB3}" presName="parTxOnly" presStyleLbl="node1" presStyleIdx="0" presStyleCnt="4">
        <dgm:presLayoutVars>
          <dgm:chMax val="0"/>
          <dgm:chPref val="0"/>
          <dgm:bulletEnabled val="1"/>
        </dgm:presLayoutVars>
      </dgm:prSet>
      <dgm:spPr/>
    </dgm:pt>
    <dgm:pt modelId="{E3597081-599B-4507-BAE6-464D7633F035}" type="pres">
      <dgm:prSet presAssocID="{63432989-C1B2-4B7A-97E9-64AC6EF81695}" presName="parTxOnlySpace" presStyleCnt="0"/>
      <dgm:spPr/>
    </dgm:pt>
    <dgm:pt modelId="{B86D562D-47D8-4335-8F19-8F6E285C628D}" type="pres">
      <dgm:prSet presAssocID="{5D02D767-B17C-4201-8D4E-4222C65BFACD}" presName="parTxOnly" presStyleLbl="node1" presStyleIdx="1" presStyleCnt="4">
        <dgm:presLayoutVars>
          <dgm:chMax val="0"/>
          <dgm:chPref val="0"/>
          <dgm:bulletEnabled val="1"/>
        </dgm:presLayoutVars>
      </dgm:prSet>
      <dgm:spPr/>
    </dgm:pt>
    <dgm:pt modelId="{6CA93A6E-CF4F-487A-BA8E-D9D8D0464FC8}" type="pres">
      <dgm:prSet presAssocID="{1FB98CAA-EC7D-4BD5-9A96-DEB518C3CD1D}" presName="parTxOnlySpace" presStyleCnt="0"/>
      <dgm:spPr/>
    </dgm:pt>
    <dgm:pt modelId="{E7882A7A-0A00-4C49-ADCD-964CE1F38F0F}" type="pres">
      <dgm:prSet presAssocID="{BDAA1E46-12AB-4F6C-AD5F-50F8DA516617}" presName="parTxOnly" presStyleLbl="node1" presStyleIdx="2" presStyleCnt="4">
        <dgm:presLayoutVars>
          <dgm:chMax val="0"/>
          <dgm:chPref val="0"/>
          <dgm:bulletEnabled val="1"/>
        </dgm:presLayoutVars>
      </dgm:prSet>
      <dgm:spPr/>
    </dgm:pt>
    <dgm:pt modelId="{693AC29A-2590-465B-9B20-A1B9E3BD048C}" type="pres">
      <dgm:prSet presAssocID="{B2B1C344-3121-4E52-96CA-580B39B5A3A1}" presName="parTxOnlySpace" presStyleCnt="0"/>
      <dgm:spPr/>
    </dgm:pt>
    <dgm:pt modelId="{923A545A-9FB1-431D-A609-C7D93189FC86}" type="pres">
      <dgm:prSet presAssocID="{9B10B057-929F-4D5D-AE3E-FDFD7AFD4F31}" presName="parTxOnly" presStyleLbl="node1" presStyleIdx="3" presStyleCnt="4">
        <dgm:presLayoutVars>
          <dgm:chMax val="0"/>
          <dgm:chPref val="0"/>
          <dgm:bulletEnabled val="1"/>
        </dgm:presLayoutVars>
      </dgm:prSet>
      <dgm:spPr/>
    </dgm:pt>
  </dgm:ptLst>
  <dgm:cxnLst>
    <dgm:cxn modelId="{B12B540D-7623-4942-AFCF-22B0DC3D0193}" srcId="{0DD4F6DC-B761-4FA7-A12B-E041FDBCC450}" destId="{F24CFA1B-9804-4563-8286-6DB39437DDB3}" srcOrd="0" destOrd="0" parTransId="{2512B69C-9373-4F98-B5EB-C7B4798EE730}" sibTransId="{63432989-C1B2-4B7A-97E9-64AC6EF81695}"/>
    <dgm:cxn modelId="{CF370C1D-9797-4ABD-9192-EE18327BCE9D}" type="presOf" srcId="{9B10B057-929F-4D5D-AE3E-FDFD7AFD4F31}" destId="{923A545A-9FB1-431D-A609-C7D93189FC86}" srcOrd="0" destOrd="0" presId="urn:microsoft.com/office/officeart/2005/8/layout/chevron1"/>
    <dgm:cxn modelId="{FC82F52F-C2F5-4EC7-AF28-7F3D05DCB702}" type="presOf" srcId="{BDAA1E46-12AB-4F6C-AD5F-50F8DA516617}" destId="{E7882A7A-0A00-4C49-ADCD-964CE1F38F0F}" srcOrd="0" destOrd="0" presId="urn:microsoft.com/office/officeart/2005/8/layout/chevron1"/>
    <dgm:cxn modelId="{A6CC7244-B61F-45FF-83AC-DDE3D4D6B32A}" type="presOf" srcId="{5D02D767-B17C-4201-8D4E-4222C65BFACD}" destId="{B86D562D-47D8-4335-8F19-8F6E285C628D}" srcOrd="0" destOrd="0" presId="urn:microsoft.com/office/officeart/2005/8/layout/chevron1"/>
    <dgm:cxn modelId="{05529C51-5CC3-4BC8-B168-2E1E96D4A714}" srcId="{0DD4F6DC-B761-4FA7-A12B-E041FDBCC450}" destId="{BDAA1E46-12AB-4F6C-AD5F-50F8DA516617}" srcOrd="2" destOrd="0" parTransId="{8465B7E7-649E-40DB-952A-75F9C9324724}" sibTransId="{B2B1C344-3121-4E52-96CA-580B39B5A3A1}"/>
    <dgm:cxn modelId="{D6CE0D5B-5ABA-48D8-8563-A285E5F50D82}" srcId="{0DD4F6DC-B761-4FA7-A12B-E041FDBCC450}" destId="{9B10B057-929F-4D5D-AE3E-FDFD7AFD4F31}" srcOrd="3" destOrd="0" parTransId="{8481CB48-7266-4234-9299-B378F9FBBB39}" sibTransId="{33D34357-1722-4437-A9D9-01151DF8B161}"/>
    <dgm:cxn modelId="{D22D80A4-6B4C-4D1E-99A6-67925EE1E182}" srcId="{0DD4F6DC-B761-4FA7-A12B-E041FDBCC450}" destId="{5D02D767-B17C-4201-8D4E-4222C65BFACD}" srcOrd="1" destOrd="0" parTransId="{D19757A7-0B58-45B3-AA6C-24B395D6579F}" sibTransId="{1FB98CAA-EC7D-4BD5-9A96-DEB518C3CD1D}"/>
    <dgm:cxn modelId="{E9D4A1A7-F134-494A-B843-7493DF53A42A}" type="presOf" srcId="{0DD4F6DC-B761-4FA7-A12B-E041FDBCC450}" destId="{5381E1D1-FC1B-4611-9F91-9D1E68AF7C50}" srcOrd="0" destOrd="0" presId="urn:microsoft.com/office/officeart/2005/8/layout/chevron1"/>
    <dgm:cxn modelId="{2962B3AF-E911-4D10-9D11-82BB8AF91F8B}" type="presOf" srcId="{F24CFA1B-9804-4563-8286-6DB39437DDB3}" destId="{C77BB64C-DD07-42E2-A842-8FB23F6623D5}" srcOrd="0" destOrd="0" presId="urn:microsoft.com/office/officeart/2005/8/layout/chevron1"/>
    <dgm:cxn modelId="{529F98C3-03B4-49A9-9A3B-F35920404439}" type="presParOf" srcId="{5381E1D1-FC1B-4611-9F91-9D1E68AF7C50}" destId="{C77BB64C-DD07-42E2-A842-8FB23F6623D5}" srcOrd="0" destOrd="0" presId="urn:microsoft.com/office/officeart/2005/8/layout/chevron1"/>
    <dgm:cxn modelId="{8C99F28D-39DE-4BB6-854B-35071866A510}" type="presParOf" srcId="{5381E1D1-FC1B-4611-9F91-9D1E68AF7C50}" destId="{E3597081-599B-4507-BAE6-464D7633F035}" srcOrd="1" destOrd="0" presId="urn:microsoft.com/office/officeart/2005/8/layout/chevron1"/>
    <dgm:cxn modelId="{F7805CA0-C369-4227-99AA-52910BAC8D46}" type="presParOf" srcId="{5381E1D1-FC1B-4611-9F91-9D1E68AF7C50}" destId="{B86D562D-47D8-4335-8F19-8F6E285C628D}" srcOrd="2" destOrd="0" presId="urn:microsoft.com/office/officeart/2005/8/layout/chevron1"/>
    <dgm:cxn modelId="{6C8CBAE7-375E-4117-B96C-A923B6AE3F60}" type="presParOf" srcId="{5381E1D1-FC1B-4611-9F91-9D1E68AF7C50}" destId="{6CA93A6E-CF4F-487A-BA8E-D9D8D0464FC8}" srcOrd="3" destOrd="0" presId="urn:microsoft.com/office/officeart/2005/8/layout/chevron1"/>
    <dgm:cxn modelId="{1E81A071-07B8-4BE7-9469-EBAA1EACB75E}" type="presParOf" srcId="{5381E1D1-FC1B-4611-9F91-9D1E68AF7C50}" destId="{E7882A7A-0A00-4C49-ADCD-964CE1F38F0F}" srcOrd="4" destOrd="0" presId="urn:microsoft.com/office/officeart/2005/8/layout/chevron1"/>
    <dgm:cxn modelId="{DE268F0F-EF6D-46D9-87FB-97DC80B1C18F}" type="presParOf" srcId="{5381E1D1-FC1B-4611-9F91-9D1E68AF7C50}" destId="{693AC29A-2590-465B-9B20-A1B9E3BD048C}" srcOrd="5" destOrd="0" presId="urn:microsoft.com/office/officeart/2005/8/layout/chevron1"/>
    <dgm:cxn modelId="{C842A04F-94A6-4F33-B7D0-E86658794264}" type="presParOf" srcId="{5381E1D1-FC1B-4611-9F91-9D1E68AF7C50}" destId="{923A545A-9FB1-431D-A609-C7D93189FC86}" srcOrd="6" destOrd="0" presId="urn:microsoft.com/office/officeart/2005/8/layout/chevron1"/>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7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24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BB64C-DD07-42E2-A842-8FB23F6623D5}">
      <dsp:nvSpPr>
        <dsp:cNvPr id="0" name=""/>
        <dsp:cNvSpPr/>
      </dsp:nvSpPr>
      <dsp:spPr>
        <a:xfrm>
          <a:off x="4877"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Exploratory Analysis </a:t>
          </a:r>
        </a:p>
      </dsp:txBody>
      <dsp:txXfrm>
        <a:off x="204984" y="0"/>
        <a:ext cx="2439203" cy="400214"/>
      </dsp:txXfrm>
    </dsp:sp>
    <dsp:sp modelId="{B86D562D-47D8-4335-8F19-8F6E285C628D}">
      <dsp:nvSpPr>
        <dsp:cNvPr id="0" name=""/>
        <dsp:cNvSpPr/>
      </dsp:nvSpPr>
      <dsp:spPr>
        <a:xfrm>
          <a:off x="2560353"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High-level Analysis </a:t>
          </a:r>
          <a:endParaRPr lang="en-US" sz="16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760460" y="0"/>
        <a:ext cx="2439203" cy="400214"/>
      </dsp:txXfrm>
    </dsp:sp>
    <dsp:sp modelId="{E7882A7A-0A00-4C49-ADCD-964CE1F38F0F}">
      <dsp:nvSpPr>
        <dsp:cNvPr id="0" name=""/>
        <dsp:cNvSpPr/>
      </dsp:nvSpPr>
      <dsp:spPr>
        <a:xfrm>
          <a:off x="5115828"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In-depth Analysis </a:t>
          </a:r>
        </a:p>
      </dsp:txBody>
      <dsp:txXfrm>
        <a:off x="5315935" y="0"/>
        <a:ext cx="2439203" cy="400214"/>
      </dsp:txXfrm>
    </dsp:sp>
    <dsp:sp modelId="{923A545A-9FB1-431D-A609-C7D93189FC86}">
      <dsp:nvSpPr>
        <dsp:cNvPr id="0" name=""/>
        <dsp:cNvSpPr/>
      </dsp:nvSpPr>
      <dsp:spPr>
        <a:xfrm>
          <a:off x="7671304" y="0"/>
          <a:ext cx="2839417" cy="400214"/>
        </a:xfrm>
        <a:prstGeom prst="chevron">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Conclusion </a:t>
          </a:r>
        </a:p>
      </dsp:txBody>
      <dsp:txXfrm>
        <a:off x="7871411" y="0"/>
        <a:ext cx="2439203" cy="4002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0.05876</cdr:x>
      <cdr:y>0.02146</cdr:y>
    </cdr:from>
    <cdr:to>
      <cdr:x>0.96985</cdr:x>
      <cdr:y>0.09802</cdr:y>
    </cdr:to>
    <cdr:sp macro="" textlink="">
      <cdr:nvSpPr>
        <cdr:cNvPr id="9" name="TextBox 8">
          <a:extLst xmlns:a="http://schemas.openxmlformats.org/drawingml/2006/main">
            <a:ext uri="{FF2B5EF4-FFF2-40B4-BE49-F238E27FC236}">
              <a16:creationId xmlns:a16="http://schemas.microsoft.com/office/drawing/2014/main" id="{0C5A96A6-227A-4E10-B5C5-557F41F56D03}"/>
            </a:ext>
          </a:extLst>
        </cdr:cNvPr>
        <cdr:cNvSpPr txBox="1"/>
      </cdr:nvSpPr>
      <cdr:spPr>
        <a:xfrm xmlns:a="http://schemas.openxmlformats.org/drawingml/2006/main">
          <a:off x="590437" y="91664"/>
          <a:ext cx="9154511" cy="3269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defTabSz="914400" rtl="0" eaLnBrk="1" fontAlgn="auto" latinLnBrk="0" hangingPunct="1">
            <a:lnSpc>
              <a:spcPct val="100000"/>
            </a:lnSpc>
            <a:spcBef>
              <a:spcPts val="0"/>
            </a:spcBef>
            <a:spcAft>
              <a:spcPts val="0"/>
            </a:spcAft>
            <a:buClrTx/>
            <a:buSzTx/>
            <a:buFontTx/>
            <a:buNone/>
            <a:tabLst/>
            <a:defRPr/>
          </a:pPr>
          <a:r>
            <a:rPr lang="en-US" sz="1600" b="0" i="0" baseline="0" dirty="0">
              <a:solidFill>
                <a:schemeClr val="tx1"/>
              </a:solidFill>
              <a:effectLst/>
              <a:latin typeface="Calibri" panose="020F0502020204030204" pitchFamily="34" charset="0"/>
              <a:ea typeface="+mn-ea"/>
              <a:cs typeface="Calibri" panose="020F0502020204030204" pitchFamily="34" charset="0"/>
            </a:rPr>
            <a:t> </a:t>
          </a:r>
          <a:r>
            <a:rPr lang="en-US" sz="1600" b="0" i="0" baseline="0" dirty="0">
              <a:solidFill>
                <a:schemeClr val="tx1"/>
              </a:solidFill>
              <a:effectLst/>
              <a:latin typeface="Calibri" panose="020F0502020204030204" pitchFamily="34" charset="0"/>
              <a:cs typeface="Calibri" panose="020F0502020204030204" pitchFamily="34" charset="0"/>
            </a:rPr>
            <a:t>    FY 2009          FY 2010          FY 2011          FY 2012          FY 2013          FY 2014          FY 2015           FY 2016</a:t>
          </a:r>
          <a:endParaRPr lang="en-US" sz="1600" b="0" dirty="0">
            <a:solidFill>
              <a:schemeClr val="tx1"/>
            </a:solidFill>
            <a:effectLst/>
            <a:latin typeface="Calibri" panose="020F0502020204030204" pitchFamily="34" charset="0"/>
            <a:cs typeface="Calibri" panose="020F0502020204030204" pitchFamily="34" charset="0"/>
          </a:endParaRPr>
        </a:p>
        <a:p xmlns:a="http://schemas.openxmlformats.org/drawingml/2006/main">
          <a:endParaRPr lang="en-US" sz="1600" b="0" dirty="0">
            <a:solidFill>
              <a:schemeClr val="tx1"/>
            </a:solidFill>
            <a:latin typeface="Calibri" panose="020F0502020204030204" pitchFamily="34" charset="0"/>
            <a:cs typeface="Calibri" panose="020F050202020403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3354-BB3E-8645-9100-765F10B417B1}" type="datetimeFigureOut">
              <a:rPr lang="en-US" smtClean="0"/>
              <a:t>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1C87-701F-4640-AE3E-753A2B660A7A}" type="slidenum">
              <a:rPr lang="en-US" smtClean="0"/>
              <a:t>‹#›</a:t>
            </a:fld>
            <a:endParaRPr lang="en-US"/>
          </a:p>
        </p:txBody>
      </p:sp>
    </p:spTree>
    <p:extLst>
      <p:ext uri="{BB962C8B-B14F-4D97-AF65-F5344CB8AC3E}">
        <p14:creationId xmlns:p14="http://schemas.microsoft.com/office/powerpoint/2010/main" val="1938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Professor &amp; classmates. My name Is Marketne Noel, to my left is Dillon Or and to my right is Prince </a:t>
            </a:r>
            <a:r>
              <a:rPr lang="en-US" dirty="0" err="1"/>
              <a:t>Gyamfi</a:t>
            </a:r>
            <a:r>
              <a:rPr lang="en-US" dirty="0"/>
              <a:t>. We are graduate students at National university perusing a degree in Data science. </a:t>
            </a:r>
          </a:p>
          <a:p>
            <a:r>
              <a:rPr lang="en-US" dirty="0"/>
              <a:t>I would like to introduce you to our Thesis project (An analysis of cohort default rate, CDR for short, in post-secondary education in the United states.) Post secondary are thinks like University, Colleges and trade school, Typically anything after higher education after high school.</a:t>
            </a:r>
          </a:p>
          <a:p>
            <a:endParaRPr lang="en-US" dirty="0"/>
          </a:p>
          <a:p>
            <a:r>
              <a:rPr lang="en-US" dirty="0"/>
              <a:t>Industry Advisor </a:t>
            </a:r>
          </a:p>
          <a:p>
            <a:r>
              <a:rPr lang="en-US" dirty="0"/>
              <a:t>John  Vivian: Bioinformatics Scientist at </a:t>
            </a:r>
            <a:r>
              <a:rPr lang="en-US" dirty="0" err="1"/>
              <a:t>Atreca</a:t>
            </a:r>
            <a:r>
              <a:rPr lang="en-US" dirty="0"/>
              <a:t>, Inc.</a:t>
            </a:r>
          </a:p>
          <a:p>
            <a:r>
              <a:rPr lang="en-US" dirty="0"/>
              <a:t>And Faculty Advisor the wonderful Ebrahim </a:t>
            </a:r>
            <a:r>
              <a:rPr lang="en-US" dirty="0" err="1"/>
              <a:t>Tarshizi</a:t>
            </a:r>
            <a:endParaRPr lang="en-US" dirty="0"/>
          </a:p>
          <a:p>
            <a:endParaRPr lang="en-US" dirty="0"/>
          </a:p>
          <a:p>
            <a:r>
              <a:rPr lang="en-US" sz="1200" b="1" dirty="0">
                <a:latin typeface="Calibri" panose="020F0502020204030204" pitchFamily="34" charset="0"/>
                <a:cs typeface="Calibri" panose="020F0502020204030204" pitchFamily="34" charset="0"/>
              </a:rPr>
              <a:t>Analysis of Cohort Default Rates (CDR) in Post-Secondary Education in the United States</a:t>
            </a:r>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a:t>
            </a:fld>
            <a:endParaRPr lang="en-US"/>
          </a:p>
        </p:txBody>
      </p:sp>
    </p:spTree>
    <p:extLst>
      <p:ext uri="{BB962C8B-B14F-4D97-AF65-F5344CB8AC3E}">
        <p14:creationId xmlns:p14="http://schemas.microsoft.com/office/powerpoint/2010/main" val="351019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12</a:t>
            </a:fld>
            <a:endParaRPr lang="en-US"/>
          </a:p>
        </p:txBody>
      </p:sp>
    </p:spTree>
    <p:extLst>
      <p:ext uri="{BB962C8B-B14F-4D97-AF65-F5344CB8AC3E}">
        <p14:creationId xmlns:p14="http://schemas.microsoft.com/office/powerpoint/2010/main" val="384197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13</a:t>
            </a:fld>
            <a:endParaRPr lang="en-US"/>
          </a:p>
        </p:txBody>
      </p:sp>
    </p:spTree>
    <p:extLst>
      <p:ext uri="{BB962C8B-B14F-4D97-AF65-F5344CB8AC3E}">
        <p14:creationId xmlns:p14="http://schemas.microsoft.com/office/powerpoint/2010/main" val="109078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14</a:t>
            </a:fld>
            <a:endParaRPr lang="en-US"/>
          </a:p>
        </p:txBody>
      </p:sp>
    </p:spTree>
    <p:extLst>
      <p:ext uri="{BB962C8B-B14F-4D97-AF65-F5344CB8AC3E}">
        <p14:creationId xmlns:p14="http://schemas.microsoft.com/office/powerpoint/2010/main" val="2087359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15</a:t>
            </a:fld>
            <a:endParaRPr lang="en-US"/>
          </a:p>
        </p:txBody>
      </p:sp>
    </p:spTree>
    <p:extLst>
      <p:ext uri="{BB962C8B-B14F-4D97-AF65-F5344CB8AC3E}">
        <p14:creationId xmlns:p14="http://schemas.microsoft.com/office/powerpoint/2010/main" val="2888709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16</a:t>
            </a:fld>
            <a:endParaRPr lang="en-US"/>
          </a:p>
        </p:txBody>
      </p:sp>
    </p:spTree>
    <p:extLst>
      <p:ext uri="{BB962C8B-B14F-4D97-AF65-F5344CB8AC3E}">
        <p14:creationId xmlns:p14="http://schemas.microsoft.com/office/powerpoint/2010/main" val="311566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17</a:t>
            </a:fld>
            <a:endParaRPr lang="en-US"/>
          </a:p>
        </p:txBody>
      </p:sp>
    </p:spTree>
    <p:extLst>
      <p:ext uri="{BB962C8B-B14F-4D97-AF65-F5344CB8AC3E}">
        <p14:creationId xmlns:p14="http://schemas.microsoft.com/office/powerpoint/2010/main" val="66321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CDR.</a:t>
            </a:r>
          </a:p>
          <a:p>
            <a:r>
              <a:rPr lang="en-US" dirty="0"/>
              <a:t>Well cohort, in educational terms is defined as a group of students who are educated at the same time, usually in the program. </a:t>
            </a:r>
          </a:p>
          <a:p>
            <a:r>
              <a:rPr lang="en-US" dirty="0"/>
              <a:t>The cohort default rate is a percentage value give to a post secondary-school based on the number of students who have default on their students loans and are considered in debt. </a:t>
            </a:r>
          </a:p>
          <a:p>
            <a:endParaRPr lang="en-US" dirty="0"/>
          </a:p>
          <a:p>
            <a:r>
              <a:rPr lang="en-US" dirty="0"/>
              <a:t>It started in 1980 to draw attention to predatory institutions who prayed on low income students who might have trouble repaying their loans . </a:t>
            </a:r>
            <a:r>
              <a:rPr lang="en-US" dirty="0" err="1"/>
              <a:t>Effecftively</a:t>
            </a:r>
            <a:r>
              <a:rPr lang="en-US" dirty="0"/>
              <a:t> prevents these institutes from accepting </a:t>
            </a:r>
            <a:r>
              <a:rPr lang="en-US" dirty="0" err="1"/>
              <a:t>acdamically</a:t>
            </a:r>
            <a:r>
              <a:rPr lang="en-US" dirty="0"/>
              <a:t> under qualify students who have a higher likely hood of going in debt. </a:t>
            </a:r>
            <a:r>
              <a:rPr lang="en-US" dirty="0" err="1"/>
              <a:t>Orginally</a:t>
            </a:r>
            <a:r>
              <a:rPr lang="en-US" dirty="0"/>
              <a:t> students who defaulted on their loan for 180 days were calculated into the CDR, but since 1998, the number of days has </a:t>
            </a:r>
            <a:r>
              <a:rPr lang="en-US" dirty="0" err="1"/>
              <a:t>movd</a:t>
            </a:r>
            <a:r>
              <a:rPr lang="en-US" dirty="0"/>
              <a:t> up to 270. finally in 2005 schools where given the right to </a:t>
            </a:r>
            <a:r>
              <a:rPr lang="en-US" dirty="0" err="1"/>
              <a:t>chanllenge</a:t>
            </a:r>
            <a:r>
              <a:rPr lang="en-US" dirty="0"/>
              <a:t> the </a:t>
            </a:r>
            <a:r>
              <a:rPr lang="en-US" dirty="0" err="1"/>
              <a:t>Educatins</a:t>
            </a:r>
            <a:r>
              <a:rPr lang="en-US" dirty="0"/>
              <a:t> department CDR with their records to ensure  they were correct.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2</a:t>
            </a:fld>
            <a:endParaRPr lang="en-US"/>
          </a:p>
        </p:txBody>
      </p:sp>
    </p:spTree>
    <p:extLst>
      <p:ext uri="{BB962C8B-B14F-4D97-AF65-F5344CB8AC3E}">
        <p14:creationId xmlns:p14="http://schemas.microsoft.com/office/powerpoint/2010/main" val="161173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department of education enforces the CDR by punish post secondary institutes in the following manner. They  would deny them the right to partake in  federal assistance for their student, which will eventually reduce the number of incoming students. The program work like this. </a:t>
            </a:r>
          </a:p>
          <a:p>
            <a:r>
              <a:rPr lang="en-US" dirty="0"/>
              <a:t>If an instates maintains a CDR of 30% for more than three years, they will be blacklisted. </a:t>
            </a:r>
          </a:p>
          <a:p>
            <a:r>
              <a:rPr lang="en-US" dirty="0"/>
              <a:t>If an institute maintains a CDR of 40% for 1 year, they will be blacklisted. </a:t>
            </a:r>
          </a:p>
        </p:txBody>
      </p:sp>
      <p:sp>
        <p:nvSpPr>
          <p:cNvPr id="4" name="Date Placeholder 3"/>
          <p:cNvSpPr>
            <a:spLocks noGrp="1"/>
          </p:cNvSpPr>
          <p:nvPr>
            <p:ph type="dt" idx="1"/>
          </p:nvPr>
        </p:nvSpPr>
        <p:spPr/>
        <p:txBody>
          <a:bodyPr/>
          <a:lstStyle/>
          <a:p>
            <a:fld id="{CD93E1BD-0A26-469F-B79B-389DDC31A6D7}" type="datetime1">
              <a:rPr lang="en-US" smtClean="0"/>
              <a:t>2/28/20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3</a:t>
            </a:fld>
            <a:endParaRPr lang="en-US"/>
          </a:p>
        </p:txBody>
      </p:sp>
    </p:spTree>
    <p:extLst>
      <p:ext uri="{BB962C8B-B14F-4D97-AF65-F5344CB8AC3E}">
        <p14:creationId xmlns:p14="http://schemas.microsoft.com/office/powerpoint/2010/main" val="288572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here today to determine weather predatory post secondary institutes are more prevalent in minority (non-white) neighborhood then majorities (white). We believe that there is economical and educational value in knowing such information which may enable institutes to take preventative actions as necessary and create an early warning sign for institutes and students. </a:t>
            </a:r>
          </a:p>
          <a:p>
            <a:endParaRPr lang="en-US" dirty="0"/>
          </a:p>
        </p:txBody>
      </p:sp>
      <p:sp>
        <p:nvSpPr>
          <p:cNvPr id="4" name="Date Placeholder 3"/>
          <p:cNvSpPr>
            <a:spLocks noGrp="1"/>
          </p:cNvSpPr>
          <p:nvPr>
            <p:ph type="dt" idx="1"/>
          </p:nvPr>
        </p:nvSpPr>
        <p:spPr/>
        <p:txBody>
          <a:bodyPr/>
          <a:lstStyle/>
          <a:p>
            <a:fld id="{CD93E1BD-0A26-469F-B79B-389DDC31A6D7}" type="datetime1">
              <a:rPr lang="en-US" smtClean="0"/>
              <a:t>2/28/20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4</a:t>
            </a:fld>
            <a:endParaRPr lang="en-US"/>
          </a:p>
        </p:txBody>
      </p:sp>
    </p:spTree>
    <p:extLst>
      <p:ext uri="{BB962C8B-B14F-4D97-AF65-F5344CB8AC3E}">
        <p14:creationId xmlns:p14="http://schemas.microsoft.com/office/powerpoint/2010/main" val="3917375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5</a:t>
            </a:fld>
            <a:endParaRPr lang="en-US"/>
          </a:p>
        </p:txBody>
      </p:sp>
    </p:spTree>
    <p:extLst>
      <p:ext uri="{BB962C8B-B14F-4D97-AF65-F5344CB8AC3E}">
        <p14:creationId xmlns:p14="http://schemas.microsoft.com/office/powerpoint/2010/main" val="38499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6</a:t>
            </a:fld>
            <a:endParaRPr lang="en-US"/>
          </a:p>
        </p:txBody>
      </p:sp>
    </p:spTree>
    <p:extLst>
      <p:ext uri="{BB962C8B-B14F-4D97-AF65-F5344CB8AC3E}">
        <p14:creationId xmlns:p14="http://schemas.microsoft.com/office/powerpoint/2010/main" val="97183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9</a:t>
            </a:fld>
            <a:endParaRPr lang="en-US"/>
          </a:p>
        </p:txBody>
      </p:sp>
    </p:spTree>
    <p:extLst>
      <p:ext uri="{BB962C8B-B14F-4D97-AF65-F5344CB8AC3E}">
        <p14:creationId xmlns:p14="http://schemas.microsoft.com/office/powerpoint/2010/main" val="50394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10</a:t>
            </a:fld>
            <a:endParaRPr lang="en-US"/>
          </a:p>
        </p:txBody>
      </p:sp>
    </p:spTree>
    <p:extLst>
      <p:ext uri="{BB962C8B-B14F-4D97-AF65-F5344CB8AC3E}">
        <p14:creationId xmlns:p14="http://schemas.microsoft.com/office/powerpoint/2010/main" val="3635112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11</a:t>
            </a:fld>
            <a:endParaRPr lang="en-US"/>
          </a:p>
        </p:txBody>
      </p:sp>
    </p:spTree>
    <p:extLst>
      <p:ext uri="{BB962C8B-B14F-4D97-AF65-F5344CB8AC3E}">
        <p14:creationId xmlns:p14="http://schemas.microsoft.com/office/powerpoint/2010/main" val="17087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94F-02AB-4A6C-84A5-09C8B3C33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0C049-6E27-4A7D-B5FE-636ED596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B5B3-6995-402F-B051-5C5620FF83D4}"/>
              </a:ext>
            </a:extLst>
          </p:cNvPr>
          <p:cNvSpPr>
            <a:spLocks noGrp="1"/>
          </p:cNvSpPr>
          <p:nvPr>
            <p:ph type="dt" sz="half" idx="10"/>
          </p:nvPr>
        </p:nvSpPr>
        <p:spPr/>
        <p:txBody>
          <a:bodyPr/>
          <a:lstStyle/>
          <a:p>
            <a:fld id="{2A2FCE8F-2E2E-F94B-83F7-D7D4371E365B}" type="datetime1">
              <a:rPr lang="en-US" smtClean="0"/>
              <a:t>2/28/20</a:t>
            </a:fld>
            <a:endParaRPr lang="en-US"/>
          </a:p>
        </p:txBody>
      </p:sp>
      <p:sp>
        <p:nvSpPr>
          <p:cNvPr id="5" name="Footer Placeholder 4">
            <a:extLst>
              <a:ext uri="{FF2B5EF4-FFF2-40B4-BE49-F238E27FC236}">
                <a16:creationId xmlns:a16="http://schemas.microsoft.com/office/drawing/2014/main" id="{0B6391F4-DC13-45CF-94CD-AEE0941E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EBF2-09D9-4EBF-BFD2-FDB35A5FF785}"/>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42101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596-3491-4AFA-89C0-58A0E371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37316-9076-4469-A50D-B8BBA9745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42BE-EA87-49EE-906E-095571AF1082}"/>
              </a:ext>
            </a:extLst>
          </p:cNvPr>
          <p:cNvSpPr>
            <a:spLocks noGrp="1"/>
          </p:cNvSpPr>
          <p:nvPr>
            <p:ph type="dt" sz="half" idx="10"/>
          </p:nvPr>
        </p:nvSpPr>
        <p:spPr/>
        <p:txBody>
          <a:bodyPr/>
          <a:lstStyle/>
          <a:p>
            <a:fld id="{564D707B-D9A9-7A46-BEED-F1539C0C0596}" type="datetime1">
              <a:rPr lang="en-US" smtClean="0"/>
              <a:t>2/28/20</a:t>
            </a:fld>
            <a:endParaRPr lang="en-US"/>
          </a:p>
        </p:txBody>
      </p:sp>
      <p:sp>
        <p:nvSpPr>
          <p:cNvPr id="5" name="Footer Placeholder 4">
            <a:extLst>
              <a:ext uri="{FF2B5EF4-FFF2-40B4-BE49-F238E27FC236}">
                <a16:creationId xmlns:a16="http://schemas.microsoft.com/office/drawing/2014/main" id="{507925A7-9EAF-4C36-A2BF-6BFE9D5B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76AA3-DDC4-4178-8787-10693C4B9076}"/>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99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0C220-86AF-49DF-ADDE-EB0D9B9BA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52FF-55E8-4676-ABFC-EE94D0A1D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14BE-65F5-4D8F-8DB0-CCD9CA4CCA5F}"/>
              </a:ext>
            </a:extLst>
          </p:cNvPr>
          <p:cNvSpPr>
            <a:spLocks noGrp="1"/>
          </p:cNvSpPr>
          <p:nvPr>
            <p:ph type="dt" sz="half" idx="10"/>
          </p:nvPr>
        </p:nvSpPr>
        <p:spPr/>
        <p:txBody>
          <a:bodyPr/>
          <a:lstStyle/>
          <a:p>
            <a:fld id="{5178E887-2898-0740-96D0-A481600B3879}" type="datetime1">
              <a:rPr lang="en-US" smtClean="0"/>
              <a:t>2/28/20</a:t>
            </a:fld>
            <a:endParaRPr lang="en-US"/>
          </a:p>
        </p:txBody>
      </p:sp>
      <p:sp>
        <p:nvSpPr>
          <p:cNvPr id="5" name="Footer Placeholder 4">
            <a:extLst>
              <a:ext uri="{FF2B5EF4-FFF2-40B4-BE49-F238E27FC236}">
                <a16:creationId xmlns:a16="http://schemas.microsoft.com/office/drawing/2014/main" id="{2A64826B-1F6F-4E1F-8173-1E00BCE2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F419-7A3F-4930-8175-7B8CFFAA4DF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7366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F78-FCFD-4AAA-90E5-6055F158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DA8D5-A61B-42FE-A1D4-96DDEEBA9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BD75-7066-4248-8088-D1CBF5C35332}"/>
              </a:ext>
            </a:extLst>
          </p:cNvPr>
          <p:cNvSpPr>
            <a:spLocks noGrp="1"/>
          </p:cNvSpPr>
          <p:nvPr>
            <p:ph type="dt" sz="half" idx="10"/>
          </p:nvPr>
        </p:nvSpPr>
        <p:spPr/>
        <p:txBody>
          <a:bodyPr/>
          <a:lstStyle/>
          <a:p>
            <a:fld id="{2C91F273-78AF-5F4E-BBF1-2394AF5E59C2}" type="datetime1">
              <a:rPr lang="en-US" smtClean="0"/>
              <a:t>2/28/20</a:t>
            </a:fld>
            <a:endParaRPr lang="en-US"/>
          </a:p>
        </p:txBody>
      </p:sp>
      <p:sp>
        <p:nvSpPr>
          <p:cNvPr id="5" name="Footer Placeholder 4">
            <a:extLst>
              <a:ext uri="{FF2B5EF4-FFF2-40B4-BE49-F238E27FC236}">
                <a16:creationId xmlns:a16="http://schemas.microsoft.com/office/drawing/2014/main" id="{835F3CB9-9101-4EDF-9329-AC57566F2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39F-ABCE-4742-96A2-C417B623A44B}"/>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310243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F0B-6028-41FF-9989-F6421E9FB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B61FA-C09E-4421-AEAB-914FC099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21009-0238-4EDA-9900-FB3BF6B55F87}"/>
              </a:ext>
            </a:extLst>
          </p:cNvPr>
          <p:cNvSpPr>
            <a:spLocks noGrp="1"/>
          </p:cNvSpPr>
          <p:nvPr>
            <p:ph type="dt" sz="half" idx="10"/>
          </p:nvPr>
        </p:nvSpPr>
        <p:spPr/>
        <p:txBody>
          <a:bodyPr/>
          <a:lstStyle/>
          <a:p>
            <a:fld id="{A716C5AD-D103-C94C-BA0B-104C204CAFA2}" type="datetime1">
              <a:rPr lang="en-US" smtClean="0"/>
              <a:t>2/28/20</a:t>
            </a:fld>
            <a:endParaRPr lang="en-US"/>
          </a:p>
        </p:txBody>
      </p:sp>
      <p:sp>
        <p:nvSpPr>
          <p:cNvPr id="5" name="Footer Placeholder 4">
            <a:extLst>
              <a:ext uri="{FF2B5EF4-FFF2-40B4-BE49-F238E27FC236}">
                <a16:creationId xmlns:a16="http://schemas.microsoft.com/office/drawing/2014/main" id="{1E35C290-2C62-4279-917B-1BD11E36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4FA9-38FE-41C9-AD84-ABB0131FA51A}"/>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61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A5-1C98-408F-976C-53D9CA015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67158-AF32-41AC-81E9-F3615519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46B2-438A-4D64-80FA-6D983A656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CF173-4FEB-4FC7-8222-49124D59EBC0}"/>
              </a:ext>
            </a:extLst>
          </p:cNvPr>
          <p:cNvSpPr>
            <a:spLocks noGrp="1"/>
          </p:cNvSpPr>
          <p:nvPr>
            <p:ph type="dt" sz="half" idx="10"/>
          </p:nvPr>
        </p:nvSpPr>
        <p:spPr/>
        <p:txBody>
          <a:bodyPr/>
          <a:lstStyle/>
          <a:p>
            <a:fld id="{3303C6F7-AD06-4B45-9F5E-236AC4C45373}" type="datetime1">
              <a:rPr lang="en-US" smtClean="0"/>
              <a:t>2/28/20</a:t>
            </a:fld>
            <a:endParaRPr lang="en-US"/>
          </a:p>
        </p:txBody>
      </p:sp>
      <p:sp>
        <p:nvSpPr>
          <p:cNvPr id="6" name="Footer Placeholder 5">
            <a:extLst>
              <a:ext uri="{FF2B5EF4-FFF2-40B4-BE49-F238E27FC236}">
                <a16:creationId xmlns:a16="http://schemas.microsoft.com/office/drawing/2014/main" id="{CABF7829-B363-4E18-9C07-F5DBC2DAC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B318-56D0-4787-868B-463C36DD50D7}"/>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8220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675-54F9-4E80-A957-FA602B078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FE814-D0E4-42BF-BCEA-E97A575AC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31DB6-3A43-4A50-8485-56EA2265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2465-D6F6-4054-A368-BC5FBE6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57902-F9AF-4FC4-9767-709A3D539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690A2-75CA-4EE2-8171-6501E4D97BD9}"/>
              </a:ext>
            </a:extLst>
          </p:cNvPr>
          <p:cNvSpPr>
            <a:spLocks noGrp="1"/>
          </p:cNvSpPr>
          <p:nvPr>
            <p:ph type="dt" sz="half" idx="10"/>
          </p:nvPr>
        </p:nvSpPr>
        <p:spPr/>
        <p:txBody>
          <a:bodyPr/>
          <a:lstStyle/>
          <a:p>
            <a:fld id="{83EA73FE-7393-3940-B8E3-80DEE4F06E0E}" type="datetime1">
              <a:rPr lang="en-US" smtClean="0"/>
              <a:t>2/28/20</a:t>
            </a:fld>
            <a:endParaRPr lang="en-US"/>
          </a:p>
        </p:txBody>
      </p:sp>
      <p:sp>
        <p:nvSpPr>
          <p:cNvPr id="8" name="Footer Placeholder 7">
            <a:extLst>
              <a:ext uri="{FF2B5EF4-FFF2-40B4-BE49-F238E27FC236}">
                <a16:creationId xmlns:a16="http://schemas.microsoft.com/office/drawing/2014/main" id="{8DFB1312-02F8-4112-B09A-B75024C66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7B5D5-D337-4488-BDA8-EB44562DFE9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316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FE04-F924-492C-94BB-AD675174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6D5A9-1C3D-4C4D-93DE-09E84D39677D}"/>
              </a:ext>
            </a:extLst>
          </p:cNvPr>
          <p:cNvSpPr>
            <a:spLocks noGrp="1"/>
          </p:cNvSpPr>
          <p:nvPr>
            <p:ph type="dt" sz="half" idx="10"/>
          </p:nvPr>
        </p:nvSpPr>
        <p:spPr/>
        <p:txBody>
          <a:bodyPr/>
          <a:lstStyle/>
          <a:p>
            <a:fld id="{B5F3E4A0-36E6-D542-B0B8-919A7DFD0DED}" type="datetime1">
              <a:rPr lang="en-US" smtClean="0"/>
              <a:t>2/28/20</a:t>
            </a:fld>
            <a:endParaRPr lang="en-US"/>
          </a:p>
        </p:txBody>
      </p:sp>
      <p:sp>
        <p:nvSpPr>
          <p:cNvPr id="4" name="Footer Placeholder 3">
            <a:extLst>
              <a:ext uri="{FF2B5EF4-FFF2-40B4-BE49-F238E27FC236}">
                <a16:creationId xmlns:a16="http://schemas.microsoft.com/office/drawing/2014/main" id="{BFA8B1D9-E9DB-4E3D-83D0-C097C3D70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12035-BF5C-4841-8044-13EA8A47D0F1}"/>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9314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B263D-1445-4EA2-8847-C10AEFCC1C66}"/>
              </a:ext>
            </a:extLst>
          </p:cNvPr>
          <p:cNvSpPr>
            <a:spLocks noGrp="1"/>
          </p:cNvSpPr>
          <p:nvPr>
            <p:ph type="dt" sz="half" idx="10"/>
          </p:nvPr>
        </p:nvSpPr>
        <p:spPr/>
        <p:txBody>
          <a:bodyPr/>
          <a:lstStyle/>
          <a:p>
            <a:fld id="{68F6FC0D-3ECD-9F42-8FB8-F959BEFECE5B}" type="datetime1">
              <a:rPr lang="en-US" smtClean="0"/>
              <a:t>2/28/20</a:t>
            </a:fld>
            <a:endParaRPr lang="en-US"/>
          </a:p>
        </p:txBody>
      </p:sp>
      <p:sp>
        <p:nvSpPr>
          <p:cNvPr id="3" name="Footer Placeholder 2">
            <a:extLst>
              <a:ext uri="{FF2B5EF4-FFF2-40B4-BE49-F238E27FC236}">
                <a16:creationId xmlns:a16="http://schemas.microsoft.com/office/drawing/2014/main" id="{F74CADEF-84BC-4BA8-A410-EEA46D09D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C6F78-778E-4059-9D00-CBDB0204FF4F}"/>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7389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1A0-D6EC-4ABC-9E74-F3771F80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6A7E5-2470-4AD3-85A7-B8AF3EC2B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8018-4105-4A96-8E83-B32C147D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92C2D-99CF-4BD3-A162-CEBFD7D4F8AC}"/>
              </a:ext>
            </a:extLst>
          </p:cNvPr>
          <p:cNvSpPr>
            <a:spLocks noGrp="1"/>
          </p:cNvSpPr>
          <p:nvPr>
            <p:ph type="dt" sz="half" idx="10"/>
          </p:nvPr>
        </p:nvSpPr>
        <p:spPr/>
        <p:txBody>
          <a:bodyPr/>
          <a:lstStyle/>
          <a:p>
            <a:fld id="{E36D48F3-C0B8-044C-95B3-A73C57F2B718}" type="datetime1">
              <a:rPr lang="en-US" smtClean="0"/>
              <a:t>2/28/20</a:t>
            </a:fld>
            <a:endParaRPr lang="en-US"/>
          </a:p>
        </p:txBody>
      </p:sp>
      <p:sp>
        <p:nvSpPr>
          <p:cNvPr id="6" name="Footer Placeholder 5">
            <a:extLst>
              <a:ext uri="{FF2B5EF4-FFF2-40B4-BE49-F238E27FC236}">
                <a16:creationId xmlns:a16="http://schemas.microsoft.com/office/drawing/2014/main" id="{F87F2DCF-31E3-450F-840F-BDE5B89E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5A981-ADCF-469E-8824-29663E7E0612}"/>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832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CC0-A18E-4510-B6C9-0418D9A7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4693-086C-4C48-B7BD-F8B59DB9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F7AD6-1265-438E-94C1-8F6C0D6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A5C15-C2B2-4119-8414-4D644B988CBE}"/>
              </a:ext>
            </a:extLst>
          </p:cNvPr>
          <p:cNvSpPr>
            <a:spLocks noGrp="1"/>
          </p:cNvSpPr>
          <p:nvPr>
            <p:ph type="dt" sz="half" idx="10"/>
          </p:nvPr>
        </p:nvSpPr>
        <p:spPr/>
        <p:txBody>
          <a:bodyPr/>
          <a:lstStyle/>
          <a:p>
            <a:fld id="{26F0C5CE-08E3-234B-95EC-862F1016E824}" type="datetime1">
              <a:rPr lang="en-US" smtClean="0"/>
              <a:t>2/28/20</a:t>
            </a:fld>
            <a:endParaRPr lang="en-US"/>
          </a:p>
        </p:txBody>
      </p:sp>
      <p:sp>
        <p:nvSpPr>
          <p:cNvPr id="6" name="Footer Placeholder 5">
            <a:extLst>
              <a:ext uri="{FF2B5EF4-FFF2-40B4-BE49-F238E27FC236}">
                <a16:creationId xmlns:a16="http://schemas.microsoft.com/office/drawing/2014/main" id="{E91AF40F-C500-4CEF-86B4-EFF3F824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9808-82EC-468C-8AFC-F2217139153C}"/>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96216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E7307-8D30-4083-95F6-80401C5B9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FDC6A-A30D-4D47-9A78-FB4F5E36C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42F67-4B09-4332-AC97-E7C9A200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F9E5-4791-B84F-8A20-362681B14CB2}" type="datetime1">
              <a:rPr lang="en-US" smtClean="0"/>
              <a:t>2/28/20</a:t>
            </a:fld>
            <a:endParaRPr lang="en-US"/>
          </a:p>
        </p:txBody>
      </p:sp>
      <p:sp>
        <p:nvSpPr>
          <p:cNvPr id="5" name="Footer Placeholder 4">
            <a:extLst>
              <a:ext uri="{FF2B5EF4-FFF2-40B4-BE49-F238E27FC236}">
                <a16:creationId xmlns:a16="http://schemas.microsoft.com/office/drawing/2014/main" id="{C2353FBA-321C-4E2B-BE7F-56E14DC4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1C729-EBEC-4D45-BD03-6EF8144A6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232F-3105-4486-9284-B648C26D6860}" type="slidenum">
              <a:rPr lang="en-US" smtClean="0"/>
              <a:t>‹#›</a:t>
            </a:fld>
            <a:endParaRPr lang="en-US"/>
          </a:p>
        </p:txBody>
      </p:sp>
    </p:spTree>
    <p:extLst>
      <p:ext uri="{BB962C8B-B14F-4D97-AF65-F5344CB8AC3E}">
        <p14:creationId xmlns:p14="http://schemas.microsoft.com/office/powerpoint/2010/main" val="12307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90.png"/><Relationship Id="rId4" Type="http://schemas.openxmlformats.org/officeDocument/2006/relationships/diagramData" Target="../diagrams/data2.xml"/><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diagramColors" Target="../diagrams/colors3.xml"/><Relationship Id="rId12"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image" Target="../media/image18.png"/><Relationship Id="rId5" Type="http://schemas.openxmlformats.org/officeDocument/2006/relationships/diagramLayout" Target="../diagrams/layout3.xml"/><Relationship Id="rId10" Type="http://schemas.openxmlformats.org/officeDocument/2006/relationships/image" Target="../media/image17.svg"/><Relationship Id="rId4" Type="http://schemas.openxmlformats.org/officeDocument/2006/relationships/diagramData" Target="../diagrams/data3.xml"/><Relationship Id="rId9" Type="http://schemas.openxmlformats.org/officeDocument/2006/relationships/image" Target="../media/image16.png"/><Relationship Id="rId1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12" Type="http://schemas.openxmlformats.org/officeDocument/2006/relationships/image" Target="../media/image29.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4.xml"/><Relationship Id="rId11" Type="http://schemas.openxmlformats.org/officeDocument/2006/relationships/image" Target="../media/image28.png"/><Relationship Id="rId5" Type="http://schemas.openxmlformats.org/officeDocument/2006/relationships/diagramLayout" Target="../diagrams/layout4.xml"/><Relationship Id="rId10" Type="http://schemas.openxmlformats.org/officeDocument/2006/relationships/image" Target="../media/image27.svg"/><Relationship Id="rId4" Type="http://schemas.openxmlformats.org/officeDocument/2006/relationships/diagramData" Target="../diagrams/data4.xml"/><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2.ed.gov/offices/OSFAP/defaultmanagement/cdr.html" TargetMode="External"/><Relationship Id="rId7" Type="http://schemas.openxmlformats.org/officeDocument/2006/relationships/hyperlink" Target="https://nces.ed.gov/ipeds/use-the-data" TargetMode="External"/><Relationship Id="rId2" Type="http://schemas.openxmlformats.org/officeDocument/2006/relationships/hyperlink" Target="https://blog.minitab.com/blog/adventures-in-statistics-2/understanding-t-tests-t-values-and-t-distributions" TargetMode="External"/><Relationship Id="rId1" Type="http://schemas.openxmlformats.org/officeDocument/2006/relationships/slideLayout" Target="../slideLayouts/slideLayout6.xml"/><Relationship Id="rId6" Type="http://schemas.openxmlformats.org/officeDocument/2006/relationships/hyperlink" Target="https://www.census.gov/data/datasets/2010/demo/popest/modified-race-data-2010.html" TargetMode="External"/><Relationship Id="rId5" Type="http://schemas.openxmlformats.org/officeDocument/2006/relationships/hyperlink" Target="https://scikit-learn.org/stable/auto_examples/linear_model/plot_logistic.html" TargetMode="External"/><Relationship Id="rId4" Type="http://schemas.openxmlformats.org/officeDocument/2006/relationships/hyperlink" Target="https://online.stat.psu.edu/statprogram/reviews/statistical-concepts/hypothesis-testing/critical-value-approac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3.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1.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 name="Graphic 14" descr="Diploma">
            <a:extLst>
              <a:ext uri="{FF2B5EF4-FFF2-40B4-BE49-F238E27FC236}">
                <a16:creationId xmlns:a16="http://schemas.microsoft.com/office/drawing/2014/main" id="{E825BE48-1925-4260-A80D-819A8F0316F0}"/>
              </a:ext>
            </a:extLst>
          </p:cNvPr>
          <p:cNvGrpSpPr/>
          <p:nvPr/>
        </p:nvGrpSpPr>
        <p:grpSpPr>
          <a:xfrm>
            <a:off x="2085975" y="1831564"/>
            <a:ext cx="2257425" cy="1871930"/>
            <a:chOff x="2085975" y="1831564"/>
            <a:chExt cx="2257425" cy="1871930"/>
          </a:xfrm>
        </p:grpSpPr>
        <p:sp>
          <p:nvSpPr>
            <p:cNvPr id="1025" name="Freeform: Shape 1024">
              <a:extLst>
                <a:ext uri="{FF2B5EF4-FFF2-40B4-BE49-F238E27FC236}">
                  <a16:creationId xmlns:a16="http://schemas.microsoft.com/office/drawing/2014/main" id="{908C753A-BBCC-44B9-823D-550F33426531}"/>
                </a:ext>
              </a:extLst>
            </p:cNvPr>
            <p:cNvSpPr/>
            <p:nvPr/>
          </p:nvSpPr>
          <p:spPr>
            <a:xfrm>
              <a:off x="2556271" y="2845526"/>
              <a:ext cx="658415" cy="77997"/>
            </a:xfrm>
            <a:custGeom>
              <a:avLst/>
              <a:gdLst>
                <a:gd name="connsiteX0" fmla="*/ 0 w 658415"/>
                <a:gd name="connsiteY0" fmla="*/ 0 h 77997"/>
                <a:gd name="connsiteX1" fmla="*/ 658416 w 658415"/>
                <a:gd name="connsiteY1" fmla="*/ 0 h 77997"/>
                <a:gd name="connsiteX2" fmla="*/ 658416 w 658415"/>
                <a:gd name="connsiteY2" fmla="*/ 77997 h 77997"/>
                <a:gd name="connsiteX3" fmla="*/ 0 w 658415"/>
                <a:gd name="connsiteY3" fmla="*/ 77997 h 77997"/>
              </a:gdLst>
              <a:ahLst/>
              <a:cxnLst>
                <a:cxn ang="0">
                  <a:pos x="connsiteX0" y="connsiteY0"/>
                </a:cxn>
                <a:cxn ang="0">
                  <a:pos x="connsiteX1" y="connsiteY1"/>
                </a:cxn>
                <a:cxn ang="0">
                  <a:pos x="connsiteX2" y="connsiteY2"/>
                </a:cxn>
                <a:cxn ang="0">
                  <a:pos x="connsiteX3" y="connsiteY3"/>
                </a:cxn>
              </a:cxnLst>
              <a:rect l="l" t="t" r="r" b="b"/>
              <a:pathLst>
                <a:path w="658415" h="77997">
                  <a:moveTo>
                    <a:pt x="0" y="0"/>
                  </a:moveTo>
                  <a:lnTo>
                    <a:pt x="658416" y="0"/>
                  </a:lnTo>
                  <a:lnTo>
                    <a:pt x="658416" y="77997"/>
                  </a:lnTo>
                  <a:lnTo>
                    <a:pt x="0" y="77997"/>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27" name="Freeform: Shape 1026">
              <a:extLst>
                <a:ext uri="{FF2B5EF4-FFF2-40B4-BE49-F238E27FC236}">
                  <a16:creationId xmlns:a16="http://schemas.microsoft.com/office/drawing/2014/main" id="{9805361A-DF3C-47E0-944F-01F391200C95}"/>
                </a:ext>
              </a:extLst>
            </p:cNvPr>
            <p:cNvSpPr/>
            <p:nvPr/>
          </p:nvSpPr>
          <p:spPr>
            <a:xfrm>
              <a:off x="2556271" y="3001520"/>
              <a:ext cx="658415" cy="77997"/>
            </a:xfrm>
            <a:custGeom>
              <a:avLst/>
              <a:gdLst>
                <a:gd name="connsiteX0" fmla="*/ 0 w 658415"/>
                <a:gd name="connsiteY0" fmla="*/ 0 h 77997"/>
                <a:gd name="connsiteX1" fmla="*/ 658416 w 658415"/>
                <a:gd name="connsiteY1" fmla="*/ 0 h 77997"/>
                <a:gd name="connsiteX2" fmla="*/ 658416 w 658415"/>
                <a:gd name="connsiteY2" fmla="*/ 77997 h 77997"/>
                <a:gd name="connsiteX3" fmla="*/ 0 w 658415"/>
                <a:gd name="connsiteY3" fmla="*/ 77997 h 77997"/>
              </a:gdLst>
              <a:ahLst/>
              <a:cxnLst>
                <a:cxn ang="0">
                  <a:pos x="connsiteX0" y="connsiteY0"/>
                </a:cxn>
                <a:cxn ang="0">
                  <a:pos x="connsiteX1" y="connsiteY1"/>
                </a:cxn>
                <a:cxn ang="0">
                  <a:pos x="connsiteX2" y="connsiteY2"/>
                </a:cxn>
                <a:cxn ang="0">
                  <a:pos x="connsiteX3" y="connsiteY3"/>
                </a:cxn>
              </a:cxnLst>
              <a:rect l="l" t="t" r="r" b="b"/>
              <a:pathLst>
                <a:path w="658415" h="77997">
                  <a:moveTo>
                    <a:pt x="0" y="0"/>
                  </a:moveTo>
                  <a:lnTo>
                    <a:pt x="658416" y="0"/>
                  </a:lnTo>
                  <a:lnTo>
                    <a:pt x="658416" y="77997"/>
                  </a:lnTo>
                  <a:lnTo>
                    <a:pt x="0" y="77997"/>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28" name="Freeform: Shape 1027">
              <a:extLst>
                <a:ext uri="{FF2B5EF4-FFF2-40B4-BE49-F238E27FC236}">
                  <a16:creationId xmlns:a16="http://schemas.microsoft.com/office/drawing/2014/main" id="{945E2248-1070-4124-ACFD-DF1831D76717}"/>
                </a:ext>
              </a:extLst>
            </p:cNvPr>
            <p:cNvSpPr/>
            <p:nvPr/>
          </p:nvSpPr>
          <p:spPr>
            <a:xfrm>
              <a:off x="2554503" y="2445791"/>
              <a:ext cx="1318249" cy="214491"/>
            </a:xfrm>
            <a:custGeom>
              <a:avLst/>
              <a:gdLst>
                <a:gd name="connsiteX0" fmla="*/ 105234 w 1318249"/>
                <a:gd name="connsiteY0" fmla="*/ 210592 h 214491"/>
                <a:gd name="connsiteX1" fmla="*/ 660184 w 1318249"/>
                <a:gd name="connsiteY1" fmla="*/ 136495 h 214491"/>
                <a:gd name="connsiteX2" fmla="*/ 1215134 w 1318249"/>
                <a:gd name="connsiteY2" fmla="*/ 210592 h 214491"/>
                <a:gd name="connsiteX3" fmla="*/ 1241001 w 1318249"/>
                <a:gd name="connsiteY3" fmla="*/ 214492 h 214491"/>
                <a:gd name="connsiteX4" fmla="*/ 1313897 w 1318249"/>
                <a:gd name="connsiteY4" fmla="*/ 167694 h 214491"/>
                <a:gd name="connsiteX5" fmla="*/ 1264516 w 1318249"/>
                <a:gd name="connsiteY5" fmla="*/ 81897 h 214491"/>
                <a:gd name="connsiteX6" fmla="*/ 660184 w 1318249"/>
                <a:gd name="connsiteY6" fmla="*/ 0 h 214491"/>
                <a:gd name="connsiteX7" fmla="*/ 53501 w 1318249"/>
                <a:gd name="connsiteY7" fmla="*/ 81897 h 214491"/>
                <a:gd name="connsiteX8" fmla="*/ 4120 w 1318249"/>
                <a:gd name="connsiteY8" fmla="*/ 167694 h 214491"/>
                <a:gd name="connsiteX9" fmla="*/ 105234 w 1318249"/>
                <a:gd name="connsiteY9" fmla="*/ 210592 h 21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49" h="214491">
                  <a:moveTo>
                    <a:pt x="105234" y="210592"/>
                  </a:moveTo>
                  <a:cubicBezTo>
                    <a:pt x="107585" y="210592"/>
                    <a:pt x="356843" y="136495"/>
                    <a:pt x="660184" y="136495"/>
                  </a:cubicBezTo>
                  <a:cubicBezTo>
                    <a:pt x="963526" y="136495"/>
                    <a:pt x="1212783" y="210592"/>
                    <a:pt x="1215134" y="210592"/>
                  </a:cubicBezTo>
                  <a:cubicBezTo>
                    <a:pt x="1224540" y="212542"/>
                    <a:pt x="1231595" y="214492"/>
                    <a:pt x="1241001" y="214492"/>
                  </a:cubicBezTo>
                  <a:cubicBezTo>
                    <a:pt x="1273922" y="214492"/>
                    <a:pt x="1304491" y="196943"/>
                    <a:pt x="1313897" y="167694"/>
                  </a:cubicBezTo>
                  <a:cubicBezTo>
                    <a:pt x="1328006" y="132595"/>
                    <a:pt x="1306842" y="93596"/>
                    <a:pt x="1264516" y="81897"/>
                  </a:cubicBezTo>
                  <a:cubicBezTo>
                    <a:pt x="1255110" y="77997"/>
                    <a:pt x="989392" y="0"/>
                    <a:pt x="660184" y="0"/>
                  </a:cubicBezTo>
                  <a:cubicBezTo>
                    <a:pt x="330976" y="0"/>
                    <a:pt x="65259" y="77997"/>
                    <a:pt x="53501" y="81897"/>
                  </a:cubicBezTo>
                  <a:cubicBezTo>
                    <a:pt x="13526" y="93596"/>
                    <a:pt x="-9989" y="132595"/>
                    <a:pt x="4120" y="167694"/>
                  </a:cubicBezTo>
                  <a:cubicBezTo>
                    <a:pt x="20580" y="204742"/>
                    <a:pt x="65259" y="222292"/>
                    <a:pt x="105234" y="210592"/>
                  </a:cubicBezTo>
                </a:path>
              </a:pathLst>
            </a:custGeom>
            <a:ln/>
          </p:spPr>
          <p:style>
            <a:lnRef idx="1">
              <a:schemeClr val="accent6">
                <a:lumMod val="67000"/>
              </a:schemeClr>
            </a:lnRef>
            <a:fillRef idx="0">
              <a:schemeClr val="accent6">
                <a:lumMod val="67000"/>
              </a:schemeClr>
            </a:fillRef>
            <a:effectRef idx="0">
              <a:schemeClr val="accent6">
                <a:lumMod val="67000"/>
              </a:schemeClr>
            </a:effectRef>
            <a:fontRef idx="minor">
              <a:schemeClr val="tx1"/>
            </a:fontRef>
          </p:style>
          <p:txBody>
            <a:bodyPr rtlCol="0" anchor="ctr"/>
            <a:lstStyle/>
            <a:p>
              <a:endParaRPr lang="en-US"/>
            </a:p>
          </p:txBody>
        </p:sp>
        <p:sp>
          <p:nvSpPr>
            <p:cNvPr id="1029" name="Freeform: Shape 1028">
              <a:extLst>
                <a:ext uri="{FF2B5EF4-FFF2-40B4-BE49-F238E27FC236}">
                  <a16:creationId xmlns:a16="http://schemas.microsoft.com/office/drawing/2014/main" id="{BCF7E414-FEA5-445E-B104-535D470BD91B}"/>
                </a:ext>
              </a:extLst>
            </p:cNvPr>
            <p:cNvSpPr/>
            <p:nvPr/>
          </p:nvSpPr>
          <p:spPr>
            <a:xfrm>
              <a:off x="2274093" y="2221549"/>
              <a:ext cx="1881187" cy="1091959"/>
            </a:xfrm>
            <a:custGeom>
              <a:avLst/>
              <a:gdLst>
                <a:gd name="connsiteX0" fmla="*/ 0 w 1881187"/>
                <a:gd name="connsiteY0" fmla="*/ 1091959 h 1091959"/>
                <a:gd name="connsiteX1" fmla="*/ 1881188 w 1881187"/>
                <a:gd name="connsiteY1" fmla="*/ 1091959 h 1091959"/>
                <a:gd name="connsiteX2" fmla="*/ 1881188 w 1881187"/>
                <a:gd name="connsiteY2" fmla="*/ 0 h 1091959"/>
                <a:gd name="connsiteX3" fmla="*/ 0 w 1881187"/>
                <a:gd name="connsiteY3" fmla="*/ 0 h 1091959"/>
                <a:gd name="connsiteX4" fmla="*/ 0 w 1881187"/>
                <a:gd name="connsiteY4" fmla="*/ 1091959 h 1091959"/>
                <a:gd name="connsiteX5" fmla="*/ 1740099 w 1881187"/>
                <a:gd name="connsiteY5" fmla="*/ 974964 h 1091959"/>
                <a:gd name="connsiteX6" fmla="*/ 141089 w 1881187"/>
                <a:gd name="connsiteY6" fmla="*/ 974964 h 1091959"/>
                <a:gd name="connsiteX7" fmla="*/ 141089 w 1881187"/>
                <a:gd name="connsiteY7" fmla="*/ 116996 h 1091959"/>
                <a:gd name="connsiteX8" fmla="*/ 1740099 w 1881187"/>
                <a:gd name="connsiteY8" fmla="*/ 116996 h 1091959"/>
                <a:gd name="connsiteX9" fmla="*/ 1740099 w 1881187"/>
                <a:gd name="connsiteY9" fmla="*/ 974964 h 109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187" h="1091959">
                  <a:moveTo>
                    <a:pt x="0" y="1091959"/>
                  </a:moveTo>
                  <a:lnTo>
                    <a:pt x="1881188" y="1091959"/>
                  </a:lnTo>
                  <a:lnTo>
                    <a:pt x="1881188" y="0"/>
                  </a:lnTo>
                  <a:lnTo>
                    <a:pt x="0" y="0"/>
                  </a:lnTo>
                  <a:lnTo>
                    <a:pt x="0" y="1091959"/>
                  </a:lnTo>
                  <a:close/>
                  <a:moveTo>
                    <a:pt x="1740099" y="974964"/>
                  </a:moveTo>
                  <a:lnTo>
                    <a:pt x="141089" y="974964"/>
                  </a:lnTo>
                  <a:lnTo>
                    <a:pt x="141089" y="116996"/>
                  </a:lnTo>
                  <a:lnTo>
                    <a:pt x="1740099" y="116996"/>
                  </a:lnTo>
                  <a:lnTo>
                    <a:pt x="1740099" y="974964"/>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30" name="Freeform: Shape 1029">
              <a:extLst>
                <a:ext uri="{FF2B5EF4-FFF2-40B4-BE49-F238E27FC236}">
                  <a16:creationId xmlns:a16="http://schemas.microsoft.com/office/drawing/2014/main" id="{E9780626-A246-4B40-8A8A-D408E4CF8EB1}"/>
                </a:ext>
              </a:extLst>
            </p:cNvPr>
            <p:cNvSpPr/>
            <p:nvPr/>
          </p:nvSpPr>
          <p:spPr>
            <a:xfrm>
              <a:off x="3508623" y="2816277"/>
              <a:ext cx="364480" cy="302238"/>
            </a:xfrm>
            <a:custGeom>
              <a:avLst/>
              <a:gdLst>
                <a:gd name="connsiteX0" fmla="*/ 305693 w 364480"/>
                <a:gd name="connsiteY0" fmla="*/ 93596 h 302238"/>
                <a:gd name="connsiteX1" fmla="*/ 315099 w 364480"/>
                <a:gd name="connsiteY1" fmla="*/ 40948 h 302238"/>
                <a:gd name="connsiteX2" fmla="*/ 253960 w 364480"/>
                <a:gd name="connsiteY2" fmla="*/ 50698 h 302238"/>
                <a:gd name="connsiteX3" fmla="*/ 230446 w 364480"/>
                <a:gd name="connsiteY3" fmla="*/ 0 h 302238"/>
                <a:gd name="connsiteX4" fmla="*/ 183416 w 364480"/>
                <a:gd name="connsiteY4" fmla="*/ 35099 h 302238"/>
                <a:gd name="connsiteX5" fmla="*/ 134035 w 364480"/>
                <a:gd name="connsiteY5" fmla="*/ 0 h 302238"/>
                <a:gd name="connsiteX6" fmla="*/ 112871 w 364480"/>
                <a:gd name="connsiteY6" fmla="*/ 50698 h 302238"/>
                <a:gd name="connsiteX7" fmla="*/ 49381 w 364480"/>
                <a:gd name="connsiteY7" fmla="*/ 40948 h 302238"/>
                <a:gd name="connsiteX8" fmla="*/ 61139 w 364480"/>
                <a:gd name="connsiteY8" fmla="*/ 93596 h 302238"/>
                <a:gd name="connsiteX9" fmla="*/ 0 w 364480"/>
                <a:gd name="connsiteY9" fmla="*/ 111146 h 302238"/>
                <a:gd name="connsiteX10" fmla="*/ 42327 w 364480"/>
                <a:gd name="connsiteY10" fmla="*/ 152094 h 302238"/>
                <a:gd name="connsiteX11" fmla="*/ 0 w 364480"/>
                <a:gd name="connsiteY11" fmla="*/ 191093 h 302238"/>
                <a:gd name="connsiteX12" fmla="*/ 61139 w 364480"/>
                <a:gd name="connsiteY12" fmla="*/ 210592 h 302238"/>
                <a:gd name="connsiteX13" fmla="*/ 49381 w 364480"/>
                <a:gd name="connsiteY13" fmla="*/ 261290 h 302238"/>
                <a:gd name="connsiteX14" fmla="*/ 112871 w 364480"/>
                <a:gd name="connsiteY14" fmla="*/ 253491 h 302238"/>
                <a:gd name="connsiteX15" fmla="*/ 134035 w 364480"/>
                <a:gd name="connsiteY15" fmla="*/ 302239 h 302238"/>
                <a:gd name="connsiteX16" fmla="*/ 183416 w 364480"/>
                <a:gd name="connsiteY16" fmla="*/ 269090 h 302238"/>
                <a:gd name="connsiteX17" fmla="*/ 230446 w 364480"/>
                <a:gd name="connsiteY17" fmla="*/ 302239 h 302238"/>
                <a:gd name="connsiteX18" fmla="*/ 253960 w 364480"/>
                <a:gd name="connsiteY18" fmla="*/ 253491 h 302238"/>
                <a:gd name="connsiteX19" fmla="*/ 315099 w 364480"/>
                <a:gd name="connsiteY19" fmla="*/ 261290 h 302238"/>
                <a:gd name="connsiteX20" fmla="*/ 305693 w 364480"/>
                <a:gd name="connsiteY20" fmla="*/ 210592 h 302238"/>
                <a:gd name="connsiteX21" fmla="*/ 364480 w 364480"/>
                <a:gd name="connsiteY21" fmla="*/ 191093 h 302238"/>
                <a:gd name="connsiteX22" fmla="*/ 324505 w 364480"/>
                <a:gd name="connsiteY22" fmla="*/ 152094 h 302238"/>
                <a:gd name="connsiteX23" fmla="*/ 364480 w 364480"/>
                <a:gd name="connsiteY23" fmla="*/ 111146 h 30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4480" h="302238">
                  <a:moveTo>
                    <a:pt x="305693" y="93596"/>
                  </a:moveTo>
                  <a:lnTo>
                    <a:pt x="315099" y="40948"/>
                  </a:lnTo>
                  <a:lnTo>
                    <a:pt x="253960" y="50698"/>
                  </a:lnTo>
                  <a:lnTo>
                    <a:pt x="230446" y="0"/>
                  </a:lnTo>
                  <a:lnTo>
                    <a:pt x="183416" y="35099"/>
                  </a:lnTo>
                  <a:lnTo>
                    <a:pt x="134035" y="0"/>
                  </a:lnTo>
                  <a:lnTo>
                    <a:pt x="112871" y="50698"/>
                  </a:lnTo>
                  <a:lnTo>
                    <a:pt x="49381" y="40948"/>
                  </a:lnTo>
                  <a:lnTo>
                    <a:pt x="61139" y="93596"/>
                  </a:lnTo>
                  <a:lnTo>
                    <a:pt x="0" y="111146"/>
                  </a:lnTo>
                  <a:lnTo>
                    <a:pt x="42327" y="152094"/>
                  </a:lnTo>
                  <a:lnTo>
                    <a:pt x="0" y="191093"/>
                  </a:lnTo>
                  <a:lnTo>
                    <a:pt x="61139" y="210592"/>
                  </a:lnTo>
                  <a:lnTo>
                    <a:pt x="49381" y="261290"/>
                  </a:lnTo>
                  <a:lnTo>
                    <a:pt x="112871" y="253491"/>
                  </a:lnTo>
                  <a:lnTo>
                    <a:pt x="134035" y="302239"/>
                  </a:lnTo>
                  <a:lnTo>
                    <a:pt x="183416" y="269090"/>
                  </a:lnTo>
                  <a:lnTo>
                    <a:pt x="230446" y="302239"/>
                  </a:lnTo>
                  <a:lnTo>
                    <a:pt x="253960" y="253491"/>
                  </a:lnTo>
                  <a:lnTo>
                    <a:pt x="315099" y="261290"/>
                  </a:lnTo>
                  <a:lnTo>
                    <a:pt x="305693" y="210592"/>
                  </a:lnTo>
                  <a:lnTo>
                    <a:pt x="364480" y="191093"/>
                  </a:lnTo>
                  <a:lnTo>
                    <a:pt x="324505" y="152094"/>
                  </a:lnTo>
                  <a:lnTo>
                    <a:pt x="364480" y="111146"/>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gr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3600" b="1" dirty="0">
                <a:latin typeface="Calibri" panose="020F0502020204030204" pitchFamily="34" charset="0"/>
                <a:cs typeface="Calibri" panose="020F0502020204030204" pitchFamily="34" charset="0"/>
              </a:rPr>
              <a:t>Analysis of Cohort Default Rates (CDR) in Post-Secondary Education in the United States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C89E8D82-B9B2-43F1-9BB0-38E0A1B315F0}"/>
              </a:ext>
            </a:extLst>
          </p:cNvPr>
          <p:cNvSpPr/>
          <p:nvPr/>
        </p:nvSpPr>
        <p:spPr>
          <a:xfrm>
            <a:off x="3261114" y="4089074"/>
            <a:ext cx="739386" cy="206701"/>
          </a:xfrm>
          <a:custGeom>
            <a:avLst/>
            <a:gdLst>
              <a:gd name="connsiteX0" fmla="*/ 309227 w 618453"/>
              <a:gd name="connsiteY0" fmla="*/ 219154 h 269509"/>
              <a:gd name="connsiteX1" fmla="*/ 618453 w 618453"/>
              <a:gd name="connsiteY1" fmla="*/ 110641 h 269509"/>
              <a:gd name="connsiteX2" fmla="*/ 309227 w 618453"/>
              <a:gd name="connsiteY2" fmla="*/ 0 h 269509"/>
              <a:gd name="connsiteX3" fmla="*/ 0 w 618453"/>
              <a:gd name="connsiteY3" fmla="*/ 110641 h 269509"/>
              <a:gd name="connsiteX4" fmla="*/ 39717 w 618453"/>
              <a:gd name="connsiteY4" fmla="*/ 124825 h 269509"/>
              <a:gd name="connsiteX5" fmla="*/ 39717 w 618453"/>
              <a:gd name="connsiteY5" fmla="*/ 255325 h 269509"/>
              <a:gd name="connsiteX6" fmla="*/ 53902 w 618453"/>
              <a:gd name="connsiteY6" fmla="*/ 269509 h 269509"/>
              <a:gd name="connsiteX7" fmla="*/ 68087 w 618453"/>
              <a:gd name="connsiteY7" fmla="*/ 255325 h 269509"/>
              <a:gd name="connsiteX8" fmla="*/ 68087 w 618453"/>
              <a:gd name="connsiteY8" fmla="*/ 134755 h 269509"/>
              <a:gd name="connsiteX9" fmla="*/ 309227 w 618453"/>
              <a:gd name="connsiteY9" fmla="*/ 219154 h 26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8453" h="269509">
                <a:moveTo>
                  <a:pt x="309227" y="219154"/>
                </a:moveTo>
                <a:lnTo>
                  <a:pt x="618453" y="110641"/>
                </a:lnTo>
                <a:lnTo>
                  <a:pt x="309227" y="0"/>
                </a:lnTo>
                <a:lnTo>
                  <a:pt x="0" y="110641"/>
                </a:lnTo>
                <a:lnTo>
                  <a:pt x="39717" y="124825"/>
                </a:lnTo>
                <a:lnTo>
                  <a:pt x="39717" y="255325"/>
                </a:lnTo>
                <a:cubicBezTo>
                  <a:pt x="39717" y="263126"/>
                  <a:pt x="46100" y="269509"/>
                  <a:pt x="53902" y="269509"/>
                </a:cubicBezTo>
                <a:cubicBezTo>
                  <a:pt x="61703" y="269509"/>
                  <a:pt x="68087" y="263126"/>
                  <a:pt x="68087" y="255325"/>
                </a:cubicBezTo>
                <a:lnTo>
                  <a:pt x="68087" y="134755"/>
                </a:lnTo>
                <a:lnTo>
                  <a:pt x="309227" y="219154"/>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2" name="Title 1">
            <a:extLst>
              <a:ext uri="{FF2B5EF4-FFF2-40B4-BE49-F238E27FC236}">
                <a16:creationId xmlns:a16="http://schemas.microsoft.com/office/drawing/2014/main" id="{E59ADFF8-4C08-44F9-BEBF-D7F3131CBC16}"/>
              </a:ext>
            </a:extLst>
          </p:cNvPr>
          <p:cNvSpPr txBox="1">
            <a:spLocks/>
          </p:cNvSpPr>
          <p:nvPr/>
        </p:nvSpPr>
        <p:spPr>
          <a:xfrm>
            <a:off x="7452899" y="1956235"/>
            <a:ext cx="3332308" cy="3728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Calibri" panose="020F0502020204030204" pitchFamily="34" charset="0"/>
                <a:cs typeface="Calibri" panose="020F0502020204030204" pitchFamily="34" charset="0"/>
              </a:rPr>
              <a:t>Prince </a:t>
            </a:r>
            <a:r>
              <a:rPr lang="en-US" sz="2000" dirty="0" err="1">
                <a:latin typeface="Calibri" panose="020F0502020204030204" pitchFamily="34" charset="0"/>
                <a:cs typeface="Calibri" panose="020F0502020204030204" pitchFamily="34" charset="0"/>
              </a:rPr>
              <a:t>Gyamfi</a:t>
            </a:r>
            <a:endParaRPr lang="en-US" sz="2000" dirty="0">
              <a:latin typeface="Calibri" panose="020F0502020204030204" pitchFamily="34" charset="0"/>
              <a:cs typeface="Calibri" panose="020F0502020204030204" pitchFamily="34" charset="0"/>
            </a:endParaRPr>
          </a:p>
          <a:p>
            <a:pPr algn="l"/>
            <a:r>
              <a:rPr lang="en-US" sz="2000" dirty="0" err="1">
                <a:latin typeface="Calibri" panose="020F0502020204030204" pitchFamily="34" charset="0"/>
                <a:cs typeface="Calibri" panose="020F0502020204030204" pitchFamily="34" charset="0"/>
              </a:rPr>
              <a:t>Marketne</a:t>
            </a:r>
            <a:r>
              <a:rPr lang="en-US" sz="2000" dirty="0">
                <a:latin typeface="Calibri" panose="020F0502020204030204" pitchFamily="34" charset="0"/>
                <a:cs typeface="Calibri" panose="020F0502020204030204" pitchFamily="34" charset="0"/>
              </a:rPr>
              <a:t> Noel </a:t>
            </a:r>
          </a:p>
          <a:p>
            <a:pPr algn="l"/>
            <a:r>
              <a:rPr lang="en-US" sz="2000" dirty="0">
                <a:latin typeface="Calibri" panose="020F0502020204030204" pitchFamily="34" charset="0"/>
                <a:cs typeface="Calibri" panose="020F0502020204030204" pitchFamily="34" charset="0"/>
              </a:rPr>
              <a:t>Dillon Orr</a:t>
            </a:r>
          </a:p>
          <a:p>
            <a:pPr algn="l"/>
            <a:endParaRPr lang="en-US" sz="2000" dirty="0">
              <a:latin typeface="Calibri" panose="020F0502020204030204" pitchFamily="34" charset="0"/>
              <a:cs typeface="Calibri" panose="020F0502020204030204" pitchFamily="34" charset="0"/>
            </a:endParaRPr>
          </a:p>
          <a:p>
            <a:pPr algn="l"/>
            <a:r>
              <a:rPr lang="en-US" sz="2000" dirty="0">
                <a:latin typeface="Calibri" panose="020F0502020204030204" pitchFamily="34" charset="0"/>
                <a:cs typeface="Calibri" panose="020F0502020204030204" pitchFamily="34" charset="0"/>
              </a:rPr>
              <a:t>MS Data Science </a:t>
            </a:r>
          </a:p>
          <a:p>
            <a:pPr algn="l"/>
            <a:r>
              <a:rPr lang="en-US" sz="2000" dirty="0">
                <a:latin typeface="Calibri" panose="020F0502020204030204" pitchFamily="34" charset="0"/>
                <a:cs typeface="Calibri" panose="020F0502020204030204" pitchFamily="34" charset="0"/>
              </a:rPr>
              <a:t>Analytical Capstone Project I</a:t>
            </a:r>
          </a:p>
          <a:p>
            <a:pPr algn="l"/>
            <a:r>
              <a:rPr lang="en-US" sz="2000" dirty="0">
                <a:latin typeface="Calibri" panose="020F0502020204030204" pitchFamily="34" charset="0"/>
                <a:cs typeface="Calibri" panose="020F0502020204030204" pitchFamily="34" charset="0"/>
              </a:rPr>
              <a:t>National University </a:t>
            </a:r>
          </a:p>
          <a:p>
            <a:pPr algn="l"/>
            <a:endParaRPr lang="en-US" sz="2000" dirty="0">
              <a:latin typeface="Calibri" panose="020F0502020204030204" pitchFamily="34" charset="0"/>
              <a:cs typeface="Calibri" panose="020F0502020204030204" pitchFamily="34" charset="0"/>
            </a:endParaRPr>
          </a:p>
          <a:p>
            <a:pPr algn="l"/>
            <a:r>
              <a:rPr lang="en-US" sz="2000" u="sng" dirty="0">
                <a:latin typeface="Calibri" panose="020F0502020204030204" pitchFamily="34" charset="0"/>
                <a:cs typeface="Calibri" panose="020F0502020204030204" pitchFamily="34" charset="0"/>
              </a:rPr>
              <a:t>Advisor Committee</a:t>
            </a:r>
          </a:p>
          <a:p>
            <a:pPr algn="l"/>
            <a:r>
              <a:rPr lang="en-US" sz="2000" dirty="0">
                <a:latin typeface="Calibri" panose="020F0502020204030204" pitchFamily="34" charset="0"/>
                <a:cs typeface="Calibri" panose="020F0502020204030204" pitchFamily="34" charset="0"/>
              </a:rPr>
              <a:t>John Vivian, PhD</a:t>
            </a:r>
          </a:p>
          <a:p>
            <a:pPr algn="l"/>
            <a:r>
              <a:rPr lang="en-US" sz="2000" dirty="0">
                <a:latin typeface="Calibri" panose="020F0502020204030204" pitchFamily="34" charset="0"/>
                <a:cs typeface="Calibri" panose="020F0502020204030204" pitchFamily="34" charset="0"/>
              </a:rPr>
              <a:t>Ebrahim </a:t>
            </a:r>
            <a:r>
              <a:rPr lang="en-US" sz="2000" dirty="0" err="1">
                <a:latin typeface="Calibri" panose="020F0502020204030204" pitchFamily="34" charset="0"/>
                <a:cs typeface="Calibri" panose="020F0502020204030204" pitchFamily="34" charset="0"/>
              </a:rPr>
              <a:t>Tarshizi</a:t>
            </a:r>
            <a:r>
              <a:rPr lang="en-US" sz="2000" dirty="0">
                <a:latin typeface="Calibri" panose="020F0502020204030204" pitchFamily="34" charset="0"/>
                <a:cs typeface="Calibri" panose="020F0502020204030204" pitchFamily="34" charset="0"/>
              </a:rPr>
              <a:t>, PhD</a:t>
            </a:r>
            <a:endParaRPr lang="en-US" sz="2000" b="1" dirty="0">
              <a:latin typeface="Calibri" panose="020F0502020204030204" pitchFamily="34" charset="0"/>
              <a:cs typeface="Calibri" panose="020F0502020204030204" pitchFamily="34" charset="0"/>
            </a:endParaRPr>
          </a:p>
          <a:p>
            <a:pPr algn="l"/>
            <a:endParaRPr lang="en-US" sz="2000" b="1"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p:txBody>
      </p:sp>
      <p:grpSp>
        <p:nvGrpSpPr>
          <p:cNvPr id="21" name="Graphic 12" descr="Classroom">
            <a:extLst>
              <a:ext uri="{FF2B5EF4-FFF2-40B4-BE49-F238E27FC236}">
                <a16:creationId xmlns:a16="http://schemas.microsoft.com/office/drawing/2014/main" id="{E2C0B18D-35B3-454E-ABB9-F740C88A9762}"/>
              </a:ext>
            </a:extLst>
          </p:cNvPr>
          <p:cNvGrpSpPr/>
          <p:nvPr/>
        </p:nvGrpSpPr>
        <p:grpSpPr>
          <a:xfrm>
            <a:off x="838200" y="1373817"/>
            <a:ext cx="4381500" cy="4381500"/>
            <a:chOff x="838200" y="1373817"/>
            <a:chExt cx="4381500" cy="4381500"/>
          </a:xfrm>
        </p:grpSpPr>
        <p:sp>
          <p:nvSpPr>
            <p:cNvPr id="23" name="Freeform: Shape 22">
              <a:extLst>
                <a:ext uri="{FF2B5EF4-FFF2-40B4-BE49-F238E27FC236}">
                  <a16:creationId xmlns:a16="http://schemas.microsoft.com/office/drawing/2014/main" id="{F229ACC4-6F98-4907-BF63-7BFFD264523D}"/>
                </a:ext>
              </a:extLst>
            </p:cNvPr>
            <p:cNvSpPr/>
            <p:nvPr/>
          </p:nvSpPr>
          <p:spPr>
            <a:xfrm>
              <a:off x="2505452"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7" y="414417"/>
                    <a:pt x="207208" y="414417"/>
                  </a:cubicBezTo>
                  <a:cubicBezTo>
                    <a:pt x="92770" y="414417"/>
                    <a:pt x="0" y="321646"/>
                    <a:pt x="0" y="207208"/>
                  </a:cubicBezTo>
                  <a:cubicBezTo>
                    <a:pt x="0" y="92770"/>
                    <a:pt x="92770" y="0"/>
                    <a:pt x="207208" y="0"/>
                  </a:cubicBezTo>
                  <a:cubicBezTo>
                    <a:pt x="321647" y="0"/>
                    <a:pt x="414417" y="92770"/>
                    <a:pt x="414417" y="207208"/>
                  </a:cubicBezTo>
                  <a:close/>
                </a:path>
              </a:pathLst>
            </a:custGeom>
            <a:gradFill flip="none" rotWithShape="1">
              <a:gsLst>
                <a:gs pos="0">
                  <a:srgbClr val="CC6633">
                    <a:shade val="30000"/>
                    <a:satMod val="115000"/>
                  </a:srgbClr>
                </a:gs>
                <a:gs pos="50000">
                  <a:srgbClr val="CC6633">
                    <a:shade val="67500"/>
                    <a:satMod val="115000"/>
                  </a:srgbClr>
                </a:gs>
                <a:gs pos="100000">
                  <a:srgbClr val="CC6633">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4" name="Freeform: Shape 23">
              <a:extLst>
                <a:ext uri="{FF2B5EF4-FFF2-40B4-BE49-F238E27FC236}">
                  <a16:creationId xmlns:a16="http://schemas.microsoft.com/office/drawing/2014/main" id="{9D657341-FEF5-4DB6-A56B-A3DD668EA30A}"/>
                </a:ext>
              </a:extLst>
            </p:cNvPr>
            <p:cNvSpPr/>
            <p:nvPr/>
          </p:nvSpPr>
          <p:spPr>
            <a:xfrm>
              <a:off x="2298700"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5" name="Freeform: Shape 24">
              <a:extLst>
                <a:ext uri="{FF2B5EF4-FFF2-40B4-BE49-F238E27FC236}">
                  <a16:creationId xmlns:a16="http://schemas.microsoft.com/office/drawing/2014/main" id="{41065303-6DE4-4D99-82D2-F4153DD8EB71}"/>
                </a:ext>
              </a:extLst>
            </p:cNvPr>
            <p:cNvSpPr/>
            <p:nvPr/>
          </p:nvSpPr>
          <p:spPr>
            <a:xfrm>
              <a:off x="3411874"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7" y="414417"/>
                    <a:pt x="207208" y="414417"/>
                  </a:cubicBezTo>
                  <a:cubicBezTo>
                    <a:pt x="92770" y="414417"/>
                    <a:pt x="0" y="321646"/>
                    <a:pt x="0" y="207208"/>
                  </a:cubicBezTo>
                  <a:cubicBezTo>
                    <a:pt x="0" y="92770"/>
                    <a:pt x="92770" y="0"/>
                    <a:pt x="207208" y="0"/>
                  </a:cubicBezTo>
                  <a:cubicBezTo>
                    <a:pt x="321647" y="0"/>
                    <a:pt x="414417" y="92770"/>
                    <a:pt x="414417" y="207208"/>
                  </a:cubicBezTo>
                  <a:close/>
                </a:path>
              </a:pathLst>
            </a:custGeom>
            <a:gradFill flip="none" rotWithShape="1">
              <a:gsLst>
                <a:gs pos="0">
                  <a:srgbClr val="663399">
                    <a:shade val="30000"/>
                    <a:satMod val="115000"/>
                  </a:srgbClr>
                </a:gs>
                <a:gs pos="50000">
                  <a:srgbClr val="663399">
                    <a:shade val="67500"/>
                    <a:satMod val="115000"/>
                  </a:srgbClr>
                </a:gs>
                <a:gs pos="100000">
                  <a:srgbClr val="663399">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6" name="Freeform: Shape 25">
              <a:extLst>
                <a:ext uri="{FF2B5EF4-FFF2-40B4-BE49-F238E27FC236}">
                  <a16:creationId xmlns:a16="http://schemas.microsoft.com/office/drawing/2014/main" id="{14C99F45-D910-4A23-B2BD-3F0F7C879F89}"/>
                </a:ext>
              </a:extLst>
            </p:cNvPr>
            <p:cNvSpPr/>
            <p:nvPr/>
          </p:nvSpPr>
          <p:spPr>
            <a:xfrm>
              <a:off x="3211512"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7" name="Freeform: Shape 26">
              <a:extLst>
                <a:ext uri="{FF2B5EF4-FFF2-40B4-BE49-F238E27FC236}">
                  <a16:creationId xmlns:a16="http://schemas.microsoft.com/office/drawing/2014/main" id="{E5D3E24D-9D79-4774-A94A-660F8355CCBF}"/>
                </a:ext>
              </a:extLst>
            </p:cNvPr>
            <p:cNvSpPr/>
            <p:nvPr/>
          </p:nvSpPr>
          <p:spPr>
            <a:xfrm>
              <a:off x="4324687"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6" y="414417"/>
                    <a:pt x="207208" y="414417"/>
                  </a:cubicBezTo>
                  <a:cubicBezTo>
                    <a:pt x="92771" y="414417"/>
                    <a:pt x="0" y="321646"/>
                    <a:pt x="0" y="207208"/>
                  </a:cubicBezTo>
                  <a:cubicBezTo>
                    <a:pt x="0" y="92770"/>
                    <a:pt x="92771" y="0"/>
                    <a:pt x="207208" y="0"/>
                  </a:cubicBezTo>
                  <a:cubicBezTo>
                    <a:pt x="321646" y="0"/>
                    <a:pt x="414417" y="92770"/>
                    <a:pt x="414417" y="207208"/>
                  </a:cubicBezTo>
                  <a:close/>
                </a:path>
              </a:pathLst>
            </a:custGeo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8" name="Freeform: Shape 27">
              <a:extLst>
                <a:ext uri="{FF2B5EF4-FFF2-40B4-BE49-F238E27FC236}">
                  <a16:creationId xmlns:a16="http://schemas.microsoft.com/office/drawing/2014/main" id="{07ECF654-4360-407D-97CD-E714B1433540}"/>
                </a:ext>
              </a:extLst>
            </p:cNvPr>
            <p:cNvSpPr/>
            <p:nvPr/>
          </p:nvSpPr>
          <p:spPr>
            <a:xfrm>
              <a:off x="4124325"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9" name="Freeform: Shape 28">
              <a:extLst>
                <a:ext uri="{FF2B5EF4-FFF2-40B4-BE49-F238E27FC236}">
                  <a16:creationId xmlns:a16="http://schemas.microsoft.com/office/drawing/2014/main" id="{2EF3376A-186A-4239-A836-7861A3AA4479}"/>
                </a:ext>
              </a:extLst>
            </p:cNvPr>
            <p:cNvSpPr/>
            <p:nvPr/>
          </p:nvSpPr>
          <p:spPr>
            <a:xfrm>
              <a:off x="1547455" y="2296670"/>
              <a:ext cx="542210" cy="542210"/>
            </a:xfrm>
            <a:custGeom>
              <a:avLst/>
              <a:gdLst>
                <a:gd name="connsiteX0" fmla="*/ 542211 w 542210"/>
                <a:gd name="connsiteY0" fmla="*/ 271105 h 542210"/>
                <a:gd name="connsiteX1" fmla="*/ 271105 w 542210"/>
                <a:gd name="connsiteY1" fmla="*/ 542211 h 542210"/>
                <a:gd name="connsiteX2" fmla="*/ 0 w 542210"/>
                <a:gd name="connsiteY2" fmla="*/ 271105 h 542210"/>
                <a:gd name="connsiteX3" fmla="*/ 271105 w 542210"/>
                <a:gd name="connsiteY3" fmla="*/ 0 h 542210"/>
                <a:gd name="connsiteX4" fmla="*/ 542211 w 542210"/>
                <a:gd name="connsiteY4" fmla="*/ 271105 h 542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210" h="542210">
                  <a:moveTo>
                    <a:pt x="542211" y="271105"/>
                  </a:moveTo>
                  <a:cubicBezTo>
                    <a:pt x="542211" y="420833"/>
                    <a:pt x="420833" y="542211"/>
                    <a:pt x="271105" y="542211"/>
                  </a:cubicBezTo>
                  <a:cubicBezTo>
                    <a:pt x="121378" y="542211"/>
                    <a:pt x="0" y="420833"/>
                    <a:pt x="0" y="271105"/>
                  </a:cubicBezTo>
                  <a:cubicBezTo>
                    <a:pt x="0" y="121378"/>
                    <a:pt x="121378" y="0"/>
                    <a:pt x="271105" y="0"/>
                  </a:cubicBezTo>
                  <a:cubicBezTo>
                    <a:pt x="420833" y="0"/>
                    <a:pt x="542211" y="121378"/>
                    <a:pt x="542211" y="271105"/>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7A8B62BD-13DB-4818-A544-33ECE3C72BD8}"/>
                </a:ext>
              </a:extLst>
            </p:cNvPr>
            <p:cNvSpPr/>
            <p:nvPr/>
          </p:nvSpPr>
          <p:spPr>
            <a:xfrm>
              <a:off x="1073249" y="2443422"/>
              <a:ext cx="2363935" cy="2901129"/>
            </a:xfrm>
            <a:custGeom>
              <a:avLst/>
              <a:gdLst>
                <a:gd name="connsiteX0" fmla="*/ 2344103 w 2363935"/>
                <a:gd name="connsiteY0" fmla="*/ 19837 h 2901129"/>
                <a:gd name="connsiteX1" fmla="*/ 2247344 w 2363935"/>
                <a:gd name="connsiteY1" fmla="*/ 19837 h 2901129"/>
                <a:gd name="connsiteX2" fmla="*/ 1657668 w 2363935"/>
                <a:gd name="connsiteY2" fmla="*/ 609513 h 2901129"/>
                <a:gd name="connsiteX3" fmla="*/ 1524853 w 2363935"/>
                <a:gd name="connsiteY3" fmla="*/ 643287 h 2901129"/>
                <a:gd name="connsiteX4" fmla="*/ 1345029 w 2363935"/>
                <a:gd name="connsiteY4" fmla="*/ 931280 h 2901129"/>
                <a:gd name="connsiteX5" fmla="*/ 1293912 w 2363935"/>
                <a:gd name="connsiteY5" fmla="*/ 713574 h 2901129"/>
                <a:gd name="connsiteX6" fmla="*/ 1253292 w 2363935"/>
                <a:gd name="connsiteY6" fmla="*/ 638723 h 2901129"/>
                <a:gd name="connsiteX7" fmla="*/ 968494 w 2363935"/>
                <a:gd name="connsiteY7" fmla="*/ 489935 h 2901129"/>
                <a:gd name="connsiteX8" fmla="*/ 745311 w 2363935"/>
                <a:gd name="connsiteY8" fmla="*/ 463007 h 2901129"/>
                <a:gd name="connsiteX9" fmla="*/ 521672 w 2363935"/>
                <a:gd name="connsiteY9" fmla="*/ 496781 h 2901129"/>
                <a:gd name="connsiteX10" fmla="*/ 237331 w 2363935"/>
                <a:gd name="connsiteY10" fmla="*/ 645570 h 2901129"/>
                <a:gd name="connsiteX11" fmla="*/ 196711 w 2363935"/>
                <a:gd name="connsiteY11" fmla="*/ 720420 h 2901129"/>
                <a:gd name="connsiteX12" fmla="*/ 0 w 2363935"/>
                <a:gd name="connsiteY12" fmla="*/ 1560208 h 2901129"/>
                <a:gd name="connsiteX13" fmla="*/ 136922 w 2363935"/>
                <a:gd name="connsiteY13" fmla="*/ 1697130 h 2901129"/>
                <a:gd name="connsiteX14" fmla="*/ 265628 w 2363935"/>
                <a:gd name="connsiteY14" fmla="*/ 1595807 h 2901129"/>
                <a:gd name="connsiteX15" fmla="*/ 408027 w 2363935"/>
                <a:gd name="connsiteY15" fmla="*/ 1006587 h 2901129"/>
                <a:gd name="connsiteX16" fmla="*/ 408027 w 2363935"/>
                <a:gd name="connsiteY16" fmla="*/ 2901129 h 2901129"/>
                <a:gd name="connsiteX17" fmla="*/ 677763 w 2363935"/>
                <a:gd name="connsiteY17" fmla="*/ 2901129 h 2901129"/>
                <a:gd name="connsiteX18" fmla="*/ 677763 w 2363935"/>
                <a:gd name="connsiteY18" fmla="*/ 1682068 h 2901129"/>
                <a:gd name="connsiteX19" fmla="*/ 814685 w 2363935"/>
                <a:gd name="connsiteY19" fmla="*/ 1682068 h 2901129"/>
                <a:gd name="connsiteX20" fmla="*/ 814685 w 2363935"/>
                <a:gd name="connsiteY20" fmla="*/ 2901129 h 2901129"/>
                <a:gd name="connsiteX21" fmla="*/ 1083965 w 2363935"/>
                <a:gd name="connsiteY21" fmla="*/ 2901129 h 2901129"/>
                <a:gd name="connsiteX22" fmla="*/ 1083965 w 2363935"/>
                <a:gd name="connsiteY22" fmla="*/ 997915 h 2901129"/>
                <a:gd name="connsiteX23" fmla="*/ 1134170 w 2363935"/>
                <a:gd name="connsiteY23" fmla="*/ 1212426 h 2901129"/>
                <a:gd name="connsiteX24" fmla="*/ 1161098 w 2363935"/>
                <a:gd name="connsiteY24" fmla="*/ 1246657 h 2901129"/>
                <a:gd name="connsiteX25" fmla="*/ 1343660 w 2363935"/>
                <a:gd name="connsiteY25" fmla="*/ 1311010 h 2901129"/>
                <a:gd name="connsiteX26" fmla="*/ 1453198 w 2363935"/>
                <a:gd name="connsiteY26" fmla="*/ 1261262 h 2901129"/>
                <a:gd name="connsiteX27" fmla="*/ 1731605 w 2363935"/>
                <a:gd name="connsiteY27" fmla="*/ 804855 h 2901129"/>
                <a:gd name="connsiteX28" fmla="*/ 1750318 w 2363935"/>
                <a:gd name="connsiteY28" fmla="*/ 710379 h 2901129"/>
                <a:gd name="connsiteX29" fmla="*/ 2343646 w 2363935"/>
                <a:gd name="connsiteY29" fmla="*/ 117051 h 2901129"/>
                <a:gd name="connsiteX30" fmla="*/ 2344103 w 2363935"/>
                <a:gd name="connsiteY30" fmla="*/ 19837 h 290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63935" h="2901129">
                  <a:moveTo>
                    <a:pt x="2344103" y="19837"/>
                  </a:moveTo>
                  <a:cubicBezTo>
                    <a:pt x="2317271" y="-6612"/>
                    <a:pt x="2274177" y="-6612"/>
                    <a:pt x="2247344" y="19837"/>
                  </a:cubicBezTo>
                  <a:lnTo>
                    <a:pt x="1657668" y="609513"/>
                  </a:lnTo>
                  <a:cubicBezTo>
                    <a:pt x="1610544" y="596214"/>
                    <a:pt x="1559901" y="609089"/>
                    <a:pt x="1524853" y="643287"/>
                  </a:cubicBezTo>
                  <a:cubicBezTo>
                    <a:pt x="1515269" y="652872"/>
                    <a:pt x="1345029" y="931280"/>
                    <a:pt x="1345029" y="931280"/>
                  </a:cubicBezTo>
                  <a:lnTo>
                    <a:pt x="1293912" y="713574"/>
                  </a:lnTo>
                  <a:cubicBezTo>
                    <a:pt x="1287143" y="685505"/>
                    <a:pt x="1273141" y="659695"/>
                    <a:pt x="1253292" y="638723"/>
                  </a:cubicBezTo>
                  <a:cubicBezTo>
                    <a:pt x="1169171" y="570724"/>
                    <a:pt x="1072359" y="520145"/>
                    <a:pt x="968494" y="489935"/>
                  </a:cubicBezTo>
                  <a:cubicBezTo>
                    <a:pt x="895067" y="474230"/>
                    <a:pt x="820367" y="465216"/>
                    <a:pt x="745311" y="463007"/>
                  </a:cubicBezTo>
                  <a:cubicBezTo>
                    <a:pt x="669589" y="464175"/>
                    <a:pt x="594364" y="475535"/>
                    <a:pt x="521672" y="496781"/>
                  </a:cubicBezTo>
                  <a:cubicBezTo>
                    <a:pt x="416868" y="524257"/>
                    <a:pt x="319653" y="575128"/>
                    <a:pt x="237331" y="645570"/>
                  </a:cubicBezTo>
                  <a:cubicBezTo>
                    <a:pt x="217305" y="666414"/>
                    <a:pt x="203271" y="692269"/>
                    <a:pt x="196711" y="720420"/>
                  </a:cubicBezTo>
                  <a:cubicBezTo>
                    <a:pt x="196711" y="720420"/>
                    <a:pt x="0" y="1546515"/>
                    <a:pt x="0" y="1560208"/>
                  </a:cubicBezTo>
                  <a:cubicBezTo>
                    <a:pt x="0" y="1635830"/>
                    <a:pt x="61302" y="1697130"/>
                    <a:pt x="136922" y="1697130"/>
                  </a:cubicBezTo>
                  <a:cubicBezTo>
                    <a:pt x="197524" y="1695573"/>
                    <a:pt x="249887" y="1654351"/>
                    <a:pt x="265628" y="1595807"/>
                  </a:cubicBezTo>
                  <a:lnTo>
                    <a:pt x="408027" y="1006587"/>
                  </a:lnTo>
                  <a:lnTo>
                    <a:pt x="408027" y="2901129"/>
                  </a:lnTo>
                  <a:lnTo>
                    <a:pt x="677763" y="2901129"/>
                  </a:lnTo>
                  <a:lnTo>
                    <a:pt x="677763" y="1682068"/>
                  </a:lnTo>
                  <a:lnTo>
                    <a:pt x="814685" y="1682068"/>
                  </a:lnTo>
                  <a:lnTo>
                    <a:pt x="814685" y="2901129"/>
                  </a:lnTo>
                  <a:lnTo>
                    <a:pt x="1083965" y="2901129"/>
                  </a:lnTo>
                  <a:lnTo>
                    <a:pt x="1083965" y="997915"/>
                  </a:lnTo>
                  <a:lnTo>
                    <a:pt x="1134170" y="1212426"/>
                  </a:lnTo>
                  <a:cubicBezTo>
                    <a:pt x="1137652" y="1227255"/>
                    <a:pt x="1147506" y="1239783"/>
                    <a:pt x="1161098" y="1246657"/>
                  </a:cubicBezTo>
                  <a:cubicBezTo>
                    <a:pt x="1213580" y="1286939"/>
                    <a:pt x="1277518" y="1309476"/>
                    <a:pt x="1343660" y="1311010"/>
                  </a:cubicBezTo>
                  <a:cubicBezTo>
                    <a:pt x="1386727" y="1317039"/>
                    <a:pt x="1429401" y="1297655"/>
                    <a:pt x="1453198" y="1261262"/>
                  </a:cubicBezTo>
                  <a:lnTo>
                    <a:pt x="1731605" y="804855"/>
                  </a:lnTo>
                  <a:cubicBezTo>
                    <a:pt x="1749401" y="776795"/>
                    <a:pt x="1756078" y="743103"/>
                    <a:pt x="1750318" y="710379"/>
                  </a:cubicBezTo>
                  <a:lnTo>
                    <a:pt x="2343646" y="117051"/>
                  </a:lnTo>
                  <a:cubicBezTo>
                    <a:pt x="2370519" y="90292"/>
                    <a:pt x="2370725" y="46847"/>
                    <a:pt x="2344103" y="19837"/>
                  </a:cubicBezTo>
                  <a:close/>
                </a:path>
              </a:pathLst>
            </a:custGeom>
            <a:ln/>
          </p:spPr>
          <p:style>
            <a:lnRef idx="1">
              <a:schemeClr val="dk1"/>
            </a:lnRef>
            <a:fillRef idx="3">
              <a:schemeClr val="dk1"/>
            </a:fillRef>
            <a:effectRef idx="2">
              <a:schemeClr val="dk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D52A59C1-268E-41AC-BF93-2C20476208A3}"/>
                </a:ext>
              </a:extLst>
            </p:cNvPr>
            <p:cNvSpPr/>
            <p:nvPr/>
          </p:nvSpPr>
          <p:spPr>
            <a:xfrm>
              <a:off x="1933575" y="1830223"/>
              <a:ext cx="2601515" cy="1871265"/>
            </a:xfrm>
            <a:custGeom>
              <a:avLst/>
              <a:gdLst>
                <a:gd name="connsiteX0" fmla="*/ 2418953 w 2601515"/>
                <a:gd name="connsiteY0" fmla="*/ 0 h 1871265"/>
                <a:gd name="connsiteX1" fmla="*/ 182563 w 2601515"/>
                <a:gd name="connsiteY1" fmla="*/ 0 h 1871265"/>
                <a:gd name="connsiteX2" fmla="*/ 0 w 2601515"/>
                <a:gd name="connsiteY2" fmla="*/ 182563 h 1871265"/>
                <a:gd name="connsiteX3" fmla="*/ 0 w 2601515"/>
                <a:gd name="connsiteY3" fmla="*/ 346869 h 1871265"/>
                <a:gd name="connsiteX4" fmla="*/ 182563 w 2601515"/>
                <a:gd name="connsiteY4" fmla="*/ 456406 h 1871265"/>
                <a:gd name="connsiteX5" fmla="*/ 182563 w 2601515"/>
                <a:gd name="connsiteY5" fmla="*/ 182563 h 1871265"/>
                <a:gd name="connsiteX6" fmla="*/ 2418953 w 2601515"/>
                <a:gd name="connsiteY6" fmla="*/ 182563 h 1871265"/>
                <a:gd name="connsiteX7" fmla="*/ 2418953 w 2601515"/>
                <a:gd name="connsiteY7" fmla="*/ 1688703 h 1871265"/>
                <a:gd name="connsiteX8" fmla="*/ 861239 w 2601515"/>
                <a:gd name="connsiteY8" fmla="*/ 1688703 h 1871265"/>
                <a:gd name="connsiteX9" fmla="*/ 749876 w 2601515"/>
                <a:gd name="connsiteY9" fmla="*/ 1871266 h 1871265"/>
                <a:gd name="connsiteX10" fmla="*/ 2418953 w 2601515"/>
                <a:gd name="connsiteY10" fmla="*/ 1871266 h 1871265"/>
                <a:gd name="connsiteX11" fmla="*/ 2601516 w 2601515"/>
                <a:gd name="connsiteY11" fmla="*/ 1688703 h 1871265"/>
                <a:gd name="connsiteX12" fmla="*/ 2601516 w 2601515"/>
                <a:gd name="connsiteY12" fmla="*/ 182563 h 1871265"/>
                <a:gd name="connsiteX13" fmla="*/ 2418953 w 2601515"/>
                <a:gd name="connsiteY13" fmla="*/ 0 h 187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1515" h="1871265">
                  <a:moveTo>
                    <a:pt x="2418953" y="0"/>
                  </a:moveTo>
                  <a:lnTo>
                    <a:pt x="182563" y="0"/>
                  </a:lnTo>
                  <a:cubicBezTo>
                    <a:pt x="81738" y="0"/>
                    <a:pt x="0" y="81738"/>
                    <a:pt x="0" y="182563"/>
                  </a:cubicBezTo>
                  <a:lnTo>
                    <a:pt x="0" y="346869"/>
                  </a:lnTo>
                  <a:cubicBezTo>
                    <a:pt x="69784" y="365864"/>
                    <a:pt x="132960" y="403773"/>
                    <a:pt x="182563" y="456406"/>
                  </a:cubicBezTo>
                  <a:lnTo>
                    <a:pt x="182563" y="182563"/>
                  </a:lnTo>
                  <a:lnTo>
                    <a:pt x="2418953" y="182563"/>
                  </a:lnTo>
                  <a:lnTo>
                    <a:pt x="2418953" y="1688703"/>
                  </a:lnTo>
                  <a:lnTo>
                    <a:pt x="861239" y="1688703"/>
                  </a:lnTo>
                  <a:lnTo>
                    <a:pt x="749876" y="1871266"/>
                  </a:lnTo>
                  <a:lnTo>
                    <a:pt x="2418953" y="1871266"/>
                  </a:lnTo>
                  <a:cubicBezTo>
                    <a:pt x="2519778" y="1871266"/>
                    <a:pt x="2601516" y="1789528"/>
                    <a:pt x="2601516" y="1688703"/>
                  </a:cubicBezTo>
                  <a:lnTo>
                    <a:pt x="2601516" y="182563"/>
                  </a:lnTo>
                  <a:cubicBezTo>
                    <a:pt x="2601516" y="81738"/>
                    <a:pt x="2519778" y="0"/>
                    <a:pt x="2418953" y="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2/28/20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a:t>
            </a:fld>
            <a:endParaRPr lang="en-US"/>
          </a:p>
        </p:txBody>
      </p:sp>
    </p:spTree>
    <p:extLst>
      <p:ext uri="{BB962C8B-B14F-4D97-AF65-F5344CB8AC3E}">
        <p14:creationId xmlns:p14="http://schemas.microsoft.com/office/powerpoint/2010/main" val="1651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10</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8">
            <a:extLst>
              <a:ext uri="{FF2B5EF4-FFF2-40B4-BE49-F238E27FC236}">
                <a16:creationId xmlns:a16="http://schemas.microsoft.com/office/drawing/2014/main" id="{B9FBE0B7-9792-489D-8EA0-7DC1BB5D8CB9}"/>
              </a:ext>
            </a:extLst>
          </p:cNvPr>
          <p:cNvSpPr txBox="1">
            <a:spLocks/>
          </p:cNvSpPr>
          <p:nvPr/>
        </p:nvSpPr>
        <p:spPr>
          <a:xfrm>
            <a:off x="838200" y="452582"/>
            <a:ext cx="10515600" cy="10714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Black students have a higher average CDR when they do not finish school, as compared to White students. </a:t>
            </a:r>
          </a:p>
        </p:txBody>
      </p:sp>
      <p:graphicFrame>
        <p:nvGraphicFramePr>
          <p:cNvPr id="9" name="Chart 8">
            <a:extLst>
              <a:ext uri="{FF2B5EF4-FFF2-40B4-BE49-F238E27FC236}">
                <a16:creationId xmlns:a16="http://schemas.microsoft.com/office/drawing/2014/main" id="{615F70E4-B780-4B4D-A71A-9DD9084F08AE}"/>
              </a:ext>
            </a:extLst>
          </p:cNvPr>
          <p:cNvGraphicFramePr>
            <a:graphicFrameLocks/>
          </p:cNvGraphicFramePr>
          <p:nvPr>
            <p:extLst>
              <p:ext uri="{D42A27DB-BD31-4B8C-83A1-F6EECF244321}">
                <p14:modId xmlns:p14="http://schemas.microsoft.com/office/powerpoint/2010/main" val="1539386777"/>
              </p:ext>
            </p:extLst>
          </p:nvPr>
        </p:nvGraphicFramePr>
        <p:xfrm>
          <a:off x="977462" y="1607993"/>
          <a:ext cx="10237075" cy="4124446"/>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B4714578-0DFE-4BDD-BF02-F9E9AEE3E310}"/>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2014) </a:t>
            </a:r>
          </a:p>
        </p:txBody>
      </p:sp>
    </p:spTree>
    <p:extLst>
      <p:ext uri="{BB962C8B-B14F-4D97-AF65-F5344CB8AC3E}">
        <p14:creationId xmlns:p14="http://schemas.microsoft.com/office/powerpoint/2010/main" val="51079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11</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38200" y="452582"/>
            <a:ext cx="10515600" cy="1060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Overall, Black students have a higher CDR than their White counterparts.</a:t>
            </a:r>
          </a:p>
        </p:txBody>
      </p:sp>
      <p:graphicFrame>
        <p:nvGraphicFramePr>
          <p:cNvPr id="9" name="Chart 8">
            <a:extLst>
              <a:ext uri="{FF2B5EF4-FFF2-40B4-BE49-F238E27FC236}">
                <a16:creationId xmlns:a16="http://schemas.microsoft.com/office/drawing/2014/main" id="{7DD4DA4F-70EB-4E4C-B955-4F66C6AEFD77}"/>
              </a:ext>
            </a:extLst>
          </p:cNvPr>
          <p:cNvGraphicFramePr>
            <a:graphicFrameLocks/>
          </p:cNvGraphicFramePr>
          <p:nvPr>
            <p:extLst>
              <p:ext uri="{D42A27DB-BD31-4B8C-83A1-F6EECF244321}">
                <p14:modId xmlns:p14="http://schemas.microsoft.com/office/powerpoint/2010/main" val="1561500222"/>
              </p:ext>
            </p:extLst>
          </p:nvPr>
        </p:nvGraphicFramePr>
        <p:xfrm>
          <a:off x="1229711" y="1560951"/>
          <a:ext cx="9942786" cy="404003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2FF2072F-34AF-47CF-A5F6-34DCC99D0148}"/>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Tree>
    <p:extLst>
      <p:ext uri="{BB962C8B-B14F-4D97-AF65-F5344CB8AC3E}">
        <p14:creationId xmlns:p14="http://schemas.microsoft.com/office/powerpoint/2010/main" val="117943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12</a:t>
            </a:fld>
            <a:endParaRPr lang="en-US"/>
          </a:p>
        </p:txBody>
      </p:sp>
      <p:sp>
        <p:nvSpPr>
          <p:cNvPr id="7" name="Title 1">
            <a:extLst>
              <a:ext uri="{FF2B5EF4-FFF2-40B4-BE49-F238E27FC236}">
                <a16:creationId xmlns:a16="http://schemas.microsoft.com/office/drawing/2014/main" id="{838F2908-D368-428A-92DA-3ADFC752B028}"/>
              </a:ext>
            </a:extLst>
          </p:cNvPr>
          <p:cNvSpPr txBox="1">
            <a:spLocks/>
          </p:cNvSpPr>
          <p:nvPr/>
        </p:nvSpPr>
        <p:spPr>
          <a:xfrm>
            <a:off x="857630" y="88788"/>
            <a:ext cx="10515600" cy="1060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Calibri" panose="020F0502020204030204" pitchFamily="34" charset="0"/>
                <a:cs typeface="Calibri" panose="020F0502020204030204" pitchFamily="34" charset="0"/>
              </a:rPr>
              <a:t>Implementation of a Flow-Chart for our Analysis Methods creates procedures and increases accountability within our group.</a:t>
            </a:r>
          </a:p>
        </p:txBody>
      </p:sp>
      <p:sp>
        <p:nvSpPr>
          <p:cNvPr id="2" name="Terminator 1">
            <a:extLst>
              <a:ext uri="{FF2B5EF4-FFF2-40B4-BE49-F238E27FC236}">
                <a16:creationId xmlns:a16="http://schemas.microsoft.com/office/drawing/2014/main" id="{9B2D58B2-AC62-CD47-9195-A0D534D521E5}"/>
              </a:ext>
            </a:extLst>
          </p:cNvPr>
          <p:cNvSpPr/>
          <p:nvPr/>
        </p:nvSpPr>
        <p:spPr>
          <a:xfrm>
            <a:off x="1296460" y="1632125"/>
            <a:ext cx="1050615" cy="408373"/>
          </a:xfrm>
          <a:prstGeom prst="flowChartTerminator">
            <a:avLst/>
          </a:prstGeom>
          <a:solidFill>
            <a:schemeClr val="accent6">
              <a:lumMod val="60000"/>
              <a:lumOff val="4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Start</a:t>
            </a:r>
          </a:p>
        </p:txBody>
      </p:sp>
      <p:sp>
        <p:nvSpPr>
          <p:cNvPr id="10" name="Terminator 9">
            <a:extLst>
              <a:ext uri="{FF2B5EF4-FFF2-40B4-BE49-F238E27FC236}">
                <a16:creationId xmlns:a16="http://schemas.microsoft.com/office/drawing/2014/main" id="{9CD2B635-5403-5B40-B792-18087AED7953}"/>
              </a:ext>
            </a:extLst>
          </p:cNvPr>
          <p:cNvSpPr/>
          <p:nvPr/>
        </p:nvSpPr>
        <p:spPr>
          <a:xfrm>
            <a:off x="1296460" y="5082435"/>
            <a:ext cx="1050615" cy="408373"/>
          </a:xfrm>
          <a:prstGeom prst="flowChartTerminator">
            <a:avLst/>
          </a:prstGeom>
          <a:solidFill>
            <a:schemeClr val="accent1">
              <a:lumMod val="60000"/>
              <a:lumOff val="4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Submit</a:t>
            </a:r>
          </a:p>
        </p:txBody>
      </p:sp>
      <p:sp>
        <p:nvSpPr>
          <p:cNvPr id="9" name="Preparation 8">
            <a:extLst>
              <a:ext uri="{FF2B5EF4-FFF2-40B4-BE49-F238E27FC236}">
                <a16:creationId xmlns:a16="http://schemas.microsoft.com/office/drawing/2014/main" id="{A39B73C1-94F3-5940-A8D0-1C1481F23D73}"/>
              </a:ext>
            </a:extLst>
          </p:cNvPr>
          <p:cNvSpPr/>
          <p:nvPr/>
        </p:nvSpPr>
        <p:spPr>
          <a:xfrm>
            <a:off x="4794158" y="1496902"/>
            <a:ext cx="1575899" cy="678818"/>
          </a:xfrm>
          <a:prstGeom prst="flowChartPreparation">
            <a:avLst/>
          </a:prstGeom>
          <a:solidFill>
            <a:schemeClr val="bg2">
              <a:lumMod val="7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Exploratory</a:t>
            </a:r>
          </a:p>
          <a:p>
            <a:pPr algn="ctr"/>
            <a:r>
              <a:rPr lang="en-US" sz="1200" dirty="0">
                <a:solidFill>
                  <a:schemeClr val="tx1"/>
                </a:solidFill>
              </a:rPr>
              <a:t>Data Analysis</a:t>
            </a:r>
          </a:p>
        </p:txBody>
      </p:sp>
      <p:sp>
        <p:nvSpPr>
          <p:cNvPr id="11" name="Decision 10">
            <a:extLst>
              <a:ext uri="{FF2B5EF4-FFF2-40B4-BE49-F238E27FC236}">
                <a16:creationId xmlns:a16="http://schemas.microsoft.com/office/drawing/2014/main" id="{3C2E05E1-159C-C64B-A904-3CA326E1A4B9}"/>
              </a:ext>
            </a:extLst>
          </p:cNvPr>
          <p:cNvSpPr/>
          <p:nvPr/>
        </p:nvSpPr>
        <p:spPr>
          <a:xfrm>
            <a:off x="6832782" y="1345509"/>
            <a:ext cx="1845463" cy="981605"/>
          </a:xfrm>
          <a:prstGeom prst="flowChartDecision">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Does data need cleaning?</a:t>
            </a:r>
          </a:p>
        </p:txBody>
      </p:sp>
      <p:sp>
        <p:nvSpPr>
          <p:cNvPr id="12" name="Alternate Process 11">
            <a:extLst>
              <a:ext uri="{FF2B5EF4-FFF2-40B4-BE49-F238E27FC236}">
                <a16:creationId xmlns:a16="http://schemas.microsoft.com/office/drawing/2014/main" id="{5E37029C-7C98-5743-86EF-D760AFE2E5D0}"/>
              </a:ext>
            </a:extLst>
          </p:cNvPr>
          <p:cNvSpPr/>
          <p:nvPr/>
        </p:nvSpPr>
        <p:spPr>
          <a:xfrm>
            <a:off x="9059072" y="1431845"/>
            <a:ext cx="1207363" cy="808933"/>
          </a:xfrm>
          <a:prstGeom prst="flowChartAlternateProcess">
            <a:avLst/>
          </a:prstGeom>
          <a:solidFill>
            <a:schemeClr val="accent1">
              <a:lumMod val="60000"/>
              <a:lumOff val="4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Clean data &amp; add features if needed</a:t>
            </a:r>
          </a:p>
        </p:txBody>
      </p:sp>
      <p:sp>
        <p:nvSpPr>
          <p:cNvPr id="14" name="Alternate Process 13">
            <a:extLst>
              <a:ext uri="{FF2B5EF4-FFF2-40B4-BE49-F238E27FC236}">
                <a16:creationId xmlns:a16="http://schemas.microsoft.com/office/drawing/2014/main" id="{79C3A53B-0E3D-5B41-BA30-30B6552F6F5A}"/>
              </a:ext>
            </a:extLst>
          </p:cNvPr>
          <p:cNvSpPr/>
          <p:nvPr/>
        </p:nvSpPr>
        <p:spPr>
          <a:xfrm>
            <a:off x="1377009" y="2686404"/>
            <a:ext cx="889517" cy="626022"/>
          </a:xfrm>
          <a:prstGeom prst="flowChartAlternateProcess">
            <a:avLst/>
          </a:prstGeom>
          <a:solidFill>
            <a:schemeClr val="bg2">
              <a:lumMod val="7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Redefine H1</a:t>
            </a:r>
          </a:p>
        </p:txBody>
      </p:sp>
      <p:sp>
        <p:nvSpPr>
          <p:cNvPr id="15" name="Alternate Process 14">
            <a:extLst>
              <a:ext uri="{FF2B5EF4-FFF2-40B4-BE49-F238E27FC236}">
                <a16:creationId xmlns:a16="http://schemas.microsoft.com/office/drawing/2014/main" id="{6560FCB2-4AF0-3648-A105-0E25C2FE4B70}"/>
              </a:ext>
            </a:extLst>
          </p:cNvPr>
          <p:cNvSpPr/>
          <p:nvPr/>
        </p:nvSpPr>
        <p:spPr>
          <a:xfrm>
            <a:off x="3152112" y="2686404"/>
            <a:ext cx="889517" cy="626022"/>
          </a:xfrm>
          <a:prstGeom prst="flowChartAlternateProcess">
            <a:avLst/>
          </a:prstGeom>
          <a:solidFill>
            <a:srgbClr val="FF5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Fail to reject H0</a:t>
            </a:r>
          </a:p>
        </p:txBody>
      </p:sp>
      <p:sp>
        <p:nvSpPr>
          <p:cNvPr id="16" name="Decision 15">
            <a:extLst>
              <a:ext uri="{FF2B5EF4-FFF2-40B4-BE49-F238E27FC236}">
                <a16:creationId xmlns:a16="http://schemas.microsoft.com/office/drawing/2014/main" id="{FA4A4E05-BBFC-B049-9DF7-64B4EEFD94EB}"/>
              </a:ext>
            </a:extLst>
          </p:cNvPr>
          <p:cNvSpPr/>
          <p:nvPr/>
        </p:nvSpPr>
        <p:spPr>
          <a:xfrm>
            <a:off x="4606395" y="2548631"/>
            <a:ext cx="1951424" cy="901569"/>
          </a:xfrm>
          <a:prstGeom prst="flowChartDecision">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 difference significant?</a:t>
            </a:r>
          </a:p>
        </p:txBody>
      </p:sp>
      <p:sp>
        <p:nvSpPr>
          <p:cNvPr id="19" name="Preparation 18">
            <a:extLst>
              <a:ext uri="{FF2B5EF4-FFF2-40B4-BE49-F238E27FC236}">
                <a16:creationId xmlns:a16="http://schemas.microsoft.com/office/drawing/2014/main" id="{89AA1469-C9A7-A14F-A4D9-8C1699855B73}"/>
              </a:ext>
            </a:extLst>
          </p:cNvPr>
          <p:cNvSpPr/>
          <p:nvPr/>
        </p:nvSpPr>
        <p:spPr>
          <a:xfrm>
            <a:off x="8977345" y="3766314"/>
            <a:ext cx="1370817" cy="697990"/>
          </a:xfrm>
          <a:prstGeom prst="flowChartPreparation">
            <a:avLst/>
          </a:prstGeom>
          <a:solidFill>
            <a:schemeClr val="accent4"/>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Create predictive classifier</a:t>
            </a:r>
          </a:p>
        </p:txBody>
      </p:sp>
      <p:sp>
        <p:nvSpPr>
          <p:cNvPr id="20" name="Decision 19">
            <a:extLst>
              <a:ext uri="{FF2B5EF4-FFF2-40B4-BE49-F238E27FC236}">
                <a16:creationId xmlns:a16="http://schemas.microsoft.com/office/drawing/2014/main" id="{9AE12292-19BF-784E-8710-16E10E0E37B2}"/>
              </a:ext>
            </a:extLst>
          </p:cNvPr>
          <p:cNvSpPr/>
          <p:nvPr/>
        </p:nvSpPr>
        <p:spPr>
          <a:xfrm>
            <a:off x="8735220" y="4835837"/>
            <a:ext cx="1855066" cy="901568"/>
          </a:xfrm>
          <a:prstGeom prst="flowChartDecision">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Do we have confidence in model?</a:t>
            </a:r>
          </a:p>
        </p:txBody>
      </p:sp>
      <p:sp>
        <p:nvSpPr>
          <p:cNvPr id="21" name="Alternate Process 20">
            <a:extLst>
              <a:ext uri="{FF2B5EF4-FFF2-40B4-BE49-F238E27FC236}">
                <a16:creationId xmlns:a16="http://schemas.microsoft.com/office/drawing/2014/main" id="{44B86030-BB98-1242-B854-48785745F329}"/>
              </a:ext>
            </a:extLst>
          </p:cNvPr>
          <p:cNvSpPr/>
          <p:nvPr/>
        </p:nvSpPr>
        <p:spPr>
          <a:xfrm>
            <a:off x="7151832" y="4882155"/>
            <a:ext cx="1207363" cy="808933"/>
          </a:xfrm>
          <a:prstGeom prst="flowChartAlternateProcess">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Create visualizations and dashboard</a:t>
            </a:r>
          </a:p>
        </p:txBody>
      </p:sp>
      <p:sp>
        <p:nvSpPr>
          <p:cNvPr id="22" name="Alternate Process 21">
            <a:extLst>
              <a:ext uri="{FF2B5EF4-FFF2-40B4-BE49-F238E27FC236}">
                <a16:creationId xmlns:a16="http://schemas.microsoft.com/office/drawing/2014/main" id="{FD1C8559-A0B5-264B-B4EA-BCBAC39AE422}"/>
              </a:ext>
            </a:extLst>
          </p:cNvPr>
          <p:cNvSpPr/>
          <p:nvPr/>
        </p:nvSpPr>
        <p:spPr>
          <a:xfrm>
            <a:off x="4978425" y="4882155"/>
            <a:ext cx="1207364" cy="808933"/>
          </a:xfrm>
          <a:prstGeom prst="flowChartAlternateProcess">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Explore areas for future research</a:t>
            </a:r>
          </a:p>
        </p:txBody>
      </p:sp>
      <p:sp>
        <p:nvSpPr>
          <p:cNvPr id="23" name="Alternate Process 22">
            <a:extLst>
              <a:ext uri="{FF2B5EF4-FFF2-40B4-BE49-F238E27FC236}">
                <a16:creationId xmlns:a16="http://schemas.microsoft.com/office/drawing/2014/main" id="{DFCEBEC1-9F64-3642-A1A2-2A65373444C3}"/>
              </a:ext>
            </a:extLst>
          </p:cNvPr>
          <p:cNvSpPr/>
          <p:nvPr/>
        </p:nvSpPr>
        <p:spPr>
          <a:xfrm>
            <a:off x="2911462" y="4882155"/>
            <a:ext cx="1370816" cy="808933"/>
          </a:xfrm>
          <a:prstGeom prst="flowChartAlternateProcess">
            <a:avLst/>
          </a:prstGeom>
          <a:solidFill>
            <a:srgbClr val="92D05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Create thesis document &amp; edit for publishing</a:t>
            </a:r>
          </a:p>
        </p:txBody>
      </p:sp>
      <p:sp>
        <p:nvSpPr>
          <p:cNvPr id="55" name="Preparation 17">
            <a:extLst>
              <a:ext uri="{FF2B5EF4-FFF2-40B4-BE49-F238E27FC236}">
                <a16:creationId xmlns:a16="http://schemas.microsoft.com/office/drawing/2014/main" id="{10D4C196-1694-4DAB-B371-08439E8FCFC0}"/>
              </a:ext>
            </a:extLst>
          </p:cNvPr>
          <p:cNvSpPr/>
          <p:nvPr/>
        </p:nvSpPr>
        <p:spPr>
          <a:xfrm>
            <a:off x="7006601" y="3766314"/>
            <a:ext cx="1497824" cy="697990"/>
          </a:xfrm>
          <a:prstGeom prst="flowChartPreparation">
            <a:avLst/>
          </a:prstGeom>
          <a:solidFill>
            <a:schemeClr val="accent4"/>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Model Validation</a:t>
            </a:r>
          </a:p>
        </p:txBody>
      </p:sp>
      <p:sp>
        <p:nvSpPr>
          <p:cNvPr id="82" name="Alternate Process 14">
            <a:extLst>
              <a:ext uri="{FF2B5EF4-FFF2-40B4-BE49-F238E27FC236}">
                <a16:creationId xmlns:a16="http://schemas.microsoft.com/office/drawing/2014/main" id="{8DF539E8-63D4-4A07-9304-17143DAE5411}"/>
              </a:ext>
            </a:extLst>
          </p:cNvPr>
          <p:cNvSpPr/>
          <p:nvPr/>
        </p:nvSpPr>
        <p:spPr>
          <a:xfrm>
            <a:off x="7244904" y="2686404"/>
            <a:ext cx="1021219" cy="626022"/>
          </a:xfrm>
          <a:prstGeom prst="flowChartAlternateProcess">
            <a:avLst/>
          </a:prstGeom>
          <a:solidFill>
            <a:schemeClr val="accent2">
              <a:lumMod val="60000"/>
              <a:lumOff val="40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Significance Testing</a:t>
            </a:r>
          </a:p>
        </p:txBody>
      </p:sp>
      <p:sp>
        <p:nvSpPr>
          <p:cNvPr id="83" name="Preparation 8">
            <a:extLst>
              <a:ext uri="{FF2B5EF4-FFF2-40B4-BE49-F238E27FC236}">
                <a16:creationId xmlns:a16="http://schemas.microsoft.com/office/drawing/2014/main" id="{BD740B18-F27E-4874-8E6D-2109F051C973}"/>
              </a:ext>
            </a:extLst>
          </p:cNvPr>
          <p:cNvSpPr/>
          <p:nvPr/>
        </p:nvSpPr>
        <p:spPr>
          <a:xfrm>
            <a:off x="2908270" y="1496902"/>
            <a:ext cx="1377200" cy="678818"/>
          </a:xfrm>
          <a:prstGeom prst="flowChartPreparation">
            <a:avLst/>
          </a:prstGeom>
          <a:solidFill>
            <a:schemeClr val="bg2">
              <a:lumMod val="75000"/>
            </a:schemeClr>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Collection</a:t>
            </a:r>
          </a:p>
        </p:txBody>
      </p:sp>
      <p:cxnSp>
        <p:nvCxnSpPr>
          <p:cNvPr id="84" name="Connector: Elbow 83">
            <a:extLst>
              <a:ext uri="{FF2B5EF4-FFF2-40B4-BE49-F238E27FC236}">
                <a16:creationId xmlns:a16="http://schemas.microsoft.com/office/drawing/2014/main" id="{BD57F557-717A-40FC-AE72-247A8705B112}"/>
              </a:ext>
            </a:extLst>
          </p:cNvPr>
          <p:cNvCxnSpPr>
            <a:stCxn id="12" idx="2"/>
            <a:endCxn id="82" idx="3"/>
          </p:cNvCxnSpPr>
          <p:nvPr/>
        </p:nvCxnSpPr>
        <p:spPr>
          <a:xfrm rot="5400000">
            <a:off x="8585121" y="1921781"/>
            <a:ext cx="758637" cy="1396631"/>
          </a:xfrm>
          <a:prstGeom prst="bentConnector2">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Preparation 17">
            <a:extLst>
              <a:ext uri="{FF2B5EF4-FFF2-40B4-BE49-F238E27FC236}">
                <a16:creationId xmlns:a16="http://schemas.microsoft.com/office/drawing/2014/main" id="{29BB55DA-9421-4991-B786-BE910C43888F}"/>
              </a:ext>
            </a:extLst>
          </p:cNvPr>
          <p:cNvSpPr/>
          <p:nvPr/>
        </p:nvSpPr>
        <p:spPr>
          <a:xfrm>
            <a:off x="4854866" y="3710843"/>
            <a:ext cx="1454482" cy="808933"/>
          </a:xfrm>
          <a:prstGeom prst="flowChartPreparation">
            <a:avLst/>
          </a:prstGeom>
          <a:solidFill>
            <a:schemeClr val="accent4"/>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rPr>
              <a:t>Select Machine Learning models</a:t>
            </a:r>
          </a:p>
        </p:txBody>
      </p:sp>
      <p:cxnSp>
        <p:nvCxnSpPr>
          <p:cNvPr id="1024" name="Connector: Elbow 1023">
            <a:extLst>
              <a:ext uri="{FF2B5EF4-FFF2-40B4-BE49-F238E27FC236}">
                <a16:creationId xmlns:a16="http://schemas.microsoft.com/office/drawing/2014/main" id="{83BF4792-BC0D-49E5-9971-218B81557509}"/>
              </a:ext>
            </a:extLst>
          </p:cNvPr>
          <p:cNvCxnSpPr>
            <a:stCxn id="20" idx="3"/>
            <a:endCxn id="19" idx="3"/>
          </p:cNvCxnSpPr>
          <p:nvPr/>
        </p:nvCxnSpPr>
        <p:spPr>
          <a:xfrm flipH="1" flipV="1">
            <a:off x="10348162" y="4115309"/>
            <a:ext cx="242124" cy="1171312"/>
          </a:xfrm>
          <a:prstGeom prst="bentConnector3">
            <a:avLst>
              <a:gd name="adj1" fmla="val -94414"/>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6" name="TextBox 1075">
            <a:extLst>
              <a:ext uri="{FF2B5EF4-FFF2-40B4-BE49-F238E27FC236}">
                <a16:creationId xmlns:a16="http://schemas.microsoft.com/office/drawing/2014/main" id="{7BCE2EDC-1447-44C2-A341-911446106889}"/>
              </a:ext>
            </a:extLst>
          </p:cNvPr>
          <p:cNvSpPr txBox="1"/>
          <p:nvPr/>
        </p:nvSpPr>
        <p:spPr>
          <a:xfrm>
            <a:off x="5686387" y="3386383"/>
            <a:ext cx="429043" cy="276999"/>
          </a:xfrm>
          <a:prstGeom prst="rect">
            <a:avLst/>
          </a:prstGeom>
          <a:noFill/>
        </p:spPr>
        <p:txBody>
          <a:bodyPr wrap="square" rtlCol="0">
            <a:spAutoFit/>
          </a:bodyPr>
          <a:lstStyle/>
          <a:p>
            <a:r>
              <a:rPr lang="en-US" sz="1200" b="1" dirty="0"/>
              <a:t>Yes</a:t>
            </a:r>
          </a:p>
        </p:txBody>
      </p:sp>
      <p:sp>
        <p:nvSpPr>
          <p:cNvPr id="196" name="TextBox 195">
            <a:extLst>
              <a:ext uri="{FF2B5EF4-FFF2-40B4-BE49-F238E27FC236}">
                <a16:creationId xmlns:a16="http://schemas.microsoft.com/office/drawing/2014/main" id="{7354CAA5-4A09-4A7C-B67F-731E1DAEFDA8}"/>
              </a:ext>
            </a:extLst>
          </p:cNvPr>
          <p:cNvSpPr txBox="1"/>
          <p:nvPr/>
        </p:nvSpPr>
        <p:spPr>
          <a:xfrm>
            <a:off x="4532599" y="2579212"/>
            <a:ext cx="429043" cy="276999"/>
          </a:xfrm>
          <a:prstGeom prst="rect">
            <a:avLst/>
          </a:prstGeom>
          <a:noFill/>
        </p:spPr>
        <p:txBody>
          <a:bodyPr wrap="square" rtlCol="0">
            <a:spAutoFit/>
          </a:bodyPr>
          <a:lstStyle/>
          <a:p>
            <a:r>
              <a:rPr lang="en-US" sz="1200" b="1" dirty="0"/>
              <a:t>No</a:t>
            </a:r>
          </a:p>
        </p:txBody>
      </p:sp>
      <p:sp>
        <p:nvSpPr>
          <p:cNvPr id="197" name="TextBox 196">
            <a:extLst>
              <a:ext uri="{FF2B5EF4-FFF2-40B4-BE49-F238E27FC236}">
                <a16:creationId xmlns:a16="http://schemas.microsoft.com/office/drawing/2014/main" id="{0994B625-56CE-46DD-9042-DDF05E108B5B}"/>
              </a:ext>
            </a:extLst>
          </p:cNvPr>
          <p:cNvSpPr txBox="1"/>
          <p:nvPr/>
        </p:nvSpPr>
        <p:spPr>
          <a:xfrm>
            <a:off x="8497787" y="5388625"/>
            <a:ext cx="429043" cy="276999"/>
          </a:xfrm>
          <a:prstGeom prst="rect">
            <a:avLst/>
          </a:prstGeom>
          <a:noFill/>
        </p:spPr>
        <p:txBody>
          <a:bodyPr wrap="square" rtlCol="0">
            <a:spAutoFit/>
          </a:bodyPr>
          <a:lstStyle/>
          <a:p>
            <a:r>
              <a:rPr lang="en-US" sz="1200" b="1" dirty="0"/>
              <a:t>Yes</a:t>
            </a:r>
          </a:p>
        </p:txBody>
      </p:sp>
      <p:sp>
        <p:nvSpPr>
          <p:cNvPr id="198" name="TextBox 197">
            <a:extLst>
              <a:ext uri="{FF2B5EF4-FFF2-40B4-BE49-F238E27FC236}">
                <a16:creationId xmlns:a16="http://schemas.microsoft.com/office/drawing/2014/main" id="{F4951129-F9E2-47C0-8C7F-670B212B465F}"/>
              </a:ext>
            </a:extLst>
          </p:cNvPr>
          <p:cNvSpPr txBox="1"/>
          <p:nvPr/>
        </p:nvSpPr>
        <p:spPr>
          <a:xfrm>
            <a:off x="10469224" y="5388624"/>
            <a:ext cx="429043" cy="276999"/>
          </a:xfrm>
          <a:prstGeom prst="rect">
            <a:avLst/>
          </a:prstGeom>
          <a:noFill/>
        </p:spPr>
        <p:txBody>
          <a:bodyPr wrap="square" rtlCol="0">
            <a:spAutoFit/>
          </a:bodyPr>
          <a:lstStyle/>
          <a:p>
            <a:r>
              <a:rPr lang="en-US" sz="1200" b="1" dirty="0"/>
              <a:t>No</a:t>
            </a:r>
          </a:p>
        </p:txBody>
      </p:sp>
      <p:sp>
        <p:nvSpPr>
          <p:cNvPr id="199" name="TextBox 198">
            <a:extLst>
              <a:ext uri="{FF2B5EF4-FFF2-40B4-BE49-F238E27FC236}">
                <a16:creationId xmlns:a16="http://schemas.microsoft.com/office/drawing/2014/main" id="{61231D84-DA2F-4DFC-A014-90398222FA8A}"/>
              </a:ext>
            </a:extLst>
          </p:cNvPr>
          <p:cNvSpPr txBox="1"/>
          <p:nvPr/>
        </p:nvSpPr>
        <p:spPr>
          <a:xfrm>
            <a:off x="7843430" y="2238103"/>
            <a:ext cx="429043" cy="276999"/>
          </a:xfrm>
          <a:prstGeom prst="rect">
            <a:avLst/>
          </a:prstGeom>
          <a:noFill/>
        </p:spPr>
        <p:txBody>
          <a:bodyPr wrap="square" rtlCol="0">
            <a:spAutoFit/>
          </a:bodyPr>
          <a:lstStyle/>
          <a:p>
            <a:r>
              <a:rPr lang="en-US" sz="1200" b="1" dirty="0"/>
              <a:t>No</a:t>
            </a:r>
          </a:p>
        </p:txBody>
      </p:sp>
      <p:sp>
        <p:nvSpPr>
          <p:cNvPr id="200" name="TextBox 199">
            <a:extLst>
              <a:ext uri="{FF2B5EF4-FFF2-40B4-BE49-F238E27FC236}">
                <a16:creationId xmlns:a16="http://schemas.microsoft.com/office/drawing/2014/main" id="{FDC75564-CA5C-4175-97B6-10EE0B0D56EC}"/>
              </a:ext>
            </a:extLst>
          </p:cNvPr>
          <p:cNvSpPr txBox="1"/>
          <p:nvPr/>
        </p:nvSpPr>
        <p:spPr>
          <a:xfrm>
            <a:off x="8447273" y="1428177"/>
            <a:ext cx="429043" cy="276999"/>
          </a:xfrm>
          <a:prstGeom prst="rect">
            <a:avLst/>
          </a:prstGeom>
          <a:noFill/>
        </p:spPr>
        <p:txBody>
          <a:bodyPr wrap="square" rtlCol="0">
            <a:spAutoFit/>
          </a:bodyPr>
          <a:lstStyle/>
          <a:p>
            <a:r>
              <a:rPr lang="en-US" sz="1200" b="1" dirty="0"/>
              <a:t>Yes</a:t>
            </a:r>
          </a:p>
        </p:txBody>
      </p:sp>
      <p:cxnSp>
        <p:nvCxnSpPr>
          <p:cNvPr id="65" name="Straight Arrow Connector 64">
            <a:extLst>
              <a:ext uri="{FF2B5EF4-FFF2-40B4-BE49-F238E27FC236}">
                <a16:creationId xmlns:a16="http://schemas.microsoft.com/office/drawing/2014/main" id="{1995E806-EBC8-1540-9E02-8147CC2B2764}"/>
              </a:ext>
            </a:extLst>
          </p:cNvPr>
          <p:cNvCxnSpPr>
            <a:stCxn id="2" idx="3"/>
            <a:endCxn id="83" idx="1"/>
          </p:cNvCxnSpPr>
          <p:nvPr/>
        </p:nvCxnSpPr>
        <p:spPr>
          <a:xfrm flipV="1">
            <a:off x="2347075" y="1836311"/>
            <a:ext cx="561195"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068385B-EA94-794D-90FE-E6F34D6CC327}"/>
              </a:ext>
            </a:extLst>
          </p:cNvPr>
          <p:cNvCxnSpPr>
            <a:stCxn id="83" idx="3"/>
            <a:endCxn id="9" idx="1"/>
          </p:cNvCxnSpPr>
          <p:nvPr/>
        </p:nvCxnSpPr>
        <p:spPr>
          <a:xfrm>
            <a:off x="4285470" y="1836311"/>
            <a:ext cx="508688"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07CF5275-A70D-D341-BB02-6F109699F9EA}"/>
              </a:ext>
            </a:extLst>
          </p:cNvPr>
          <p:cNvCxnSpPr>
            <a:stCxn id="9" idx="3"/>
            <a:endCxn id="11" idx="1"/>
          </p:cNvCxnSpPr>
          <p:nvPr/>
        </p:nvCxnSpPr>
        <p:spPr>
          <a:xfrm>
            <a:off x="6370057" y="1836311"/>
            <a:ext cx="462725"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C1F622F-B8C8-DC4D-A098-1D6A54E2B21C}"/>
              </a:ext>
            </a:extLst>
          </p:cNvPr>
          <p:cNvCxnSpPr>
            <a:stCxn id="11" idx="3"/>
            <a:endCxn id="12" idx="1"/>
          </p:cNvCxnSpPr>
          <p:nvPr/>
        </p:nvCxnSpPr>
        <p:spPr>
          <a:xfrm>
            <a:off x="8678245" y="1836312"/>
            <a:ext cx="380827"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675D2A23-F223-304A-9EAC-5FBE582A91D4}"/>
              </a:ext>
            </a:extLst>
          </p:cNvPr>
          <p:cNvCxnSpPr>
            <a:stCxn id="11" idx="2"/>
            <a:endCxn id="82" idx="0"/>
          </p:cNvCxnSpPr>
          <p:nvPr/>
        </p:nvCxnSpPr>
        <p:spPr>
          <a:xfrm>
            <a:off x="7755514" y="2327114"/>
            <a:ext cx="0" cy="35929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DD2275B-4726-7147-A2E1-5C6B0E165F1A}"/>
              </a:ext>
            </a:extLst>
          </p:cNvPr>
          <p:cNvCxnSpPr>
            <a:stCxn id="82" idx="1"/>
            <a:endCxn id="16" idx="3"/>
          </p:cNvCxnSpPr>
          <p:nvPr/>
        </p:nvCxnSpPr>
        <p:spPr>
          <a:xfrm flipH="1">
            <a:off x="6557819" y="2999415"/>
            <a:ext cx="687085"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940A58E-8499-FC4C-9CEB-F81C5E4E8CAD}"/>
              </a:ext>
            </a:extLst>
          </p:cNvPr>
          <p:cNvCxnSpPr>
            <a:stCxn id="16" idx="1"/>
            <a:endCxn id="15" idx="3"/>
          </p:cNvCxnSpPr>
          <p:nvPr/>
        </p:nvCxnSpPr>
        <p:spPr>
          <a:xfrm flipH="1" flipV="1">
            <a:off x="4041629" y="2999415"/>
            <a:ext cx="564766"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929AC411-3484-424D-9F4F-48BD745833B6}"/>
              </a:ext>
            </a:extLst>
          </p:cNvPr>
          <p:cNvCxnSpPr>
            <a:stCxn id="15" idx="1"/>
            <a:endCxn id="14" idx="3"/>
          </p:cNvCxnSpPr>
          <p:nvPr/>
        </p:nvCxnSpPr>
        <p:spPr>
          <a:xfrm flipH="1">
            <a:off x="2266526" y="2999415"/>
            <a:ext cx="885586"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76472A5D-1C6B-D645-86AB-6DBB428DA2CA}"/>
              </a:ext>
            </a:extLst>
          </p:cNvPr>
          <p:cNvCxnSpPr>
            <a:stCxn id="107" idx="3"/>
            <a:endCxn id="55" idx="1"/>
          </p:cNvCxnSpPr>
          <p:nvPr/>
        </p:nvCxnSpPr>
        <p:spPr>
          <a:xfrm flipV="1">
            <a:off x="6309348" y="4115309"/>
            <a:ext cx="697253"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F8EECDA-91EB-0940-B717-93B486901265}"/>
              </a:ext>
            </a:extLst>
          </p:cNvPr>
          <p:cNvCxnSpPr>
            <a:stCxn id="55" idx="3"/>
            <a:endCxn id="19" idx="1"/>
          </p:cNvCxnSpPr>
          <p:nvPr/>
        </p:nvCxnSpPr>
        <p:spPr>
          <a:xfrm>
            <a:off x="8504425" y="4115309"/>
            <a:ext cx="472920"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9B8109D-5128-4C40-8DEF-9000B5065D16}"/>
              </a:ext>
            </a:extLst>
          </p:cNvPr>
          <p:cNvCxnSpPr>
            <a:stCxn id="16" idx="2"/>
            <a:endCxn id="107" idx="0"/>
          </p:cNvCxnSpPr>
          <p:nvPr/>
        </p:nvCxnSpPr>
        <p:spPr>
          <a:xfrm>
            <a:off x="5582107" y="3450200"/>
            <a:ext cx="0" cy="260643"/>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160DF6B1-3A50-FC4A-A938-CEAE782268B7}"/>
              </a:ext>
            </a:extLst>
          </p:cNvPr>
          <p:cNvCxnSpPr>
            <a:stCxn id="22" idx="1"/>
            <a:endCxn id="23" idx="3"/>
          </p:cNvCxnSpPr>
          <p:nvPr/>
        </p:nvCxnSpPr>
        <p:spPr>
          <a:xfrm flipH="1">
            <a:off x="4282278" y="5286622"/>
            <a:ext cx="696147"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40491F2-690D-774C-B65A-3C098DB7DB02}"/>
              </a:ext>
            </a:extLst>
          </p:cNvPr>
          <p:cNvCxnSpPr>
            <a:stCxn id="23" idx="1"/>
            <a:endCxn id="10" idx="3"/>
          </p:cNvCxnSpPr>
          <p:nvPr/>
        </p:nvCxnSpPr>
        <p:spPr>
          <a:xfrm flipH="1">
            <a:off x="2347075" y="5286622"/>
            <a:ext cx="564387"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5F2607F8-3542-4945-B3FE-69BDFE5C28ED}"/>
              </a:ext>
            </a:extLst>
          </p:cNvPr>
          <p:cNvCxnSpPr>
            <a:stCxn id="20" idx="1"/>
            <a:endCxn id="21" idx="3"/>
          </p:cNvCxnSpPr>
          <p:nvPr/>
        </p:nvCxnSpPr>
        <p:spPr>
          <a:xfrm flipH="1">
            <a:off x="8359195" y="5286621"/>
            <a:ext cx="376025" cy="1"/>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9A8BCA6E-7DD8-5842-AFD1-318DA5695BB5}"/>
              </a:ext>
            </a:extLst>
          </p:cNvPr>
          <p:cNvCxnSpPr>
            <a:stCxn id="19" idx="2"/>
            <a:endCxn id="20" idx="0"/>
          </p:cNvCxnSpPr>
          <p:nvPr/>
        </p:nvCxnSpPr>
        <p:spPr>
          <a:xfrm flipH="1">
            <a:off x="9662753" y="4464304"/>
            <a:ext cx="1" cy="37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A730DD-43E9-B546-80F2-9B0F1264C5A8}"/>
              </a:ext>
            </a:extLst>
          </p:cNvPr>
          <p:cNvCxnSpPr>
            <a:stCxn id="21" idx="1"/>
            <a:endCxn id="22" idx="3"/>
          </p:cNvCxnSpPr>
          <p:nvPr/>
        </p:nvCxnSpPr>
        <p:spPr>
          <a:xfrm flipH="1">
            <a:off x="6185789" y="5286622"/>
            <a:ext cx="966043" cy="0"/>
          </a:xfrm>
          <a:prstGeom prst="straightConnector1">
            <a:avLst/>
          </a:prstGeom>
          <a:ln w="28575">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938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2/28/20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13</a:t>
            </a:fld>
            <a:endParaRPr lang="en-US"/>
          </a:p>
        </p:txBody>
      </p:sp>
      <p:sp>
        <p:nvSpPr>
          <p:cNvPr id="6" name="Rectangle 5">
            <a:extLst>
              <a:ext uri="{FF2B5EF4-FFF2-40B4-BE49-F238E27FC236}">
                <a16:creationId xmlns:a16="http://schemas.microsoft.com/office/drawing/2014/main" id="{9E62D7A7-B295-4E9A-8DC2-6ACDF9FB6D2D}"/>
              </a:ext>
            </a:extLst>
          </p:cNvPr>
          <p:cNvSpPr/>
          <p:nvPr/>
        </p:nvSpPr>
        <p:spPr>
          <a:xfrm>
            <a:off x="838200" y="452582"/>
            <a:ext cx="10515599" cy="618451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 </a:t>
            </a:r>
          </a:p>
        </p:txBody>
      </p:sp>
      <p:graphicFrame>
        <p:nvGraphicFramePr>
          <p:cNvPr id="34" name="Diagram 33">
            <a:extLst>
              <a:ext uri="{FF2B5EF4-FFF2-40B4-BE49-F238E27FC236}">
                <a16:creationId xmlns:a16="http://schemas.microsoft.com/office/drawing/2014/main" id="{1546FEFB-7586-47A7-AAC4-472824E7FEC2}"/>
              </a:ext>
            </a:extLst>
          </p:cNvPr>
          <p:cNvGraphicFramePr/>
          <p:nvPr>
            <p:extLst>
              <p:ext uri="{D42A27DB-BD31-4B8C-83A1-F6EECF244321}">
                <p14:modId xmlns:p14="http://schemas.microsoft.com/office/powerpoint/2010/main" val="666629401"/>
              </p:ext>
            </p:extLst>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6E787A1-A153-488A-B0CB-55C9E1B4C35C}"/>
              </a:ext>
            </a:extLst>
          </p:cNvPr>
          <p:cNvSpPr txBox="1">
            <a:spLocks/>
          </p:cNvSpPr>
          <p:nvPr/>
        </p:nvSpPr>
        <p:spPr>
          <a:xfrm>
            <a:off x="838199" y="442690"/>
            <a:ext cx="10560734" cy="595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Exploratory Data Analysis (EDA) reveals key variables for our project.</a:t>
            </a:r>
          </a:p>
        </p:txBody>
      </p:sp>
      <p:sp>
        <p:nvSpPr>
          <p:cNvPr id="18" name="Flowchart: Multidocument 17">
            <a:extLst>
              <a:ext uri="{FF2B5EF4-FFF2-40B4-BE49-F238E27FC236}">
                <a16:creationId xmlns:a16="http://schemas.microsoft.com/office/drawing/2014/main" id="{07F066A2-7A9D-461A-8DE6-D72B6B237766}"/>
              </a:ext>
            </a:extLst>
          </p:cNvPr>
          <p:cNvSpPr/>
          <p:nvPr/>
        </p:nvSpPr>
        <p:spPr>
          <a:xfrm>
            <a:off x="4756388" y="2583487"/>
            <a:ext cx="2137559" cy="1971304"/>
          </a:xfrm>
          <a:prstGeom prst="flowChartMultidocument">
            <a:avLst/>
          </a:prstGeom>
          <a:solidFill>
            <a:schemeClr val="accent6">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panose="020F0502020204030204" pitchFamily="34" charset="0"/>
                <a:cs typeface="Calibri" panose="020F0502020204030204" pitchFamily="34" charset="0"/>
              </a:rPr>
              <a:t>Data</a:t>
            </a:r>
          </a:p>
        </p:txBody>
      </p:sp>
      <p:sp>
        <p:nvSpPr>
          <p:cNvPr id="19" name="Callout: Line 18">
            <a:extLst>
              <a:ext uri="{FF2B5EF4-FFF2-40B4-BE49-F238E27FC236}">
                <a16:creationId xmlns:a16="http://schemas.microsoft.com/office/drawing/2014/main" id="{078A63A3-DD55-4098-9D05-A8E84316FFC8}"/>
              </a:ext>
            </a:extLst>
          </p:cNvPr>
          <p:cNvSpPr/>
          <p:nvPr/>
        </p:nvSpPr>
        <p:spPr>
          <a:xfrm>
            <a:off x="7817254" y="1750163"/>
            <a:ext cx="1300348" cy="791131"/>
          </a:xfrm>
          <a:prstGeom prst="borderCallout1">
            <a:avLst>
              <a:gd name="adj1" fmla="val 22503"/>
              <a:gd name="adj2" fmla="val -6050"/>
              <a:gd name="adj3" fmla="val 112500"/>
              <a:gd name="adj4" fmla="val -38333"/>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CITY</a:t>
            </a:r>
          </a:p>
        </p:txBody>
      </p:sp>
      <p:sp>
        <p:nvSpPr>
          <p:cNvPr id="20" name="Callout: Line 19">
            <a:extLst>
              <a:ext uri="{FF2B5EF4-FFF2-40B4-BE49-F238E27FC236}">
                <a16:creationId xmlns:a16="http://schemas.microsoft.com/office/drawing/2014/main" id="{8227894B-F27A-4EEF-BD1C-447A67B51E90}"/>
              </a:ext>
            </a:extLst>
          </p:cNvPr>
          <p:cNvSpPr/>
          <p:nvPr/>
        </p:nvSpPr>
        <p:spPr>
          <a:xfrm>
            <a:off x="7945903" y="2965404"/>
            <a:ext cx="1300348" cy="791131"/>
          </a:xfrm>
          <a:prstGeom prst="borderCallout1">
            <a:avLst>
              <a:gd name="adj1" fmla="val 18750"/>
              <a:gd name="adj2" fmla="val -8333"/>
              <a:gd name="adj3" fmla="val 19434"/>
              <a:gd name="adj4" fmla="val -52945"/>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SEX</a:t>
            </a:r>
          </a:p>
        </p:txBody>
      </p:sp>
      <p:sp>
        <p:nvSpPr>
          <p:cNvPr id="21" name="Callout: Line 20">
            <a:extLst>
              <a:ext uri="{FF2B5EF4-FFF2-40B4-BE49-F238E27FC236}">
                <a16:creationId xmlns:a16="http://schemas.microsoft.com/office/drawing/2014/main" id="{77B06360-04D2-4062-B056-4A3F61F3F1F3}"/>
              </a:ext>
            </a:extLst>
          </p:cNvPr>
          <p:cNvSpPr/>
          <p:nvPr/>
        </p:nvSpPr>
        <p:spPr>
          <a:xfrm>
            <a:off x="7817254" y="4260144"/>
            <a:ext cx="1300348" cy="791131"/>
          </a:xfrm>
          <a:prstGeom prst="borderCallout1">
            <a:avLst>
              <a:gd name="adj1" fmla="val 18750"/>
              <a:gd name="adj2" fmla="val -8333"/>
              <a:gd name="adj3" fmla="val -42860"/>
              <a:gd name="adj4" fmla="val -47922"/>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RACE</a:t>
            </a:r>
          </a:p>
        </p:txBody>
      </p:sp>
      <p:sp>
        <p:nvSpPr>
          <p:cNvPr id="22" name="Callout: Line 21">
            <a:extLst>
              <a:ext uri="{FF2B5EF4-FFF2-40B4-BE49-F238E27FC236}">
                <a16:creationId xmlns:a16="http://schemas.microsoft.com/office/drawing/2014/main" id="{B01D1C3B-0053-457E-8414-D169297E85C4}"/>
              </a:ext>
            </a:extLst>
          </p:cNvPr>
          <p:cNvSpPr/>
          <p:nvPr/>
        </p:nvSpPr>
        <p:spPr>
          <a:xfrm>
            <a:off x="2660394" y="1918583"/>
            <a:ext cx="1300348" cy="791131"/>
          </a:xfrm>
          <a:prstGeom prst="borderCallout1">
            <a:avLst>
              <a:gd name="adj1" fmla="val 19501"/>
              <a:gd name="adj2" fmla="val 104909"/>
              <a:gd name="adj3" fmla="val 89234"/>
              <a:gd name="adj4" fmla="val 152078"/>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OPEID</a:t>
            </a:r>
          </a:p>
        </p:txBody>
      </p:sp>
      <p:sp>
        <p:nvSpPr>
          <p:cNvPr id="23" name="Callout: Line 22">
            <a:extLst>
              <a:ext uri="{FF2B5EF4-FFF2-40B4-BE49-F238E27FC236}">
                <a16:creationId xmlns:a16="http://schemas.microsoft.com/office/drawing/2014/main" id="{C26EFD39-603A-421E-98CE-3489C7C98A86}"/>
              </a:ext>
            </a:extLst>
          </p:cNvPr>
          <p:cNvSpPr/>
          <p:nvPr/>
        </p:nvSpPr>
        <p:spPr>
          <a:xfrm>
            <a:off x="2532733" y="3098765"/>
            <a:ext cx="1300348" cy="791131"/>
          </a:xfrm>
          <a:prstGeom prst="borderCallout1">
            <a:avLst>
              <a:gd name="adj1" fmla="val 21002"/>
              <a:gd name="adj2" fmla="val 105822"/>
              <a:gd name="adj3" fmla="val 21686"/>
              <a:gd name="adj4" fmla="val 157101"/>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SCHOOL</a:t>
            </a:r>
          </a:p>
          <a:p>
            <a:pPr algn="ctr"/>
            <a:r>
              <a:rPr lang="en-US" sz="2000" dirty="0">
                <a:solidFill>
                  <a:schemeClr val="tx1"/>
                </a:solidFill>
                <a:latin typeface="Calibri" panose="020F0502020204030204" pitchFamily="34" charset="0"/>
                <a:cs typeface="Calibri" panose="020F0502020204030204" pitchFamily="34" charset="0"/>
              </a:rPr>
              <a:t>TYPE</a:t>
            </a:r>
          </a:p>
        </p:txBody>
      </p:sp>
      <p:sp>
        <p:nvSpPr>
          <p:cNvPr id="24" name="Callout: Line 23">
            <a:extLst>
              <a:ext uri="{FF2B5EF4-FFF2-40B4-BE49-F238E27FC236}">
                <a16:creationId xmlns:a16="http://schemas.microsoft.com/office/drawing/2014/main" id="{3CE622AC-B930-4523-B16B-BD1C4D34A200}"/>
              </a:ext>
            </a:extLst>
          </p:cNvPr>
          <p:cNvSpPr/>
          <p:nvPr/>
        </p:nvSpPr>
        <p:spPr>
          <a:xfrm>
            <a:off x="2697010" y="4326222"/>
            <a:ext cx="1300348" cy="791131"/>
          </a:xfrm>
          <a:prstGeom prst="borderCallout1">
            <a:avLst>
              <a:gd name="adj1" fmla="val 35262"/>
              <a:gd name="adj2" fmla="val 103082"/>
              <a:gd name="adj3" fmla="val -13589"/>
              <a:gd name="adj4" fmla="val 147512"/>
            </a:avLst>
          </a:prstGeom>
          <a:solidFill>
            <a:schemeClr val="accent1">
              <a:lumMod val="60000"/>
              <a:lumOff val="40000"/>
            </a:schemeClr>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DRATE</a:t>
            </a:r>
          </a:p>
        </p:txBody>
      </p:sp>
    </p:spTree>
    <p:extLst>
      <p:ext uri="{BB962C8B-B14F-4D97-AF65-F5344CB8AC3E}">
        <p14:creationId xmlns:p14="http://schemas.microsoft.com/office/powerpoint/2010/main" val="848304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2/28/20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14</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extLst>
              <p:ext uri="{D42A27DB-BD31-4B8C-83A1-F6EECF244321}">
                <p14:modId xmlns:p14="http://schemas.microsoft.com/office/powerpoint/2010/main" val="1483075377"/>
              </p:ext>
            </p:extLst>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24947"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3BCC7AA7-B875-4AAF-917D-8F3EC2551182}"/>
              </a:ext>
            </a:extLst>
          </p:cNvPr>
          <p:cNvSpPr txBox="1">
            <a:spLocks/>
          </p:cNvSpPr>
          <p:nvPr/>
        </p:nvSpPr>
        <p:spPr>
          <a:xfrm>
            <a:off x="838200" y="452582"/>
            <a:ext cx="10515600" cy="871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A two-tailed t-test can help us determine significance between average CDR.</a:t>
            </a:r>
          </a:p>
        </p:txBody>
      </p:sp>
      <p:pic>
        <p:nvPicPr>
          <p:cNvPr id="17" name="Picture 16" descr="A screenshot of a cell phone&#10;&#10;Description automatically generated">
            <a:extLst>
              <a:ext uri="{FF2B5EF4-FFF2-40B4-BE49-F238E27FC236}">
                <a16:creationId xmlns:a16="http://schemas.microsoft.com/office/drawing/2014/main" id="{31132A86-ED21-4DAE-96FA-A478391C09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6543" y="1307785"/>
            <a:ext cx="6240980" cy="4200246"/>
          </a:xfrm>
          <a:prstGeom prst="rect">
            <a:avLst/>
          </a:prstGeom>
        </p:spPr>
      </p:pic>
      <p:sp>
        <p:nvSpPr>
          <p:cNvPr id="20" name="TextBox 19">
            <a:extLst>
              <a:ext uri="{FF2B5EF4-FFF2-40B4-BE49-F238E27FC236}">
                <a16:creationId xmlns:a16="http://schemas.microsoft.com/office/drawing/2014/main" id="{CEB9E5DA-F9B0-4B75-9E88-B714B4AC9F99}"/>
              </a:ext>
            </a:extLst>
          </p:cNvPr>
          <p:cNvSpPr txBox="1"/>
          <p:nvPr/>
        </p:nvSpPr>
        <p:spPr>
          <a:xfrm>
            <a:off x="898118" y="5467696"/>
            <a:ext cx="1862048" cy="276999"/>
          </a:xfrm>
          <a:prstGeom prst="rect">
            <a:avLst/>
          </a:prstGeom>
          <a:noFill/>
        </p:spPr>
        <p:txBody>
          <a:bodyPr wrap="none" rtlCol="0">
            <a:spAutoFit/>
          </a:bodyPr>
          <a:lstStyle/>
          <a:p>
            <a:r>
              <a:rPr lang="en-US" sz="1200" i="1" dirty="0">
                <a:cs typeface="Calibri" panose="020F0502020204030204" pitchFamily="34" charset="0"/>
              </a:rPr>
              <a:t>Source: (</a:t>
            </a:r>
            <a:r>
              <a:rPr lang="en-US" sz="1200" i="1" dirty="0">
                <a:solidFill>
                  <a:schemeClr val="bg2">
                    <a:lumMod val="25000"/>
                  </a:schemeClr>
                </a:solidFill>
              </a:rPr>
              <a:t>Penn State</a:t>
            </a:r>
            <a:r>
              <a:rPr lang="en-US" sz="1200" i="1" dirty="0">
                <a:cs typeface="Calibri" panose="020F0502020204030204" pitchFamily="34" charset="0"/>
              </a:rPr>
              <a:t>, 2020)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5A340ED-B54F-488F-9430-82BFE595A66E}"/>
                  </a:ext>
                </a:extLst>
              </p:cNvPr>
              <p:cNvSpPr txBox="1"/>
              <p:nvPr/>
            </p:nvSpPr>
            <p:spPr>
              <a:xfrm>
                <a:off x="1084477" y="2838173"/>
                <a:ext cx="2859278" cy="14133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𝑡</m:t>
                      </m:r>
                      <m:r>
                        <a:rPr lang="en-US" sz="4000" b="0" i="1" smtClean="0">
                          <a:latin typeface="Cambria Math" panose="02040503050406030204" pitchFamily="18" charset="0"/>
                        </a:rPr>
                        <m:t>=</m:t>
                      </m:r>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𝑋</m:t>
                                  </m:r>
                                </m:e>
                              </m:acc>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num>
                        <m:den>
                          <m:sSub>
                            <m:sSubPr>
                              <m:ctrlPr>
                                <a:rPr lang="en-US" sz="400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𝜎</m:t>
                              </m:r>
                            </m:e>
                            <m:sub>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acc>
                                    <m:accPr>
                                      <m:chr m:val="̅"/>
                                      <m:ctrlPr>
                                        <a:rPr lang="en-US" sz="4000" i="1">
                                          <a:latin typeface="Cambria Math" panose="02040503050406030204" pitchFamily="18" charset="0"/>
                                        </a:rPr>
                                      </m:ctrlPr>
                                    </m:accPr>
                                    <m:e>
                                      <m:r>
                                        <a:rPr lang="en-US" sz="4000" b="0" i="1">
                                          <a:latin typeface="Cambria Math" panose="02040503050406030204" pitchFamily="18" charset="0"/>
                                        </a:rPr>
                                        <m:t>𝑋</m:t>
                                      </m:r>
                                    </m:e>
                                  </m:acc>
                                </m:e>
                                <m:sub>
                                  <m:r>
                                    <a:rPr lang="en-US" sz="4000" b="0" i="1" smtClean="0">
                                      <a:latin typeface="Cambria Math" panose="02040503050406030204" pitchFamily="18" charset="0"/>
                                    </a:rPr>
                                    <m:t>2</m:t>
                                  </m:r>
                                </m:sub>
                              </m:sSub>
                            </m:sub>
                          </m:sSub>
                        </m:den>
                      </m:f>
                    </m:oMath>
                  </m:oMathPara>
                </a14:m>
                <a:endParaRPr lang="en-US" sz="4000" dirty="0">
                  <a:latin typeface="Book Antiqua" panose="02040602050305030304" pitchFamily="18"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B5A340ED-B54F-488F-9430-82BFE595A66E}"/>
                  </a:ext>
                </a:extLst>
              </p:cNvPr>
              <p:cNvSpPr txBox="1">
                <a:spLocks noRot="1" noChangeAspect="1" noMove="1" noResize="1" noEditPoints="1" noAdjustHandles="1" noChangeArrowheads="1" noChangeShapeType="1" noTextEdit="1"/>
              </p:cNvSpPr>
              <p:nvPr/>
            </p:nvSpPr>
            <p:spPr>
              <a:xfrm>
                <a:off x="1084477" y="2838173"/>
                <a:ext cx="2859278" cy="141333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4633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2/28/20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15</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extLst>
              <p:ext uri="{D42A27DB-BD31-4B8C-83A1-F6EECF244321}">
                <p14:modId xmlns:p14="http://schemas.microsoft.com/office/powerpoint/2010/main" val="1144556711"/>
              </p:ext>
            </p:extLst>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0557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FD66C81A-59C9-4085-9271-0603E7A24D27}"/>
              </a:ext>
            </a:extLst>
          </p:cNvPr>
          <p:cNvSpPr txBox="1">
            <a:spLocks/>
          </p:cNvSpPr>
          <p:nvPr/>
        </p:nvSpPr>
        <p:spPr>
          <a:xfrm>
            <a:off x="838200" y="451833"/>
            <a:ext cx="10515600" cy="88635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Machine Learning methods allow for a more in-depth analysis of our data that can be viewed in an easy-to-access dashboard.</a:t>
            </a:r>
          </a:p>
        </p:txBody>
      </p:sp>
      <p:sp>
        <p:nvSpPr>
          <p:cNvPr id="60" name="TextBox 59">
            <a:extLst>
              <a:ext uri="{FF2B5EF4-FFF2-40B4-BE49-F238E27FC236}">
                <a16:creationId xmlns:a16="http://schemas.microsoft.com/office/drawing/2014/main" id="{60053EFC-3A17-4808-89F8-63C571C21E72}"/>
              </a:ext>
            </a:extLst>
          </p:cNvPr>
          <p:cNvSpPr txBox="1"/>
          <p:nvPr/>
        </p:nvSpPr>
        <p:spPr>
          <a:xfrm>
            <a:off x="1552141" y="4503648"/>
            <a:ext cx="1626951" cy="584775"/>
          </a:xfrm>
          <a:prstGeom prst="rect">
            <a:avLst/>
          </a:prstGeom>
          <a:noFill/>
        </p:spPr>
        <p:txBody>
          <a:bodyPr wrap="square" rtlCol="0">
            <a:spAutoFit/>
          </a:bodyPr>
          <a:lstStyle/>
          <a:p>
            <a:pPr algn="ctr"/>
            <a:r>
              <a:rPr lang="en-US" sz="1600" b="1" dirty="0">
                <a:solidFill>
                  <a:schemeClr val="bg2">
                    <a:lumMod val="25000"/>
                  </a:schemeClr>
                </a:solidFill>
                <a:latin typeface="Calibri" panose="020F0502020204030204" pitchFamily="34" charset="0"/>
                <a:cs typeface="Calibri" panose="020F0502020204030204" pitchFamily="34" charset="0"/>
              </a:rPr>
              <a:t>Unsupervised Learning</a:t>
            </a:r>
          </a:p>
        </p:txBody>
      </p:sp>
      <p:sp>
        <p:nvSpPr>
          <p:cNvPr id="61" name="TextBox 60">
            <a:extLst>
              <a:ext uri="{FF2B5EF4-FFF2-40B4-BE49-F238E27FC236}">
                <a16:creationId xmlns:a16="http://schemas.microsoft.com/office/drawing/2014/main" id="{60053EFC-3A17-4808-89F8-63C571C21E72}"/>
              </a:ext>
            </a:extLst>
          </p:cNvPr>
          <p:cNvSpPr txBox="1"/>
          <p:nvPr/>
        </p:nvSpPr>
        <p:spPr>
          <a:xfrm>
            <a:off x="4971005" y="4503648"/>
            <a:ext cx="1626951" cy="584775"/>
          </a:xfrm>
          <a:prstGeom prst="rect">
            <a:avLst/>
          </a:prstGeom>
          <a:noFill/>
        </p:spPr>
        <p:txBody>
          <a:bodyPr wrap="square" rtlCol="0">
            <a:spAutoFit/>
          </a:bodyPr>
          <a:lstStyle/>
          <a:p>
            <a:pPr algn="ctr"/>
            <a:r>
              <a:rPr lang="en-US" sz="1600" b="1" dirty="0">
                <a:solidFill>
                  <a:schemeClr val="bg2">
                    <a:lumMod val="25000"/>
                  </a:schemeClr>
                </a:solidFill>
                <a:latin typeface="Calibri" panose="020F0502020204030204" pitchFamily="34" charset="0"/>
                <a:cs typeface="Calibri" panose="020F0502020204030204" pitchFamily="34" charset="0"/>
              </a:rPr>
              <a:t>Supervised Learning</a:t>
            </a:r>
          </a:p>
        </p:txBody>
      </p:sp>
      <p:sp>
        <p:nvSpPr>
          <p:cNvPr id="62" name="TextBox 61">
            <a:extLst>
              <a:ext uri="{FF2B5EF4-FFF2-40B4-BE49-F238E27FC236}">
                <a16:creationId xmlns:a16="http://schemas.microsoft.com/office/drawing/2014/main" id="{60053EFC-3A17-4808-89F8-63C571C21E72}"/>
              </a:ext>
            </a:extLst>
          </p:cNvPr>
          <p:cNvSpPr txBox="1"/>
          <p:nvPr/>
        </p:nvSpPr>
        <p:spPr>
          <a:xfrm>
            <a:off x="8368601" y="4500189"/>
            <a:ext cx="1969142" cy="584775"/>
          </a:xfrm>
          <a:prstGeom prst="rect">
            <a:avLst/>
          </a:prstGeom>
          <a:noFill/>
        </p:spPr>
        <p:txBody>
          <a:bodyPr wrap="square" rtlCol="0">
            <a:spAutoFit/>
          </a:bodyPr>
          <a:lstStyle/>
          <a:p>
            <a:pPr algn="ctr"/>
            <a:r>
              <a:rPr lang="en-US" sz="1600" b="1" dirty="0">
                <a:solidFill>
                  <a:schemeClr val="bg2">
                    <a:lumMod val="25000"/>
                  </a:schemeClr>
                </a:solidFill>
                <a:latin typeface="Calibri" panose="020F0502020204030204" pitchFamily="34" charset="0"/>
                <a:cs typeface="Calibri" panose="020F0502020204030204" pitchFamily="34" charset="0"/>
              </a:rPr>
              <a:t>Business Intelligence Dashboard</a:t>
            </a:r>
          </a:p>
        </p:txBody>
      </p:sp>
      <p:pic>
        <p:nvPicPr>
          <p:cNvPr id="64" name="Graphic 63">
            <a:extLst>
              <a:ext uri="{FF2B5EF4-FFF2-40B4-BE49-F238E27FC236}">
                <a16:creationId xmlns:a16="http://schemas.microsoft.com/office/drawing/2014/main" id="{9845CDC9-36F0-441F-B600-23C84069E6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59213" y="2060040"/>
            <a:ext cx="2387918" cy="2387920"/>
          </a:xfrm>
          <a:prstGeom prst="rect">
            <a:avLst/>
          </a:prstGeom>
        </p:spPr>
      </p:pic>
      <p:pic>
        <p:nvPicPr>
          <p:cNvPr id="5" name="Graphic 4">
            <a:extLst>
              <a:ext uri="{FF2B5EF4-FFF2-40B4-BE49-F238E27FC236}">
                <a16:creationId xmlns:a16="http://schemas.microsoft.com/office/drawing/2014/main" id="{F68FD213-9738-4731-B8E4-D0BFBE6EC6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49834" y="2060040"/>
            <a:ext cx="2431566" cy="2431566"/>
          </a:xfrm>
          <a:prstGeom prst="rect">
            <a:avLst/>
          </a:prstGeom>
        </p:spPr>
      </p:pic>
      <p:pic>
        <p:nvPicPr>
          <p:cNvPr id="7" name="Graphic 6">
            <a:extLst>
              <a:ext uri="{FF2B5EF4-FFF2-40B4-BE49-F238E27FC236}">
                <a16:creationId xmlns:a16="http://schemas.microsoft.com/office/drawing/2014/main" id="{07AC08D2-0667-4480-B995-2A46F41CB3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60852" y="2152194"/>
            <a:ext cx="2247258" cy="2247258"/>
          </a:xfrm>
          <a:prstGeom prst="rect">
            <a:avLst/>
          </a:prstGeom>
        </p:spPr>
      </p:pic>
    </p:spTree>
    <p:extLst>
      <p:ext uri="{BB962C8B-B14F-4D97-AF65-F5344CB8AC3E}">
        <p14:creationId xmlns:p14="http://schemas.microsoft.com/office/powerpoint/2010/main" val="361508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16</a:t>
            </a:fld>
            <a:endParaRPr lang="en-US"/>
          </a:p>
        </p:txBody>
      </p:sp>
      <p:sp>
        <p:nvSpPr>
          <p:cNvPr id="38" name="Title 1">
            <a:extLst>
              <a:ext uri="{FF2B5EF4-FFF2-40B4-BE49-F238E27FC236}">
                <a16:creationId xmlns:a16="http://schemas.microsoft.com/office/drawing/2014/main" id="{2BFFCAAB-C6E4-4795-8884-756C09A6F677}"/>
              </a:ext>
            </a:extLst>
          </p:cNvPr>
          <p:cNvSpPr txBox="1">
            <a:spLocks/>
          </p:cNvSpPr>
          <p:nvPr/>
        </p:nvSpPr>
        <p:spPr>
          <a:xfrm>
            <a:off x="997483" y="285675"/>
            <a:ext cx="10515600" cy="12387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Since CDR Data is released yearly, and Census Data is only released every 10 years, we cannot update our dashboard in real time. </a:t>
            </a:r>
          </a:p>
        </p:txBody>
      </p:sp>
      <p:grpSp>
        <p:nvGrpSpPr>
          <p:cNvPr id="13" name="Group 12">
            <a:extLst>
              <a:ext uri="{FF2B5EF4-FFF2-40B4-BE49-F238E27FC236}">
                <a16:creationId xmlns:a16="http://schemas.microsoft.com/office/drawing/2014/main" id="{C7CE7292-CDA6-4F64-AA71-4275C2B1E23E}"/>
              </a:ext>
            </a:extLst>
          </p:cNvPr>
          <p:cNvGrpSpPr/>
          <p:nvPr/>
        </p:nvGrpSpPr>
        <p:grpSpPr>
          <a:xfrm>
            <a:off x="1525966" y="1739916"/>
            <a:ext cx="9140068" cy="3460371"/>
            <a:chOff x="1272295" y="1739916"/>
            <a:chExt cx="9140068" cy="3460371"/>
          </a:xfrm>
        </p:grpSpPr>
        <p:pic>
          <p:nvPicPr>
            <p:cNvPr id="9" name="Graphic 8">
              <a:extLst>
                <a:ext uri="{FF2B5EF4-FFF2-40B4-BE49-F238E27FC236}">
                  <a16:creationId xmlns:a16="http://schemas.microsoft.com/office/drawing/2014/main" id="{0BFB995D-994A-432E-BCB1-5B64954641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87167" y="1739916"/>
              <a:ext cx="2828888" cy="2828888"/>
            </a:xfrm>
            <a:prstGeom prst="rect">
              <a:avLst/>
            </a:prstGeom>
          </p:spPr>
        </p:pic>
        <p:pic>
          <p:nvPicPr>
            <p:cNvPr id="11" name="Graphic 10">
              <a:extLst>
                <a:ext uri="{FF2B5EF4-FFF2-40B4-BE49-F238E27FC236}">
                  <a16:creationId xmlns:a16="http://schemas.microsoft.com/office/drawing/2014/main" id="{AACFAD44-A6D8-4D6B-A24B-705306B18C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72295" y="2655699"/>
              <a:ext cx="2544588" cy="2544588"/>
            </a:xfrm>
            <a:prstGeom prst="rect">
              <a:avLst/>
            </a:prstGeom>
          </p:spPr>
        </p:pic>
        <p:pic>
          <p:nvPicPr>
            <p:cNvPr id="17" name="Graphic 16">
              <a:extLst>
                <a:ext uri="{FF2B5EF4-FFF2-40B4-BE49-F238E27FC236}">
                  <a16:creationId xmlns:a16="http://schemas.microsoft.com/office/drawing/2014/main" id="{08A95FF7-43F0-4E5D-B674-007F7E4C6C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7775" y="2655699"/>
              <a:ext cx="2544588" cy="2544588"/>
            </a:xfrm>
            <a:prstGeom prst="rect">
              <a:avLst/>
            </a:prstGeom>
          </p:spPr>
        </p:pic>
      </p:grpSp>
    </p:spTree>
    <p:extLst>
      <p:ext uri="{BB962C8B-B14F-4D97-AF65-F5344CB8AC3E}">
        <p14:creationId xmlns:p14="http://schemas.microsoft.com/office/powerpoint/2010/main" val="148493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2/28/20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17</a:t>
            </a:fld>
            <a:endParaRPr lang="en-US"/>
          </a:p>
        </p:txBody>
      </p:sp>
      <p:graphicFrame>
        <p:nvGraphicFramePr>
          <p:cNvPr id="34" name="Diagram 33">
            <a:extLst>
              <a:ext uri="{FF2B5EF4-FFF2-40B4-BE49-F238E27FC236}">
                <a16:creationId xmlns:a16="http://schemas.microsoft.com/office/drawing/2014/main" id="{1546FEFB-7586-47A7-AAC4-472824E7FEC2}"/>
              </a:ext>
            </a:extLst>
          </p:cNvPr>
          <p:cNvGraphicFramePr/>
          <p:nvPr>
            <p:extLst>
              <p:ext uri="{D42A27DB-BD31-4B8C-83A1-F6EECF244321}">
                <p14:modId xmlns:p14="http://schemas.microsoft.com/office/powerpoint/2010/main" val="3953043563"/>
              </p:ext>
            </p:extLst>
          </p:nvPr>
        </p:nvGraphicFramePr>
        <p:xfrm>
          <a:off x="838200" y="5803825"/>
          <a:ext cx="10515599" cy="400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6" name="Straight Connector 35">
            <a:extLst>
              <a:ext uri="{FF2B5EF4-FFF2-40B4-BE49-F238E27FC236}">
                <a16:creationId xmlns:a16="http://schemas.microsoft.com/office/drawing/2014/main" id="{D6F34719-BC6B-46BE-952A-143D5BFA6F7B}"/>
              </a:ext>
            </a:extLst>
          </p:cNvPr>
          <p:cNvCxnSpPr/>
          <p:nvPr/>
        </p:nvCxnSpPr>
        <p:spPr>
          <a:xfrm>
            <a:off x="838200" y="5810915"/>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3458168-9EE2-4BC9-A630-00D958C5EC83}"/>
              </a:ext>
            </a:extLst>
          </p:cNvPr>
          <p:cNvCxnSpPr>
            <a:cxnSpLocks/>
          </p:cNvCxnSpPr>
          <p:nvPr/>
        </p:nvCxnSpPr>
        <p:spPr>
          <a:xfrm>
            <a:off x="3400053" y="5801121"/>
            <a:ext cx="340468" cy="37744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0A0D921-78C1-429B-8490-191B20A4F2F4}"/>
              </a:ext>
            </a:extLst>
          </p:cNvPr>
          <p:cNvCxnSpPr/>
          <p:nvPr/>
        </p:nvCxnSpPr>
        <p:spPr>
          <a:xfrm>
            <a:off x="290857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94E3FC-C10A-4113-B014-12BF7D2E2932}"/>
              </a:ext>
            </a:extLst>
          </p:cNvPr>
          <p:cNvCxnSpPr>
            <a:cxnSpLocks/>
          </p:cNvCxnSpPr>
          <p:nvPr/>
        </p:nvCxnSpPr>
        <p:spPr>
          <a:xfrm>
            <a:off x="5968277" y="5811665"/>
            <a:ext cx="317612" cy="36690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2C0E6C0-E34A-4A0C-8277-D31753046D46}"/>
              </a:ext>
            </a:extLst>
          </p:cNvPr>
          <p:cNvCxnSpPr/>
          <p:nvPr/>
        </p:nvCxnSpPr>
        <p:spPr>
          <a:xfrm>
            <a:off x="497894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26FD899-C380-451F-8C57-C3EBFB83FBDF}"/>
              </a:ext>
            </a:extLst>
          </p:cNvPr>
          <p:cNvCxnSpPr>
            <a:cxnSpLocks/>
          </p:cNvCxnSpPr>
          <p:nvPr/>
        </p:nvCxnSpPr>
        <p:spPr>
          <a:xfrm>
            <a:off x="8544356" y="5803825"/>
            <a:ext cx="340468" cy="384534"/>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149BBBA-F009-4CED-845C-43A487CCF9BC}"/>
              </a:ext>
            </a:extLst>
          </p:cNvPr>
          <p:cNvCxnSpPr/>
          <p:nvPr/>
        </p:nvCxnSpPr>
        <p:spPr>
          <a:xfrm>
            <a:off x="6999050" y="5810914"/>
            <a:ext cx="2070370"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5B0211E-A57D-4262-A502-816417C13DE8}"/>
              </a:ext>
            </a:extLst>
          </p:cNvPr>
          <p:cNvCxnSpPr>
            <a:cxnSpLocks/>
          </p:cNvCxnSpPr>
          <p:nvPr/>
        </p:nvCxnSpPr>
        <p:spPr>
          <a:xfrm>
            <a:off x="9069420" y="5810914"/>
            <a:ext cx="2284379" cy="0"/>
          </a:xfrm>
          <a:prstGeom prst="line">
            <a:avLst/>
          </a:prstGeom>
          <a:ln w="28575" cmpd="sng">
            <a:solidFill>
              <a:srgbClr val="336699"/>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D5F1172-3DC0-4A5F-837A-C08F3688F71D}"/>
              </a:ext>
            </a:extLst>
          </p:cNvPr>
          <p:cNvCxnSpPr>
            <a:cxnSpLocks/>
          </p:cNvCxnSpPr>
          <p:nvPr/>
        </p:nvCxnSpPr>
        <p:spPr>
          <a:xfrm>
            <a:off x="838200" y="6206743"/>
            <a:ext cx="10515599" cy="0"/>
          </a:xfrm>
          <a:prstGeom prst="line">
            <a:avLst/>
          </a:prstGeom>
          <a:ln w="76200" cmpd="dbl">
            <a:solidFill>
              <a:srgbClr val="336699"/>
            </a:solidFill>
          </a:ln>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CFDA87B4-9C4D-49A4-B2FE-79E3095135AC}"/>
              </a:ext>
            </a:extLst>
          </p:cNvPr>
          <p:cNvSpPr txBox="1">
            <a:spLocks/>
          </p:cNvSpPr>
          <p:nvPr/>
        </p:nvSpPr>
        <p:spPr>
          <a:xfrm>
            <a:off x="838200" y="458836"/>
            <a:ext cx="10515600" cy="93730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800" b="1" dirty="0">
                <a:latin typeface="Calibri" panose="020F0502020204030204" pitchFamily="34" charset="0"/>
                <a:cs typeface="Calibri" panose="020F0502020204030204" pitchFamily="34" charset="0"/>
              </a:rPr>
              <a:t>Our research will help prospective students understand the relationship between college type and default rate. </a:t>
            </a:r>
          </a:p>
        </p:txBody>
      </p:sp>
      <p:sp>
        <p:nvSpPr>
          <p:cNvPr id="20" name="Rounded Rectangle 15">
            <a:extLst>
              <a:ext uri="{FF2B5EF4-FFF2-40B4-BE49-F238E27FC236}">
                <a16:creationId xmlns:a16="http://schemas.microsoft.com/office/drawing/2014/main" id="{83DED144-C74B-4547-B88B-629684969A3B}"/>
              </a:ext>
            </a:extLst>
          </p:cNvPr>
          <p:cNvSpPr/>
          <p:nvPr/>
        </p:nvSpPr>
        <p:spPr>
          <a:xfrm rot="2292896">
            <a:off x="7067222" y="1516878"/>
            <a:ext cx="479771" cy="2714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F865C01E-887B-472A-A5C2-4445D1CF331A}"/>
              </a:ext>
            </a:extLst>
          </p:cNvPr>
          <p:cNvSpPr/>
          <p:nvPr/>
        </p:nvSpPr>
        <p:spPr>
          <a:xfrm>
            <a:off x="5049175" y="1608916"/>
            <a:ext cx="2597517" cy="887110"/>
          </a:xfrm>
          <a:prstGeom prst="roundRect">
            <a:avLst/>
          </a:prstGeom>
          <a:solidFill>
            <a:schemeClr val="accent1">
              <a:lumMod val="40000"/>
              <a:lumOff val="6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ln w="0"/>
                <a:solidFill>
                  <a:schemeClr val="tx1"/>
                </a:solidFill>
                <a:latin typeface="Calibri" panose="020F0502020204030204" pitchFamily="34" charset="0"/>
                <a:cs typeface="Calibri" panose="020F0502020204030204" pitchFamily="34" charset="0"/>
              </a:rPr>
              <a:t>College</a:t>
            </a:r>
          </a:p>
        </p:txBody>
      </p:sp>
      <p:sp>
        <p:nvSpPr>
          <p:cNvPr id="23" name="Rectangle: Rounded Corners 22">
            <a:extLst>
              <a:ext uri="{FF2B5EF4-FFF2-40B4-BE49-F238E27FC236}">
                <a16:creationId xmlns:a16="http://schemas.microsoft.com/office/drawing/2014/main" id="{B35FEAB4-2558-41D8-8F02-83354EDC550D}"/>
              </a:ext>
            </a:extLst>
          </p:cNvPr>
          <p:cNvSpPr/>
          <p:nvPr/>
        </p:nvSpPr>
        <p:spPr>
          <a:xfrm>
            <a:off x="3349598" y="2948035"/>
            <a:ext cx="1567908" cy="967327"/>
          </a:xfrm>
          <a:prstGeom prst="roundRect">
            <a:avLst/>
          </a:prstGeom>
          <a:solidFill>
            <a:schemeClr val="accent3">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Private</a:t>
            </a:r>
          </a:p>
        </p:txBody>
      </p:sp>
      <p:sp>
        <p:nvSpPr>
          <p:cNvPr id="24" name="Rectangle: Rounded Corners 23">
            <a:extLst>
              <a:ext uri="{FF2B5EF4-FFF2-40B4-BE49-F238E27FC236}">
                <a16:creationId xmlns:a16="http://schemas.microsoft.com/office/drawing/2014/main" id="{B817690D-F152-4994-8945-8E32F3A6BD1E}"/>
              </a:ext>
            </a:extLst>
          </p:cNvPr>
          <p:cNvSpPr/>
          <p:nvPr/>
        </p:nvSpPr>
        <p:spPr>
          <a:xfrm>
            <a:off x="7615646" y="2950269"/>
            <a:ext cx="1567908" cy="967327"/>
          </a:xfrm>
          <a:prstGeom prst="roundRect">
            <a:avLst/>
          </a:prstGeom>
          <a:solidFill>
            <a:schemeClr val="accent6">
              <a:lumMod val="60000"/>
              <a:lumOff val="40000"/>
            </a:schemeClr>
          </a:solidFill>
          <a:ln w="28575">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ln w="0"/>
                <a:solidFill>
                  <a:schemeClr val="tx1"/>
                </a:solidFill>
                <a:latin typeface="Calibri" panose="020F0502020204030204" pitchFamily="34" charset="0"/>
                <a:cs typeface="Calibri" panose="020F0502020204030204" pitchFamily="34" charset="0"/>
              </a:rPr>
              <a:t>Public</a:t>
            </a:r>
          </a:p>
        </p:txBody>
      </p:sp>
      <p:sp>
        <p:nvSpPr>
          <p:cNvPr id="25" name="Rectangle: Rounded Corners 24">
            <a:extLst>
              <a:ext uri="{FF2B5EF4-FFF2-40B4-BE49-F238E27FC236}">
                <a16:creationId xmlns:a16="http://schemas.microsoft.com/office/drawing/2014/main" id="{EFF6C444-9D81-437E-8826-DD51B1EE3794}"/>
              </a:ext>
            </a:extLst>
          </p:cNvPr>
          <p:cNvSpPr/>
          <p:nvPr/>
        </p:nvSpPr>
        <p:spPr>
          <a:xfrm>
            <a:off x="1937186" y="4404394"/>
            <a:ext cx="1335812" cy="858799"/>
          </a:xfrm>
          <a:prstGeom prst="roundRect">
            <a:avLst/>
          </a:prstGeom>
          <a:solidFill>
            <a:schemeClr val="accent4">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Non-Profit</a:t>
            </a:r>
          </a:p>
        </p:txBody>
      </p:sp>
      <p:sp>
        <p:nvSpPr>
          <p:cNvPr id="26" name="Rectangle: Rounded Corners 25">
            <a:extLst>
              <a:ext uri="{FF2B5EF4-FFF2-40B4-BE49-F238E27FC236}">
                <a16:creationId xmlns:a16="http://schemas.microsoft.com/office/drawing/2014/main" id="{C2DAFEE5-A32E-40A9-8FAF-1F1DC58D0948}"/>
              </a:ext>
            </a:extLst>
          </p:cNvPr>
          <p:cNvSpPr/>
          <p:nvPr/>
        </p:nvSpPr>
        <p:spPr>
          <a:xfrm>
            <a:off x="5027260" y="4409648"/>
            <a:ext cx="1335812" cy="858799"/>
          </a:xfrm>
          <a:prstGeom prst="roundRect">
            <a:avLst/>
          </a:prstGeom>
          <a:solidFill>
            <a:schemeClr val="accent2">
              <a:lumMod val="60000"/>
              <a:lumOff val="40000"/>
            </a:schemeClr>
          </a:solidFill>
          <a:ln w="38100">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0"/>
                <a:solidFill>
                  <a:schemeClr val="tx1"/>
                </a:solidFill>
                <a:latin typeface="Calibri" panose="020F0502020204030204" pitchFamily="34" charset="0"/>
                <a:cs typeface="Calibri" panose="020F0502020204030204" pitchFamily="34" charset="0"/>
              </a:rPr>
              <a:t>For-Profit</a:t>
            </a:r>
          </a:p>
        </p:txBody>
      </p:sp>
      <p:cxnSp>
        <p:nvCxnSpPr>
          <p:cNvPr id="27" name="Connector: Elbow 26">
            <a:extLst>
              <a:ext uri="{FF2B5EF4-FFF2-40B4-BE49-F238E27FC236}">
                <a16:creationId xmlns:a16="http://schemas.microsoft.com/office/drawing/2014/main" id="{E47FD437-8956-4296-BBEF-5061CE92BB86}"/>
              </a:ext>
            </a:extLst>
          </p:cNvPr>
          <p:cNvCxnSpPr>
            <a:stCxn id="23" idx="2"/>
            <a:endCxn id="26" idx="0"/>
          </p:cNvCxnSpPr>
          <p:nvPr/>
        </p:nvCxnSpPr>
        <p:spPr>
          <a:xfrm rot="16200000" flipH="1">
            <a:off x="4667216" y="3381698"/>
            <a:ext cx="494286" cy="1561614"/>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EDC61E-7601-4234-A26C-752286271B02}"/>
              </a:ext>
            </a:extLst>
          </p:cNvPr>
          <p:cNvCxnSpPr>
            <a:stCxn id="23" idx="2"/>
            <a:endCxn id="25" idx="0"/>
          </p:cNvCxnSpPr>
          <p:nvPr/>
        </p:nvCxnSpPr>
        <p:spPr>
          <a:xfrm rot="5400000">
            <a:off x="3124806" y="3395648"/>
            <a:ext cx="489032" cy="1528460"/>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2D5B8DD-0EB9-4FD4-8237-CB922DCD62AA}"/>
              </a:ext>
            </a:extLst>
          </p:cNvPr>
          <p:cNvCxnSpPr>
            <a:stCxn id="22" idx="2"/>
            <a:endCxn id="23" idx="0"/>
          </p:cNvCxnSpPr>
          <p:nvPr/>
        </p:nvCxnSpPr>
        <p:spPr>
          <a:xfrm rot="5400000">
            <a:off x="5014739" y="1614839"/>
            <a:ext cx="452009" cy="2214382"/>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DD7384F-1664-4EFB-A5CA-1E54DDE8101E}"/>
              </a:ext>
            </a:extLst>
          </p:cNvPr>
          <p:cNvCxnSpPr>
            <a:cxnSpLocks/>
            <a:stCxn id="22" idx="2"/>
            <a:endCxn id="24" idx="0"/>
          </p:cNvCxnSpPr>
          <p:nvPr/>
        </p:nvCxnSpPr>
        <p:spPr>
          <a:xfrm rot="16200000" flipH="1">
            <a:off x="7146646" y="1697314"/>
            <a:ext cx="454243" cy="2051666"/>
          </a:xfrm>
          <a:prstGeom prst="bentConnector3">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32" name="Graphic 1031" descr="Close">
            <a:extLst>
              <a:ext uri="{FF2B5EF4-FFF2-40B4-BE49-F238E27FC236}">
                <a16:creationId xmlns:a16="http://schemas.microsoft.com/office/drawing/2014/main" id="{0676EF48-E7A6-43F5-AA8B-8BF8AD0DA4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94358">
            <a:off x="5967413" y="4197326"/>
            <a:ext cx="539662" cy="539662"/>
          </a:xfrm>
          <a:prstGeom prst="rect">
            <a:avLst/>
          </a:prstGeom>
        </p:spPr>
      </p:pic>
      <p:pic>
        <p:nvPicPr>
          <p:cNvPr id="1036" name="Graphic 1035" descr="Thumbs up sign">
            <a:extLst>
              <a:ext uri="{FF2B5EF4-FFF2-40B4-BE49-F238E27FC236}">
                <a16:creationId xmlns:a16="http://schemas.microsoft.com/office/drawing/2014/main" id="{D814BECC-BAF7-430B-B985-93B9A4F3F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403284">
            <a:off x="1667984" y="4026337"/>
            <a:ext cx="606506" cy="606506"/>
          </a:xfrm>
          <a:prstGeom prst="rect">
            <a:avLst/>
          </a:prstGeom>
        </p:spPr>
      </p:pic>
    </p:spTree>
    <p:extLst>
      <p:ext uri="{BB962C8B-B14F-4D97-AF65-F5344CB8AC3E}">
        <p14:creationId xmlns:p14="http://schemas.microsoft.com/office/powerpoint/2010/main" val="10803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624-00EE-C145-B181-91E2FDD907E7}"/>
              </a:ext>
            </a:extLst>
          </p:cNvPr>
          <p:cNvSpPr>
            <a:spLocks noGrp="1"/>
          </p:cNvSpPr>
          <p:nvPr>
            <p:ph type="title"/>
          </p:nvPr>
        </p:nvSpPr>
        <p:spPr>
          <a:xfrm>
            <a:off x="838200" y="365125"/>
            <a:ext cx="10515600" cy="503555"/>
          </a:xfrm>
        </p:spPr>
        <p:txBody>
          <a:bodyPr>
            <a:normAutofit fontScale="90000"/>
          </a:bodyPr>
          <a:lstStyle/>
          <a:p>
            <a:r>
              <a:rPr lang="en-US" sz="3600" dirty="0">
                <a:latin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67E69DE-F39E-4D41-BC4D-2D8AB7E4C8E0}"/>
              </a:ext>
            </a:extLst>
          </p:cNvPr>
          <p:cNvSpPr txBox="1"/>
          <p:nvPr/>
        </p:nvSpPr>
        <p:spPr>
          <a:xfrm>
            <a:off x="838200" y="729652"/>
            <a:ext cx="10515600" cy="4771756"/>
          </a:xfrm>
          <a:prstGeom prst="rect">
            <a:avLst/>
          </a:prstGeom>
          <a:noFill/>
        </p:spPr>
        <p:txBody>
          <a:bodyPr wrap="square" rtlCol="0">
            <a:spAutoFit/>
          </a:bodyPr>
          <a:lstStyle/>
          <a:p>
            <a:pPr>
              <a:lnSpc>
                <a:spcPct val="200000"/>
              </a:lnSpc>
            </a:pPr>
            <a:r>
              <a:rPr lang="en-US" sz="1400" dirty="0">
                <a:cs typeface="Times New Roman" panose="02020603050405020304" pitchFamily="18" charset="0"/>
              </a:rPr>
              <a:t>Minitab (2016) Understanding t-Tests: t-values and t-distributions. </a:t>
            </a:r>
            <a:r>
              <a:rPr lang="en-US" sz="1400" i="1" dirty="0">
                <a:cs typeface="Times New Roman" panose="02020603050405020304" pitchFamily="18" charset="0"/>
              </a:rPr>
              <a:t>The Minitab Blog</a:t>
            </a:r>
            <a:r>
              <a:rPr lang="en-US" sz="1400" dirty="0">
                <a:cs typeface="Times New Roman" panose="02020603050405020304" pitchFamily="18" charset="0"/>
              </a:rPr>
              <a:t>. Retrieved from 	</a:t>
            </a:r>
            <a:r>
              <a:rPr lang="en-US" sz="1400" dirty="0">
                <a:hlinkClick r:id="rId2"/>
              </a:rPr>
              <a:t>https://blog.minitab.com/blog/adventures-in-statistics-2/understanding-t-tests-t-values-and-t-distributions</a:t>
            </a:r>
            <a:endParaRPr lang="en-US" sz="1400" dirty="0">
              <a:cs typeface="Times New Roman" panose="02020603050405020304" pitchFamily="18" charset="0"/>
            </a:endParaRPr>
          </a:p>
          <a:p>
            <a:pPr marL="401638" indent="-401638">
              <a:lnSpc>
                <a:spcPct val="200000"/>
              </a:lnSpc>
            </a:pPr>
            <a:r>
              <a:rPr lang="en-US" sz="1400" dirty="0">
                <a:cs typeface="Times New Roman" panose="02020603050405020304" pitchFamily="18" charset="0"/>
              </a:rPr>
              <a:t>Official Cohort Default Rates for Schools. (n.d.). Retrieved from   </a:t>
            </a:r>
            <a:r>
              <a:rPr lang="en-US" sz="1400" dirty="0">
                <a:cs typeface="Times New Roman" panose="02020603050405020304" pitchFamily="18" charset="0"/>
                <a:hlinkClick r:id="rId3"/>
              </a:rPr>
              <a:t>https://www2.ed.gov/offices/OSFAP/defaultmanagement/cdr.html</a:t>
            </a:r>
            <a:endParaRPr lang="en-US" sz="1400" dirty="0">
              <a:cs typeface="Times New Roman" panose="02020603050405020304" pitchFamily="18" charset="0"/>
            </a:endParaRPr>
          </a:p>
          <a:p>
            <a:pPr>
              <a:lnSpc>
                <a:spcPct val="200000"/>
              </a:lnSpc>
            </a:pPr>
            <a:r>
              <a:rPr lang="en-US" sz="1400" dirty="0"/>
              <a:t>Penn State (2020). Distribution Plot. </a:t>
            </a:r>
            <a:r>
              <a:rPr lang="en-US" sz="1400" i="1" dirty="0"/>
              <a:t>STAT Online | Department of Statistics. </a:t>
            </a:r>
            <a:r>
              <a:rPr lang="en-US" sz="1400" i="1" dirty="0">
                <a:hlinkClick r:id="rId4"/>
              </a:rPr>
              <a:t>https://online.stat.psu.edu/statprogram/reviews/statistical-concepts/hypothesis-testing/critical-value-approach</a:t>
            </a:r>
            <a:endParaRPr lang="en-US" sz="1400" dirty="0">
              <a:cs typeface="Times New Roman" panose="02020603050405020304" pitchFamily="18" charset="0"/>
            </a:endParaRPr>
          </a:p>
          <a:p>
            <a:pPr>
              <a:lnSpc>
                <a:spcPct val="200000"/>
              </a:lnSpc>
            </a:pPr>
            <a:r>
              <a:rPr lang="en-US" sz="1400" dirty="0" err="1">
                <a:cs typeface="Times New Roman" panose="02020603050405020304" pitchFamily="18" charset="0"/>
              </a:rPr>
              <a:t>Scikit</a:t>
            </a:r>
            <a:r>
              <a:rPr lang="en-US" sz="1400" dirty="0">
                <a:cs typeface="Times New Roman" panose="02020603050405020304" pitchFamily="18" charset="0"/>
              </a:rPr>
              <a:t>-Learn (2020). Logistic Function. </a:t>
            </a:r>
            <a:r>
              <a:rPr lang="en-US" sz="1400" i="1" dirty="0" err="1">
                <a:cs typeface="Times New Roman" panose="02020603050405020304" pitchFamily="18" charset="0"/>
              </a:rPr>
              <a:t>Scikit</a:t>
            </a:r>
            <a:r>
              <a:rPr lang="en-US" sz="1400" i="1" dirty="0">
                <a:cs typeface="Times New Roman" panose="02020603050405020304" pitchFamily="18" charset="0"/>
              </a:rPr>
              <a:t>-Learn.</a:t>
            </a:r>
            <a:r>
              <a:rPr lang="en-US" sz="1400" dirty="0">
                <a:cs typeface="Times New Roman" panose="02020603050405020304" pitchFamily="18" charset="0"/>
              </a:rPr>
              <a:t> Retrieved from </a:t>
            </a:r>
          </a:p>
          <a:p>
            <a:pPr lvl="1">
              <a:lnSpc>
                <a:spcPct val="200000"/>
              </a:lnSpc>
            </a:pPr>
            <a:r>
              <a:rPr lang="en-US" sz="1400" dirty="0">
                <a:cs typeface="Times New Roman" panose="02020603050405020304" pitchFamily="18" charset="0"/>
                <a:hlinkClick r:id="rId5"/>
              </a:rPr>
              <a:t>https://scikit-learn.org/stable/auto_examples/linear_model/plot_logistic.html</a:t>
            </a:r>
            <a:endParaRPr lang="en-US" sz="1400" dirty="0">
              <a:cs typeface="Times New Roman" panose="02020603050405020304" pitchFamily="18" charset="0"/>
            </a:endParaRPr>
          </a:p>
          <a:p>
            <a:pPr marL="455613" indent="-455613">
              <a:lnSpc>
                <a:spcPct val="200000"/>
              </a:lnSpc>
            </a:pPr>
            <a:r>
              <a:rPr lang="en-US" sz="1400" dirty="0">
                <a:cs typeface="Times New Roman" panose="02020603050405020304" pitchFamily="18" charset="0"/>
              </a:rPr>
              <a:t>US Census Bureau. (2016). Modified Race Data 2010. Retrieved from </a:t>
            </a:r>
            <a:r>
              <a:rPr lang="en-US" sz="1400" dirty="0">
                <a:cs typeface="Times New Roman" panose="02020603050405020304" pitchFamily="18" charset="0"/>
                <a:hlinkClick r:id="rId6"/>
              </a:rPr>
              <a:t>https://www.census.gov/data/datasets/2010/demo/popest/modified-race-data-2010.html</a:t>
            </a:r>
            <a:endParaRPr lang="en-US" sz="1400" dirty="0">
              <a:cs typeface="Times New Roman" panose="02020603050405020304" pitchFamily="18" charset="0"/>
            </a:endParaRPr>
          </a:p>
          <a:p>
            <a:pPr>
              <a:lnSpc>
                <a:spcPct val="200000"/>
              </a:lnSpc>
            </a:pPr>
            <a:r>
              <a:rPr lang="en-US" sz="1400" dirty="0">
                <a:cs typeface="Times New Roman" panose="02020603050405020304" pitchFamily="18" charset="0"/>
              </a:rPr>
              <a:t>Use the Data. (n.d.). Retrieved from </a:t>
            </a:r>
            <a:r>
              <a:rPr lang="en-US" sz="1400" dirty="0">
                <a:cs typeface="Times New Roman" panose="02020603050405020304" pitchFamily="18" charset="0"/>
                <a:hlinkClick r:id="rId7"/>
              </a:rPr>
              <a:t>https://nces.ed.gov/ipeds/use-the-data</a:t>
            </a:r>
            <a:endParaRPr lang="en-US" sz="1400" dirty="0">
              <a:cs typeface="Times New Roman" panose="02020603050405020304" pitchFamily="18" charset="0"/>
            </a:endParaRPr>
          </a:p>
          <a:p>
            <a:pPr>
              <a:lnSpc>
                <a:spcPct val="200000"/>
              </a:lnSpc>
            </a:pPr>
            <a:endParaRPr lang="en-US" sz="1400" dirty="0">
              <a:cs typeface="Times New Roman" panose="02020603050405020304" pitchFamily="18" charset="0"/>
            </a:endParaRPr>
          </a:p>
        </p:txBody>
      </p:sp>
      <p:sp>
        <p:nvSpPr>
          <p:cNvPr id="4" name="Date Placeholder 3">
            <a:extLst>
              <a:ext uri="{FF2B5EF4-FFF2-40B4-BE49-F238E27FC236}">
                <a16:creationId xmlns:a16="http://schemas.microsoft.com/office/drawing/2014/main" id="{7F14D4EA-E3E1-F947-887F-24CEDDDF263E}"/>
              </a:ext>
            </a:extLst>
          </p:cNvPr>
          <p:cNvSpPr>
            <a:spLocks noGrp="1"/>
          </p:cNvSpPr>
          <p:nvPr>
            <p:ph type="dt" sz="half" idx="10"/>
          </p:nvPr>
        </p:nvSpPr>
        <p:spPr/>
        <p:txBody>
          <a:bodyPr/>
          <a:lstStyle/>
          <a:p>
            <a:fld id="{E401BE60-0358-8943-84CD-8AD0E1537C87}" type="datetime1">
              <a:rPr lang="en-US" smtClean="0"/>
              <a:t>2/28/20</a:t>
            </a:fld>
            <a:endParaRPr lang="en-US"/>
          </a:p>
        </p:txBody>
      </p:sp>
      <p:sp>
        <p:nvSpPr>
          <p:cNvPr id="5" name="Slide Number Placeholder 4">
            <a:extLst>
              <a:ext uri="{FF2B5EF4-FFF2-40B4-BE49-F238E27FC236}">
                <a16:creationId xmlns:a16="http://schemas.microsoft.com/office/drawing/2014/main" id="{ECD80F34-78E4-EB4A-9C0D-8AD95DF44A46}"/>
              </a:ext>
            </a:extLst>
          </p:cNvPr>
          <p:cNvSpPr>
            <a:spLocks noGrp="1"/>
          </p:cNvSpPr>
          <p:nvPr>
            <p:ph type="sldNum" sz="quarter" idx="12"/>
          </p:nvPr>
        </p:nvSpPr>
        <p:spPr/>
        <p:txBody>
          <a:bodyPr/>
          <a:lstStyle/>
          <a:p>
            <a:fld id="{84A3232F-3105-4486-9284-B648C26D6860}" type="slidenum">
              <a:rPr lang="en-US" smtClean="0"/>
              <a:t>18</a:t>
            </a:fld>
            <a:endParaRPr lang="en-US"/>
          </a:p>
        </p:txBody>
      </p:sp>
      <p:cxnSp>
        <p:nvCxnSpPr>
          <p:cNvPr id="6" name="Straight Connector 5">
            <a:extLst>
              <a:ext uri="{FF2B5EF4-FFF2-40B4-BE49-F238E27FC236}">
                <a16:creationId xmlns:a16="http://schemas.microsoft.com/office/drawing/2014/main" id="{B1D818A2-E927-C94E-B642-4ADE83217521}"/>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3B2F65A4-85CF-1040-913B-2D9E4304E5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percentage of US graduate students who default on their student loans.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46D988A-FF70-A442-A77B-E74D5931B38E}"/>
              </a:ext>
            </a:extLst>
          </p:cNvPr>
          <p:cNvSpPr>
            <a:spLocks noGrp="1"/>
          </p:cNvSpPr>
          <p:nvPr>
            <p:ph type="dt" sz="half" idx="10"/>
          </p:nvPr>
        </p:nvSpPr>
        <p:spPr/>
        <p:txBody>
          <a:bodyPr/>
          <a:lstStyle/>
          <a:p>
            <a:fld id="{ED326A78-6732-8345-984D-E9043A7AD045}" type="datetime1">
              <a:rPr lang="en-US" smtClean="0"/>
              <a:t>2/28/20</a:t>
            </a:fld>
            <a:endParaRPr lang="en-US"/>
          </a:p>
        </p:txBody>
      </p:sp>
      <p:sp>
        <p:nvSpPr>
          <p:cNvPr id="4" name="Slide Number Placeholder 3">
            <a:extLst>
              <a:ext uri="{FF2B5EF4-FFF2-40B4-BE49-F238E27FC236}">
                <a16:creationId xmlns:a16="http://schemas.microsoft.com/office/drawing/2014/main" id="{AB3E2A6F-B996-9141-9AB7-38633A0C8460}"/>
              </a:ext>
            </a:extLst>
          </p:cNvPr>
          <p:cNvSpPr>
            <a:spLocks noGrp="1"/>
          </p:cNvSpPr>
          <p:nvPr>
            <p:ph type="sldNum" sz="quarter" idx="12"/>
          </p:nvPr>
        </p:nvSpPr>
        <p:spPr>
          <a:xfrm>
            <a:off x="8610600" y="6356350"/>
            <a:ext cx="2743200" cy="365125"/>
          </a:xfrm>
        </p:spPr>
        <p:txBody>
          <a:bodyPr/>
          <a:lstStyle/>
          <a:p>
            <a:fld id="{84A3232F-3105-4486-9284-B648C26D6860}" type="slidenum">
              <a:rPr lang="en-US" smtClean="0"/>
              <a:t>2</a:t>
            </a:fld>
            <a:endParaRPr lang="en-US"/>
          </a:p>
        </p:txBody>
      </p:sp>
      <p:grpSp>
        <p:nvGrpSpPr>
          <p:cNvPr id="24" name="Graphic 30" descr="Schoolhouse">
            <a:extLst>
              <a:ext uri="{FF2B5EF4-FFF2-40B4-BE49-F238E27FC236}">
                <a16:creationId xmlns:a16="http://schemas.microsoft.com/office/drawing/2014/main" id="{6DCFE5B4-E381-45B1-80D2-FAE88A73C8D5}"/>
              </a:ext>
            </a:extLst>
          </p:cNvPr>
          <p:cNvGrpSpPr/>
          <p:nvPr/>
        </p:nvGrpSpPr>
        <p:grpSpPr>
          <a:xfrm>
            <a:off x="838200" y="2108553"/>
            <a:ext cx="1619707" cy="1299524"/>
            <a:chOff x="626693" y="980388"/>
            <a:chExt cx="1828800" cy="1828800"/>
          </a:xfrm>
          <a:solidFill>
            <a:srgbClr val="663399"/>
          </a:solidFill>
        </p:grpSpPr>
        <p:sp>
          <p:nvSpPr>
            <p:cNvPr id="25" name="Freeform: Shape 24">
              <a:extLst>
                <a:ext uri="{FF2B5EF4-FFF2-40B4-BE49-F238E27FC236}">
                  <a16:creationId xmlns:a16="http://schemas.microsoft.com/office/drawing/2014/main" id="{D04D839B-FEB7-4A48-94C4-9A17D8ACAF41}"/>
                </a:ext>
              </a:extLst>
            </p:cNvPr>
            <p:cNvSpPr/>
            <p:nvPr/>
          </p:nvSpPr>
          <p:spPr>
            <a:xfrm>
              <a:off x="1205813" y="1304238"/>
              <a:ext cx="647700" cy="361950"/>
            </a:xfrm>
            <a:custGeom>
              <a:avLst/>
              <a:gdLst>
                <a:gd name="connsiteX0" fmla="*/ 335280 w 647700"/>
                <a:gd name="connsiteY0" fmla="*/ 91440 h 361950"/>
                <a:gd name="connsiteX1" fmla="*/ 609600 w 647700"/>
                <a:gd name="connsiteY1" fmla="*/ 367665 h 361950"/>
                <a:gd name="connsiteX2" fmla="*/ 662940 w 647700"/>
                <a:gd name="connsiteY2" fmla="*/ 314325 h 361950"/>
                <a:gd name="connsiteX3" fmla="*/ 335280 w 647700"/>
                <a:gd name="connsiteY3" fmla="*/ 0 h 361950"/>
                <a:gd name="connsiteX4" fmla="*/ 0 w 647700"/>
                <a:gd name="connsiteY4" fmla="*/ 320040 h 361950"/>
                <a:gd name="connsiteX5" fmla="*/ 53340 w 647700"/>
                <a:gd name="connsiteY5" fmla="*/ 37338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361950">
                  <a:moveTo>
                    <a:pt x="335280" y="91440"/>
                  </a:moveTo>
                  <a:lnTo>
                    <a:pt x="609600" y="367665"/>
                  </a:lnTo>
                  <a:lnTo>
                    <a:pt x="662940" y="314325"/>
                  </a:lnTo>
                  <a:lnTo>
                    <a:pt x="335280" y="0"/>
                  </a:lnTo>
                  <a:lnTo>
                    <a:pt x="0" y="320040"/>
                  </a:lnTo>
                  <a:lnTo>
                    <a:pt x="53340" y="37338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ln w="0"/>
                <a:solidFill>
                  <a:schemeClr val="tx1"/>
                </a:solidFill>
                <a:effectLst>
                  <a:outerShdw blurRad="38100" dist="19050" dir="2700000" algn="tl" rotWithShape="0">
                    <a:schemeClr val="dk1">
                      <a:alpha val="40000"/>
                    </a:schemeClr>
                  </a:outerShdw>
                </a:effectLst>
              </a:endParaRPr>
            </a:p>
          </p:txBody>
        </p:sp>
        <p:sp>
          <p:nvSpPr>
            <p:cNvPr id="26" name="Freeform: Shape 25">
              <a:extLst>
                <a:ext uri="{FF2B5EF4-FFF2-40B4-BE49-F238E27FC236}">
                  <a16:creationId xmlns:a16="http://schemas.microsoft.com/office/drawing/2014/main" id="{46853A66-077E-443D-832C-FEB88DC1FFE2}"/>
                </a:ext>
              </a:extLst>
            </p:cNvPr>
            <p:cNvSpPr/>
            <p:nvPr/>
          </p:nvSpPr>
          <p:spPr>
            <a:xfrm>
              <a:off x="855293" y="1492833"/>
              <a:ext cx="1371600" cy="990600"/>
            </a:xfrm>
            <a:custGeom>
              <a:avLst/>
              <a:gdLst>
                <a:gd name="connsiteX0" fmla="*/ 1295400 w 1371600"/>
                <a:gd name="connsiteY0" fmla="*/ 590550 h 990600"/>
                <a:gd name="connsiteX1" fmla="*/ 1143000 w 1371600"/>
                <a:gd name="connsiteY1" fmla="*/ 590550 h 990600"/>
                <a:gd name="connsiteX2" fmla="*/ 1143000 w 1371600"/>
                <a:gd name="connsiteY2" fmla="*/ 438150 h 990600"/>
                <a:gd name="connsiteX3" fmla="*/ 1295400 w 1371600"/>
                <a:gd name="connsiteY3" fmla="*/ 438150 h 990600"/>
                <a:gd name="connsiteX4" fmla="*/ 1295400 w 1371600"/>
                <a:gd name="connsiteY4" fmla="*/ 590550 h 990600"/>
                <a:gd name="connsiteX5" fmla="*/ 1295400 w 1371600"/>
                <a:gd name="connsiteY5" fmla="*/ 819150 h 990600"/>
                <a:gd name="connsiteX6" fmla="*/ 1143000 w 1371600"/>
                <a:gd name="connsiteY6" fmla="*/ 819150 h 990600"/>
                <a:gd name="connsiteX7" fmla="*/ 1143000 w 1371600"/>
                <a:gd name="connsiteY7" fmla="*/ 666750 h 990600"/>
                <a:gd name="connsiteX8" fmla="*/ 1295400 w 1371600"/>
                <a:gd name="connsiteY8" fmla="*/ 666750 h 990600"/>
                <a:gd name="connsiteX9" fmla="*/ 1295400 w 1371600"/>
                <a:gd name="connsiteY9" fmla="*/ 819150 h 990600"/>
                <a:gd name="connsiteX10" fmla="*/ 1066800 w 1371600"/>
                <a:gd name="connsiteY10" fmla="*/ 590550 h 990600"/>
                <a:gd name="connsiteX11" fmla="*/ 914400 w 1371600"/>
                <a:gd name="connsiteY11" fmla="*/ 590550 h 990600"/>
                <a:gd name="connsiteX12" fmla="*/ 914400 w 1371600"/>
                <a:gd name="connsiteY12" fmla="*/ 438150 h 990600"/>
                <a:gd name="connsiteX13" fmla="*/ 1066800 w 1371600"/>
                <a:gd name="connsiteY13" fmla="*/ 438150 h 990600"/>
                <a:gd name="connsiteX14" fmla="*/ 1066800 w 1371600"/>
                <a:gd name="connsiteY14" fmla="*/ 590550 h 990600"/>
                <a:gd name="connsiteX15" fmla="*/ 1066800 w 1371600"/>
                <a:gd name="connsiteY15" fmla="*/ 819150 h 990600"/>
                <a:gd name="connsiteX16" fmla="*/ 914400 w 1371600"/>
                <a:gd name="connsiteY16" fmla="*/ 819150 h 990600"/>
                <a:gd name="connsiteX17" fmla="*/ 914400 w 1371600"/>
                <a:gd name="connsiteY17" fmla="*/ 666750 h 990600"/>
                <a:gd name="connsiteX18" fmla="*/ 1066800 w 1371600"/>
                <a:gd name="connsiteY18" fmla="*/ 666750 h 990600"/>
                <a:gd name="connsiteX19" fmla="*/ 1066800 w 1371600"/>
                <a:gd name="connsiteY19" fmla="*/ 819150 h 990600"/>
                <a:gd name="connsiteX20" fmla="*/ 819150 w 1371600"/>
                <a:gd name="connsiteY20" fmla="*/ 590550 h 990600"/>
                <a:gd name="connsiteX21" fmla="*/ 552450 w 1371600"/>
                <a:gd name="connsiteY21" fmla="*/ 590550 h 990600"/>
                <a:gd name="connsiteX22" fmla="*/ 552450 w 1371600"/>
                <a:gd name="connsiteY22" fmla="*/ 514350 h 990600"/>
                <a:gd name="connsiteX23" fmla="*/ 819150 w 1371600"/>
                <a:gd name="connsiteY23" fmla="*/ 514350 h 990600"/>
                <a:gd name="connsiteX24" fmla="*/ 819150 w 1371600"/>
                <a:gd name="connsiteY24" fmla="*/ 590550 h 990600"/>
                <a:gd name="connsiteX25" fmla="*/ 685800 w 1371600"/>
                <a:gd name="connsiteY25" fmla="*/ 228600 h 990600"/>
                <a:gd name="connsiteX26" fmla="*/ 742950 w 1371600"/>
                <a:gd name="connsiteY26" fmla="*/ 285750 h 990600"/>
                <a:gd name="connsiteX27" fmla="*/ 685800 w 1371600"/>
                <a:gd name="connsiteY27" fmla="*/ 342900 h 990600"/>
                <a:gd name="connsiteX28" fmla="*/ 628650 w 1371600"/>
                <a:gd name="connsiteY28" fmla="*/ 285750 h 990600"/>
                <a:gd name="connsiteX29" fmla="*/ 685800 w 1371600"/>
                <a:gd name="connsiteY29" fmla="*/ 228600 h 990600"/>
                <a:gd name="connsiteX30" fmla="*/ 457200 w 1371600"/>
                <a:gd name="connsiteY30" fmla="*/ 590550 h 990600"/>
                <a:gd name="connsiteX31" fmla="*/ 304800 w 1371600"/>
                <a:gd name="connsiteY31" fmla="*/ 590550 h 990600"/>
                <a:gd name="connsiteX32" fmla="*/ 304800 w 1371600"/>
                <a:gd name="connsiteY32" fmla="*/ 438150 h 990600"/>
                <a:gd name="connsiteX33" fmla="*/ 457200 w 1371600"/>
                <a:gd name="connsiteY33" fmla="*/ 438150 h 990600"/>
                <a:gd name="connsiteX34" fmla="*/ 457200 w 1371600"/>
                <a:gd name="connsiteY34" fmla="*/ 590550 h 990600"/>
                <a:gd name="connsiteX35" fmla="*/ 457200 w 1371600"/>
                <a:gd name="connsiteY35" fmla="*/ 819150 h 990600"/>
                <a:gd name="connsiteX36" fmla="*/ 304800 w 1371600"/>
                <a:gd name="connsiteY36" fmla="*/ 819150 h 990600"/>
                <a:gd name="connsiteX37" fmla="*/ 304800 w 1371600"/>
                <a:gd name="connsiteY37" fmla="*/ 666750 h 990600"/>
                <a:gd name="connsiteX38" fmla="*/ 457200 w 1371600"/>
                <a:gd name="connsiteY38" fmla="*/ 666750 h 990600"/>
                <a:gd name="connsiteX39" fmla="*/ 457200 w 1371600"/>
                <a:gd name="connsiteY39" fmla="*/ 819150 h 990600"/>
                <a:gd name="connsiteX40" fmla="*/ 228600 w 1371600"/>
                <a:gd name="connsiteY40" fmla="*/ 590550 h 990600"/>
                <a:gd name="connsiteX41" fmla="*/ 76200 w 1371600"/>
                <a:gd name="connsiteY41" fmla="*/ 590550 h 990600"/>
                <a:gd name="connsiteX42" fmla="*/ 76200 w 1371600"/>
                <a:gd name="connsiteY42" fmla="*/ 438150 h 990600"/>
                <a:gd name="connsiteX43" fmla="*/ 228600 w 1371600"/>
                <a:gd name="connsiteY43" fmla="*/ 438150 h 990600"/>
                <a:gd name="connsiteX44" fmla="*/ 228600 w 1371600"/>
                <a:gd name="connsiteY44" fmla="*/ 590550 h 990600"/>
                <a:gd name="connsiteX45" fmla="*/ 228600 w 1371600"/>
                <a:gd name="connsiteY45" fmla="*/ 819150 h 990600"/>
                <a:gd name="connsiteX46" fmla="*/ 76200 w 1371600"/>
                <a:gd name="connsiteY46" fmla="*/ 819150 h 990600"/>
                <a:gd name="connsiteX47" fmla="*/ 76200 w 1371600"/>
                <a:gd name="connsiteY47" fmla="*/ 666750 h 990600"/>
                <a:gd name="connsiteX48" fmla="*/ 228600 w 1371600"/>
                <a:gd name="connsiteY48" fmla="*/ 666750 h 990600"/>
                <a:gd name="connsiteX49" fmla="*/ 228600 w 1371600"/>
                <a:gd name="connsiteY49" fmla="*/ 819150 h 990600"/>
                <a:gd name="connsiteX50" fmla="*/ 914400 w 1371600"/>
                <a:gd name="connsiteY50" fmla="*/ 342900 h 990600"/>
                <a:gd name="connsiteX51" fmla="*/ 914400 w 1371600"/>
                <a:gd name="connsiteY51" fmla="*/ 228600 h 990600"/>
                <a:gd name="connsiteX52" fmla="*/ 685800 w 1371600"/>
                <a:gd name="connsiteY52" fmla="*/ 0 h 990600"/>
                <a:gd name="connsiteX53" fmla="*/ 457200 w 1371600"/>
                <a:gd name="connsiteY53" fmla="*/ 228600 h 990600"/>
                <a:gd name="connsiteX54" fmla="*/ 457200 w 1371600"/>
                <a:gd name="connsiteY54" fmla="*/ 342900 h 990600"/>
                <a:gd name="connsiteX55" fmla="*/ 0 w 1371600"/>
                <a:gd name="connsiteY55" fmla="*/ 342900 h 990600"/>
                <a:gd name="connsiteX56" fmla="*/ 0 w 1371600"/>
                <a:gd name="connsiteY56" fmla="*/ 990600 h 990600"/>
                <a:gd name="connsiteX57" fmla="*/ 552450 w 1371600"/>
                <a:gd name="connsiteY57" fmla="*/ 990600 h 990600"/>
                <a:gd name="connsiteX58" fmla="*/ 552450 w 1371600"/>
                <a:gd name="connsiteY58" fmla="*/ 781050 h 990600"/>
                <a:gd name="connsiteX59" fmla="*/ 685800 w 1371600"/>
                <a:gd name="connsiteY59" fmla="*/ 666750 h 990600"/>
                <a:gd name="connsiteX60" fmla="*/ 819150 w 1371600"/>
                <a:gd name="connsiteY60" fmla="*/ 781050 h 990600"/>
                <a:gd name="connsiteX61" fmla="*/ 819150 w 1371600"/>
                <a:gd name="connsiteY61" fmla="*/ 990600 h 990600"/>
                <a:gd name="connsiteX62" fmla="*/ 1371600 w 1371600"/>
                <a:gd name="connsiteY62" fmla="*/ 990600 h 990600"/>
                <a:gd name="connsiteX63" fmla="*/ 1371600 w 1371600"/>
                <a:gd name="connsiteY63" fmla="*/ 342900 h 990600"/>
                <a:gd name="connsiteX64" fmla="*/ 914400 w 1371600"/>
                <a:gd name="connsiteY64" fmla="*/ 3429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371600" h="990600">
                  <a:moveTo>
                    <a:pt x="1295400" y="590550"/>
                  </a:moveTo>
                  <a:lnTo>
                    <a:pt x="1143000" y="590550"/>
                  </a:lnTo>
                  <a:lnTo>
                    <a:pt x="1143000" y="438150"/>
                  </a:lnTo>
                  <a:lnTo>
                    <a:pt x="1295400" y="438150"/>
                  </a:lnTo>
                  <a:lnTo>
                    <a:pt x="1295400" y="590550"/>
                  </a:lnTo>
                  <a:close/>
                  <a:moveTo>
                    <a:pt x="1295400" y="819150"/>
                  </a:moveTo>
                  <a:lnTo>
                    <a:pt x="1143000" y="819150"/>
                  </a:lnTo>
                  <a:lnTo>
                    <a:pt x="1143000" y="666750"/>
                  </a:lnTo>
                  <a:lnTo>
                    <a:pt x="1295400" y="666750"/>
                  </a:lnTo>
                  <a:lnTo>
                    <a:pt x="1295400" y="819150"/>
                  </a:lnTo>
                  <a:close/>
                  <a:moveTo>
                    <a:pt x="1066800" y="590550"/>
                  </a:moveTo>
                  <a:lnTo>
                    <a:pt x="914400" y="590550"/>
                  </a:lnTo>
                  <a:lnTo>
                    <a:pt x="914400" y="438150"/>
                  </a:lnTo>
                  <a:lnTo>
                    <a:pt x="1066800" y="438150"/>
                  </a:lnTo>
                  <a:lnTo>
                    <a:pt x="1066800" y="590550"/>
                  </a:lnTo>
                  <a:close/>
                  <a:moveTo>
                    <a:pt x="1066800" y="819150"/>
                  </a:moveTo>
                  <a:lnTo>
                    <a:pt x="914400" y="819150"/>
                  </a:lnTo>
                  <a:lnTo>
                    <a:pt x="914400" y="666750"/>
                  </a:lnTo>
                  <a:lnTo>
                    <a:pt x="1066800" y="666750"/>
                  </a:lnTo>
                  <a:lnTo>
                    <a:pt x="1066800" y="819150"/>
                  </a:lnTo>
                  <a:close/>
                  <a:moveTo>
                    <a:pt x="819150" y="590550"/>
                  </a:moveTo>
                  <a:lnTo>
                    <a:pt x="552450" y="590550"/>
                  </a:lnTo>
                  <a:lnTo>
                    <a:pt x="552450" y="514350"/>
                  </a:lnTo>
                  <a:lnTo>
                    <a:pt x="819150" y="514350"/>
                  </a:lnTo>
                  <a:lnTo>
                    <a:pt x="819150" y="590550"/>
                  </a:lnTo>
                  <a:close/>
                  <a:moveTo>
                    <a:pt x="685800" y="228600"/>
                  </a:moveTo>
                  <a:cubicBezTo>
                    <a:pt x="718185" y="228600"/>
                    <a:pt x="742950" y="253365"/>
                    <a:pt x="742950" y="285750"/>
                  </a:cubicBezTo>
                  <a:cubicBezTo>
                    <a:pt x="742950" y="318135"/>
                    <a:pt x="718185" y="342900"/>
                    <a:pt x="685800" y="342900"/>
                  </a:cubicBezTo>
                  <a:cubicBezTo>
                    <a:pt x="653415" y="342900"/>
                    <a:pt x="628650" y="318135"/>
                    <a:pt x="628650" y="285750"/>
                  </a:cubicBezTo>
                  <a:cubicBezTo>
                    <a:pt x="628650" y="253365"/>
                    <a:pt x="653415" y="228600"/>
                    <a:pt x="685800" y="228600"/>
                  </a:cubicBezTo>
                  <a:close/>
                  <a:moveTo>
                    <a:pt x="457200" y="590550"/>
                  </a:moveTo>
                  <a:lnTo>
                    <a:pt x="304800" y="590550"/>
                  </a:lnTo>
                  <a:lnTo>
                    <a:pt x="304800" y="438150"/>
                  </a:lnTo>
                  <a:lnTo>
                    <a:pt x="457200" y="438150"/>
                  </a:lnTo>
                  <a:lnTo>
                    <a:pt x="457200" y="590550"/>
                  </a:lnTo>
                  <a:close/>
                  <a:moveTo>
                    <a:pt x="457200" y="819150"/>
                  </a:moveTo>
                  <a:lnTo>
                    <a:pt x="304800" y="819150"/>
                  </a:lnTo>
                  <a:lnTo>
                    <a:pt x="304800" y="666750"/>
                  </a:lnTo>
                  <a:lnTo>
                    <a:pt x="457200" y="666750"/>
                  </a:lnTo>
                  <a:lnTo>
                    <a:pt x="457200" y="819150"/>
                  </a:lnTo>
                  <a:close/>
                  <a:moveTo>
                    <a:pt x="228600" y="590550"/>
                  </a:moveTo>
                  <a:lnTo>
                    <a:pt x="76200" y="590550"/>
                  </a:lnTo>
                  <a:lnTo>
                    <a:pt x="76200" y="438150"/>
                  </a:lnTo>
                  <a:lnTo>
                    <a:pt x="228600" y="438150"/>
                  </a:lnTo>
                  <a:lnTo>
                    <a:pt x="228600" y="590550"/>
                  </a:lnTo>
                  <a:close/>
                  <a:moveTo>
                    <a:pt x="228600" y="819150"/>
                  </a:moveTo>
                  <a:lnTo>
                    <a:pt x="76200" y="819150"/>
                  </a:lnTo>
                  <a:lnTo>
                    <a:pt x="76200" y="666750"/>
                  </a:lnTo>
                  <a:lnTo>
                    <a:pt x="228600" y="666750"/>
                  </a:lnTo>
                  <a:lnTo>
                    <a:pt x="228600" y="819150"/>
                  </a:lnTo>
                  <a:close/>
                  <a:moveTo>
                    <a:pt x="914400" y="342900"/>
                  </a:moveTo>
                  <a:lnTo>
                    <a:pt x="914400" y="228600"/>
                  </a:lnTo>
                  <a:lnTo>
                    <a:pt x="685800" y="0"/>
                  </a:lnTo>
                  <a:lnTo>
                    <a:pt x="457200" y="228600"/>
                  </a:lnTo>
                  <a:lnTo>
                    <a:pt x="457200" y="342900"/>
                  </a:lnTo>
                  <a:lnTo>
                    <a:pt x="0" y="342900"/>
                  </a:lnTo>
                  <a:lnTo>
                    <a:pt x="0" y="990600"/>
                  </a:lnTo>
                  <a:lnTo>
                    <a:pt x="552450" y="990600"/>
                  </a:lnTo>
                  <a:lnTo>
                    <a:pt x="552450" y="781050"/>
                  </a:lnTo>
                  <a:cubicBezTo>
                    <a:pt x="552450" y="727710"/>
                    <a:pt x="590550" y="666750"/>
                    <a:pt x="685800" y="666750"/>
                  </a:cubicBezTo>
                  <a:cubicBezTo>
                    <a:pt x="781050" y="666750"/>
                    <a:pt x="819150" y="727710"/>
                    <a:pt x="819150" y="781050"/>
                  </a:cubicBezTo>
                  <a:lnTo>
                    <a:pt x="819150" y="990600"/>
                  </a:lnTo>
                  <a:lnTo>
                    <a:pt x="1371600" y="990600"/>
                  </a:lnTo>
                  <a:lnTo>
                    <a:pt x="1371600" y="342900"/>
                  </a:lnTo>
                  <a:lnTo>
                    <a:pt x="914400" y="342900"/>
                  </a:lnTo>
                  <a:close/>
                </a:path>
              </a:pathLst>
            </a:custGeom>
            <a:solidFill>
              <a:srgbClr val="663399"/>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a:ln w="0"/>
                <a:solidFill>
                  <a:schemeClr val="tx1"/>
                </a:solidFill>
                <a:effectLst>
                  <a:outerShdw blurRad="38100" dist="19050" dir="2700000" algn="tl" rotWithShape="0">
                    <a:schemeClr val="dk1">
                      <a:alpha val="40000"/>
                    </a:schemeClr>
                  </a:outerShdw>
                </a:effectLst>
              </a:endParaRPr>
            </a:p>
          </p:txBody>
        </p:sp>
      </p:grpSp>
      <p:sp>
        <p:nvSpPr>
          <p:cNvPr id="27" name="TextBox 26">
            <a:extLst>
              <a:ext uri="{FF2B5EF4-FFF2-40B4-BE49-F238E27FC236}">
                <a16:creationId xmlns:a16="http://schemas.microsoft.com/office/drawing/2014/main" id="{CB2B6A74-56AB-4B71-8C30-2DDC1BE365E3}"/>
              </a:ext>
            </a:extLst>
          </p:cNvPr>
          <p:cNvSpPr txBox="1"/>
          <p:nvPr/>
        </p:nvSpPr>
        <p:spPr>
          <a:xfrm>
            <a:off x="919038" y="3112270"/>
            <a:ext cx="1432491"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Private Institute</a:t>
            </a:r>
          </a:p>
        </p:txBody>
      </p:sp>
      <p:sp>
        <p:nvSpPr>
          <p:cNvPr id="28" name="TextBox 27">
            <a:extLst>
              <a:ext uri="{FF2B5EF4-FFF2-40B4-BE49-F238E27FC236}">
                <a16:creationId xmlns:a16="http://schemas.microsoft.com/office/drawing/2014/main" id="{70391BC4-FAC5-4CF0-9826-45C1848BEF54}"/>
              </a:ext>
            </a:extLst>
          </p:cNvPr>
          <p:cNvSpPr txBox="1"/>
          <p:nvPr/>
        </p:nvSpPr>
        <p:spPr>
          <a:xfrm>
            <a:off x="2020839" y="4324747"/>
            <a:ext cx="1308593"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Public Institute</a:t>
            </a:r>
          </a:p>
        </p:txBody>
      </p:sp>
      <p:grpSp>
        <p:nvGrpSpPr>
          <p:cNvPr id="29" name="Graphic 35" descr="Schoolhouse">
            <a:extLst>
              <a:ext uri="{FF2B5EF4-FFF2-40B4-BE49-F238E27FC236}">
                <a16:creationId xmlns:a16="http://schemas.microsoft.com/office/drawing/2014/main" id="{9736DA7F-2F79-4070-B6F2-FCC25C8D7718}"/>
              </a:ext>
            </a:extLst>
          </p:cNvPr>
          <p:cNvGrpSpPr/>
          <p:nvPr/>
        </p:nvGrpSpPr>
        <p:grpSpPr>
          <a:xfrm>
            <a:off x="1912189" y="3295753"/>
            <a:ext cx="1619707" cy="1299524"/>
            <a:chOff x="650162" y="2656304"/>
            <a:chExt cx="1828800" cy="1828800"/>
          </a:xfrm>
          <a:solidFill>
            <a:srgbClr val="336699"/>
          </a:solidFill>
        </p:grpSpPr>
        <p:sp>
          <p:nvSpPr>
            <p:cNvPr id="30" name="Freeform: Shape 29">
              <a:extLst>
                <a:ext uri="{FF2B5EF4-FFF2-40B4-BE49-F238E27FC236}">
                  <a16:creationId xmlns:a16="http://schemas.microsoft.com/office/drawing/2014/main" id="{4BA6E2F0-4776-40D7-855A-3373C5C50EF7}"/>
                </a:ext>
              </a:extLst>
            </p:cNvPr>
            <p:cNvSpPr/>
            <p:nvPr/>
          </p:nvSpPr>
          <p:spPr>
            <a:xfrm>
              <a:off x="1229282" y="2980154"/>
              <a:ext cx="647700" cy="361950"/>
            </a:xfrm>
            <a:custGeom>
              <a:avLst/>
              <a:gdLst>
                <a:gd name="connsiteX0" fmla="*/ 335280 w 647700"/>
                <a:gd name="connsiteY0" fmla="*/ 91440 h 361950"/>
                <a:gd name="connsiteX1" fmla="*/ 609600 w 647700"/>
                <a:gd name="connsiteY1" fmla="*/ 367665 h 361950"/>
                <a:gd name="connsiteX2" fmla="*/ 662940 w 647700"/>
                <a:gd name="connsiteY2" fmla="*/ 314325 h 361950"/>
                <a:gd name="connsiteX3" fmla="*/ 335280 w 647700"/>
                <a:gd name="connsiteY3" fmla="*/ 0 h 361950"/>
                <a:gd name="connsiteX4" fmla="*/ 0 w 647700"/>
                <a:gd name="connsiteY4" fmla="*/ 320040 h 361950"/>
                <a:gd name="connsiteX5" fmla="*/ 53340 w 647700"/>
                <a:gd name="connsiteY5" fmla="*/ 37338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361950">
                  <a:moveTo>
                    <a:pt x="335280" y="91440"/>
                  </a:moveTo>
                  <a:lnTo>
                    <a:pt x="609600" y="367665"/>
                  </a:lnTo>
                  <a:lnTo>
                    <a:pt x="662940" y="314325"/>
                  </a:lnTo>
                  <a:lnTo>
                    <a:pt x="335280" y="0"/>
                  </a:lnTo>
                  <a:lnTo>
                    <a:pt x="0" y="320040"/>
                  </a:lnTo>
                  <a:lnTo>
                    <a:pt x="53340" y="37338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sp>
          <p:nvSpPr>
            <p:cNvPr id="31" name="Freeform: Shape 30">
              <a:extLst>
                <a:ext uri="{FF2B5EF4-FFF2-40B4-BE49-F238E27FC236}">
                  <a16:creationId xmlns:a16="http://schemas.microsoft.com/office/drawing/2014/main" id="{ECC1AAC8-5347-4CA6-8D2E-7E6CAA148F18}"/>
                </a:ext>
              </a:extLst>
            </p:cNvPr>
            <p:cNvSpPr/>
            <p:nvPr/>
          </p:nvSpPr>
          <p:spPr>
            <a:xfrm>
              <a:off x="878762" y="3168749"/>
              <a:ext cx="1371600" cy="990600"/>
            </a:xfrm>
            <a:custGeom>
              <a:avLst/>
              <a:gdLst>
                <a:gd name="connsiteX0" fmla="*/ 1295400 w 1371600"/>
                <a:gd name="connsiteY0" fmla="*/ 590550 h 990600"/>
                <a:gd name="connsiteX1" fmla="*/ 1143000 w 1371600"/>
                <a:gd name="connsiteY1" fmla="*/ 590550 h 990600"/>
                <a:gd name="connsiteX2" fmla="*/ 1143000 w 1371600"/>
                <a:gd name="connsiteY2" fmla="*/ 438150 h 990600"/>
                <a:gd name="connsiteX3" fmla="*/ 1295400 w 1371600"/>
                <a:gd name="connsiteY3" fmla="*/ 438150 h 990600"/>
                <a:gd name="connsiteX4" fmla="*/ 1295400 w 1371600"/>
                <a:gd name="connsiteY4" fmla="*/ 590550 h 990600"/>
                <a:gd name="connsiteX5" fmla="*/ 1295400 w 1371600"/>
                <a:gd name="connsiteY5" fmla="*/ 819150 h 990600"/>
                <a:gd name="connsiteX6" fmla="*/ 1143000 w 1371600"/>
                <a:gd name="connsiteY6" fmla="*/ 819150 h 990600"/>
                <a:gd name="connsiteX7" fmla="*/ 1143000 w 1371600"/>
                <a:gd name="connsiteY7" fmla="*/ 666750 h 990600"/>
                <a:gd name="connsiteX8" fmla="*/ 1295400 w 1371600"/>
                <a:gd name="connsiteY8" fmla="*/ 666750 h 990600"/>
                <a:gd name="connsiteX9" fmla="*/ 1295400 w 1371600"/>
                <a:gd name="connsiteY9" fmla="*/ 819150 h 990600"/>
                <a:gd name="connsiteX10" fmla="*/ 1066800 w 1371600"/>
                <a:gd name="connsiteY10" fmla="*/ 590550 h 990600"/>
                <a:gd name="connsiteX11" fmla="*/ 914400 w 1371600"/>
                <a:gd name="connsiteY11" fmla="*/ 590550 h 990600"/>
                <a:gd name="connsiteX12" fmla="*/ 914400 w 1371600"/>
                <a:gd name="connsiteY12" fmla="*/ 438150 h 990600"/>
                <a:gd name="connsiteX13" fmla="*/ 1066800 w 1371600"/>
                <a:gd name="connsiteY13" fmla="*/ 438150 h 990600"/>
                <a:gd name="connsiteX14" fmla="*/ 1066800 w 1371600"/>
                <a:gd name="connsiteY14" fmla="*/ 590550 h 990600"/>
                <a:gd name="connsiteX15" fmla="*/ 1066800 w 1371600"/>
                <a:gd name="connsiteY15" fmla="*/ 819150 h 990600"/>
                <a:gd name="connsiteX16" fmla="*/ 914400 w 1371600"/>
                <a:gd name="connsiteY16" fmla="*/ 819150 h 990600"/>
                <a:gd name="connsiteX17" fmla="*/ 914400 w 1371600"/>
                <a:gd name="connsiteY17" fmla="*/ 666750 h 990600"/>
                <a:gd name="connsiteX18" fmla="*/ 1066800 w 1371600"/>
                <a:gd name="connsiteY18" fmla="*/ 666750 h 990600"/>
                <a:gd name="connsiteX19" fmla="*/ 1066800 w 1371600"/>
                <a:gd name="connsiteY19" fmla="*/ 819150 h 990600"/>
                <a:gd name="connsiteX20" fmla="*/ 819150 w 1371600"/>
                <a:gd name="connsiteY20" fmla="*/ 590550 h 990600"/>
                <a:gd name="connsiteX21" fmla="*/ 552450 w 1371600"/>
                <a:gd name="connsiteY21" fmla="*/ 590550 h 990600"/>
                <a:gd name="connsiteX22" fmla="*/ 552450 w 1371600"/>
                <a:gd name="connsiteY22" fmla="*/ 514350 h 990600"/>
                <a:gd name="connsiteX23" fmla="*/ 819150 w 1371600"/>
                <a:gd name="connsiteY23" fmla="*/ 514350 h 990600"/>
                <a:gd name="connsiteX24" fmla="*/ 819150 w 1371600"/>
                <a:gd name="connsiteY24" fmla="*/ 590550 h 990600"/>
                <a:gd name="connsiteX25" fmla="*/ 685800 w 1371600"/>
                <a:gd name="connsiteY25" fmla="*/ 228600 h 990600"/>
                <a:gd name="connsiteX26" fmla="*/ 742950 w 1371600"/>
                <a:gd name="connsiteY26" fmla="*/ 285750 h 990600"/>
                <a:gd name="connsiteX27" fmla="*/ 685800 w 1371600"/>
                <a:gd name="connsiteY27" fmla="*/ 342900 h 990600"/>
                <a:gd name="connsiteX28" fmla="*/ 628650 w 1371600"/>
                <a:gd name="connsiteY28" fmla="*/ 285750 h 990600"/>
                <a:gd name="connsiteX29" fmla="*/ 685800 w 1371600"/>
                <a:gd name="connsiteY29" fmla="*/ 228600 h 990600"/>
                <a:gd name="connsiteX30" fmla="*/ 457200 w 1371600"/>
                <a:gd name="connsiteY30" fmla="*/ 590550 h 990600"/>
                <a:gd name="connsiteX31" fmla="*/ 304800 w 1371600"/>
                <a:gd name="connsiteY31" fmla="*/ 590550 h 990600"/>
                <a:gd name="connsiteX32" fmla="*/ 304800 w 1371600"/>
                <a:gd name="connsiteY32" fmla="*/ 438150 h 990600"/>
                <a:gd name="connsiteX33" fmla="*/ 457200 w 1371600"/>
                <a:gd name="connsiteY33" fmla="*/ 438150 h 990600"/>
                <a:gd name="connsiteX34" fmla="*/ 457200 w 1371600"/>
                <a:gd name="connsiteY34" fmla="*/ 590550 h 990600"/>
                <a:gd name="connsiteX35" fmla="*/ 457200 w 1371600"/>
                <a:gd name="connsiteY35" fmla="*/ 819150 h 990600"/>
                <a:gd name="connsiteX36" fmla="*/ 304800 w 1371600"/>
                <a:gd name="connsiteY36" fmla="*/ 819150 h 990600"/>
                <a:gd name="connsiteX37" fmla="*/ 304800 w 1371600"/>
                <a:gd name="connsiteY37" fmla="*/ 666750 h 990600"/>
                <a:gd name="connsiteX38" fmla="*/ 457200 w 1371600"/>
                <a:gd name="connsiteY38" fmla="*/ 666750 h 990600"/>
                <a:gd name="connsiteX39" fmla="*/ 457200 w 1371600"/>
                <a:gd name="connsiteY39" fmla="*/ 819150 h 990600"/>
                <a:gd name="connsiteX40" fmla="*/ 228600 w 1371600"/>
                <a:gd name="connsiteY40" fmla="*/ 590550 h 990600"/>
                <a:gd name="connsiteX41" fmla="*/ 76200 w 1371600"/>
                <a:gd name="connsiteY41" fmla="*/ 590550 h 990600"/>
                <a:gd name="connsiteX42" fmla="*/ 76200 w 1371600"/>
                <a:gd name="connsiteY42" fmla="*/ 438150 h 990600"/>
                <a:gd name="connsiteX43" fmla="*/ 228600 w 1371600"/>
                <a:gd name="connsiteY43" fmla="*/ 438150 h 990600"/>
                <a:gd name="connsiteX44" fmla="*/ 228600 w 1371600"/>
                <a:gd name="connsiteY44" fmla="*/ 590550 h 990600"/>
                <a:gd name="connsiteX45" fmla="*/ 228600 w 1371600"/>
                <a:gd name="connsiteY45" fmla="*/ 819150 h 990600"/>
                <a:gd name="connsiteX46" fmla="*/ 76200 w 1371600"/>
                <a:gd name="connsiteY46" fmla="*/ 819150 h 990600"/>
                <a:gd name="connsiteX47" fmla="*/ 76200 w 1371600"/>
                <a:gd name="connsiteY47" fmla="*/ 666750 h 990600"/>
                <a:gd name="connsiteX48" fmla="*/ 228600 w 1371600"/>
                <a:gd name="connsiteY48" fmla="*/ 666750 h 990600"/>
                <a:gd name="connsiteX49" fmla="*/ 228600 w 1371600"/>
                <a:gd name="connsiteY49" fmla="*/ 819150 h 990600"/>
                <a:gd name="connsiteX50" fmla="*/ 914400 w 1371600"/>
                <a:gd name="connsiteY50" fmla="*/ 342900 h 990600"/>
                <a:gd name="connsiteX51" fmla="*/ 914400 w 1371600"/>
                <a:gd name="connsiteY51" fmla="*/ 228600 h 990600"/>
                <a:gd name="connsiteX52" fmla="*/ 685800 w 1371600"/>
                <a:gd name="connsiteY52" fmla="*/ 0 h 990600"/>
                <a:gd name="connsiteX53" fmla="*/ 457200 w 1371600"/>
                <a:gd name="connsiteY53" fmla="*/ 228600 h 990600"/>
                <a:gd name="connsiteX54" fmla="*/ 457200 w 1371600"/>
                <a:gd name="connsiteY54" fmla="*/ 342900 h 990600"/>
                <a:gd name="connsiteX55" fmla="*/ 0 w 1371600"/>
                <a:gd name="connsiteY55" fmla="*/ 342900 h 990600"/>
                <a:gd name="connsiteX56" fmla="*/ 0 w 1371600"/>
                <a:gd name="connsiteY56" fmla="*/ 990600 h 990600"/>
                <a:gd name="connsiteX57" fmla="*/ 552450 w 1371600"/>
                <a:gd name="connsiteY57" fmla="*/ 990600 h 990600"/>
                <a:gd name="connsiteX58" fmla="*/ 552450 w 1371600"/>
                <a:gd name="connsiteY58" fmla="*/ 781050 h 990600"/>
                <a:gd name="connsiteX59" fmla="*/ 685800 w 1371600"/>
                <a:gd name="connsiteY59" fmla="*/ 666750 h 990600"/>
                <a:gd name="connsiteX60" fmla="*/ 819150 w 1371600"/>
                <a:gd name="connsiteY60" fmla="*/ 781050 h 990600"/>
                <a:gd name="connsiteX61" fmla="*/ 819150 w 1371600"/>
                <a:gd name="connsiteY61" fmla="*/ 990600 h 990600"/>
                <a:gd name="connsiteX62" fmla="*/ 1371600 w 1371600"/>
                <a:gd name="connsiteY62" fmla="*/ 990600 h 990600"/>
                <a:gd name="connsiteX63" fmla="*/ 1371600 w 1371600"/>
                <a:gd name="connsiteY63" fmla="*/ 342900 h 990600"/>
                <a:gd name="connsiteX64" fmla="*/ 914400 w 1371600"/>
                <a:gd name="connsiteY64" fmla="*/ 3429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371600" h="990600">
                  <a:moveTo>
                    <a:pt x="1295400" y="590550"/>
                  </a:moveTo>
                  <a:lnTo>
                    <a:pt x="1143000" y="590550"/>
                  </a:lnTo>
                  <a:lnTo>
                    <a:pt x="1143000" y="438150"/>
                  </a:lnTo>
                  <a:lnTo>
                    <a:pt x="1295400" y="438150"/>
                  </a:lnTo>
                  <a:lnTo>
                    <a:pt x="1295400" y="590550"/>
                  </a:lnTo>
                  <a:close/>
                  <a:moveTo>
                    <a:pt x="1295400" y="819150"/>
                  </a:moveTo>
                  <a:lnTo>
                    <a:pt x="1143000" y="819150"/>
                  </a:lnTo>
                  <a:lnTo>
                    <a:pt x="1143000" y="666750"/>
                  </a:lnTo>
                  <a:lnTo>
                    <a:pt x="1295400" y="666750"/>
                  </a:lnTo>
                  <a:lnTo>
                    <a:pt x="1295400" y="819150"/>
                  </a:lnTo>
                  <a:close/>
                  <a:moveTo>
                    <a:pt x="1066800" y="590550"/>
                  </a:moveTo>
                  <a:lnTo>
                    <a:pt x="914400" y="590550"/>
                  </a:lnTo>
                  <a:lnTo>
                    <a:pt x="914400" y="438150"/>
                  </a:lnTo>
                  <a:lnTo>
                    <a:pt x="1066800" y="438150"/>
                  </a:lnTo>
                  <a:lnTo>
                    <a:pt x="1066800" y="590550"/>
                  </a:lnTo>
                  <a:close/>
                  <a:moveTo>
                    <a:pt x="1066800" y="819150"/>
                  </a:moveTo>
                  <a:lnTo>
                    <a:pt x="914400" y="819150"/>
                  </a:lnTo>
                  <a:lnTo>
                    <a:pt x="914400" y="666750"/>
                  </a:lnTo>
                  <a:lnTo>
                    <a:pt x="1066800" y="666750"/>
                  </a:lnTo>
                  <a:lnTo>
                    <a:pt x="1066800" y="819150"/>
                  </a:lnTo>
                  <a:close/>
                  <a:moveTo>
                    <a:pt x="819150" y="590550"/>
                  </a:moveTo>
                  <a:lnTo>
                    <a:pt x="552450" y="590550"/>
                  </a:lnTo>
                  <a:lnTo>
                    <a:pt x="552450" y="514350"/>
                  </a:lnTo>
                  <a:lnTo>
                    <a:pt x="819150" y="514350"/>
                  </a:lnTo>
                  <a:lnTo>
                    <a:pt x="819150" y="590550"/>
                  </a:lnTo>
                  <a:close/>
                  <a:moveTo>
                    <a:pt x="685800" y="228600"/>
                  </a:moveTo>
                  <a:cubicBezTo>
                    <a:pt x="718185" y="228600"/>
                    <a:pt x="742950" y="253365"/>
                    <a:pt x="742950" y="285750"/>
                  </a:cubicBezTo>
                  <a:cubicBezTo>
                    <a:pt x="742950" y="318135"/>
                    <a:pt x="718185" y="342900"/>
                    <a:pt x="685800" y="342900"/>
                  </a:cubicBezTo>
                  <a:cubicBezTo>
                    <a:pt x="653415" y="342900"/>
                    <a:pt x="628650" y="318135"/>
                    <a:pt x="628650" y="285750"/>
                  </a:cubicBezTo>
                  <a:cubicBezTo>
                    <a:pt x="628650" y="253365"/>
                    <a:pt x="653415" y="228600"/>
                    <a:pt x="685800" y="228600"/>
                  </a:cubicBezTo>
                  <a:close/>
                  <a:moveTo>
                    <a:pt x="457200" y="590550"/>
                  </a:moveTo>
                  <a:lnTo>
                    <a:pt x="304800" y="590550"/>
                  </a:lnTo>
                  <a:lnTo>
                    <a:pt x="304800" y="438150"/>
                  </a:lnTo>
                  <a:lnTo>
                    <a:pt x="457200" y="438150"/>
                  </a:lnTo>
                  <a:lnTo>
                    <a:pt x="457200" y="590550"/>
                  </a:lnTo>
                  <a:close/>
                  <a:moveTo>
                    <a:pt x="457200" y="819150"/>
                  </a:moveTo>
                  <a:lnTo>
                    <a:pt x="304800" y="819150"/>
                  </a:lnTo>
                  <a:lnTo>
                    <a:pt x="304800" y="666750"/>
                  </a:lnTo>
                  <a:lnTo>
                    <a:pt x="457200" y="666750"/>
                  </a:lnTo>
                  <a:lnTo>
                    <a:pt x="457200" y="819150"/>
                  </a:lnTo>
                  <a:close/>
                  <a:moveTo>
                    <a:pt x="228600" y="590550"/>
                  </a:moveTo>
                  <a:lnTo>
                    <a:pt x="76200" y="590550"/>
                  </a:lnTo>
                  <a:lnTo>
                    <a:pt x="76200" y="438150"/>
                  </a:lnTo>
                  <a:lnTo>
                    <a:pt x="228600" y="438150"/>
                  </a:lnTo>
                  <a:lnTo>
                    <a:pt x="228600" y="590550"/>
                  </a:lnTo>
                  <a:close/>
                  <a:moveTo>
                    <a:pt x="228600" y="819150"/>
                  </a:moveTo>
                  <a:lnTo>
                    <a:pt x="76200" y="819150"/>
                  </a:lnTo>
                  <a:lnTo>
                    <a:pt x="76200" y="666750"/>
                  </a:lnTo>
                  <a:lnTo>
                    <a:pt x="228600" y="666750"/>
                  </a:lnTo>
                  <a:lnTo>
                    <a:pt x="228600" y="819150"/>
                  </a:lnTo>
                  <a:close/>
                  <a:moveTo>
                    <a:pt x="914400" y="342900"/>
                  </a:moveTo>
                  <a:lnTo>
                    <a:pt x="914400" y="228600"/>
                  </a:lnTo>
                  <a:lnTo>
                    <a:pt x="685800" y="0"/>
                  </a:lnTo>
                  <a:lnTo>
                    <a:pt x="457200" y="228600"/>
                  </a:lnTo>
                  <a:lnTo>
                    <a:pt x="457200" y="342900"/>
                  </a:lnTo>
                  <a:lnTo>
                    <a:pt x="0" y="342900"/>
                  </a:lnTo>
                  <a:lnTo>
                    <a:pt x="0" y="990600"/>
                  </a:lnTo>
                  <a:lnTo>
                    <a:pt x="552450" y="990600"/>
                  </a:lnTo>
                  <a:lnTo>
                    <a:pt x="552450" y="781050"/>
                  </a:lnTo>
                  <a:cubicBezTo>
                    <a:pt x="552450" y="727710"/>
                    <a:pt x="590550" y="666750"/>
                    <a:pt x="685800" y="666750"/>
                  </a:cubicBezTo>
                  <a:cubicBezTo>
                    <a:pt x="781050" y="666750"/>
                    <a:pt x="819150" y="727710"/>
                    <a:pt x="819150" y="781050"/>
                  </a:cubicBezTo>
                  <a:lnTo>
                    <a:pt x="819150" y="990600"/>
                  </a:lnTo>
                  <a:lnTo>
                    <a:pt x="1371600" y="990600"/>
                  </a:lnTo>
                  <a:lnTo>
                    <a:pt x="1371600" y="342900"/>
                  </a:lnTo>
                  <a:lnTo>
                    <a:pt x="914400" y="342900"/>
                  </a:lnTo>
                  <a:close/>
                </a:path>
              </a:pathLst>
            </a:custGeom>
            <a:grp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grpSp>
        <p:nvGrpSpPr>
          <p:cNvPr id="32" name="Graphic 36" descr="Schoolhouse">
            <a:extLst>
              <a:ext uri="{FF2B5EF4-FFF2-40B4-BE49-F238E27FC236}">
                <a16:creationId xmlns:a16="http://schemas.microsoft.com/office/drawing/2014/main" id="{72364E72-CB6A-4108-8395-35685C4A9923}"/>
              </a:ext>
            </a:extLst>
          </p:cNvPr>
          <p:cNvGrpSpPr/>
          <p:nvPr/>
        </p:nvGrpSpPr>
        <p:grpSpPr>
          <a:xfrm>
            <a:off x="934286" y="4551974"/>
            <a:ext cx="1619707" cy="1299524"/>
            <a:chOff x="658363" y="4173776"/>
            <a:chExt cx="1828800" cy="1828800"/>
          </a:xfrm>
        </p:grpSpPr>
        <p:sp>
          <p:nvSpPr>
            <p:cNvPr id="34" name="Freeform: Shape 33">
              <a:extLst>
                <a:ext uri="{FF2B5EF4-FFF2-40B4-BE49-F238E27FC236}">
                  <a16:creationId xmlns:a16="http://schemas.microsoft.com/office/drawing/2014/main" id="{C52D1B54-1899-4382-9CE1-72739B70F14C}"/>
                </a:ext>
              </a:extLst>
            </p:cNvPr>
            <p:cNvSpPr/>
            <p:nvPr/>
          </p:nvSpPr>
          <p:spPr>
            <a:xfrm>
              <a:off x="1237483" y="4497626"/>
              <a:ext cx="647700" cy="361950"/>
            </a:xfrm>
            <a:custGeom>
              <a:avLst/>
              <a:gdLst>
                <a:gd name="connsiteX0" fmla="*/ 335280 w 647700"/>
                <a:gd name="connsiteY0" fmla="*/ 91440 h 361950"/>
                <a:gd name="connsiteX1" fmla="*/ 609600 w 647700"/>
                <a:gd name="connsiteY1" fmla="*/ 367665 h 361950"/>
                <a:gd name="connsiteX2" fmla="*/ 662940 w 647700"/>
                <a:gd name="connsiteY2" fmla="*/ 314325 h 361950"/>
                <a:gd name="connsiteX3" fmla="*/ 335280 w 647700"/>
                <a:gd name="connsiteY3" fmla="*/ 0 h 361950"/>
                <a:gd name="connsiteX4" fmla="*/ 0 w 647700"/>
                <a:gd name="connsiteY4" fmla="*/ 320040 h 361950"/>
                <a:gd name="connsiteX5" fmla="*/ 53340 w 647700"/>
                <a:gd name="connsiteY5" fmla="*/ 37338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700" h="361950">
                  <a:moveTo>
                    <a:pt x="335280" y="91440"/>
                  </a:moveTo>
                  <a:lnTo>
                    <a:pt x="609600" y="367665"/>
                  </a:lnTo>
                  <a:lnTo>
                    <a:pt x="662940" y="314325"/>
                  </a:lnTo>
                  <a:lnTo>
                    <a:pt x="335280" y="0"/>
                  </a:lnTo>
                  <a:lnTo>
                    <a:pt x="0" y="320040"/>
                  </a:lnTo>
                  <a:lnTo>
                    <a:pt x="53340" y="37338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35" name="Freeform: Shape 34">
              <a:extLst>
                <a:ext uri="{FF2B5EF4-FFF2-40B4-BE49-F238E27FC236}">
                  <a16:creationId xmlns:a16="http://schemas.microsoft.com/office/drawing/2014/main" id="{8B48F35D-95CF-4589-9E5F-08158A36D132}"/>
                </a:ext>
              </a:extLst>
            </p:cNvPr>
            <p:cNvSpPr/>
            <p:nvPr/>
          </p:nvSpPr>
          <p:spPr>
            <a:xfrm>
              <a:off x="886963" y="4686221"/>
              <a:ext cx="1371600" cy="990600"/>
            </a:xfrm>
            <a:custGeom>
              <a:avLst/>
              <a:gdLst>
                <a:gd name="connsiteX0" fmla="*/ 1295400 w 1371600"/>
                <a:gd name="connsiteY0" fmla="*/ 590550 h 990600"/>
                <a:gd name="connsiteX1" fmla="*/ 1143000 w 1371600"/>
                <a:gd name="connsiteY1" fmla="*/ 590550 h 990600"/>
                <a:gd name="connsiteX2" fmla="*/ 1143000 w 1371600"/>
                <a:gd name="connsiteY2" fmla="*/ 438150 h 990600"/>
                <a:gd name="connsiteX3" fmla="*/ 1295400 w 1371600"/>
                <a:gd name="connsiteY3" fmla="*/ 438150 h 990600"/>
                <a:gd name="connsiteX4" fmla="*/ 1295400 w 1371600"/>
                <a:gd name="connsiteY4" fmla="*/ 590550 h 990600"/>
                <a:gd name="connsiteX5" fmla="*/ 1295400 w 1371600"/>
                <a:gd name="connsiteY5" fmla="*/ 819150 h 990600"/>
                <a:gd name="connsiteX6" fmla="*/ 1143000 w 1371600"/>
                <a:gd name="connsiteY6" fmla="*/ 819150 h 990600"/>
                <a:gd name="connsiteX7" fmla="*/ 1143000 w 1371600"/>
                <a:gd name="connsiteY7" fmla="*/ 666750 h 990600"/>
                <a:gd name="connsiteX8" fmla="*/ 1295400 w 1371600"/>
                <a:gd name="connsiteY8" fmla="*/ 666750 h 990600"/>
                <a:gd name="connsiteX9" fmla="*/ 1295400 w 1371600"/>
                <a:gd name="connsiteY9" fmla="*/ 819150 h 990600"/>
                <a:gd name="connsiteX10" fmla="*/ 1066800 w 1371600"/>
                <a:gd name="connsiteY10" fmla="*/ 590550 h 990600"/>
                <a:gd name="connsiteX11" fmla="*/ 914400 w 1371600"/>
                <a:gd name="connsiteY11" fmla="*/ 590550 h 990600"/>
                <a:gd name="connsiteX12" fmla="*/ 914400 w 1371600"/>
                <a:gd name="connsiteY12" fmla="*/ 438150 h 990600"/>
                <a:gd name="connsiteX13" fmla="*/ 1066800 w 1371600"/>
                <a:gd name="connsiteY13" fmla="*/ 438150 h 990600"/>
                <a:gd name="connsiteX14" fmla="*/ 1066800 w 1371600"/>
                <a:gd name="connsiteY14" fmla="*/ 590550 h 990600"/>
                <a:gd name="connsiteX15" fmla="*/ 1066800 w 1371600"/>
                <a:gd name="connsiteY15" fmla="*/ 819150 h 990600"/>
                <a:gd name="connsiteX16" fmla="*/ 914400 w 1371600"/>
                <a:gd name="connsiteY16" fmla="*/ 819150 h 990600"/>
                <a:gd name="connsiteX17" fmla="*/ 914400 w 1371600"/>
                <a:gd name="connsiteY17" fmla="*/ 666750 h 990600"/>
                <a:gd name="connsiteX18" fmla="*/ 1066800 w 1371600"/>
                <a:gd name="connsiteY18" fmla="*/ 666750 h 990600"/>
                <a:gd name="connsiteX19" fmla="*/ 1066800 w 1371600"/>
                <a:gd name="connsiteY19" fmla="*/ 819150 h 990600"/>
                <a:gd name="connsiteX20" fmla="*/ 819150 w 1371600"/>
                <a:gd name="connsiteY20" fmla="*/ 590550 h 990600"/>
                <a:gd name="connsiteX21" fmla="*/ 552450 w 1371600"/>
                <a:gd name="connsiteY21" fmla="*/ 590550 h 990600"/>
                <a:gd name="connsiteX22" fmla="*/ 552450 w 1371600"/>
                <a:gd name="connsiteY22" fmla="*/ 514350 h 990600"/>
                <a:gd name="connsiteX23" fmla="*/ 819150 w 1371600"/>
                <a:gd name="connsiteY23" fmla="*/ 514350 h 990600"/>
                <a:gd name="connsiteX24" fmla="*/ 819150 w 1371600"/>
                <a:gd name="connsiteY24" fmla="*/ 590550 h 990600"/>
                <a:gd name="connsiteX25" fmla="*/ 685800 w 1371600"/>
                <a:gd name="connsiteY25" fmla="*/ 228600 h 990600"/>
                <a:gd name="connsiteX26" fmla="*/ 742950 w 1371600"/>
                <a:gd name="connsiteY26" fmla="*/ 285750 h 990600"/>
                <a:gd name="connsiteX27" fmla="*/ 685800 w 1371600"/>
                <a:gd name="connsiteY27" fmla="*/ 342900 h 990600"/>
                <a:gd name="connsiteX28" fmla="*/ 628650 w 1371600"/>
                <a:gd name="connsiteY28" fmla="*/ 285750 h 990600"/>
                <a:gd name="connsiteX29" fmla="*/ 685800 w 1371600"/>
                <a:gd name="connsiteY29" fmla="*/ 228600 h 990600"/>
                <a:gd name="connsiteX30" fmla="*/ 457200 w 1371600"/>
                <a:gd name="connsiteY30" fmla="*/ 590550 h 990600"/>
                <a:gd name="connsiteX31" fmla="*/ 304800 w 1371600"/>
                <a:gd name="connsiteY31" fmla="*/ 590550 h 990600"/>
                <a:gd name="connsiteX32" fmla="*/ 304800 w 1371600"/>
                <a:gd name="connsiteY32" fmla="*/ 438150 h 990600"/>
                <a:gd name="connsiteX33" fmla="*/ 457200 w 1371600"/>
                <a:gd name="connsiteY33" fmla="*/ 438150 h 990600"/>
                <a:gd name="connsiteX34" fmla="*/ 457200 w 1371600"/>
                <a:gd name="connsiteY34" fmla="*/ 590550 h 990600"/>
                <a:gd name="connsiteX35" fmla="*/ 457200 w 1371600"/>
                <a:gd name="connsiteY35" fmla="*/ 819150 h 990600"/>
                <a:gd name="connsiteX36" fmla="*/ 304800 w 1371600"/>
                <a:gd name="connsiteY36" fmla="*/ 819150 h 990600"/>
                <a:gd name="connsiteX37" fmla="*/ 304800 w 1371600"/>
                <a:gd name="connsiteY37" fmla="*/ 666750 h 990600"/>
                <a:gd name="connsiteX38" fmla="*/ 457200 w 1371600"/>
                <a:gd name="connsiteY38" fmla="*/ 666750 h 990600"/>
                <a:gd name="connsiteX39" fmla="*/ 457200 w 1371600"/>
                <a:gd name="connsiteY39" fmla="*/ 819150 h 990600"/>
                <a:gd name="connsiteX40" fmla="*/ 228600 w 1371600"/>
                <a:gd name="connsiteY40" fmla="*/ 590550 h 990600"/>
                <a:gd name="connsiteX41" fmla="*/ 76200 w 1371600"/>
                <a:gd name="connsiteY41" fmla="*/ 590550 h 990600"/>
                <a:gd name="connsiteX42" fmla="*/ 76200 w 1371600"/>
                <a:gd name="connsiteY42" fmla="*/ 438150 h 990600"/>
                <a:gd name="connsiteX43" fmla="*/ 228600 w 1371600"/>
                <a:gd name="connsiteY43" fmla="*/ 438150 h 990600"/>
                <a:gd name="connsiteX44" fmla="*/ 228600 w 1371600"/>
                <a:gd name="connsiteY44" fmla="*/ 590550 h 990600"/>
                <a:gd name="connsiteX45" fmla="*/ 228600 w 1371600"/>
                <a:gd name="connsiteY45" fmla="*/ 819150 h 990600"/>
                <a:gd name="connsiteX46" fmla="*/ 76200 w 1371600"/>
                <a:gd name="connsiteY46" fmla="*/ 819150 h 990600"/>
                <a:gd name="connsiteX47" fmla="*/ 76200 w 1371600"/>
                <a:gd name="connsiteY47" fmla="*/ 666750 h 990600"/>
                <a:gd name="connsiteX48" fmla="*/ 228600 w 1371600"/>
                <a:gd name="connsiteY48" fmla="*/ 666750 h 990600"/>
                <a:gd name="connsiteX49" fmla="*/ 228600 w 1371600"/>
                <a:gd name="connsiteY49" fmla="*/ 819150 h 990600"/>
                <a:gd name="connsiteX50" fmla="*/ 914400 w 1371600"/>
                <a:gd name="connsiteY50" fmla="*/ 342900 h 990600"/>
                <a:gd name="connsiteX51" fmla="*/ 914400 w 1371600"/>
                <a:gd name="connsiteY51" fmla="*/ 228600 h 990600"/>
                <a:gd name="connsiteX52" fmla="*/ 685800 w 1371600"/>
                <a:gd name="connsiteY52" fmla="*/ 0 h 990600"/>
                <a:gd name="connsiteX53" fmla="*/ 457200 w 1371600"/>
                <a:gd name="connsiteY53" fmla="*/ 228600 h 990600"/>
                <a:gd name="connsiteX54" fmla="*/ 457200 w 1371600"/>
                <a:gd name="connsiteY54" fmla="*/ 342900 h 990600"/>
                <a:gd name="connsiteX55" fmla="*/ 0 w 1371600"/>
                <a:gd name="connsiteY55" fmla="*/ 342900 h 990600"/>
                <a:gd name="connsiteX56" fmla="*/ 0 w 1371600"/>
                <a:gd name="connsiteY56" fmla="*/ 990600 h 990600"/>
                <a:gd name="connsiteX57" fmla="*/ 552450 w 1371600"/>
                <a:gd name="connsiteY57" fmla="*/ 990600 h 990600"/>
                <a:gd name="connsiteX58" fmla="*/ 552450 w 1371600"/>
                <a:gd name="connsiteY58" fmla="*/ 781050 h 990600"/>
                <a:gd name="connsiteX59" fmla="*/ 685800 w 1371600"/>
                <a:gd name="connsiteY59" fmla="*/ 666750 h 990600"/>
                <a:gd name="connsiteX60" fmla="*/ 819150 w 1371600"/>
                <a:gd name="connsiteY60" fmla="*/ 781050 h 990600"/>
                <a:gd name="connsiteX61" fmla="*/ 819150 w 1371600"/>
                <a:gd name="connsiteY61" fmla="*/ 990600 h 990600"/>
                <a:gd name="connsiteX62" fmla="*/ 1371600 w 1371600"/>
                <a:gd name="connsiteY62" fmla="*/ 990600 h 990600"/>
                <a:gd name="connsiteX63" fmla="*/ 1371600 w 1371600"/>
                <a:gd name="connsiteY63" fmla="*/ 342900 h 990600"/>
                <a:gd name="connsiteX64" fmla="*/ 914400 w 1371600"/>
                <a:gd name="connsiteY64" fmla="*/ 3429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371600" h="990600">
                  <a:moveTo>
                    <a:pt x="1295400" y="590550"/>
                  </a:moveTo>
                  <a:lnTo>
                    <a:pt x="1143000" y="590550"/>
                  </a:lnTo>
                  <a:lnTo>
                    <a:pt x="1143000" y="438150"/>
                  </a:lnTo>
                  <a:lnTo>
                    <a:pt x="1295400" y="438150"/>
                  </a:lnTo>
                  <a:lnTo>
                    <a:pt x="1295400" y="590550"/>
                  </a:lnTo>
                  <a:close/>
                  <a:moveTo>
                    <a:pt x="1295400" y="819150"/>
                  </a:moveTo>
                  <a:lnTo>
                    <a:pt x="1143000" y="819150"/>
                  </a:lnTo>
                  <a:lnTo>
                    <a:pt x="1143000" y="666750"/>
                  </a:lnTo>
                  <a:lnTo>
                    <a:pt x="1295400" y="666750"/>
                  </a:lnTo>
                  <a:lnTo>
                    <a:pt x="1295400" y="819150"/>
                  </a:lnTo>
                  <a:close/>
                  <a:moveTo>
                    <a:pt x="1066800" y="590550"/>
                  </a:moveTo>
                  <a:lnTo>
                    <a:pt x="914400" y="590550"/>
                  </a:lnTo>
                  <a:lnTo>
                    <a:pt x="914400" y="438150"/>
                  </a:lnTo>
                  <a:lnTo>
                    <a:pt x="1066800" y="438150"/>
                  </a:lnTo>
                  <a:lnTo>
                    <a:pt x="1066800" y="590550"/>
                  </a:lnTo>
                  <a:close/>
                  <a:moveTo>
                    <a:pt x="1066800" y="819150"/>
                  </a:moveTo>
                  <a:lnTo>
                    <a:pt x="914400" y="819150"/>
                  </a:lnTo>
                  <a:lnTo>
                    <a:pt x="914400" y="666750"/>
                  </a:lnTo>
                  <a:lnTo>
                    <a:pt x="1066800" y="666750"/>
                  </a:lnTo>
                  <a:lnTo>
                    <a:pt x="1066800" y="819150"/>
                  </a:lnTo>
                  <a:close/>
                  <a:moveTo>
                    <a:pt x="819150" y="590550"/>
                  </a:moveTo>
                  <a:lnTo>
                    <a:pt x="552450" y="590550"/>
                  </a:lnTo>
                  <a:lnTo>
                    <a:pt x="552450" y="514350"/>
                  </a:lnTo>
                  <a:lnTo>
                    <a:pt x="819150" y="514350"/>
                  </a:lnTo>
                  <a:lnTo>
                    <a:pt x="819150" y="590550"/>
                  </a:lnTo>
                  <a:close/>
                  <a:moveTo>
                    <a:pt x="685800" y="228600"/>
                  </a:moveTo>
                  <a:cubicBezTo>
                    <a:pt x="718185" y="228600"/>
                    <a:pt x="742950" y="253365"/>
                    <a:pt x="742950" y="285750"/>
                  </a:cubicBezTo>
                  <a:cubicBezTo>
                    <a:pt x="742950" y="318135"/>
                    <a:pt x="718185" y="342900"/>
                    <a:pt x="685800" y="342900"/>
                  </a:cubicBezTo>
                  <a:cubicBezTo>
                    <a:pt x="653415" y="342900"/>
                    <a:pt x="628650" y="318135"/>
                    <a:pt x="628650" y="285750"/>
                  </a:cubicBezTo>
                  <a:cubicBezTo>
                    <a:pt x="628650" y="253365"/>
                    <a:pt x="653415" y="228600"/>
                    <a:pt x="685800" y="228600"/>
                  </a:cubicBezTo>
                  <a:close/>
                  <a:moveTo>
                    <a:pt x="457200" y="590550"/>
                  </a:moveTo>
                  <a:lnTo>
                    <a:pt x="304800" y="590550"/>
                  </a:lnTo>
                  <a:lnTo>
                    <a:pt x="304800" y="438150"/>
                  </a:lnTo>
                  <a:lnTo>
                    <a:pt x="457200" y="438150"/>
                  </a:lnTo>
                  <a:lnTo>
                    <a:pt x="457200" y="590550"/>
                  </a:lnTo>
                  <a:close/>
                  <a:moveTo>
                    <a:pt x="457200" y="819150"/>
                  </a:moveTo>
                  <a:lnTo>
                    <a:pt x="304800" y="819150"/>
                  </a:lnTo>
                  <a:lnTo>
                    <a:pt x="304800" y="666750"/>
                  </a:lnTo>
                  <a:lnTo>
                    <a:pt x="457200" y="666750"/>
                  </a:lnTo>
                  <a:lnTo>
                    <a:pt x="457200" y="819150"/>
                  </a:lnTo>
                  <a:close/>
                  <a:moveTo>
                    <a:pt x="228600" y="590550"/>
                  </a:moveTo>
                  <a:lnTo>
                    <a:pt x="76200" y="590550"/>
                  </a:lnTo>
                  <a:lnTo>
                    <a:pt x="76200" y="438150"/>
                  </a:lnTo>
                  <a:lnTo>
                    <a:pt x="228600" y="438150"/>
                  </a:lnTo>
                  <a:lnTo>
                    <a:pt x="228600" y="590550"/>
                  </a:lnTo>
                  <a:close/>
                  <a:moveTo>
                    <a:pt x="228600" y="819150"/>
                  </a:moveTo>
                  <a:lnTo>
                    <a:pt x="76200" y="819150"/>
                  </a:lnTo>
                  <a:lnTo>
                    <a:pt x="76200" y="666750"/>
                  </a:lnTo>
                  <a:lnTo>
                    <a:pt x="228600" y="666750"/>
                  </a:lnTo>
                  <a:lnTo>
                    <a:pt x="228600" y="819150"/>
                  </a:lnTo>
                  <a:close/>
                  <a:moveTo>
                    <a:pt x="914400" y="342900"/>
                  </a:moveTo>
                  <a:lnTo>
                    <a:pt x="914400" y="228600"/>
                  </a:lnTo>
                  <a:lnTo>
                    <a:pt x="685800" y="0"/>
                  </a:lnTo>
                  <a:lnTo>
                    <a:pt x="457200" y="228600"/>
                  </a:lnTo>
                  <a:lnTo>
                    <a:pt x="457200" y="342900"/>
                  </a:lnTo>
                  <a:lnTo>
                    <a:pt x="0" y="342900"/>
                  </a:lnTo>
                  <a:lnTo>
                    <a:pt x="0" y="990600"/>
                  </a:lnTo>
                  <a:lnTo>
                    <a:pt x="552450" y="990600"/>
                  </a:lnTo>
                  <a:lnTo>
                    <a:pt x="552450" y="781050"/>
                  </a:lnTo>
                  <a:cubicBezTo>
                    <a:pt x="552450" y="727710"/>
                    <a:pt x="590550" y="666750"/>
                    <a:pt x="685800" y="666750"/>
                  </a:cubicBezTo>
                  <a:cubicBezTo>
                    <a:pt x="781050" y="666750"/>
                    <a:pt x="819150" y="727710"/>
                    <a:pt x="819150" y="781050"/>
                  </a:cubicBezTo>
                  <a:lnTo>
                    <a:pt x="819150" y="990600"/>
                  </a:lnTo>
                  <a:lnTo>
                    <a:pt x="1371600" y="990600"/>
                  </a:lnTo>
                  <a:lnTo>
                    <a:pt x="1371600" y="342900"/>
                  </a:lnTo>
                  <a:lnTo>
                    <a:pt x="914400" y="342900"/>
                  </a:lnTo>
                  <a:close/>
                </a:path>
              </a:pathLst>
            </a:custGeom>
            <a:solidFill>
              <a:srgbClr val="CC6633"/>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sp>
        <p:nvSpPr>
          <p:cNvPr id="37" name="TextBox 36">
            <a:extLst>
              <a:ext uri="{FF2B5EF4-FFF2-40B4-BE49-F238E27FC236}">
                <a16:creationId xmlns:a16="http://schemas.microsoft.com/office/drawing/2014/main" id="{FFA90F88-F33C-4A40-B287-04E9A8C8D656}"/>
              </a:ext>
            </a:extLst>
          </p:cNvPr>
          <p:cNvSpPr txBox="1"/>
          <p:nvPr/>
        </p:nvSpPr>
        <p:spPr>
          <a:xfrm>
            <a:off x="1052161" y="5589672"/>
            <a:ext cx="1681208"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Proprietary Institute</a:t>
            </a:r>
          </a:p>
        </p:txBody>
      </p:sp>
      <p:sp>
        <p:nvSpPr>
          <p:cNvPr id="38" name="Oval 37">
            <a:extLst>
              <a:ext uri="{FF2B5EF4-FFF2-40B4-BE49-F238E27FC236}">
                <a16:creationId xmlns:a16="http://schemas.microsoft.com/office/drawing/2014/main" id="{C8AE925B-8EBA-49FC-9391-B4FEE1759E0B}"/>
              </a:ext>
            </a:extLst>
          </p:cNvPr>
          <p:cNvSpPr/>
          <p:nvPr/>
        </p:nvSpPr>
        <p:spPr>
          <a:xfrm>
            <a:off x="5132866" y="3899599"/>
            <a:ext cx="1257803" cy="1143969"/>
          </a:xfrm>
          <a:prstGeom prst="ellipse">
            <a:avLst/>
          </a:prstGeom>
          <a:noFill/>
          <a:ln w="57150" cap="flat" cmpd="sng" algn="ctr">
            <a:solidFill>
              <a:srgbClr val="33669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latin typeface="Calibri" panose="020F0502020204030204" pitchFamily="34" charset="0"/>
              <a:cs typeface="Calibri" panose="020F0502020204030204" pitchFamily="34" charset="0"/>
            </a:endParaRPr>
          </a:p>
        </p:txBody>
      </p:sp>
      <p:cxnSp>
        <p:nvCxnSpPr>
          <p:cNvPr id="46" name="Straight Connector 45">
            <a:extLst>
              <a:ext uri="{FF2B5EF4-FFF2-40B4-BE49-F238E27FC236}">
                <a16:creationId xmlns:a16="http://schemas.microsoft.com/office/drawing/2014/main" id="{AA6029E0-4BB6-49BD-9ADE-9CE171FD61AB}"/>
              </a:ext>
            </a:extLst>
          </p:cNvPr>
          <p:cNvCxnSpPr>
            <a:cxnSpLocks/>
          </p:cNvCxnSpPr>
          <p:nvPr/>
        </p:nvCxnSpPr>
        <p:spPr>
          <a:xfrm>
            <a:off x="6306429" y="33894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45DCE57-5CC5-4F14-A440-06FCE0F1DB8A}"/>
              </a:ext>
            </a:extLst>
          </p:cNvPr>
          <p:cNvCxnSpPr>
            <a:cxnSpLocks/>
          </p:cNvCxnSpPr>
          <p:nvPr/>
        </p:nvCxnSpPr>
        <p:spPr>
          <a:xfrm>
            <a:off x="8544400" y="574422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BD6068-D30A-4B7E-9700-BFA81963A547}"/>
              </a:ext>
            </a:extLst>
          </p:cNvPr>
          <p:cNvCxnSpPr>
            <a:cxnSpLocks/>
          </p:cNvCxnSpPr>
          <p:nvPr/>
        </p:nvCxnSpPr>
        <p:spPr>
          <a:xfrm>
            <a:off x="6364415" y="484292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10B4FA59-84E6-4F91-BFB0-BDFF8C0EA43B}"/>
              </a:ext>
            </a:extLst>
          </p:cNvPr>
          <p:cNvSpPr/>
          <p:nvPr/>
        </p:nvSpPr>
        <p:spPr>
          <a:xfrm>
            <a:off x="9287537" y="3490754"/>
            <a:ext cx="408198" cy="143049"/>
          </a:xfrm>
          <a:custGeom>
            <a:avLst/>
            <a:gdLst>
              <a:gd name="connsiteX0" fmla="*/ 230977 w 460894"/>
              <a:gd name="connsiteY0" fmla="*/ 163697 h 201310"/>
              <a:gd name="connsiteX1" fmla="*/ 461954 w 460894"/>
              <a:gd name="connsiteY1" fmla="*/ 82643 h 201310"/>
              <a:gd name="connsiteX2" fmla="*/ 230977 w 460894"/>
              <a:gd name="connsiteY2" fmla="*/ 0 h 201310"/>
              <a:gd name="connsiteX3" fmla="*/ 0 w 460894"/>
              <a:gd name="connsiteY3" fmla="*/ 82643 h 201310"/>
              <a:gd name="connsiteX4" fmla="*/ 29667 w 460894"/>
              <a:gd name="connsiteY4" fmla="*/ 93238 h 201310"/>
              <a:gd name="connsiteX5" fmla="*/ 29667 w 460894"/>
              <a:gd name="connsiteY5" fmla="*/ 190715 h 201310"/>
              <a:gd name="connsiteX6" fmla="*/ 40262 w 460894"/>
              <a:gd name="connsiteY6" fmla="*/ 201310 h 201310"/>
              <a:gd name="connsiteX7" fmla="*/ 50857 w 460894"/>
              <a:gd name="connsiteY7" fmla="*/ 190715 h 201310"/>
              <a:gd name="connsiteX8" fmla="*/ 50857 w 460894"/>
              <a:gd name="connsiteY8" fmla="*/ 100655 h 201310"/>
              <a:gd name="connsiteX9" fmla="*/ 230977 w 460894"/>
              <a:gd name="connsiteY9" fmla="*/ 163697 h 20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894" h="201310">
                <a:moveTo>
                  <a:pt x="230977" y="163697"/>
                </a:moveTo>
                <a:lnTo>
                  <a:pt x="461954" y="82643"/>
                </a:lnTo>
                <a:lnTo>
                  <a:pt x="230977" y="0"/>
                </a:lnTo>
                <a:lnTo>
                  <a:pt x="0" y="82643"/>
                </a:lnTo>
                <a:lnTo>
                  <a:pt x="29667" y="93238"/>
                </a:lnTo>
                <a:lnTo>
                  <a:pt x="29667" y="190715"/>
                </a:lnTo>
                <a:cubicBezTo>
                  <a:pt x="29667" y="196542"/>
                  <a:pt x="34435" y="201310"/>
                  <a:pt x="40262" y="201310"/>
                </a:cubicBezTo>
                <a:cubicBezTo>
                  <a:pt x="46089" y="201310"/>
                  <a:pt x="50857" y="196542"/>
                  <a:pt x="50857" y="190715"/>
                </a:cubicBezTo>
                <a:lnTo>
                  <a:pt x="50857" y="100655"/>
                </a:lnTo>
                <a:lnTo>
                  <a:pt x="230977" y="163697"/>
                </a:lnTo>
                <a:close/>
              </a:path>
            </a:pathLst>
          </a:custGeom>
          <a:solidFill>
            <a:srgbClr val="000000"/>
          </a:solidFill>
          <a:ln w="5259" cap="flat">
            <a:noFill/>
            <a:prstDash val="solid"/>
            <a:miter/>
          </a:ln>
        </p:spPr>
        <p:txBody>
          <a:bodyPr rtlCol="0" anchor="ctr"/>
          <a:lstStyle/>
          <a:p>
            <a:endParaRPr lang="en-US"/>
          </a:p>
        </p:txBody>
      </p:sp>
      <p:cxnSp>
        <p:nvCxnSpPr>
          <p:cNvPr id="91" name="Straight Arrow Connector 90">
            <a:extLst>
              <a:ext uri="{FF2B5EF4-FFF2-40B4-BE49-F238E27FC236}">
                <a16:creationId xmlns:a16="http://schemas.microsoft.com/office/drawing/2014/main" id="{360208E3-1D6A-46A3-A3C0-490D1DF73F4D}"/>
              </a:ext>
            </a:extLst>
          </p:cNvPr>
          <p:cNvCxnSpPr>
            <a:cxnSpLocks/>
            <a:stCxn id="27" idx="3"/>
            <a:endCxn id="38" idx="2"/>
          </p:cNvCxnSpPr>
          <p:nvPr/>
        </p:nvCxnSpPr>
        <p:spPr>
          <a:xfrm>
            <a:off x="2351529" y="3266159"/>
            <a:ext cx="2781337" cy="1205425"/>
          </a:xfrm>
          <a:prstGeom prst="straightConnector1">
            <a:avLst/>
          </a:prstGeom>
          <a:ln w="19050">
            <a:solidFill>
              <a:srgbClr val="6633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95673E3-E6B6-4841-93D6-614D1A6747F0}"/>
              </a:ext>
            </a:extLst>
          </p:cNvPr>
          <p:cNvCxnSpPr>
            <a:cxnSpLocks/>
            <a:stCxn id="28" idx="3"/>
            <a:endCxn id="38" idx="2"/>
          </p:cNvCxnSpPr>
          <p:nvPr/>
        </p:nvCxnSpPr>
        <p:spPr>
          <a:xfrm flipV="1">
            <a:off x="3329432" y="4471584"/>
            <a:ext cx="1803434" cy="7052"/>
          </a:xfrm>
          <a:prstGeom prst="straightConnector1">
            <a:avLst/>
          </a:prstGeom>
          <a:ln w="19050">
            <a:solidFill>
              <a:srgbClr val="3366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2B35314-C312-480A-8DDF-07358306CC4A}"/>
              </a:ext>
            </a:extLst>
          </p:cNvPr>
          <p:cNvCxnSpPr>
            <a:cxnSpLocks/>
            <a:stCxn id="37" idx="3"/>
            <a:endCxn id="38" idx="2"/>
          </p:cNvCxnSpPr>
          <p:nvPr/>
        </p:nvCxnSpPr>
        <p:spPr>
          <a:xfrm flipV="1">
            <a:off x="2733369" y="4471584"/>
            <a:ext cx="2399497" cy="1271977"/>
          </a:xfrm>
          <a:prstGeom prst="straightConnector1">
            <a:avLst/>
          </a:prstGeom>
          <a:ln w="19050">
            <a:solidFill>
              <a:srgbClr val="B2511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27" name="Graphic 22" descr="Walk">
            <a:extLst>
              <a:ext uri="{FF2B5EF4-FFF2-40B4-BE49-F238E27FC236}">
                <a16:creationId xmlns:a16="http://schemas.microsoft.com/office/drawing/2014/main" id="{CD844FF2-FAC0-473F-8142-1219C3ED208F}"/>
              </a:ext>
            </a:extLst>
          </p:cNvPr>
          <p:cNvGrpSpPr/>
          <p:nvPr/>
        </p:nvGrpSpPr>
        <p:grpSpPr>
          <a:xfrm>
            <a:off x="5965496" y="2419049"/>
            <a:ext cx="850346" cy="1047741"/>
            <a:chOff x="7022819" y="1543574"/>
            <a:chExt cx="960120" cy="1474470"/>
          </a:xfrm>
          <a:solidFill>
            <a:srgbClr val="663399"/>
          </a:solidFill>
        </p:grpSpPr>
        <p:sp>
          <p:nvSpPr>
            <p:cNvPr id="1028" name="Freeform: Shape 1027">
              <a:extLst>
                <a:ext uri="{FF2B5EF4-FFF2-40B4-BE49-F238E27FC236}">
                  <a16:creationId xmlns:a16="http://schemas.microsoft.com/office/drawing/2014/main" id="{3F5C9816-F11C-4055-8418-E80868E57767}"/>
                </a:ext>
              </a:extLst>
            </p:cNvPr>
            <p:cNvSpPr/>
            <p:nvPr/>
          </p:nvSpPr>
          <p:spPr>
            <a:xfrm>
              <a:off x="7451912" y="1543574"/>
              <a:ext cx="274320" cy="274320"/>
            </a:xfrm>
            <a:custGeom>
              <a:avLst/>
              <a:gdLst>
                <a:gd name="connsiteX0" fmla="*/ 274320 w 274320"/>
                <a:gd name="connsiteY0" fmla="*/ 137160 h 274320"/>
                <a:gd name="connsiteX1" fmla="*/ 137160 w 274320"/>
                <a:gd name="connsiteY1" fmla="*/ 274320 h 274320"/>
                <a:gd name="connsiteX2" fmla="*/ 0 w 274320"/>
                <a:gd name="connsiteY2" fmla="*/ 137160 h 274320"/>
                <a:gd name="connsiteX3" fmla="*/ 137160 w 274320"/>
                <a:gd name="connsiteY3" fmla="*/ 0 h 274320"/>
                <a:gd name="connsiteX4" fmla="*/ 274320 w 274320"/>
                <a:gd name="connsiteY4" fmla="*/ 13716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 h="274320">
                  <a:moveTo>
                    <a:pt x="274320" y="137160"/>
                  </a:moveTo>
                  <a:cubicBezTo>
                    <a:pt x="274320" y="212911"/>
                    <a:pt x="212911" y="274320"/>
                    <a:pt x="137160" y="274320"/>
                  </a:cubicBezTo>
                  <a:cubicBezTo>
                    <a:pt x="61409" y="274320"/>
                    <a:pt x="0" y="212911"/>
                    <a:pt x="0" y="137160"/>
                  </a:cubicBezTo>
                  <a:cubicBezTo>
                    <a:pt x="0" y="61409"/>
                    <a:pt x="61409" y="0"/>
                    <a:pt x="137160" y="0"/>
                  </a:cubicBezTo>
                  <a:cubicBezTo>
                    <a:pt x="212911" y="0"/>
                    <a:pt x="274320" y="61409"/>
                    <a:pt x="274320" y="137160"/>
                  </a:cubicBezTo>
                  <a:close/>
                </a:path>
              </a:pathLst>
            </a:custGeom>
            <a:solidFill>
              <a:schemeClr val="tx1">
                <a:lumMod val="75000"/>
                <a:lumOff val="25000"/>
              </a:schemeClr>
            </a:solidFill>
            <a:ln w="17066"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CD9B3871-93A9-44AD-9259-802C3C57269E}"/>
                </a:ext>
              </a:extLst>
            </p:cNvPr>
            <p:cNvSpPr/>
            <p:nvPr/>
          </p:nvSpPr>
          <p:spPr>
            <a:xfrm>
              <a:off x="7022819" y="1852184"/>
              <a:ext cx="960120" cy="1165860"/>
            </a:xfrm>
            <a:custGeom>
              <a:avLst/>
              <a:gdLst>
                <a:gd name="connsiteX0" fmla="*/ 914297 w 960120"/>
                <a:gd name="connsiteY0" fmla="*/ 363474 h 1165860"/>
                <a:gd name="connsiteX1" fmla="*/ 737703 w 960120"/>
                <a:gd name="connsiteY1" fmla="*/ 305181 h 1165860"/>
                <a:gd name="connsiteX2" fmla="*/ 636548 w 960120"/>
                <a:gd name="connsiteY2" fmla="*/ 72009 h 1165860"/>
                <a:gd name="connsiteX3" fmla="*/ 516533 w 960120"/>
                <a:gd name="connsiteY3" fmla="*/ 0 h 1165860"/>
                <a:gd name="connsiteX4" fmla="*/ 458240 w 960120"/>
                <a:gd name="connsiteY4" fmla="*/ 13716 h 1165860"/>
                <a:gd name="connsiteX5" fmla="*/ 218210 w 960120"/>
                <a:gd name="connsiteY5" fmla="*/ 108013 h 1165860"/>
                <a:gd name="connsiteX6" fmla="*/ 180491 w 960120"/>
                <a:gd name="connsiteY6" fmla="*/ 145733 h 1165860"/>
                <a:gd name="connsiteX7" fmla="*/ 94766 w 960120"/>
                <a:gd name="connsiteY7" fmla="*/ 351473 h 1165860"/>
                <a:gd name="connsiteX8" fmla="*/ 132485 w 960120"/>
                <a:gd name="connsiteY8" fmla="*/ 440627 h 1165860"/>
                <a:gd name="connsiteX9" fmla="*/ 158202 w 960120"/>
                <a:gd name="connsiteY9" fmla="*/ 445770 h 1165860"/>
                <a:gd name="connsiteX10" fmla="*/ 221639 w 960120"/>
                <a:gd name="connsiteY10" fmla="*/ 402908 h 1165860"/>
                <a:gd name="connsiteX11" fmla="*/ 291933 w 960120"/>
                <a:gd name="connsiteY11" fmla="*/ 224599 h 1165860"/>
                <a:gd name="connsiteX12" fmla="*/ 363942 w 960120"/>
                <a:gd name="connsiteY12" fmla="*/ 197168 h 1165860"/>
                <a:gd name="connsiteX13" fmla="*/ 245642 w 960120"/>
                <a:gd name="connsiteY13" fmla="*/ 774954 h 1165860"/>
                <a:gd name="connsiteX14" fmla="*/ 15899 w 960120"/>
                <a:gd name="connsiteY14" fmla="*/ 1054418 h 1165860"/>
                <a:gd name="connsiteX15" fmla="*/ 24471 w 960120"/>
                <a:gd name="connsiteY15" fmla="*/ 1150430 h 1165860"/>
                <a:gd name="connsiteX16" fmla="*/ 67334 w 960120"/>
                <a:gd name="connsiteY16" fmla="*/ 1165860 h 1165860"/>
                <a:gd name="connsiteX17" fmla="*/ 120483 w 960120"/>
                <a:gd name="connsiteY17" fmla="*/ 1140143 h 1165860"/>
                <a:gd name="connsiteX18" fmla="*/ 360513 w 960120"/>
                <a:gd name="connsiteY18" fmla="*/ 848678 h 1165860"/>
                <a:gd name="connsiteX19" fmla="*/ 374229 w 960120"/>
                <a:gd name="connsiteY19" fmla="*/ 819531 h 1165860"/>
                <a:gd name="connsiteX20" fmla="*/ 415377 w 960120"/>
                <a:gd name="connsiteY20" fmla="*/ 620649 h 1165860"/>
                <a:gd name="connsiteX21" fmla="*/ 600543 w 960120"/>
                <a:gd name="connsiteY21" fmla="*/ 754380 h 1165860"/>
                <a:gd name="connsiteX22" fmla="*/ 600543 w 960120"/>
                <a:gd name="connsiteY22" fmla="*/ 1097280 h 1165860"/>
                <a:gd name="connsiteX23" fmla="*/ 669123 w 960120"/>
                <a:gd name="connsiteY23" fmla="*/ 1165860 h 1165860"/>
                <a:gd name="connsiteX24" fmla="*/ 737703 w 960120"/>
                <a:gd name="connsiteY24" fmla="*/ 1097280 h 1165860"/>
                <a:gd name="connsiteX25" fmla="*/ 737703 w 960120"/>
                <a:gd name="connsiteY25" fmla="*/ 720090 h 1165860"/>
                <a:gd name="connsiteX26" fmla="*/ 710271 w 960120"/>
                <a:gd name="connsiteY26" fmla="*/ 665226 h 1165860"/>
                <a:gd name="connsiteX27" fmla="*/ 543965 w 960120"/>
                <a:gd name="connsiteY27" fmla="*/ 543497 h 1165860"/>
                <a:gd name="connsiteX28" fmla="*/ 590256 w 960120"/>
                <a:gd name="connsiteY28" fmla="*/ 312039 h 1165860"/>
                <a:gd name="connsiteX29" fmla="*/ 622832 w 960120"/>
                <a:gd name="connsiteY29" fmla="*/ 387477 h 1165860"/>
                <a:gd name="connsiteX30" fmla="*/ 663980 w 960120"/>
                <a:gd name="connsiteY30" fmla="*/ 425196 h 1165860"/>
                <a:gd name="connsiteX31" fmla="*/ 869720 w 960120"/>
                <a:gd name="connsiteY31" fmla="*/ 493776 h 1165860"/>
                <a:gd name="connsiteX32" fmla="*/ 892008 w 960120"/>
                <a:gd name="connsiteY32" fmla="*/ 497205 h 1165860"/>
                <a:gd name="connsiteX33" fmla="*/ 957159 w 960120"/>
                <a:gd name="connsiteY33" fmla="*/ 450914 h 1165860"/>
                <a:gd name="connsiteX34" fmla="*/ 914297 w 960120"/>
                <a:gd name="connsiteY34" fmla="*/ 363474 h 11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60120" h="1165860">
                  <a:moveTo>
                    <a:pt x="914297" y="363474"/>
                  </a:moveTo>
                  <a:lnTo>
                    <a:pt x="737703" y="305181"/>
                  </a:lnTo>
                  <a:cubicBezTo>
                    <a:pt x="737703" y="305181"/>
                    <a:pt x="639977" y="78867"/>
                    <a:pt x="636548" y="72009"/>
                  </a:cubicBezTo>
                  <a:cubicBezTo>
                    <a:pt x="612545" y="29147"/>
                    <a:pt x="567968" y="0"/>
                    <a:pt x="516533" y="0"/>
                  </a:cubicBezTo>
                  <a:cubicBezTo>
                    <a:pt x="495959" y="0"/>
                    <a:pt x="475385" y="5143"/>
                    <a:pt x="458240" y="13716"/>
                  </a:cubicBezTo>
                  <a:lnTo>
                    <a:pt x="218210" y="108013"/>
                  </a:lnTo>
                  <a:cubicBezTo>
                    <a:pt x="201065" y="114872"/>
                    <a:pt x="187349" y="128588"/>
                    <a:pt x="180491" y="145733"/>
                  </a:cubicBezTo>
                  <a:lnTo>
                    <a:pt x="94766" y="351473"/>
                  </a:lnTo>
                  <a:cubicBezTo>
                    <a:pt x="81050" y="385763"/>
                    <a:pt x="96480" y="426911"/>
                    <a:pt x="132485" y="440627"/>
                  </a:cubicBezTo>
                  <a:cubicBezTo>
                    <a:pt x="141057" y="444056"/>
                    <a:pt x="149630" y="445770"/>
                    <a:pt x="158202" y="445770"/>
                  </a:cubicBezTo>
                  <a:cubicBezTo>
                    <a:pt x="185634" y="445770"/>
                    <a:pt x="211352" y="430339"/>
                    <a:pt x="221639" y="402908"/>
                  </a:cubicBezTo>
                  <a:lnTo>
                    <a:pt x="291933" y="224599"/>
                  </a:lnTo>
                  <a:lnTo>
                    <a:pt x="363942" y="197168"/>
                  </a:lnTo>
                  <a:lnTo>
                    <a:pt x="245642" y="774954"/>
                  </a:lnTo>
                  <a:lnTo>
                    <a:pt x="15899" y="1054418"/>
                  </a:lnTo>
                  <a:cubicBezTo>
                    <a:pt x="-8104" y="1083564"/>
                    <a:pt x="-4675" y="1126427"/>
                    <a:pt x="24471" y="1150430"/>
                  </a:cubicBezTo>
                  <a:cubicBezTo>
                    <a:pt x="36473" y="1160717"/>
                    <a:pt x="51903" y="1165860"/>
                    <a:pt x="67334" y="1165860"/>
                  </a:cubicBezTo>
                  <a:cubicBezTo>
                    <a:pt x="87908" y="1165860"/>
                    <a:pt x="106767" y="1157288"/>
                    <a:pt x="120483" y="1140143"/>
                  </a:cubicBezTo>
                  <a:lnTo>
                    <a:pt x="360513" y="848678"/>
                  </a:lnTo>
                  <a:cubicBezTo>
                    <a:pt x="367371" y="840105"/>
                    <a:pt x="372515" y="829818"/>
                    <a:pt x="374229" y="819531"/>
                  </a:cubicBezTo>
                  <a:lnTo>
                    <a:pt x="415377" y="620649"/>
                  </a:lnTo>
                  <a:lnTo>
                    <a:pt x="600543" y="754380"/>
                  </a:lnTo>
                  <a:lnTo>
                    <a:pt x="600543" y="1097280"/>
                  </a:lnTo>
                  <a:cubicBezTo>
                    <a:pt x="600543" y="1134999"/>
                    <a:pt x="631404" y="1165860"/>
                    <a:pt x="669123" y="1165860"/>
                  </a:cubicBezTo>
                  <a:cubicBezTo>
                    <a:pt x="706842" y="1165860"/>
                    <a:pt x="737703" y="1134999"/>
                    <a:pt x="737703" y="1097280"/>
                  </a:cubicBezTo>
                  <a:lnTo>
                    <a:pt x="737703" y="720090"/>
                  </a:lnTo>
                  <a:cubicBezTo>
                    <a:pt x="737703" y="697802"/>
                    <a:pt x="727416" y="677228"/>
                    <a:pt x="710271" y="665226"/>
                  </a:cubicBezTo>
                  <a:lnTo>
                    <a:pt x="543965" y="543497"/>
                  </a:lnTo>
                  <a:lnTo>
                    <a:pt x="590256" y="312039"/>
                  </a:lnTo>
                  <a:lnTo>
                    <a:pt x="622832" y="387477"/>
                  </a:lnTo>
                  <a:cubicBezTo>
                    <a:pt x="631404" y="404622"/>
                    <a:pt x="645120" y="418338"/>
                    <a:pt x="663980" y="425196"/>
                  </a:cubicBezTo>
                  <a:lnTo>
                    <a:pt x="869720" y="493776"/>
                  </a:lnTo>
                  <a:cubicBezTo>
                    <a:pt x="876578" y="495491"/>
                    <a:pt x="883436" y="497205"/>
                    <a:pt x="892008" y="497205"/>
                  </a:cubicBezTo>
                  <a:cubicBezTo>
                    <a:pt x="921155" y="497205"/>
                    <a:pt x="946872" y="478346"/>
                    <a:pt x="957159" y="450914"/>
                  </a:cubicBezTo>
                  <a:cubicBezTo>
                    <a:pt x="969161" y="414909"/>
                    <a:pt x="950301" y="375476"/>
                    <a:pt x="914297" y="363474"/>
                  </a:cubicBezTo>
                  <a:close/>
                </a:path>
              </a:pathLst>
            </a:custGeom>
            <a:gradFill flip="none" rotWithShape="1">
              <a:gsLst>
                <a:gs pos="0">
                  <a:srgbClr val="663399"/>
                </a:gs>
                <a:gs pos="48000">
                  <a:srgbClr val="663399"/>
                </a:gs>
                <a:gs pos="100000">
                  <a:schemeClr val="tx1">
                    <a:lumMod val="75000"/>
                    <a:lumOff val="25000"/>
                  </a:schemeClr>
                </a:gs>
              </a:gsLst>
              <a:lin ang="16200000" scaled="1"/>
              <a:tileRect/>
            </a:gradFill>
            <a:ln w="17066" cap="flat">
              <a:noFill/>
              <a:prstDash val="solid"/>
              <a:miter/>
            </a:ln>
          </p:spPr>
          <p:txBody>
            <a:bodyPr rtlCol="0" anchor="ctr"/>
            <a:lstStyle/>
            <a:p>
              <a:endParaRPr lang="en-US"/>
            </a:p>
          </p:txBody>
        </p:sp>
      </p:grpSp>
      <p:grpSp>
        <p:nvGrpSpPr>
          <p:cNvPr id="1030" name="Graphic 71" descr="Walk">
            <a:extLst>
              <a:ext uri="{FF2B5EF4-FFF2-40B4-BE49-F238E27FC236}">
                <a16:creationId xmlns:a16="http://schemas.microsoft.com/office/drawing/2014/main" id="{720E41EB-498A-4959-9EB0-8920F6E75A38}"/>
              </a:ext>
            </a:extLst>
          </p:cNvPr>
          <p:cNvGrpSpPr/>
          <p:nvPr/>
        </p:nvGrpSpPr>
        <p:grpSpPr>
          <a:xfrm>
            <a:off x="8990125" y="3659890"/>
            <a:ext cx="850346" cy="1047741"/>
            <a:chOff x="9476183" y="2763213"/>
            <a:chExt cx="960120" cy="1474470"/>
          </a:xfrm>
          <a:solidFill>
            <a:srgbClr val="000000"/>
          </a:solidFill>
        </p:grpSpPr>
        <p:sp>
          <p:nvSpPr>
            <p:cNvPr id="1031" name="Freeform: Shape 1030">
              <a:extLst>
                <a:ext uri="{FF2B5EF4-FFF2-40B4-BE49-F238E27FC236}">
                  <a16:creationId xmlns:a16="http://schemas.microsoft.com/office/drawing/2014/main" id="{E138D6D0-98BA-4E55-B0B4-9073A6FC264D}"/>
                </a:ext>
              </a:extLst>
            </p:cNvPr>
            <p:cNvSpPr/>
            <p:nvPr/>
          </p:nvSpPr>
          <p:spPr>
            <a:xfrm>
              <a:off x="9905276" y="2763213"/>
              <a:ext cx="274320" cy="274320"/>
            </a:xfrm>
            <a:custGeom>
              <a:avLst/>
              <a:gdLst>
                <a:gd name="connsiteX0" fmla="*/ 274320 w 274320"/>
                <a:gd name="connsiteY0" fmla="*/ 137160 h 274320"/>
                <a:gd name="connsiteX1" fmla="*/ 137160 w 274320"/>
                <a:gd name="connsiteY1" fmla="*/ 274320 h 274320"/>
                <a:gd name="connsiteX2" fmla="*/ 0 w 274320"/>
                <a:gd name="connsiteY2" fmla="*/ 137160 h 274320"/>
                <a:gd name="connsiteX3" fmla="*/ 137160 w 274320"/>
                <a:gd name="connsiteY3" fmla="*/ 0 h 274320"/>
                <a:gd name="connsiteX4" fmla="*/ 274320 w 274320"/>
                <a:gd name="connsiteY4" fmla="*/ 13716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 h="274320">
                  <a:moveTo>
                    <a:pt x="274320" y="137160"/>
                  </a:moveTo>
                  <a:cubicBezTo>
                    <a:pt x="274320" y="212911"/>
                    <a:pt x="212911" y="274320"/>
                    <a:pt x="137160" y="274320"/>
                  </a:cubicBezTo>
                  <a:cubicBezTo>
                    <a:pt x="61409" y="274320"/>
                    <a:pt x="0" y="212911"/>
                    <a:pt x="0" y="137160"/>
                  </a:cubicBezTo>
                  <a:cubicBezTo>
                    <a:pt x="0" y="61409"/>
                    <a:pt x="61409" y="0"/>
                    <a:pt x="137160" y="0"/>
                  </a:cubicBezTo>
                  <a:cubicBezTo>
                    <a:pt x="212911" y="0"/>
                    <a:pt x="274320" y="61409"/>
                    <a:pt x="274320" y="137160"/>
                  </a:cubicBezTo>
                  <a:close/>
                </a:path>
              </a:pathLst>
            </a:custGeom>
            <a:solidFill>
              <a:schemeClr val="tx1">
                <a:lumMod val="75000"/>
                <a:lumOff val="25000"/>
              </a:schemeClr>
            </a:solidFill>
            <a:ln w="17066"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BFA8E377-B4CB-4DCF-AA3F-32A119A06421}"/>
                </a:ext>
              </a:extLst>
            </p:cNvPr>
            <p:cNvSpPr/>
            <p:nvPr/>
          </p:nvSpPr>
          <p:spPr>
            <a:xfrm>
              <a:off x="9476183" y="3071823"/>
              <a:ext cx="960120" cy="1165860"/>
            </a:xfrm>
            <a:custGeom>
              <a:avLst/>
              <a:gdLst>
                <a:gd name="connsiteX0" fmla="*/ 914297 w 960120"/>
                <a:gd name="connsiteY0" fmla="*/ 363474 h 1165860"/>
                <a:gd name="connsiteX1" fmla="*/ 737703 w 960120"/>
                <a:gd name="connsiteY1" fmla="*/ 305181 h 1165860"/>
                <a:gd name="connsiteX2" fmla="*/ 636548 w 960120"/>
                <a:gd name="connsiteY2" fmla="*/ 72009 h 1165860"/>
                <a:gd name="connsiteX3" fmla="*/ 516533 w 960120"/>
                <a:gd name="connsiteY3" fmla="*/ 0 h 1165860"/>
                <a:gd name="connsiteX4" fmla="*/ 458240 w 960120"/>
                <a:gd name="connsiteY4" fmla="*/ 13716 h 1165860"/>
                <a:gd name="connsiteX5" fmla="*/ 218210 w 960120"/>
                <a:gd name="connsiteY5" fmla="*/ 108013 h 1165860"/>
                <a:gd name="connsiteX6" fmla="*/ 180491 w 960120"/>
                <a:gd name="connsiteY6" fmla="*/ 145733 h 1165860"/>
                <a:gd name="connsiteX7" fmla="*/ 94766 w 960120"/>
                <a:gd name="connsiteY7" fmla="*/ 351473 h 1165860"/>
                <a:gd name="connsiteX8" fmla="*/ 132485 w 960120"/>
                <a:gd name="connsiteY8" fmla="*/ 440627 h 1165860"/>
                <a:gd name="connsiteX9" fmla="*/ 158202 w 960120"/>
                <a:gd name="connsiteY9" fmla="*/ 445770 h 1165860"/>
                <a:gd name="connsiteX10" fmla="*/ 221639 w 960120"/>
                <a:gd name="connsiteY10" fmla="*/ 402908 h 1165860"/>
                <a:gd name="connsiteX11" fmla="*/ 291933 w 960120"/>
                <a:gd name="connsiteY11" fmla="*/ 224599 h 1165860"/>
                <a:gd name="connsiteX12" fmla="*/ 363942 w 960120"/>
                <a:gd name="connsiteY12" fmla="*/ 197168 h 1165860"/>
                <a:gd name="connsiteX13" fmla="*/ 245642 w 960120"/>
                <a:gd name="connsiteY13" fmla="*/ 774954 h 1165860"/>
                <a:gd name="connsiteX14" fmla="*/ 15899 w 960120"/>
                <a:gd name="connsiteY14" fmla="*/ 1054418 h 1165860"/>
                <a:gd name="connsiteX15" fmla="*/ 24471 w 960120"/>
                <a:gd name="connsiteY15" fmla="*/ 1150430 h 1165860"/>
                <a:gd name="connsiteX16" fmla="*/ 67334 w 960120"/>
                <a:gd name="connsiteY16" fmla="*/ 1165860 h 1165860"/>
                <a:gd name="connsiteX17" fmla="*/ 120483 w 960120"/>
                <a:gd name="connsiteY17" fmla="*/ 1140143 h 1165860"/>
                <a:gd name="connsiteX18" fmla="*/ 360513 w 960120"/>
                <a:gd name="connsiteY18" fmla="*/ 848678 h 1165860"/>
                <a:gd name="connsiteX19" fmla="*/ 374229 w 960120"/>
                <a:gd name="connsiteY19" fmla="*/ 819531 h 1165860"/>
                <a:gd name="connsiteX20" fmla="*/ 415377 w 960120"/>
                <a:gd name="connsiteY20" fmla="*/ 620649 h 1165860"/>
                <a:gd name="connsiteX21" fmla="*/ 600543 w 960120"/>
                <a:gd name="connsiteY21" fmla="*/ 754380 h 1165860"/>
                <a:gd name="connsiteX22" fmla="*/ 600543 w 960120"/>
                <a:gd name="connsiteY22" fmla="*/ 1097280 h 1165860"/>
                <a:gd name="connsiteX23" fmla="*/ 669123 w 960120"/>
                <a:gd name="connsiteY23" fmla="*/ 1165860 h 1165860"/>
                <a:gd name="connsiteX24" fmla="*/ 737703 w 960120"/>
                <a:gd name="connsiteY24" fmla="*/ 1097280 h 1165860"/>
                <a:gd name="connsiteX25" fmla="*/ 737703 w 960120"/>
                <a:gd name="connsiteY25" fmla="*/ 720090 h 1165860"/>
                <a:gd name="connsiteX26" fmla="*/ 710271 w 960120"/>
                <a:gd name="connsiteY26" fmla="*/ 665226 h 1165860"/>
                <a:gd name="connsiteX27" fmla="*/ 543965 w 960120"/>
                <a:gd name="connsiteY27" fmla="*/ 543497 h 1165860"/>
                <a:gd name="connsiteX28" fmla="*/ 590256 w 960120"/>
                <a:gd name="connsiteY28" fmla="*/ 312039 h 1165860"/>
                <a:gd name="connsiteX29" fmla="*/ 622832 w 960120"/>
                <a:gd name="connsiteY29" fmla="*/ 387477 h 1165860"/>
                <a:gd name="connsiteX30" fmla="*/ 663980 w 960120"/>
                <a:gd name="connsiteY30" fmla="*/ 425196 h 1165860"/>
                <a:gd name="connsiteX31" fmla="*/ 869720 w 960120"/>
                <a:gd name="connsiteY31" fmla="*/ 493776 h 1165860"/>
                <a:gd name="connsiteX32" fmla="*/ 892008 w 960120"/>
                <a:gd name="connsiteY32" fmla="*/ 497205 h 1165860"/>
                <a:gd name="connsiteX33" fmla="*/ 957159 w 960120"/>
                <a:gd name="connsiteY33" fmla="*/ 450914 h 1165860"/>
                <a:gd name="connsiteX34" fmla="*/ 914297 w 960120"/>
                <a:gd name="connsiteY34" fmla="*/ 363474 h 11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60120" h="1165860">
                  <a:moveTo>
                    <a:pt x="914297" y="363474"/>
                  </a:moveTo>
                  <a:lnTo>
                    <a:pt x="737703" y="305181"/>
                  </a:lnTo>
                  <a:cubicBezTo>
                    <a:pt x="737703" y="305181"/>
                    <a:pt x="639977" y="78867"/>
                    <a:pt x="636548" y="72009"/>
                  </a:cubicBezTo>
                  <a:cubicBezTo>
                    <a:pt x="612545" y="29147"/>
                    <a:pt x="567968" y="0"/>
                    <a:pt x="516533" y="0"/>
                  </a:cubicBezTo>
                  <a:cubicBezTo>
                    <a:pt x="495959" y="0"/>
                    <a:pt x="475385" y="5143"/>
                    <a:pt x="458240" y="13716"/>
                  </a:cubicBezTo>
                  <a:lnTo>
                    <a:pt x="218210" y="108013"/>
                  </a:lnTo>
                  <a:cubicBezTo>
                    <a:pt x="201065" y="114872"/>
                    <a:pt x="187349" y="128588"/>
                    <a:pt x="180491" y="145733"/>
                  </a:cubicBezTo>
                  <a:lnTo>
                    <a:pt x="94766" y="351473"/>
                  </a:lnTo>
                  <a:cubicBezTo>
                    <a:pt x="81050" y="385763"/>
                    <a:pt x="96480" y="426911"/>
                    <a:pt x="132485" y="440627"/>
                  </a:cubicBezTo>
                  <a:cubicBezTo>
                    <a:pt x="141057" y="444056"/>
                    <a:pt x="149630" y="445770"/>
                    <a:pt x="158202" y="445770"/>
                  </a:cubicBezTo>
                  <a:cubicBezTo>
                    <a:pt x="185634" y="445770"/>
                    <a:pt x="211352" y="430339"/>
                    <a:pt x="221639" y="402908"/>
                  </a:cubicBezTo>
                  <a:lnTo>
                    <a:pt x="291933" y="224599"/>
                  </a:lnTo>
                  <a:lnTo>
                    <a:pt x="363942" y="197168"/>
                  </a:lnTo>
                  <a:lnTo>
                    <a:pt x="245642" y="774954"/>
                  </a:lnTo>
                  <a:lnTo>
                    <a:pt x="15899" y="1054418"/>
                  </a:lnTo>
                  <a:cubicBezTo>
                    <a:pt x="-8104" y="1083564"/>
                    <a:pt x="-4675" y="1126427"/>
                    <a:pt x="24471" y="1150430"/>
                  </a:cubicBezTo>
                  <a:cubicBezTo>
                    <a:pt x="36473" y="1160717"/>
                    <a:pt x="51903" y="1165860"/>
                    <a:pt x="67334" y="1165860"/>
                  </a:cubicBezTo>
                  <a:cubicBezTo>
                    <a:pt x="87908" y="1165860"/>
                    <a:pt x="106767" y="1157288"/>
                    <a:pt x="120483" y="1140143"/>
                  </a:cubicBezTo>
                  <a:lnTo>
                    <a:pt x="360513" y="848678"/>
                  </a:lnTo>
                  <a:cubicBezTo>
                    <a:pt x="367371" y="840105"/>
                    <a:pt x="372515" y="829818"/>
                    <a:pt x="374229" y="819531"/>
                  </a:cubicBezTo>
                  <a:lnTo>
                    <a:pt x="415377" y="620649"/>
                  </a:lnTo>
                  <a:lnTo>
                    <a:pt x="600543" y="754380"/>
                  </a:lnTo>
                  <a:lnTo>
                    <a:pt x="600543" y="1097280"/>
                  </a:lnTo>
                  <a:cubicBezTo>
                    <a:pt x="600543" y="1134999"/>
                    <a:pt x="631404" y="1165860"/>
                    <a:pt x="669123" y="1165860"/>
                  </a:cubicBezTo>
                  <a:cubicBezTo>
                    <a:pt x="706842" y="1165860"/>
                    <a:pt x="737703" y="1134999"/>
                    <a:pt x="737703" y="1097280"/>
                  </a:cubicBezTo>
                  <a:lnTo>
                    <a:pt x="737703" y="720090"/>
                  </a:lnTo>
                  <a:cubicBezTo>
                    <a:pt x="737703" y="697802"/>
                    <a:pt x="727416" y="677228"/>
                    <a:pt x="710271" y="665226"/>
                  </a:cubicBezTo>
                  <a:lnTo>
                    <a:pt x="543965" y="543497"/>
                  </a:lnTo>
                  <a:lnTo>
                    <a:pt x="590256" y="312039"/>
                  </a:lnTo>
                  <a:lnTo>
                    <a:pt x="622832" y="387477"/>
                  </a:lnTo>
                  <a:cubicBezTo>
                    <a:pt x="631404" y="404622"/>
                    <a:pt x="645120" y="418338"/>
                    <a:pt x="663980" y="425196"/>
                  </a:cubicBezTo>
                  <a:lnTo>
                    <a:pt x="869720" y="493776"/>
                  </a:lnTo>
                  <a:cubicBezTo>
                    <a:pt x="876578" y="495491"/>
                    <a:pt x="883436" y="497205"/>
                    <a:pt x="892008" y="497205"/>
                  </a:cubicBezTo>
                  <a:cubicBezTo>
                    <a:pt x="921155" y="497205"/>
                    <a:pt x="946872" y="478346"/>
                    <a:pt x="957159" y="450914"/>
                  </a:cubicBezTo>
                  <a:cubicBezTo>
                    <a:pt x="969161" y="414909"/>
                    <a:pt x="950301" y="375476"/>
                    <a:pt x="914297" y="363474"/>
                  </a:cubicBezTo>
                  <a:close/>
                </a:path>
              </a:pathLst>
            </a:custGeom>
            <a:gradFill flip="none" rotWithShape="1">
              <a:gsLst>
                <a:gs pos="0">
                  <a:srgbClr val="CC6633"/>
                </a:gs>
                <a:gs pos="50000">
                  <a:srgbClr val="CC6633">
                    <a:shade val="67500"/>
                    <a:satMod val="115000"/>
                  </a:srgbClr>
                </a:gs>
                <a:gs pos="100000">
                  <a:schemeClr val="tx1">
                    <a:lumMod val="85000"/>
                    <a:lumOff val="15000"/>
                  </a:schemeClr>
                </a:gs>
              </a:gsLst>
              <a:lin ang="16200000" scaled="1"/>
              <a:tileRect/>
            </a:gradFill>
            <a:ln w="17066" cap="flat">
              <a:noFill/>
              <a:prstDash val="solid"/>
              <a:miter/>
            </a:ln>
          </p:spPr>
          <p:txBody>
            <a:bodyPr rtlCol="0" anchor="ctr"/>
            <a:lstStyle/>
            <a:p>
              <a:endParaRPr lang="en-US" dirty="0"/>
            </a:p>
          </p:txBody>
        </p:sp>
      </p:grpSp>
      <p:grpSp>
        <p:nvGrpSpPr>
          <p:cNvPr id="1033" name="Graphic 47" descr="Walk">
            <a:extLst>
              <a:ext uri="{FF2B5EF4-FFF2-40B4-BE49-F238E27FC236}">
                <a16:creationId xmlns:a16="http://schemas.microsoft.com/office/drawing/2014/main" id="{E4443FAE-172D-4118-BF3F-6DC81166A452}"/>
              </a:ext>
            </a:extLst>
          </p:cNvPr>
          <p:cNvGrpSpPr/>
          <p:nvPr/>
        </p:nvGrpSpPr>
        <p:grpSpPr>
          <a:xfrm>
            <a:off x="7343711" y="4916111"/>
            <a:ext cx="850392" cy="1051560"/>
            <a:chOff x="8052732" y="4456594"/>
            <a:chExt cx="960120" cy="1474470"/>
          </a:xfrm>
          <a:solidFill>
            <a:srgbClr val="000000"/>
          </a:solidFill>
        </p:grpSpPr>
        <p:sp>
          <p:nvSpPr>
            <p:cNvPr id="1034" name="Freeform: Shape 1033">
              <a:extLst>
                <a:ext uri="{FF2B5EF4-FFF2-40B4-BE49-F238E27FC236}">
                  <a16:creationId xmlns:a16="http://schemas.microsoft.com/office/drawing/2014/main" id="{02D4D9D5-DD99-4C5F-B3CB-A99367446C76}"/>
                </a:ext>
              </a:extLst>
            </p:cNvPr>
            <p:cNvSpPr/>
            <p:nvPr/>
          </p:nvSpPr>
          <p:spPr>
            <a:xfrm>
              <a:off x="8481825" y="4456594"/>
              <a:ext cx="274320" cy="274320"/>
            </a:xfrm>
            <a:custGeom>
              <a:avLst/>
              <a:gdLst>
                <a:gd name="connsiteX0" fmla="*/ 274320 w 274320"/>
                <a:gd name="connsiteY0" fmla="*/ 137160 h 274320"/>
                <a:gd name="connsiteX1" fmla="*/ 137160 w 274320"/>
                <a:gd name="connsiteY1" fmla="*/ 274320 h 274320"/>
                <a:gd name="connsiteX2" fmla="*/ 0 w 274320"/>
                <a:gd name="connsiteY2" fmla="*/ 137160 h 274320"/>
                <a:gd name="connsiteX3" fmla="*/ 137160 w 274320"/>
                <a:gd name="connsiteY3" fmla="*/ 0 h 274320"/>
                <a:gd name="connsiteX4" fmla="*/ 274320 w 274320"/>
                <a:gd name="connsiteY4" fmla="*/ 137160 h 274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 h="274320">
                  <a:moveTo>
                    <a:pt x="274320" y="137160"/>
                  </a:moveTo>
                  <a:cubicBezTo>
                    <a:pt x="274320" y="212911"/>
                    <a:pt x="212911" y="274320"/>
                    <a:pt x="137160" y="274320"/>
                  </a:cubicBezTo>
                  <a:cubicBezTo>
                    <a:pt x="61409" y="274320"/>
                    <a:pt x="0" y="212911"/>
                    <a:pt x="0" y="137160"/>
                  </a:cubicBezTo>
                  <a:cubicBezTo>
                    <a:pt x="0" y="61409"/>
                    <a:pt x="61409" y="0"/>
                    <a:pt x="137160" y="0"/>
                  </a:cubicBezTo>
                  <a:cubicBezTo>
                    <a:pt x="212911" y="0"/>
                    <a:pt x="274320" y="61409"/>
                    <a:pt x="274320" y="137160"/>
                  </a:cubicBezTo>
                  <a:close/>
                </a:path>
              </a:pathLst>
            </a:custGeom>
            <a:solidFill>
              <a:schemeClr val="tx1">
                <a:lumMod val="75000"/>
                <a:lumOff val="25000"/>
              </a:schemeClr>
            </a:solidFill>
            <a:ln w="17066" cap="flat">
              <a:noFill/>
              <a:prstDash val="solid"/>
              <a:miter/>
            </a:ln>
          </p:spPr>
          <p:txBody>
            <a:bodyPr rtlCol="0" anchor="ctr"/>
            <a:lstStyle/>
            <a:p>
              <a:endParaRPr lang="en-US" dirty="0"/>
            </a:p>
          </p:txBody>
        </p:sp>
        <p:sp>
          <p:nvSpPr>
            <p:cNvPr id="1035" name="Freeform: Shape 1034">
              <a:extLst>
                <a:ext uri="{FF2B5EF4-FFF2-40B4-BE49-F238E27FC236}">
                  <a16:creationId xmlns:a16="http://schemas.microsoft.com/office/drawing/2014/main" id="{BCE13842-3C70-4B45-AABA-0BC5B1556273}"/>
                </a:ext>
              </a:extLst>
            </p:cNvPr>
            <p:cNvSpPr/>
            <p:nvPr/>
          </p:nvSpPr>
          <p:spPr>
            <a:xfrm>
              <a:off x="8052732" y="4765204"/>
              <a:ext cx="960120" cy="1165860"/>
            </a:xfrm>
            <a:custGeom>
              <a:avLst/>
              <a:gdLst>
                <a:gd name="connsiteX0" fmla="*/ 914297 w 960120"/>
                <a:gd name="connsiteY0" fmla="*/ 363474 h 1165860"/>
                <a:gd name="connsiteX1" fmla="*/ 737703 w 960120"/>
                <a:gd name="connsiteY1" fmla="*/ 305181 h 1165860"/>
                <a:gd name="connsiteX2" fmla="*/ 636548 w 960120"/>
                <a:gd name="connsiteY2" fmla="*/ 72009 h 1165860"/>
                <a:gd name="connsiteX3" fmla="*/ 516533 w 960120"/>
                <a:gd name="connsiteY3" fmla="*/ 0 h 1165860"/>
                <a:gd name="connsiteX4" fmla="*/ 458240 w 960120"/>
                <a:gd name="connsiteY4" fmla="*/ 13716 h 1165860"/>
                <a:gd name="connsiteX5" fmla="*/ 218210 w 960120"/>
                <a:gd name="connsiteY5" fmla="*/ 108013 h 1165860"/>
                <a:gd name="connsiteX6" fmla="*/ 180491 w 960120"/>
                <a:gd name="connsiteY6" fmla="*/ 145733 h 1165860"/>
                <a:gd name="connsiteX7" fmla="*/ 94766 w 960120"/>
                <a:gd name="connsiteY7" fmla="*/ 351473 h 1165860"/>
                <a:gd name="connsiteX8" fmla="*/ 132485 w 960120"/>
                <a:gd name="connsiteY8" fmla="*/ 440627 h 1165860"/>
                <a:gd name="connsiteX9" fmla="*/ 158202 w 960120"/>
                <a:gd name="connsiteY9" fmla="*/ 445770 h 1165860"/>
                <a:gd name="connsiteX10" fmla="*/ 221639 w 960120"/>
                <a:gd name="connsiteY10" fmla="*/ 402908 h 1165860"/>
                <a:gd name="connsiteX11" fmla="*/ 291933 w 960120"/>
                <a:gd name="connsiteY11" fmla="*/ 224599 h 1165860"/>
                <a:gd name="connsiteX12" fmla="*/ 363942 w 960120"/>
                <a:gd name="connsiteY12" fmla="*/ 197168 h 1165860"/>
                <a:gd name="connsiteX13" fmla="*/ 245642 w 960120"/>
                <a:gd name="connsiteY13" fmla="*/ 774954 h 1165860"/>
                <a:gd name="connsiteX14" fmla="*/ 15899 w 960120"/>
                <a:gd name="connsiteY14" fmla="*/ 1054418 h 1165860"/>
                <a:gd name="connsiteX15" fmla="*/ 24471 w 960120"/>
                <a:gd name="connsiteY15" fmla="*/ 1150430 h 1165860"/>
                <a:gd name="connsiteX16" fmla="*/ 67334 w 960120"/>
                <a:gd name="connsiteY16" fmla="*/ 1165860 h 1165860"/>
                <a:gd name="connsiteX17" fmla="*/ 120483 w 960120"/>
                <a:gd name="connsiteY17" fmla="*/ 1140143 h 1165860"/>
                <a:gd name="connsiteX18" fmla="*/ 360513 w 960120"/>
                <a:gd name="connsiteY18" fmla="*/ 848678 h 1165860"/>
                <a:gd name="connsiteX19" fmla="*/ 374229 w 960120"/>
                <a:gd name="connsiteY19" fmla="*/ 819531 h 1165860"/>
                <a:gd name="connsiteX20" fmla="*/ 415377 w 960120"/>
                <a:gd name="connsiteY20" fmla="*/ 620649 h 1165860"/>
                <a:gd name="connsiteX21" fmla="*/ 600543 w 960120"/>
                <a:gd name="connsiteY21" fmla="*/ 754380 h 1165860"/>
                <a:gd name="connsiteX22" fmla="*/ 600543 w 960120"/>
                <a:gd name="connsiteY22" fmla="*/ 1097280 h 1165860"/>
                <a:gd name="connsiteX23" fmla="*/ 669123 w 960120"/>
                <a:gd name="connsiteY23" fmla="*/ 1165860 h 1165860"/>
                <a:gd name="connsiteX24" fmla="*/ 737703 w 960120"/>
                <a:gd name="connsiteY24" fmla="*/ 1097280 h 1165860"/>
                <a:gd name="connsiteX25" fmla="*/ 737703 w 960120"/>
                <a:gd name="connsiteY25" fmla="*/ 720090 h 1165860"/>
                <a:gd name="connsiteX26" fmla="*/ 710271 w 960120"/>
                <a:gd name="connsiteY26" fmla="*/ 665226 h 1165860"/>
                <a:gd name="connsiteX27" fmla="*/ 543965 w 960120"/>
                <a:gd name="connsiteY27" fmla="*/ 543497 h 1165860"/>
                <a:gd name="connsiteX28" fmla="*/ 590256 w 960120"/>
                <a:gd name="connsiteY28" fmla="*/ 312039 h 1165860"/>
                <a:gd name="connsiteX29" fmla="*/ 622832 w 960120"/>
                <a:gd name="connsiteY29" fmla="*/ 387477 h 1165860"/>
                <a:gd name="connsiteX30" fmla="*/ 663980 w 960120"/>
                <a:gd name="connsiteY30" fmla="*/ 425196 h 1165860"/>
                <a:gd name="connsiteX31" fmla="*/ 869720 w 960120"/>
                <a:gd name="connsiteY31" fmla="*/ 493776 h 1165860"/>
                <a:gd name="connsiteX32" fmla="*/ 892008 w 960120"/>
                <a:gd name="connsiteY32" fmla="*/ 497205 h 1165860"/>
                <a:gd name="connsiteX33" fmla="*/ 957159 w 960120"/>
                <a:gd name="connsiteY33" fmla="*/ 450914 h 1165860"/>
                <a:gd name="connsiteX34" fmla="*/ 914297 w 960120"/>
                <a:gd name="connsiteY34" fmla="*/ 363474 h 11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60120" h="1165860">
                  <a:moveTo>
                    <a:pt x="914297" y="363474"/>
                  </a:moveTo>
                  <a:lnTo>
                    <a:pt x="737703" y="305181"/>
                  </a:lnTo>
                  <a:cubicBezTo>
                    <a:pt x="737703" y="305181"/>
                    <a:pt x="639977" y="78867"/>
                    <a:pt x="636548" y="72009"/>
                  </a:cubicBezTo>
                  <a:cubicBezTo>
                    <a:pt x="612545" y="29147"/>
                    <a:pt x="567968" y="0"/>
                    <a:pt x="516533" y="0"/>
                  </a:cubicBezTo>
                  <a:cubicBezTo>
                    <a:pt x="495959" y="0"/>
                    <a:pt x="475385" y="5143"/>
                    <a:pt x="458240" y="13716"/>
                  </a:cubicBezTo>
                  <a:lnTo>
                    <a:pt x="218210" y="108013"/>
                  </a:lnTo>
                  <a:cubicBezTo>
                    <a:pt x="201065" y="114872"/>
                    <a:pt x="187349" y="128588"/>
                    <a:pt x="180491" y="145733"/>
                  </a:cubicBezTo>
                  <a:lnTo>
                    <a:pt x="94766" y="351473"/>
                  </a:lnTo>
                  <a:cubicBezTo>
                    <a:pt x="81050" y="385763"/>
                    <a:pt x="96480" y="426911"/>
                    <a:pt x="132485" y="440627"/>
                  </a:cubicBezTo>
                  <a:cubicBezTo>
                    <a:pt x="141057" y="444056"/>
                    <a:pt x="149630" y="445770"/>
                    <a:pt x="158202" y="445770"/>
                  </a:cubicBezTo>
                  <a:cubicBezTo>
                    <a:pt x="185634" y="445770"/>
                    <a:pt x="211352" y="430339"/>
                    <a:pt x="221639" y="402908"/>
                  </a:cubicBezTo>
                  <a:lnTo>
                    <a:pt x="291933" y="224599"/>
                  </a:lnTo>
                  <a:lnTo>
                    <a:pt x="363942" y="197168"/>
                  </a:lnTo>
                  <a:lnTo>
                    <a:pt x="245642" y="774954"/>
                  </a:lnTo>
                  <a:lnTo>
                    <a:pt x="15899" y="1054418"/>
                  </a:lnTo>
                  <a:cubicBezTo>
                    <a:pt x="-8104" y="1083564"/>
                    <a:pt x="-4675" y="1126427"/>
                    <a:pt x="24471" y="1150430"/>
                  </a:cubicBezTo>
                  <a:cubicBezTo>
                    <a:pt x="36473" y="1160717"/>
                    <a:pt x="51903" y="1165860"/>
                    <a:pt x="67334" y="1165860"/>
                  </a:cubicBezTo>
                  <a:cubicBezTo>
                    <a:pt x="87908" y="1165860"/>
                    <a:pt x="106767" y="1157288"/>
                    <a:pt x="120483" y="1140143"/>
                  </a:cubicBezTo>
                  <a:lnTo>
                    <a:pt x="360513" y="848678"/>
                  </a:lnTo>
                  <a:cubicBezTo>
                    <a:pt x="367371" y="840105"/>
                    <a:pt x="372515" y="829818"/>
                    <a:pt x="374229" y="819531"/>
                  </a:cubicBezTo>
                  <a:lnTo>
                    <a:pt x="415377" y="620649"/>
                  </a:lnTo>
                  <a:lnTo>
                    <a:pt x="600543" y="754380"/>
                  </a:lnTo>
                  <a:lnTo>
                    <a:pt x="600543" y="1097280"/>
                  </a:lnTo>
                  <a:cubicBezTo>
                    <a:pt x="600543" y="1134999"/>
                    <a:pt x="631404" y="1165860"/>
                    <a:pt x="669123" y="1165860"/>
                  </a:cubicBezTo>
                  <a:cubicBezTo>
                    <a:pt x="706842" y="1165860"/>
                    <a:pt x="737703" y="1134999"/>
                    <a:pt x="737703" y="1097280"/>
                  </a:cubicBezTo>
                  <a:lnTo>
                    <a:pt x="737703" y="720090"/>
                  </a:lnTo>
                  <a:cubicBezTo>
                    <a:pt x="737703" y="697802"/>
                    <a:pt x="727416" y="677228"/>
                    <a:pt x="710271" y="665226"/>
                  </a:cubicBezTo>
                  <a:lnTo>
                    <a:pt x="543965" y="543497"/>
                  </a:lnTo>
                  <a:lnTo>
                    <a:pt x="590256" y="312039"/>
                  </a:lnTo>
                  <a:lnTo>
                    <a:pt x="622832" y="387477"/>
                  </a:lnTo>
                  <a:cubicBezTo>
                    <a:pt x="631404" y="404622"/>
                    <a:pt x="645120" y="418338"/>
                    <a:pt x="663980" y="425196"/>
                  </a:cubicBezTo>
                  <a:lnTo>
                    <a:pt x="869720" y="493776"/>
                  </a:lnTo>
                  <a:cubicBezTo>
                    <a:pt x="876578" y="495491"/>
                    <a:pt x="883436" y="497205"/>
                    <a:pt x="892008" y="497205"/>
                  </a:cubicBezTo>
                  <a:cubicBezTo>
                    <a:pt x="921155" y="497205"/>
                    <a:pt x="946872" y="478346"/>
                    <a:pt x="957159" y="450914"/>
                  </a:cubicBezTo>
                  <a:cubicBezTo>
                    <a:pt x="969161" y="414909"/>
                    <a:pt x="950301" y="375476"/>
                    <a:pt x="914297" y="363474"/>
                  </a:cubicBezTo>
                  <a:close/>
                </a:path>
              </a:pathLst>
            </a:custGeom>
            <a:gradFill>
              <a:gsLst>
                <a:gs pos="0">
                  <a:srgbClr val="336699"/>
                </a:gs>
                <a:gs pos="48000">
                  <a:srgbClr val="336699"/>
                </a:gs>
                <a:gs pos="100000">
                  <a:schemeClr val="tx1">
                    <a:lumMod val="75000"/>
                    <a:lumOff val="25000"/>
                  </a:schemeClr>
                </a:gs>
              </a:gsLst>
              <a:lin ang="16200000" scaled="1"/>
            </a:gradFill>
            <a:ln w="17066" cap="flat">
              <a:noFill/>
              <a:prstDash val="solid"/>
              <a:miter/>
            </a:ln>
          </p:spPr>
          <p:txBody>
            <a:bodyPr rtlCol="0" anchor="ctr"/>
            <a:lstStyle/>
            <a:p>
              <a:endParaRPr lang="en-US" dirty="0"/>
            </a:p>
          </p:txBody>
        </p:sp>
      </p:grpSp>
      <mc:AlternateContent xmlns:mc="http://schemas.openxmlformats.org/markup-compatibility/2006" xmlns:a14="http://schemas.microsoft.com/office/drawing/2010/main">
        <mc:Choice Requires="a14">
          <p:sp>
            <p:nvSpPr>
              <p:cNvPr id="114" name="Rectangle 113">
                <a:extLst>
                  <a:ext uri="{FF2B5EF4-FFF2-40B4-BE49-F238E27FC236}">
                    <a16:creationId xmlns:a16="http://schemas.microsoft.com/office/drawing/2014/main" id="{76B73914-D4BC-4537-92CA-14F679B87CEE}"/>
                  </a:ext>
                </a:extLst>
              </p:cNvPr>
              <p:cNvSpPr/>
              <p:nvPr/>
            </p:nvSpPr>
            <p:spPr>
              <a:xfrm>
                <a:off x="847936" y="1673991"/>
                <a:ext cx="10515600" cy="605037"/>
              </a:xfrm>
              <a:prstGeom prst="rect">
                <a:avLst/>
              </a:prstGeom>
              <a:solidFill>
                <a:srgbClr val="F0F4FA"/>
              </a:solidFill>
              <a:ln w="19050">
                <a:solidFill>
                  <a:srgbClr val="336699"/>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cs typeface="Calibri" panose="020F0502020204030204" pitchFamily="34" charset="0"/>
                        </a:rPr>
                        <m:t>𝐶𝐷𝑅</m:t>
                      </m:r>
                      <m:r>
                        <a:rPr lang="en-US" sz="1600" b="0" i="1" smtClean="0">
                          <a:effectLst/>
                          <a:latin typeface="Cambria Math" panose="02040503050406030204" pitchFamily="18" charset="0"/>
                          <a:cs typeface="Calibri" panose="020F0502020204030204" pitchFamily="34" charset="0"/>
                        </a:rPr>
                        <m:t>= </m:t>
                      </m:r>
                      <m:f>
                        <m:fPr>
                          <m:ctrlPr>
                            <a:rPr lang="en-US" sz="1600" i="1">
                              <a:effectLst/>
                              <a:latin typeface="Cambria Math" panose="02040503050406030204" pitchFamily="18" charset="0"/>
                              <a:cs typeface="Calibri" panose="020F0502020204030204" pitchFamily="34" charset="0"/>
                            </a:rPr>
                          </m:ctrlPr>
                        </m:fPr>
                        <m:num>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smtClean="0">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𝐷𝑒𝑓𝑎𝑢𝑙𝑡𝑒𝑑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num>
                        <m:den>
                          <m:r>
                            <a:rPr lang="en-US" sz="1600" b="0" i="1">
                              <a:effectLst/>
                              <a:latin typeface="Cambria Math" panose="02040503050406030204" pitchFamily="18" charset="0"/>
                              <a:cs typeface="Calibri" panose="020F0502020204030204" pitchFamily="34" charset="0"/>
                            </a:rPr>
                            <m:t>(</m:t>
                          </m:r>
                          <m:r>
                            <a:rPr lang="en-US" sz="1600" b="0" i="1">
                              <a:effectLst/>
                              <a:latin typeface="Cambria Math" panose="02040503050406030204" pitchFamily="18" charset="0"/>
                              <a:cs typeface="Calibri" panose="020F0502020204030204" pitchFamily="34" charset="0"/>
                            </a:rPr>
                            <m:t>𝑆𝑡𝑎𝑓𝑓𝑜𝑟𝑑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𝑆𝑢𝑏𝑠𝑖𝑑𝑖𝑧𝑒𝑑</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𝑈𝑛𝑠𝑢𝑏𝑠𝑖𝑑𝑖𝑧𝑒𝑑</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𝐿𝑜𝑎𝑛</m:t>
                          </m:r>
                          <m:r>
                            <a:rPr lang="en-US" sz="1600" b="0" i="1">
                              <a:effectLst/>
                              <a:latin typeface="Cambria Math" panose="02040503050406030204" pitchFamily="18" charset="0"/>
                              <a:cs typeface="Calibri" panose="020F0502020204030204" pitchFamily="34" charset="0"/>
                            </a:rPr>
                            <m:t> + </m:t>
                          </m:r>
                          <m:r>
                            <a:rPr lang="en-US" sz="1600" b="0" i="1">
                              <a:effectLst/>
                              <a:latin typeface="Cambria Math" panose="02040503050406030204" pitchFamily="18" charset="0"/>
                              <a:cs typeface="Calibri" panose="020F0502020204030204" pitchFamily="34" charset="0"/>
                            </a:rPr>
                            <m:t>𝐸𝑛𝑡𝑒𝑟</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𝑅𝑒𝑝𝑎𝑦𝑚𝑒𝑛𝑡</m:t>
                          </m:r>
                          <m:r>
                            <a:rPr lang="en-US" sz="1600" b="0" i="1">
                              <a:effectLst/>
                              <a:latin typeface="Cambria Math" panose="02040503050406030204" pitchFamily="18" charset="0"/>
                              <a:cs typeface="Calibri" panose="020F0502020204030204" pitchFamily="34" charset="0"/>
                            </a:rPr>
                            <m:t> </m:t>
                          </m:r>
                          <m:r>
                            <a:rPr lang="en-US" sz="1600" b="0" i="1">
                              <a:effectLst/>
                              <a:latin typeface="Cambria Math" panose="02040503050406030204" pitchFamily="18" charset="0"/>
                              <a:cs typeface="Calibri" panose="020F0502020204030204" pitchFamily="34" charset="0"/>
                            </a:rPr>
                            <m:t>𝐼𝑛</m:t>
                          </m:r>
                          <m:r>
                            <a:rPr lang="en-US" sz="1600" b="0" i="1">
                              <a:effectLst/>
                              <a:latin typeface="Cambria Math" panose="02040503050406030204" pitchFamily="18" charset="0"/>
                              <a:cs typeface="Calibri" panose="020F0502020204030204" pitchFamily="34" charset="0"/>
                            </a:rPr>
                            <m:t> 3</m:t>
                          </m:r>
                          <m:r>
                            <a:rPr lang="en-US" sz="1600" b="0" i="1">
                              <a:effectLst/>
                              <a:latin typeface="Cambria Math" panose="02040503050406030204" pitchFamily="18" charset="0"/>
                              <a:cs typeface="Calibri" panose="020F0502020204030204" pitchFamily="34" charset="0"/>
                            </a:rPr>
                            <m:t>𝑐𝑦</m:t>
                          </m:r>
                          <m:r>
                            <a:rPr lang="en-US" sz="1600" b="0" i="1">
                              <a:effectLst/>
                              <a:latin typeface="Cambria Math" panose="02040503050406030204" pitchFamily="18" charset="0"/>
                              <a:cs typeface="Calibri" panose="020F0502020204030204" pitchFamily="34" charset="0"/>
                            </a:rPr>
                            <m:t> </m:t>
                          </m:r>
                        </m:den>
                      </m:f>
                      <m:r>
                        <a:rPr lang="en-US" sz="1600" b="0" i="1" smtClean="0">
                          <a:effectLst/>
                          <a:latin typeface="Cambria Math" panose="02040503050406030204" pitchFamily="18" charset="0"/>
                          <a:cs typeface="Calibri" panose="020F0502020204030204" pitchFamily="34" charset="0"/>
                        </a:rPr>
                        <m:t> ∗100</m:t>
                      </m:r>
                    </m:oMath>
                  </m:oMathPara>
                </a14:m>
                <a:endParaRPr lang="en-US" sz="1600" dirty="0">
                  <a:effectLst/>
                  <a:latin typeface="Calibri" panose="020F0502020204030204" pitchFamily="34" charset="0"/>
                  <a:cs typeface="Calibri" panose="020F0502020204030204" pitchFamily="34" charset="0"/>
                </a:endParaRPr>
              </a:p>
            </p:txBody>
          </p:sp>
        </mc:Choice>
        <mc:Fallback xmlns="">
          <p:sp>
            <p:nvSpPr>
              <p:cNvPr id="114" name="Rectangle 113">
                <a:extLst>
                  <a:ext uri="{FF2B5EF4-FFF2-40B4-BE49-F238E27FC236}">
                    <a16:creationId xmlns:a16="http://schemas.microsoft.com/office/drawing/2014/main" id="{76B73914-D4BC-4537-92CA-14F679B87CEE}"/>
                  </a:ext>
                </a:extLst>
              </p:cNvPr>
              <p:cNvSpPr>
                <a:spLocks noRot="1" noChangeAspect="1" noMove="1" noResize="1" noEditPoints="1" noAdjustHandles="1" noChangeArrowheads="1" noChangeShapeType="1" noTextEdit="1"/>
              </p:cNvSpPr>
              <p:nvPr/>
            </p:nvSpPr>
            <p:spPr>
              <a:xfrm>
                <a:off x="847936" y="1673991"/>
                <a:ext cx="10515600" cy="605037"/>
              </a:xfrm>
              <a:prstGeom prst="rect">
                <a:avLst/>
              </a:prstGeom>
              <a:blipFill>
                <a:blip r:embed="rId4"/>
                <a:stretch>
                  <a:fillRect/>
                </a:stretch>
              </a:blipFill>
              <a:ln w="19050">
                <a:solidFill>
                  <a:srgbClr val="336699"/>
                </a:solidFill>
              </a:ln>
            </p:spPr>
            <p:txBody>
              <a:bodyPr/>
              <a:lstStyle/>
              <a:p>
                <a:r>
                  <a:rPr lang="en-US">
                    <a:noFill/>
                  </a:rPr>
                  <a:t> </a:t>
                </a:r>
              </a:p>
            </p:txBody>
          </p:sp>
        </mc:Fallback>
      </mc:AlternateContent>
      <p:sp>
        <p:nvSpPr>
          <p:cNvPr id="115" name="TextBox 114">
            <a:extLst>
              <a:ext uri="{FF2B5EF4-FFF2-40B4-BE49-F238E27FC236}">
                <a16:creationId xmlns:a16="http://schemas.microsoft.com/office/drawing/2014/main" id="{2DE79B5D-E1B6-49D9-B476-F457C3BBA8F2}"/>
              </a:ext>
            </a:extLst>
          </p:cNvPr>
          <p:cNvSpPr txBox="1"/>
          <p:nvPr/>
        </p:nvSpPr>
        <p:spPr>
          <a:xfrm>
            <a:off x="5260258" y="4124692"/>
            <a:ext cx="1023622" cy="707886"/>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Student Loan</a:t>
            </a:r>
          </a:p>
        </p:txBody>
      </p:sp>
      <p:cxnSp>
        <p:nvCxnSpPr>
          <p:cNvPr id="125" name="Connector: Curved 124">
            <a:extLst>
              <a:ext uri="{FF2B5EF4-FFF2-40B4-BE49-F238E27FC236}">
                <a16:creationId xmlns:a16="http://schemas.microsoft.com/office/drawing/2014/main" id="{E6A770F1-DF75-4085-A56D-9F1E261BA2BF}"/>
              </a:ext>
            </a:extLst>
          </p:cNvPr>
          <p:cNvCxnSpPr>
            <a:cxnSpLocks/>
            <a:stCxn id="38" idx="6"/>
            <a:endCxn id="1029" idx="16"/>
          </p:cNvCxnSpPr>
          <p:nvPr/>
        </p:nvCxnSpPr>
        <p:spPr>
          <a:xfrm flipH="1" flipV="1">
            <a:off x="6025131" y="3466790"/>
            <a:ext cx="365538" cy="1004794"/>
          </a:xfrm>
          <a:prstGeom prst="curvedConnector3">
            <a:avLst>
              <a:gd name="adj1" fmla="val -340240"/>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8AD9EC59-652F-41F7-9ED3-D0BAFF9E28B3}"/>
              </a:ext>
            </a:extLst>
          </p:cNvPr>
          <p:cNvCxnSpPr>
            <a:cxnSpLocks/>
            <a:stCxn id="38" idx="6"/>
            <a:endCxn id="1032" idx="17"/>
          </p:cNvCxnSpPr>
          <p:nvPr/>
        </p:nvCxnSpPr>
        <p:spPr>
          <a:xfrm>
            <a:off x="6390669" y="4471584"/>
            <a:ext cx="2706164" cy="217773"/>
          </a:xfrm>
          <a:prstGeom prst="curvedConnector5">
            <a:avLst>
              <a:gd name="adj1" fmla="val 46211"/>
              <a:gd name="adj2" fmla="val 226908"/>
              <a:gd name="adj3" fmla="val 116803"/>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cxnSp>
        <p:nvCxnSpPr>
          <p:cNvPr id="1025" name="Connector: Curved 1024">
            <a:extLst>
              <a:ext uri="{FF2B5EF4-FFF2-40B4-BE49-F238E27FC236}">
                <a16:creationId xmlns:a16="http://schemas.microsoft.com/office/drawing/2014/main" id="{2E573364-ACD7-45F1-8A15-58BD46720498}"/>
              </a:ext>
            </a:extLst>
          </p:cNvPr>
          <p:cNvCxnSpPr>
            <a:cxnSpLocks/>
            <a:stCxn id="38" idx="6"/>
            <a:endCxn id="1035" idx="15"/>
          </p:cNvCxnSpPr>
          <p:nvPr/>
        </p:nvCxnSpPr>
        <p:spPr>
          <a:xfrm>
            <a:off x="6390669" y="4471584"/>
            <a:ext cx="974716" cy="1485083"/>
          </a:xfrm>
          <a:prstGeom prst="curvedConnector3">
            <a:avLst>
              <a:gd name="adj1" fmla="val 55147"/>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93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EB6020-08C6-9940-BE3F-0F77CAD89EB7}"/>
              </a:ext>
            </a:extLst>
          </p:cNvPr>
          <p:cNvSpPr>
            <a:spLocks noGrp="1"/>
          </p:cNvSpPr>
          <p:nvPr>
            <p:ph type="dt" sz="half" idx="10"/>
          </p:nvPr>
        </p:nvSpPr>
        <p:spPr/>
        <p:txBody>
          <a:bodyPr/>
          <a:lstStyle/>
          <a:p>
            <a:fld id="{76180D43-D14D-AD4D-9E98-F4AA1FC6CFB1}" type="datetime1">
              <a:rPr lang="en-US" smtClean="0"/>
              <a:t>2/28/20</a:t>
            </a:fld>
            <a:endParaRPr lang="en-US"/>
          </a:p>
        </p:txBody>
      </p:sp>
      <p:sp>
        <p:nvSpPr>
          <p:cNvPr id="4" name="Slide Number Placeholder 3">
            <a:extLst>
              <a:ext uri="{FF2B5EF4-FFF2-40B4-BE49-F238E27FC236}">
                <a16:creationId xmlns:a16="http://schemas.microsoft.com/office/drawing/2014/main" id="{3AD53D08-F4FF-C841-87DD-DEFD65CA84AD}"/>
              </a:ext>
            </a:extLst>
          </p:cNvPr>
          <p:cNvSpPr>
            <a:spLocks noGrp="1"/>
          </p:cNvSpPr>
          <p:nvPr>
            <p:ph type="sldNum" sz="quarter" idx="12"/>
          </p:nvPr>
        </p:nvSpPr>
        <p:spPr/>
        <p:txBody>
          <a:bodyPr/>
          <a:lstStyle/>
          <a:p>
            <a:fld id="{84A3232F-3105-4486-9284-B648C26D6860}" type="slidenum">
              <a:rPr lang="en-US" smtClean="0"/>
              <a:t>3</a:t>
            </a:fld>
            <a:endParaRPr lang="en-US"/>
          </a:p>
        </p:txBody>
      </p:sp>
      <p:graphicFrame>
        <p:nvGraphicFramePr>
          <p:cNvPr id="54" name="Chart 53">
            <a:extLst>
              <a:ext uri="{FF2B5EF4-FFF2-40B4-BE49-F238E27FC236}">
                <a16:creationId xmlns:a16="http://schemas.microsoft.com/office/drawing/2014/main" id="{9EAA6D80-3898-46DC-908A-03ADA15D24F9}"/>
              </a:ext>
            </a:extLst>
          </p:cNvPr>
          <p:cNvGraphicFramePr>
            <a:graphicFrameLocks/>
          </p:cNvGraphicFramePr>
          <p:nvPr/>
        </p:nvGraphicFramePr>
        <p:xfrm>
          <a:off x="2647770" y="777373"/>
          <a:ext cx="8550110" cy="5410986"/>
        </p:xfrm>
        <a:graphic>
          <a:graphicData uri="http://schemas.openxmlformats.org/drawingml/2006/chart">
            <c:chart xmlns:c="http://schemas.openxmlformats.org/drawingml/2006/chart" xmlns:r="http://schemas.openxmlformats.org/officeDocument/2006/relationships" r:id="rId4"/>
          </a:graphicData>
        </a:graphic>
      </p:graphicFrame>
      <p:pic>
        <p:nvPicPr>
          <p:cNvPr id="55" name="Graphic 54" descr="Tyrannosaurus Rex">
            <a:extLst>
              <a:ext uri="{FF2B5EF4-FFF2-40B4-BE49-F238E27FC236}">
                <a16:creationId xmlns:a16="http://schemas.microsoft.com/office/drawing/2014/main" id="{3787EC09-7F8D-4EF4-A872-EDFF48EA9F8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84386" y="2906334"/>
            <a:ext cx="894564" cy="894564"/>
          </a:xfrm>
          <a:prstGeom prst="rect">
            <a:avLst/>
          </a:prstGeom>
        </p:spPr>
      </p:pic>
      <p:cxnSp>
        <p:nvCxnSpPr>
          <p:cNvPr id="56" name="Straight Connector 55">
            <a:extLst>
              <a:ext uri="{FF2B5EF4-FFF2-40B4-BE49-F238E27FC236}">
                <a16:creationId xmlns:a16="http://schemas.microsoft.com/office/drawing/2014/main" id="{71016FDC-7F95-45E5-AA5D-641C02835616}"/>
              </a:ext>
            </a:extLst>
          </p:cNvPr>
          <p:cNvCxnSpPr>
            <a:cxnSpLocks/>
          </p:cNvCxnSpPr>
          <p:nvPr/>
        </p:nvCxnSpPr>
        <p:spPr>
          <a:xfrm>
            <a:off x="2780923" y="5450711"/>
            <a:ext cx="824843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DCBBBE-2ED4-4210-98B6-737C47574821}"/>
              </a:ext>
            </a:extLst>
          </p:cNvPr>
          <p:cNvCxnSpPr>
            <a:cxnSpLocks/>
          </p:cNvCxnSpPr>
          <p:nvPr/>
        </p:nvCxnSpPr>
        <p:spPr>
          <a:xfrm>
            <a:off x="2826878" y="3616413"/>
            <a:ext cx="546799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8" name="Graphic 57" descr="Tyrannosaurus Rex">
            <a:extLst>
              <a:ext uri="{FF2B5EF4-FFF2-40B4-BE49-F238E27FC236}">
                <a16:creationId xmlns:a16="http://schemas.microsoft.com/office/drawing/2014/main" id="{F2D97E85-F4D3-4DC7-98C5-6526F066CA5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84386" y="4726754"/>
            <a:ext cx="894564" cy="894564"/>
          </a:xfrm>
          <a:prstGeom prst="rect">
            <a:avLst/>
          </a:prstGeom>
        </p:spPr>
      </p:pic>
      <p:pic>
        <p:nvPicPr>
          <p:cNvPr id="59" name="Graphic 58" descr="Tyrannosaurus Rex">
            <a:extLst>
              <a:ext uri="{FF2B5EF4-FFF2-40B4-BE49-F238E27FC236}">
                <a16:creationId xmlns:a16="http://schemas.microsoft.com/office/drawing/2014/main" id="{E63CCC49-F2F6-4C8E-AA10-8BB7991C20D9}"/>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81379" y="4726754"/>
            <a:ext cx="894564" cy="894564"/>
          </a:xfrm>
          <a:prstGeom prst="rect">
            <a:avLst/>
          </a:prstGeom>
        </p:spPr>
      </p:pic>
      <p:pic>
        <p:nvPicPr>
          <p:cNvPr id="60" name="Graphic 59" descr="Tyrannosaurus Rex">
            <a:extLst>
              <a:ext uri="{FF2B5EF4-FFF2-40B4-BE49-F238E27FC236}">
                <a16:creationId xmlns:a16="http://schemas.microsoft.com/office/drawing/2014/main" id="{48F1FD31-61A9-4683-AA1B-E46F3CA51F5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5678" y="4726754"/>
            <a:ext cx="894564" cy="894564"/>
          </a:xfrm>
          <a:prstGeom prst="rect">
            <a:avLst/>
          </a:prstGeom>
        </p:spPr>
      </p:pic>
      <p:pic>
        <p:nvPicPr>
          <p:cNvPr id="61" name="Graphic 60" descr="Tyrannosaurus Rex">
            <a:extLst>
              <a:ext uri="{FF2B5EF4-FFF2-40B4-BE49-F238E27FC236}">
                <a16:creationId xmlns:a16="http://schemas.microsoft.com/office/drawing/2014/main" id="{774F1734-054E-4214-A90B-82B895699F09}"/>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5543" y="4726754"/>
            <a:ext cx="894564" cy="894564"/>
          </a:xfrm>
          <a:prstGeom prst="rect">
            <a:avLst/>
          </a:prstGeom>
        </p:spPr>
      </p:pic>
      <p:pic>
        <p:nvPicPr>
          <p:cNvPr id="62" name="Graphic 61" descr="Tyrannosaurus Rex">
            <a:extLst>
              <a:ext uri="{FF2B5EF4-FFF2-40B4-BE49-F238E27FC236}">
                <a16:creationId xmlns:a16="http://schemas.microsoft.com/office/drawing/2014/main" id="{AAA4F9BB-3632-4436-9AD5-158A599ECF1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5260" y="2925187"/>
            <a:ext cx="894564" cy="894564"/>
          </a:xfrm>
          <a:prstGeom prst="rect">
            <a:avLst/>
          </a:prstGeom>
        </p:spPr>
      </p:pic>
      <p:sp>
        <p:nvSpPr>
          <p:cNvPr id="63" name="TextBox 62">
            <a:extLst>
              <a:ext uri="{FF2B5EF4-FFF2-40B4-BE49-F238E27FC236}">
                <a16:creationId xmlns:a16="http://schemas.microsoft.com/office/drawing/2014/main" id="{5B6475D2-0EC6-4CBB-8FCF-BB5146F59A42}"/>
              </a:ext>
            </a:extLst>
          </p:cNvPr>
          <p:cNvSpPr txBox="1"/>
          <p:nvPr/>
        </p:nvSpPr>
        <p:spPr>
          <a:xfrm>
            <a:off x="1255549" y="5050601"/>
            <a:ext cx="161512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CDR 30%</a:t>
            </a:r>
          </a:p>
        </p:txBody>
      </p:sp>
      <p:sp>
        <p:nvSpPr>
          <p:cNvPr id="64" name="TextBox 63">
            <a:extLst>
              <a:ext uri="{FF2B5EF4-FFF2-40B4-BE49-F238E27FC236}">
                <a16:creationId xmlns:a16="http://schemas.microsoft.com/office/drawing/2014/main" id="{FA82E8FB-9CC0-423F-8F16-F032E8B1D6B2}"/>
              </a:ext>
            </a:extLst>
          </p:cNvPr>
          <p:cNvSpPr txBox="1"/>
          <p:nvPr/>
        </p:nvSpPr>
        <p:spPr>
          <a:xfrm>
            <a:off x="1255548" y="3282811"/>
            <a:ext cx="161512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CDR 40%</a:t>
            </a:r>
          </a:p>
        </p:txBody>
      </p:sp>
      <p:pic>
        <p:nvPicPr>
          <p:cNvPr id="65" name="Graphic 64" descr="Jail">
            <a:extLst>
              <a:ext uri="{FF2B5EF4-FFF2-40B4-BE49-F238E27FC236}">
                <a16:creationId xmlns:a16="http://schemas.microsoft.com/office/drawing/2014/main" id="{17241B8C-BC96-48AF-95FB-C3B1FB919C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26753" y="2495725"/>
            <a:ext cx="1403816" cy="1403816"/>
          </a:xfrm>
          <a:prstGeom prst="rect">
            <a:avLst/>
          </a:prstGeom>
        </p:spPr>
      </p:pic>
      <p:pic>
        <p:nvPicPr>
          <p:cNvPr id="66" name="Graphic 65" descr="Jail">
            <a:extLst>
              <a:ext uri="{FF2B5EF4-FFF2-40B4-BE49-F238E27FC236}">
                <a16:creationId xmlns:a16="http://schemas.microsoft.com/office/drawing/2014/main" id="{6D94FF48-F30C-462D-AD4C-FF2A28EF29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20917" y="4326493"/>
            <a:ext cx="1403816" cy="1403816"/>
          </a:xfrm>
          <a:prstGeom prst="rect">
            <a:avLst/>
          </a:prstGeom>
        </p:spPr>
      </p:pic>
      <p:sp>
        <p:nvSpPr>
          <p:cNvPr id="67" name="TextBox 66">
            <a:extLst>
              <a:ext uri="{FF2B5EF4-FFF2-40B4-BE49-F238E27FC236}">
                <a16:creationId xmlns:a16="http://schemas.microsoft.com/office/drawing/2014/main" id="{B29E672D-9B9D-491F-88D6-D9BD5D6E6D6E}"/>
              </a:ext>
            </a:extLst>
          </p:cNvPr>
          <p:cNvSpPr txBox="1"/>
          <p:nvPr/>
        </p:nvSpPr>
        <p:spPr>
          <a:xfrm>
            <a:off x="5025040" y="2970265"/>
            <a:ext cx="467409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40% for 1 year penalized</a:t>
            </a:r>
          </a:p>
        </p:txBody>
      </p:sp>
      <p:sp>
        <p:nvSpPr>
          <p:cNvPr id="68" name="TextBox 67">
            <a:extLst>
              <a:ext uri="{FF2B5EF4-FFF2-40B4-BE49-F238E27FC236}">
                <a16:creationId xmlns:a16="http://schemas.microsoft.com/office/drawing/2014/main" id="{C9E83C30-1D4F-4543-A47E-4BFE81FA5F4C}"/>
              </a:ext>
            </a:extLst>
          </p:cNvPr>
          <p:cNvSpPr txBox="1"/>
          <p:nvPr/>
        </p:nvSpPr>
        <p:spPr>
          <a:xfrm>
            <a:off x="7517910" y="4815497"/>
            <a:ext cx="467409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30% for 3 year penalized</a:t>
            </a:r>
          </a:p>
        </p:txBody>
      </p:sp>
      <p:pic>
        <p:nvPicPr>
          <p:cNvPr id="69" name="Graphic 68" descr="Tyrannosaurus Rex">
            <a:extLst>
              <a:ext uri="{FF2B5EF4-FFF2-40B4-BE49-F238E27FC236}">
                <a16:creationId xmlns:a16="http://schemas.microsoft.com/office/drawing/2014/main" id="{45ECA273-622E-4666-BA83-FF762FF7175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7851" y="1838069"/>
            <a:ext cx="432497" cy="432497"/>
          </a:xfrm>
          <a:prstGeom prst="rect">
            <a:avLst/>
          </a:prstGeom>
        </p:spPr>
      </p:pic>
      <p:sp>
        <p:nvSpPr>
          <p:cNvPr id="11" name="TextBox 10">
            <a:extLst>
              <a:ext uri="{FF2B5EF4-FFF2-40B4-BE49-F238E27FC236}">
                <a16:creationId xmlns:a16="http://schemas.microsoft.com/office/drawing/2014/main" id="{0A8D0D4D-5740-4769-8925-44CEC42358B8}"/>
              </a:ext>
            </a:extLst>
          </p:cNvPr>
          <p:cNvSpPr txBox="1"/>
          <p:nvPr/>
        </p:nvSpPr>
        <p:spPr>
          <a:xfrm>
            <a:off x="8511121" y="1941212"/>
            <a:ext cx="1580241" cy="307777"/>
          </a:xfrm>
          <a:prstGeom prst="rect">
            <a:avLst/>
          </a:prstGeom>
          <a:noFill/>
        </p:spPr>
        <p:txBody>
          <a:bodyPr wrap="none" rtlCol="0">
            <a:spAutoFit/>
          </a:bodyPr>
          <a:lstStyle/>
          <a:p>
            <a:r>
              <a:rPr lang="en-US" sz="1400" dirty="0"/>
              <a:t>Negligent Institute </a:t>
            </a:r>
          </a:p>
        </p:txBody>
      </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CDR is the criteria that determine whether an educational institute partakes in negligent actives. </a:t>
            </a:r>
          </a:p>
        </p:txBody>
      </p:sp>
    </p:spTree>
    <p:extLst>
      <p:ext uri="{BB962C8B-B14F-4D97-AF65-F5344CB8AC3E}">
        <p14:creationId xmlns:p14="http://schemas.microsoft.com/office/powerpoint/2010/main" val="298521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59"/>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62"/>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6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67"/>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50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0"/>
                                          </p:stCondLst>
                                        </p:cTn>
                                        <p:tgtEl>
                                          <p:spTgt spid="66"/>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1BCB-2CCE-4D23-96FC-CD029E55E64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144" b="89864" l="0" r="97179">
                        <a14:foregroundMark x1="17489" y1="7413" x2="26516" y2="5446"/>
                        <a14:foregroundMark x1="26516" y1="5446" x2="38646" y2="10893"/>
                        <a14:foregroundMark x1="89704" y1="9077" x2="87870" y2="6203"/>
                        <a14:foregroundMark x1="37094" y1="79728" x2="47673" y2="68533"/>
                        <a14:foregroundMark x1="47673" y1="68533" x2="46403" y2="60666"/>
                        <a14:foregroundMark x1="46403" y1="60666" x2="34556" y2="49319"/>
                        <a14:foregroundMark x1="34556" y1="49319" x2="28068" y2="46293"/>
                        <a14:foregroundMark x1="28068" y1="46293" x2="3808" y2="52345"/>
                        <a14:foregroundMark x1="3808" y1="52345" x2="3385" y2="60061"/>
                        <a14:foregroundMark x1="3385" y1="60061" x2="8745" y2="65658"/>
                        <a14:foregroundMark x1="8745" y1="65658" x2="16079" y2="69440"/>
                        <a14:foregroundMark x1="16079" y1="69440" x2="40056" y2="77912"/>
                        <a14:foregroundMark x1="38223" y1="70953" x2="30465" y2="67474"/>
                        <a14:foregroundMark x1="30465" y1="67474" x2="37236" y2="64902"/>
                        <a14:foregroundMark x1="37236" y1="64902" x2="25106" y2="72012"/>
                        <a14:foregroundMark x1="25106" y1="72012" x2="31735" y2="77005"/>
                        <a14:foregroundMark x1="31735" y1="77005" x2="44006" y2="70197"/>
                        <a14:foregroundMark x1="44006" y1="70197" x2="38505" y2="65356"/>
                        <a14:foregroundMark x1="38505" y1="65356" x2="45416" y2="67171"/>
                        <a14:foregroundMark x1="45416" y1="67171" x2="36812" y2="63691"/>
                        <a14:foregroundMark x1="36812" y1="63691" x2="28773" y2="66415"/>
                        <a14:foregroundMark x1="28773" y1="66415" x2="18759" y2="65658"/>
                        <a14:foregroundMark x1="18759" y1="65658" x2="4937" y2="58548"/>
                        <a14:foregroundMark x1="4937" y1="58548" x2="18195" y2="60363"/>
                        <a14:foregroundMark x1="18195" y1="60363" x2="11001" y2="59304"/>
                        <a14:foregroundMark x1="11001" y1="59304" x2="18195" y2="52648"/>
                        <a14:foregroundMark x1="18195" y1="52648" x2="20451" y2="62179"/>
                        <a14:foregroundMark x1="20451" y1="62179" x2="10860" y2="67171"/>
                        <a14:foregroundMark x1="10860" y1="67171" x2="15938" y2="58699"/>
                        <a14:foregroundMark x1="15938" y1="58699" x2="23695" y2="57943"/>
                        <a14:foregroundMark x1="23695" y1="57943" x2="32017" y2="60817"/>
                        <a14:foregroundMark x1="32017" y1="60817" x2="36953" y2="68986"/>
                        <a14:foregroundMark x1="36953" y1="68986" x2="25952" y2="70045"/>
                        <a14:foregroundMark x1="25952" y1="70045" x2="19464" y2="66566"/>
                        <a14:foregroundMark x1="19464" y1="66566" x2="20733" y2="57337"/>
                        <a14:foregroundMark x1="20733" y1="57337" x2="28068" y2="54463"/>
                        <a14:foregroundMark x1="28068" y1="54463" x2="36530" y2="55673"/>
                        <a14:foregroundMark x1="36530" y1="55673" x2="43018" y2="64297"/>
                        <a14:foregroundMark x1="43018" y1="64297" x2="31594" y2="66415"/>
                        <a14:foregroundMark x1="31594" y1="66415" x2="23131" y2="64902"/>
                        <a14:foregroundMark x1="23131" y1="64902" x2="23554" y2="57489"/>
                        <a14:foregroundMark x1="45557" y1="54766" x2="50917" y2="62481"/>
                        <a14:foregroundMark x1="50917" y1="62481" x2="51058" y2="70651"/>
                        <a14:foregroundMark x1="51058" y1="70651" x2="40339" y2="80787"/>
                        <a14:foregroundMark x1="40339" y1="80787" x2="37800" y2="81543"/>
                        <a14:foregroundMark x1="21016" y1="74887" x2="8181" y2="62481"/>
                        <a14:foregroundMark x1="8181" y1="62481" x2="3808" y2="55976"/>
                        <a14:foregroundMark x1="3808" y1="55976" x2="1693" y2="54766"/>
                        <a14:foregroundMark x1="1128" y1="45840" x2="0" y2="55219"/>
                        <a14:foregroundMark x1="0" y1="55219" x2="4372" y2="62027"/>
                        <a14:foregroundMark x1="4372" y1="62027" x2="10719" y2="61422"/>
                        <a14:foregroundMark x1="7898" y1="50076" x2="17207" y2="53404"/>
                        <a14:foregroundMark x1="17207" y1="53404" x2="9027" y2="57791"/>
                        <a14:foregroundMark x1="9027" y1="57791" x2="9027" y2="48563"/>
                        <a14:foregroundMark x1="9027" y1="48563" x2="18054" y2="51286"/>
                        <a14:foregroundMark x1="18054" y1="51286" x2="10437" y2="54766"/>
                        <a14:foregroundMark x1="10437" y1="54766" x2="28632" y2="45386"/>
                        <a14:foregroundMark x1="28632" y1="45386" x2="45134" y2="44327"/>
                        <a14:foregroundMark x1="45134" y1="44327" x2="37236" y2="52496"/>
                        <a14:foregroundMark x1="37236" y1="52496" x2="3526" y2="59455"/>
                        <a14:foregroundMark x1="3526" y1="59455" x2="12835" y2="49773"/>
                        <a14:foregroundMark x1="12835" y1="49773" x2="28209" y2="49924"/>
                        <a14:foregroundMark x1="28209" y1="49924" x2="33286" y2="55371"/>
                        <a14:foregroundMark x1="33286" y1="55371" x2="19323" y2="59002"/>
                        <a14:foregroundMark x1="19323" y1="59002" x2="11425" y2="56884"/>
                        <a14:foregroundMark x1="11425" y1="56884" x2="12835" y2="47655"/>
                        <a14:foregroundMark x1="12835" y1="47655" x2="20169" y2="42360"/>
                        <a14:foregroundMark x1="25388" y1="44932" x2="20451" y2="43419"/>
                        <a14:foregroundMark x1="51622" y1="56581" x2="54302" y2="46596"/>
                        <a14:foregroundMark x1="54302" y1="46596" x2="62341" y2="45234"/>
                        <a14:foregroundMark x1="62341" y1="45234" x2="60226" y2="53707"/>
                        <a14:foregroundMark x1="60226" y1="53707" x2="51622" y2="50681"/>
                        <a14:foregroundMark x1="51622" y1="50681" x2="63893" y2="46596"/>
                        <a14:foregroundMark x1="63893" y1="46596" x2="83498" y2="52950"/>
                        <a14:foregroundMark x1="83498" y1="52950" x2="89281" y2="57791"/>
                        <a14:foregroundMark x1="89281" y1="57791" x2="74048" y2="59909"/>
                        <a14:foregroundMark x1="74048" y1="59909" x2="58815" y2="54614"/>
                        <a14:foregroundMark x1="58815" y1="54614" x2="56559" y2="50681"/>
                        <a14:foregroundMark x1="65726" y1="22088" x2="62623" y2="11649"/>
                        <a14:foregroundMark x1="62623" y1="11649" x2="67701" y2="6051"/>
                        <a14:foregroundMark x1="67701" y1="6051" x2="90832" y2="10590"/>
                        <a14:foregroundMark x1="90832" y1="10590" x2="83921" y2="28290"/>
                        <a14:foregroundMark x1="83921" y1="28290" x2="86460" y2="44932"/>
                        <a14:foregroundMark x1="86460" y1="44932" x2="83357" y2="52799"/>
                        <a14:foregroundMark x1="83357" y1="52799" x2="76587" y2="58699"/>
                        <a14:foregroundMark x1="76587" y1="58699" x2="69252" y2="58245"/>
                        <a14:foregroundMark x1="69252" y1="58245" x2="62059" y2="45537"/>
                        <a14:foregroundMark x1="16784" y1="41906" x2="7052" y2="27837"/>
                        <a14:foregroundMark x1="7052" y1="27837" x2="10719" y2="9834"/>
                        <a14:foregroundMark x1="10719" y1="9834" x2="13540" y2="2269"/>
                        <a14:foregroundMark x1="13540" y1="2269" x2="21016" y2="756"/>
                        <a14:foregroundMark x1="21016" y1="756" x2="27786" y2="3480"/>
                        <a14:foregroundMark x1="27786" y1="3480" x2="39633" y2="4085"/>
                        <a14:foregroundMark x1="39633" y1="4085" x2="63470" y2="2421"/>
                        <a14:foregroundMark x1="63470" y1="2421" x2="93653" y2="6808"/>
                        <a14:foregroundMark x1="93653" y1="6808" x2="95346" y2="14675"/>
                        <a14:foregroundMark x1="95346" y1="14675" x2="94217" y2="16793"/>
                        <a14:foregroundMark x1="88717" y1="52345" x2="80113" y2="54614"/>
                        <a14:foregroundMark x1="80113" y1="54614" x2="74330" y2="59455"/>
                        <a14:foregroundMark x1="74330" y1="59455" x2="58251" y2="55371"/>
                        <a14:foregroundMark x1="58251" y1="55371" x2="51058" y2="56430"/>
                        <a14:foregroundMark x1="51058" y1="56430" x2="46121" y2="71407"/>
                        <a14:foregroundMark x1="46121" y1="71407" x2="40621" y2="76248"/>
                        <a14:foregroundMark x1="40621" y1="76248" x2="33286" y2="77458"/>
                        <a14:foregroundMark x1="33286" y1="77458" x2="17489" y2="71104"/>
                        <a14:foregroundMark x1="17489" y1="71104" x2="423" y2="53404"/>
                        <a14:foregroundMark x1="423" y1="53404" x2="10155" y2="19062"/>
                        <a14:foregroundMark x1="10155" y1="19062" x2="15092" y2="13313"/>
                        <a14:foregroundMark x1="15092" y1="13313" x2="35543" y2="1362"/>
                        <a14:foregroundMark x1="35543" y1="1362" x2="44006" y2="1210"/>
                        <a14:foregroundMark x1="44006" y1="1210" x2="92948" y2="8926"/>
                        <a14:foregroundMark x1="92948" y1="8926" x2="85896" y2="6203"/>
                        <a14:foregroundMark x1="85896" y1="6203" x2="93089" y2="7413"/>
                        <a14:foregroundMark x1="93089" y1="7413" x2="97179" y2="14675"/>
                        <a14:foregroundMark x1="97179" y1="14675" x2="80536" y2="42360"/>
                        <a14:foregroundMark x1="80536" y1="42360" x2="84344" y2="55068"/>
                        <a14:foregroundMark x1="37236" y1="8623" x2="43583" y2="5295"/>
                        <a14:foregroundMark x1="43583" y1="5295" x2="58674" y2="6808"/>
                        <a14:foregroundMark x1="58674" y1="6808" x2="67137" y2="6505"/>
                        <a14:foregroundMark x1="67137" y1="6505" x2="74048" y2="7716"/>
                        <a14:foregroundMark x1="74048" y1="7716" x2="79267" y2="13162"/>
                        <a14:foregroundMark x1="79267" y1="13162" x2="85896" y2="9834"/>
                        <a14:foregroundMark x1="85896" y1="9834" x2="86460" y2="9834"/>
                        <a14:foregroundMark x1="79267" y1="11044" x2="72073" y2="8018"/>
                        <a14:foregroundMark x1="72073" y1="8018" x2="64598" y2="8623"/>
                        <a14:foregroundMark x1="64598" y1="8623" x2="71650" y2="15280"/>
                        <a14:foregroundMark x1="71650" y1="15280" x2="78561" y2="18154"/>
                        <a14:foregroundMark x1="78561" y1="18154" x2="74048" y2="10741"/>
                        <a14:foregroundMark x1="74048" y1="10741" x2="71368" y2="10287"/>
                        <a14:foregroundMark x1="70945" y1="14675" x2="70804" y2="22693"/>
                        <a14:foregroundMark x1="70804" y1="22693" x2="71791" y2="18759"/>
                      </a14:backgroundRemoval>
                    </a14:imgEffect>
                  </a14:imgLayer>
                </a14:imgProps>
              </a:ext>
            </a:extLst>
          </a:blip>
          <a:srcRect t="2298" r="-264" b="22314"/>
          <a:stretch/>
        </p:blipFill>
        <p:spPr>
          <a:xfrm>
            <a:off x="1512786" y="1518398"/>
            <a:ext cx="4466745" cy="3131191"/>
          </a:xfrm>
          <a:prstGeom prst="rect">
            <a:avLst/>
          </a:prstGeom>
          <a:ln>
            <a:noFill/>
          </a:ln>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We propose that Post-Secondary Institutes with high CDRs are located most frequently in US cities with a larger minority population.</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1C2AA6FE-DE85-4F98-B4F0-6CFFCC598269}"/>
              </a:ext>
            </a:extLst>
          </p:cNvPr>
          <p:cNvGraphicFramePr>
            <a:graphicFrameLocks noGrp="1"/>
          </p:cNvGraphicFramePr>
          <p:nvPr/>
        </p:nvGraphicFramePr>
        <p:xfrm>
          <a:off x="7489958" y="1835930"/>
          <a:ext cx="1766340" cy="2133600"/>
        </p:xfrm>
        <a:graphic>
          <a:graphicData uri="http://schemas.openxmlformats.org/drawingml/2006/table">
            <a:tbl>
              <a:tblPr firstRow="1" bandRow="1">
                <a:tableStyleId>{2D5ABB26-0587-4C30-8999-92F81FD0307C}</a:tableStyleId>
              </a:tblPr>
              <a:tblGrid>
                <a:gridCol w="250634">
                  <a:extLst>
                    <a:ext uri="{9D8B030D-6E8A-4147-A177-3AD203B41FA5}">
                      <a16:colId xmlns:a16="http://schemas.microsoft.com/office/drawing/2014/main" val="1475163645"/>
                    </a:ext>
                  </a:extLst>
                </a:gridCol>
                <a:gridCol w="1515706">
                  <a:extLst>
                    <a:ext uri="{9D8B030D-6E8A-4147-A177-3AD203B41FA5}">
                      <a16:colId xmlns:a16="http://schemas.microsoft.com/office/drawing/2014/main" val="3355820626"/>
                    </a:ext>
                  </a:extLst>
                </a:gridCol>
              </a:tblGrid>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CC3200"/>
                    </a:solidFill>
                  </a:tcPr>
                </a:tc>
                <a:tc>
                  <a:txBody>
                    <a:bodyPr/>
                    <a:lstStyle/>
                    <a:p>
                      <a:r>
                        <a:rPr lang="en-US" sz="1400" dirty="0">
                          <a:latin typeface="Calibri" panose="020F0502020204030204" pitchFamily="34" charset="0"/>
                          <a:cs typeface="Calibri" panose="020F0502020204030204" pitchFamily="34" charset="0"/>
                        </a:rPr>
                        <a:t>Asian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767958"/>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3399"/>
                    </a:solidFill>
                  </a:tcPr>
                </a:tc>
                <a:tc>
                  <a:txBody>
                    <a:bodyPr/>
                    <a:lstStyle/>
                    <a:p>
                      <a:r>
                        <a:rPr lang="en-US" sz="1400" dirty="0">
                          <a:latin typeface="Calibri" panose="020F0502020204030204" pitchFamily="34" charset="0"/>
                          <a:cs typeface="Calibri" panose="020F0502020204030204" pitchFamily="34" charset="0"/>
                        </a:rPr>
                        <a:t>Black</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67250"/>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336699"/>
                    </a:solidFill>
                  </a:tcPr>
                </a:tc>
                <a:tc>
                  <a:txBody>
                    <a:bodyPr/>
                    <a:lstStyle/>
                    <a:p>
                      <a:r>
                        <a:rPr lang="en-US" sz="1400" dirty="0">
                          <a:latin typeface="Calibri" panose="020F0502020204030204" pitchFamily="34" charset="0"/>
                          <a:cs typeface="Calibri" panose="020F0502020204030204" pitchFamily="34" charset="0"/>
                        </a:rPr>
                        <a:t>Hispanic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2495"/>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009933"/>
                    </a:solidFill>
                  </a:tcPr>
                </a:tc>
                <a:tc>
                  <a:txBody>
                    <a:bodyPr/>
                    <a:lstStyle/>
                    <a:p>
                      <a:r>
                        <a:rPr lang="en-US" sz="1400" dirty="0">
                          <a:latin typeface="Calibri" panose="020F0502020204030204" pitchFamily="34" charset="0"/>
                          <a:cs typeface="Calibri" panose="020F0502020204030204" pitchFamily="34" charset="0"/>
                        </a:rPr>
                        <a:t>Native American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401993"/>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D9933"/>
                    </a:solidFill>
                  </a:tcPr>
                </a:tc>
                <a:tc>
                  <a:txBody>
                    <a:bodyPr/>
                    <a:lstStyle/>
                    <a:p>
                      <a:r>
                        <a:rPr lang="en-US" sz="1400" dirty="0">
                          <a:latin typeface="Calibri" panose="020F0502020204030204" pitchFamily="34" charset="0"/>
                          <a:cs typeface="Calibri" panose="020F0502020204030204" pitchFamily="34" charset="0"/>
                        </a:rPr>
                        <a:t>Pacific Islander</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768906"/>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C6633"/>
                    </a:solidFill>
                  </a:tcPr>
                </a:tc>
                <a:tc>
                  <a:txBody>
                    <a:bodyPr/>
                    <a:lstStyle/>
                    <a:p>
                      <a:r>
                        <a:rPr lang="en-US" sz="1400" dirty="0">
                          <a:latin typeface="Calibri" panose="020F0502020204030204" pitchFamily="34" charset="0"/>
                          <a:cs typeface="Calibri" panose="020F0502020204030204" pitchFamily="34" charset="0"/>
                        </a:rPr>
                        <a:t>White</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133181"/>
                  </a:ext>
                </a:extLst>
              </a:tr>
              <a:tr h="197292">
                <a:tc>
                  <a:txBody>
                    <a:bodyPr/>
                    <a:lstStyle/>
                    <a:p>
                      <a:endParaRPr lang="en-US" sz="14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CCCC"/>
                    </a:solidFill>
                  </a:tcPr>
                </a:tc>
                <a:tc>
                  <a:txBody>
                    <a:bodyPr/>
                    <a:lstStyle/>
                    <a:p>
                      <a:r>
                        <a:rPr lang="en-US" sz="1400" dirty="0">
                          <a:latin typeface="Calibri" panose="020F0502020204030204" pitchFamily="34" charset="0"/>
                          <a:cs typeface="Calibri" panose="020F0502020204030204" pitchFamily="34" charset="0"/>
                        </a:rPr>
                        <a:t>Multiethnic</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380042"/>
                  </a:ext>
                </a:extLst>
              </a:tr>
            </a:tbl>
          </a:graphicData>
        </a:graphic>
      </p:graphicFrame>
      <p:sp>
        <p:nvSpPr>
          <p:cNvPr id="8" name="TextBox 7">
            <a:extLst>
              <a:ext uri="{FF2B5EF4-FFF2-40B4-BE49-F238E27FC236}">
                <a16:creationId xmlns:a16="http://schemas.microsoft.com/office/drawing/2014/main" id="{5EA8E9A9-7E57-4C22-A3A4-21CD7021C2FB}"/>
              </a:ext>
            </a:extLst>
          </p:cNvPr>
          <p:cNvSpPr txBox="1"/>
          <p:nvPr/>
        </p:nvSpPr>
        <p:spPr>
          <a:xfrm>
            <a:off x="838200" y="5805127"/>
            <a:ext cx="1950534"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CensusScope</a:t>
            </a:r>
            <a:r>
              <a:rPr lang="en-US" sz="1200" i="1" dirty="0">
                <a:latin typeface="Calibri" panose="020F0502020204030204" pitchFamily="34" charset="0"/>
                <a:cs typeface="Calibri" panose="020F0502020204030204" pitchFamily="34" charset="0"/>
              </a:rPr>
              <a:t>, 2020)</a:t>
            </a:r>
          </a:p>
        </p:txBody>
      </p:sp>
      <p:sp>
        <p:nvSpPr>
          <p:cNvPr id="6" name="Date Placeholder 5">
            <a:extLst>
              <a:ext uri="{FF2B5EF4-FFF2-40B4-BE49-F238E27FC236}">
                <a16:creationId xmlns:a16="http://schemas.microsoft.com/office/drawing/2014/main" id="{49A9AD53-92BE-AC42-A206-94365C43131E}"/>
              </a:ext>
            </a:extLst>
          </p:cNvPr>
          <p:cNvSpPr>
            <a:spLocks noGrp="1"/>
          </p:cNvSpPr>
          <p:nvPr>
            <p:ph type="dt" sz="half" idx="10"/>
          </p:nvPr>
        </p:nvSpPr>
        <p:spPr/>
        <p:txBody>
          <a:bodyPr/>
          <a:lstStyle/>
          <a:p>
            <a:fld id="{A26E730D-F0F9-B342-8F95-1741CA32D2D4}" type="datetime1">
              <a:rPr lang="en-US" smtClean="0"/>
              <a:t>2/28/20</a:t>
            </a:fld>
            <a:endParaRPr lang="en-US"/>
          </a:p>
        </p:txBody>
      </p:sp>
      <p:sp>
        <p:nvSpPr>
          <p:cNvPr id="10" name="Slide Number Placeholder 9">
            <a:extLst>
              <a:ext uri="{FF2B5EF4-FFF2-40B4-BE49-F238E27FC236}">
                <a16:creationId xmlns:a16="http://schemas.microsoft.com/office/drawing/2014/main" id="{C211160A-4658-1342-BE67-276A716FD2EC}"/>
              </a:ext>
            </a:extLst>
          </p:cNvPr>
          <p:cNvSpPr>
            <a:spLocks noGrp="1"/>
          </p:cNvSpPr>
          <p:nvPr>
            <p:ph type="sldNum" sz="quarter" idx="12"/>
          </p:nvPr>
        </p:nvSpPr>
        <p:spPr/>
        <p:txBody>
          <a:bodyPr/>
          <a:lstStyle/>
          <a:p>
            <a:fld id="{84A3232F-3105-4486-9284-B648C26D6860}" type="slidenum">
              <a:rPr lang="en-US" smtClean="0"/>
              <a:t>4</a:t>
            </a:fld>
            <a:endParaRPr lang="en-US"/>
          </a:p>
        </p:txBody>
      </p:sp>
      <p:pic>
        <p:nvPicPr>
          <p:cNvPr id="26" name="Graphic 25" descr="Tyrannosaurus Rex">
            <a:extLst>
              <a:ext uri="{FF2B5EF4-FFF2-40B4-BE49-F238E27FC236}">
                <a16:creationId xmlns:a16="http://schemas.microsoft.com/office/drawing/2014/main" id="{2D8D19C4-8B3F-4DB7-B247-653EA09F6D3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4890" y="2141395"/>
            <a:ext cx="151873" cy="151873"/>
          </a:xfrm>
          <a:prstGeom prst="rect">
            <a:avLst/>
          </a:prstGeom>
          <a:effectLst>
            <a:glow rad="228600">
              <a:schemeClr val="accent6">
                <a:satMod val="175000"/>
                <a:alpha val="40000"/>
              </a:schemeClr>
            </a:glow>
          </a:effectLst>
        </p:spPr>
      </p:pic>
      <p:pic>
        <p:nvPicPr>
          <p:cNvPr id="27" name="Graphic 26" descr="Tyrannosaurus Rex">
            <a:extLst>
              <a:ext uri="{FF2B5EF4-FFF2-40B4-BE49-F238E27FC236}">
                <a16:creationId xmlns:a16="http://schemas.microsoft.com/office/drawing/2014/main" id="{0DFE0B1F-13E3-4955-AB39-DE872861F96C}"/>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2396" y="3508807"/>
            <a:ext cx="207543" cy="207543"/>
          </a:xfrm>
          <a:prstGeom prst="rect">
            <a:avLst/>
          </a:prstGeom>
          <a:effectLst>
            <a:glow rad="228600">
              <a:schemeClr val="accent6">
                <a:satMod val="175000"/>
                <a:alpha val="40000"/>
              </a:schemeClr>
            </a:glow>
          </a:effectLst>
        </p:spPr>
      </p:pic>
      <p:pic>
        <p:nvPicPr>
          <p:cNvPr id="28" name="Graphic 27" descr="Tyrannosaurus Rex">
            <a:extLst>
              <a:ext uri="{FF2B5EF4-FFF2-40B4-BE49-F238E27FC236}">
                <a16:creationId xmlns:a16="http://schemas.microsoft.com/office/drawing/2014/main" id="{292B0F07-0DFA-4A38-A344-F1D3AC91E370}"/>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09800" y="2191575"/>
            <a:ext cx="286094" cy="286094"/>
          </a:xfrm>
          <a:prstGeom prst="rect">
            <a:avLst/>
          </a:prstGeom>
          <a:effectLst>
            <a:glow rad="228600">
              <a:schemeClr val="accent6">
                <a:satMod val="175000"/>
                <a:alpha val="40000"/>
              </a:schemeClr>
            </a:glow>
          </a:effectLst>
        </p:spPr>
      </p:pic>
      <p:pic>
        <p:nvPicPr>
          <p:cNvPr id="29" name="Graphic 28" descr="Tyrannosaurus Rex">
            <a:extLst>
              <a:ext uri="{FF2B5EF4-FFF2-40B4-BE49-F238E27FC236}">
                <a16:creationId xmlns:a16="http://schemas.microsoft.com/office/drawing/2014/main" id="{85CE8EEC-1A56-4878-9CB8-EDF9574CE1AC}"/>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2064" y="1709807"/>
            <a:ext cx="261853" cy="261853"/>
          </a:xfrm>
          <a:prstGeom prst="rect">
            <a:avLst/>
          </a:prstGeom>
          <a:effectLst>
            <a:glow rad="228600">
              <a:schemeClr val="accent6">
                <a:satMod val="175000"/>
                <a:alpha val="40000"/>
              </a:schemeClr>
            </a:glow>
          </a:effectLst>
        </p:spPr>
      </p:pic>
      <p:pic>
        <p:nvPicPr>
          <p:cNvPr id="30" name="Graphic 29" descr="Tyrannosaurus Rex">
            <a:extLst>
              <a:ext uri="{FF2B5EF4-FFF2-40B4-BE49-F238E27FC236}">
                <a16:creationId xmlns:a16="http://schemas.microsoft.com/office/drawing/2014/main" id="{04EAE5B5-846E-48A6-B7CB-D87EAEEE17AF}"/>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88279" y="3627654"/>
            <a:ext cx="200455" cy="200455"/>
          </a:xfrm>
          <a:prstGeom prst="rect">
            <a:avLst/>
          </a:prstGeom>
          <a:effectLst>
            <a:glow rad="228600">
              <a:schemeClr val="accent6">
                <a:satMod val="175000"/>
                <a:alpha val="40000"/>
              </a:schemeClr>
            </a:glow>
          </a:effectLst>
        </p:spPr>
      </p:pic>
      <p:pic>
        <p:nvPicPr>
          <p:cNvPr id="32" name="Graphic 31" descr="Tyrannosaurus Rex">
            <a:extLst>
              <a:ext uri="{FF2B5EF4-FFF2-40B4-BE49-F238E27FC236}">
                <a16:creationId xmlns:a16="http://schemas.microsoft.com/office/drawing/2014/main" id="{15D412C2-4C3B-4015-BF68-DF1C3F31AE96}"/>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50827" y="2991631"/>
            <a:ext cx="255702" cy="255702"/>
          </a:xfrm>
          <a:prstGeom prst="rect">
            <a:avLst/>
          </a:prstGeom>
          <a:effectLst>
            <a:glow rad="228600">
              <a:schemeClr val="accent6">
                <a:satMod val="175000"/>
                <a:alpha val="40000"/>
              </a:schemeClr>
            </a:glow>
          </a:effectLst>
        </p:spPr>
      </p:pic>
      <p:pic>
        <p:nvPicPr>
          <p:cNvPr id="33" name="Graphic 32" descr="Tyrannosaurus Rex">
            <a:extLst>
              <a:ext uri="{FF2B5EF4-FFF2-40B4-BE49-F238E27FC236}">
                <a16:creationId xmlns:a16="http://schemas.microsoft.com/office/drawing/2014/main" id="{D8436770-B22E-4412-85E6-5F210340B794}"/>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2315" y="3943012"/>
            <a:ext cx="315963" cy="315963"/>
          </a:xfrm>
          <a:prstGeom prst="rect">
            <a:avLst/>
          </a:prstGeom>
          <a:effectLst/>
        </p:spPr>
      </p:pic>
      <p:sp>
        <p:nvSpPr>
          <p:cNvPr id="7" name="Rectangle 6">
            <a:extLst>
              <a:ext uri="{FF2B5EF4-FFF2-40B4-BE49-F238E27FC236}">
                <a16:creationId xmlns:a16="http://schemas.microsoft.com/office/drawing/2014/main" id="{6E649214-DA1D-4C3A-A81F-4536E91792B5}"/>
              </a:ext>
            </a:extLst>
          </p:cNvPr>
          <p:cNvSpPr/>
          <p:nvPr/>
        </p:nvSpPr>
        <p:spPr>
          <a:xfrm>
            <a:off x="7730634" y="3951198"/>
            <a:ext cx="1580241"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Negligent Institute </a:t>
            </a:r>
          </a:p>
        </p:txBody>
      </p:sp>
      <p:sp>
        <p:nvSpPr>
          <p:cNvPr id="9" name="Rectangle 8">
            <a:extLst>
              <a:ext uri="{FF2B5EF4-FFF2-40B4-BE49-F238E27FC236}">
                <a16:creationId xmlns:a16="http://schemas.microsoft.com/office/drawing/2014/main" id="{D8C43DB3-A1EA-454E-A117-724795B37D66}"/>
              </a:ext>
            </a:extLst>
          </p:cNvPr>
          <p:cNvSpPr/>
          <p:nvPr/>
        </p:nvSpPr>
        <p:spPr>
          <a:xfrm>
            <a:off x="838200" y="4764835"/>
            <a:ext cx="10515599" cy="92333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H0: Institutes with high CDR are not frequently located in US cities with a high minority population.</a:t>
            </a: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H1: Institutes with high CDR are frequently located in US cities with a high minority population.</a:t>
            </a:r>
          </a:p>
        </p:txBody>
      </p:sp>
    </p:spTree>
    <p:extLst>
      <p:ext uri="{BB962C8B-B14F-4D97-AF65-F5344CB8AC3E}">
        <p14:creationId xmlns:p14="http://schemas.microsoft.com/office/powerpoint/2010/main" val="273003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458595"/>
          </a:xfrm>
        </p:spPr>
        <p:txBody>
          <a:bodyPr>
            <a:noAutofit/>
          </a:bodyPr>
          <a:lstStyle/>
          <a:p>
            <a:pPr algn="l"/>
            <a:r>
              <a:rPr lang="en-US" sz="2800" b="1" dirty="0">
                <a:latin typeface="Calibri" panose="020F0502020204030204" pitchFamily="34" charset="0"/>
                <a:cs typeface="Calibri" panose="020F0502020204030204" pitchFamily="34" charset="0"/>
              </a:rPr>
              <a:t>The US Department of Education and US Census Department provide information that can help us pinpoint the location and effect of negligent institutions.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5</a:t>
            </a:fld>
            <a:endParaRPr lang="en-US"/>
          </a:p>
        </p:txBody>
      </p:sp>
      <p:cxnSp>
        <p:nvCxnSpPr>
          <p:cNvPr id="8" name="Straight Connector 7">
            <a:extLst>
              <a:ext uri="{FF2B5EF4-FFF2-40B4-BE49-F238E27FC236}">
                <a16:creationId xmlns:a16="http://schemas.microsoft.com/office/drawing/2014/main" id="{47734C75-DC4C-46AC-AD9D-A18A7091E51E}"/>
              </a:ext>
            </a:extLst>
          </p:cNvPr>
          <p:cNvCxnSpPr>
            <a:cxnSpLocks/>
            <a:stCxn id="11" idx="0"/>
            <a:endCxn id="14" idx="0"/>
          </p:cNvCxnSpPr>
          <p:nvPr/>
        </p:nvCxnSpPr>
        <p:spPr>
          <a:xfrm flipH="1">
            <a:off x="11353798" y="2332786"/>
            <a:ext cx="2" cy="1765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C48F55-E203-45D7-B5F5-262B5282C001}"/>
              </a:ext>
            </a:extLst>
          </p:cNvPr>
          <p:cNvCxnSpPr>
            <a:cxnSpLocks/>
            <a:endCxn id="14" idx="2"/>
          </p:cNvCxnSpPr>
          <p:nvPr/>
        </p:nvCxnSpPr>
        <p:spPr>
          <a:xfrm>
            <a:off x="9207348" y="2299745"/>
            <a:ext cx="850" cy="1790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id="{5CE2B4AF-54ED-4D17-81CF-C67E6D029C58}"/>
              </a:ext>
            </a:extLst>
          </p:cNvPr>
          <p:cNvSpPr/>
          <p:nvPr/>
        </p:nvSpPr>
        <p:spPr>
          <a:xfrm rot="5400000">
            <a:off x="10074420" y="1432681"/>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446C0F9B-1114-4198-B3ED-2FF7E11D8827}"/>
              </a:ext>
            </a:extLst>
          </p:cNvPr>
          <p:cNvSpPr/>
          <p:nvPr/>
        </p:nvSpPr>
        <p:spPr>
          <a:xfrm rot="5400000">
            <a:off x="10074421" y="1259565"/>
            <a:ext cx="412315" cy="2146443"/>
          </a:xfrm>
          <a:prstGeom prst="arc">
            <a:avLst>
              <a:gd name="adj1" fmla="val 16200000"/>
              <a:gd name="adj2" fmla="val 1617279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E645DF3D-6C47-4A16-91B1-A983DA5E0CA1}"/>
              </a:ext>
            </a:extLst>
          </p:cNvPr>
          <p:cNvSpPr/>
          <p:nvPr/>
        </p:nvSpPr>
        <p:spPr>
          <a:xfrm rot="5400000">
            <a:off x="10074419" y="1561560"/>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C1C3AC60-051B-4104-BF82-9919B05DB60B}"/>
              </a:ext>
            </a:extLst>
          </p:cNvPr>
          <p:cNvSpPr/>
          <p:nvPr/>
        </p:nvSpPr>
        <p:spPr>
          <a:xfrm rot="5400000">
            <a:off x="10074419" y="1692704"/>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28114B9B-96B2-4012-BC87-CD8ACC4F4736}"/>
              </a:ext>
            </a:extLst>
          </p:cNvPr>
          <p:cNvSpPr/>
          <p:nvPr/>
        </p:nvSpPr>
        <p:spPr>
          <a:xfrm rot="5400000">
            <a:off x="10074419" y="3025235"/>
            <a:ext cx="412315" cy="2146443"/>
          </a:xfrm>
          <a:prstGeom prst="arc">
            <a:avLst>
              <a:gd name="adj1" fmla="val 16200000"/>
              <a:gd name="adj2" fmla="val 542618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D3E601B3-7FB1-43ED-B33F-C4A662CD92C9}"/>
              </a:ext>
            </a:extLst>
          </p:cNvPr>
          <p:cNvSpPr/>
          <p:nvPr/>
        </p:nvSpPr>
        <p:spPr>
          <a:xfrm>
            <a:off x="9207348" y="3140588"/>
            <a:ext cx="2146436" cy="707886"/>
          </a:xfrm>
          <a:prstGeom prst="rect">
            <a:avLst/>
          </a:prstGeom>
        </p:spPr>
        <p:txBody>
          <a:bodyPr wrap="square">
            <a:spAutoFit/>
          </a:bodyPr>
          <a:lstStyle/>
          <a:p>
            <a:pPr algn="ctr"/>
            <a:r>
              <a:rPr lang="en-US" sz="2000" dirty="0">
                <a:latin typeface="Calibri" panose="020F0502020204030204" pitchFamily="34" charset="0"/>
                <a:cs typeface="Calibri" panose="020F0502020204030204" pitchFamily="34" charset="0"/>
              </a:rPr>
              <a:t>United States Census Bureau</a:t>
            </a:r>
          </a:p>
        </p:txBody>
      </p:sp>
      <p:graphicFrame>
        <p:nvGraphicFramePr>
          <p:cNvPr id="16" name="Table 69">
            <a:extLst>
              <a:ext uri="{FF2B5EF4-FFF2-40B4-BE49-F238E27FC236}">
                <a16:creationId xmlns:a16="http://schemas.microsoft.com/office/drawing/2014/main" id="{61066DDD-82C9-4BCE-B197-38A79F69D8A5}"/>
              </a:ext>
            </a:extLst>
          </p:cNvPr>
          <p:cNvGraphicFramePr>
            <a:graphicFrameLocks noGrp="1"/>
          </p:cNvGraphicFramePr>
          <p:nvPr/>
        </p:nvGraphicFramePr>
        <p:xfrm>
          <a:off x="9207348" y="5115591"/>
          <a:ext cx="2097261" cy="914400"/>
        </p:xfrm>
        <a:graphic>
          <a:graphicData uri="http://schemas.openxmlformats.org/drawingml/2006/table">
            <a:tbl>
              <a:tblPr firstRow="1" bandRow="1">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Calibri" panose="020F0502020204030204" pitchFamily="34" charset="0"/>
                          <a:cs typeface="Calibri" panose="020F050202020403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Calibri" panose="020F0502020204030204" pitchFamily="34" charset="0"/>
                          <a:cs typeface="Calibri" panose="020F0502020204030204" pitchFamily="34" charset="0"/>
                        </a:rPr>
                        <a:t>1260772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726826"/>
                  </a:ext>
                </a:extLst>
              </a:tr>
            </a:tbl>
          </a:graphicData>
        </a:graphic>
      </p:graphicFrame>
      <p:cxnSp>
        <p:nvCxnSpPr>
          <p:cNvPr id="19" name="Straight Connector 18">
            <a:extLst>
              <a:ext uri="{FF2B5EF4-FFF2-40B4-BE49-F238E27FC236}">
                <a16:creationId xmlns:a16="http://schemas.microsoft.com/office/drawing/2014/main" id="{EE0A97D2-090E-47EC-907B-886A32BF87F5}"/>
              </a:ext>
            </a:extLst>
          </p:cNvPr>
          <p:cNvCxnSpPr>
            <a:cxnSpLocks/>
            <a:stCxn id="22" idx="0"/>
            <a:endCxn id="25" idx="0"/>
          </p:cNvCxnSpPr>
          <p:nvPr/>
        </p:nvCxnSpPr>
        <p:spPr>
          <a:xfrm flipH="1">
            <a:off x="2984643" y="2378892"/>
            <a:ext cx="2" cy="1765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148514-37F2-41C4-AEE9-311D751AF2F2}"/>
              </a:ext>
            </a:extLst>
          </p:cNvPr>
          <p:cNvCxnSpPr>
            <a:cxnSpLocks/>
            <a:endCxn id="25" idx="2"/>
          </p:cNvCxnSpPr>
          <p:nvPr/>
        </p:nvCxnSpPr>
        <p:spPr>
          <a:xfrm>
            <a:off x="838193" y="2345851"/>
            <a:ext cx="850" cy="17905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Arc 20">
            <a:extLst>
              <a:ext uri="{FF2B5EF4-FFF2-40B4-BE49-F238E27FC236}">
                <a16:creationId xmlns:a16="http://schemas.microsoft.com/office/drawing/2014/main" id="{81C32309-DF81-4E74-82BA-6626DF03E691}"/>
              </a:ext>
            </a:extLst>
          </p:cNvPr>
          <p:cNvSpPr/>
          <p:nvPr/>
        </p:nvSpPr>
        <p:spPr>
          <a:xfrm rot="5400000">
            <a:off x="1705265" y="1478787"/>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A169F51C-6407-4496-9BA3-6903A74BC268}"/>
              </a:ext>
            </a:extLst>
          </p:cNvPr>
          <p:cNvSpPr/>
          <p:nvPr/>
        </p:nvSpPr>
        <p:spPr>
          <a:xfrm rot="5400000">
            <a:off x="1705266" y="1305671"/>
            <a:ext cx="412315" cy="2146443"/>
          </a:xfrm>
          <a:prstGeom prst="arc">
            <a:avLst>
              <a:gd name="adj1" fmla="val 16200000"/>
              <a:gd name="adj2" fmla="val 1617279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B45E2A97-1A49-440A-B388-A0EF325C1572}"/>
              </a:ext>
            </a:extLst>
          </p:cNvPr>
          <p:cNvSpPr/>
          <p:nvPr/>
        </p:nvSpPr>
        <p:spPr>
          <a:xfrm rot="5400000">
            <a:off x="1705264" y="1607666"/>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F1804B57-903B-4922-A531-481765DD95CC}"/>
              </a:ext>
            </a:extLst>
          </p:cNvPr>
          <p:cNvSpPr/>
          <p:nvPr/>
        </p:nvSpPr>
        <p:spPr>
          <a:xfrm rot="5400000">
            <a:off x="1705264" y="1738810"/>
            <a:ext cx="412315" cy="2146443"/>
          </a:xfrm>
          <a:prstGeom prst="arc">
            <a:avLst>
              <a:gd name="adj1" fmla="val 16200000"/>
              <a:gd name="adj2" fmla="val 5267326"/>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964D600D-6C72-4600-B014-4DFF5C0FE7D3}"/>
              </a:ext>
            </a:extLst>
          </p:cNvPr>
          <p:cNvSpPr/>
          <p:nvPr/>
        </p:nvSpPr>
        <p:spPr>
          <a:xfrm rot="5400000">
            <a:off x="1705264" y="3071341"/>
            <a:ext cx="412315" cy="2146443"/>
          </a:xfrm>
          <a:prstGeom prst="arc">
            <a:avLst>
              <a:gd name="adj1" fmla="val 16200000"/>
              <a:gd name="adj2" fmla="val 542618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B73E14B5-8CDC-4695-95AD-03CBCF9C811F}"/>
              </a:ext>
            </a:extLst>
          </p:cNvPr>
          <p:cNvSpPr/>
          <p:nvPr/>
        </p:nvSpPr>
        <p:spPr>
          <a:xfrm>
            <a:off x="838193" y="3186694"/>
            <a:ext cx="2146436" cy="707886"/>
          </a:xfrm>
          <a:prstGeom prst="rect">
            <a:avLst/>
          </a:prstGeom>
        </p:spPr>
        <p:txBody>
          <a:bodyPr wrap="square">
            <a:spAutoFit/>
          </a:bodyPr>
          <a:lstStyle/>
          <a:p>
            <a:pPr algn="ctr"/>
            <a:r>
              <a:rPr lang="en-US" sz="2000" dirty="0">
                <a:latin typeface="Calibri" panose="020F0502020204030204" pitchFamily="34" charset="0"/>
                <a:cs typeface="Calibri" panose="020F0502020204030204" pitchFamily="34" charset="0"/>
              </a:rPr>
              <a:t>Federal Student Aid (CDR)</a:t>
            </a:r>
          </a:p>
        </p:txBody>
      </p:sp>
      <p:graphicFrame>
        <p:nvGraphicFramePr>
          <p:cNvPr id="27" name="Table 69">
            <a:extLst>
              <a:ext uri="{FF2B5EF4-FFF2-40B4-BE49-F238E27FC236}">
                <a16:creationId xmlns:a16="http://schemas.microsoft.com/office/drawing/2014/main" id="{8631B9C9-B52C-40C2-AC71-6ADAA9DDC61D}"/>
              </a:ext>
            </a:extLst>
          </p:cNvPr>
          <p:cNvGraphicFramePr>
            <a:graphicFrameLocks noGrp="1"/>
          </p:cNvGraphicFramePr>
          <p:nvPr/>
        </p:nvGraphicFramePr>
        <p:xfrm>
          <a:off x="862780" y="5115591"/>
          <a:ext cx="2097261" cy="914400"/>
        </p:xfrm>
        <a:graphic>
          <a:graphicData uri="http://schemas.openxmlformats.org/drawingml/2006/table">
            <a:tbl>
              <a:tblPr firstRow="1" bandRow="1">
                <a:tableStyleId>{2D5ABB26-0587-4C30-8999-92F81FD0307C}</a:tableStyleId>
              </a:tblPr>
              <a:tblGrid>
                <a:gridCol w="1237712">
                  <a:extLst>
                    <a:ext uri="{9D8B030D-6E8A-4147-A177-3AD203B41FA5}">
                      <a16:colId xmlns:a16="http://schemas.microsoft.com/office/drawing/2014/main" val="710531124"/>
                    </a:ext>
                  </a:extLst>
                </a:gridCol>
                <a:gridCol w="859549">
                  <a:extLst>
                    <a:ext uri="{9D8B030D-6E8A-4147-A177-3AD203B41FA5}">
                      <a16:colId xmlns:a16="http://schemas.microsoft.com/office/drawing/2014/main" val="71265950"/>
                    </a:ext>
                  </a:extLst>
                </a:gridCol>
              </a:tblGrid>
              <a:tr h="170912">
                <a:tc gridSpan="2">
                  <a:txBody>
                    <a:bodyPr/>
                    <a:lstStyle/>
                    <a:p>
                      <a:pPr algn="ctr"/>
                      <a:r>
                        <a:rPr lang="en-US" sz="1400" dirty="0">
                          <a:latin typeface="Calibri" panose="020F0502020204030204" pitchFamily="34" charset="0"/>
                          <a:cs typeface="Calibri" panose="020F0502020204030204" pitchFamily="34" charset="0"/>
                        </a:rPr>
                        <a:t>Data Summary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tc>
                <a:extLst>
                  <a:ext uri="{0D108BD9-81ED-4DB2-BD59-A6C34878D82A}">
                    <a16:rowId xmlns:a16="http://schemas.microsoft.com/office/drawing/2014/main" val="1159026516"/>
                  </a:ext>
                </a:extLst>
              </a:tr>
              <a:tr h="170912">
                <a:tc>
                  <a:txBody>
                    <a:bodyPr/>
                    <a:lstStyle/>
                    <a:p>
                      <a:pPr algn="l"/>
                      <a:r>
                        <a:rPr lang="en-US" sz="1400" dirty="0">
                          <a:latin typeface="Calibri" panose="020F0502020204030204" pitchFamily="34" charset="0"/>
                          <a:cs typeface="Calibri" panose="020F0502020204030204" pitchFamily="34" charset="0"/>
                        </a:rPr>
                        <a:t># of Columns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Calibri" panose="020F0502020204030204" pitchFamily="34" charset="0"/>
                          <a:cs typeface="Calibri" panose="020F050202020403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497739"/>
                  </a:ext>
                </a:extLst>
              </a:tr>
              <a:tr h="201800">
                <a:tc>
                  <a:txBody>
                    <a:bodyPr/>
                    <a:lstStyle/>
                    <a:p>
                      <a:pPr algn="l"/>
                      <a:r>
                        <a:rPr lang="en-US" sz="1400" dirty="0">
                          <a:latin typeface="Calibri" panose="020F0502020204030204" pitchFamily="34" charset="0"/>
                          <a:cs typeface="Calibri" panose="020F0502020204030204" pitchFamily="34" charset="0"/>
                        </a:rPr>
                        <a:t># of 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Calibri" panose="020F0502020204030204" pitchFamily="34" charset="0"/>
                          <a:cs typeface="Calibri" panose="020F0502020204030204" pitchFamily="34" charset="0"/>
                        </a:rPr>
                        <a:t>4811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726826"/>
                  </a:ext>
                </a:extLst>
              </a:tr>
            </a:tbl>
          </a:graphicData>
        </a:graphic>
      </p:graphicFrame>
      <p:graphicFrame>
        <p:nvGraphicFramePr>
          <p:cNvPr id="28" name="Table 85">
            <a:extLst>
              <a:ext uri="{FF2B5EF4-FFF2-40B4-BE49-F238E27FC236}">
                <a16:creationId xmlns:a16="http://schemas.microsoft.com/office/drawing/2014/main" id="{7185B583-2273-4CEE-912C-0785D0AE07D6}"/>
              </a:ext>
            </a:extLst>
          </p:cNvPr>
          <p:cNvGraphicFramePr>
            <a:graphicFrameLocks noGrp="1"/>
          </p:cNvGraphicFramePr>
          <p:nvPr/>
        </p:nvGraphicFramePr>
        <p:xfrm>
          <a:off x="5098265" y="5659151"/>
          <a:ext cx="1995470" cy="370840"/>
        </p:xfrm>
        <a:graphic>
          <a:graphicData uri="http://schemas.openxmlformats.org/drawingml/2006/table">
            <a:tbl>
              <a:tblPr firstRow="1" bandRow="1">
                <a:tableStyleId>{2D5ABB26-0587-4C30-8999-92F81FD0307C}</a:tableStyleId>
              </a:tblPr>
              <a:tblGrid>
                <a:gridCol w="1995470">
                  <a:extLst>
                    <a:ext uri="{9D8B030D-6E8A-4147-A177-3AD203B41FA5}">
                      <a16:colId xmlns:a16="http://schemas.microsoft.com/office/drawing/2014/main" val="540521757"/>
                    </a:ext>
                  </a:extLst>
                </a:gridCol>
              </a:tblGrid>
              <a:tr h="370840">
                <a:tc>
                  <a:txBody>
                    <a:bodyPr/>
                    <a:lstStyle/>
                    <a:p>
                      <a:r>
                        <a:rPr lang="en-US" sz="1800" dirty="0"/>
                        <a:t>LEFT JOIN ON CITY </a:t>
                      </a:r>
                      <a:endParaRPr lang="en-US" sz="1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494605"/>
                  </a:ext>
                </a:extLst>
              </a:tr>
            </a:tbl>
          </a:graphicData>
        </a:graphic>
      </p:graphicFrame>
      <p:graphicFrame>
        <p:nvGraphicFramePr>
          <p:cNvPr id="33" name="Table 32">
            <a:extLst>
              <a:ext uri="{FF2B5EF4-FFF2-40B4-BE49-F238E27FC236}">
                <a16:creationId xmlns:a16="http://schemas.microsoft.com/office/drawing/2014/main" id="{CCF9B6B9-A554-4AFC-96A6-40E3B19851AD}"/>
              </a:ext>
            </a:extLst>
          </p:cNvPr>
          <p:cNvGraphicFramePr>
            <a:graphicFrameLocks noGrp="1"/>
          </p:cNvGraphicFramePr>
          <p:nvPr/>
        </p:nvGraphicFramePr>
        <p:xfrm>
          <a:off x="3547191" y="2331535"/>
          <a:ext cx="2075276" cy="202222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2075276">
                  <a:extLst>
                    <a:ext uri="{9D8B030D-6E8A-4147-A177-3AD203B41FA5}">
                      <a16:colId xmlns:a16="http://schemas.microsoft.com/office/drawing/2014/main" val="2948211420"/>
                    </a:ext>
                  </a:extLst>
                </a:gridCol>
              </a:tblGrid>
              <a:tr h="224692">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CDR FY 2014 - 2016</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3ED"/>
                    </a:solidFill>
                  </a:tcPr>
                </a:tc>
                <a:extLst>
                  <a:ext uri="{0D108BD9-81ED-4DB2-BD59-A6C34878D82A}">
                    <a16:rowId xmlns:a16="http://schemas.microsoft.com/office/drawing/2014/main" val="11378475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Institution's Name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2956252594"/>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772817078"/>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2575718625"/>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Degree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192222410"/>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School Type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4144280633"/>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Cohort Year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1703775816"/>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Default</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14993219"/>
                  </a:ext>
                </a:extLst>
              </a:tr>
              <a:tr h="224692">
                <a:tc>
                  <a:txBody>
                    <a:bodyPr/>
                    <a:lstStyle/>
                    <a:p>
                      <a:pPr marL="0" marR="0">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Borrowers in Repay</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4052363853"/>
                  </a:ext>
                </a:extLst>
              </a:tr>
            </a:tbl>
          </a:graphicData>
        </a:graphic>
      </p:graphicFrame>
      <p:graphicFrame>
        <p:nvGraphicFramePr>
          <p:cNvPr id="34" name="Table 33">
            <a:extLst>
              <a:ext uri="{FF2B5EF4-FFF2-40B4-BE49-F238E27FC236}">
                <a16:creationId xmlns:a16="http://schemas.microsoft.com/office/drawing/2014/main" id="{E50A9EFC-5EFF-4DD8-A87D-C1A5FECB5FE3}"/>
              </a:ext>
            </a:extLst>
          </p:cNvPr>
          <p:cNvGraphicFramePr>
            <a:graphicFrameLocks noGrp="1"/>
          </p:cNvGraphicFramePr>
          <p:nvPr/>
        </p:nvGraphicFramePr>
        <p:xfrm>
          <a:off x="7010400" y="2331041"/>
          <a:ext cx="1600200" cy="1308738"/>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600200">
                  <a:extLst>
                    <a:ext uri="{9D8B030D-6E8A-4147-A177-3AD203B41FA5}">
                      <a16:colId xmlns:a16="http://schemas.microsoft.com/office/drawing/2014/main" val="2429629967"/>
                    </a:ext>
                  </a:extLst>
                </a:gridCol>
              </a:tblGrid>
              <a:tr h="0">
                <a:tc>
                  <a:txBody>
                    <a:bodyPr/>
                    <a:lstStyle/>
                    <a:p>
                      <a:pPr marL="0" marR="0" algn="ctr">
                        <a:lnSpc>
                          <a:spcPct val="107000"/>
                        </a:lnSpc>
                        <a:spcBef>
                          <a:spcPts val="0"/>
                        </a:spcBef>
                        <a:spcAft>
                          <a:spcPts val="0"/>
                        </a:spcAft>
                      </a:pPr>
                      <a:r>
                        <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Census 2010</a:t>
                      </a:r>
                      <a:endParaRPr lang="en-US" sz="1400" b="0" dirty="0">
                        <a:solidFill>
                          <a:sysClr val="windowText" lastClr="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3ED"/>
                    </a:solidFill>
                  </a:tcPr>
                </a:tc>
                <a:extLst>
                  <a:ext uri="{0D108BD9-81ED-4DB2-BD59-A6C34878D82A}">
                    <a16:rowId xmlns:a16="http://schemas.microsoft.com/office/drawing/2014/main" val="1278171343"/>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State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942094906"/>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City </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52100979"/>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Sex</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2324212281"/>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Age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89238297"/>
                  </a:ext>
                </a:extLst>
              </a:tr>
              <a:tr h="0">
                <a:tc>
                  <a:txBody>
                    <a:bodyPr/>
                    <a:lstStyle/>
                    <a:p>
                      <a:pPr marL="0" marR="0" algn="l">
                        <a:lnSpc>
                          <a:spcPct val="107000"/>
                        </a:lnSpc>
                        <a:spcBef>
                          <a:spcPts val="0"/>
                        </a:spcBef>
                        <a:spcAft>
                          <a:spcPts val="0"/>
                        </a:spcAft>
                      </a:pPr>
                      <a:r>
                        <a:rPr lang="en-US" sz="1400" b="0" dirty="0">
                          <a:solidFill>
                            <a:sysClr val="windowText" lastClr="000000"/>
                          </a:solidFill>
                          <a:effectLst/>
                          <a:latin typeface="Calibri" panose="020F0502020204030204" pitchFamily="34" charset="0"/>
                          <a:cs typeface="Calibri" panose="020F0502020204030204" pitchFamily="34" charset="0"/>
                        </a:rPr>
                        <a:t>Race</a:t>
                      </a:r>
                      <a:endParaRPr lang="en-US" sz="1400" b="0"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FAF8"/>
                    </a:solidFill>
                  </a:tcPr>
                </a:tc>
                <a:extLst>
                  <a:ext uri="{0D108BD9-81ED-4DB2-BD59-A6C34878D82A}">
                    <a16:rowId xmlns:a16="http://schemas.microsoft.com/office/drawing/2014/main" val="3283207143"/>
                  </a:ext>
                </a:extLst>
              </a:tr>
            </a:tbl>
          </a:graphicData>
        </a:graphic>
      </p:graphicFrame>
      <p:cxnSp>
        <p:nvCxnSpPr>
          <p:cNvPr id="45" name="Connector: Elbow 44">
            <a:extLst>
              <a:ext uri="{FF2B5EF4-FFF2-40B4-BE49-F238E27FC236}">
                <a16:creationId xmlns:a16="http://schemas.microsoft.com/office/drawing/2014/main" id="{1AB9E55E-EE82-4C97-9454-C36DA5E5CF52}"/>
              </a:ext>
            </a:extLst>
          </p:cNvPr>
          <p:cNvCxnSpPr>
            <a:cxnSpLocks/>
            <a:stCxn id="34" idx="2"/>
            <a:endCxn id="28" idx="3"/>
          </p:cNvCxnSpPr>
          <p:nvPr/>
        </p:nvCxnSpPr>
        <p:spPr>
          <a:xfrm rot="5400000">
            <a:off x="6349722" y="4383793"/>
            <a:ext cx="2204792" cy="71676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04A271AF-D830-4F2C-B36D-9AC1E2709681}"/>
              </a:ext>
            </a:extLst>
          </p:cNvPr>
          <p:cNvCxnSpPr>
            <a:cxnSpLocks/>
            <a:stCxn id="28" idx="1"/>
            <a:endCxn id="33" idx="2"/>
          </p:cNvCxnSpPr>
          <p:nvPr/>
        </p:nvCxnSpPr>
        <p:spPr>
          <a:xfrm rot="10800000">
            <a:off x="4584829" y="4353763"/>
            <a:ext cx="513436" cy="149080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3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6</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52E3AB31-D074-4C00-8ECD-41AEBBDB06A1}"/>
              </a:ext>
            </a:extLst>
          </p:cNvPr>
          <p:cNvGraphicFramePr>
            <a:graphicFrameLocks/>
          </p:cNvGraphicFramePr>
          <p:nvPr>
            <p:extLst>
              <p:ext uri="{D42A27DB-BD31-4B8C-83A1-F6EECF244321}">
                <p14:modId xmlns:p14="http://schemas.microsoft.com/office/powerpoint/2010/main" val="3473591628"/>
              </p:ext>
            </p:extLst>
          </p:nvPr>
        </p:nvGraphicFramePr>
        <p:xfrm>
          <a:off x="1026923" y="1739005"/>
          <a:ext cx="10047890" cy="427043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
            <a:extLst>
              <a:ext uri="{FF2B5EF4-FFF2-40B4-BE49-F238E27FC236}">
                <a16:creationId xmlns:a16="http://schemas.microsoft.com/office/drawing/2014/main" id="{9BA5E283-00BA-4442-AAD9-5CDB837A2D2B}"/>
              </a:ext>
            </a:extLst>
          </p:cNvPr>
          <p:cNvSpPr txBox="1"/>
          <p:nvPr/>
        </p:nvSpPr>
        <p:spPr>
          <a:xfrm>
            <a:off x="851638" y="1777619"/>
            <a:ext cx="1075146" cy="25513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Fiscal Year</a:t>
            </a:r>
          </a:p>
        </p:txBody>
      </p:sp>
      <p:sp>
        <p:nvSpPr>
          <p:cNvPr id="12" name="TextBox 11">
            <a:extLst>
              <a:ext uri="{FF2B5EF4-FFF2-40B4-BE49-F238E27FC236}">
                <a16:creationId xmlns:a16="http://schemas.microsoft.com/office/drawing/2014/main" id="{2CA25211-D758-414F-ACAC-014FEE77697E}"/>
              </a:ext>
            </a:extLst>
          </p:cNvPr>
          <p:cNvSpPr txBox="1"/>
          <p:nvPr/>
        </p:nvSpPr>
        <p:spPr>
          <a:xfrm>
            <a:off x="838200" y="5809339"/>
            <a:ext cx="1531445"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altLang="en-US" sz="1200" i="1" dirty="0">
                <a:latin typeface="Calibri" panose="020F0502020204030204" pitchFamily="34" charset="0"/>
                <a:cs typeface="Calibri" panose="020F0502020204030204" pitchFamily="34" charset="0"/>
              </a:rPr>
              <a:t>Fuller,</a:t>
            </a:r>
            <a:r>
              <a:rPr lang="en-US" sz="1200" i="1" dirty="0">
                <a:latin typeface="Calibri" panose="020F0502020204030204" pitchFamily="34" charset="0"/>
                <a:cs typeface="Calibri" panose="020F0502020204030204" pitchFamily="34" charset="0"/>
              </a:rPr>
              <a:t> 2019) </a:t>
            </a:r>
          </a:p>
        </p:txBody>
      </p:sp>
      <p:sp>
        <p:nvSpPr>
          <p:cNvPr id="13" name="Title 1">
            <a:extLst>
              <a:ext uri="{FF2B5EF4-FFF2-40B4-BE49-F238E27FC236}">
                <a16:creationId xmlns:a16="http://schemas.microsoft.com/office/drawing/2014/main" id="{290D5727-504A-4AE3-97B0-6C21969F2C95}"/>
              </a:ext>
            </a:extLst>
          </p:cNvPr>
          <p:cNvSpPr txBox="1">
            <a:spLocks/>
          </p:cNvSpPr>
          <p:nvPr/>
        </p:nvSpPr>
        <p:spPr>
          <a:xfrm>
            <a:off x="851638" y="452582"/>
            <a:ext cx="10502162" cy="82877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800" b="1" dirty="0">
                <a:latin typeface="Calibri" panose="020F0502020204030204" pitchFamily="34" charset="0"/>
                <a:cs typeface="Calibri" panose="020F0502020204030204" pitchFamily="34" charset="0"/>
              </a:rPr>
              <a:t>From FY 2015 to FY 2016, the CDR showed a decrease trend from 10.8% to 10.1%.</a:t>
            </a:r>
          </a:p>
        </p:txBody>
      </p:sp>
    </p:spTree>
    <p:extLst>
      <p:ext uri="{BB962C8B-B14F-4D97-AF65-F5344CB8AC3E}">
        <p14:creationId xmlns:p14="http://schemas.microsoft.com/office/powerpoint/2010/main" val="103844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F39-DFDF-4617-99BF-7FE2F94A9FCD}"/>
              </a:ext>
            </a:extLst>
          </p:cNvPr>
          <p:cNvSpPr>
            <a:spLocks noGrp="1"/>
          </p:cNvSpPr>
          <p:nvPr>
            <p:ph type="title"/>
          </p:nvPr>
        </p:nvSpPr>
        <p:spPr/>
        <p:txBody>
          <a:bodyPr>
            <a:normAutofit/>
          </a:bodyPr>
          <a:lstStyle/>
          <a:p>
            <a:r>
              <a:rPr lang="en-US" sz="2800" b="1" dirty="0">
                <a:latin typeface="+mn-lt"/>
              </a:rPr>
              <a:t>Overall Undergraduate Enrollment for Fall 2016 without Distance Education is 16.87 million.</a:t>
            </a:r>
          </a:p>
        </p:txBody>
      </p:sp>
      <p:sp>
        <p:nvSpPr>
          <p:cNvPr id="4" name="Date Placeholder 3">
            <a:extLst>
              <a:ext uri="{FF2B5EF4-FFF2-40B4-BE49-F238E27FC236}">
                <a16:creationId xmlns:a16="http://schemas.microsoft.com/office/drawing/2014/main" id="{A242A352-D81A-4A7C-BE73-15262AAAB1D7}"/>
              </a:ext>
            </a:extLst>
          </p:cNvPr>
          <p:cNvSpPr>
            <a:spLocks noGrp="1"/>
          </p:cNvSpPr>
          <p:nvPr>
            <p:ph type="dt" sz="half" idx="10"/>
          </p:nvPr>
        </p:nvSpPr>
        <p:spPr/>
        <p:txBody>
          <a:bodyPr/>
          <a:lstStyle/>
          <a:p>
            <a:fld id="{2C91F273-78AF-5F4E-BBF1-2394AF5E59C2}" type="datetime1">
              <a:rPr lang="en-US" smtClean="0"/>
              <a:t>2/28/20</a:t>
            </a:fld>
            <a:endParaRPr lang="en-US"/>
          </a:p>
        </p:txBody>
      </p:sp>
      <p:sp>
        <p:nvSpPr>
          <p:cNvPr id="5" name="Slide Number Placeholder 4">
            <a:extLst>
              <a:ext uri="{FF2B5EF4-FFF2-40B4-BE49-F238E27FC236}">
                <a16:creationId xmlns:a16="http://schemas.microsoft.com/office/drawing/2014/main" id="{0A017DEE-8B16-4BC4-8303-C3796A9B76A2}"/>
              </a:ext>
            </a:extLst>
          </p:cNvPr>
          <p:cNvSpPr>
            <a:spLocks noGrp="1"/>
          </p:cNvSpPr>
          <p:nvPr>
            <p:ph type="sldNum" sz="quarter" idx="12"/>
          </p:nvPr>
        </p:nvSpPr>
        <p:spPr/>
        <p:txBody>
          <a:bodyPr/>
          <a:lstStyle/>
          <a:p>
            <a:fld id="{84A3232F-3105-4486-9284-B648C26D6860}" type="slidenum">
              <a:rPr lang="en-US" smtClean="0"/>
              <a:t>7</a:t>
            </a:fld>
            <a:endParaRPr lang="en-US"/>
          </a:p>
        </p:txBody>
      </p:sp>
      <p:graphicFrame>
        <p:nvGraphicFramePr>
          <p:cNvPr id="9" name="Chart 8">
            <a:extLst>
              <a:ext uri="{FF2B5EF4-FFF2-40B4-BE49-F238E27FC236}">
                <a16:creationId xmlns:a16="http://schemas.microsoft.com/office/drawing/2014/main" id="{90C8CECC-87AB-4F4B-BD31-CDA5109A1BC6}"/>
              </a:ext>
            </a:extLst>
          </p:cNvPr>
          <p:cNvGraphicFramePr>
            <a:graphicFrameLocks/>
          </p:cNvGraphicFramePr>
          <p:nvPr>
            <p:extLst>
              <p:ext uri="{D42A27DB-BD31-4B8C-83A1-F6EECF244321}">
                <p14:modId xmlns:p14="http://schemas.microsoft.com/office/powerpoint/2010/main" val="1000989678"/>
              </p:ext>
            </p:extLst>
          </p:nvPr>
        </p:nvGraphicFramePr>
        <p:xfrm>
          <a:off x="1499015" y="1843790"/>
          <a:ext cx="8739267" cy="421223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D8B2AC9-8439-4FA8-A13A-D388FB38AC81}"/>
              </a:ext>
            </a:extLst>
          </p:cNvPr>
          <p:cNvSpPr txBox="1"/>
          <p:nvPr/>
        </p:nvSpPr>
        <p:spPr>
          <a:xfrm>
            <a:off x="838200" y="5805127"/>
            <a:ext cx="2886239"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(The Condition of Education, 2019) </a:t>
            </a:r>
          </a:p>
        </p:txBody>
      </p:sp>
      <p:cxnSp>
        <p:nvCxnSpPr>
          <p:cNvPr id="11" name="Straight Connector 10">
            <a:extLst>
              <a:ext uri="{FF2B5EF4-FFF2-40B4-BE49-F238E27FC236}">
                <a16:creationId xmlns:a16="http://schemas.microsoft.com/office/drawing/2014/main" id="{1884B897-AE68-4E9E-95D0-9066F937F779}"/>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2" name="Picture 2" descr="Image result for national university">
            <a:extLst>
              <a:ext uri="{FF2B5EF4-FFF2-40B4-BE49-F238E27FC236}">
                <a16:creationId xmlns:a16="http://schemas.microsoft.com/office/drawing/2014/main" id="{12567455-689D-47A1-B328-A51ED26E0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2E0379-681A-124A-AEB4-27B9DFB5FBBA}"/>
              </a:ext>
            </a:extLst>
          </p:cNvPr>
          <p:cNvSpPr/>
          <p:nvPr/>
        </p:nvSpPr>
        <p:spPr>
          <a:xfrm>
            <a:off x="5543917" y="5348268"/>
            <a:ext cx="1322396" cy="224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Other</a:t>
            </a:r>
          </a:p>
        </p:txBody>
      </p:sp>
    </p:spTree>
    <p:extLst>
      <p:ext uri="{BB962C8B-B14F-4D97-AF65-F5344CB8AC3E}">
        <p14:creationId xmlns:p14="http://schemas.microsoft.com/office/powerpoint/2010/main" val="178637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1FB0-04CE-48FF-B020-2B7C1F69AD25}"/>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4,832,000 Postsecondary Certificates and Degrees were conferred in 2016. ADD LABELS FOR AXIS</a:t>
            </a:r>
            <a:br>
              <a:rPr lang="en-US" sz="2800" b="1" dirty="0">
                <a:latin typeface="Calibri" panose="020F0502020204030204" pitchFamily="34" charset="0"/>
                <a:cs typeface="Calibri" panose="020F0502020204030204" pitchFamily="34" charset="0"/>
              </a:rPr>
            </a:br>
            <a:endParaRPr lang="en-US" sz="28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82D6759-ACD5-4612-A957-997CD3D37DC2}"/>
              </a:ext>
            </a:extLst>
          </p:cNvPr>
          <p:cNvSpPr>
            <a:spLocks noGrp="1"/>
          </p:cNvSpPr>
          <p:nvPr>
            <p:ph type="dt" sz="half" idx="10"/>
          </p:nvPr>
        </p:nvSpPr>
        <p:spPr/>
        <p:txBody>
          <a:bodyPr/>
          <a:lstStyle/>
          <a:p>
            <a:fld id="{2C91F273-78AF-5F4E-BBF1-2394AF5E59C2}" type="datetime1">
              <a:rPr lang="en-US" smtClean="0"/>
              <a:t>2/28/20</a:t>
            </a:fld>
            <a:endParaRPr lang="en-US" dirty="0"/>
          </a:p>
        </p:txBody>
      </p:sp>
      <p:sp>
        <p:nvSpPr>
          <p:cNvPr id="5" name="Slide Number Placeholder 4">
            <a:extLst>
              <a:ext uri="{FF2B5EF4-FFF2-40B4-BE49-F238E27FC236}">
                <a16:creationId xmlns:a16="http://schemas.microsoft.com/office/drawing/2014/main" id="{CDE13F92-6C65-4C89-BF68-DB2A83229B4C}"/>
              </a:ext>
            </a:extLst>
          </p:cNvPr>
          <p:cNvSpPr>
            <a:spLocks noGrp="1"/>
          </p:cNvSpPr>
          <p:nvPr>
            <p:ph type="sldNum" sz="quarter" idx="12"/>
          </p:nvPr>
        </p:nvSpPr>
        <p:spPr/>
        <p:txBody>
          <a:bodyPr/>
          <a:lstStyle/>
          <a:p>
            <a:fld id="{84A3232F-3105-4486-9284-B648C26D6860}" type="slidenum">
              <a:rPr lang="en-US" smtClean="0"/>
              <a:t>8</a:t>
            </a:fld>
            <a:endParaRPr lang="en-US"/>
          </a:p>
        </p:txBody>
      </p:sp>
      <p:graphicFrame>
        <p:nvGraphicFramePr>
          <p:cNvPr id="6" name="Chart 5">
            <a:extLst>
              <a:ext uri="{FF2B5EF4-FFF2-40B4-BE49-F238E27FC236}">
                <a16:creationId xmlns:a16="http://schemas.microsoft.com/office/drawing/2014/main" id="{4232D178-839F-4A9E-AB45-79E2B966C75A}"/>
              </a:ext>
            </a:extLst>
          </p:cNvPr>
          <p:cNvGraphicFramePr>
            <a:graphicFrameLocks/>
          </p:cNvGraphicFramePr>
          <p:nvPr>
            <p:extLst>
              <p:ext uri="{D42A27DB-BD31-4B8C-83A1-F6EECF244321}">
                <p14:modId xmlns:p14="http://schemas.microsoft.com/office/powerpoint/2010/main" val="2565025579"/>
              </p:ext>
            </p:extLst>
          </p:nvPr>
        </p:nvGraphicFramePr>
        <p:xfrm>
          <a:off x="1196340" y="1487378"/>
          <a:ext cx="9799320" cy="427028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92493C7-8C38-479A-B7BA-822CE78D0AA5}"/>
              </a:ext>
            </a:extLst>
          </p:cNvPr>
          <p:cNvSpPr txBox="1"/>
          <p:nvPr/>
        </p:nvSpPr>
        <p:spPr>
          <a:xfrm>
            <a:off x="838200" y="5805127"/>
            <a:ext cx="2886239"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(The Condition of Education, 2019) </a:t>
            </a:r>
          </a:p>
        </p:txBody>
      </p:sp>
      <p:cxnSp>
        <p:nvCxnSpPr>
          <p:cNvPr id="9" name="Straight Connector 8">
            <a:extLst>
              <a:ext uri="{FF2B5EF4-FFF2-40B4-BE49-F238E27FC236}">
                <a16:creationId xmlns:a16="http://schemas.microsoft.com/office/drawing/2014/main" id="{BB82F68B-93D5-4461-A423-C3DD644EEB55}"/>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 name="Picture 2" descr="Image result for national university">
            <a:extLst>
              <a:ext uri="{FF2B5EF4-FFF2-40B4-BE49-F238E27FC236}">
                <a16:creationId xmlns:a16="http://schemas.microsoft.com/office/drawing/2014/main" id="{D902E586-7A4B-4B8E-9F50-85DFCE3E1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29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rgbClr val="336699"/>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2/28/20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9</a:t>
            </a:fld>
            <a:endParaRPr lang="en-US"/>
          </a:p>
        </p:txBody>
      </p:sp>
      <p:sp>
        <p:nvSpPr>
          <p:cNvPr id="6" name="Rectangle 5">
            <a:extLst>
              <a:ext uri="{FF2B5EF4-FFF2-40B4-BE49-F238E27FC236}">
                <a16:creationId xmlns:a16="http://schemas.microsoft.com/office/drawing/2014/main" id="{93B34FBA-890F-4EF2-B11A-5BB45C52B337}"/>
              </a:ext>
            </a:extLst>
          </p:cNvPr>
          <p:cNvSpPr/>
          <p:nvPr/>
        </p:nvSpPr>
        <p:spPr>
          <a:xfrm>
            <a:off x="838200" y="452582"/>
            <a:ext cx="10515600" cy="5640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16E90984-BE9E-4C2D-8A9F-2A9DEDD5A6E2}"/>
              </a:ext>
            </a:extLst>
          </p:cNvPr>
          <p:cNvSpPr txBox="1">
            <a:spLocks/>
          </p:cNvSpPr>
          <p:nvPr/>
        </p:nvSpPr>
        <p:spPr>
          <a:xfrm>
            <a:off x="838200" y="452582"/>
            <a:ext cx="10515600" cy="9873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Calibri" panose="020F0502020204030204" pitchFamily="34" charset="0"/>
                <a:cs typeface="Calibri" panose="020F0502020204030204" pitchFamily="34" charset="0"/>
              </a:rPr>
              <a:t>High CDR is a result of students who take out student loans and do not complete their schooling.</a:t>
            </a:r>
          </a:p>
        </p:txBody>
      </p:sp>
      <p:graphicFrame>
        <p:nvGraphicFramePr>
          <p:cNvPr id="8" name="Chart 7">
            <a:extLst>
              <a:ext uri="{FF2B5EF4-FFF2-40B4-BE49-F238E27FC236}">
                <a16:creationId xmlns:a16="http://schemas.microsoft.com/office/drawing/2014/main" id="{B68EC29E-94B8-4A67-A7E9-CE6856506C19}"/>
              </a:ext>
            </a:extLst>
          </p:cNvPr>
          <p:cNvGraphicFramePr>
            <a:graphicFrameLocks/>
          </p:cNvGraphicFramePr>
          <p:nvPr>
            <p:extLst>
              <p:ext uri="{D42A27DB-BD31-4B8C-83A1-F6EECF244321}">
                <p14:modId xmlns:p14="http://schemas.microsoft.com/office/powerpoint/2010/main" val="3233720107"/>
              </p:ext>
            </p:extLst>
          </p:nvPr>
        </p:nvGraphicFramePr>
        <p:xfrm>
          <a:off x="1368378" y="1487378"/>
          <a:ext cx="9627282" cy="4298282"/>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8F2D92F-9AD3-45F2-B3DE-1A6D8842D745}"/>
              </a:ext>
            </a:extLst>
          </p:cNvPr>
          <p:cNvSpPr txBox="1"/>
          <p:nvPr/>
        </p:nvSpPr>
        <p:spPr>
          <a:xfrm>
            <a:off x="838200" y="5805127"/>
            <a:ext cx="2997167" cy="276999"/>
          </a:xfrm>
          <a:prstGeom prst="rect">
            <a:avLst/>
          </a:prstGeom>
          <a:noFill/>
          <a:ln>
            <a:noFill/>
          </a:ln>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2019) </a:t>
            </a:r>
          </a:p>
        </p:txBody>
      </p:sp>
      <p:sp>
        <p:nvSpPr>
          <p:cNvPr id="2" name="TextBox 1">
            <a:extLst>
              <a:ext uri="{FF2B5EF4-FFF2-40B4-BE49-F238E27FC236}">
                <a16:creationId xmlns:a16="http://schemas.microsoft.com/office/drawing/2014/main" id="{F3A911AD-C832-954C-B670-AF62E977966B}"/>
              </a:ext>
            </a:extLst>
          </p:cNvPr>
          <p:cNvSpPr txBox="1"/>
          <p:nvPr/>
        </p:nvSpPr>
        <p:spPr>
          <a:xfrm>
            <a:off x="4455622" y="2211185"/>
            <a:ext cx="390698" cy="307777"/>
          </a:xfrm>
          <a:prstGeom prst="rect">
            <a:avLst/>
          </a:prstGeom>
          <a:noFill/>
        </p:spPr>
        <p:txBody>
          <a:bodyPr wrap="square" rtlCol="0">
            <a:spAutoFit/>
          </a:bodyPr>
          <a:lstStyle/>
          <a:p>
            <a:r>
              <a:rPr lang="en-US" sz="1400" dirty="0"/>
              <a:t>%</a:t>
            </a:r>
          </a:p>
        </p:txBody>
      </p:sp>
      <p:sp>
        <p:nvSpPr>
          <p:cNvPr id="12" name="TextBox 11">
            <a:extLst>
              <a:ext uri="{FF2B5EF4-FFF2-40B4-BE49-F238E27FC236}">
                <a16:creationId xmlns:a16="http://schemas.microsoft.com/office/drawing/2014/main" id="{86FE06BF-D603-9549-8290-917B861C3453}"/>
              </a:ext>
            </a:extLst>
          </p:cNvPr>
          <p:cNvSpPr txBox="1"/>
          <p:nvPr/>
        </p:nvSpPr>
        <p:spPr>
          <a:xfrm>
            <a:off x="4549833" y="2861188"/>
            <a:ext cx="390698" cy="307777"/>
          </a:xfrm>
          <a:prstGeom prst="rect">
            <a:avLst/>
          </a:prstGeom>
          <a:noFill/>
        </p:spPr>
        <p:txBody>
          <a:bodyPr wrap="square" rtlCol="0">
            <a:spAutoFit/>
          </a:bodyPr>
          <a:lstStyle/>
          <a:p>
            <a:r>
              <a:rPr lang="en-US" sz="1400" dirty="0"/>
              <a:t>%</a:t>
            </a:r>
          </a:p>
        </p:txBody>
      </p:sp>
      <p:sp>
        <p:nvSpPr>
          <p:cNvPr id="13" name="TextBox 12">
            <a:extLst>
              <a:ext uri="{FF2B5EF4-FFF2-40B4-BE49-F238E27FC236}">
                <a16:creationId xmlns:a16="http://schemas.microsoft.com/office/drawing/2014/main" id="{033E5073-3A58-674D-BD92-C9B60E924991}"/>
              </a:ext>
            </a:extLst>
          </p:cNvPr>
          <p:cNvSpPr txBox="1"/>
          <p:nvPr/>
        </p:nvSpPr>
        <p:spPr>
          <a:xfrm>
            <a:off x="4846320" y="3510168"/>
            <a:ext cx="390698" cy="307777"/>
          </a:xfrm>
          <a:prstGeom prst="rect">
            <a:avLst/>
          </a:prstGeom>
          <a:noFill/>
        </p:spPr>
        <p:txBody>
          <a:bodyPr wrap="square" rtlCol="0">
            <a:spAutoFit/>
          </a:bodyPr>
          <a:lstStyle/>
          <a:p>
            <a:r>
              <a:rPr lang="en-US" sz="1400" dirty="0"/>
              <a:t>%</a:t>
            </a:r>
          </a:p>
        </p:txBody>
      </p:sp>
      <p:sp>
        <p:nvSpPr>
          <p:cNvPr id="14" name="TextBox 13">
            <a:extLst>
              <a:ext uri="{FF2B5EF4-FFF2-40B4-BE49-F238E27FC236}">
                <a16:creationId xmlns:a16="http://schemas.microsoft.com/office/drawing/2014/main" id="{98AA5F43-CED7-FF48-A457-9172948D40C7}"/>
              </a:ext>
            </a:extLst>
          </p:cNvPr>
          <p:cNvSpPr txBox="1"/>
          <p:nvPr/>
        </p:nvSpPr>
        <p:spPr>
          <a:xfrm>
            <a:off x="6686203" y="4194582"/>
            <a:ext cx="390698" cy="307777"/>
          </a:xfrm>
          <a:prstGeom prst="rect">
            <a:avLst/>
          </a:prstGeom>
          <a:noFill/>
        </p:spPr>
        <p:txBody>
          <a:bodyPr wrap="square" rtlCol="0">
            <a:spAutoFit/>
          </a:bodyPr>
          <a:lstStyle/>
          <a:p>
            <a:r>
              <a:rPr lang="en-US" sz="1400" dirty="0"/>
              <a:t>%</a:t>
            </a:r>
          </a:p>
        </p:txBody>
      </p:sp>
      <p:sp>
        <p:nvSpPr>
          <p:cNvPr id="15" name="TextBox 14">
            <a:extLst>
              <a:ext uri="{FF2B5EF4-FFF2-40B4-BE49-F238E27FC236}">
                <a16:creationId xmlns:a16="http://schemas.microsoft.com/office/drawing/2014/main" id="{97C28BC2-377A-5C44-B460-3B81A21888DD}"/>
              </a:ext>
            </a:extLst>
          </p:cNvPr>
          <p:cNvSpPr txBox="1"/>
          <p:nvPr/>
        </p:nvSpPr>
        <p:spPr>
          <a:xfrm>
            <a:off x="10305010" y="4845746"/>
            <a:ext cx="390698" cy="307777"/>
          </a:xfrm>
          <a:prstGeom prst="rect">
            <a:avLst/>
          </a:prstGeom>
          <a:noFill/>
        </p:spPr>
        <p:txBody>
          <a:bodyPr wrap="square" rtlCol="0">
            <a:spAutoFit/>
          </a:bodyPr>
          <a:lstStyle/>
          <a:p>
            <a:r>
              <a:rPr lang="en-US" sz="1400" dirty="0"/>
              <a:t>%</a:t>
            </a:r>
          </a:p>
        </p:txBody>
      </p:sp>
    </p:spTree>
    <p:extLst>
      <p:ext uri="{BB962C8B-B14F-4D97-AF65-F5344CB8AC3E}">
        <p14:creationId xmlns:p14="http://schemas.microsoft.com/office/powerpoint/2010/main" val="392574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2940</TotalTime>
  <Words>1489</Words>
  <Application>Microsoft Macintosh PowerPoint</Application>
  <PresentationFormat>Widescreen</PresentationFormat>
  <Paragraphs>251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 Antiqua</vt:lpstr>
      <vt:lpstr>Calibri</vt:lpstr>
      <vt:lpstr>Calibri Light</vt:lpstr>
      <vt:lpstr>Cambria Math</vt:lpstr>
      <vt:lpstr>Office Theme</vt:lpstr>
      <vt:lpstr>Analysis of Cohort Default Rates (CDR) in Post-Secondary Education in the United States</vt:lpstr>
      <vt:lpstr>The CDR is the percentage of US graduate students who default on their student loans.</vt:lpstr>
      <vt:lpstr>CDR is the criteria that determine whether an educational institute partakes in negligent actives. </vt:lpstr>
      <vt:lpstr>We propose that Post-Secondary Institutes with high CDRs are located most frequently in US cities with a larger minority population.</vt:lpstr>
      <vt:lpstr>The US Department of Education and US Census Department provide information that can help us pinpoint the location and effect of negligent institutions.</vt:lpstr>
      <vt:lpstr>PowerPoint Presentation</vt:lpstr>
      <vt:lpstr>Overall Undergraduate Enrollment for Fall 2016 without Distance Education is 16.87 million.</vt:lpstr>
      <vt:lpstr>4,832,000 Postsecondary Certificates and Degrees were conferred in 2016. ADD LABELS FOR AXIS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&amp; Conclusion</dc:title>
  <dc:creator>Dillon Orr</dc:creator>
  <cp:lastModifiedBy>Dillon Orr</cp:lastModifiedBy>
  <cp:revision>323</cp:revision>
  <dcterms:created xsi:type="dcterms:W3CDTF">2020-02-17T04:19:57Z</dcterms:created>
  <dcterms:modified xsi:type="dcterms:W3CDTF">2020-02-29T00:51:27Z</dcterms:modified>
</cp:coreProperties>
</file>