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Arial Narrow"/>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JNKCYr4Y7hfbwLcm+9dO7UFer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Narrow-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rialNarrow-italic.fntdata"/><Relationship Id="rId10" Type="http://schemas.openxmlformats.org/officeDocument/2006/relationships/slide" Target="slides/slide6.xml"/><Relationship Id="rId32" Type="http://schemas.openxmlformats.org/officeDocument/2006/relationships/font" Target="fonts/ArialNarrow-bold.fntdata"/><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font" Target="fonts/ArialNarrow-boldItalic.fntdata"/><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819a04d2b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f819a04d2b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819a04d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819a04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819a04d2b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819a04d2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f819a04d2b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f819a04d2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1" name="Shape 11"/>
        <p:cNvGrpSpPr/>
        <p:nvPr/>
      </p:nvGrpSpPr>
      <p:grpSpPr>
        <a:xfrm>
          <a:off x="0" y="0"/>
          <a:ext cx="0" cy="0"/>
          <a:chOff x="0" y="0"/>
          <a:chExt cx="0" cy="0"/>
        </a:xfrm>
      </p:grpSpPr>
      <p:sp>
        <p:nvSpPr>
          <p:cNvPr id="12" name="Google Shape;12;p25"/>
          <p:cNvSpPr txBox="1"/>
          <p:nvPr>
            <p:ph type="title"/>
          </p:nvPr>
        </p:nvSpPr>
        <p:spPr>
          <a:xfrm>
            <a:off x="1000135" y="3098875"/>
            <a:ext cx="6441122" cy="59984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100"/>
              <a:buFont typeface="Impact"/>
              <a:buNone/>
              <a:defRPr b="0" i="0" sz="2100">
                <a:latin typeface="Impact"/>
                <a:ea typeface="Impact"/>
                <a:cs typeface="Impact"/>
                <a:sym typeface="Impac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 name="Google Shape;13;p25"/>
          <p:cNvPicPr preferRelativeResize="0"/>
          <p:nvPr/>
        </p:nvPicPr>
        <p:blipFill rotWithShape="1">
          <a:blip r:embed="rId2">
            <a:alphaModFix/>
          </a:blip>
          <a:srcRect b="0" l="0" r="0" t="0"/>
          <a:stretch/>
        </p:blipFill>
        <p:spPr>
          <a:xfrm>
            <a:off x="101600" y="6218969"/>
            <a:ext cx="1274763" cy="552129"/>
          </a:xfrm>
          <a:prstGeom prst="rect">
            <a:avLst/>
          </a:prstGeom>
          <a:noFill/>
          <a:ln>
            <a:noFill/>
          </a:ln>
        </p:spPr>
      </p:pic>
      <p:sp>
        <p:nvSpPr>
          <p:cNvPr id="14" name="Google Shape;1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p:nvPr>
            <p:ph idx="2" type="pic"/>
          </p:nvPr>
        </p:nvSpPr>
        <p:spPr>
          <a:xfrm>
            <a:off x="3887391" y="987426"/>
            <a:ext cx="4629150" cy="4873625"/>
          </a:xfrm>
          <a:prstGeom prst="rect">
            <a:avLst/>
          </a:prstGeom>
          <a:noFill/>
          <a:ln>
            <a:noFill/>
          </a:ln>
        </p:spPr>
      </p:sp>
      <p:sp>
        <p:nvSpPr>
          <p:cNvPr id="72" name="Google Shape;72;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7"/>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5" name="Shape 15"/>
        <p:cNvGrpSpPr/>
        <p:nvPr/>
      </p:nvGrpSpPr>
      <p:grpSpPr>
        <a:xfrm>
          <a:off x="0" y="0"/>
          <a:ext cx="0" cy="0"/>
          <a:chOff x="0" y="0"/>
          <a:chExt cx="0" cy="0"/>
        </a:xfrm>
      </p:grpSpPr>
      <p:sp>
        <p:nvSpPr>
          <p:cNvPr id="16" name="Google Shape;16;p26"/>
          <p:cNvSpPr/>
          <p:nvPr/>
        </p:nvSpPr>
        <p:spPr>
          <a:xfrm>
            <a:off x="-6348" y="756099"/>
            <a:ext cx="9159875" cy="1079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t/>
            </a:r>
            <a:endParaRPr b="0" i="0" sz="1350" u="none" cap="none" strike="noStrike">
              <a:solidFill>
                <a:srgbClr val="FFFFFF"/>
              </a:solidFill>
              <a:latin typeface="Arial Narrow"/>
              <a:ea typeface="Arial Narrow"/>
              <a:cs typeface="Arial Narrow"/>
              <a:sym typeface="Arial Narrow"/>
            </a:endParaRPr>
          </a:p>
        </p:txBody>
      </p:sp>
      <p:sp>
        <p:nvSpPr>
          <p:cNvPr id="17" name="Google Shape;17;p26"/>
          <p:cNvSpPr txBox="1"/>
          <p:nvPr>
            <p:ph type="title"/>
          </p:nvPr>
        </p:nvSpPr>
        <p:spPr>
          <a:xfrm>
            <a:off x="213522" y="196074"/>
            <a:ext cx="8229600" cy="62360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100"/>
              <a:buFont typeface="Impact"/>
              <a:buNone/>
              <a:defRPr b="0" i="0" sz="2100">
                <a:latin typeface="Impact"/>
                <a:ea typeface="Impact"/>
                <a:cs typeface="Impact"/>
                <a:sym typeface="Impact"/>
              </a:defRPr>
            </a:lvl1pPr>
            <a:lvl2pPr lvl="1" algn="l">
              <a:lnSpc>
                <a:spcPct val="100000"/>
              </a:lnSpc>
              <a:spcBef>
                <a:spcPts val="9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 name="Google Shape;18;p26"/>
          <p:cNvPicPr preferRelativeResize="0"/>
          <p:nvPr/>
        </p:nvPicPr>
        <p:blipFill rotWithShape="1">
          <a:blip r:embed="rId2">
            <a:alphaModFix/>
          </a:blip>
          <a:srcRect b="0" l="0" r="0" t="0"/>
          <a:stretch/>
        </p:blipFill>
        <p:spPr>
          <a:xfrm>
            <a:off x="101600" y="6218969"/>
            <a:ext cx="1274763" cy="5521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title"/>
          </p:nvPr>
        </p:nvSpPr>
        <p:spPr>
          <a:xfrm>
            <a:off x="1334050" y="2262950"/>
            <a:ext cx="6146700" cy="2879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2100"/>
              <a:buFont typeface="Impact"/>
              <a:buNone/>
            </a:pPr>
            <a:r>
              <a:rPr b="1" lang="en-GB" sz="3600">
                <a:latin typeface="Montserrat"/>
                <a:ea typeface="Montserrat"/>
                <a:cs typeface="Montserrat"/>
                <a:sym typeface="Montserrat"/>
              </a:rPr>
              <a:t>Exercise session 4</a:t>
            </a:r>
            <a:endParaRPr b="1" sz="36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2100"/>
              <a:buFont typeface="Impact"/>
              <a:buNone/>
            </a:pPr>
            <a:r>
              <a:rPr lang="en-GB" sz="3600">
                <a:latin typeface="Montserrat"/>
                <a:ea typeface="Montserrat"/>
                <a:cs typeface="Montserrat"/>
                <a:sym typeface="Montserrat"/>
              </a:rPr>
              <a:t>Week 5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p:nvPr/>
        </p:nvSpPr>
        <p:spPr>
          <a:xfrm>
            <a:off x="653650" y="1049975"/>
            <a:ext cx="7953300" cy="699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7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238" name="Google Shape;238;p11"/>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pic>
        <p:nvPicPr>
          <p:cNvPr id="239" name="Google Shape;239;p11"/>
          <p:cNvPicPr preferRelativeResize="0"/>
          <p:nvPr/>
        </p:nvPicPr>
        <p:blipFill rotWithShape="1">
          <a:blip r:embed="rId3">
            <a:alphaModFix/>
          </a:blip>
          <a:srcRect b="0" l="0" r="0" t="0"/>
          <a:stretch/>
        </p:blipFill>
        <p:spPr>
          <a:xfrm>
            <a:off x="779325" y="1596575"/>
            <a:ext cx="7585350" cy="2535475"/>
          </a:xfrm>
          <a:prstGeom prst="rect">
            <a:avLst/>
          </a:prstGeom>
          <a:noFill/>
          <a:ln>
            <a:noFill/>
          </a:ln>
        </p:spPr>
      </p:pic>
      <p:sp>
        <p:nvSpPr>
          <p:cNvPr id="240" name="Google Shape;240;p11"/>
          <p:cNvSpPr txBox="1"/>
          <p:nvPr/>
        </p:nvSpPr>
        <p:spPr>
          <a:xfrm>
            <a:off x="685300" y="4072850"/>
            <a:ext cx="4538100" cy="2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9900FF"/>
                </a:solidFill>
                <a:latin typeface="Calibri"/>
                <a:ea typeface="Calibri"/>
                <a:cs typeface="Calibri"/>
                <a:sym typeface="Calibri"/>
              </a:rPr>
              <a:t>Flow (livestock–cultivation, i.e. </a:t>
            </a:r>
            <a:r>
              <a:rPr b="1" i="1" lang="en-GB" sz="1400" u="none" cap="none" strike="noStrike">
                <a:solidFill>
                  <a:srgbClr val="9900FF"/>
                </a:solidFill>
                <a:latin typeface="Calibri"/>
                <a:ea typeface="Calibri"/>
                <a:cs typeface="Calibri"/>
                <a:sym typeface="Calibri"/>
              </a:rPr>
              <a:t>manure</a:t>
            </a:r>
            <a:r>
              <a:rPr b="1" i="0" lang="en-GB" sz="1400" u="none" cap="none" strike="noStrike">
                <a:solidFill>
                  <a:srgbClr val="9900FF"/>
                </a:solidFill>
                <a:latin typeface="Calibri"/>
                <a:ea typeface="Calibri"/>
                <a:cs typeface="Calibri"/>
                <a:sym typeface="Calibri"/>
              </a:rPr>
              <a:t>):</a:t>
            </a:r>
            <a:endParaRPr b="1"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Total input = 1 + 15 = 16</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Known output from livestock production = 2</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b="0" i="1" lang="en-GB" sz="1400" u="none" cap="none" strike="noStrike">
                <a:solidFill>
                  <a:srgbClr val="000000"/>
                </a:solidFill>
                <a:latin typeface="Calibri"/>
                <a:ea typeface="Calibri"/>
                <a:cs typeface="Calibri"/>
                <a:sym typeface="Calibri"/>
              </a:rPr>
              <a:t>Assuming steady state</a:t>
            </a:r>
            <a:r>
              <a:rPr b="0" i="0" lang="en-GB" sz="1400" u="none" cap="none" strike="noStrike">
                <a:solidFill>
                  <a:srgbClr val="000000"/>
                </a:solidFill>
                <a:latin typeface="Calibri"/>
                <a:ea typeface="Calibri"/>
                <a:cs typeface="Calibri"/>
                <a:sym typeface="Calibri"/>
              </a:rPr>
              <a:t>, manure = 16 - 2 = </a:t>
            </a:r>
            <a:r>
              <a:rPr b="0" i="0" lang="en-GB" sz="1400" u="none" cap="none" strike="noStrike">
                <a:solidFill>
                  <a:srgbClr val="9900FF"/>
                </a:solidFill>
                <a:latin typeface="Calibri"/>
                <a:ea typeface="Calibri"/>
                <a:cs typeface="Calibri"/>
                <a:sym typeface="Calibri"/>
              </a:rPr>
              <a:t>14</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2"/>
                </a:solidFill>
                <a:latin typeface="Calibri"/>
                <a:ea typeface="Calibri"/>
                <a:cs typeface="Calibri"/>
                <a:sym typeface="Calibri"/>
              </a:rPr>
              <a:t>Flow (cultivation–soil, i.e. </a:t>
            </a:r>
            <a:r>
              <a:rPr b="1" i="1" lang="en-GB" sz="1400" u="none" cap="none" strike="noStrike">
                <a:solidFill>
                  <a:schemeClr val="accent2"/>
                </a:solidFill>
                <a:latin typeface="Calibri"/>
                <a:ea typeface="Calibri"/>
                <a:cs typeface="Calibri"/>
                <a:sym typeface="Calibri"/>
              </a:rPr>
              <a:t>decomposition</a:t>
            </a:r>
            <a:r>
              <a:rPr b="1" i="0" lang="en-GB" sz="1400" u="none" cap="none" strike="noStrike">
                <a:solidFill>
                  <a:schemeClr val="accent2"/>
                </a:solidFill>
                <a:latin typeface="Calibri"/>
                <a:ea typeface="Calibri"/>
                <a:cs typeface="Calibri"/>
                <a:sym typeface="Calibri"/>
              </a:rPr>
              <a:t>):</a:t>
            </a:r>
            <a:endParaRPr b="1"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Total input = 30 + 5 + </a:t>
            </a:r>
            <a:r>
              <a:rPr b="0" i="0" lang="en-GB" sz="1400" u="none" cap="none" strike="noStrike">
                <a:solidFill>
                  <a:srgbClr val="9900FF"/>
                </a:solidFill>
                <a:latin typeface="Calibri"/>
                <a:ea typeface="Calibri"/>
                <a:cs typeface="Calibri"/>
                <a:sym typeface="Calibri"/>
              </a:rPr>
              <a:t>14</a:t>
            </a:r>
            <a:r>
              <a:rPr b="0" i="0" lang="en-GB" sz="1400" u="none" cap="none" strike="noStrike">
                <a:solidFill>
                  <a:schemeClr val="dk1"/>
                </a:solidFill>
                <a:latin typeface="Calibri"/>
                <a:ea typeface="Calibri"/>
                <a:cs typeface="Calibri"/>
                <a:sym typeface="Calibri"/>
              </a:rPr>
              <a:t> = 49</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Known outputs from cultivation = 15 + 2 = 17</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a:t>
            </a:r>
            <a:r>
              <a:rPr b="0" i="1" lang="en-GB" sz="1400" u="none" cap="none" strike="noStrike">
                <a:solidFill>
                  <a:schemeClr val="dk1"/>
                </a:solidFill>
                <a:latin typeface="Calibri"/>
                <a:ea typeface="Calibri"/>
                <a:cs typeface="Calibri"/>
                <a:sym typeface="Calibri"/>
              </a:rPr>
              <a:t>Assuming steady state</a:t>
            </a:r>
            <a:r>
              <a:rPr b="0" i="0" lang="en-GB" sz="1400" u="none" cap="none" strike="noStrike">
                <a:solidFill>
                  <a:schemeClr val="dk1"/>
                </a:solidFill>
                <a:latin typeface="Calibri"/>
                <a:ea typeface="Calibri"/>
                <a:cs typeface="Calibri"/>
                <a:sym typeface="Calibri"/>
              </a:rPr>
              <a:t>, decomposition = 49 - 17 = </a:t>
            </a:r>
            <a:r>
              <a:rPr b="0" i="0" lang="en-GB" sz="1400" u="none" cap="none" strike="noStrike">
                <a:solidFill>
                  <a:schemeClr val="accent2"/>
                </a:solidFill>
                <a:latin typeface="Calibri"/>
                <a:ea typeface="Calibri"/>
                <a:cs typeface="Calibri"/>
                <a:sym typeface="Calibri"/>
              </a:rPr>
              <a:t>32</a:t>
            </a:r>
            <a:endParaRPr b="0" i="0" sz="1400" u="none" cap="none" strike="noStrike">
              <a:solidFill>
                <a:schemeClr val="accent2"/>
              </a:solidFill>
              <a:latin typeface="Calibri"/>
              <a:ea typeface="Calibri"/>
              <a:cs typeface="Calibri"/>
              <a:sym typeface="Calibri"/>
            </a:endParaRPr>
          </a:p>
        </p:txBody>
      </p:sp>
      <p:sp>
        <p:nvSpPr>
          <p:cNvPr id="241" name="Google Shape;241;p11"/>
          <p:cNvSpPr/>
          <p:nvPr/>
        </p:nvSpPr>
        <p:spPr>
          <a:xfrm>
            <a:off x="3508050" y="2796550"/>
            <a:ext cx="286500" cy="237300"/>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a:off x="4747450" y="2227575"/>
            <a:ext cx="286500" cy="2373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p:nvPr/>
        </p:nvSpPr>
        <p:spPr>
          <a:xfrm>
            <a:off x="653650" y="1049975"/>
            <a:ext cx="7953300" cy="699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7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248" name="Google Shape;248;p12"/>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pic>
        <p:nvPicPr>
          <p:cNvPr id="249" name="Google Shape;249;p12"/>
          <p:cNvPicPr preferRelativeResize="0"/>
          <p:nvPr/>
        </p:nvPicPr>
        <p:blipFill rotWithShape="1">
          <a:blip r:embed="rId3">
            <a:alphaModFix/>
          </a:blip>
          <a:srcRect b="0" l="0" r="0" t="0"/>
          <a:stretch/>
        </p:blipFill>
        <p:spPr>
          <a:xfrm>
            <a:off x="779325" y="1596575"/>
            <a:ext cx="7585350" cy="2535475"/>
          </a:xfrm>
          <a:prstGeom prst="rect">
            <a:avLst/>
          </a:prstGeom>
          <a:noFill/>
          <a:ln>
            <a:noFill/>
          </a:ln>
        </p:spPr>
      </p:pic>
      <p:sp>
        <p:nvSpPr>
          <p:cNvPr id="250" name="Google Shape;250;p12"/>
          <p:cNvSpPr txBox="1"/>
          <p:nvPr/>
        </p:nvSpPr>
        <p:spPr>
          <a:xfrm>
            <a:off x="685300" y="4072850"/>
            <a:ext cx="4538100" cy="2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9900FF"/>
                </a:solidFill>
                <a:latin typeface="Calibri"/>
                <a:ea typeface="Calibri"/>
                <a:cs typeface="Calibri"/>
                <a:sym typeface="Calibri"/>
              </a:rPr>
              <a:t>Flow (livestock–cultivation, i.e. </a:t>
            </a:r>
            <a:r>
              <a:rPr b="1" i="1" lang="en-GB" sz="1400" u="none" cap="none" strike="noStrike">
                <a:solidFill>
                  <a:srgbClr val="9900FF"/>
                </a:solidFill>
                <a:latin typeface="Calibri"/>
                <a:ea typeface="Calibri"/>
                <a:cs typeface="Calibri"/>
                <a:sym typeface="Calibri"/>
              </a:rPr>
              <a:t>manure</a:t>
            </a:r>
            <a:r>
              <a:rPr b="1" i="0" lang="en-GB" sz="1400" u="none" cap="none" strike="noStrike">
                <a:solidFill>
                  <a:srgbClr val="9900FF"/>
                </a:solidFill>
                <a:latin typeface="Calibri"/>
                <a:ea typeface="Calibri"/>
                <a:cs typeface="Calibri"/>
                <a:sym typeface="Calibri"/>
              </a:rPr>
              <a:t>):</a:t>
            </a:r>
            <a:endParaRPr b="1"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Total input = 1 + 15 = 16</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Known output from livestock production = 2</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b="0" i="1" lang="en-GB" sz="1400" u="none" cap="none" strike="noStrike">
                <a:solidFill>
                  <a:srgbClr val="000000"/>
                </a:solidFill>
                <a:latin typeface="Calibri"/>
                <a:ea typeface="Calibri"/>
                <a:cs typeface="Calibri"/>
                <a:sym typeface="Calibri"/>
              </a:rPr>
              <a:t>Assuming steady state</a:t>
            </a:r>
            <a:r>
              <a:rPr b="0" i="0" lang="en-GB" sz="1400" u="none" cap="none" strike="noStrike">
                <a:solidFill>
                  <a:srgbClr val="000000"/>
                </a:solidFill>
                <a:latin typeface="Calibri"/>
                <a:ea typeface="Calibri"/>
                <a:cs typeface="Calibri"/>
                <a:sym typeface="Calibri"/>
              </a:rPr>
              <a:t>, manure = 16 - 2 = </a:t>
            </a:r>
            <a:r>
              <a:rPr b="0" i="0" lang="en-GB" sz="1400" u="none" cap="none" strike="noStrike">
                <a:solidFill>
                  <a:srgbClr val="9900FF"/>
                </a:solidFill>
                <a:latin typeface="Calibri"/>
                <a:ea typeface="Calibri"/>
                <a:cs typeface="Calibri"/>
                <a:sym typeface="Calibri"/>
              </a:rPr>
              <a:t>14</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2"/>
                </a:solidFill>
                <a:latin typeface="Calibri"/>
                <a:ea typeface="Calibri"/>
                <a:cs typeface="Calibri"/>
                <a:sym typeface="Calibri"/>
              </a:rPr>
              <a:t>Flow (cultivation–soil, i.e. </a:t>
            </a:r>
            <a:r>
              <a:rPr b="1" i="1" lang="en-GB" sz="1400" u="none" cap="none" strike="noStrike">
                <a:solidFill>
                  <a:schemeClr val="accent2"/>
                </a:solidFill>
                <a:latin typeface="Calibri"/>
                <a:ea typeface="Calibri"/>
                <a:cs typeface="Calibri"/>
                <a:sym typeface="Calibri"/>
              </a:rPr>
              <a:t>decomposition</a:t>
            </a:r>
            <a:r>
              <a:rPr b="1" i="0" lang="en-GB" sz="1400" u="none" cap="none" strike="noStrike">
                <a:solidFill>
                  <a:schemeClr val="accent2"/>
                </a:solidFill>
                <a:latin typeface="Calibri"/>
                <a:ea typeface="Calibri"/>
                <a:cs typeface="Calibri"/>
                <a:sym typeface="Calibri"/>
              </a:rPr>
              <a:t>):</a:t>
            </a:r>
            <a:endParaRPr b="1"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Total input = 30 + 5 + </a:t>
            </a:r>
            <a:r>
              <a:rPr b="0" i="0" lang="en-GB" sz="1400" u="none" cap="none" strike="noStrike">
                <a:solidFill>
                  <a:srgbClr val="9900FF"/>
                </a:solidFill>
                <a:latin typeface="Calibri"/>
                <a:ea typeface="Calibri"/>
                <a:cs typeface="Calibri"/>
                <a:sym typeface="Calibri"/>
              </a:rPr>
              <a:t>14</a:t>
            </a:r>
            <a:r>
              <a:rPr b="0" i="0" lang="en-GB" sz="1400" u="none" cap="none" strike="noStrike">
                <a:solidFill>
                  <a:schemeClr val="dk1"/>
                </a:solidFill>
                <a:latin typeface="Calibri"/>
                <a:ea typeface="Calibri"/>
                <a:cs typeface="Calibri"/>
                <a:sym typeface="Calibri"/>
              </a:rPr>
              <a:t> = 49</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Known outputs from cultivation = 15 + 2 = 17</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a:t>
            </a:r>
            <a:r>
              <a:rPr b="0" i="1" lang="en-GB" sz="1400" u="none" cap="none" strike="noStrike">
                <a:solidFill>
                  <a:schemeClr val="dk1"/>
                </a:solidFill>
                <a:latin typeface="Calibri"/>
                <a:ea typeface="Calibri"/>
                <a:cs typeface="Calibri"/>
                <a:sym typeface="Calibri"/>
              </a:rPr>
              <a:t>Assuming steady state</a:t>
            </a:r>
            <a:r>
              <a:rPr b="0" i="0" lang="en-GB" sz="1400" u="none" cap="none" strike="noStrike">
                <a:solidFill>
                  <a:schemeClr val="dk1"/>
                </a:solidFill>
                <a:latin typeface="Calibri"/>
                <a:ea typeface="Calibri"/>
                <a:cs typeface="Calibri"/>
                <a:sym typeface="Calibri"/>
              </a:rPr>
              <a:t>, decomposition = 49 - 17 = </a:t>
            </a:r>
            <a:r>
              <a:rPr b="0" i="0" lang="en-GB" sz="1400" u="none" cap="none" strike="noStrike">
                <a:solidFill>
                  <a:schemeClr val="accent2"/>
                </a:solidFill>
                <a:latin typeface="Calibri"/>
                <a:ea typeface="Calibri"/>
                <a:cs typeface="Calibri"/>
                <a:sym typeface="Calibri"/>
              </a:rPr>
              <a:t>32</a:t>
            </a:r>
            <a:endParaRPr b="0" i="0" sz="1400" u="none" cap="none" strike="noStrike">
              <a:solidFill>
                <a:schemeClr val="accent2"/>
              </a:solidFill>
              <a:latin typeface="Calibri"/>
              <a:ea typeface="Calibri"/>
              <a:cs typeface="Calibri"/>
              <a:sym typeface="Calibri"/>
            </a:endParaRPr>
          </a:p>
        </p:txBody>
      </p:sp>
      <p:sp>
        <p:nvSpPr>
          <p:cNvPr id="251" name="Google Shape;251;p12"/>
          <p:cNvSpPr/>
          <p:nvPr/>
        </p:nvSpPr>
        <p:spPr>
          <a:xfrm>
            <a:off x="3508050" y="2796550"/>
            <a:ext cx="286500" cy="237300"/>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4747450" y="2227575"/>
            <a:ext cx="286500" cy="2373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txBox="1"/>
          <p:nvPr/>
        </p:nvSpPr>
        <p:spPr>
          <a:xfrm>
            <a:off x="5089150" y="4072850"/>
            <a:ext cx="3448800" cy="2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B050"/>
                </a:solidFill>
                <a:latin typeface="Calibri"/>
                <a:ea typeface="Calibri"/>
                <a:cs typeface="Calibri"/>
                <a:sym typeface="Calibri"/>
              </a:rPr>
              <a:t>Stock in soil:</a:t>
            </a:r>
            <a:endParaRPr b="1" i="0" sz="1400" u="none" cap="none" strike="noStrike">
              <a:solidFill>
                <a:srgbClr val="00B05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b="0" i="1" lang="en-GB" sz="1400" u="none" cap="none" strike="noStrike">
                <a:solidFill>
                  <a:srgbClr val="000000"/>
                </a:solidFill>
                <a:latin typeface="Calibri"/>
                <a:ea typeface="Calibri"/>
                <a:cs typeface="Calibri"/>
                <a:sym typeface="Calibri"/>
              </a:rPr>
              <a:t>d</a:t>
            </a:r>
            <a:r>
              <a:rPr b="0" i="0" lang="en-GB" sz="1400" u="none" cap="none" strike="noStrike">
                <a:solidFill>
                  <a:srgbClr val="000000"/>
                </a:solidFill>
                <a:latin typeface="Calibri"/>
                <a:ea typeface="Calibri"/>
                <a:cs typeface="Calibri"/>
                <a:sym typeface="Calibri"/>
              </a:rPr>
              <a:t>Stock/</a:t>
            </a:r>
            <a:r>
              <a:rPr b="0" i="1" lang="en-GB" sz="1400" u="none" cap="none" strike="noStrike">
                <a:solidFill>
                  <a:srgbClr val="000000"/>
                </a:solidFill>
                <a:latin typeface="Calibri"/>
                <a:ea typeface="Calibri"/>
                <a:cs typeface="Calibri"/>
                <a:sym typeface="Calibri"/>
              </a:rPr>
              <a:t>d</a:t>
            </a:r>
            <a:r>
              <a:rPr b="0" i="0" lang="en-GB" sz="1400" u="none" cap="none" strike="noStrike">
                <a:solidFill>
                  <a:srgbClr val="000000"/>
                </a:solidFill>
                <a:latin typeface="Calibri"/>
                <a:ea typeface="Calibri"/>
                <a:cs typeface="Calibri"/>
                <a:sym typeface="Calibri"/>
              </a:rPr>
              <a:t>t = </a:t>
            </a:r>
            <a:r>
              <a:rPr b="0" i="0" lang="en-GB" sz="1400" u="none" cap="none" strike="noStrike">
                <a:solidFill>
                  <a:schemeClr val="accent2"/>
                </a:solidFill>
                <a:latin typeface="Calibri"/>
                <a:ea typeface="Calibri"/>
                <a:cs typeface="Calibri"/>
                <a:sym typeface="Calibri"/>
              </a:rPr>
              <a:t>32</a:t>
            </a:r>
            <a:r>
              <a:rPr b="0" i="0" lang="en-GB" sz="1400" u="none" cap="none" strike="noStrike">
                <a:solidFill>
                  <a:srgbClr val="000000"/>
                </a:solidFill>
                <a:latin typeface="Calibri"/>
                <a:ea typeface="Calibri"/>
                <a:cs typeface="Calibri"/>
                <a:sym typeface="Calibri"/>
              </a:rPr>
              <a:t> - 2 = 30</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Calibri"/>
              <a:ea typeface="Calibri"/>
              <a:cs typeface="Calibri"/>
              <a:sym typeface="Calibri"/>
            </a:endParaRPr>
          </a:p>
        </p:txBody>
      </p:sp>
      <p:sp>
        <p:nvSpPr>
          <p:cNvPr id="254" name="Google Shape;254;p12"/>
          <p:cNvSpPr/>
          <p:nvPr/>
        </p:nvSpPr>
        <p:spPr>
          <a:xfrm>
            <a:off x="5295125" y="2464875"/>
            <a:ext cx="920400" cy="164700"/>
          </a:xfrm>
          <a:prstGeom prst="roundRect">
            <a:avLst>
              <a:gd fmla="val 16667" name="adj"/>
            </a:avLst>
          </a:prstGeom>
          <a:solidFill>
            <a:srgbClr val="00B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pic>
        <p:nvPicPr>
          <p:cNvPr id="260" name="Google Shape;260;p13"/>
          <p:cNvPicPr preferRelativeResize="0"/>
          <p:nvPr/>
        </p:nvPicPr>
        <p:blipFill rotWithShape="1">
          <a:blip r:embed="rId3">
            <a:alphaModFix/>
          </a:blip>
          <a:srcRect b="0" l="0" r="0" t="0"/>
          <a:stretch/>
        </p:blipFill>
        <p:spPr>
          <a:xfrm>
            <a:off x="1600488" y="3568400"/>
            <a:ext cx="6059625" cy="2098675"/>
          </a:xfrm>
          <a:prstGeom prst="rect">
            <a:avLst/>
          </a:prstGeom>
          <a:noFill/>
          <a:ln>
            <a:noFill/>
          </a:ln>
        </p:spPr>
      </p:pic>
      <p:pic>
        <p:nvPicPr>
          <p:cNvPr id="261" name="Google Shape;261;p13"/>
          <p:cNvPicPr preferRelativeResize="0"/>
          <p:nvPr/>
        </p:nvPicPr>
        <p:blipFill rotWithShape="1">
          <a:blip r:embed="rId4">
            <a:alphaModFix/>
          </a:blip>
          <a:srcRect b="0" l="0" r="0" t="0"/>
          <a:stretch/>
        </p:blipFill>
        <p:spPr>
          <a:xfrm>
            <a:off x="2068025" y="5749975"/>
            <a:ext cx="5262850" cy="677925"/>
          </a:xfrm>
          <a:prstGeom prst="rect">
            <a:avLst/>
          </a:prstGeom>
          <a:noFill/>
          <a:ln>
            <a:noFill/>
          </a:ln>
        </p:spPr>
      </p:pic>
      <p:sp>
        <p:nvSpPr>
          <p:cNvPr id="262" name="Google Shape;262;p13"/>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1" i="0" lang="en-GB" sz="1600" u="none" cap="none" strike="noStrike">
                <a:solidFill>
                  <a:srgbClr val="000000"/>
                </a:solidFill>
                <a:latin typeface="Montserrat"/>
                <a:ea typeface="Montserrat"/>
                <a:cs typeface="Montserrat"/>
                <a:sym typeface="Montserrat"/>
              </a:rPr>
              <a:t>Calculate the transfer coefficient of the </a:t>
            </a:r>
            <a:r>
              <a:rPr b="1" lang="en-GB" sz="1600">
                <a:latin typeface="Montserrat"/>
                <a:ea typeface="Montserrat"/>
                <a:cs typeface="Montserrat"/>
                <a:sym typeface="Montserrat"/>
              </a:rPr>
              <a:t>runoff</a:t>
            </a:r>
            <a:r>
              <a:rPr b="1" i="0" lang="en-GB" sz="1600" u="none" cap="none" strike="noStrike">
                <a:solidFill>
                  <a:srgbClr val="000000"/>
                </a:solidFill>
                <a:latin typeface="Montserrat"/>
                <a:ea typeface="Montserrat"/>
                <a:cs typeface="Montserrat"/>
                <a:sym typeface="Montserrat"/>
              </a:rPr>
              <a:t> to water for the entire system.</a:t>
            </a:r>
            <a:endParaRPr b="1"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Suggest measures to make the system steady state. Calculate the change in the transfer coefficients of a system in steady state compared to the current situation. Discuss the applicability of the suggested measures and identify possible side effects.</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4"/>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268" name="Google Shape;268;p14"/>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Calculate the transfer coefficient of the </a:t>
            </a:r>
            <a:r>
              <a:rPr lang="en-GB" sz="1600">
                <a:latin typeface="Montserrat"/>
                <a:ea typeface="Montserrat"/>
                <a:cs typeface="Montserrat"/>
                <a:sym typeface="Montserrat"/>
              </a:rPr>
              <a:t>runoff</a:t>
            </a:r>
            <a:r>
              <a:rPr b="0" i="0" lang="en-GB" sz="1600" u="none" cap="none" strike="noStrike">
                <a:solidFill>
                  <a:srgbClr val="000000"/>
                </a:solidFill>
                <a:latin typeface="Montserrat"/>
                <a:ea typeface="Montserrat"/>
                <a:cs typeface="Montserrat"/>
                <a:sym typeface="Montserrat"/>
              </a:rPr>
              <a:t> to water for the entire system.</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1" i="0" lang="en-GB" sz="1600" u="none" cap="none" strike="noStrike">
                <a:solidFill>
                  <a:srgbClr val="000000"/>
                </a:solidFill>
                <a:latin typeface="Montserrat"/>
                <a:ea typeface="Montserrat"/>
                <a:cs typeface="Montserrat"/>
                <a:sym typeface="Montserrat"/>
              </a:rPr>
              <a:t>Suggest measures to make the system steady state. </a:t>
            </a:r>
            <a:r>
              <a:rPr i="0" lang="en-GB" sz="1600" u="none" cap="none" strike="noStrike">
                <a:solidFill>
                  <a:srgbClr val="000000"/>
                </a:solidFill>
                <a:latin typeface="Montserrat"/>
                <a:ea typeface="Montserrat"/>
                <a:cs typeface="Montserrat"/>
                <a:sym typeface="Montserrat"/>
              </a:rPr>
              <a:t>Calculate the change in the transfer coefficients of a system in steady state compared to the current situation. Discuss the applicability of the suggested measures and identify possible side effects.</a:t>
            </a:r>
            <a:endParaRPr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269" name="Google Shape;269;p14"/>
          <p:cNvSpPr txBox="1"/>
          <p:nvPr/>
        </p:nvSpPr>
        <p:spPr>
          <a:xfrm>
            <a:off x="973300" y="3677525"/>
            <a:ext cx="7618800" cy="73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0000"/>
              </a:buClr>
              <a:buSzPts val="1800"/>
              <a:buFont typeface="Calibri"/>
              <a:buChar char="●"/>
            </a:pPr>
            <a:r>
              <a:rPr b="0" i="0" lang="en-GB" sz="1800" u="none" cap="none" strike="noStrike">
                <a:solidFill>
                  <a:srgbClr val="FF0000"/>
                </a:solidFill>
                <a:latin typeface="Calibri"/>
                <a:ea typeface="Calibri"/>
                <a:cs typeface="Calibri"/>
                <a:sym typeface="Calibri"/>
              </a:rPr>
              <a:t>Main cadmium input</a:t>
            </a:r>
            <a:r>
              <a:rPr lang="en-GB" sz="1800">
                <a:solidFill>
                  <a:srgbClr val="FF0000"/>
                </a:solidFill>
                <a:latin typeface="Calibri"/>
                <a:ea typeface="Calibri"/>
                <a:cs typeface="Calibri"/>
                <a:sym typeface="Calibri"/>
              </a:rPr>
              <a:t>:</a:t>
            </a:r>
            <a:r>
              <a:rPr b="0" i="0" lang="en-GB" sz="1800" u="none" cap="none" strike="noStrike">
                <a:solidFill>
                  <a:srgbClr val="FF0000"/>
                </a:solidFill>
                <a:latin typeface="Calibri"/>
                <a:ea typeface="Calibri"/>
                <a:cs typeface="Calibri"/>
                <a:sym typeface="Calibri"/>
              </a:rPr>
              <a:t> atmosphere (fallout from anthropogenic sources)</a:t>
            </a:r>
            <a:endParaRPr b="0" i="0" sz="1800" u="none" cap="none" strike="noStrike">
              <a:solidFill>
                <a:srgbClr val="FF0000"/>
              </a:solidFill>
              <a:latin typeface="Calibri"/>
              <a:ea typeface="Calibri"/>
              <a:cs typeface="Calibri"/>
              <a:sym typeface="Calibri"/>
            </a:endParaRPr>
          </a:p>
          <a:p>
            <a:pPr indent="-342900" lvl="0" marL="457200" marR="0" rtl="0" algn="l">
              <a:lnSpc>
                <a:spcPct val="100000"/>
              </a:lnSpc>
              <a:spcBef>
                <a:spcPts val="0"/>
              </a:spcBef>
              <a:spcAft>
                <a:spcPts val="0"/>
              </a:spcAft>
              <a:buClr>
                <a:srgbClr val="FF0000"/>
              </a:buClr>
              <a:buSzPts val="1800"/>
              <a:buFont typeface="Calibri"/>
              <a:buChar char="●"/>
            </a:pPr>
            <a:r>
              <a:rPr b="0" i="0" lang="en-GB" sz="1800" u="none" cap="none" strike="noStrike">
                <a:solidFill>
                  <a:srgbClr val="FF0000"/>
                </a:solidFill>
                <a:latin typeface="Calibri"/>
                <a:ea typeface="Calibri"/>
                <a:cs typeface="Calibri"/>
                <a:sym typeface="Calibri"/>
              </a:rPr>
              <a:t>Steady state system = reduction of cadmium input to the soil</a:t>
            </a:r>
            <a:endParaRPr b="0" i="0" sz="18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800" u="none" cap="none" strike="noStrike">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275" name="Google Shape;275;p15"/>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Calculate the transfer coefficient of the </a:t>
            </a:r>
            <a:r>
              <a:rPr lang="en-GB" sz="1600">
                <a:latin typeface="Montserrat"/>
                <a:ea typeface="Montserrat"/>
                <a:cs typeface="Montserrat"/>
                <a:sym typeface="Montserrat"/>
              </a:rPr>
              <a:t>runoff</a:t>
            </a:r>
            <a:r>
              <a:rPr b="0" i="0" lang="en-GB" sz="1600" u="none" cap="none" strike="noStrike">
                <a:solidFill>
                  <a:srgbClr val="000000"/>
                </a:solidFill>
                <a:latin typeface="Montserrat"/>
                <a:ea typeface="Montserrat"/>
                <a:cs typeface="Montserrat"/>
                <a:sym typeface="Montserrat"/>
              </a:rPr>
              <a:t> to water for the entire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i="0" lang="en-GB" sz="1600" u="none" cap="none" strike="noStrike">
                <a:solidFill>
                  <a:srgbClr val="000000"/>
                </a:solidFill>
                <a:latin typeface="Montserrat"/>
                <a:ea typeface="Montserrat"/>
                <a:cs typeface="Montserrat"/>
                <a:sym typeface="Montserrat"/>
              </a:rPr>
              <a:t>Suggest measures to make the system steady state. </a:t>
            </a:r>
            <a:r>
              <a:rPr b="1" i="0" lang="en-GB" sz="1600" u="none" cap="none" strike="noStrike">
                <a:solidFill>
                  <a:srgbClr val="000000"/>
                </a:solidFill>
                <a:latin typeface="Montserrat"/>
                <a:ea typeface="Montserrat"/>
                <a:cs typeface="Montserrat"/>
                <a:sym typeface="Montserrat"/>
              </a:rPr>
              <a:t>Calculate the change in the transfer coefficients of a system in steady state compared to the current situation. </a:t>
            </a:r>
            <a:r>
              <a:rPr i="0" lang="en-GB" sz="1600" u="none" cap="none" strike="noStrike">
                <a:solidFill>
                  <a:srgbClr val="000000"/>
                </a:solidFill>
                <a:latin typeface="Montserrat"/>
                <a:ea typeface="Montserrat"/>
                <a:cs typeface="Montserrat"/>
                <a:sym typeface="Montserrat"/>
              </a:rPr>
              <a:t>Discuss the applicability of the suggested measures and identify possible side effects.</a:t>
            </a:r>
            <a:endParaRPr b="0" i="0" sz="1600" u="none" cap="none" strike="noStrike">
              <a:solidFill>
                <a:srgbClr val="000000"/>
              </a:solidFill>
              <a:latin typeface="Montserrat"/>
              <a:ea typeface="Montserrat"/>
              <a:cs typeface="Montserrat"/>
              <a:sym typeface="Montserrat"/>
            </a:endParaRPr>
          </a:p>
        </p:txBody>
      </p:sp>
      <p:sp>
        <p:nvSpPr>
          <p:cNvPr id="276" name="Google Shape;276;p15"/>
          <p:cNvSpPr txBox="1"/>
          <p:nvPr/>
        </p:nvSpPr>
        <p:spPr>
          <a:xfrm>
            <a:off x="973300" y="3677525"/>
            <a:ext cx="7618800" cy="731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Main cadmium input</a:t>
            </a:r>
            <a:r>
              <a:rPr lang="en-GB" sz="1600">
                <a:solidFill>
                  <a:schemeClr val="dk1"/>
                </a:solidFill>
                <a:latin typeface="Calibri"/>
                <a:ea typeface="Calibri"/>
                <a:cs typeface="Calibri"/>
                <a:sym typeface="Calibri"/>
              </a:rPr>
              <a:t>:</a:t>
            </a:r>
            <a:r>
              <a:rPr b="0" i="0" lang="en-GB" sz="1600" u="none" cap="none" strike="noStrike">
                <a:solidFill>
                  <a:schemeClr val="dk1"/>
                </a:solidFill>
                <a:latin typeface="Calibri"/>
                <a:ea typeface="Calibri"/>
                <a:cs typeface="Calibri"/>
                <a:sym typeface="Calibri"/>
              </a:rPr>
              <a:t> atmosphere (fallout from anthropogenic sources)</a:t>
            </a:r>
            <a:endParaRPr b="0" i="0" sz="16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Steady state system = reduction of cadmium input to the soil</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FF0000"/>
                </a:solidFill>
                <a:latin typeface="Calibri"/>
                <a:ea typeface="Calibri"/>
                <a:cs typeface="Calibri"/>
                <a:sym typeface="Calibri"/>
              </a:rPr>
              <a:t>Currently,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0000"/>
              </a:solidFill>
              <a:latin typeface="Calibri"/>
              <a:ea typeface="Calibri"/>
              <a:cs typeface="Calibri"/>
              <a:sym typeface="Calibri"/>
            </a:endParaRPr>
          </a:p>
        </p:txBody>
      </p:sp>
      <p:pic>
        <p:nvPicPr>
          <p:cNvPr id="277" name="Google Shape;277;p15"/>
          <p:cNvPicPr preferRelativeResize="0"/>
          <p:nvPr/>
        </p:nvPicPr>
        <p:blipFill rotWithShape="1">
          <a:blip r:embed="rId3">
            <a:alphaModFix/>
          </a:blip>
          <a:srcRect b="0" l="0" r="0" t="0"/>
          <a:stretch/>
        </p:blipFill>
        <p:spPr>
          <a:xfrm>
            <a:off x="1967800" y="4510050"/>
            <a:ext cx="4934305" cy="35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f819a04d2b_0_255"/>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283" name="Google Shape;283;gf819a04d2b_0_255"/>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Calculate the transfer coefficient of the </a:t>
            </a:r>
            <a:r>
              <a:rPr lang="en-GB" sz="1600">
                <a:latin typeface="Montserrat"/>
                <a:ea typeface="Montserrat"/>
                <a:cs typeface="Montserrat"/>
                <a:sym typeface="Montserrat"/>
              </a:rPr>
              <a:t>runoff</a:t>
            </a:r>
            <a:r>
              <a:rPr b="0" i="0" lang="en-GB" sz="1600" u="none" cap="none" strike="noStrike">
                <a:solidFill>
                  <a:srgbClr val="000000"/>
                </a:solidFill>
                <a:latin typeface="Montserrat"/>
                <a:ea typeface="Montserrat"/>
                <a:cs typeface="Montserrat"/>
                <a:sym typeface="Montserrat"/>
              </a:rPr>
              <a:t> to water for the entire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i="0" lang="en-GB" sz="1600" u="none" cap="none" strike="noStrike">
                <a:solidFill>
                  <a:srgbClr val="000000"/>
                </a:solidFill>
                <a:latin typeface="Montserrat"/>
                <a:ea typeface="Montserrat"/>
                <a:cs typeface="Montserrat"/>
                <a:sym typeface="Montserrat"/>
              </a:rPr>
              <a:t>Suggest measures to make the system steady state. </a:t>
            </a:r>
            <a:r>
              <a:rPr b="1" i="0" lang="en-GB" sz="1600" u="none" cap="none" strike="noStrike">
                <a:solidFill>
                  <a:srgbClr val="000000"/>
                </a:solidFill>
                <a:latin typeface="Montserrat"/>
                <a:ea typeface="Montserrat"/>
                <a:cs typeface="Montserrat"/>
                <a:sym typeface="Montserrat"/>
              </a:rPr>
              <a:t>Calculate the change in the transfer coefficients of a system in steady state compared to the current situation. </a:t>
            </a:r>
            <a:r>
              <a:rPr i="0" lang="en-GB" sz="1600" u="none" cap="none" strike="noStrike">
                <a:solidFill>
                  <a:srgbClr val="000000"/>
                </a:solidFill>
                <a:latin typeface="Montserrat"/>
                <a:ea typeface="Montserrat"/>
                <a:cs typeface="Montserrat"/>
                <a:sym typeface="Montserrat"/>
              </a:rPr>
              <a:t>Discuss the applicability of the suggested measures and identify possible side effects.</a:t>
            </a:r>
            <a:endParaRPr b="0" i="0" sz="1600" u="none" cap="none" strike="noStrike">
              <a:solidFill>
                <a:srgbClr val="000000"/>
              </a:solidFill>
              <a:latin typeface="Montserrat"/>
              <a:ea typeface="Montserrat"/>
              <a:cs typeface="Montserrat"/>
              <a:sym typeface="Montserrat"/>
            </a:endParaRPr>
          </a:p>
        </p:txBody>
      </p:sp>
      <p:sp>
        <p:nvSpPr>
          <p:cNvPr id="284" name="Google Shape;284;gf819a04d2b_0_255"/>
          <p:cNvSpPr txBox="1"/>
          <p:nvPr/>
        </p:nvSpPr>
        <p:spPr>
          <a:xfrm>
            <a:off x="973300" y="3677525"/>
            <a:ext cx="7618800" cy="1587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Main cadmium input = atmosphere (fallout from anthropogenic sources)</a:t>
            </a:r>
            <a:endParaRPr b="0" i="0" sz="16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Steady state system = reduction of cadmium input to the soil</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FF0000"/>
                </a:solidFill>
                <a:latin typeface="Calibri"/>
                <a:ea typeface="Calibri"/>
                <a:cs typeface="Calibri"/>
                <a:sym typeface="Calibri"/>
              </a:rPr>
              <a:t>Currently,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FF0000"/>
                </a:solidFill>
                <a:latin typeface="Calibri"/>
                <a:ea typeface="Calibri"/>
                <a:cs typeface="Calibri"/>
                <a:sym typeface="Calibri"/>
              </a:rPr>
              <a:t>Assuming steady state, decomposition = run-off to hydrosphere = 2,</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rgbClr val="FF0000"/>
                </a:solidFill>
                <a:latin typeface="Calibri"/>
                <a:ea typeface="Calibri"/>
                <a:cs typeface="Calibri"/>
                <a:sym typeface="Calibri"/>
              </a:rPr>
              <a:t> </a:t>
            </a:r>
            <a:endParaRPr b="1" i="0" sz="1600" u="none" cap="none" strike="noStrike">
              <a:solidFill>
                <a:srgbClr val="FF0000"/>
              </a:solidFill>
              <a:latin typeface="Calibri"/>
              <a:ea typeface="Calibri"/>
              <a:cs typeface="Calibri"/>
              <a:sym typeface="Calibri"/>
            </a:endParaRPr>
          </a:p>
        </p:txBody>
      </p:sp>
      <p:pic>
        <p:nvPicPr>
          <p:cNvPr id="285" name="Google Shape;285;gf819a04d2b_0_255"/>
          <p:cNvPicPr preferRelativeResize="0"/>
          <p:nvPr/>
        </p:nvPicPr>
        <p:blipFill rotWithShape="1">
          <a:blip r:embed="rId3">
            <a:alphaModFix/>
          </a:blip>
          <a:srcRect b="0" l="0" r="0" t="0"/>
          <a:stretch/>
        </p:blipFill>
        <p:spPr>
          <a:xfrm>
            <a:off x="1967800" y="5350625"/>
            <a:ext cx="5044439" cy="431575"/>
          </a:xfrm>
          <a:prstGeom prst="rect">
            <a:avLst/>
          </a:prstGeom>
          <a:noFill/>
          <a:ln>
            <a:noFill/>
          </a:ln>
        </p:spPr>
      </p:pic>
      <p:pic>
        <p:nvPicPr>
          <p:cNvPr id="286" name="Google Shape;286;gf819a04d2b_0_255"/>
          <p:cNvPicPr preferRelativeResize="0"/>
          <p:nvPr/>
        </p:nvPicPr>
        <p:blipFill rotWithShape="1">
          <a:blip r:embed="rId4">
            <a:alphaModFix/>
          </a:blip>
          <a:srcRect b="0" l="0" r="0" t="0"/>
          <a:stretch/>
        </p:blipFill>
        <p:spPr>
          <a:xfrm>
            <a:off x="1967800" y="4510050"/>
            <a:ext cx="4934305" cy="35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6"/>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292" name="Google Shape;292;p16"/>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Calculate the transfer coefficient of the </a:t>
            </a:r>
            <a:r>
              <a:rPr b="0" i="0" lang="en-GB" sz="1600" u="none" cap="none" strike="noStrike">
                <a:solidFill>
                  <a:srgbClr val="000000"/>
                </a:solidFill>
                <a:latin typeface="Montserrat"/>
                <a:ea typeface="Montserrat"/>
                <a:cs typeface="Montserrat"/>
                <a:sym typeface="Montserrat"/>
              </a:rPr>
              <a:t>ru</a:t>
            </a:r>
            <a:r>
              <a:rPr lang="en-GB" sz="1600">
                <a:latin typeface="Montserrat"/>
                <a:ea typeface="Montserrat"/>
                <a:cs typeface="Montserrat"/>
                <a:sym typeface="Montserrat"/>
              </a:rPr>
              <a:t>n</a:t>
            </a:r>
            <a:r>
              <a:rPr b="0" i="0" lang="en-GB" sz="1600" u="none" cap="none" strike="noStrike">
                <a:solidFill>
                  <a:srgbClr val="000000"/>
                </a:solidFill>
                <a:latin typeface="Montserrat"/>
                <a:ea typeface="Montserrat"/>
                <a:cs typeface="Montserrat"/>
                <a:sym typeface="Montserrat"/>
              </a:rPr>
              <a:t>off</a:t>
            </a:r>
            <a:r>
              <a:rPr b="0" i="0" lang="en-GB" sz="1600" u="none" cap="none" strike="noStrike">
                <a:solidFill>
                  <a:srgbClr val="000000"/>
                </a:solidFill>
                <a:latin typeface="Montserrat"/>
                <a:ea typeface="Montserrat"/>
                <a:cs typeface="Montserrat"/>
                <a:sym typeface="Montserrat"/>
              </a:rPr>
              <a:t> to water for the entire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i="0" lang="en-GB" sz="1600" u="none" cap="none" strike="noStrike">
                <a:solidFill>
                  <a:srgbClr val="000000"/>
                </a:solidFill>
                <a:latin typeface="Montserrat"/>
                <a:ea typeface="Montserrat"/>
                <a:cs typeface="Montserrat"/>
                <a:sym typeface="Montserrat"/>
              </a:rPr>
              <a:t>Suggest measures to make the system steady state. Calculate the change in the transfer coefficients of a system in steady state compared to the current situation. </a:t>
            </a:r>
            <a:r>
              <a:rPr b="1" i="0" lang="en-GB" sz="1600" u="none" cap="none" strike="noStrike">
                <a:solidFill>
                  <a:srgbClr val="000000"/>
                </a:solidFill>
                <a:latin typeface="Montserrat"/>
                <a:ea typeface="Montserrat"/>
                <a:cs typeface="Montserrat"/>
                <a:sym typeface="Montserrat"/>
              </a:rPr>
              <a:t>Discuss the applicability of the suggested measures and identify possible side effects.</a:t>
            </a:r>
            <a:endParaRPr b="1"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293" name="Google Shape;293;p16"/>
          <p:cNvSpPr txBox="1"/>
          <p:nvPr/>
        </p:nvSpPr>
        <p:spPr>
          <a:xfrm>
            <a:off x="973300" y="3677525"/>
            <a:ext cx="7618800" cy="2972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Main cadmium input = atmosphere (fallout from anthropogenic sources)</a:t>
            </a:r>
            <a:endParaRPr b="0" i="0" sz="16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GB" sz="1600" u="none" cap="none" strike="noStrike">
                <a:solidFill>
                  <a:schemeClr val="dk1"/>
                </a:solidFill>
                <a:latin typeface="Calibri"/>
                <a:ea typeface="Calibri"/>
                <a:cs typeface="Calibri"/>
                <a:sym typeface="Calibri"/>
              </a:rPr>
              <a:t>Steady state system = reduction of cadmium input to the soil</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Calibri"/>
                <a:ea typeface="Calibri"/>
                <a:cs typeface="Calibri"/>
                <a:sym typeface="Calibri"/>
              </a:rPr>
              <a:t>Currently,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Calibri"/>
                <a:ea typeface="Calibri"/>
                <a:cs typeface="Calibri"/>
                <a:sym typeface="Calibri"/>
              </a:rPr>
              <a:t>Assuming steady state, decomposition = run-off to hydrosphere = 2,</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rgbClr val="FF0000"/>
                </a:solidFill>
                <a:latin typeface="Calibri"/>
                <a:ea typeface="Calibri"/>
                <a:cs typeface="Calibri"/>
                <a:sym typeface="Calibri"/>
              </a:rPr>
              <a:t>This would increase Cd concentration in the food chain!</a:t>
            </a:r>
            <a:endParaRPr b="1" i="0" sz="1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1" lang="en-GB" sz="1600">
                <a:solidFill>
                  <a:srgbClr val="FF0000"/>
                </a:solidFill>
                <a:latin typeface="Calibri"/>
                <a:ea typeface="Calibri"/>
                <a:cs typeface="Calibri"/>
                <a:sym typeface="Calibri"/>
              </a:rPr>
              <a:t>Alternatively, </a:t>
            </a:r>
            <a:r>
              <a:rPr b="1" i="0" lang="en-GB" sz="1600" u="none" cap="none" strike="noStrike">
                <a:solidFill>
                  <a:srgbClr val="FF0000"/>
                </a:solidFill>
                <a:latin typeface="Calibri"/>
                <a:ea typeface="Calibri"/>
                <a:cs typeface="Calibri"/>
                <a:sym typeface="Calibri"/>
              </a:rPr>
              <a:t> productive chains which use crop-by products </a:t>
            </a:r>
            <a:r>
              <a:rPr b="1" lang="en-GB" sz="1600">
                <a:solidFill>
                  <a:srgbClr val="FF0000"/>
                </a:solidFill>
                <a:latin typeface="Calibri"/>
                <a:ea typeface="Calibri"/>
                <a:cs typeface="Calibri"/>
                <a:sym typeface="Calibri"/>
              </a:rPr>
              <a:t>could be established</a:t>
            </a:r>
            <a:endParaRPr b="1" i="0" sz="1600" u="none" cap="none" strike="noStrike">
              <a:solidFill>
                <a:srgbClr val="FF0000"/>
              </a:solidFill>
              <a:latin typeface="Calibri"/>
              <a:ea typeface="Calibri"/>
              <a:cs typeface="Calibri"/>
              <a:sym typeface="Calibri"/>
            </a:endParaRPr>
          </a:p>
        </p:txBody>
      </p:sp>
      <p:pic>
        <p:nvPicPr>
          <p:cNvPr id="294" name="Google Shape;294;p16"/>
          <p:cNvPicPr preferRelativeResize="0"/>
          <p:nvPr/>
        </p:nvPicPr>
        <p:blipFill rotWithShape="1">
          <a:blip r:embed="rId3">
            <a:alphaModFix/>
          </a:blip>
          <a:srcRect b="0" l="0" r="0" t="0"/>
          <a:stretch/>
        </p:blipFill>
        <p:spPr>
          <a:xfrm>
            <a:off x="1967800" y="4510050"/>
            <a:ext cx="4934305" cy="355375"/>
          </a:xfrm>
          <a:prstGeom prst="rect">
            <a:avLst/>
          </a:prstGeom>
          <a:noFill/>
          <a:ln>
            <a:noFill/>
          </a:ln>
        </p:spPr>
      </p:pic>
      <p:pic>
        <p:nvPicPr>
          <p:cNvPr id="295" name="Google Shape;295;p16"/>
          <p:cNvPicPr preferRelativeResize="0"/>
          <p:nvPr/>
        </p:nvPicPr>
        <p:blipFill rotWithShape="1">
          <a:blip r:embed="rId4">
            <a:alphaModFix/>
          </a:blip>
          <a:srcRect b="0" l="0" r="0" t="0"/>
          <a:stretch/>
        </p:blipFill>
        <p:spPr>
          <a:xfrm>
            <a:off x="1967800" y="5350625"/>
            <a:ext cx="5044439" cy="43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p:nvPr/>
        </p:nvSpPr>
        <p:spPr>
          <a:xfrm>
            <a:off x="427775" y="1126175"/>
            <a:ext cx="82386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600" u="none" cap="none" strike="noStrike">
                <a:solidFill>
                  <a:srgbClr val="000000"/>
                </a:solidFill>
                <a:latin typeface="Montserrat"/>
                <a:ea typeface="Montserrat"/>
                <a:cs typeface="Montserrat"/>
                <a:sym typeface="Montserrat"/>
              </a:rPr>
              <a:t>Company XYZ operates a gravel pit and performs construction work (building/renovation of buildings) on-site. The current gravel stock in the pit is 1’000’000 tonnes. Gravel is extracted from the pit for sale to external clients (fixed amount of 20’000 tonnes every year), and also for the company’s own construction activities on-site. The empty pit is used to store demolition material (inert) received from external construction companies. The demolition material is ground by Company XYZ and half is used for construction. For its own constructions, Company XYZ uses both the grinded demolition material and extracted gravel from the pit (4 to 1 ratio).</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6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7000"/>
              </a:lnSpc>
              <a:spcBef>
                <a:spcPts val="0"/>
              </a:spcBef>
              <a:spcAft>
                <a:spcPts val="0"/>
              </a:spcAft>
              <a:buClr>
                <a:srgbClr val="000000"/>
              </a:buClr>
              <a:buSzPts val="1600"/>
              <a:buFont typeface="Montserrat"/>
              <a:buAutoNum type="arabicPeriod"/>
            </a:pPr>
            <a:r>
              <a:rPr b="1" i="0" lang="en-GB" sz="1600" u="none" cap="none" strike="noStrike">
                <a:solidFill>
                  <a:srgbClr val="000000"/>
                </a:solidFill>
                <a:latin typeface="Montserrat"/>
                <a:ea typeface="Montserrat"/>
                <a:cs typeface="Montserrat"/>
                <a:sym typeface="Montserrat"/>
              </a:rPr>
              <a:t>Set up a system diagram of the company.</a:t>
            </a:r>
            <a:endParaRPr b="1" i="0" sz="1600" u="none" cap="none" strike="noStrike">
              <a:solidFill>
                <a:srgbClr val="000000"/>
              </a:solidFill>
              <a:latin typeface="Montserrat"/>
              <a:ea typeface="Montserrat"/>
              <a:cs typeface="Montserrat"/>
              <a:sym typeface="Montserrat"/>
            </a:endParaRPr>
          </a:p>
          <a:p>
            <a:pPr indent="-330200" lvl="0" marL="457200" marR="0" rtl="0" algn="l">
              <a:lnSpc>
                <a:spcPct val="107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Establish the system equations.</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7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Solve the equations and quantify the system diagram.</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301" name="Google Shape;301;p17"/>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308" name="Google Shape;308;p18"/>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309" name="Google Shape;309;p18"/>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Gravel is extracted from the pit for sale to external clients (fixed amount of 20’000 tonnes every year), and also for the company’s own construction activities on-site. The empty pit is used to store demolition material (inert) received from external construction companies. The demolition material is ground by Company XYZ before storage and half is used for construction. For its own constructions, Company XYZ uses both the grinded demolition material and extracted gravel from the pit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316" name="Google Shape;316;p19"/>
          <p:cNvGrpSpPr/>
          <p:nvPr/>
        </p:nvGrpSpPr>
        <p:grpSpPr>
          <a:xfrm>
            <a:off x="5533825" y="3922325"/>
            <a:ext cx="796200" cy="504000"/>
            <a:chOff x="5533825" y="3922325"/>
            <a:chExt cx="796200" cy="504000"/>
          </a:xfrm>
        </p:grpSpPr>
        <p:sp>
          <p:nvSpPr>
            <p:cNvPr id="317" name="Google Shape;317;p19"/>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txBox="1"/>
            <p:nvPr/>
          </p:nvSpPr>
          <p:spPr>
            <a:xfrm>
              <a:off x="5533825" y="40162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319" name="Google Shape;319;p19"/>
          <p:cNvGrpSpPr/>
          <p:nvPr/>
        </p:nvGrpSpPr>
        <p:grpSpPr>
          <a:xfrm>
            <a:off x="5948794" y="5471675"/>
            <a:ext cx="796206" cy="504000"/>
            <a:chOff x="5948794" y="5471675"/>
            <a:chExt cx="796206" cy="504000"/>
          </a:xfrm>
        </p:grpSpPr>
        <p:sp>
          <p:nvSpPr>
            <p:cNvPr id="320" name="Google Shape;320;p19"/>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txBox="1"/>
            <p:nvPr/>
          </p:nvSpPr>
          <p:spPr>
            <a:xfrm>
              <a:off x="5948800" y="556557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cxnSp>
        <p:nvCxnSpPr>
          <p:cNvPr id="322" name="Google Shape;322;p19"/>
          <p:cNvCxnSpPr>
            <a:endCxn id="320"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sp>
        <p:nvSpPr>
          <p:cNvPr id="323" name="Google Shape;323;p19"/>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324" name="Google Shape;324;p19"/>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a:t>
            </a:r>
            <a:r>
              <a:rPr b="0" i="0" lang="en-GB" sz="1400" u="none" cap="none" strike="noStrike">
                <a:solidFill>
                  <a:srgbClr val="FF00FF"/>
                </a:solidFill>
                <a:latin typeface="Montserrat"/>
                <a:ea typeface="Montserrat"/>
                <a:cs typeface="Montserrat"/>
                <a:sym typeface="Montserrat"/>
              </a:rPr>
              <a:t>Gravel is extracted from the pit </a:t>
            </a:r>
            <a:r>
              <a:rPr b="0" i="0" lang="en-GB" sz="1400" u="none" cap="none" strike="noStrike">
                <a:solidFill>
                  <a:srgbClr val="3381FF"/>
                </a:solidFill>
                <a:latin typeface="Montserrat"/>
                <a:ea typeface="Montserrat"/>
                <a:cs typeface="Montserrat"/>
                <a:sym typeface="Montserrat"/>
              </a:rPr>
              <a:t>for sale to external clients</a:t>
            </a:r>
            <a:r>
              <a:rPr b="0" i="0" lang="en-GB" sz="1400" u="none" cap="none" strike="noStrike">
                <a:solidFill>
                  <a:srgbClr val="000000"/>
                </a:solidFill>
                <a:latin typeface="Montserrat"/>
                <a:ea typeface="Montserrat"/>
                <a:cs typeface="Montserrat"/>
                <a:sym typeface="Montserrat"/>
              </a:rPr>
              <a:t> (fixed amount of 20’000 tonnes every year), and also for the company’s own construction activities on-site. The empty pit is used to store demolition material (inert) received from external construction companies. The demolition material is ground by Company XYZ before storage and half is used for construction. For its own constructions, Company XYZ uses both the grinded demolition material and extracted gravel from the pit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653650" y="1049975"/>
            <a:ext cx="7953300" cy="49089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An agricultural enterprise involves the processes of </a:t>
            </a:r>
            <a:r>
              <a:rPr b="1" i="0" lang="en-GB" sz="1600" u="none" cap="none" strike="noStrike">
                <a:solidFill>
                  <a:srgbClr val="000000"/>
                </a:solidFill>
                <a:latin typeface="Montserrat"/>
                <a:ea typeface="Montserrat"/>
                <a:cs typeface="Montserrat"/>
                <a:sym typeface="Montserrat"/>
              </a:rPr>
              <a:t>cultivation</a:t>
            </a:r>
            <a:r>
              <a:rPr b="0" i="0" lang="en-GB" sz="1600" u="none" cap="none" strike="noStrike">
                <a:solidFill>
                  <a:srgbClr val="000000"/>
                </a:solidFill>
                <a:latin typeface="Montserrat"/>
                <a:ea typeface="Montserrat"/>
                <a:cs typeface="Montserrat"/>
                <a:sym typeface="Montserrat"/>
              </a:rPr>
              <a:t>, which includes the vegetation itself, </a:t>
            </a:r>
            <a:r>
              <a:rPr b="1" i="0" lang="en-GB" sz="1600" u="none" cap="none" strike="noStrike">
                <a:solidFill>
                  <a:srgbClr val="000000"/>
                </a:solidFill>
                <a:latin typeface="Montserrat"/>
                <a:ea typeface="Montserrat"/>
                <a:cs typeface="Montserrat"/>
                <a:sym typeface="Montserrat"/>
              </a:rPr>
              <a:t>livestock production</a:t>
            </a:r>
            <a:r>
              <a:rPr b="0" i="0" lang="en-GB" sz="1600" u="none" cap="none" strike="noStrike">
                <a:solidFill>
                  <a:srgbClr val="000000"/>
                </a:solidFill>
                <a:latin typeface="Montserrat"/>
                <a:ea typeface="Montserrat"/>
                <a:cs typeface="Montserrat"/>
                <a:sym typeface="Montserrat"/>
              </a:rPr>
              <a:t>, and </a:t>
            </a:r>
            <a:r>
              <a:rPr b="1" i="0" lang="en-GB" sz="1600" u="none" cap="none" strike="noStrike">
                <a:solidFill>
                  <a:srgbClr val="000000"/>
                </a:solidFill>
                <a:latin typeface="Montserrat"/>
                <a:ea typeface="Montserrat"/>
                <a:cs typeface="Montserrat"/>
                <a:sym typeface="Montserrat"/>
              </a:rPr>
              <a:t>soil</a:t>
            </a:r>
            <a:r>
              <a:rPr b="0" i="0" lang="en-GB" sz="1600" u="none" cap="none" strike="noStrike">
                <a:solidFill>
                  <a:srgbClr val="000000"/>
                </a:solidFill>
                <a:latin typeface="Montserrat"/>
                <a:ea typeface="Montserrat"/>
                <a:cs typeface="Montserrat"/>
                <a:sym typeface="Montserrat"/>
              </a:rPr>
              <a:t>. To feed the livestock, the farmer uses both </a:t>
            </a:r>
            <a:r>
              <a:rPr b="0" i="0" lang="en-GB" sz="1600" u="sng" cap="none" strike="noStrike">
                <a:solidFill>
                  <a:srgbClr val="000000"/>
                </a:solidFill>
                <a:latin typeface="Montserrat"/>
                <a:ea typeface="Montserrat"/>
                <a:cs typeface="Montserrat"/>
                <a:sym typeface="Montserrat"/>
              </a:rPr>
              <a:t>imported</a:t>
            </a:r>
            <a:r>
              <a:rPr b="0" i="0" lang="en-GB" sz="1600" u="none" cap="none" strike="noStrike">
                <a:solidFill>
                  <a:srgbClr val="000000"/>
                </a:solidFill>
                <a:latin typeface="Montserrat"/>
                <a:ea typeface="Montserrat"/>
                <a:cs typeface="Montserrat"/>
                <a:sym typeface="Montserrat"/>
              </a:rPr>
              <a:t> and internal fodder (1 and 15 gCd/y respectively). The products from the livestock (milk and meat) have a cadmium content of 2 gCd/y and are </a:t>
            </a:r>
            <a:r>
              <a:rPr b="0" i="0" lang="en-GB" sz="1600" u="sng" cap="none" strike="noStrike">
                <a:solidFill>
                  <a:srgbClr val="000000"/>
                </a:solidFill>
                <a:latin typeface="Montserrat"/>
                <a:ea typeface="Montserrat"/>
                <a:cs typeface="Montserrat"/>
                <a:sym typeface="Montserrat"/>
              </a:rPr>
              <a:t>sold on the local market</a:t>
            </a:r>
            <a:r>
              <a:rPr b="0" i="0" lang="en-GB" sz="1600" u="none" cap="none" strike="noStrike">
                <a:solidFill>
                  <a:srgbClr val="000000"/>
                </a:solidFill>
                <a:latin typeface="Montserrat"/>
                <a:ea typeface="Montserrat"/>
                <a:cs typeface="Montserrat"/>
                <a:sym typeface="Montserrat"/>
              </a:rPr>
              <a:t>. The manure is used to fertilise the crops. The cadmium </a:t>
            </a:r>
            <a:r>
              <a:rPr b="0" i="0" lang="en-GB" sz="1600" u="sng" cap="none" strike="noStrike">
                <a:solidFill>
                  <a:srgbClr val="000000"/>
                </a:solidFill>
                <a:latin typeface="Montserrat"/>
                <a:ea typeface="Montserrat"/>
                <a:cs typeface="Montserrat"/>
                <a:sym typeface="Montserrat"/>
              </a:rPr>
              <a:t>fallout from the atmosphere </a:t>
            </a:r>
            <a:r>
              <a:rPr b="0" i="0" lang="en-GB" sz="1600" u="none" cap="none" strike="noStrike">
                <a:solidFill>
                  <a:srgbClr val="000000"/>
                </a:solidFill>
                <a:latin typeface="Montserrat"/>
                <a:ea typeface="Montserrat"/>
                <a:cs typeface="Montserrat"/>
                <a:sym typeface="Montserrat"/>
              </a:rPr>
              <a:t>to the crops represents 30 gCd/y. The farmer also uses </a:t>
            </a:r>
            <a:r>
              <a:rPr b="0" i="0" lang="en-GB" sz="1600" u="sng" cap="none" strike="noStrike">
                <a:solidFill>
                  <a:srgbClr val="000000"/>
                </a:solidFill>
                <a:latin typeface="Montserrat"/>
                <a:ea typeface="Montserrat"/>
                <a:cs typeface="Montserrat"/>
                <a:sym typeface="Montserrat"/>
              </a:rPr>
              <a:t>artificial fertiliser</a:t>
            </a:r>
            <a:r>
              <a:rPr b="0" i="0" lang="en-GB" sz="1600" u="none" cap="none" strike="noStrike">
                <a:solidFill>
                  <a:srgbClr val="000000"/>
                </a:solidFill>
                <a:latin typeface="Montserrat"/>
                <a:ea typeface="Montserrat"/>
                <a:cs typeface="Montserrat"/>
                <a:sym typeface="Montserrat"/>
              </a:rPr>
              <a:t> with a cadmium content of 5 gCd/y for the cultivation. We assume that all these cadmium inputs are assimilated by the vegetal cover and the concentration in the harvest is 17 gCd/y. Part of it is sold to the local market (2 gCd/y) and the rest is used as fodder. All the crop by–products decompose on the land to feed the soil. There is some </a:t>
            </a:r>
            <a:r>
              <a:rPr b="0" i="0" lang="en-GB" sz="1600" u="sng" cap="none" strike="noStrike">
                <a:solidFill>
                  <a:srgbClr val="000000"/>
                </a:solidFill>
                <a:latin typeface="Montserrat"/>
                <a:ea typeface="Montserrat"/>
                <a:cs typeface="Montserrat"/>
                <a:sym typeface="Montserrat"/>
              </a:rPr>
              <a:t>erosion and run–off</a:t>
            </a:r>
            <a:r>
              <a:rPr b="0" i="0" lang="en-GB" sz="1600" u="none" cap="none" strike="noStrike">
                <a:solidFill>
                  <a:srgbClr val="000000"/>
                </a:solidFill>
                <a:latin typeface="Montserrat"/>
                <a:ea typeface="Montserrat"/>
                <a:cs typeface="Montserrat"/>
                <a:sym typeface="Montserrat"/>
              </a:rPr>
              <a:t> happening, which takes out 2 gCd/y from the soil into the water.</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0" lvl="0" marL="0" marR="0" rtl="0" algn="r">
              <a:lnSpc>
                <a:spcPct val="107000"/>
              </a:lnSpc>
              <a:spcBef>
                <a:spcPts val="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 </a:t>
            </a:r>
            <a:r>
              <a:rPr b="1" i="0" lang="en-GB" sz="1600" u="none" cap="none" strike="noStrike">
                <a:solidFill>
                  <a:srgbClr val="000000"/>
                </a:solidFill>
                <a:latin typeface="Montserrat"/>
                <a:ea typeface="Montserrat"/>
                <a:cs typeface="Montserrat"/>
                <a:sym typeface="Montserrat"/>
              </a:rPr>
              <a:t>within </a:t>
            </a:r>
            <a:r>
              <a:rPr b="0" i="0" lang="en-GB" sz="1600" u="none" cap="none" strike="noStrike">
                <a:solidFill>
                  <a:srgbClr val="000000"/>
                </a:solidFill>
                <a:latin typeface="Montserrat"/>
                <a:ea typeface="Montserrat"/>
                <a:cs typeface="Montserrat"/>
                <a:sym typeface="Montserrat"/>
              </a:rPr>
              <a:t>/ </a:t>
            </a:r>
            <a:r>
              <a:rPr b="0" i="0" lang="en-GB" sz="1600" u="sng" cap="none" strike="noStrike">
                <a:solidFill>
                  <a:srgbClr val="000000"/>
                </a:solidFill>
                <a:latin typeface="Montserrat"/>
                <a:ea typeface="Montserrat"/>
                <a:cs typeface="Montserrat"/>
                <a:sym typeface="Montserrat"/>
              </a:rPr>
              <a:t>beyond</a:t>
            </a:r>
            <a:r>
              <a:rPr b="0" i="0" lang="en-GB" sz="1600" u="none" cap="none" strike="noStrike">
                <a:solidFill>
                  <a:srgbClr val="000000"/>
                </a:solidFill>
                <a:latin typeface="Montserrat"/>
                <a:ea typeface="Montserrat"/>
                <a:cs typeface="Montserrat"/>
                <a:sym typeface="Montserrat"/>
              </a:rPr>
              <a:t> system boundaries (agricultural enterprise)</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98" name="Google Shape;98;p2"/>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99" name="Google Shape;99;p2"/>
          <p:cNvSpPr/>
          <p:nvPr/>
        </p:nvSpPr>
        <p:spPr>
          <a:xfrm>
            <a:off x="653650" y="5334000"/>
            <a:ext cx="7953300" cy="642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b="0" i="1"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1"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331" name="Google Shape;331;p20"/>
          <p:cNvGrpSpPr/>
          <p:nvPr/>
        </p:nvGrpSpPr>
        <p:grpSpPr>
          <a:xfrm>
            <a:off x="5533825" y="3922325"/>
            <a:ext cx="796200" cy="504000"/>
            <a:chOff x="5533825" y="3922325"/>
            <a:chExt cx="796200" cy="504000"/>
          </a:xfrm>
        </p:grpSpPr>
        <p:sp>
          <p:nvSpPr>
            <p:cNvPr id="332" name="Google Shape;332;p20"/>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0"/>
            <p:cNvSpPr txBox="1"/>
            <p:nvPr/>
          </p:nvSpPr>
          <p:spPr>
            <a:xfrm>
              <a:off x="5533825" y="40162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334" name="Google Shape;334;p20"/>
          <p:cNvGrpSpPr/>
          <p:nvPr/>
        </p:nvGrpSpPr>
        <p:grpSpPr>
          <a:xfrm>
            <a:off x="5948794" y="5471675"/>
            <a:ext cx="796206" cy="504000"/>
            <a:chOff x="5948794" y="5471675"/>
            <a:chExt cx="796206" cy="504000"/>
          </a:xfrm>
        </p:grpSpPr>
        <p:sp>
          <p:nvSpPr>
            <p:cNvPr id="335" name="Google Shape;335;p20"/>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0"/>
            <p:cNvSpPr txBox="1"/>
            <p:nvPr/>
          </p:nvSpPr>
          <p:spPr>
            <a:xfrm>
              <a:off x="5948800" y="556557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337" name="Google Shape;337;p20"/>
          <p:cNvGrpSpPr/>
          <p:nvPr/>
        </p:nvGrpSpPr>
        <p:grpSpPr>
          <a:xfrm>
            <a:off x="7229175" y="3922325"/>
            <a:ext cx="845700" cy="504000"/>
            <a:chOff x="7229175" y="3922325"/>
            <a:chExt cx="845700" cy="504000"/>
          </a:xfrm>
        </p:grpSpPr>
        <p:sp>
          <p:nvSpPr>
            <p:cNvPr id="338" name="Google Shape;338;p20"/>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0"/>
            <p:cNvSpPr txBox="1"/>
            <p:nvPr/>
          </p:nvSpPr>
          <p:spPr>
            <a:xfrm>
              <a:off x="7229175" y="40162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cxnSp>
        <p:nvCxnSpPr>
          <p:cNvPr id="340" name="Google Shape;340;p20"/>
          <p:cNvCxnSpPr>
            <a:endCxn id="335"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341" name="Google Shape;341;p20"/>
          <p:cNvCxnSpPr>
            <a:stCxn id="333" idx="3"/>
            <a:endCxn id="339" idx="1"/>
          </p:cNvCxnSpPr>
          <p:nvPr/>
        </p:nvCxnSpPr>
        <p:spPr>
          <a:xfrm>
            <a:off x="6330025" y="4174325"/>
            <a:ext cx="899100" cy="0"/>
          </a:xfrm>
          <a:prstGeom prst="straightConnector1">
            <a:avLst/>
          </a:prstGeom>
          <a:noFill/>
          <a:ln cap="flat" cmpd="sng" w="9525">
            <a:solidFill>
              <a:schemeClr val="dk2"/>
            </a:solidFill>
            <a:prstDash val="solid"/>
            <a:round/>
            <a:headEnd len="sm" w="sm" type="none"/>
            <a:tailEnd len="med" w="med" type="triangle"/>
          </a:ln>
        </p:spPr>
      </p:cxnSp>
      <p:sp>
        <p:nvSpPr>
          <p:cNvPr id="342" name="Google Shape;342;p20"/>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343" name="Google Shape;343;p20"/>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a:t>
            </a:r>
            <a:r>
              <a:rPr b="0" i="0" lang="en-GB" sz="1400" u="none" cap="none" strike="noStrike">
                <a:solidFill>
                  <a:srgbClr val="FF00FF"/>
                </a:solidFill>
                <a:latin typeface="Montserrat"/>
                <a:ea typeface="Montserrat"/>
                <a:cs typeface="Montserrat"/>
                <a:sym typeface="Montserrat"/>
              </a:rPr>
              <a:t>Gravel is extracted from the pit </a:t>
            </a:r>
            <a:r>
              <a:rPr b="0" i="0" lang="en-GB" sz="1400" u="none" cap="none" strike="noStrike">
                <a:solidFill>
                  <a:srgbClr val="3381FF"/>
                </a:solidFill>
                <a:latin typeface="Montserrat"/>
                <a:ea typeface="Montserrat"/>
                <a:cs typeface="Montserrat"/>
                <a:sym typeface="Montserrat"/>
              </a:rPr>
              <a:t>for sale to external clients</a:t>
            </a:r>
            <a:r>
              <a:rPr b="0" i="0" lang="en-GB" sz="1400" u="none" cap="none" strike="noStrike">
                <a:solidFill>
                  <a:srgbClr val="000000"/>
                </a:solidFill>
                <a:latin typeface="Montserrat"/>
                <a:ea typeface="Montserrat"/>
                <a:cs typeface="Montserrat"/>
                <a:sym typeface="Montserrat"/>
              </a:rPr>
              <a:t> (fixed amount of 20’000 tonnes every year), and </a:t>
            </a:r>
            <a:r>
              <a:rPr b="0" i="0" lang="en-GB" sz="1400" u="none" cap="none" strike="noStrike">
                <a:solidFill>
                  <a:srgbClr val="FF9900"/>
                </a:solidFill>
                <a:latin typeface="Montserrat"/>
                <a:ea typeface="Montserrat"/>
                <a:cs typeface="Montserrat"/>
                <a:sym typeface="Montserrat"/>
              </a:rPr>
              <a:t>also for the company’s own construction activities on-site</a:t>
            </a:r>
            <a:r>
              <a:rPr b="0" i="0" lang="en-GB" sz="1400" u="none" cap="none" strike="noStrike">
                <a:solidFill>
                  <a:srgbClr val="000000"/>
                </a:solidFill>
                <a:latin typeface="Montserrat"/>
                <a:ea typeface="Montserrat"/>
                <a:cs typeface="Montserrat"/>
                <a:sym typeface="Montserrat"/>
              </a:rPr>
              <a:t>. The empty pit is used to store demolition material (inert) received from external construction companies. The demolition material is ground by Company XYZ before storage and half is used for construction. For its own constructions, Company XYZ uses both the grinded demolition material and extracted gravel from the pit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1"/>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350" name="Google Shape;350;p21"/>
          <p:cNvGrpSpPr/>
          <p:nvPr/>
        </p:nvGrpSpPr>
        <p:grpSpPr>
          <a:xfrm>
            <a:off x="5533825" y="3922325"/>
            <a:ext cx="796200" cy="504000"/>
            <a:chOff x="5533825" y="3922325"/>
            <a:chExt cx="796200" cy="504000"/>
          </a:xfrm>
        </p:grpSpPr>
        <p:sp>
          <p:nvSpPr>
            <p:cNvPr id="351" name="Google Shape;351;p21"/>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1"/>
            <p:cNvSpPr txBox="1"/>
            <p:nvPr/>
          </p:nvSpPr>
          <p:spPr>
            <a:xfrm>
              <a:off x="5533825" y="40162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353" name="Google Shape;353;p21"/>
          <p:cNvGrpSpPr/>
          <p:nvPr/>
        </p:nvGrpSpPr>
        <p:grpSpPr>
          <a:xfrm>
            <a:off x="5948794" y="5471675"/>
            <a:ext cx="796206" cy="504000"/>
            <a:chOff x="5948794" y="5471675"/>
            <a:chExt cx="796206" cy="504000"/>
          </a:xfrm>
        </p:grpSpPr>
        <p:sp>
          <p:nvSpPr>
            <p:cNvPr id="354" name="Google Shape;354;p21"/>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1"/>
            <p:cNvSpPr txBox="1"/>
            <p:nvPr/>
          </p:nvSpPr>
          <p:spPr>
            <a:xfrm>
              <a:off x="5948800" y="556557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356" name="Google Shape;356;p21"/>
          <p:cNvGrpSpPr/>
          <p:nvPr/>
        </p:nvGrpSpPr>
        <p:grpSpPr>
          <a:xfrm>
            <a:off x="7229175" y="3922325"/>
            <a:ext cx="845700" cy="504000"/>
            <a:chOff x="7229175" y="3922325"/>
            <a:chExt cx="845700" cy="504000"/>
          </a:xfrm>
        </p:grpSpPr>
        <p:sp>
          <p:nvSpPr>
            <p:cNvPr id="357" name="Google Shape;357;p21"/>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1"/>
            <p:cNvSpPr txBox="1"/>
            <p:nvPr/>
          </p:nvSpPr>
          <p:spPr>
            <a:xfrm>
              <a:off x="7229175" y="40162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grpSp>
        <p:nvGrpSpPr>
          <p:cNvPr id="359" name="Google Shape;359;p21"/>
          <p:cNvGrpSpPr/>
          <p:nvPr/>
        </p:nvGrpSpPr>
        <p:grpSpPr>
          <a:xfrm>
            <a:off x="5533825" y="2868350"/>
            <a:ext cx="796200" cy="504000"/>
            <a:chOff x="7050125" y="2996825"/>
            <a:chExt cx="796200" cy="504000"/>
          </a:xfrm>
        </p:grpSpPr>
        <p:sp>
          <p:nvSpPr>
            <p:cNvPr id="360" name="Google Shape;360;p21"/>
            <p:cNvSpPr/>
            <p:nvPr/>
          </p:nvSpPr>
          <p:spPr>
            <a:xfrm>
              <a:off x="7050125" y="2996825"/>
              <a:ext cx="796200" cy="50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1"/>
            <p:cNvSpPr txBox="1"/>
            <p:nvPr/>
          </p:nvSpPr>
          <p:spPr>
            <a:xfrm>
              <a:off x="7050125" y="3110113"/>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storage</a:t>
              </a:r>
              <a:endParaRPr b="0" i="0" sz="1000" u="none" cap="none" strike="noStrike">
                <a:solidFill>
                  <a:srgbClr val="000000"/>
                </a:solidFill>
                <a:latin typeface="Calibri"/>
                <a:ea typeface="Calibri"/>
                <a:cs typeface="Calibri"/>
                <a:sym typeface="Calibri"/>
              </a:endParaRPr>
            </a:p>
          </p:txBody>
        </p:sp>
      </p:grpSp>
      <p:grpSp>
        <p:nvGrpSpPr>
          <p:cNvPr id="362" name="Google Shape;362;p21"/>
          <p:cNvGrpSpPr/>
          <p:nvPr/>
        </p:nvGrpSpPr>
        <p:grpSpPr>
          <a:xfrm>
            <a:off x="6966900" y="1055800"/>
            <a:ext cx="796200" cy="504000"/>
            <a:chOff x="6966900" y="1065700"/>
            <a:chExt cx="796200" cy="504000"/>
          </a:xfrm>
        </p:grpSpPr>
        <p:sp>
          <p:nvSpPr>
            <p:cNvPr id="363" name="Google Shape;363;p21"/>
            <p:cNvSpPr/>
            <p:nvPr/>
          </p:nvSpPr>
          <p:spPr>
            <a:xfrm>
              <a:off x="6966900" y="1065700"/>
              <a:ext cx="7962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1"/>
            <p:cNvSpPr txBox="1"/>
            <p:nvPr/>
          </p:nvSpPr>
          <p:spPr>
            <a:xfrm>
              <a:off x="6966900" y="115960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demolition</a:t>
              </a:r>
              <a:endParaRPr b="0" i="0" sz="1000" u="none" cap="none" strike="noStrike">
                <a:solidFill>
                  <a:srgbClr val="000000"/>
                </a:solidFill>
                <a:latin typeface="Calibri"/>
                <a:ea typeface="Calibri"/>
                <a:cs typeface="Calibri"/>
                <a:sym typeface="Calibri"/>
              </a:endParaRPr>
            </a:p>
          </p:txBody>
        </p:sp>
      </p:grpSp>
      <p:cxnSp>
        <p:nvCxnSpPr>
          <p:cNvPr id="365" name="Google Shape;365;p21"/>
          <p:cNvCxnSpPr>
            <a:endCxn id="354"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366" name="Google Shape;366;p21"/>
          <p:cNvCxnSpPr>
            <a:stCxn id="352" idx="3"/>
            <a:endCxn id="358" idx="1"/>
          </p:cNvCxnSpPr>
          <p:nvPr/>
        </p:nvCxnSpPr>
        <p:spPr>
          <a:xfrm>
            <a:off x="6330025" y="4174325"/>
            <a:ext cx="899100" cy="0"/>
          </a:xfrm>
          <a:prstGeom prst="straightConnector1">
            <a:avLst/>
          </a:prstGeom>
          <a:noFill/>
          <a:ln cap="flat" cmpd="sng" w="9525">
            <a:solidFill>
              <a:schemeClr val="dk2"/>
            </a:solidFill>
            <a:prstDash val="solid"/>
            <a:round/>
            <a:headEnd len="sm" w="sm" type="none"/>
            <a:tailEnd len="med" w="med" type="triangle"/>
          </a:ln>
        </p:spPr>
      </p:cxnSp>
      <p:cxnSp>
        <p:nvCxnSpPr>
          <p:cNvPr id="367" name="Google Shape;367;p21"/>
          <p:cNvCxnSpPr>
            <a:stCxn id="364" idx="1"/>
            <a:endCxn id="360" idx="0"/>
          </p:cNvCxnSpPr>
          <p:nvPr/>
        </p:nvCxnSpPr>
        <p:spPr>
          <a:xfrm flipH="1">
            <a:off x="5931900" y="1307800"/>
            <a:ext cx="1035000" cy="1560600"/>
          </a:xfrm>
          <a:prstGeom prst="straightConnector1">
            <a:avLst/>
          </a:prstGeom>
          <a:noFill/>
          <a:ln cap="flat" cmpd="sng" w="9525">
            <a:solidFill>
              <a:schemeClr val="dk2"/>
            </a:solidFill>
            <a:prstDash val="solid"/>
            <a:round/>
            <a:headEnd len="sm" w="sm" type="none"/>
            <a:tailEnd len="med" w="med" type="triangle"/>
          </a:ln>
        </p:spPr>
      </p:cxnSp>
      <p:sp>
        <p:nvSpPr>
          <p:cNvPr id="368" name="Google Shape;368;p21"/>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369" name="Google Shape;369;p21"/>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a:t>
            </a:r>
            <a:r>
              <a:rPr b="0" i="0" lang="en-GB" sz="1400" u="none" cap="none" strike="noStrike">
                <a:solidFill>
                  <a:srgbClr val="FF00FF"/>
                </a:solidFill>
                <a:latin typeface="Montserrat"/>
                <a:ea typeface="Montserrat"/>
                <a:cs typeface="Montserrat"/>
                <a:sym typeface="Montserrat"/>
              </a:rPr>
              <a:t>Gravel is extracted from the pit </a:t>
            </a:r>
            <a:r>
              <a:rPr b="0" i="0" lang="en-GB" sz="1400" u="none" cap="none" strike="noStrike">
                <a:solidFill>
                  <a:srgbClr val="3381FF"/>
                </a:solidFill>
                <a:latin typeface="Montserrat"/>
                <a:ea typeface="Montserrat"/>
                <a:cs typeface="Montserrat"/>
                <a:sym typeface="Montserrat"/>
              </a:rPr>
              <a:t>for sale to external clients</a:t>
            </a:r>
            <a:r>
              <a:rPr b="0" i="0" lang="en-GB" sz="1400" u="none" cap="none" strike="noStrike">
                <a:solidFill>
                  <a:srgbClr val="000000"/>
                </a:solidFill>
                <a:latin typeface="Montserrat"/>
                <a:ea typeface="Montserrat"/>
                <a:cs typeface="Montserrat"/>
                <a:sym typeface="Montserrat"/>
              </a:rPr>
              <a:t> (fixed amount of 20’000 tonnes every year), and </a:t>
            </a:r>
            <a:r>
              <a:rPr b="0" i="0" lang="en-GB" sz="1400" u="none" cap="none" strike="noStrike">
                <a:solidFill>
                  <a:srgbClr val="FF9900"/>
                </a:solidFill>
                <a:latin typeface="Montserrat"/>
                <a:ea typeface="Montserrat"/>
                <a:cs typeface="Montserrat"/>
                <a:sym typeface="Montserrat"/>
              </a:rPr>
              <a:t>also for the company’s own construction activities on-site</a:t>
            </a:r>
            <a:r>
              <a:rPr b="0" i="0" lang="en-GB" sz="1400" u="none" cap="none" strike="noStrike">
                <a:solidFill>
                  <a:srgbClr val="000000"/>
                </a:solidFill>
                <a:latin typeface="Montserrat"/>
                <a:ea typeface="Montserrat"/>
                <a:cs typeface="Montserrat"/>
                <a:sym typeface="Montserrat"/>
              </a:rPr>
              <a:t>. The empty pit is used to</a:t>
            </a:r>
            <a:r>
              <a:rPr b="0" i="0" lang="en-GB" sz="1400" u="none" cap="none" strike="noStrike">
                <a:solidFill>
                  <a:srgbClr val="9900FF"/>
                </a:solidFill>
                <a:latin typeface="Montserrat"/>
                <a:ea typeface="Montserrat"/>
                <a:cs typeface="Montserrat"/>
                <a:sym typeface="Montserrat"/>
              </a:rPr>
              <a:t> store demolition material (inert) </a:t>
            </a:r>
            <a:r>
              <a:rPr b="0" i="0" lang="en-GB" sz="1400" u="none" cap="none" strike="noStrike">
                <a:solidFill>
                  <a:srgbClr val="FF0000"/>
                </a:solidFill>
                <a:latin typeface="Montserrat"/>
                <a:ea typeface="Montserrat"/>
                <a:cs typeface="Montserrat"/>
                <a:sym typeface="Montserrat"/>
              </a:rPr>
              <a:t>received from external construction companies</a:t>
            </a:r>
            <a:r>
              <a:rPr b="0" i="0" lang="en-GB" sz="1400" u="none" cap="none" strike="noStrike">
                <a:solidFill>
                  <a:srgbClr val="000000"/>
                </a:solidFill>
                <a:latin typeface="Montserrat"/>
                <a:ea typeface="Montserrat"/>
                <a:cs typeface="Montserrat"/>
                <a:sym typeface="Montserrat"/>
              </a:rPr>
              <a:t>. The demolition material is ground by Company XYZ before storage and half is used for construction. For its own constructions, Company XYZ uses both the grinded demolition material and extracted gravel from the pit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2"/>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a:t>
            </a:r>
            <a:r>
              <a:rPr b="0" i="0" lang="en-GB" sz="1400" u="none" cap="none" strike="noStrike">
                <a:solidFill>
                  <a:srgbClr val="FF00FF"/>
                </a:solidFill>
                <a:latin typeface="Montserrat"/>
                <a:ea typeface="Montserrat"/>
                <a:cs typeface="Montserrat"/>
                <a:sym typeface="Montserrat"/>
              </a:rPr>
              <a:t>Gravel is extracted from the pit </a:t>
            </a:r>
            <a:r>
              <a:rPr b="0" i="0" lang="en-GB" sz="1400" u="none" cap="none" strike="noStrike">
                <a:solidFill>
                  <a:srgbClr val="3381FF"/>
                </a:solidFill>
                <a:latin typeface="Montserrat"/>
                <a:ea typeface="Montserrat"/>
                <a:cs typeface="Montserrat"/>
                <a:sym typeface="Montserrat"/>
              </a:rPr>
              <a:t>for sale to external clients</a:t>
            </a:r>
            <a:r>
              <a:rPr b="0" i="0" lang="en-GB" sz="1400" u="none" cap="none" strike="noStrike">
                <a:solidFill>
                  <a:srgbClr val="000000"/>
                </a:solidFill>
                <a:latin typeface="Montserrat"/>
                <a:ea typeface="Montserrat"/>
                <a:cs typeface="Montserrat"/>
                <a:sym typeface="Montserrat"/>
              </a:rPr>
              <a:t> (fixed amount of 20’000 tonnes every year), and </a:t>
            </a:r>
            <a:r>
              <a:rPr b="0" i="0" lang="en-GB" sz="1400" u="none" cap="none" strike="noStrike">
                <a:solidFill>
                  <a:srgbClr val="FF9900"/>
                </a:solidFill>
                <a:latin typeface="Montserrat"/>
                <a:ea typeface="Montserrat"/>
                <a:cs typeface="Montserrat"/>
                <a:sym typeface="Montserrat"/>
              </a:rPr>
              <a:t>also for the company’s own construction activities on-site</a:t>
            </a:r>
            <a:r>
              <a:rPr b="0" i="0" lang="en-GB" sz="1400" u="none" cap="none" strike="noStrike">
                <a:solidFill>
                  <a:srgbClr val="000000"/>
                </a:solidFill>
                <a:latin typeface="Montserrat"/>
                <a:ea typeface="Montserrat"/>
                <a:cs typeface="Montserrat"/>
                <a:sym typeface="Montserrat"/>
              </a:rPr>
              <a:t>. The empty pit is used to</a:t>
            </a:r>
            <a:r>
              <a:rPr b="0" i="0" lang="en-GB" sz="1400" u="none" cap="none" strike="noStrike">
                <a:solidFill>
                  <a:srgbClr val="9900FF"/>
                </a:solidFill>
                <a:latin typeface="Montserrat"/>
                <a:ea typeface="Montserrat"/>
                <a:cs typeface="Montserrat"/>
                <a:sym typeface="Montserrat"/>
              </a:rPr>
              <a:t> store demolition material (inert) </a:t>
            </a:r>
            <a:r>
              <a:rPr b="0" i="0" lang="en-GB" sz="1400" u="none" cap="none" strike="noStrike">
                <a:solidFill>
                  <a:srgbClr val="FF0000"/>
                </a:solidFill>
                <a:latin typeface="Montserrat"/>
                <a:ea typeface="Montserrat"/>
                <a:cs typeface="Montserrat"/>
                <a:sym typeface="Montserrat"/>
              </a:rPr>
              <a:t>received from external construction companies</a:t>
            </a:r>
            <a:r>
              <a:rPr b="0" i="0" lang="en-GB" sz="1400" u="none" cap="none" strike="noStrike">
                <a:solidFill>
                  <a:srgbClr val="000000"/>
                </a:solidFill>
                <a:latin typeface="Montserrat"/>
                <a:ea typeface="Montserrat"/>
                <a:cs typeface="Montserrat"/>
                <a:sym typeface="Montserrat"/>
              </a:rPr>
              <a:t>. </a:t>
            </a:r>
            <a:r>
              <a:rPr b="0" i="0" lang="en-GB" sz="1400" u="none" cap="none" strike="noStrike">
                <a:solidFill>
                  <a:srgbClr val="00B050"/>
                </a:solidFill>
                <a:latin typeface="Montserrat"/>
                <a:ea typeface="Montserrat"/>
                <a:cs typeface="Montserrat"/>
                <a:sym typeface="Montserrat"/>
              </a:rPr>
              <a:t>The demolition material is ground by Company XYZ</a:t>
            </a:r>
            <a:r>
              <a:rPr b="0" i="0" lang="en-GB" sz="1400" u="none" cap="none" strike="noStrike">
                <a:solidFill>
                  <a:srgbClr val="000000"/>
                </a:solidFill>
                <a:latin typeface="Montserrat"/>
                <a:ea typeface="Montserrat"/>
                <a:cs typeface="Montserrat"/>
                <a:sym typeface="Montserrat"/>
              </a:rPr>
              <a:t> </a:t>
            </a:r>
            <a:r>
              <a:rPr b="0" i="0" lang="en-GB" sz="1400" u="none" cap="none" strike="noStrike">
                <a:solidFill>
                  <a:srgbClr val="00B050"/>
                </a:solidFill>
                <a:latin typeface="Montserrat"/>
                <a:ea typeface="Montserrat"/>
                <a:cs typeface="Montserrat"/>
                <a:sym typeface="Montserrat"/>
              </a:rPr>
              <a:t>before storage</a:t>
            </a:r>
            <a:r>
              <a:rPr b="0" i="0" lang="en-GB" sz="1400" u="none" cap="none" strike="noStrike">
                <a:solidFill>
                  <a:srgbClr val="000000"/>
                </a:solidFill>
                <a:latin typeface="Montserrat"/>
                <a:ea typeface="Montserrat"/>
                <a:cs typeface="Montserrat"/>
                <a:sym typeface="Montserrat"/>
              </a:rPr>
              <a:t> and half is used for construction. For its own constructions, Company XYZ uses both the grinded demolition material and extracted gravel from the pit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6" name="Google Shape;376;p22"/>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377" name="Google Shape;377;p22"/>
          <p:cNvGrpSpPr/>
          <p:nvPr/>
        </p:nvGrpSpPr>
        <p:grpSpPr>
          <a:xfrm>
            <a:off x="5533825" y="3922325"/>
            <a:ext cx="796200" cy="504000"/>
            <a:chOff x="5533825" y="3922325"/>
            <a:chExt cx="796200" cy="504000"/>
          </a:xfrm>
        </p:grpSpPr>
        <p:sp>
          <p:nvSpPr>
            <p:cNvPr id="378" name="Google Shape;378;p22"/>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2"/>
            <p:cNvSpPr txBox="1"/>
            <p:nvPr/>
          </p:nvSpPr>
          <p:spPr>
            <a:xfrm>
              <a:off x="5533825" y="40162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380" name="Google Shape;380;p22"/>
          <p:cNvGrpSpPr/>
          <p:nvPr/>
        </p:nvGrpSpPr>
        <p:grpSpPr>
          <a:xfrm>
            <a:off x="5948794" y="5471675"/>
            <a:ext cx="796206" cy="504000"/>
            <a:chOff x="5948794" y="5471675"/>
            <a:chExt cx="796206" cy="504000"/>
          </a:xfrm>
        </p:grpSpPr>
        <p:sp>
          <p:nvSpPr>
            <p:cNvPr id="381" name="Google Shape;381;p22"/>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2"/>
            <p:cNvSpPr txBox="1"/>
            <p:nvPr/>
          </p:nvSpPr>
          <p:spPr>
            <a:xfrm>
              <a:off x="5948800" y="556557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383" name="Google Shape;383;p22"/>
          <p:cNvGrpSpPr/>
          <p:nvPr/>
        </p:nvGrpSpPr>
        <p:grpSpPr>
          <a:xfrm>
            <a:off x="7229175" y="3922325"/>
            <a:ext cx="845700" cy="504000"/>
            <a:chOff x="7229175" y="3922325"/>
            <a:chExt cx="845700" cy="504000"/>
          </a:xfrm>
        </p:grpSpPr>
        <p:sp>
          <p:nvSpPr>
            <p:cNvPr id="384" name="Google Shape;384;p22"/>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2"/>
            <p:cNvSpPr txBox="1"/>
            <p:nvPr/>
          </p:nvSpPr>
          <p:spPr>
            <a:xfrm>
              <a:off x="7229175" y="40162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grpSp>
        <p:nvGrpSpPr>
          <p:cNvPr id="386" name="Google Shape;386;p22"/>
          <p:cNvGrpSpPr/>
          <p:nvPr/>
        </p:nvGrpSpPr>
        <p:grpSpPr>
          <a:xfrm>
            <a:off x="5533825" y="2868350"/>
            <a:ext cx="796200" cy="504000"/>
            <a:chOff x="7050125" y="2996825"/>
            <a:chExt cx="796200" cy="504000"/>
          </a:xfrm>
        </p:grpSpPr>
        <p:sp>
          <p:nvSpPr>
            <p:cNvPr id="387" name="Google Shape;387;p22"/>
            <p:cNvSpPr/>
            <p:nvPr/>
          </p:nvSpPr>
          <p:spPr>
            <a:xfrm>
              <a:off x="7050125" y="2996825"/>
              <a:ext cx="796200" cy="50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2"/>
            <p:cNvSpPr txBox="1"/>
            <p:nvPr/>
          </p:nvSpPr>
          <p:spPr>
            <a:xfrm>
              <a:off x="7050125" y="3110113"/>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storage</a:t>
              </a:r>
              <a:endParaRPr b="0" i="0" sz="1000" u="none" cap="none" strike="noStrike">
                <a:solidFill>
                  <a:srgbClr val="000000"/>
                </a:solidFill>
                <a:latin typeface="Calibri"/>
                <a:ea typeface="Calibri"/>
                <a:cs typeface="Calibri"/>
                <a:sym typeface="Calibri"/>
              </a:endParaRPr>
            </a:p>
          </p:txBody>
        </p:sp>
      </p:grpSp>
      <p:grpSp>
        <p:nvGrpSpPr>
          <p:cNvPr id="389" name="Google Shape;389;p22"/>
          <p:cNvGrpSpPr/>
          <p:nvPr/>
        </p:nvGrpSpPr>
        <p:grpSpPr>
          <a:xfrm>
            <a:off x="6966900" y="1055800"/>
            <a:ext cx="796200" cy="504000"/>
            <a:chOff x="6966900" y="1065700"/>
            <a:chExt cx="796200" cy="504000"/>
          </a:xfrm>
        </p:grpSpPr>
        <p:sp>
          <p:nvSpPr>
            <p:cNvPr id="390" name="Google Shape;390;p22"/>
            <p:cNvSpPr/>
            <p:nvPr/>
          </p:nvSpPr>
          <p:spPr>
            <a:xfrm>
              <a:off x="6966900" y="1065700"/>
              <a:ext cx="7962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2"/>
            <p:cNvSpPr txBox="1"/>
            <p:nvPr/>
          </p:nvSpPr>
          <p:spPr>
            <a:xfrm>
              <a:off x="6966900" y="115960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demolition</a:t>
              </a:r>
              <a:endParaRPr b="0" i="0" sz="1000" u="none" cap="none" strike="noStrike">
                <a:solidFill>
                  <a:srgbClr val="000000"/>
                </a:solidFill>
                <a:latin typeface="Calibri"/>
                <a:ea typeface="Calibri"/>
                <a:cs typeface="Calibri"/>
                <a:sym typeface="Calibri"/>
              </a:endParaRPr>
            </a:p>
          </p:txBody>
        </p:sp>
      </p:grpSp>
      <p:grpSp>
        <p:nvGrpSpPr>
          <p:cNvPr id="392" name="Google Shape;392;p22"/>
          <p:cNvGrpSpPr/>
          <p:nvPr/>
        </p:nvGrpSpPr>
        <p:grpSpPr>
          <a:xfrm>
            <a:off x="6966900" y="2206225"/>
            <a:ext cx="796203" cy="504000"/>
            <a:chOff x="6170700" y="1988950"/>
            <a:chExt cx="796203" cy="504000"/>
          </a:xfrm>
        </p:grpSpPr>
        <p:sp>
          <p:nvSpPr>
            <p:cNvPr id="393" name="Google Shape;393;p22"/>
            <p:cNvSpPr/>
            <p:nvPr/>
          </p:nvSpPr>
          <p:spPr>
            <a:xfrm>
              <a:off x="6170703" y="1988950"/>
              <a:ext cx="796200" cy="5040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2"/>
            <p:cNvSpPr txBox="1"/>
            <p:nvPr/>
          </p:nvSpPr>
          <p:spPr>
            <a:xfrm>
              <a:off x="6170700" y="208285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grinding</a:t>
              </a:r>
              <a:endParaRPr b="0" i="0" sz="1000" u="none" cap="none" strike="noStrike">
                <a:solidFill>
                  <a:srgbClr val="000000"/>
                </a:solidFill>
                <a:latin typeface="Calibri"/>
                <a:ea typeface="Calibri"/>
                <a:cs typeface="Calibri"/>
                <a:sym typeface="Calibri"/>
              </a:endParaRPr>
            </a:p>
          </p:txBody>
        </p:sp>
      </p:grpSp>
      <p:cxnSp>
        <p:nvCxnSpPr>
          <p:cNvPr id="395" name="Google Shape;395;p22"/>
          <p:cNvCxnSpPr>
            <a:endCxn id="381"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396" name="Google Shape;396;p22"/>
          <p:cNvCxnSpPr>
            <a:stCxn id="379" idx="3"/>
            <a:endCxn id="385" idx="1"/>
          </p:cNvCxnSpPr>
          <p:nvPr/>
        </p:nvCxnSpPr>
        <p:spPr>
          <a:xfrm>
            <a:off x="6330025" y="4174325"/>
            <a:ext cx="899100" cy="0"/>
          </a:xfrm>
          <a:prstGeom prst="straightConnector1">
            <a:avLst/>
          </a:prstGeom>
          <a:noFill/>
          <a:ln cap="flat" cmpd="sng" w="9525">
            <a:solidFill>
              <a:schemeClr val="dk2"/>
            </a:solidFill>
            <a:prstDash val="solid"/>
            <a:round/>
            <a:headEnd len="sm" w="sm" type="none"/>
            <a:tailEnd len="med" w="med" type="triangle"/>
          </a:ln>
        </p:spPr>
      </p:cxnSp>
      <p:cxnSp>
        <p:nvCxnSpPr>
          <p:cNvPr id="397" name="Google Shape;397;p22"/>
          <p:cNvCxnSpPr>
            <a:stCxn id="390" idx="2"/>
            <a:endCxn id="393" idx="0"/>
          </p:cNvCxnSpPr>
          <p:nvPr/>
        </p:nvCxnSpPr>
        <p:spPr>
          <a:xfrm>
            <a:off x="7365000" y="1559800"/>
            <a:ext cx="0" cy="646500"/>
          </a:xfrm>
          <a:prstGeom prst="straightConnector1">
            <a:avLst/>
          </a:prstGeom>
          <a:noFill/>
          <a:ln cap="flat" cmpd="sng" w="9525">
            <a:solidFill>
              <a:schemeClr val="dk2"/>
            </a:solidFill>
            <a:prstDash val="solid"/>
            <a:round/>
            <a:headEnd len="sm" w="sm" type="none"/>
            <a:tailEnd len="med" w="med" type="triangle"/>
          </a:ln>
        </p:spPr>
      </p:cxnSp>
      <p:cxnSp>
        <p:nvCxnSpPr>
          <p:cNvPr id="398" name="Google Shape;398;p22"/>
          <p:cNvCxnSpPr>
            <a:stCxn id="393" idx="2"/>
            <a:endCxn id="388" idx="3"/>
          </p:cNvCxnSpPr>
          <p:nvPr/>
        </p:nvCxnSpPr>
        <p:spPr>
          <a:xfrm flipH="1">
            <a:off x="6330003" y="2710225"/>
            <a:ext cx="1035000" cy="429600"/>
          </a:xfrm>
          <a:prstGeom prst="straightConnector1">
            <a:avLst/>
          </a:prstGeom>
          <a:noFill/>
          <a:ln cap="flat" cmpd="sng" w="9525">
            <a:solidFill>
              <a:schemeClr val="dk2"/>
            </a:solidFill>
            <a:prstDash val="solid"/>
            <a:round/>
            <a:headEnd len="sm" w="sm" type="none"/>
            <a:tailEnd len="med" w="med" type="triangle"/>
          </a:ln>
        </p:spPr>
      </p:cxnSp>
      <p:sp>
        <p:nvSpPr>
          <p:cNvPr id="399" name="Google Shape;399;p22"/>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3"/>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405" name="Google Shape;405;p23"/>
          <p:cNvGrpSpPr/>
          <p:nvPr/>
        </p:nvGrpSpPr>
        <p:grpSpPr>
          <a:xfrm>
            <a:off x="4851975" y="1055800"/>
            <a:ext cx="4278850" cy="4919875"/>
            <a:chOff x="4851975" y="1055800"/>
            <a:chExt cx="4278850" cy="4919875"/>
          </a:xfrm>
        </p:grpSpPr>
        <p:sp>
          <p:nvSpPr>
            <p:cNvPr id="406" name="Google Shape;406;p23"/>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23"/>
            <p:cNvGrpSpPr/>
            <p:nvPr/>
          </p:nvGrpSpPr>
          <p:grpSpPr>
            <a:xfrm>
              <a:off x="5533825" y="3922325"/>
              <a:ext cx="796200" cy="504000"/>
              <a:chOff x="5533825" y="3922325"/>
              <a:chExt cx="796200" cy="504000"/>
            </a:xfrm>
          </p:grpSpPr>
          <p:sp>
            <p:nvSpPr>
              <p:cNvPr id="408" name="Google Shape;408;p23"/>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3"/>
              <p:cNvSpPr txBox="1"/>
              <p:nvPr/>
            </p:nvSpPr>
            <p:spPr>
              <a:xfrm>
                <a:off x="5533825" y="40162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410" name="Google Shape;410;p23"/>
            <p:cNvGrpSpPr/>
            <p:nvPr/>
          </p:nvGrpSpPr>
          <p:grpSpPr>
            <a:xfrm>
              <a:off x="5948794" y="5471675"/>
              <a:ext cx="796206" cy="504000"/>
              <a:chOff x="5948794" y="5471675"/>
              <a:chExt cx="796206" cy="504000"/>
            </a:xfrm>
          </p:grpSpPr>
          <p:sp>
            <p:nvSpPr>
              <p:cNvPr id="411" name="Google Shape;411;p23"/>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3"/>
              <p:cNvSpPr txBox="1"/>
              <p:nvPr/>
            </p:nvSpPr>
            <p:spPr>
              <a:xfrm>
                <a:off x="5948800" y="556557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413" name="Google Shape;413;p23"/>
            <p:cNvGrpSpPr/>
            <p:nvPr/>
          </p:nvGrpSpPr>
          <p:grpSpPr>
            <a:xfrm>
              <a:off x="7229175" y="3922325"/>
              <a:ext cx="845700" cy="504000"/>
              <a:chOff x="7229175" y="3922325"/>
              <a:chExt cx="845700" cy="504000"/>
            </a:xfrm>
          </p:grpSpPr>
          <p:sp>
            <p:nvSpPr>
              <p:cNvPr id="414" name="Google Shape;414;p23"/>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3"/>
              <p:cNvSpPr txBox="1"/>
              <p:nvPr/>
            </p:nvSpPr>
            <p:spPr>
              <a:xfrm>
                <a:off x="7229175" y="40162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grpSp>
          <p:nvGrpSpPr>
            <p:cNvPr id="416" name="Google Shape;416;p23"/>
            <p:cNvGrpSpPr/>
            <p:nvPr/>
          </p:nvGrpSpPr>
          <p:grpSpPr>
            <a:xfrm>
              <a:off x="5533825" y="2868350"/>
              <a:ext cx="796200" cy="504000"/>
              <a:chOff x="7050125" y="2996825"/>
              <a:chExt cx="796200" cy="504000"/>
            </a:xfrm>
          </p:grpSpPr>
          <p:sp>
            <p:nvSpPr>
              <p:cNvPr id="417" name="Google Shape;417;p23"/>
              <p:cNvSpPr/>
              <p:nvPr/>
            </p:nvSpPr>
            <p:spPr>
              <a:xfrm>
                <a:off x="7050125" y="2996825"/>
                <a:ext cx="796200" cy="50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3"/>
              <p:cNvSpPr txBox="1"/>
              <p:nvPr/>
            </p:nvSpPr>
            <p:spPr>
              <a:xfrm>
                <a:off x="7050125" y="3110113"/>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storage</a:t>
                </a:r>
                <a:endParaRPr b="0" i="0" sz="1000" u="none" cap="none" strike="noStrike">
                  <a:solidFill>
                    <a:srgbClr val="000000"/>
                  </a:solidFill>
                  <a:latin typeface="Calibri"/>
                  <a:ea typeface="Calibri"/>
                  <a:cs typeface="Calibri"/>
                  <a:sym typeface="Calibri"/>
                </a:endParaRPr>
              </a:p>
            </p:txBody>
          </p:sp>
        </p:grpSp>
        <p:grpSp>
          <p:nvGrpSpPr>
            <p:cNvPr id="419" name="Google Shape;419;p23"/>
            <p:cNvGrpSpPr/>
            <p:nvPr/>
          </p:nvGrpSpPr>
          <p:grpSpPr>
            <a:xfrm>
              <a:off x="6966900" y="1055800"/>
              <a:ext cx="796200" cy="504000"/>
              <a:chOff x="6966900" y="1065700"/>
              <a:chExt cx="796200" cy="504000"/>
            </a:xfrm>
          </p:grpSpPr>
          <p:sp>
            <p:nvSpPr>
              <p:cNvPr id="420" name="Google Shape;420;p23"/>
              <p:cNvSpPr/>
              <p:nvPr/>
            </p:nvSpPr>
            <p:spPr>
              <a:xfrm>
                <a:off x="6966900" y="1065700"/>
                <a:ext cx="7962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3"/>
              <p:cNvSpPr txBox="1"/>
              <p:nvPr/>
            </p:nvSpPr>
            <p:spPr>
              <a:xfrm>
                <a:off x="6966900" y="115960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demolition</a:t>
                </a:r>
                <a:endParaRPr b="0" i="0" sz="1000" u="none" cap="none" strike="noStrike">
                  <a:solidFill>
                    <a:srgbClr val="000000"/>
                  </a:solidFill>
                  <a:latin typeface="Calibri"/>
                  <a:ea typeface="Calibri"/>
                  <a:cs typeface="Calibri"/>
                  <a:sym typeface="Calibri"/>
                </a:endParaRPr>
              </a:p>
            </p:txBody>
          </p:sp>
        </p:grpSp>
        <p:grpSp>
          <p:nvGrpSpPr>
            <p:cNvPr id="422" name="Google Shape;422;p23"/>
            <p:cNvGrpSpPr/>
            <p:nvPr/>
          </p:nvGrpSpPr>
          <p:grpSpPr>
            <a:xfrm>
              <a:off x="6966900" y="2206225"/>
              <a:ext cx="796203" cy="504000"/>
              <a:chOff x="6170700" y="1988950"/>
              <a:chExt cx="796203" cy="504000"/>
            </a:xfrm>
          </p:grpSpPr>
          <p:sp>
            <p:nvSpPr>
              <p:cNvPr id="423" name="Google Shape;423;p23"/>
              <p:cNvSpPr/>
              <p:nvPr/>
            </p:nvSpPr>
            <p:spPr>
              <a:xfrm>
                <a:off x="6170703" y="1988950"/>
                <a:ext cx="796200" cy="5040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3"/>
              <p:cNvSpPr txBox="1"/>
              <p:nvPr/>
            </p:nvSpPr>
            <p:spPr>
              <a:xfrm>
                <a:off x="6170700" y="208285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grinding</a:t>
                </a:r>
                <a:endParaRPr b="0" i="0" sz="1000" u="none" cap="none" strike="noStrike">
                  <a:solidFill>
                    <a:srgbClr val="000000"/>
                  </a:solidFill>
                  <a:latin typeface="Calibri"/>
                  <a:ea typeface="Calibri"/>
                  <a:cs typeface="Calibri"/>
                  <a:sym typeface="Calibri"/>
                </a:endParaRPr>
              </a:p>
            </p:txBody>
          </p:sp>
        </p:grpSp>
        <p:cxnSp>
          <p:nvCxnSpPr>
            <p:cNvPr id="425" name="Google Shape;425;p23"/>
            <p:cNvCxnSpPr>
              <a:endCxn id="411"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426" name="Google Shape;426;p23"/>
            <p:cNvCxnSpPr>
              <a:stCxn id="409" idx="3"/>
              <a:endCxn id="415" idx="1"/>
            </p:cNvCxnSpPr>
            <p:nvPr/>
          </p:nvCxnSpPr>
          <p:spPr>
            <a:xfrm>
              <a:off x="6330025" y="4174325"/>
              <a:ext cx="899100" cy="0"/>
            </a:xfrm>
            <a:prstGeom prst="straightConnector1">
              <a:avLst/>
            </a:prstGeom>
            <a:noFill/>
            <a:ln cap="flat" cmpd="sng" w="9525">
              <a:solidFill>
                <a:schemeClr val="dk2"/>
              </a:solidFill>
              <a:prstDash val="solid"/>
              <a:round/>
              <a:headEnd len="sm" w="sm" type="none"/>
              <a:tailEnd len="med" w="med" type="triangle"/>
            </a:ln>
          </p:spPr>
        </p:cxnSp>
        <p:cxnSp>
          <p:nvCxnSpPr>
            <p:cNvPr id="427" name="Google Shape;427;p23"/>
            <p:cNvCxnSpPr>
              <a:stCxn id="420" idx="2"/>
              <a:endCxn id="423" idx="0"/>
            </p:cNvCxnSpPr>
            <p:nvPr/>
          </p:nvCxnSpPr>
          <p:spPr>
            <a:xfrm>
              <a:off x="7365000" y="1559800"/>
              <a:ext cx="0" cy="646500"/>
            </a:xfrm>
            <a:prstGeom prst="straightConnector1">
              <a:avLst/>
            </a:prstGeom>
            <a:noFill/>
            <a:ln cap="flat" cmpd="sng" w="9525">
              <a:solidFill>
                <a:schemeClr val="dk2"/>
              </a:solidFill>
              <a:prstDash val="solid"/>
              <a:round/>
              <a:headEnd len="sm" w="sm" type="none"/>
              <a:tailEnd len="med" w="med" type="triangle"/>
            </a:ln>
          </p:spPr>
        </p:cxnSp>
        <p:cxnSp>
          <p:nvCxnSpPr>
            <p:cNvPr id="428" name="Google Shape;428;p23"/>
            <p:cNvCxnSpPr>
              <a:stCxn id="423" idx="2"/>
              <a:endCxn id="418" idx="3"/>
            </p:cNvCxnSpPr>
            <p:nvPr/>
          </p:nvCxnSpPr>
          <p:spPr>
            <a:xfrm flipH="1">
              <a:off x="6330003" y="2710225"/>
              <a:ext cx="1035000" cy="429600"/>
            </a:xfrm>
            <a:prstGeom prst="straightConnector1">
              <a:avLst/>
            </a:prstGeom>
            <a:noFill/>
            <a:ln cap="flat" cmpd="sng" w="9525">
              <a:solidFill>
                <a:schemeClr val="dk2"/>
              </a:solidFill>
              <a:prstDash val="solid"/>
              <a:round/>
              <a:headEnd len="sm" w="sm" type="none"/>
              <a:tailEnd len="med" w="med" type="triangle"/>
            </a:ln>
          </p:spPr>
        </p:cxnSp>
        <p:cxnSp>
          <p:nvCxnSpPr>
            <p:cNvPr id="429" name="Google Shape;429;p23"/>
            <p:cNvCxnSpPr>
              <a:endCxn id="414" idx="0"/>
            </p:cNvCxnSpPr>
            <p:nvPr/>
          </p:nvCxnSpPr>
          <p:spPr>
            <a:xfrm>
              <a:off x="7364928" y="2710325"/>
              <a:ext cx="287100" cy="1212000"/>
            </a:xfrm>
            <a:prstGeom prst="straightConnector1">
              <a:avLst/>
            </a:prstGeom>
            <a:noFill/>
            <a:ln cap="flat" cmpd="sng" w="9525">
              <a:solidFill>
                <a:schemeClr val="dk2"/>
              </a:solidFill>
              <a:prstDash val="solid"/>
              <a:round/>
              <a:headEnd len="sm" w="sm" type="none"/>
              <a:tailEnd len="med" w="med" type="triangle"/>
            </a:ln>
          </p:spPr>
        </p:cxnSp>
        <p:sp>
          <p:nvSpPr>
            <p:cNvPr id="430" name="Google Shape;430;p23"/>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grpSp>
      <p:sp>
        <p:nvSpPr>
          <p:cNvPr id="431" name="Google Shape;431;p23"/>
          <p:cNvSpPr/>
          <p:nvPr/>
        </p:nvSpPr>
        <p:spPr>
          <a:xfrm>
            <a:off x="427775" y="897575"/>
            <a:ext cx="4345200" cy="5078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Company XYZ operates a </a:t>
            </a:r>
            <a:r>
              <a:rPr b="1" i="0" lang="en-GB" sz="1400" u="none" cap="none" strike="noStrike">
                <a:solidFill>
                  <a:srgbClr val="000000"/>
                </a:solidFill>
                <a:latin typeface="Montserrat"/>
                <a:ea typeface="Montserrat"/>
                <a:cs typeface="Montserrat"/>
                <a:sym typeface="Montserrat"/>
              </a:rPr>
              <a:t>gravel pit and performs construction work on-site</a:t>
            </a:r>
            <a:r>
              <a:rPr b="0" i="0" lang="en-GB" sz="1400" u="none" cap="none" strike="noStrike">
                <a:solidFill>
                  <a:srgbClr val="000000"/>
                </a:solidFill>
                <a:latin typeface="Montserrat"/>
                <a:ea typeface="Montserrat"/>
                <a:cs typeface="Montserrat"/>
                <a:sym typeface="Montserrat"/>
              </a:rPr>
              <a:t> (building/renovation of buildings). The current gravel stock in the pit is 1’000’000 tonnes. </a:t>
            </a:r>
            <a:r>
              <a:rPr b="0" i="0" lang="en-GB" sz="1400" u="none" cap="none" strike="noStrike">
                <a:solidFill>
                  <a:srgbClr val="FF00FF"/>
                </a:solidFill>
                <a:latin typeface="Montserrat"/>
                <a:ea typeface="Montserrat"/>
                <a:cs typeface="Montserrat"/>
                <a:sym typeface="Montserrat"/>
              </a:rPr>
              <a:t>Gravel is extracted from the pit </a:t>
            </a:r>
            <a:r>
              <a:rPr b="0" i="0" lang="en-GB" sz="1400" u="none" cap="none" strike="noStrike">
                <a:solidFill>
                  <a:srgbClr val="3381FF"/>
                </a:solidFill>
                <a:latin typeface="Montserrat"/>
                <a:ea typeface="Montserrat"/>
                <a:cs typeface="Montserrat"/>
                <a:sym typeface="Montserrat"/>
              </a:rPr>
              <a:t>for sale to external clients</a:t>
            </a:r>
            <a:r>
              <a:rPr b="0" i="0" lang="en-GB" sz="1400" u="none" cap="none" strike="noStrike">
                <a:solidFill>
                  <a:srgbClr val="000000"/>
                </a:solidFill>
                <a:latin typeface="Montserrat"/>
                <a:ea typeface="Montserrat"/>
                <a:cs typeface="Montserrat"/>
                <a:sym typeface="Montserrat"/>
              </a:rPr>
              <a:t> (fixed amount of 20’000 tonnes every year), and </a:t>
            </a:r>
            <a:r>
              <a:rPr b="0" i="0" lang="en-GB" sz="1400" u="none" cap="none" strike="noStrike">
                <a:solidFill>
                  <a:srgbClr val="FF9900"/>
                </a:solidFill>
                <a:latin typeface="Montserrat"/>
                <a:ea typeface="Montserrat"/>
                <a:cs typeface="Montserrat"/>
                <a:sym typeface="Montserrat"/>
              </a:rPr>
              <a:t>also for the company’s own construction activities on-site</a:t>
            </a:r>
            <a:r>
              <a:rPr b="0" i="0" lang="en-GB" sz="1400" u="none" cap="none" strike="noStrike">
                <a:solidFill>
                  <a:srgbClr val="000000"/>
                </a:solidFill>
                <a:latin typeface="Montserrat"/>
                <a:ea typeface="Montserrat"/>
                <a:cs typeface="Montserrat"/>
                <a:sym typeface="Montserrat"/>
              </a:rPr>
              <a:t>. The empty pit is used to</a:t>
            </a:r>
            <a:r>
              <a:rPr b="0" i="0" lang="en-GB" sz="1400" u="none" cap="none" strike="noStrike">
                <a:solidFill>
                  <a:srgbClr val="9900FF"/>
                </a:solidFill>
                <a:latin typeface="Montserrat"/>
                <a:ea typeface="Montserrat"/>
                <a:cs typeface="Montserrat"/>
                <a:sym typeface="Montserrat"/>
              </a:rPr>
              <a:t> store demolition material (inert) </a:t>
            </a:r>
            <a:r>
              <a:rPr b="0" i="0" lang="en-GB" sz="1400" u="none" cap="none" strike="noStrike">
                <a:solidFill>
                  <a:srgbClr val="FF0000"/>
                </a:solidFill>
                <a:latin typeface="Montserrat"/>
                <a:ea typeface="Montserrat"/>
                <a:cs typeface="Montserrat"/>
                <a:sym typeface="Montserrat"/>
              </a:rPr>
              <a:t>received from external construction companies</a:t>
            </a:r>
            <a:r>
              <a:rPr b="0" i="0" lang="en-GB" sz="1400" u="none" cap="none" strike="noStrike">
                <a:solidFill>
                  <a:srgbClr val="000000"/>
                </a:solidFill>
                <a:latin typeface="Montserrat"/>
                <a:ea typeface="Montserrat"/>
                <a:cs typeface="Montserrat"/>
                <a:sym typeface="Montserrat"/>
              </a:rPr>
              <a:t>. </a:t>
            </a:r>
            <a:r>
              <a:rPr b="0" i="0" lang="en-GB" sz="1400" u="none" cap="none" strike="noStrike">
                <a:solidFill>
                  <a:srgbClr val="00B050"/>
                </a:solidFill>
                <a:latin typeface="Montserrat"/>
                <a:ea typeface="Montserrat"/>
                <a:cs typeface="Montserrat"/>
                <a:sym typeface="Montserrat"/>
              </a:rPr>
              <a:t>The demolition material is ground by Company XYZ</a:t>
            </a:r>
            <a:r>
              <a:rPr b="0" i="0" lang="en-GB" sz="1400" u="none" cap="none" strike="noStrike">
                <a:solidFill>
                  <a:srgbClr val="000000"/>
                </a:solidFill>
                <a:latin typeface="Montserrat"/>
                <a:ea typeface="Montserrat"/>
                <a:cs typeface="Montserrat"/>
                <a:sym typeface="Montserrat"/>
              </a:rPr>
              <a:t> </a:t>
            </a:r>
            <a:r>
              <a:rPr b="0" i="0" lang="en-GB" sz="1400" u="none" cap="none" strike="noStrike">
                <a:solidFill>
                  <a:srgbClr val="00B050"/>
                </a:solidFill>
                <a:latin typeface="Montserrat"/>
                <a:ea typeface="Montserrat"/>
                <a:cs typeface="Montserrat"/>
                <a:sym typeface="Montserrat"/>
              </a:rPr>
              <a:t>before storage</a:t>
            </a:r>
            <a:r>
              <a:rPr b="0" i="0" lang="en-GB" sz="1400" u="none" cap="none" strike="noStrike">
                <a:solidFill>
                  <a:srgbClr val="000000"/>
                </a:solidFill>
                <a:latin typeface="Montserrat"/>
                <a:ea typeface="Montserrat"/>
                <a:cs typeface="Montserrat"/>
                <a:sym typeface="Montserrat"/>
              </a:rPr>
              <a:t> and half is used for construction. </a:t>
            </a:r>
            <a:r>
              <a:rPr b="0" i="0" lang="en-GB" sz="1400" u="sng" cap="none" strike="noStrike">
                <a:solidFill>
                  <a:srgbClr val="000000"/>
                </a:solidFill>
                <a:latin typeface="Montserrat"/>
                <a:ea typeface="Montserrat"/>
                <a:cs typeface="Montserrat"/>
                <a:sym typeface="Montserrat"/>
              </a:rPr>
              <a:t>For its own constructions, Company XYZ uses both the grinded demolition material and extracted gravel from the pit</a:t>
            </a:r>
            <a:r>
              <a:rPr b="0" i="0" lang="en-GB" sz="1400" u="none" cap="none" strike="noStrike">
                <a:solidFill>
                  <a:srgbClr val="000000"/>
                </a:solidFill>
                <a:latin typeface="Montserrat"/>
                <a:ea typeface="Montserrat"/>
                <a:cs typeface="Montserrat"/>
                <a:sym typeface="Montserrat"/>
              </a:rPr>
              <a:t> (4 to 1 ratio).</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rPr b="0" i="0" lang="en-GB" sz="1400" u="none" cap="none" strike="noStrike">
                <a:solidFill>
                  <a:srgbClr val="000000"/>
                </a:solidFill>
                <a:latin typeface="Montserrat"/>
                <a:ea typeface="Montserrat"/>
                <a:cs typeface="Montserrat"/>
                <a:sym typeface="Montserrat"/>
              </a:rPr>
              <a:t>The company is interested to know how much demolition material it can use per year in order to maximise the use of empty space in the gravel pit so as to avoid incurring additional costs for an external landfill.</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f819a04d2b_0_0"/>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437" name="Google Shape;437;gf819a04d2b_0_0"/>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438" name="Google Shape;438;gf819a04d2b_0_0"/>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gf819a04d2b_0_0"/>
          <p:cNvGrpSpPr/>
          <p:nvPr/>
        </p:nvGrpSpPr>
        <p:grpSpPr>
          <a:xfrm>
            <a:off x="5533825" y="3863825"/>
            <a:ext cx="796200" cy="562500"/>
            <a:chOff x="5533825" y="3863825"/>
            <a:chExt cx="796200" cy="562500"/>
          </a:xfrm>
        </p:grpSpPr>
        <p:sp>
          <p:nvSpPr>
            <p:cNvPr id="440" name="Google Shape;440;gf819a04d2b_0_0"/>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f819a04d2b_0_0"/>
            <p:cNvSpPr txBox="1"/>
            <p:nvPr/>
          </p:nvSpPr>
          <p:spPr>
            <a:xfrm>
              <a:off x="5533825" y="38638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442" name="Google Shape;442;gf819a04d2b_0_0"/>
          <p:cNvGrpSpPr/>
          <p:nvPr/>
        </p:nvGrpSpPr>
        <p:grpSpPr>
          <a:xfrm>
            <a:off x="5948794" y="5441975"/>
            <a:ext cx="796206" cy="533700"/>
            <a:chOff x="5948794" y="5441975"/>
            <a:chExt cx="796206" cy="533700"/>
          </a:xfrm>
        </p:grpSpPr>
        <p:sp>
          <p:nvSpPr>
            <p:cNvPr id="443" name="Google Shape;443;gf819a04d2b_0_0"/>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f819a04d2b_0_0"/>
            <p:cNvSpPr txBox="1"/>
            <p:nvPr/>
          </p:nvSpPr>
          <p:spPr>
            <a:xfrm>
              <a:off x="5948800" y="5441975"/>
              <a:ext cx="796200" cy="21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445" name="Google Shape;445;gf819a04d2b_0_0"/>
          <p:cNvGrpSpPr/>
          <p:nvPr/>
        </p:nvGrpSpPr>
        <p:grpSpPr>
          <a:xfrm>
            <a:off x="7229175" y="3863825"/>
            <a:ext cx="845700" cy="562500"/>
            <a:chOff x="7229175" y="3863825"/>
            <a:chExt cx="845700" cy="562500"/>
          </a:xfrm>
        </p:grpSpPr>
        <p:sp>
          <p:nvSpPr>
            <p:cNvPr id="446" name="Google Shape;446;gf819a04d2b_0_0"/>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f819a04d2b_0_0"/>
            <p:cNvSpPr txBox="1"/>
            <p:nvPr/>
          </p:nvSpPr>
          <p:spPr>
            <a:xfrm>
              <a:off x="7229175" y="38638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grpSp>
        <p:nvGrpSpPr>
          <p:cNvPr id="448" name="Google Shape;448;gf819a04d2b_0_0"/>
          <p:cNvGrpSpPr/>
          <p:nvPr/>
        </p:nvGrpSpPr>
        <p:grpSpPr>
          <a:xfrm>
            <a:off x="5533825" y="2858045"/>
            <a:ext cx="796200" cy="514305"/>
            <a:chOff x="7050125" y="2986520"/>
            <a:chExt cx="796200" cy="514305"/>
          </a:xfrm>
        </p:grpSpPr>
        <p:sp>
          <p:nvSpPr>
            <p:cNvPr id="449" name="Google Shape;449;gf819a04d2b_0_0"/>
            <p:cNvSpPr/>
            <p:nvPr/>
          </p:nvSpPr>
          <p:spPr>
            <a:xfrm>
              <a:off x="7050125" y="2996825"/>
              <a:ext cx="796200" cy="50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f819a04d2b_0_0"/>
            <p:cNvSpPr txBox="1"/>
            <p:nvPr/>
          </p:nvSpPr>
          <p:spPr>
            <a:xfrm>
              <a:off x="7050125" y="2986520"/>
              <a:ext cx="796200" cy="21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storage</a:t>
              </a:r>
              <a:endParaRPr b="0" i="0" sz="1000" u="none" cap="none" strike="noStrike">
                <a:solidFill>
                  <a:srgbClr val="000000"/>
                </a:solidFill>
                <a:latin typeface="Calibri"/>
                <a:ea typeface="Calibri"/>
                <a:cs typeface="Calibri"/>
                <a:sym typeface="Calibri"/>
              </a:endParaRPr>
            </a:p>
          </p:txBody>
        </p:sp>
      </p:grpSp>
      <p:grpSp>
        <p:nvGrpSpPr>
          <p:cNvPr id="451" name="Google Shape;451;gf819a04d2b_0_0"/>
          <p:cNvGrpSpPr/>
          <p:nvPr/>
        </p:nvGrpSpPr>
        <p:grpSpPr>
          <a:xfrm>
            <a:off x="6966900" y="997300"/>
            <a:ext cx="796200" cy="562500"/>
            <a:chOff x="6966900" y="1007200"/>
            <a:chExt cx="796200" cy="562500"/>
          </a:xfrm>
        </p:grpSpPr>
        <p:sp>
          <p:nvSpPr>
            <p:cNvPr id="452" name="Google Shape;452;gf819a04d2b_0_0"/>
            <p:cNvSpPr/>
            <p:nvPr/>
          </p:nvSpPr>
          <p:spPr>
            <a:xfrm>
              <a:off x="6966900" y="1065700"/>
              <a:ext cx="7962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f819a04d2b_0_0"/>
            <p:cNvSpPr txBox="1"/>
            <p:nvPr/>
          </p:nvSpPr>
          <p:spPr>
            <a:xfrm>
              <a:off x="6966900" y="100720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demolition</a:t>
              </a:r>
              <a:endParaRPr b="0" i="0" sz="1000" u="none" cap="none" strike="noStrike">
                <a:solidFill>
                  <a:srgbClr val="000000"/>
                </a:solidFill>
                <a:latin typeface="Calibri"/>
                <a:ea typeface="Calibri"/>
                <a:cs typeface="Calibri"/>
                <a:sym typeface="Calibri"/>
              </a:endParaRPr>
            </a:p>
          </p:txBody>
        </p:sp>
      </p:grpSp>
      <p:grpSp>
        <p:nvGrpSpPr>
          <p:cNvPr id="454" name="Google Shape;454;gf819a04d2b_0_0"/>
          <p:cNvGrpSpPr/>
          <p:nvPr/>
        </p:nvGrpSpPr>
        <p:grpSpPr>
          <a:xfrm>
            <a:off x="6966900" y="2147725"/>
            <a:ext cx="796203" cy="562500"/>
            <a:chOff x="6170700" y="1930450"/>
            <a:chExt cx="796203" cy="562500"/>
          </a:xfrm>
        </p:grpSpPr>
        <p:sp>
          <p:nvSpPr>
            <p:cNvPr id="455" name="Google Shape;455;gf819a04d2b_0_0"/>
            <p:cNvSpPr/>
            <p:nvPr/>
          </p:nvSpPr>
          <p:spPr>
            <a:xfrm>
              <a:off x="6170703" y="1988950"/>
              <a:ext cx="796200" cy="5040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f819a04d2b_0_0"/>
            <p:cNvSpPr txBox="1"/>
            <p:nvPr/>
          </p:nvSpPr>
          <p:spPr>
            <a:xfrm>
              <a:off x="6170700" y="193045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grinding</a:t>
              </a:r>
              <a:endParaRPr b="0" i="0" sz="1000" u="none" cap="none" strike="noStrike">
                <a:solidFill>
                  <a:srgbClr val="000000"/>
                </a:solidFill>
                <a:latin typeface="Calibri"/>
                <a:ea typeface="Calibri"/>
                <a:cs typeface="Calibri"/>
                <a:sym typeface="Calibri"/>
              </a:endParaRPr>
            </a:p>
          </p:txBody>
        </p:sp>
      </p:grpSp>
      <p:cxnSp>
        <p:nvCxnSpPr>
          <p:cNvPr id="457" name="Google Shape;457;gf819a04d2b_0_0"/>
          <p:cNvCxnSpPr>
            <a:endCxn id="443"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458" name="Google Shape;458;gf819a04d2b_0_0"/>
          <p:cNvCxnSpPr>
            <a:stCxn id="452" idx="2"/>
            <a:endCxn id="455" idx="0"/>
          </p:cNvCxnSpPr>
          <p:nvPr/>
        </p:nvCxnSpPr>
        <p:spPr>
          <a:xfrm>
            <a:off x="7365000" y="1559800"/>
            <a:ext cx="0" cy="646500"/>
          </a:xfrm>
          <a:prstGeom prst="straightConnector1">
            <a:avLst/>
          </a:prstGeom>
          <a:noFill/>
          <a:ln cap="flat" cmpd="sng" w="9525">
            <a:solidFill>
              <a:schemeClr val="dk2"/>
            </a:solidFill>
            <a:prstDash val="solid"/>
            <a:round/>
            <a:headEnd len="sm" w="sm" type="none"/>
            <a:tailEnd len="med" w="med" type="triangle"/>
          </a:ln>
        </p:spPr>
      </p:cxnSp>
      <p:cxnSp>
        <p:nvCxnSpPr>
          <p:cNvPr id="459" name="Google Shape;459;gf819a04d2b_0_0"/>
          <p:cNvCxnSpPr>
            <a:stCxn id="455" idx="2"/>
          </p:cNvCxnSpPr>
          <p:nvPr/>
        </p:nvCxnSpPr>
        <p:spPr>
          <a:xfrm flipH="1">
            <a:off x="6363303" y="2710225"/>
            <a:ext cx="1001700" cy="466500"/>
          </a:xfrm>
          <a:prstGeom prst="straightConnector1">
            <a:avLst/>
          </a:prstGeom>
          <a:noFill/>
          <a:ln cap="flat" cmpd="sng" w="9525">
            <a:solidFill>
              <a:schemeClr val="dk2"/>
            </a:solidFill>
            <a:prstDash val="solid"/>
            <a:round/>
            <a:headEnd len="sm" w="sm" type="none"/>
            <a:tailEnd len="med" w="med" type="triangle"/>
          </a:ln>
        </p:spPr>
      </p:cxnSp>
      <p:cxnSp>
        <p:nvCxnSpPr>
          <p:cNvPr id="460" name="Google Shape;460;gf819a04d2b_0_0"/>
          <p:cNvCxnSpPr>
            <a:endCxn id="446" idx="0"/>
          </p:cNvCxnSpPr>
          <p:nvPr/>
        </p:nvCxnSpPr>
        <p:spPr>
          <a:xfrm>
            <a:off x="7364928" y="2710325"/>
            <a:ext cx="287100" cy="1212000"/>
          </a:xfrm>
          <a:prstGeom prst="straightConnector1">
            <a:avLst/>
          </a:prstGeom>
          <a:noFill/>
          <a:ln cap="flat" cmpd="sng" w="9525">
            <a:solidFill>
              <a:schemeClr val="dk2"/>
            </a:solidFill>
            <a:prstDash val="solid"/>
            <a:round/>
            <a:headEnd len="sm" w="sm" type="none"/>
            <a:tailEnd len="med" w="med" type="triangle"/>
          </a:ln>
        </p:spPr>
      </p:cxnSp>
      <p:sp>
        <p:nvSpPr>
          <p:cNvPr id="461" name="Google Shape;461;gf819a04d2b_0_0"/>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462" name="Google Shape;462;gf819a04d2b_0_0"/>
          <p:cNvSpPr txBox="1"/>
          <p:nvPr/>
        </p:nvSpPr>
        <p:spPr>
          <a:xfrm>
            <a:off x="7005550" y="18731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A51</a:t>
            </a:r>
            <a:endParaRPr b="1" sz="1000">
              <a:latin typeface="Calibri"/>
              <a:ea typeface="Calibri"/>
              <a:cs typeface="Calibri"/>
              <a:sym typeface="Calibri"/>
            </a:endParaRPr>
          </a:p>
        </p:txBody>
      </p:sp>
      <p:sp>
        <p:nvSpPr>
          <p:cNvPr id="463" name="Google Shape;463;gf819a04d2b_0_0"/>
          <p:cNvSpPr txBox="1"/>
          <p:nvPr/>
        </p:nvSpPr>
        <p:spPr>
          <a:xfrm>
            <a:off x="7103250" y="1284938"/>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464" name="Google Shape;464;gf819a04d2b_0_0"/>
          <p:cNvSpPr txBox="1"/>
          <p:nvPr/>
        </p:nvSpPr>
        <p:spPr>
          <a:xfrm>
            <a:off x="7103250" y="242060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M(1)</a:t>
            </a:r>
            <a:endParaRPr sz="900">
              <a:latin typeface="Calibri"/>
              <a:ea typeface="Calibri"/>
              <a:cs typeface="Calibri"/>
              <a:sym typeface="Calibri"/>
            </a:endParaRPr>
          </a:p>
        </p:txBody>
      </p:sp>
      <p:sp>
        <p:nvSpPr>
          <p:cNvPr id="465" name="Google Shape;465;gf819a04d2b_0_0"/>
          <p:cNvSpPr txBox="1"/>
          <p:nvPr/>
        </p:nvSpPr>
        <p:spPr>
          <a:xfrm>
            <a:off x="5671450" y="305635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M(3)</a:t>
            </a:r>
            <a:endParaRPr sz="900">
              <a:latin typeface="Calibri"/>
              <a:ea typeface="Calibri"/>
              <a:cs typeface="Calibri"/>
              <a:sym typeface="Calibri"/>
            </a:endParaRPr>
          </a:p>
        </p:txBody>
      </p:sp>
      <p:sp>
        <p:nvSpPr>
          <p:cNvPr id="466" name="Google Shape;466;gf819a04d2b_0_0"/>
          <p:cNvSpPr txBox="1"/>
          <p:nvPr/>
        </p:nvSpPr>
        <p:spPr>
          <a:xfrm>
            <a:off x="5671450" y="4175925"/>
            <a:ext cx="513600" cy="211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M(4)</a:t>
            </a:r>
            <a:endParaRPr sz="900">
              <a:latin typeface="Calibri"/>
              <a:ea typeface="Calibri"/>
              <a:cs typeface="Calibri"/>
              <a:sym typeface="Calibri"/>
            </a:endParaRPr>
          </a:p>
        </p:txBody>
      </p:sp>
      <p:cxnSp>
        <p:nvCxnSpPr>
          <p:cNvPr id="467" name="Google Shape;467;gf819a04d2b_0_0"/>
          <p:cNvCxnSpPr/>
          <p:nvPr/>
        </p:nvCxnSpPr>
        <p:spPr>
          <a:xfrm flipH="1" rot="10800000">
            <a:off x="6353300" y="4225625"/>
            <a:ext cx="890700" cy="297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gf819a04d2b_0_0"/>
          <p:cNvSpPr txBox="1"/>
          <p:nvPr/>
        </p:nvSpPr>
        <p:spPr>
          <a:xfrm>
            <a:off x="7395225" y="414450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M(2)</a:t>
            </a:r>
            <a:endParaRPr sz="900">
              <a:latin typeface="Calibri"/>
              <a:ea typeface="Calibri"/>
              <a:cs typeface="Calibri"/>
              <a:sym typeface="Calibri"/>
            </a:endParaRPr>
          </a:p>
        </p:txBody>
      </p:sp>
      <p:sp>
        <p:nvSpPr>
          <p:cNvPr id="469" name="Google Shape;469;gf819a04d2b_0_0"/>
          <p:cNvSpPr txBox="1"/>
          <p:nvPr/>
        </p:nvSpPr>
        <p:spPr>
          <a:xfrm>
            <a:off x="6090100" y="566725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470" name="Google Shape;470;gf819a04d2b_0_0"/>
          <p:cNvSpPr txBox="1"/>
          <p:nvPr/>
        </p:nvSpPr>
        <p:spPr>
          <a:xfrm>
            <a:off x="6464000" y="27774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A13</a:t>
            </a:r>
            <a:endParaRPr b="1" sz="1000">
              <a:latin typeface="Calibri"/>
              <a:ea typeface="Calibri"/>
              <a:cs typeface="Calibri"/>
              <a:sym typeface="Calibri"/>
            </a:endParaRPr>
          </a:p>
        </p:txBody>
      </p:sp>
      <p:sp>
        <p:nvSpPr>
          <p:cNvPr id="471" name="Google Shape;471;gf819a04d2b_0_0"/>
          <p:cNvSpPr txBox="1"/>
          <p:nvPr/>
        </p:nvSpPr>
        <p:spPr>
          <a:xfrm>
            <a:off x="7446375" y="3162613"/>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A12</a:t>
            </a:r>
            <a:endParaRPr b="1" sz="1000">
              <a:latin typeface="Calibri"/>
              <a:ea typeface="Calibri"/>
              <a:cs typeface="Calibri"/>
              <a:sym typeface="Calibri"/>
            </a:endParaRPr>
          </a:p>
        </p:txBody>
      </p:sp>
      <p:sp>
        <p:nvSpPr>
          <p:cNvPr id="472" name="Google Shape;472;gf819a04d2b_0_0"/>
          <p:cNvSpPr txBox="1"/>
          <p:nvPr/>
        </p:nvSpPr>
        <p:spPr>
          <a:xfrm>
            <a:off x="6573950" y="40394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A42</a:t>
            </a:r>
            <a:endParaRPr b="1" sz="1000">
              <a:latin typeface="Calibri"/>
              <a:ea typeface="Calibri"/>
              <a:cs typeface="Calibri"/>
              <a:sym typeface="Calibri"/>
            </a:endParaRPr>
          </a:p>
        </p:txBody>
      </p:sp>
      <p:sp>
        <p:nvSpPr>
          <p:cNvPr id="473" name="Google Shape;473;gf819a04d2b_0_0"/>
          <p:cNvSpPr txBox="1"/>
          <p:nvPr/>
        </p:nvSpPr>
        <p:spPr>
          <a:xfrm>
            <a:off x="5722600" y="474155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A45</a:t>
            </a:r>
            <a:endParaRPr b="1" sz="1000">
              <a:latin typeface="Calibri"/>
              <a:ea typeface="Calibri"/>
              <a:cs typeface="Calibri"/>
              <a:sym typeface="Calibri"/>
            </a:endParaRPr>
          </a:p>
        </p:txBody>
      </p:sp>
      <p:sp>
        <p:nvSpPr>
          <p:cNvPr id="474" name="Google Shape;474;gf819a04d2b_0_0"/>
          <p:cNvSpPr txBox="1"/>
          <p:nvPr/>
        </p:nvSpPr>
        <p:spPr>
          <a:xfrm>
            <a:off x="554175" y="1142638"/>
            <a:ext cx="3849600" cy="1388400"/>
          </a:xfrm>
          <a:prstGeom prst="rect">
            <a:avLst/>
          </a:prstGeom>
          <a:noFill/>
          <a:ln>
            <a:noFill/>
          </a:ln>
        </p:spPr>
        <p:txBody>
          <a:bodyPr anchorCtr="0" anchor="t" bIns="91425" lIns="91425" spcFirstLastPara="1" rIns="91425" wrap="square" tIns="91425">
            <a:spAutoFit/>
          </a:bodyPr>
          <a:lstStyle/>
          <a:p>
            <a:pPr indent="-304800" lvl="0" marL="457200" rtl="0" algn="l">
              <a:lnSpc>
                <a:spcPct val="107000"/>
              </a:lnSpc>
              <a:spcBef>
                <a:spcPts val="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Set up a system diagram of the company.</a:t>
            </a:r>
            <a:endParaRPr sz="1200">
              <a:solidFill>
                <a:schemeClr val="dk1"/>
              </a:solidFill>
              <a:latin typeface="Montserrat"/>
              <a:ea typeface="Montserrat"/>
              <a:cs typeface="Montserrat"/>
              <a:sym typeface="Montserrat"/>
            </a:endParaRPr>
          </a:p>
          <a:p>
            <a:pPr indent="-304800" lvl="0" marL="457200" rtl="0" algn="l">
              <a:lnSpc>
                <a:spcPct val="107000"/>
              </a:lnSpc>
              <a:spcBef>
                <a:spcPts val="0"/>
              </a:spcBef>
              <a:spcAft>
                <a:spcPts val="0"/>
              </a:spcAft>
              <a:buClr>
                <a:schemeClr val="dk1"/>
              </a:buClr>
              <a:buSzPts val="1200"/>
              <a:buFont typeface="Montserrat"/>
              <a:buAutoNum type="arabicPeriod"/>
            </a:pPr>
            <a:r>
              <a:rPr b="1" lang="en-GB" sz="1200">
                <a:solidFill>
                  <a:schemeClr val="dk1"/>
                </a:solidFill>
                <a:latin typeface="Montserrat"/>
                <a:ea typeface="Montserrat"/>
                <a:cs typeface="Montserrat"/>
                <a:sym typeface="Montserrat"/>
              </a:rPr>
              <a:t>Establish the system equations.</a:t>
            </a:r>
            <a:endParaRPr b="1" sz="1200">
              <a:solidFill>
                <a:schemeClr val="dk1"/>
              </a:solidFill>
              <a:latin typeface="Montserrat"/>
              <a:ea typeface="Montserrat"/>
              <a:cs typeface="Montserrat"/>
              <a:sym typeface="Montserrat"/>
            </a:endParaRPr>
          </a:p>
          <a:p>
            <a:pPr indent="-304800" lvl="0" marL="457200" rtl="0" algn="l">
              <a:lnSpc>
                <a:spcPct val="107000"/>
              </a:lnSpc>
              <a:spcBef>
                <a:spcPts val="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Solve the equations and quantify the system diagram.</a:t>
            </a:r>
            <a:endParaRPr sz="1200">
              <a:solidFill>
                <a:schemeClr val="dk1"/>
              </a:solidFill>
              <a:latin typeface="Montserrat"/>
              <a:ea typeface="Montserrat"/>
              <a:cs typeface="Montserrat"/>
              <a:sym typeface="Montserrat"/>
            </a:endParaRPr>
          </a:p>
          <a:p>
            <a:pPr indent="0" lvl="0" marL="0" rtl="0" algn="l">
              <a:lnSpc>
                <a:spcPct val="107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a:latin typeface="Calibri"/>
                <a:ea typeface="Calibri"/>
                <a:cs typeface="Calibri"/>
                <a:sym typeface="Calibri"/>
              </a:rPr>
              <a:t>(for stocks within system boundaries)</a:t>
            </a:r>
            <a:endParaRPr>
              <a:latin typeface="Calibri"/>
              <a:ea typeface="Calibri"/>
              <a:cs typeface="Calibri"/>
              <a:sym typeface="Calibri"/>
            </a:endParaRPr>
          </a:p>
        </p:txBody>
      </p:sp>
      <p:pic>
        <p:nvPicPr>
          <p:cNvPr id="475" name="Google Shape;475;gf819a04d2b_0_0"/>
          <p:cNvPicPr preferRelativeResize="0"/>
          <p:nvPr/>
        </p:nvPicPr>
        <p:blipFill>
          <a:blip r:embed="rId3">
            <a:alphaModFix/>
          </a:blip>
          <a:stretch>
            <a:fillRect/>
          </a:stretch>
        </p:blipFill>
        <p:spPr>
          <a:xfrm>
            <a:off x="554175" y="2598726"/>
            <a:ext cx="2401200" cy="27359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f819a04d2b_0_199"/>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481" name="Google Shape;481;gf819a04d2b_0_199"/>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482" name="Google Shape;482;gf819a04d2b_0_199"/>
          <p:cNvSpPr/>
          <p:nvPr/>
        </p:nvSpPr>
        <p:spPr>
          <a:xfrm>
            <a:off x="4851975" y="1836525"/>
            <a:ext cx="4040700" cy="32724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3" name="Google Shape;483;gf819a04d2b_0_199"/>
          <p:cNvGrpSpPr/>
          <p:nvPr/>
        </p:nvGrpSpPr>
        <p:grpSpPr>
          <a:xfrm>
            <a:off x="5533825" y="3863825"/>
            <a:ext cx="796200" cy="562500"/>
            <a:chOff x="5533825" y="3863825"/>
            <a:chExt cx="796200" cy="562500"/>
          </a:xfrm>
        </p:grpSpPr>
        <p:sp>
          <p:nvSpPr>
            <p:cNvPr id="484" name="Google Shape;484;gf819a04d2b_0_199"/>
            <p:cNvSpPr/>
            <p:nvPr/>
          </p:nvSpPr>
          <p:spPr>
            <a:xfrm>
              <a:off x="5533825" y="3922325"/>
              <a:ext cx="796200" cy="504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f819a04d2b_0_199"/>
            <p:cNvSpPr txBox="1"/>
            <p:nvPr/>
          </p:nvSpPr>
          <p:spPr>
            <a:xfrm>
              <a:off x="5533825" y="3863825"/>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extraction</a:t>
              </a:r>
              <a:endParaRPr b="0" i="0" sz="1000" u="none" cap="none" strike="noStrike">
                <a:solidFill>
                  <a:srgbClr val="000000"/>
                </a:solidFill>
                <a:latin typeface="Calibri"/>
                <a:ea typeface="Calibri"/>
                <a:cs typeface="Calibri"/>
                <a:sym typeface="Calibri"/>
              </a:endParaRPr>
            </a:p>
          </p:txBody>
        </p:sp>
      </p:grpSp>
      <p:grpSp>
        <p:nvGrpSpPr>
          <p:cNvPr id="486" name="Google Shape;486;gf819a04d2b_0_199"/>
          <p:cNvGrpSpPr/>
          <p:nvPr/>
        </p:nvGrpSpPr>
        <p:grpSpPr>
          <a:xfrm>
            <a:off x="5948794" y="5441975"/>
            <a:ext cx="796206" cy="533700"/>
            <a:chOff x="5948794" y="5441975"/>
            <a:chExt cx="796206" cy="533700"/>
          </a:xfrm>
        </p:grpSpPr>
        <p:sp>
          <p:nvSpPr>
            <p:cNvPr id="487" name="Google Shape;487;gf819a04d2b_0_199"/>
            <p:cNvSpPr/>
            <p:nvPr/>
          </p:nvSpPr>
          <p:spPr>
            <a:xfrm>
              <a:off x="5948794" y="5471675"/>
              <a:ext cx="796200" cy="504000"/>
            </a:xfrm>
            <a:prstGeom prst="rect">
              <a:avLst/>
            </a:prstGeom>
            <a:noFill/>
            <a:ln cap="flat" cmpd="sng" w="19050">
              <a:solidFill>
                <a:srgbClr val="3381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f819a04d2b_0_199"/>
            <p:cNvSpPr txBox="1"/>
            <p:nvPr/>
          </p:nvSpPr>
          <p:spPr>
            <a:xfrm>
              <a:off x="5948800" y="5441975"/>
              <a:ext cx="796200" cy="21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clients</a:t>
              </a:r>
              <a:endParaRPr b="0" i="0" sz="1000" u="none" cap="none" strike="noStrike">
                <a:solidFill>
                  <a:srgbClr val="000000"/>
                </a:solidFill>
                <a:latin typeface="Calibri"/>
                <a:ea typeface="Calibri"/>
                <a:cs typeface="Calibri"/>
                <a:sym typeface="Calibri"/>
              </a:endParaRPr>
            </a:p>
          </p:txBody>
        </p:sp>
      </p:grpSp>
      <p:grpSp>
        <p:nvGrpSpPr>
          <p:cNvPr id="489" name="Google Shape;489;gf819a04d2b_0_199"/>
          <p:cNvGrpSpPr/>
          <p:nvPr/>
        </p:nvGrpSpPr>
        <p:grpSpPr>
          <a:xfrm>
            <a:off x="7229175" y="3863825"/>
            <a:ext cx="845700" cy="562500"/>
            <a:chOff x="7229175" y="3863825"/>
            <a:chExt cx="845700" cy="562500"/>
          </a:xfrm>
        </p:grpSpPr>
        <p:sp>
          <p:nvSpPr>
            <p:cNvPr id="490" name="Google Shape;490;gf819a04d2b_0_199"/>
            <p:cNvSpPr/>
            <p:nvPr/>
          </p:nvSpPr>
          <p:spPr>
            <a:xfrm>
              <a:off x="7253928" y="3922325"/>
              <a:ext cx="796200" cy="504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f819a04d2b_0_199"/>
            <p:cNvSpPr txBox="1"/>
            <p:nvPr/>
          </p:nvSpPr>
          <p:spPr>
            <a:xfrm>
              <a:off x="7229175" y="3863825"/>
              <a:ext cx="8457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construction</a:t>
              </a:r>
              <a:endParaRPr b="0" i="0" sz="1000" u="none" cap="none" strike="noStrike">
                <a:solidFill>
                  <a:srgbClr val="000000"/>
                </a:solidFill>
                <a:latin typeface="Calibri"/>
                <a:ea typeface="Calibri"/>
                <a:cs typeface="Calibri"/>
                <a:sym typeface="Calibri"/>
              </a:endParaRPr>
            </a:p>
          </p:txBody>
        </p:sp>
      </p:grpSp>
      <p:grpSp>
        <p:nvGrpSpPr>
          <p:cNvPr id="492" name="Google Shape;492;gf819a04d2b_0_199"/>
          <p:cNvGrpSpPr/>
          <p:nvPr/>
        </p:nvGrpSpPr>
        <p:grpSpPr>
          <a:xfrm>
            <a:off x="5533825" y="2858045"/>
            <a:ext cx="796200" cy="514305"/>
            <a:chOff x="7050125" y="2986520"/>
            <a:chExt cx="796200" cy="514305"/>
          </a:xfrm>
        </p:grpSpPr>
        <p:sp>
          <p:nvSpPr>
            <p:cNvPr id="493" name="Google Shape;493;gf819a04d2b_0_199"/>
            <p:cNvSpPr/>
            <p:nvPr/>
          </p:nvSpPr>
          <p:spPr>
            <a:xfrm>
              <a:off x="7050125" y="2996825"/>
              <a:ext cx="796200" cy="50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f819a04d2b_0_199"/>
            <p:cNvSpPr txBox="1"/>
            <p:nvPr/>
          </p:nvSpPr>
          <p:spPr>
            <a:xfrm>
              <a:off x="7050125" y="2986520"/>
              <a:ext cx="796200" cy="21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storage</a:t>
              </a:r>
              <a:endParaRPr b="0" i="0" sz="1000" u="none" cap="none" strike="noStrike">
                <a:solidFill>
                  <a:srgbClr val="000000"/>
                </a:solidFill>
                <a:latin typeface="Calibri"/>
                <a:ea typeface="Calibri"/>
                <a:cs typeface="Calibri"/>
                <a:sym typeface="Calibri"/>
              </a:endParaRPr>
            </a:p>
          </p:txBody>
        </p:sp>
      </p:grpSp>
      <p:grpSp>
        <p:nvGrpSpPr>
          <p:cNvPr id="495" name="Google Shape;495;gf819a04d2b_0_199"/>
          <p:cNvGrpSpPr/>
          <p:nvPr/>
        </p:nvGrpSpPr>
        <p:grpSpPr>
          <a:xfrm>
            <a:off x="6966900" y="997300"/>
            <a:ext cx="796200" cy="562500"/>
            <a:chOff x="6966900" y="1007200"/>
            <a:chExt cx="796200" cy="562500"/>
          </a:xfrm>
        </p:grpSpPr>
        <p:sp>
          <p:nvSpPr>
            <p:cNvPr id="496" name="Google Shape;496;gf819a04d2b_0_199"/>
            <p:cNvSpPr/>
            <p:nvPr/>
          </p:nvSpPr>
          <p:spPr>
            <a:xfrm>
              <a:off x="6966900" y="1065700"/>
              <a:ext cx="7962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f819a04d2b_0_199"/>
            <p:cNvSpPr txBox="1"/>
            <p:nvPr/>
          </p:nvSpPr>
          <p:spPr>
            <a:xfrm>
              <a:off x="6966900" y="100720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demolition</a:t>
              </a:r>
              <a:endParaRPr b="0" i="0" sz="1000" u="none" cap="none" strike="noStrike">
                <a:solidFill>
                  <a:srgbClr val="000000"/>
                </a:solidFill>
                <a:latin typeface="Calibri"/>
                <a:ea typeface="Calibri"/>
                <a:cs typeface="Calibri"/>
                <a:sym typeface="Calibri"/>
              </a:endParaRPr>
            </a:p>
          </p:txBody>
        </p:sp>
      </p:grpSp>
      <p:grpSp>
        <p:nvGrpSpPr>
          <p:cNvPr id="498" name="Google Shape;498;gf819a04d2b_0_199"/>
          <p:cNvGrpSpPr/>
          <p:nvPr/>
        </p:nvGrpSpPr>
        <p:grpSpPr>
          <a:xfrm>
            <a:off x="6966900" y="2147725"/>
            <a:ext cx="796203" cy="562500"/>
            <a:chOff x="6170700" y="1930450"/>
            <a:chExt cx="796203" cy="562500"/>
          </a:xfrm>
        </p:grpSpPr>
        <p:sp>
          <p:nvSpPr>
            <p:cNvPr id="499" name="Google Shape;499;gf819a04d2b_0_199"/>
            <p:cNvSpPr/>
            <p:nvPr/>
          </p:nvSpPr>
          <p:spPr>
            <a:xfrm>
              <a:off x="6170703" y="1988950"/>
              <a:ext cx="796200" cy="5040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f819a04d2b_0_199"/>
            <p:cNvSpPr txBox="1"/>
            <p:nvPr/>
          </p:nvSpPr>
          <p:spPr>
            <a:xfrm>
              <a:off x="6170700" y="1930450"/>
              <a:ext cx="796200" cy="31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Calibri"/>
                  <a:ea typeface="Calibri"/>
                  <a:cs typeface="Calibri"/>
                  <a:sym typeface="Calibri"/>
                </a:rPr>
                <a:t>grinding</a:t>
              </a:r>
              <a:endParaRPr b="0" i="0" sz="1000" u="none" cap="none" strike="noStrike">
                <a:solidFill>
                  <a:srgbClr val="000000"/>
                </a:solidFill>
                <a:latin typeface="Calibri"/>
                <a:ea typeface="Calibri"/>
                <a:cs typeface="Calibri"/>
                <a:sym typeface="Calibri"/>
              </a:endParaRPr>
            </a:p>
          </p:txBody>
        </p:sp>
      </p:grpSp>
      <p:cxnSp>
        <p:nvCxnSpPr>
          <p:cNvPr id="501" name="Google Shape;501;gf819a04d2b_0_199"/>
          <p:cNvCxnSpPr>
            <a:endCxn id="487" idx="0"/>
          </p:cNvCxnSpPr>
          <p:nvPr/>
        </p:nvCxnSpPr>
        <p:spPr>
          <a:xfrm>
            <a:off x="5931994" y="4426175"/>
            <a:ext cx="414900" cy="1045500"/>
          </a:xfrm>
          <a:prstGeom prst="straightConnector1">
            <a:avLst/>
          </a:prstGeom>
          <a:noFill/>
          <a:ln cap="flat" cmpd="sng" w="9525">
            <a:solidFill>
              <a:schemeClr val="dk2"/>
            </a:solidFill>
            <a:prstDash val="solid"/>
            <a:round/>
            <a:headEnd len="sm" w="sm" type="none"/>
            <a:tailEnd len="med" w="med" type="triangle"/>
          </a:ln>
        </p:spPr>
      </p:cxnSp>
      <p:cxnSp>
        <p:nvCxnSpPr>
          <p:cNvPr id="502" name="Google Shape;502;gf819a04d2b_0_199"/>
          <p:cNvCxnSpPr>
            <a:stCxn id="496" idx="2"/>
            <a:endCxn id="499" idx="0"/>
          </p:cNvCxnSpPr>
          <p:nvPr/>
        </p:nvCxnSpPr>
        <p:spPr>
          <a:xfrm>
            <a:off x="7365000" y="1559800"/>
            <a:ext cx="0" cy="646500"/>
          </a:xfrm>
          <a:prstGeom prst="straightConnector1">
            <a:avLst/>
          </a:prstGeom>
          <a:noFill/>
          <a:ln cap="flat" cmpd="sng" w="9525">
            <a:solidFill>
              <a:schemeClr val="dk2"/>
            </a:solidFill>
            <a:prstDash val="solid"/>
            <a:round/>
            <a:headEnd len="sm" w="sm" type="none"/>
            <a:tailEnd len="med" w="med" type="triangle"/>
          </a:ln>
        </p:spPr>
      </p:cxnSp>
      <p:cxnSp>
        <p:nvCxnSpPr>
          <p:cNvPr id="503" name="Google Shape;503;gf819a04d2b_0_199"/>
          <p:cNvCxnSpPr>
            <a:stCxn id="499" idx="2"/>
          </p:cNvCxnSpPr>
          <p:nvPr/>
        </p:nvCxnSpPr>
        <p:spPr>
          <a:xfrm flipH="1">
            <a:off x="6363303" y="2710225"/>
            <a:ext cx="1001700" cy="466500"/>
          </a:xfrm>
          <a:prstGeom prst="straightConnector1">
            <a:avLst/>
          </a:prstGeom>
          <a:noFill/>
          <a:ln cap="flat" cmpd="sng" w="9525">
            <a:solidFill>
              <a:schemeClr val="dk2"/>
            </a:solidFill>
            <a:prstDash val="solid"/>
            <a:round/>
            <a:headEnd len="sm" w="sm" type="none"/>
            <a:tailEnd len="med" w="med" type="triangle"/>
          </a:ln>
        </p:spPr>
      </p:cxnSp>
      <p:cxnSp>
        <p:nvCxnSpPr>
          <p:cNvPr id="504" name="Google Shape;504;gf819a04d2b_0_199"/>
          <p:cNvCxnSpPr>
            <a:endCxn id="490" idx="0"/>
          </p:cNvCxnSpPr>
          <p:nvPr/>
        </p:nvCxnSpPr>
        <p:spPr>
          <a:xfrm>
            <a:off x="7364928" y="2710325"/>
            <a:ext cx="287100" cy="1212000"/>
          </a:xfrm>
          <a:prstGeom prst="straightConnector1">
            <a:avLst/>
          </a:prstGeom>
          <a:noFill/>
          <a:ln cap="flat" cmpd="sng" w="9525">
            <a:solidFill>
              <a:schemeClr val="dk2"/>
            </a:solidFill>
            <a:prstDash val="solid"/>
            <a:round/>
            <a:headEnd len="sm" w="sm" type="none"/>
            <a:tailEnd len="med" w="med" type="triangle"/>
          </a:ln>
        </p:spPr>
      </p:cxnSp>
      <p:sp>
        <p:nvSpPr>
          <p:cNvPr id="505" name="Google Shape;505;gf819a04d2b_0_199"/>
          <p:cNvSpPr txBox="1"/>
          <p:nvPr/>
        </p:nvSpPr>
        <p:spPr>
          <a:xfrm>
            <a:off x="6729625" y="4817475"/>
            <a:ext cx="2401200" cy="35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Gravel pit/construction company</a:t>
            </a:r>
            <a:endParaRPr b="0" i="0" sz="1100" u="none" cap="none" strike="noStrike">
              <a:solidFill>
                <a:srgbClr val="000000"/>
              </a:solidFill>
              <a:latin typeface="Calibri"/>
              <a:ea typeface="Calibri"/>
              <a:cs typeface="Calibri"/>
              <a:sym typeface="Calibri"/>
            </a:endParaRPr>
          </a:p>
        </p:txBody>
      </p:sp>
      <p:sp>
        <p:nvSpPr>
          <p:cNvPr id="506" name="Google Shape;506;gf819a04d2b_0_199"/>
          <p:cNvSpPr txBox="1"/>
          <p:nvPr/>
        </p:nvSpPr>
        <p:spPr>
          <a:xfrm>
            <a:off x="7005550" y="18731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A51</a:t>
            </a:r>
            <a:endParaRPr b="1" sz="1000">
              <a:latin typeface="Calibri"/>
              <a:ea typeface="Calibri"/>
              <a:cs typeface="Calibri"/>
              <a:sym typeface="Calibri"/>
            </a:endParaRPr>
          </a:p>
        </p:txBody>
      </p:sp>
      <p:sp>
        <p:nvSpPr>
          <p:cNvPr id="507" name="Google Shape;507;gf819a04d2b_0_199"/>
          <p:cNvSpPr txBox="1"/>
          <p:nvPr/>
        </p:nvSpPr>
        <p:spPr>
          <a:xfrm>
            <a:off x="7103250" y="1284938"/>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508" name="Google Shape;508;gf819a04d2b_0_199"/>
          <p:cNvSpPr txBox="1"/>
          <p:nvPr/>
        </p:nvSpPr>
        <p:spPr>
          <a:xfrm>
            <a:off x="7103250" y="242060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M(1)</a:t>
            </a:r>
            <a:endParaRPr sz="900">
              <a:latin typeface="Calibri"/>
              <a:ea typeface="Calibri"/>
              <a:cs typeface="Calibri"/>
              <a:sym typeface="Calibri"/>
            </a:endParaRPr>
          </a:p>
        </p:txBody>
      </p:sp>
      <p:sp>
        <p:nvSpPr>
          <p:cNvPr id="509" name="Google Shape;509;gf819a04d2b_0_199"/>
          <p:cNvSpPr txBox="1"/>
          <p:nvPr/>
        </p:nvSpPr>
        <p:spPr>
          <a:xfrm>
            <a:off x="5671450" y="305635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M(3)</a:t>
            </a:r>
            <a:endParaRPr sz="900">
              <a:latin typeface="Calibri"/>
              <a:ea typeface="Calibri"/>
              <a:cs typeface="Calibri"/>
              <a:sym typeface="Calibri"/>
            </a:endParaRPr>
          </a:p>
        </p:txBody>
      </p:sp>
      <p:sp>
        <p:nvSpPr>
          <p:cNvPr id="510" name="Google Shape;510;gf819a04d2b_0_199"/>
          <p:cNvSpPr txBox="1"/>
          <p:nvPr/>
        </p:nvSpPr>
        <p:spPr>
          <a:xfrm>
            <a:off x="5671450" y="4175925"/>
            <a:ext cx="513600" cy="211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M(4)</a:t>
            </a:r>
            <a:endParaRPr sz="900">
              <a:latin typeface="Calibri"/>
              <a:ea typeface="Calibri"/>
              <a:cs typeface="Calibri"/>
              <a:sym typeface="Calibri"/>
            </a:endParaRPr>
          </a:p>
        </p:txBody>
      </p:sp>
      <p:cxnSp>
        <p:nvCxnSpPr>
          <p:cNvPr id="511" name="Google Shape;511;gf819a04d2b_0_199"/>
          <p:cNvCxnSpPr/>
          <p:nvPr/>
        </p:nvCxnSpPr>
        <p:spPr>
          <a:xfrm flipH="1" rot="10800000">
            <a:off x="6353300" y="4225625"/>
            <a:ext cx="890700" cy="2970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gf819a04d2b_0_199"/>
          <p:cNvSpPr txBox="1"/>
          <p:nvPr/>
        </p:nvSpPr>
        <p:spPr>
          <a:xfrm>
            <a:off x="7395225" y="414450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M(2)</a:t>
            </a:r>
            <a:endParaRPr sz="900">
              <a:latin typeface="Calibri"/>
              <a:ea typeface="Calibri"/>
              <a:cs typeface="Calibri"/>
              <a:sym typeface="Calibri"/>
            </a:endParaRPr>
          </a:p>
        </p:txBody>
      </p:sp>
      <p:sp>
        <p:nvSpPr>
          <p:cNvPr id="513" name="Google Shape;513;gf819a04d2b_0_199"/>
          <p:cNvSpPr txBox="1"/>
          <p:nvPr/>
        </p:nvSpPr>
        <p:spPr>
          <a:xfrm>
            <a:off x="6090100" y="5667250"/>
            <a:ext cx="513600" cy="25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514" name="Google Shape;514;gf819a04d2b_0_199"/>
          <p:cNvSpPr txBox="1"/>
          <p:nvPr/>
        </p:nvSpPr>
        <p:spPr>
          <a:xfrm>
            <a:off x="6464000" y="27774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A13</a:t>
            </a:r>
            <a:endParaRPr b="1" sz="1000">
              <a:latin typeface="Calibri"/>
              <a:ea typeface="Calibri"/>
              <a:cs typeface="Calibri"/>
              <a:sym typeface="Calibri"/>
            </a:endParaRPr>
          </a:p>
        </p:txBody>
      </p:sp>
      <p:sp>
        <p:nvSpPr>
          <p:cNvPr id="515" name="Google Shape;515;gf819a04d2b_0_199"/>
          <p:cNvSpPr txBox="1"/>
          <p:nvPr/>
        </p:nvSpPr>
        <p:spPr>
          <a:xfrm>
            <a:off x="7446375" y="3162613"/>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A12</a:t>
            </a:r>
            <a:endParaRPr b="1" sz="1000">
              <a:latin typeface="Calibri"/>
              <a:ea typeface="Calibri"/>
              <a:cs typeface="Calibri"/>
              <a:sym typeface="Calibri"/>
            </a:endParaRPr>
          </a:p>
        </p:txBody>
      </p:sp>
      <p:sp>
        <p:nvSpPr>
          <p:cNvPr id="516" name="Google Shape;516;gf819a04d2b_0_199"/>
          <p:cNvSpPr txBox="1"/>
          <p:nvPr/>
        </p:nvSpPr>
        <p:spPr>
          <a:xfrm>
            <a:off x="6573950" y="40394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A42</a:t>
            </a:r>
            <a:endParaRPr b="1" sz="1000">
              <a:latin typeface="Calibri"/>
              <a:ea typeface="Calibri"/>
              <a:cs typeface="Calibri"/>
              <a:sym typeface="Calibri"/>
            </a:endParaRPr>
          </a:p>
        </p:txBody>
      </p:sp>
      <p:sp>
        <p:nvSpPr>
          <p:cNvPr id="517" name="Google Shape;517;gf819a04d2b_0_199"/>
          <p:cNvSpPr txBox="1"/>
          <p:nvPr/>
        </p:nvSpPr>
        <p:spPr>
          <a:xfrm>
            <a:off x="5722600" y="474155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A45</a:t>
            </a:r>
            <a:endParaRPr b="1" sz="1000">
              <a:latin typeface="Calibri"/>
              <a:ea typeface="Calibri"/>
              <a:cs typeface="Calibri"/>
              <a:sym typeface="Calibri"/>
            </a:endParaRPr>
          </a:p>
        </p:txBody>
      </p:sp>
      <p:pic>
        <p:nvPicPr>
          <p:cNvPr id="518" name="Google Shape;518;gf819a04d2b_0_199"/>
          <p:cNvPicPr preferRelativeResize="0"/>
          <p:nvPr/>
        </p:nvPicPr>
        <p:blipFill>
          <a:blip r:embed="rId3">
            <a:alphaModFix/>
          </a:blip>
          <a:stretch>
            <a:fillRect/>
          </a:stretch>
        </p:blipFill>
        <p:spPr>
          <a:xfrm>
            <a:off x="554175" y="2598726"/>
            <a:ext cx="2401200" cy="2735990"/>
          </a:xfrm>
          <a:prstGeom prst="rect">
            <a:avLst/>
          </a:prstGeom>
          <a:noFill/>
          <a:ln>
            <a:noFill/>
          </a:ln>
        </p:spPr>
      </p:pic>
      <p:pic>
        <p:nvPicPr>
          <p:cNvPr id="519" name="Google Shape;519;gf819a04d2b_0_199"/>
          <p:cNvPicPr preferRelativeResize="0"/>
          <p:nvPr/>
        </p:nvPicPr>
        <p:blipFill>
          <a:blip r:embed="rId4">
            <a:alphaModFix/>
          </a:blip>
          <a:stretch>
            <a:fillRect/>
          </a:stretch>
        </p:blipFill>
        <p:spPr>
          <a:xfrm>
            <a:off x="2762475" y="3488125"/>
            <a:ext cx="1872188" cy="1045500"/>
          </a:xfrm>
          <a:prstGeom prst="rect">
            <a:avLst/>
          </a:prstGeom>
          <a:noFill/>
          <a:ln>
            <a:noFill/>
          </a:ln>
        </p:spPr>
      </p:pic>
      <p:sp>
        <p:nvSpPr>
          <p:cNvPr id="520" name="Google Shape;520;gf819a04d2b_0_199"/>
          <p:cNvSpPr txBox="1"/>
          <p:nvPr/>
        </p:nvSpPr>
        <p:spPr>
          <a:xfrm>
            <a:off x="554175" y="1142638"/>
            <a:ext cx="3849600" cy="1388400"/>
          </a:xfrm>
          <a:prstGeom prst="rect">
            <a:avLst/>
          </a:prstGeom>
          <a:noFill/>
          <a:ln>
            <a:noFill/>
          </a:ln>
        </p:spPr>
        <p:txBody>
          <a:bodyPr anchorCtr="0" anchor="t" bIns="91425" lIns="91425" spcFirstLastPara="1" rIns="91425" wrap="square" tIns="91425">
            <a:spAutoFit/>
          </a:bodyPr>
          <a:lstStyle/>
          <a:p>
            <a:pPr indent="-304800" lvl="0" marL="457200" rtl="0" algn="l">
              <a:lnSpc>
                <a:spcPct val="107000"/>
              </a:lnSpc>
              <a:spcBef>
                <a:spcPts val="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Set up a system diagram of the company.</a:t>
            </a:r>
            <a:endParaRPr sz="1200">
              <a:solidFill>
                <a:schemeClr val="dk1"/>
              </a:solidFill>
              <a:latin typeface="Montserrat"/>
              <a:ea typeface="Montserrat"/>
              <a:cs typeface="Montserrat"/>
              <a:sym typeface="Montserrat"/>
            </a:endParaRPr>
          </a:p>
          <a:p>
            <a:pPr indent="-304800" lvl="0" marL="457200" rtl="0" algn="l">
              <a:lnSpc>
                <a:spcPct val="107000"/>
              </a:lnSpc>
              <a:spcBef>
                <a:spcPts val="0"/>
              </a:spcBef>
              <a:spcAft>
                <a:spcPts val="0"/>
              </a:spcAft>
              <a:buClr>
                <a:schemeClr val="dk1"/>
              </a:buClr>
              <a:buSzPts val="1200"/>
              <a:buFont typeface="Montserrat"/>
              <a:buAutoNum type="arabicPeriod"/>
            </a:pPr>
            <a:r>
              <a:rPr b="1" lang="en-GB" sz="1200">
                <a:solidFill>
                  <a:schemeClr val="dk1"/>
                </a:solidFill>
                <a:latin typeface="Montserrat"/>
                <a:ea typeface="Montserrat"/>
                <a:cs typeface="Montserrat"/>
                <a:sym typeface="Montserrat"/>
              </a:rPr>
              <a:t>Establish the system equations.</a:t>
            </a:r>
            <a:endParaRPr b="1" sz="1200">
              <a:solidFill>
                <a:schemeClr val="dk1"/>
              </a:solidFill>
              <a:latin typeface="Montserrat"/>
              <a:ea typeface="Montserrat"/>
              <a:cs typeface="Montserrat"/>
              <a:sym typeface="Montserrat"/>
            </a:endParaRPr>
          </a:p>
          <a:p>
            <a:pPr indent="-304800" lvl="0" marL="457200" rtl="0" algn="l">
              <a:lnSpc>
                <a:spcPct val="107000"/>
              </a:lnSpc>
              <a:spcBef>
                <a:spcPts val="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Solve the equations and quantify the system diagram.</a:t>
            </a:r>
            <a:endParaRPr sz="1200">
              <a:solidFill>
                <a:schemeClr val="dk1"/>
              </a:solidFill>
              <a:latin typeface="Montserrat"/>
              <a:ea typeface="Montserrat"/>
              <a:cs typeface="Montserrat"/>
              <a:sym typeface="Montserrat"/>
            </a:endParaRPr>
          </a:p>
          <a:p>
            <a:pPr indent="0" lvl="0" marL="0" rtl="0" algn="l">
              <a:lnSpc>
                <a:spcPct val="107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a:latin typeface="Calibri"/>
                <a:ea typeface="Calibri"/>
                <a:cs typeface="Calibri"/>
                <a:sym typeface="Calibri"/>
              </a:rPr>
              <a:t>(for stocks within system boundaries)</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4" name="Shape 524"/>
        <p:cNvGrpSpPr/>
        <p:nvPr/>
      </p:nvGrpSpPr>
      <p:grpSpPr>
        <a:xfrm>
          <a:off x="0" y="0"/>
          <a:ext cx="0" cy="0"/>
          <a:chOff x="0" y="0"/>
          <a:chExt cx="0" cy="0"/>
        </a:xfrm>
      </p:grpSpPr>
      <p:sp>
        <p:nvSpPr>
          <p:cNvPr id="525" name="Google Shape;525;gf819a04d2b_0_82"/>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sp>
        <p:nvSpPr>
          <p:cNvPr id="526" name="Google Shape;526;gf819a04d2b_0_82"/>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2— Metabolism of a gravel pit</a:t>
            </a:r>
            <a:endParaRPr b="1" i="0" sz="1800" u="none" cap="none" strike="noStrike">
              <a:solidFill>
                <a:srgbClr val="000000"/>
              </a:solidFill>
              <a:latin typeface="Montserrat"/>
              <a:ea typeface="Montserrat"/>
              <a:cs typeface="Montserrat"/>
              <a:sym typeface="Montserrat"/>
            </a:endParaRPr>
          </a:p>
        </p:txBody>
      </p:sp>
      <p:grpSp>
        <p:nvGrpSpPr>
          <p:cNvPr id="527" name="Google Shape;527;gf819a04d2b_0_82"/>
          <p:cNvGrpSpPr/>
          <p:nvPr/>
        </p:nvGrpSpPr>
        <p:grpSpPr>
          <a:xfrm>
            <a:off x="891100" y="1802550"/>
            <a:ext cx="4030200" cy="4221150"/>
            <a:chOff x="891100" y="1802550"/>
            <a:chExt cx="4030200" cy="4221150"/>
          </a:xfrm>
        </p:grpSpPr>
        <p:sp>
          <p:nvSpPr>
            <p:cNvPr id="528" name="Google Shape;528;gf819a04d2b_0_82"/>
            <p:cNvSpPr/>
            <p:nvPr/>
          </p:nvSpPr>
          <p:spPr>
            <a:xfrm>
              <a:off x="2099800" y="1802550"/>
              <a:ext cx="2821500" cy="3252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gf819a04d2b_0_82"/>
            <p:cNvGrpSpPr/>
            <p:nvPr/>
          </p:nvGrpSpPr>
          <p:grpSpPr>
            <a:xfrm>
              <a:off x="2366800" y="5519700"/>
              <a:ext cx="801300" cy="504000"/>
              <a:chOff x="1484800" y="2009550"/>
              <a:chExt cx="801300" cy="504000"/>
            </a:xfrm>
          </p:grpSpPr>
          <p:sp>
            <p:nvSpPr>
              <p:cNvPr id="530" name="Google Shape;530;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gf819a04d2b_0_82"/>
            <p:cNvGrpSpPr/>
            <p:nvPr/>
          </p:nvGrpSpPr>
          <p:grpSpPr>
            <a:xfrm>
              <a:off x="3852900" y="3157500"/>
              <a:ext cx="801300" cy="504000"/>
              <a:chOff x="1484800" y="2009550"/>
              <a:chExt cx="801300" cy="504000"/>
            </a:xfrm>
          </p:grpSpPr>
          <p:sp>
            <p:nvSpPr>
              <p:cNvPr id="533" name="Google Shape;533;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gf819a04d2b_0_82"/>
            <p:cNvGrpSpPr/>
            <p:nvPr/>
          </p:nvGrpSpPr>
          <p:grpSpPr>
            <a:xfrm>
              <a:off x="2366800" y="3462300"/>
              <a:ext cx="801300" cy="504000"/>
              <a:chOff x="1484800" y="2009550"/>
              <a:chExt cx="801300" cy="504000"/>
            </a:xfrm>
          </p:grpSpPr>
          <p:sp>
            <p:nvSpPr>
              <p:cNvPr id="536" name="Google Shape;536;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gf819a04d2b_0_82"/>
            <p:cNvGrpSpPr/>
            <p:nvPr/>
          </p:nvGrpSpPr>
          <p:grpSpPr>
            <a:xfrm>
              <a:off x="2366800" y="4344050"/>
              <a:ext cx="801300" cy="504000"/>
              <a:chOff x="1484800" y="2009550"/>
              <a:chExt cx="801300" cy="504000"/>
            </a:xfrm>
          </p:grpSpPr>
          <p:sp>
            <p:nvSpPr>
              <p:cNvPr id="539" name="Google Shape;539;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gf819a04d2b_0_82"/>
            <p:cNvGrpSpPr/>
            <p:nvPr/>
          </p:nvGrpSpPr>
          <p:grpSpPr>
            <a:xfrm>
              <a:off x="2366800" y="2005600"/>
              <a:ext cx="801300" cy="504000"/>
              <a:chOff x="1484800" y="2009550"/>
              <a:chExt cx="801300" cy="504000"/>
            </a:xfrm>
          </p:grpSpPr>
          <p:sp>
            <p:nvSpPr>
              <p:cNvPr id="542" name="Google Shape;542;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gf819a04d2b_0_82"/>
            <p:cNvGrpSpPr/>
            <p:nvPr/>
          </p:nvGrpSpPr>
          <p:grpSpPr>
            <a:xfrm>
              <a:off x="908850" y="2005600"/>
              <a:ext cx="801300" cy="504000"/>
              <a:chOff x="1484800" y="2009550"/>
              <a:chExt cx="801300" cy="504000"/>
            </a:xfrm>
          </p:grpSpPr>
          <p:sp>
            <p:nvSpPr>
              <p:cNvPr id="545" name="Google Shape;545;gf819a04d2b_0_82"/>
              <p:cNvSpPr/>
              <p:nvPr/>
            </p:nvSpPr>
            <p:spPr>
              <a:xfrm>
                <a:off x="1484800" y="2009550"/>
                <a:ext cx="801300" cy="504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f819a04d2b_0_82"/>
              <p:cNvSpPr/>
              <p:nvPr/>
            </p:nvSpPr>
            <p:spPr>
              <a:xfrm>
                <a:off x="1637200" y="2293850"/>
                <a:ext cx="496500" cy="15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7" name="Google Shape;547;gf819a04d2b_0_82"/>
            <p:cNvCxnSpPr>
              <a:stCxn id="545" idx="3"/>
              <a:endCxn id="542" idx="1"/>
            </p:cNvCxnSpPr>
            <p:nvPr/>
          </p:nvCxnSpPr>
          <p:spPr>
            <a:xfrm>
              <a:off x="1710150" y="2257600"/>
              <a:ext cx="656700" cy="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gf819a04d2b_0_82"/>
            <p:cNvCxnSpPr>
              <a:stCxn id="542" idx="2"/>
              <a:endCxn id="536" idx="0"/>
            </p:cNvCxnSpPr>
            <p:nvPr/>
          </p:nvCxnSpPr>
          <p:spPr>
            <a:xfrm>
              <a:off x="2767450" y="2509600"/>
              <a:ext cx="0" cy="952800"/>
            </a:xfrm>
            <a:prstGeom prst="straightConnector1">
              <a:avLst/>
            </a:prstGeom>
            <a:noFill/>
            <a:ln cap="flat" cmpd="sng" w="9525">
              <a:solidFill>
                <a:schemeClr val="dk2"/>
              </a:solidFill>
              <a:prstDash val="solid"/>
              <a:round/>
              <a:headEnd len="med" w="med" type="none"/>
              <a:tailEnd len="med" w="med" type="triangle"/>
            </a:ln>
          </p:spPr>
        </p:cxnSp>
        <p:cxnSp>
          <p:nvCxnSpPr>
            <p:cNvPr id="549" name="Google Shape;549;gf819a04d2b_0_82"/>
            <p:cNvCxnSpPr>
              <a:stCxn id="542" idx="3"/>
              <a:endCxn id="533" idx="0"/>
            </p:cNvCxnSpPr>
            <p:nvPr/>
          </p:nvCxnSpPr>
          <p:spPr>
            <a:xfrm>
              <a:off x="3168100" y="2257600"/>
              <a:ext cx="1085400" cy="900000"/>
            </a:xfrm>
            <a:prstGeom prst="straightConnector1">
              <a:avLst/>
            </a:prstGeom>
            <a:noFill/>
            <a:ln cap="flat" cmpd="sng" w="9525">
              <a:solidFill>
                <a:schemeClr val="dk2"/>
              </a:solidFill>
              <a:prstDash val="solid"/>
              <a:round/>
              <a:headEnd len="med" w="med" type="none"/>
              <a:tailEnd len="med" w="med" type="triangle"/>
            </a:ln>
          </p:spPr>
        </p:cxnSp>
        <p:cxnSp>
          <p:nvCxnSpPr>
            <p:cNvPr id="550" name="Google Shape;550;gf819a04d2b_0_82"/>
            <p:cNvCxnSpPr>
              <a:stCxn id="539" idx="3"/>
              <a:endCxn id="551" idx="2"/>
            </p:cNvCxnSpPr>
            <p:nvPr/>
          </p:nvCxnSpPr>
          <p:spPr>
            <a:xfrm flipH="1" rot="10800000">
              <a:off x="3168100" y="3661550"/>
              <a:ext cx="1085700" cy="934500"/>
            </a:xfrm>
            <a:prstGeom prst="straightConnector1">
              <a:avLst/>
            </a:prstGeom>
            <a:noFill/>
            <a:ln cap="flat" cmpd="sng" w="9525">
              <a:solidFill>
                <a:schemeClr val="dk2"/>
              </a:solidFill>
              <a:prstDash val="solid"/>
              <a:round/>
              <a:headEnd len="med" w="med" type="none"/>
              <a:tailEnd len="med" w="med" type="triangle"/>
            </a:ln>
          </p:spPr>
        </p:cxnSp>
        <p:cxnSp>
          <p:nvCxnSpPr>
            <p:cNvPr id="552" name="Google Shape;552;gf819a04d2b_0_82"/>
            <p:cNvCxnSpPr>
              <a:endCxn id="530" idx="0"/>
            </p:cNvCxnSpPr>
            <p:nvPr/>
          </p:nvCxnSpPr>
          <p:spPr>
            <a:xfrm>
              <a:off x="2767450" y="4848000"/>
              <a:ext cx="0" cy="6717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gf819a04d2b_0_82"/>
            <p:cNvSpPr txBox="1"/>
            <p:nvPr/>
          </p:nvSpPr>
          <p:spPr>
            <a:xfrm>
              <a:off x="2510650" y="2257600"/>
              <a:ext cx="5136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M(1)</a:t>
              </a:r>
              <a:endParaRPr sz="900">
                <a:latin typeface="Calibri"/>
                <a:ea typeface="Calibri"/>
                <a:cs typeface="Calibri"/>
                <a:sym typeface="Calibri"/>
              </a:endParaRPr>
            </a:p>
          </p:txBody>
        </p:sp>
        <p:sp>
          <p:nvSpPr>
            <p:cNvPr id="554" name="Google Shape;554;gf819a04d2b_0_82"/>
            <p:cNvSpPr txBox="1"/>
            <p:nvPr/>
          </p:nvSpPr>
          <p:spPr>
            <a:xfrm>
              <a:off x="2510650" y="4596050"/>
              <a:ext cx="5136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M(4)</a:t>
              </a:r>
              <a:endParaRPr sz="900">
                <a:latin typeface="Calibri"/>
                <a:ea typeface="Calibri"/>
                <a:cs typeface="Calibri"/>
                <a:sym typeface="Calibri"/>
              </a:endParaRPr>
            </a:p>
          </p:txBody>
        </p:sp>
        <p:sp>
          <p:nvSpPr>
            <p:cNvPr id="555" name="Google Shape;555;gf819a04d2b_0_82"/>
            <p:cNvSpPr txBox="1"/>
            <p:nvPr/>
          </p:nvSpPr>
          <p:spPr>
            <a:xfrm>
              <a:off x="2510650" y="3714300"/>
              <a:ext cx="5136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M(3)</a:t>
              </a:r>
              <a:endParaRPr sz="900">
                <a:latin typeface="Calibri"/>
                <a:ea typeface="Calibri"/>
                <a:cs typeface="Calibri"/>
                <a:sym typeface="Calibri"/>
              </a:endParaRPr>
            </a:p>
          </p:txBody>
        </p:sp>
        <p:sp>
          <p:nvSpPr>
            <p:cNvPr id="551" name="Google Shape;551;gf819a04d2b_0_82"/>
            <p:cNvSpPr txBox="1"/>
            <p:nvPr/>
          </p:nvSpPr>
          <p:spPr>
            <a:xfrm>
              <a:off x="3996850" y="3409550"/>
              <a:ext cx="5136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M(2)</a:t>
              </a:r>
              <a:endParaRPr sz="900">
                <a:latin typeface="Calibri"/>
                <a:ea typeface="Calibri"/>
                <a:cs typeface="Calibri"/>
                <a:sym typeface="Calibri"/>
              </a:endParaRPr>
            </a:p>
          </p:txBody>
        </p:sp>
        <p:sp>
          <p:nvSpPr>
            <p:cNvPr id="556" name="Google Shape;556;gf819a04d2b_0_82"/>
            <p:cNvSpPr txBox="1"/>
            <p:nvPr/>
          </p:nvSpPr>
          <p:spPr>
            <a:xfrm>
              <a:off x="1052750" y="2257600"/>
              <a:ext cx="5136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557" name="Google Shape;557;gf819a04d2b_0_82"/>
            <p:cNvSpPr txBox="1"/>
            <p:nvPr/>
          </p:nvSpPr>
          <p:spPr>
            <a:xfrm>
              <a:off x="2510650" y="5771700"/>
              <a:ext cx="5136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Calibri"/>
                  <a:ea typeface="Calibri"/>
                  <a:cs typeface="Calibri"/>
                  <a:sym typeface="Calibri"/>
                </a:rPr>
                <a:t>M(5)</a:t>
              </a:r>
              <a:endParaRPr sz="900">
                <a:latin typeface="Calibri"/>
                <a:ea typeface="Calibri"/>
                <a:cs typeface="Calibri"/>
                <a:sym typeface="Calibri"/>
              </a:endParaRPr>
            </a:p>
          </p:txBody>
        </p:sp>
        <p:sp>
          <p:nvSpPr>
            <p:cNvPr id="558" name="Google Shape;558;gf819a04d2b_0_82"/>
            <p:cNvSpPr txBox="1"/>
            <p:nvPr/>
          </p:nvSpPr>
          <p:spPr>
            <a:xfrm>
              <a:off x="891100" y="200560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Demolition</a:t>
              </a:r>
              <a:endParaRPr b="1" sz="800">
                <a:latin typeface="Calibri"/>
                <a:ea typeface="Calibri"/>
                <a:cs typeface="Calibri"/>
                <a:sym typeface="Calibri"/>
              </a:endParaRPr>
            </a:p>
          </p:txBody>
        </p:sp>
        <p:sp>
          <p:nvSpPr>
            <p:cNvPr id="559" name="Google Shape;559;gf819a04d2b_0_82"/>
            <p:cNvSpPr txBox="1"/>
            <p:nvPr/>
          </p:nvSpPr>
          <p:spPr>
            <a:xfrm>
              <a:off x="2366800" y="200570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Grinding</a:t>
              </a:r>
              <a:endParaRPr b="1" sz="800">
                <a:latin typeface="Calibri"/>
                <a:ea typeface="Calibri"/>
                <a:cs typeface="Calibri"/>
                <a:sym typeface="Calibri"/>
              </a:endParaRPr>
            </a:p>
          </p:txBody>
        </p:sp>
        <p:sp>
          <p:nvSpPr>
            <p:cNvPr id="560" name="Google Shape;560;gf819a04d2b_0_82"/>
            <p:cNvSpPr txBox="1"/>
            <p:nvPr/>
          </p:nvSpPr>
          <p:spPr>
            <a:xfrm>
              <a:off x="2366800" y="346240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Storage</a:t>
              </a:r>
              <a:endParaRPr b="1" sz="800">
                <a:latin typeface="Calibri"/>
                <a:ea typeface="Calibri"/>
                <a:cs typeface="Calibri"/>
                <a:sym typeface="Calibri"/>
              </a:endParaRPr>
            </a:p>
          </p:txBody>
        </p:sp>
        <p:sp>
          <p:nvSpPr>
            <p:cNvPr id="561" name="Google Shape;561;gf819a04d2b_0_82"/>
            <p:cNvSpPr txBox="1"/>
            <p:nvPr/>
          </p:nvSpPr>
          <p:spPr>
            <a:xfrm>
              <a:off x="3852900" y="315750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Construction</a:t>
              </a:r>
              <a:endParaRPr b="1" sz="800">
                <a:latin typeface="Calibri"/>
                <a:ea typeface="Calibri"/>
                <a:cs typeface="Calibri"/>
                <a:sym typeface="Calibri"/>
              </a:endParaRPr>
            </a:p>
          </p:txBody>
        </p:sp>
        <p:sp>
          <p:nvSpPr>
            <p:cNvPr id="562" name="Google Shape;562;gf819a04d2b_0_82"/>
            <p:cNvSpPr txBox="1"/>
            <p:nvPr/>
          </p:nvSpPr>
          <p:spPr>
            <a:xfrm>
              <a:off x="2366800" y="436505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Gravel extraction</a:t>
              </a:r>
              <a:endParaRPr b="1" sz="800">
                <a:latin typeface="Calibri"/>
                <a:ea typeface="Calibri"/>
                <a:cs typeface="Calibri"/>
                <a:sym typeface="Calibri"/>
              </a:endParaRPr>
            </a:p>
          </p:txBody>
        </p:sp>
        <p:sp>
          <p:nvSpPr>
            <p:cNvPr id="563" name="Google Shape;563;gf819a04d2b_0_82"/>
            <p:cNvSpPr txBox="1"/>
            <p:nvPr/>
          </p:nvSpPr>
          <p:spPr>
            <a:xfrm>
              <a:off x="2366800" y="5553900"/>
              <a:ext cx="8013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latin typeface="Calibri"/>
                  <a:ea typeface="Calibri"/>
                  <a:cs typeface="Calibri"/>
                  <a:sym typeface="Calibri"/>
                </a:rPr>
                <a:t>Clients</a:t>
              </a:r>
              <a:endParaRPr b="1" sz="800">
                <a:latin typeface="Calibri"/>
                <a:ea typeface="Calibri"/>
                <a:cs typeface="Calibri"/>
                <a:sym typeface="Calibri"/>
              </a:endParaRPr>
            </a:p>
          </p:txBody>
        </p:sp>
        <p:sp>
          <p:nvSpPr>
            <p:cNvPr id="564" name="Google Shape;564;gf819a04d2b_0_82"/>
            <p:cNvSpPr txBox="1"/>
            <p:nvPr/>
          </p:nvSpPr>
          <p:spPr>
            <a:xfrm>
              <a:off x="1710150" y="202610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A51</a:t>
              </a:r>
              <a:endParaRPr b="1" sz="1000">
                <a:latin typeface="Calibri"/>
                <a:ea typeface="Calibri"/>
                <a:cs typeface="Calibri"/>
                <a:sym typeface="Calibri"/>
              </a:endParaRPr>
            </a:p>
          </p:txBody>
        </p:sp>
        <p:sp>
          <p:nvSpPr>
            <p:cNvPr id="565" name="Google Shape;565;gf819a04d2b_0_82"/>
            <p:cNvSpPr txBox="1"/>
            <p:nvPr/>
          </p:nvSpPr>
          <p:spPr>
            <a:xfrm>
              <a:off x="2356150" y="288035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A13</a:t>
              </a:r>
              <a:endParaRPr b="1" sz="1000">
                <a:latin typeface="Calibri"/>
                <a:ea typeface="Calibri"/>
                <a:cs typeface="Calibri"/>
                <a:sym typeface="Calibri"/>
              </a:endParaRPr>
            </a:p>
          </p:txBody>
        </p:sp>
        <p:sp>
          <p:nvSpPr>
            <p:cNvPr id="566" name="Google Shape;566;gf819a04d2b_0_82"/>
            <p:cNvSpPr txBox="1"/>
            <p:nvPr/>
          </p:nvSpPr>
          <p:spPr>
            <a:xfrm>
              <a:off x="3717075" y="250960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A12</a:t>
              </a:r>
              <a:endParaRPr b="1" sz="1000">
                <a:latin typeface="Calibri"/>
                <a:ea typeface="Calibri"/>
                <a:cs typeface="Calibri"/>
                <a:sym typeface="Calibri"/>
              </a:endParaRPr>
            </a:p>
          </p:txBody>
        </p:sp>
        <p:sp>
          <p:nvSpPr>
            <p:cNvPr id="567" name="Google Shape;567;gf819a04d2b_0_82"/>
            <p:cNvSpPr txBox="1"/>
            <p:nvPr/>
          </p:nvSpPr>
          <p:spPr>
            <a:xfrm>
              <a:off x="3651775" y="4153850"/>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A42</a:t>
              </a:r>
              <a:endParaRPr b="1" sz="1000">
                <a:latin typeface="Calibri"/>
                <a:ea typeface="Calibri"/>
                <a:cs typeface="Calibri"/>
                <a:sym typeface="Calibri"/>
              </a:endParaRPr>
            </a:p>
          </p:txBody>
        </p:sp>
        <p:sp>
          <p:nvSpPr>
            <p:cNvPr id="568" name="Google Shape;568;gf819a04d2b_0_82"/>
            <p:cNvSpPr txBox="1"/>
            <p:nvPr/>
          </p:nvSpPr>
          <p:spPr>
            <a:xfrm>
              <a:off x="2356150" y="5171575"/>
              <a:ext cx="411300" cy="2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A45</a:t>
              </a:r>
              <a:endParaRPr b="1" sz="1000">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chemeClr val="dk1"/>
              </a:buClr>
              <a:buSzPts val="1300"/>
              <a:buFont typeface="Arial"/>
              <a:buNone/>
            </a:pPr>
            <a:r>
              <a:rPr b="0" i="0" lang="en-GB" sz="1300" u="none" cap="none" strike="noStrike">
                <a:solidFill>
                  <a:schemeClr val="dk1"/>
                </a:solidFill>
                <a:latin typeface="Montserrat"/>
                <a:ea typeface="Montserrat"/>
                <a:cs typeface="Montserrat"/>
                <a:sym typeface="Montserrat"/>
              </a:rPr>
              <a:t>An agricultural enterprise involves the processes of </a:t>
            </a:r>
            <a:r>
              <a:rPr b="1" i="0" lang="en-GB" sz="1300" u="none" cap="none" strike="noStrike">
                <a:solidFill>
                  <a:srgbClr val="FF0000"/>
                </a:solidFill>
                <a:latin typeface="Montserrat"/>
                <a:ea typeface="Montserrat"/>
                <a:cs typeface="Montserrat"/>
                <a:sym typeface="Montserrat"/>
              </a:rPr>
              <a:t>cultivation</a:t>
            </a:r>
            <a:r>
              <a:rPr b="0" i="0" lang="en-GB" sz="1300" u="none" cap="none" strike="noStrike">
                <a:solidFill>
                  <a:schemeClr val="dk1"/>
                </a:solidFill>
                <a:latin typeface="Montserrat"/>
                <a:ea typeface="Montserrat"/>
                <a:cs typeface="Montserrat"/>
                <a:sym typeface="Montserrat"/>
              </a:rPr>
              <a:t>, which includes the vegetation itself, </a:t>
            </a:r>
            <a:r>
              <a:rPr b="1" i="0" lang="en-GB" sz="1300" u="none" cap="none" strike="noStrike">
                <a:solidFill>
                  <a:srgbClr val="FF0000"/>
                </a:solidFill>
                <a:latin typeface="Montserrat"/>
                <a:ea typeface="Montserrat"/>
                <a:cs typeface="Montserrat"/>
                <a:sym typeface="Montserrat"/>
              </a:rPr>
              <a:t>livestock production</a:t>
            </a:r>
            <a:r>
              <a:rPr b="0" i="0" lang="en-GB" sz="1300" u="none" cap="none" strike="noStrike">
                <a:solidFill>
                  <a:schemeClr val="dk1"/>
                </a:solidFill>
                <a:latin typeface="Montserrat"/>
                <a:ea typeface="Montserrat"/>
                <a:cs typeface="Montserrat"/>
                <a:sym typeface="Montserrat"/>
              </a:rPr>
              <a:t>, and </a:t>
            </a:r>
            <a:r>
              <a:rPr b="1" i="0" lang="en-GB" sz="1300" u="none" cap="none" strike="noStrike">
                <a:solidFill>
                  <a:srgbClr val="FF0000"/>
                </a:solidFill>
                <a:latin typeface="Montserrat"/>
                <a:ea typeface="Montserrat"/>
                <a:cs typeface="Montserrat"/>
                <a:sym typeface="Montserrat"/>
              </a:rPr>
              <a:t>soil</a:t>
            </a:r>
            <a:r>
              <a:rPr b="0" i="0" lang="en-GB" sz="1300" u="none" cap="none" strike="noStrike">
                <a:solidFill>
                  <a:schemeClr val="dk1"/>
                </a:solidFill>
                <a:latin typeface="Montserrat"/>
                <a:ea typeface="Montserrat"/>
                <a:cs typeface="Montserrat"/>
                <a:sym typeface="Montserrat"/>
              </a:rPr>
              <a:t>. To feed the livestock, the farmer uses both </a:t>
            </a:r>
            <a:r>
              <a:rPr b="0" i="0" lang="en-GB" sz="1300" u="sng" cap="none" strike="noStrike">
                <a:solidFill>
                  <a:schemeClr val="dk1"/>
                </a:solidFill>
                <a:latin typeface="Montserrat"/>
                <a:ea typeface="Montserrat"/>
                <a:cs typeface="Montserrat"/>
                <a:sym typeface="Montserrat"/>
              </a:rPr>
              <a:t>imported</a:t>
            </a:r>
            <a:r>
              <a:rPr b="0" i="0" lang="en-GB" sz="1300" u="none" cap="none" strike="noStrike">
                <a:solidFill>
                  <a:schemeClr val="dk1"/>
                </a:solidFill>
                <a:latin typeface="Montserrat"/>
                <a:ea typeface="Montserrat"/>
                <a:cs typeface="Montserrat"/>
                <a:sym typeface="Montserrat"/>
              </a:rPr>
              <a:t> and </a:t>
            </a:r>
            <a:r>
              <a:rPr b="0" i="0" lang="en-GB" sz="1300" u="sng" cap="none" strike="noStrike">
                <a:solidFill>
                  <a:schemeClr val="dk1"/>
                </a:solidFill>
                <a:latin typeface="Montserrat"/>
                <a:ea typeface="Montserrat"/>
                <a:cs typeface="Montserrat"/>
                <a:sym typeface="Montserrat"/>
              </a:rPr>
              <a:t>internal fodder</a:t>
            </a:r>
            <a:r>
              <a:rPr b="0" i="0" lang="en-GB" sz="1300" u="none" cap="none" strike="noStrike">
                <a:solidFill>
                  <a:schemeClr val="dk1"/>
                </a:solidFill>
                <a:latin typeface="Montserrat"/>
                <a:ea typeface="Montserrat"/>
                <a:cs typeface="Montserrat"/>
                <a:sym typeface="Montserrat"/>
              </a:rPr>
              <a:t> (1 and 15 gCd/y respectively). The products from the livestock (milk and meat) have a cadmium content of 2 gCd/y and are </a:t>
            </a:r>
            <a:r>
              <a:rPr b="0" i="0" lang="en-GB" sz="1300" u="sng" cap="none" strike="noStrike">
                <a:solidFill>
                  <a:schemeClr val="dk1"/>
                </a:solidFill>
                <a:latin typeface="Montserrat"/>
                <a:ea typeface="Montserrat"/>
                <a:cs typeface="Montserrat"/>
                <a:sym typeface="Montserrat"/>
              </a:rPr>
              <a:t>sold on the local market</a:t>
            </a:r>
            <a:r>
              <a:rPr b="0" i="0" lang="en-GB" sz="1300" u="none" cap="none" strike="noStrike">
                <a:solidFill>
                  <a:schemeClr val="dk1"/>
                </a:solidFill>
                <a:latin typeface="Montserrat"/>
                <a:ea typeface="Montserrat"/>
                <a:cs typeface="Montserrat"/>
                <a:sym typeface="Montserrat"/>
              </a:rPr>
              <a:t>. The </a:t>
            </a:r>
            <a:r>
              <a:rPr b="0" i="0" lang="en-GB" sz="1300" u="sng" cap="none" strike="noStrike">
                <a:solidFill>
                  <a:schemeClr val="dk1"/>
                </a:solidFill>
                <a:latin typeface="Montserrat"/>
                <a:ea typeface="Montserrat"/>
                <a:cs typeface="Montserrat"/>
                <a:sym typeface="Montserrat"/>
              </a:rPr>
              <a:t>manure </a:t>
            </a:r>
            <a:r>
              <a:rPr b="0" i="0" lang="en-GB" sz="1300" u="none" cap="none" strike="noStrike">
                <a:solidFill>
                  <a:schemeClr val="dk1"/>
                </a:solidFill>
                <a:latin typeface="Montserrat"/>
                <a:ea typeface="Montserrat"/>
                <a:cs typeface="Montserrat"/>
                <a:sym typeface="Montserrat"/>
              </a:rPr>
              <a:t>is used to fertilise the crops. The cadmium </a:t>
            </a:r>
            <a:r>
              <a:rPr b="0" i="0" lang="en-GB" sz="1300" u="sng" cap="none" strike="noStrike">
                <a:solidFill>
                  <a:schemeClr val="dk1"/>
                </a:solidFill>
                <a:latin typeface="Montserrat"/>
                <a:ea typeface="Montserrat"/>
                <a:cs typeface="Montserrat"/>
                <a:sym typeface="Montserrat"/>
              </a:rPr>
              <a:t>fallout from the atmosphere </a:t>
            </a:r>
            <a:r>
              <a:rPr b="0" i="0" lang="en-GB" sz="1300" u="none" cap="none" strike="noStrike">
                <a:solidFill>
                  <a:schemeClr val="dk1"/>
                </a:solidFill>
                <a:latin typeface="Montserrat"/>
                <a:ea typeface="Montserrat"/>
                <a:cs typeface="Montserrat"/>
                <a:sym typeface="Montserrat"/>
              </a:rPr>
              <a:t>to the crops represents 30 gCd/y. The farmer also uses </a:t>
            </a:r>
            <a:r>
              <a:rPr b="0" i="0" lang="en-GB" sz="1300" u="sng" cap="none" strike="noStrike">
                <a:solidFill>
                  <a:schemeClr val="dk1"/>
                </a:solidFill>
                <a:latin typeface="Montserrat"/>
                <a:ea typeface="Montserrat"/>
                <a:cs typeface="Montserrat"/>
                <a:sym typeface="Montserrat"/>
              </a:rPr>
              <a:t>artificial fertiliser</a:t>
            </a:r>
            <a:r>
              <a:rPr b="0" i="0" lang="en-GB" sz="1300" u="none" cap="none" strike="noStrike">
                <a:solidFill>
                  <a:schemeClr val="dk1"/>
                </a:solidFill>
                <a:latin typeface="Montserrat"/>
                <a:ea typeface="Montserrat"/>
                <a:cs typeface="Montserrat"/>
                <a:sym typeface="Montserrat"/>
              </a:rPr>
              <a:t> with a cadmium content of 5 gCd/y for the cultivation. We assume that all these cadmium inputs are assimilated by the vegetal cover and the concentration in the harvest is 17 gCd/y. Part of it is sold to the </a:t>
            </a:r>
            <a:r>
              <a:rPr b="0" i="0" lang="en-GB" sz="1300" u="sng" cap="none" strike="noStrike">
                <a:solidFill>
                  <a:schemeClr val="dk1"/>
                </a:solidFill>
                <a:latin typeface="Montserrat"/>
                <a:ea typeface="Montserrat"/>
                <a:cs typeface="Montserrat"/>
                <a:sym typeface="Montserrat"/>
              </a:rPr>
              <a:t>local market</a:t>
            </a:r>
            <a:r>
              <a:rPr b="0" i="0" lang="en-GB" sz="1300" u="none" cap="none" strike="noStrike">
                <a:solidFill>
                  <a:schemeClr val="dk1"/>
                </a:solidFill>
                <a:latin typeface="Montserrat"/>
                <a:ea typeface="Montserrat"/>
                <a:cs typeface="Montserrat"/>
                <a:sym typeface="Montserrat"/>
              </a:rPr>
              <a:t> (2 gCd/y) and the rest is used as fodder. </a:t>
            </a:r>
            <a:r>
              <a:rPr b="0" i="0" lang="en-GB" sz="1300" u="sng" cap="none" strike="noStrike">
                <a:solidFill>
                  <a:schemeClr val="dk1"/>
                </a:solidFill>
                <a:latin typeface="Montserrat"/>
                <a:ea typeface="Montserrat"/>
                <a:cs typeface="Montserrat"/>
                <a:sym typeface="Montserrat"/>
              </a:rPr>
              <a:t>All the crop by–products decompose</a:t>
            </a:r>
            <a:r>
              <a:rPr b="0" i="0" lang="en-GB" sz="1300" u="none" cap="none" strike="noStrike">
                <a:solidFill>
                  <a:schemeClr val="dk1"/>
                </a:solidFill>
                <a:latin typeface="Montserrat"/>
                <a:ea typeface="Montserrat"/>
                <a:cs typeface="Montserrat"/>
                <a:sym typeface="Montserrat"/>
              </a:rPr>
              <a:t> on the land to feed the soil. There is some </a:t>
            </a:r>
            <a:r>
              <a:rPr b="0" i="0" lang="en-GB" sz="1300" u="sng" cap="none" strike="noStrike">
                <a:solidFill>
                  <a:schemeClr val="dk1"/>
                </a:solidFill>
                <a:latin typeface="Montserrat"/>
                <a:ea typeface="Montserrat"/>
                <a:cs typeface="Montserrat"/>
                <a:sym typeface="Montserrat"/>
              </a:rPr>
              <a:t>erosion and run–off</a:t>
            </a:r>
            <a:r>
              <a:rPr b="0" i="0" lang="en-GB" sz="1300" u="none" cap="none" strike="noStrike">
                <a:solidFill>
                  <a:schemeClr val="dk1"/>
                </a:solidFill>
                <a:latin typeface="Montserrat"/>
                <a:ea typeface="Montserrat"/>
                <a:cs typeface="Montserrat"/>
                <a:sym typeface="Montserrat"/>
              </a:rPr>
              <a:t> happening, which takes out 2 gCd/y from the soil i</a:t>
            </a:r>
            <a:r>
              <a:rPr b="0" i="0" lang="en-GB" sz="1300" u="sng" cap="none" strike="noStrike">
                <a:solidFill>
                  <a:schemeClr val="dk1"/>
                </a:solidFill>
                <a:latin typeface="Montserrat"/>
                <a:ea typeface="Montserrat"/>
                <a:cs typeface="Montserrat"/>
                <a:sym typeface="Montserrat"/>
              </a:rPr>
              <a:t>nto the water</a:t>
            </a:r>
            <a:r>
              <a:rPr b="0" i="0" lang="en-GB"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chemeClr val="dk1"/>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r">
              <a:lnSpc>
                <a:spcPct val="107000"/>
              </a:lnSpc>
              <a:spcBef>
                <a:spcPts val="0"/>
              </a:spcBef>
              <a:spcAft>
                <a:spcPts val="0"/>
              </a:spcAft>
              <a:buClr>
                <a:schemeClr val="dk1"/>
              </a:buClr>
              <a:buSzPts val="1300"/>
              <a:buFont typeface="Arial"/>
              <a:buNone/>
            </a:pPr>
            <a:r>
              <a:rPr b="0" i="0" lang="en-GB" sz="1300" u="none" cap="none" strike="noStrike">
                <a:solidFill>
                  <a:schemeClr val="dk1"/>
                </a:solidFill>
                <a:latin typeface="Montserrat"/>
                <a:ea typeface="Montserrat"/>
                <a:cs typeface="Montserrat"/>
                <a:sym typeface="Montserrat"/>
              </a:rPr>
              <a:t>* </a:t>
            </a:r>
            <a:r>
              <a:rPr b="1" i="0" lang="en-GB" sz="1300" u="none" cap="none" strike="noStrike">
                <a:solidFill>
                  <a:schemeClr val="dk1"/>
                </a:solidFill>
                <a:latin typeface="Montserrat"/>
                <a:ea typeface="Montserrat"/>
                <a:cs typeface="Montserrat"/>
                <a:sym typeface="Montserrat"/>
              </a:rPr>
              <a:t>within </a:t>
            </a:r>
            <a:r>
              <a:rPr b="0" i="0" lang="en-GB" sz="1300" u="none" cap="none" strike="noStrike">
                <a:solidFill>
                  <a:schemeClr val="dk1"/>
                </a:solidFill>
                <a:latin typeface="Montserrat"/>
                <a:ea typeface="Montserrat"/>
                <a:cs typeface="Montserrat"/>
                <a:sym typeface="Montserrat"/>
              </a:rPr>
              <a:t>/ </a:t>
            </a:r>
            <a:r>
              <a:rPr b="0" i="0" lang="en-GB" sz="1300" u="sng" cap="none" strike="noStrike">
                <a:solidFill>
                  <a:schemeClr val="dk1"/>
                </a:solidFill>
                <a:latin typeface="Montserrat"/>
                <a:ea typeface="Montserrat"/>
                <a:cs typeface="Montserrat"/>
                <a:sym typeface="Montserrat"/>
              </a:rPr>
              <a:t>beyond</a:t>
            </a:r>
            <a:r>
              <a:rPr b="0" i="0" lang="en-GB" sz="1300" u="none" cap="none" strike="noStrike">
                <a:solidFill>
                  <a:schemeClr val="dk1"/>
                </a:solidFill>
                <a:latin typeface="Montserrat"/>
                <a:ea typeface="Montserrat"/>
                <a:cs typeface="Montserrat"/>
                <a:sym typeface="Montserrat"/>
              </a:rPr>
              <a:t> system boundaries (agricultural enterprise)</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chemeClr val="dk1"/>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05" name="Google Shape;105;p4"/>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106" name="Google Shape;106;p4"/>
          <p:cNvSpPr/>
          <p:nvPr/>
        </p:nvSpPr>
        <p:spPr>
          <a:xfrm>
            <a:off x="3265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Cultivation</a:t>
            </a:r>
            <a:endParaRPr b="0" i="0" sz="1200" u="none" cap="none" strike="noStrike">
              <a:solidFill>
                <a:srgbClr val="000000"/>
              </a:solidFill>
              <a:latin typeface="Arial"/>
              <a:ea typeface="Arial"/>
              <a:cs typeface="Arial"/>
              <a:sym typeface="Arial"/>
            </a:endParaRPr>
          </a:p>
        </p:txBody>
      </p:sp>
      <p:sp>
        <p:nvSpPr>
          <p:cNvPr id="107" name="Google Shape;107;p4"/>
          <p:cNvSpPr/>
          <p:nvPr/>
        </p:nvSpPr>
        <p:spPr>
          <a:xfrm>
            <a:off x="4983975"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Soil</a:t>
            </a:r>
            <a:endParaRPr b="0" i="0" sz="1300" u="none" cap="none" strike="noStrike">
              <a:solidFill>
                <a:srgbClr val="000000"/>
              </a:solidFill>
              <a:latin typeface="Arial"/>
              <a:ea typeface="Arial"/>
              <a:cs typeface="Arial"/>
              <a:sym typeface="Arial"/>
            </a:endParaRPr>
          </a:p>
        </p:txBody>
      </p:sp>
      <p:sp>
        <p:nvSpPr>
          <p:cNvPr id="108" name="Google Shape;108;p4"/>
          <p:cNvSpPr/>
          <p:nvPr/>
        </p:nvSpPr>
        <p:spPr>
          <a:xfrm>
            <a:off x="3265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Livestock production</a:t>
            </a:r>
            <a:endParaRPr b="0" i="0" sz="1200" u="none" cap="none" strike="noStrike">
              <a:solidFill>
                <a:srgbClr val="000000"/>
              </a:solidFill>
              <a:latin typeface="Arial"/>
              <a:ea typeface="Arial"/>
              <a:cs typeface="Arial"/>
              <a:sym typeface="Arial"/>
            </a:endParaRPr>
          </a:p>
        </p:txBody>
      </p:sp>
      <p:sp>
        <p:nvSpPr>
          <p:cNvPr id="109" name="Google Shape;109;p4"/>
          <p:cNvSpPr/>
          <p:nvPr/>
        </p:nvSpPr>
        <p:spPr>
          <a:xfrm>
            <a:off x="2362700" y="3902425"/>
            <a:ext cx="4265100" cy="2159100"/>
          </a:xfrm>
          <a:prstGeom prst="roundRect">
            <a:avLst>
              <a:gd fmla="val 6146"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txBox="1"/>
          <p:nvPr/>
        </p:nvSpPr>
        <p:spPr>
          <a:xfrm>
            <a:off x="2401525" y="6061525"/>
            <a:ext cx="20352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Calibri"/>
                <a:ea typeface="Calibri"/>
                <a:cs typeface="Calibri"/>
                <a:sym typeface="Calibri"/>
              </a:rPr>
              <a:t>Agricultural enterprise</a:t>
            </a:r>
            <a:endParaRPr b="0" i="1" sz="12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p:nvPr/>
        </p:nvSpPr>
        <p:spPr>
          <a:xfrm>
            <a:off x="2362700" y="3902425"/>
            <a:ext cx="4265100" cy="2159100"/>
          </a:xfrm>
          <a:prstGeom prst="roundRect">
            <a:avLst>
              <a:gd fmla="val 6146"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An agricultural enterprise involves the processes of</a:t>
            </a:r>
            <a:r>
              <a:rPr b="0" i="0" lang="en-GB" sz="1300" u="none" cap="none" strike="noStrike">
                <a:solidFill>
                  <a:srgbClr val="000000"/>
                </a:solidFill>
                <a:latin typeface="Montserrat"/>
                <a:ea typeface="Montserrat"/>
                <a:cs typeface="Montserrat"/>
                <a:sym typeface="Montserrat"/>
              </a:rPr>
              <a:t> cultivation, which includes the vegetation itself, livestock production, and soil. To feed the</a:t>
            </a:r>
            <a:r>
              <a:rPr b="0" i="0" lang="en-GB" sz="1300" u="none" cap="none" strike="noStrike">
                <a:solidFill>
                  <a:schemeClr val="dk1"/>
                </a:solidFill>
                <a:latin typeface="Montserrat"/>
                <a:ea typeface="Montserrat"/>
                <a:cs typeface="Montserrat"/>
                <a:sym typeface="Montserrat"/>
              </a:rPr>
              <a:t> livestock, the farmer uses both </a:t>
            </a:r>
            <a:r>
              <a:rPr b="0" i="0" lang="en-GB" sz="1300" u="sng" cap="none" strike="noStrike">
                <a:solidFill>
                  <a:srgbClr val="FF0000"/>
                </a:solidFill>
                <a:latin typeface="Montserrat"/>
                <a:ea typeface="Montserrat"/>
                <a:cs typeface="Montserrat"/>
                <a:sym typeface="Montserrat"/>
              </a:rPr>
              <a:t>imported</a:t>
            </a:r>
            <a:r>
              <a:rPr b="0" i="0" lang="en-GB" sz="1300" u="none" cap="none" strike="noStrike">
                <a:solidFill>
                  <a:schemeClr val="dk1"/>
                </a:solidFill>
                <a:latin typeface="Montserrat"/>
                <a:ea typeface="Montserrat"/>
                <a:cs typeface="Montserrat"/>
                <a:sym typeface="Montserrat"/>
              </a:rPr>
              <a:t> and </a:t>
            </a:r>
            <a:r>
              <a:rPr b="0" i="0" lang="en-GB" sz="1300" u="sng" cap="none" strike="noStrike">
                <a:solidFill>
                  <a:srgbClr val="FF0000"/>
                </a:solidFill>
                <a:latin typeface="Montserrat"/>
                <a:ea typeface="Montserrat"/>
                <a:cs typeface="Montserrat"/>
                <a:sym typeface="Montserrat"/>
              </a:rPr>
              <a:t>internal fodder</a:t>
            </a:r>
            <a:r>
              <a:rPr b="0" i="0" lang="en-GB" sz="1300" u="none" cap="none" strike="noStrike">
                <a:solidFill>
                  <a:schemeClr val="dk1"/>
                </a:solidFill>
                <a:latin typeface="Montserrat"/>
                <a:ea typeface="Montserrat"/>
                <a:cs typeface="Montserrat"/>
                <a:sym typeface="Montserrat"/>
              </a:rPr>
              <a:t> (1 and 15 gCd/y respectively). The products from the livestock (milk and meat) have a cadmium content of 2 gCd/y and ar</a:t>
            </a:r>
            <a:r>
              <a:rPr b="0" i="0" lang="en-GB" sz="1300" u="none" cap="none" strike="noStrike">
                <a:solidFill>
                  <a:srgbClr val="000000"/>
                </a:solidFill>
                <a:latin typeface="Montserrat"/>
                <a:ea typeface="Montserrat"/>
                <a:cs typeface="Montserrat"/>
                <a:sym typeface="Montserrat"/>
              </a:rPr>
              <a:t>e </a:t>
            </a:r>
            <a:r>
              <a:rPr b="0" i="0" lang="en-GB" sz="1300" u="sng" cap="none" strike="noStrike">
                <a:solidFill>
                  <a:srgbClr val="000000"/>
                </a:solidFill>
                <a:latin typeface="Montserrat"/>
                <a:ea typeface="Montserrat"/>
                <a:cs typeface="Montserrat"/>
                <a:sym typeface="Montserrat"/>
              </a:rPr>
              <a:t>sold on the local market</a:t>
            </a:r>
            <a:r>
              <a:rPr b="0" i="0" lang="en-GB" sz="1300" u="none" cap="none" strike="noStrike">
                <a:solidFill>
                  <a:srgbClr val="000000"/>
                </a:solidFill>
                <a:latin typeface="Montserrat"/>
                <a:ea typeface="Montserrat"/>
                <a:cs typeface="Montserrat"/>
                <a:sym typeface="Montserrat"/>
              </a:rPr>
              <a:t>. The </a:t>
            </a:r>
            <a:r>
              <a:rPr b="0" i="0" lang="en-GB" sz="1300" u="sng" cap="none" strike="noStrike">
                <a:solidFill>
                  <a:srgbClr val="000000"/>
                </a:solidFill>
                <a:latin typeface="Montserrat"/>
                <a:ea typeface="Montserrat"/>
                <a:cs typeface="Montserrat"/>
                <a:sym typeface="Montserrat"/>
              </a:rPr>
              <a:t>manure</a:t>
            </a:r>
            <a:r>
              <a:rPr b="0" i="0" lang="en-GB" sz="1300" u="none" cap="none" strike="noStrike">
                <a:solidFill>
                  <a:srgbClr val="000000"/>
                </a:solidFill>
                <a:latin typeface="Montserrat"/>
                <a:ea typeface="Montserrat"/>
                <a:cs typeface="Montserrat"/>
                <a:sym typeface="Montserrat"/>
              </a:rPr>
              <a:t> is used to fertilise the crops. The cadmium </a:t>
            </a:r>
            <a:r>
              <a:rPr b="0" i="0" lang="en-GB" sz="1300" u="sng" cap="none" strike="noStrike">
                <a:solidFill>
                  <a:srgbClr val="000000"/>
                </a:solidFill>
                <a:latin typeface="Montserrat"/>
                <a:ea typeface="Montserrat"/>
                <a:cs typeface="Montserrat"/>
                <a:sym typeface="Montserrat"/>
              </a:rPr>
              <a:t>fallout from the atmosphere </a:t>
            </a:r>
            <a:r>
              <a:rPr b="0" i="0" lang="en-GB" sz="1300" u="none" cap="none" strike="noStrike">
                <a:solidFill>
                  <a:srgbClr val="000000"/>
                </a:solidFill>
                <a:latin typeface="Montserrat"/>
                <a:ea typeface="Montserrat"/>
                <a:cs typeface="Montserrat"/>
                <a:sym typeface="Montserrat"/>
              </a:rPr>
              <a:t>to the crops represents 30 gCd/y. The farmer also uses </a:t>
            </a:r>
            <a:r>
              <a:rPr b="0" i="0" lang="en-GB" sz="1300" u="sng" cap="none" strike="noStrike">
                <a:solidFill>
                  <a:srgbClr val="000000"/>
                </a:solidFill>
                <a:latin typeface="Montserrat"/>
                <a:ea typeface="Montserrat"/>
                <a:cs typeface="Montserrat"/>
                <a:sym typeface="Montserrat"/>
              </a:rPr>
              <a:t>artificial fertiliser</a:t>
            </a:r>
            <a:r>
              <a:rPr b="0" i="0" lang="en-GB" sz="1300" u="none" cap="none" strike="noStrike">
                <a:solidFill>
                  <a:srgbClr val="000000"/>
                </a:solidFill>
                <a:latin typeface="Montserrat"/>
                <a:ea typeface="Montserrat"/>
                <a:cs typeface="Montserrat"/>
                <a:sym typeface="Montserrat"/>
              </a:rPr>
              <a:t> with a cadmium content of 5 gCd/y for the cultivation. We assume that all these cadmium inputs are assimilated by the vegetal cover and the concentration in the harvest is 17 gCd/y. Part of it is sold to the </a:t>
            </a:r>
            <a:r>
              <a:rPr b="0" i="0" lang="en-GB" sz="1300" u="sng" cap="none" strike="noStrike">
                <a:solidFill>
                  <a:srgbClr val="000000"/>
                </a:solidFill>
                <a:latin typeface="Montserrat"/>
                <a:ea typeface="Montserrat"/>
                <a:cs typeface="Montserrat"/>
                <a:sym typeface="Montserrat"/>
              </a:rPr>
              <a:t>local market</a:t>
            </a:r>
            <a:r>
              <a:rPr b="0" i="0" lang="en-GB" sz="1300" u="none" cap="none" strike="noStrike">
                <a:solidFill>
                  <a:srgbClr val="000000"/>
                </a:solidFill>
                <a:latin typeface="Montserrat"/>
                <a:ea typeface="Montserrat"/>
                <a:cs typeface="Montserrat"/>
                <a:sym typeface="Montserrat"/>
              </a:rPr>
              <a:t> (2 gCd/y) and the rest is used as fodder. </a:t>
            </a:r>
            <a:r>
              <a:rPr b="0" i="0" lang="en-GB" sz="1300" u="sng" cap="none" strike="noStrike">
                <a:solidFill>
                  <a:srgbClr val="000000"/>
                </a:solidFill>
                <a:latin typeface="Montserrat"/>
                <a:ea typeface="Montserrat"/>
                <a:cs typeface="Montserrat"/>
                <a:sym typeface="Montserrat"/>
              </a:rPr>
              <a:t>All the crop by–products decompose</a:t>
            </a:r>
            <a:r>
              <a:rPr b="0" i="0" lang="en-GB" sz="1300" u="none" cap="none" strike="noStrike">
                <a:solidFill>
                  <a:srgbClr val="000000"/>
                </a:solidFill>
                <a:latin typeface="Montserrat"/>
                <a:ea typeface="Montserrat"/>
                <a:cs typeface="Montserrat"/>
                <a:sym typeface="Montserrat"/>
              </a:rPr>
              <a:t> on the land to feed the soil. There is some </a:t>
            </a:r>
            <a:r>
              <a:rPr b="0" i="0" lang="en-GB" sz="1300" u="sng" cap="none" strike="noStrike">
                <a:solidFill>
                  <a:srgbClr val="000000"/>
                </a:solidFill>
                <a:latin typeface="Montserrat"/>
                <a:ea typeface="Montserrat"/>
                <a:cs typeface="Montserrat"/>
                <a:sym typeface="Montserrat"/>
              </a:rPr>
              <a:t>erosion and run–off</a:t>
            </a:r>
            <a:r>
              <a:rPr b="0" i="0" lang="en-GB" sz="1300" u="none" cap="none" strike="noStrike">
                <a:solidFill>
                  <a:srgbClr val="000000"/>
                </a:solidFill>
                <a:latin typeface="Montserrat"/>
                <a:ea typeface="Montserrat"/>
                <a:cs typeface="Montserrat"/>
                <a:sym typeface="Montserrat"/>
              </a:rPr>
              <a:t> happening, which takes out 2 gCd/y from the soil </a:t>
            </a:r>
            <a:r>
              <a:rPr b="0" i="0" lang="en-GB" sz="1300" u="sng" cap="none" strike="noStrike">
                <a:solidFill>
                  <a:srgbClr val="000000"/>
                </a:solidFill>
                <a:latin typeface="Montserrat"/>
                <a:ea typeface="Montserrat"/>
                <a:cs typeface="Montserrat"/>
                <a:sym typeface="Montserrat"/>
              </a:rPr>
              <a:t>into the water</a:t>
            </a:r>
            <a:r>
              <a:rPr b="0" i="0" lang="en-GB" sz="1300" u="none" cap="none" strike="noStrike">
                <a:solidFill>
                  <a:srgbClr val="000000"/>
                </a:solidFill>
                <a:latin typeface="Montserrat"/>
                <a:ea typeface="Montserrat"/>
                <a:cs typeface="Montserrat"/>
                <a:sym typeface="Montserrat"/>
              </a:rPr>
              <a:t>.</a:t>
            </a:r>
            <a:endParaRPr b="0"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0" lvl="0" marL="0" marR="0" rtl="0" algn="r">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 </a:t>
            </a:r>
            <a:r>
              <a:rPr b="1" i="0" lang="en-GB" sz="1300" u="none" cap="none" strike="noStrike">
                <a:solidFill>
                  <a:schemeClr val="dk1"/>
                </a:solidFill>
                <a:latin typeface="Montserrat"/>
                <a:ea typeface="Montserrat"/>
                <a:cs typeface="Montserrat"/>
                <a:sym typeface="Montserrat"/>
              </a:rPr>
              <a:t>within </a:t>
            </a:r>
            <a:r>
              <a:rPr b="0" i="0" lang="en-GB" sz="1300" u="none" cap="none" strike="noStrike">
                <a:solidFill>
                  <a:schemeClr val="dk1"/>
                </a:solidFill>
                <a:latin typeface="Montserrat"/>
                <a:ea typeface="Montserrat"/>
                <a:cs typeface="Montserrat"/>
                <a:sym typeface="Montserrat"/>
              </a:rPr>
              <a:t>/ </a:t>
            </a:r>
            <a:r>
              <a:rPr b="0" i="0" lang="en-GB" sz="1300" u="sng" cap="none" strike="noStrike">
                <a:solidFill>
                  <a:schemeClr val="dk1"/>
                </a:solidFill>
                <a:latin typeface="Montserrat"/>
                <a:ea typeface="Montserrat"/>
                <a:cs typeface="Montserrat"/>
                <a:sym typeface="Montserrat"/>
              </a:rPr>
              <a:t>beyond</a:t>
            </a:r>
            <a:r>
              <a:rPr b="0" i="0" lang="en-GB" sz="1300" u="none" cap="none" strike="noStrike">
                <a:solidFill>
                  <a:schemeClr val="dk1"/>
                </a:solidFill>
                <a:latin typeface="Montserrat"/>
                <a:ea typeface="Montserrat"/>
                <a:cs typeface="Montserrat"/>
                <a:sym typeface="Montserrat"/>
              </a:rPr>
              <a:t> system boundaries (agricultural enterprise)</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17" name="Google Shape;117;p5"/>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118" name="Google Shape;118;p5"/>
          <p:cNvSpPr/>
          <p:nvPr/>
        </p:nvSpPr>
        <p:spPr>
          <a:xfrm>
            <a:off x="3265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Cultivation</a:t>
            </a:r>
            <a:endParaRPr b="0" i="0" sz="1200" u="none" cap="none" strike="noStrike">
              <a:solidFill>
                <a:srgbClr val="000000"/>
              </a:solidFill>
              <a:latin typeface="Arial"/>
              <a:ea typeface="Arial"/>
              <a:cs typeface="Arial"/>
              <a:sym typeface="Arial"/>
            </a:endParaRPr>
          </a:p>
        </p:txBody>
      </p:sp>
      <p:sp>
        <p:nvSpPr>
          <p:cNvPr id="119" name="Google Shape;119;p5"/>
          <p:cNvSpPr/>
          <p:nvPr/>
        </p:nvSpPr>
        <p:spPr>
          <a:xfrm>
            <a:off x="4983975"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Soil</a:t>
            </a:r>
            <a:endParaRPr b="0" i="0" sz="1300" u="none" cap="none" strike="noStrike">
              <a:solidFill>
                <a:srgbClr val="000000"/>
              </a:solidFill>
              <a:latin typeface="Arial"/>
              <a:ea typeface="Arial"/>
              <a:cs typeface="Arial"/>
              <a:sym typeface="Arial"/>
            </a:endParaRPr>
          </a:p>
        </p:txBody>
      </p:sp>
      <p:sp>
        <p:nvSpPr>
          <p:cNvPr id="120" name="Google Shape;120;p5"/>
          <p:cNvSpPr/>
          <p:nvPr/>
        </p:nvSpPr>
        <p:spPr>
          <a:xfrm>
            <a:off x="3265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Livestock production</a:t>
            </a:r>
            <a:endParaRPr b="0" i="0" sz="1200" u="none" cap="none" strike="noStrike">
              <a:solidFill>
                <a:srgbClr val="000000"/>
              </a:solidFill>
              <a:latin typeface="Arial"/>
              <a:ea typeface="Arial"/>
              <a:cs typeface="Arial"/>
              <a:sym typeface="Arial"/>
            </a:endParaRPr>
          </a:p>
        </p:txBody>
      </p:sp>
      <p:sp>
        <p:nvSpPr>
          <p:cNvPr id="121" name="Google Shape;121;p5"/>
          <p:cNvSpPr txBox="1"/>
          <p:nvPr/>
        </p:nvSpPr>
        <p:spPr>
          <a:xfrm>
            <a:off x="2401525" y="6061525"/>
            <a:ext cx="20352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Calibri"/>
                <a:ea typeface="Calibri"/>
                <a:cs typeface="Calibri"/>
                <a:sym typeface="Calibri"/>
              </a:rPr>
              <a:t>Agricultural enterprise</a:t>
            </a:r>
            <a:endParaRPr b="0" i="1" sz="1200" u="none" cap="none" strike="noStrike">
              <a:solidFill>
                <a:srgbClr val="000000"/>
              </a:solidFill>
              <a:latin typeface="Calibri"/>
              <a:ea typeface="Calibri"/>
              <a:cs typeface="Calibri"/>
              <a:sym typeface="Calibri"/>
            </a:endParaRPr>
          </a:p>
        </p:txBody>
      </p:sp>
      <p:sp>
        <p:nvSpPr>
          <p:cNvPr id="122" name="Google Shape;122;p5"/>
          <p:cNvSpPr/>
          <p:nvPr/>
        </p:nvSpPr>
        <p:spPr>
          <a:xfrm>
            <a:off x="862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Imports</a:t>
            </a:r>
            <a:endParaRPr b="0" i="0" sz="1100" u="none" cap="none" strike="noStrike">
              <a:solidFill>
                <a:srgbClr val="000000"/>
              </a:solidFill>
              <a:latin typeface="Arial"/>
              <a:ea typeface="Arial"/>
              <a:cs typeface="Arial"/>
              <a:sym typeface="Arial"/>
            </a:endParaRPr>
          </a:p>
        </p:txBody>
      </p:sp>
      <p:cxnSp>
        <p:nvCxnSpPr>
          <p:cNvPr id="123" name="Google Shape;123;p5"/>
          <p:cNvCxnSpPr>
            <a:stCxn id="122" idx="3"/>
            <a:endCxn id="120" idx="1"/>
          </p:cNvCxnSpPr>
          <p:nvPr/>
        </p:nvCxnSpPr>
        <p:spPr>
          <a:xfrm>
            <a:off x="2092300" y="548387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24" name="Google Shape;124;p5"/>
          <p:cNvCxnSpPr/>
          <p:nvPr/>
        </p:nvCxnSpPr>
        <p:spPr>
          <a:xfrm flipH="1" rot="-5400000">
            <a:off x="3954225" y="500472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25" name="Google Shape;125;p5"/>
          <p:cNvSpPr txBox="1"/>
          <p:nvPr/>
        </p:nvSpPr>
        <p:spPr>
          <a:xfrm>
            <a:off x="2592750" y="542627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 </a:t>
            </a:r>
            <a:endParaRPr b="0" i="0" sz="1200" u="none" cap="none" strike="noStrike">
              <a:solidFill>
                <a:srgbClr val="000000"/>
              </a:solidFill>
              <a:latin typeface="Calibri"/>
              <a:ea typeface="Calibri"/>
              <a:cs typeface="Calibri"/>
              <a:sym typeface="Calibri"/>
            </a:endParaRPr>
          </a:p>
        </p:txBody>
      </p:sp>
      <p:sp>
        <p:nvSpPr>
          <p:cNvPr id="126" name="Google Shape;126;p5"/>
          <p:cNvSpPr txBox="1"/>
          <p:nvPr/>
        </p:nvSpPr>
        <p:spPr>
          <a:xfrm>
            <a:off x="4172325"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15 </a:t>
            </a:r>
            <a:endParaRPr b="0" i="0" sz="1200" u="none" cap="none" strike="noStrike">
              <a:solidFill>
                <a:srgbClr val="000000"/>
              </a:solidFill>
              <a:latin typeface="Calibri"/>
              <a:ea typeface="Calibri"/>
              <a:cs typeface="Calibri"/>
              <a:sym typeface="Calibri"/>
            </a:endParaRPr>
          </a:p>
        </p:txBody>
      </p:sp>
      <p:sp>
        <p:nvSpPr>
          <p:cNvPr id="127" name="Google Shape;127;p5"/>
          <p:cNvSpPr txBox="1"/>
          <p:nvPr/>
        </p:nvSpPr>
        <p:spPr>
          <a:xfrm>
            <a:off x="5681075" y="6318200"/>
            <a:ext cx="1132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chemeClr val="dk1"/>
                </a:solidFill>
                <a:latin typeface="Calibri"/>
                <a:ea typeface="Calibri"/>
                <a:cs typeface="Calibri"/>
                <a:sym typeface="Calibri"/>
              </a:rPr>
              <a:t>Unit:</a:t>
            </a:r>
            <a:r>
              <a:rPr b="0" i="0" lang="en-GB" sz="1400" u="none" cap="none" strike="noStrike">
                <a:solidFill>
                  <a:schemeClr val="dk1"/>
                </a:solidFill>
                <a:latin typeface="Calibri"/>
                <a:ea typeface="Calibri"/>
                <a:cs typeface="Calibri"/>
                <a:sym typeface="Calibri"/>
              </a:rPr>
              <a:t> [gCd/y]</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2362700" y="3902425"/>
            <a:ext cx="4265100" cy="2159100"/>
          </a:xfrm>
          <a:prstGeom prst="roundRect">
            <a:avLst>
              <a:gd fmla="val 6146"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An agricultural enterprise involves the processes of</a:t>
            </a:r>
            <a:r>
              <a:rPr b="0" i="0" lang="en-GB" sz="1300" u="none" cap="none" strike="noStrike">
                <a:solidFill>
                  <a:srgbClr val="000000"/>
                </a:solidFill>
                <a:latin typeface="Montserrat"/>
                <a:ea typeface="Montserrat"/>
                <a:cs typeface="Montserrat"/>
                <a:sym typeface="Montserrat"/>
              </a:rPr>
              <a:t> cultivation, which includes the vegetation itself, livestock production, and soil. To feed the</a:t>
            </a:r>
            <a:r>
              <a:rPr b="0" i="0" lang="en-GB" sz="1300" u="none" cap="none" strike="noStrike">
                <a:solidFill>
                  <a:schemeClr val="dk1"/>
                </a:solidFill>
                <a:latin typeface="Montserrat"/>
                <a:ea typeface="Montserrat"/>
                <a:cs typeface="Montserrat"/>
                <a:sym typeface="Montserrat"/>
              </a:rPr>
              <a:t> livestock, t</a:t>
            </a:r>
            <a:r>
              <a:rPr b="0" i="0" lang="en-GB" sz="1300" u="none" cap="none" strike="noStrike">
                <a:solidFill>
                  <a:srgbClr val="000000"/>
                </a:solidFill>
                <a:latin typeface="Montserrat"/>
                <a:ea typeface="Montserrat"/>
                <a:cs typeface="Montserrat"/>
                <a:sym typeface="Montserrat"/>
              </a:rPr>
              <a:t>he farmer uses both </a:t>
            </a:r>
            <a:r>
              <a:rPr b="0" i="0" lang="en-GB" sz="1300" u="sng" cap="none" strike="noStrike">
                <a:solidFill>
                  <a:srgbClr val="000000"/>
                </a:solidFill>
                <a:latin typeface="Montserrat"/>
                <a:ea typeface="Montserrat"/>
                <a:cs typeface="Montserrat"/>
                <a:sym typeface="Montserrat"/>
              </a:rPr>
              <a:t>imported</a:t>
            </a:r>
            <a:r>
              <a:rPr b="0" i="0" lang="en-GB" sz="1300" u="none" cap="none" strike="noStrike">
                <a:solidFill>
                  <a:srgbClr val="000000"/>
                </a:solidFill>
                <a:latin typeface="Montserrat"/>
                <a:ea typeface="Montserrat"/>
                <a:cs typeface="Montserrat"/>
                <a:sym typeface="Montserrat"/>
              </a:rPr>
              <a:t> and </a:t>
            </a:r>
            <a:r>
              <a:rPr b="0" i="0" lang="en-GB" sz="1300" u="sng" cap="none" strike="noStrike">
                <a:solidFill>
                  <a:srgbClr val="000000"/>
                </a:solidFill>
                <a:latin typeface="Montserrat"/>
                <a:ea typeface="Montserrat"/>
                <a:cs typeface="Montserrat"/>
                <a:sym typeface="Montserrat"/>
              </a:rPr>
              <a:t>internal fodder</a:t>
            </a:r>
            <a:r>
              <a:rPr b="0" i="0" lang="en-GB" sz="1300" u="none" cap="none" strike="noStrike">
                <a:solidFill>
                  <a:srgbClr val="000000"/>
                </a:solidFill>
                <a:latin typeface="Montserrat"/>
                <a:ea typeface="Montserrat"/>
                <a:cs typeface="Montserrat"/>
                <a:sym typeface="Montserrat"/>
              </a:rPr>
              <a:t> (1 an</a:t>
            </a:r>
            <a:r>
              <a:rPr b="0" i="0" lang="en-GB" sz="1300" u="none" cap="none" strike="noStrike">
                <a:solidFill>
                  <a:schemeClr val="dk1"/>
                </a:solidFill>
                <a:latin typeface="Montserrat"/>
                <a:ea typeface="Montserrat"/>
                <a:cs typeface="Montserrat"/>
                <a:sym typeface="Montserrat"/>
              </a:rPr>
              <a:t>d 15 gCd/y respectively). The products from the livestock (milk and meat) have a cadmium content of 2 gCd/y and ar</a:t>
            </a:r>
            <a:r>
              <a:rPr b="0" i="0" lang="en-GB" sz="1300" u="none" cap="none" strike="noStrike">
                <a:solidFill>
                  <a:srgbClr val="000000"/>
                </a:solidFill>
                <a:latin typeface="Montserrat"/>
                <a:ea typeface="Montserrat"/>
                <a:cs typeface="Montserrat"/>
                <a:sym typeface="Montserrat"/>
              </a:rPr>
              <a:t>e </a:t>
            </a:r>
            <a:r>
              <a:rPr b="0" i="0" lang="en-GB" sz="1300" u="sng" cap="none" strike="noStrike">
                <a:solidFill>
                  <a:srgbClr val="FF0000"/>
                </a:solidFill>
                <a:latin typeface="Montserrat"/>
                <a:ea typeface="Montserrat"/>
                <a:cs typeface="Montserrat"/>
                <a:sym typeface="Montserrat"/>
              </a:rPr>
              <a:t>sold on the local market</a:t>
            </a:r>
            <a:r>
              <a:rPr b="0" i="0" lang="en-GB" sz="1300" u="none" cap="none" strike="noStrike">
                <a:solidFill>
                  <a:srgbClr val="000000"/>
                </a:solidFill>
                <a:latin typeface="Montserrat"/>
                <a:ea typeface="Montserrat"/>
                <a:cs typeface="Montserrat"/>
                <a:sym typeface="Montserrat"/>
              </a:rPr>
              <a:t>. The </a:t>
            </a:r>
            <a:r>
              <a:rPr b="0" i="0" lang="en-GB" sz="1300" u="sng" cap="none" strike="noStrike">
                <a:solidFill>
                  <a:srgbClr val="FF0000"/>
                </a:solidFill>
                <a:latin typeface="Montserrat"/>
                <a:ea typeface="Montserrat"/>
                <a:cs typeface="Montserrat"/>
                <a:sym typeface="Montserrat"/>
              </a:rPr>
              <a:t>manure</a:t>
            </a:r>
            <a:r>
              <a:rPr b="0" i="0" lang="en-GB" sz="1300" u="none" cap="none" strike="noStrike">
                <a:solidFill>
                  <a:srgbClr val="000000"/>
                </a:solidFill>
                <a:latin typeface="Montserrat"/>
                <a:ea typeface="Montserrat"/>
                <a:cs typeface="Montserrat"/>
                <a:sym typeface="Montserrat"/>
              </a:rPr>
              <a:t> is used to fertilise the crops. The cadmium </a:t>
            </a:r>
            <a:r>
              <a:rPr b="0" i="0" lang="en-GB" sz="1300" u="sng" cap="none" strike="noStrike">
                <a:solidFill>
                  <a:srgbClr val="FF0000"/>
                </a:solidFill>
                <a:latin typeface="Montserrat"/>
                <a:ea typeface="Montserrat"/>
                <a:cs typeface="Montserrat"/>
                <a:sym typeface="Montserrat"/>
              </a:rPr>
              <a:t>fallout from the atmosphere </a:t>
            </a:r>
            <a:r>
              <a:rPr b="0" i="0" lang="en-GB" sz="1300" u="none" cap="none" strike="noStrike">
                <a:solidFill>
                  <a:srgbClr val="000000"/>
                </a:solidFill>
                <a:latin typeface="Montserrat"/>
                <a:ea typeface="Montserrat"/>
                <a:cs typeface="Montserrat"/>
                <a:sym typeface="Montserrat"/>
              </a:rPr>
              <a:t>to the crops represents 30 gCd/y. The farmer also uses </a:t>
            </a:r>
            <a:r>
              <a:rPr b="0" i="0" lang="en-GB" sz="1300" u="sng" cap="none" strike="noStrike">
                <a:solidFill>
                  <a:srgbClr val="000000"/>
                </a:solidFill>
                <a:latin typeface="Montserrat"/>
                <a:ea typeface="Montserrat"/>
                <a:cs typeface="Montserrat"/>
                <a:sym typeface="Montserrat"/>
              </a:rPr>
              <a:t>artificial fertiliser</a:t>
            </a:r>
            <a:r>
              <a:rPr b="0" i="0" lang="en-GB" sz="1300" u="none" cap="none" strike="noStrike">
                <a:solidFill>
                  <a:srgbClr val="000000"/>
                </a:solidFill>
                <a:latin typeface="Montserrat"/>
                <a:ea typeface="Montserrat"/>
                <a:cs typeface="Montserrat"/>
                <a:sym typeface="Montserrat"/>
              </a:rPr>
              <a:t> with a cadmium content of 5 gCd/y for the cultivation. We assume that all these cadmium inputs are assimilated by the vegetal cover and the concentration in the harvest is 17 gCd/y. Part of it is sold to the </a:t>
            </a:r>
            <a:r>
              <a:rPr b="0" i="0" lang="en-GB" sz="1300" u="sng" cap="none" strike="noStrike">
                <a:solidFill>
                  <a:srgbClr val="000000"/>
                </a:solidFill>
                <a:latin typeface="Montserrat"/>
                <a:ea typeface="Montserrat"/>
                <a:cs typeface="Montserrat"/>
                <a:sym typeface="Montserrat"/>
              </a:rPr>
              <a:t>local market</a:t>
            </a:r>
            <a:r>
              <a:rPr b="0" i="0" lang="en-GB" sz="1300" u="none" cap="none" strike="noStrike">
                <a:solidFill>
                  <a:srgbClr val="000000"/>
                </a:solidFill>
                <a:latin typeface="Montserrat"/>
                <a:ea typeface="Montserrat"/>
                <a:cs typeface="Montserrat"/>
                <a:sym typeface="Montserrat"/>
              </a:rPr>
              <a:t> (2 gCd/y) and the rest is used as fodder. </a:t>
            </a:r>
            <a:r>
              <a:rPr b="0" i="0" lang="en-GB" sz="1300" u="sng" cap="none" strike="noStrike">
                <a:solidFill>
                  <a:srgbClr val="000000"/>
                </a:solidFill>
                <a:latin typeface="Montserrat"/>
                <a:ea typeface="Montserrat"/>
                <a:cs typeface="Montserrat"/>
                <a:sym typeface="Montserrat"/>
              </a:rPr>
              <a:t>All the crop by–products decompose</a:t>
            </a:r>
            <a:r>
              <a:rPr b="0" i="0" lang="en-GB" sz="1300" u="none" cap="none" strike="noStrike">
                <a:solidFill>
                  <a:srgbClr val="000000"/>
                </a:solidFill>
                <a:latin typeface="Montserrat"/>
                <a:ea typeface="Montserrat"/>
                <a:cs typeface="Montserrat"/>
                <a:sym typeface="Montserrat"/>
              </a:rPr>
              <a:t> on the land to feed the soil. There is some </a:t>
            </a:r>
            <a:r>
              <a:rPr b="0" i="0" lang="en-GB" sz="1300" u="sng" cap="none" strike="noStrike">
                <a:solidFill>
                  <a:srgbClr val="000000"/>
                </a:solidFill>
                <a:latin typeface="Montserrat"/>
                <a:ea typeface="Montserrat"/>
                <a:cs typeface="Montserrat"/>
                <a:sym typeface="Montserrat"/>
              </a:rPr>
              <a:t>erosion and run–off</a:t>
            </a:r>
            <a:r>
              <a:rPr b="0" i="0" lang="en-GB" sz="1300" u="none" cap="none" strike="noStrike">
                <a:solidFill>
                  <a:srgbClr val="000000"/>
                </a:solidFill>
                <a:latin typeface="Montserrat"/>
                <a:ea typeface="Montserrat"/>
                <a:cs typeface="Montserrat"/>
                <a:sym typeface="Montserrat"/>
              </a:rPr>
              <a:t> happening, which takes out 2 gCd/y from the soil </a:t>
            </a:r>
            <a:r>
              <a:rPr b="0" i="0" lang="en-GB" sz="1300" u="sng" cap="none" strike="noStrike">
                <a:solidFill>
                  <a:srgbClr val="000000"/>
                </a:solidFill>
                <a:latin typeface="Montserrat"/>
                <a:ea typeface="Montserrat"/>
                <a:cs typeface="Montserrat"/>
                <a:sym typeface="Montserrat"/>
              </a:rPr>
              <a:t>into the water</a:t>
            </a:r>
            <a:r>
              <a:rPr b="0" i="0" lang="en-GB" sz="1300" u="none" cap="none" strike="noStrike">
                <a:solidFill>
                  <a:srgbClr val="000000"/>
                </a:solidFill>
                <a:latin typeface="Montserrat"/>
                <a:ea typeface="Montserrat"/>
                <a:cs typeface="Montserrat"/>
                <a:sym typeface="Montserrat"/>
              </a:rPr>
              <a:t>.</a:t>
            </a:r>
            <a:endParaRPr b="0"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0" lvl="0" marL="0" marR="0" rtl="0" algn="r">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 </a:t>
            </a:r>
            <a:r>
              <a:rPr b="1" i="0" lang="en-GB" sz="1300" u="none" cap="none" strike="noStrike">
                <a:solidFill>
                  <a:schemeClr val="dk1"/>
                </a:solidFill>
                <a:latin typeface="Montserrat"/>
                <a:ea typeface="Montserrat"/>
                <a:cs typeface="Montserrat"/>
                <a:sym typeface="Montserrat"/>
              </a:rPr>
              <a:t>within </a:t>
            </a:r>
            <a:r>
              <a:rPr b="0" i="0" lang="en-GB" sz="1300" u="none" cap="none" strike="noStrike">
                <a:solidFill>
                  <a:schemeClr val="dk1"/>
                </a:solidFill>
                <a:latin typeface="Montserrat"/>
                <a:ea typeface="Montserrat"/>
                <a:cs typeface="Montserrat"/>
                <a:sym typeface="Montserrat"/>
              </a:rPr>
              <a:t>/ </a:t>
            </a:r>
            <a:r>
              <a:rPr b="0" i="0" lang="en-GB" sz="1300" u="sng" cap="none" strike="noStrike">
                <a:solidFill>
                  <a:schemeClr val="dk1"/>
                </a:solidFill>
                <a:latin typeface="Montserrat"/>
                <a:ea typeface="Montserrat"/>
                <a:cs typeface="Montserrat"/>
                <a:sym typeface="Montserrat"/>
              </a:rPr>
              <a:t>beyond</a:t>
            </a:r>
            <a:r>
              <a:rPr b="0" i="0" lang="en-GB" sz="1300" u="none" cap="none" strike="noStrike">
                <a:solidFill>
                  <a:schemeClr val="dk1"/>
                </a:solidFill>
                <a:latin typeface="Montserrat"/>
                <a:ea typeface="Montserrat"/>
                <a:cs typeface="Montserrat"/>
                <a:sym typeface="Montserrat"/>
              </a:rPr>
              <a:t> system boundaries (agricultural enterprise)</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34" name="Google Shape;134;p6"/>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135" name="Google Shape;135;p6"/>
          <p:cNvSpPr/>
          <p:nvPr/>
        </p:nvSpPr>
        <p:spPr>
          <a:xfrm>
            <a:off x="3265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Cultivation</a:t>
            </a:r>
            <a:endParaRPr b="0" i="0" sz="1200" u="none" cap="none" strike="noStrike">
              <a:solidFill>
                <a:srgbClr val="000000"/>
              </a:solidFill>
              <a:latin typeface="Arial"/>
              <a:ea typeface="Arial"/>
              <a:cs typeface="Arial"/>
              <a:sym typeface="Arial"/>
            </a:endParaRPr>
          </a:p>
        </p:txBody>
      </p:sp>
      <p:sp>
        <p:nvSpPr>
          <p:cNvPr id="136" name="Google Shape;136;p6"/>
          <p:cNvSpPr/>
          <p:nvPr/>
        </p:nvSpPr>
        <p:spPr>
          <a:xfrm>
            <a:off x="4983975"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Soil</a:t>
            </a:r>
            <a:endParaRPr b="0" i="0" sz="1300" u="none" cap="none" strike="noStrike">
              <a:solidFill>
                <a:srgbClr val="000000"/>
              </a:solidFill>
              <a:latin typeface="Arial"/>
              <a:ea typeface="Arial"/>
              <a:cs typeface="Arial"/>
              <a:sym typeface="Arial"/>
            </a:endParaRPr>
          </a:p>
        </p:txBody>
      </p:sp>
      <p:sp>
        <p:nvSpPr>
          <p:cNvPr id="137" name="Google Shape;137;p6"/>
          <p:cNvSpPr/>
          <p:nvPr/>
        </p:nvSpPr>
        <p:spPr>
          <a:xfrm>
            <a:off x="3265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Livestock production</a:t>
            </a:r>
            <a:endParaRPr b="0" i="0" sz="1200" u="none" cap="none" strike="noStrike">
              <a:solidFill>
                <a:srgbClr val="000000"/>
              </a:solidFill>
              <a:latin typeface="Arial"/>
              <a:ea typeface="Arial"/>
              <a:cs typeface="Arial"/>
              <a:sym typeface="Arial"/>
            </a:endParaRPr>
          </a:p>
        </p:txBody>
      </p:sp>
      <p:sp>
        <p:nvSpPr>
          <p:cNvPr id="138" name="Google Shape;138;p6"/>
          <p:cNvSpPr txBox="1"/>
          <p:nvPr/>
        </p:nvSpPr>
        <p:spPr>
          <a:xfrm>
            <a:off x="2401525" y="6061525"/>
            <a:ext cx="20352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Calibri"/>
                <a:ea typeface="Calibri"/>
                <a:cs typeface="Calibri"/>
                <a:sym typeface="Calibri"/>
              </a:rPr>
              <a:t>Agricultural enterprise</a:t>
            </a:r>
            <a:endParaRPr b="0" i="1" sz="1200" u="none" cap="none" strike="noStrike">
              <a:solidFill>
                <a:srgbClr val="000000"/>
              </a:solidFill>
              <a:latin typeface="Calibri"/>
              <a:ea typeface="Calibri"/>
              <a:cs typeface="Calibri"/>
              <a:sym typeface="Calibri"/>
            </a:endParaRPr>
          </a:p>
        </p:txBody>
      </p:sp>
      <p:sp>
        <p:nvSpPr>
          <p:cNvPr id="139" name="Google Shape;139;p6"/>
          <p:cNvSpPr/>
          <p:nvPr/>
        </p:nvSpPr>
        <p:spPr>
          <a:xfrm>
            <a:off x="862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Imports</a:t>
            </a:r>
            <a:endParaRPr b="0" i="0" sz="1100" u="none" cap="none" strike="noStrike">
              <a:solidFill>
                <a:srgbClr val="000000"/>
              </a:solidFill>
              <a:latin typeface="Arial"/>
              <a:ea typeface="Arial"/>
              <a:cs typeface="Arial"/>
              <a:sym typeface="Arial"/>
            </a:endParaRPr>
          </a:p>
        </p:txBody>
      </p:sp>
      <p:cxnSp>
        <p:nvCxnSpPr>
          <p:cNvPr id="140" name="Google Shape;140;p6"/>
          <p:cNvCxnSpPr>
            <a:stCxn id="139" idx="3"/>
            <a:endCxn id="137" idx="1"/>
          </p:cNvCxnSpPr>
          <p:nvPr/>
        </p:nvCxnSpPr>
        <p:spPr>
          <a:xfrm>
            <a:off x="2092300" y="548387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41" name="Google Shape;141;p6"/>
          <p:cNvCxnSpPr/>
          <p:nvPr/>
        </p:nvCxnSpPr>
        <p:spPr>
          <a:xfrm flipH="1" rot="-5400000">
            <a:off x="3954225" y="500472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42" name="Google Shape;142;p6"/>
          <p:cNvSpPr/>
          <p:nvPr/>
        </p:nvSpPr>
        <p:spPr>
          <a:xfrm>
            <a:off x="862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Atmosphere</a:t>
            </a:r>
            <a:endParaRPr b="0" i="0" sz="1100" u="none" cap="none" strike="noStrike">
              <a:solidFill>
                <a:srgbClr val="000000"/>
              </a:solidFill>
              <a:latin typeface="Arial"/>
              <a:ea typeface="Arial"/>
              <a:cs typeface="Arial"/>
              <a:sym typeface="Arial"/>
            </a:endParaRPr>
          </a:p>
        </p:txBody>
      </p:sp>
      <p:sp>
        <p:nvSpPr>
          <p:cNvPr id="143" name="Google Shape;143;p6"/>
          <p:cNvSpPr/>
          <p:nvPr/>
        </p:nvSpPr>
        <p:spPr>
          <a:xfrm>
            <a:off x="67882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Local market</a:t>
            </a:r>
            <a:endParaRPr b="0" i="0" sz="1100" u="none" cap="none" strike="noStrike">
              <a:solidFill>
                <a:srgbClr val="000000"/>
              </a:solidFill>
              <a:latin typeface="Arial"/>
              <a:ea typeface="Arial"/>
              <a:cs typeface="Arial"/>
              <a:sym typeface="Arial"/>
            </a:endParaRPr>
          </a:p>
        </p:txBody>
      </p:sp>
      <p:cxnSp>
        <p:nvCxnSpPr>
          <p:cNvPr id="144" name="Google Shape;144;p6"/>
          <p:cNvCxnSpPr>
            <a:stCxn id="137" idx="3"/>
            <a:endCxn id="143" idx="1"/>
          </p:cNvCxnSpPr>
          <p:nvPr/>
        </p:nvCxnSpPr>
        <p:spPr>
          <a:xfrm>
            <a:off x="4495300" y="5483875"/>
            <a:ext cx="22929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45" name="Google Shape;145;p6"/>
          <p:cNvCxnSpPr/>
          <p:nvPr/>
        </p:nvCxnSpPr>
        <p:spPr>
          <a:xfrm rot="-5400000">
            <a:off x="3440975" y="500467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46" name="Google Shape;146;p6"/>
          <p:cNvCxnSpPr>
            <a:stCxn id="142" idx="3"/>
            <a:endCxn id="135" idx="1"/>
          </p:cNvCxnSpPr>
          <p:nvPr/>
        </p:nvCxnSpPr>
        <p:spPr>
          <a:xfrm>
            <a:off x="2092300" y="452622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47" name="Google Shape;147;p6"/>
          <p:cNvSpPr txBox="1"/>
          <p:nvPr/>
        </p:nvSpPr>
        <p:spPr>
          <a:xfrm>
            <a:off x="2592750" y="542627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 </a:t>
            </a:r>
            <a:endParaRPr b="0" i="0" sz="1200" u="none" cap="none" strike="noStrike">
              <a:solidFill>
                <a:srgbClr val="000000"/>
              </a:solidFill>
              <a:latin typeface="Calibri"/>
              <a:ea typeface="Calibri"/>
              <a:cs typeface="Calibri"/>
              <a:sym typeface="Calibri"/>
            </a:endParaRPr>
          </a:p>
        </p:txBody>
      </p:sp>
      <p:sp>
        <p:nvSpPr>
          <p:cNvPr id="148" name="Google Shape;148;p6"/>
          <p:cNvSpPr txBox="1"/>
          <p:nvPr/>
        </p:nvSpPr>
        <p:spPr>
          <a:xfrm>
            <a:off x="5681075" y="6318200"/>
            <a:ext cx="1132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chemeClr val="dk1"/>
                </a:solidFill>
                <a:latin typeface="Calibri"/>
                <a:ea typeface="Calibri"/>
                <a:cs typeface="Calibri"/>
                <a:sym typeface="Calibri"/>
              </a:rPr>
              <a:t>Unit:</a:t>
            </a:r>
            <a:r>
              <a:rPr b="0" i="0" lang="en-GB" sz="1400" u="none" cap="none" strike="noStrike">
                <a:solidFill>
                  <a:schemeClr val="dk1"/>
                </a:solidFill>
                <a:latin typeface="Calibri"/>
                <a:ea typeface="Calibri"/>
                <a:cs typeface="Calibri"/>
                <a:sym typeface="Calibri"/>
              </a:rPr>
              <a:t> [gCd/y]</a:t>
            </a:r>
            <a:endParaRPr b="0" i="0" sz="1400" u="none" cap="none" strike="noStrike">
              <a:solidFill>
                <a:schemeClr val="dk1"/>
              </a:solidFill>
              <a:latin typeface="Calibri"/>
              <a:ea typeface="Calibri"/>
              <a:cs typeface="Calibri"/>
              <a:sym typeface="Calibri"/>
            </a:endParaRPr>
          </a:p>
        </p:txBody>
      </p:sp>
      <p:sp>
        <p:nvSpPr>
          <p:cNvPr id="149" name="Google Shape;149;p6"/>
          <p:cNvSpPr txBox="1"/>
          <p:nvPr/>
        </p:nvSpPr>
        <p:spPr>
          <a:xfrm>
            <a:off x="4172325"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15 </a:t>
            </a:r>
            <a:endParaRPr b="0" i="0" sz="1200" u="none" cap="none" strike="noStrike">
              <a:solidFill>
                <a:srgbClr val="000000"/>
              </a:solidFill>
              <a:latin typeface="Calibri"/>
              <a:ea typeface="Calibri"/>
              <a:cs typeface="Calibri"/>
              <a:sym typeface="Calibri"/>
            </a:endParaRPr>
          </a:p>
        </p:txBody>
      </p:sp>
      <p:sp>
        <p:nvSpPr>
          <p:cNvPr id="150" name="Google Shape;150;p6"/>
          <p:cNvSpPr txBox="1"/>
          <p:nvPr/>
        </p:nvSpPr>
        <p:spPr>
          <a:xfrm>
            <a:off x="2476288" y="420822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30 </a:t>
            </a:r>
            <a:endParaRPr b="0" i="0" sz="1200" u="none" cap="none" strike="noStrike">
              <a:solidFill>
                <a:srgbClr val="000000"/>
              </a:solidFill>
              <a:latin typeface="Calibri"/>
              <a:ea typeface="Calibri"/>
              <a:cs typeface="Calibri"/>
              <a:sym typeface="Calibri"/>
            </a:endParaRPr>
          </a:p>
        </p:txBody>
      </p:sp>
      <p:sp>
        <p:nvSpPr>
          <p:cNvPr id="151" name="Google Shape;151;p6"/>
          <p:cNvSpPr txBox="1"/>
          <p:nvPr/>
        </p:nvSpPr>
        <p:spPr>
          <a:xfrm>
            <a:off x="3310063"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p:txBody>
      </p:sp>
      <p:sp>
        <p:nvSpPr>
          <p:cNvPr id="152" name="Google Shape;152;p6"/>
          <p:cNvSpPr txBox="1"/>
          <p:nvPr/>
        </p:nvSpPr>
        <p:spPr>
          <a:xfrm>
            <a:off x="5021138" y="542627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p:nvPr/>
        </p:nvSpPr>
        <p:spPr>
          <a:xfrm>
            <a:off x="2362700" y="3902425"/>
            <a:ext cx="4265100" cy="2159100"/>
          </a:xfrm>
          <a:prstGeom prst="roundRect">
            <a:avLst>
              <a:gd fmla="val 6146"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An agricultural enterprise involves the processes of</a:t>
            </a:r>
            <a:r>
              <a:rPr b="0" i="0" lang="en-GB" sz="1300" u="none" cap="none" strike="noStrike">
                <a:solidFill>
                  <a:srgbClr val="000000"/>
                </a:solidFill>
                <a:latin typeface="Montserrat"/>
                <a:ea typeface="Montserrat"/>
                <a:cs typeface="Montserrat"/>
                <a:sym typeface="Montserrat"/>
              </a:rPr>
              <a:t> cultivation, which includes the vegetation itself, livestock production, and soil. To feed the</a:t>
            </a:r>
            <a:r>
              <a:rPr b="0" i="0" lang="en-GB" sz="1300" u="none" cap="none" strike="noStrike">
                <a:solidFill>
                  <a:schemeClr val="dk1"/>
                </a:solidFill>
                <a:latin typeface="Montserrat"/>
                <a:ea typeface="Montserrat"/>
                <a:cs typeface="Montserrat"/>
                <a:sym typeface="Montserrat"/>
              </a:rPr>
              <a:t> livestock, t</a:t>
            </a:r>
            <a:r>
              <a:rPr b="0" i="0" lang="en-GB" sz="1300" u="none" cap="none" strike="noStrike">
                <a:solidFill>
                  <a:srgbClr val="000000"/>
                </a:solidFill>
                <a:latin typeface="Montserrat"/>
                <a:ea typeface="Montserrat"/>
                <a:cs typeface="Montserrat"/>
                <a:sym typeface="Montserrat"/>
              </a:rPr>
              <a:t>he farmer uses both </a:t>
            </a:r>
            <a:r>
              <a:rPr b="0" i="0" lang="en-GB" sz="1300" u="sng" cap="none" strike="noStrike">
                <a:solidFill>
                  <a:srgbClr val="000000"/>
                </a:solidFill>
                <a:latin typeface="Montserrat"/>
                <a:ea typeface="Montserrat"/>
                <a:cs typeface="Montserrat"/>
                <a:sym typeface="Montserrat"/>
              </a:rPr>
              <a:t>imported</a:t>
            </a:r>
            <a:r>
              <a:rPr b="0" i="0" lang="en-GB" sz="1300" u="none" cap="none" strike="noStrike">
                <a:solidFill>
                  <a:srgbClr val="000000"/>
                </a:solidFill>
                <a:latin typeface="Montserrat"/>
                <a:ea typeface="Montserrat"/>
                <a:cs typeface="Montserrat"/>
                <a:sym typeface="Montserrat"/>
              </a:rPr>
              <a:t> and </a:t>
            </a:r>
            <a:r>
              <a:rPr b="0" i="0" lang="en-GB" sz="1300" u="sng" cap="none" strike="noStrike">
                <a:solidFill>
                  <a:srgbClr val="000000"/>
                </a:solidFill>
                <a:latin typeface="Montserrat"/>
                <a:ea typeface="Montserrat"/>
                <a:cs typeface="Montserrat"/>
                <a:sym typeface="Montserrat"/>
              </a:rPr>
              <a:t>internal fodder</a:t>
            </a:r>
            <a:r>
              <a:rPr b="0" i="0" lang="en-GB" sz="1300" u="none" cap="none" strike="noStrike">
                <a:solidFill>
                  <a:srgbClr val="000000"/>
                </a:solidFill>
                <a:latin typeface="Montserrat"/>
                <a:ea typeface="Montserrat"/>
                <a:cs typeface="Montserrat"/>
                <a:sym typeface="Montserrat"/>
              </a:rPr>
              <a:t> (1 an</a:t>
            </a:r>
            <a:r>
              <a:rPr b="0" i="0" lang="en-GB" sz="1300" u="none" cap="none" strike="noStrike">
                <a:solidFill>
                  <a:schemeClr val="dk1"/>
                </a:solidFill>
                <a:latin typeface="Montserrat"/>
                <a:ea typeface="Montserrat"/>
                <a:cs typeface="Montserrat"/>
                <a:sym typeface="Montserrat"/>
              </a:rPr>
              <a:t>d 15 gCd/y respectively). The products from the livestock (milk and meat) have a cadmium content of 2 gCd/y and ar</a:t>
            </a:r>
            <a:r>
              <a:rPr b="0" i="0" lang="en-GB" sz="1300" u="none" cap="none" strike="noStrike">
                <a:solidFill>
                  <a:srgbClr val="000000"/>
                </a:solidFill>
                <a:latin typeface="Montserrat"/>
                <a:ea typeface="Montserrat"/>
                <a:cs typeface="Montserrat"/>
                <a:sym typeface="Montserrat"/>
              </a:rPr>
              <a:t>e </a:t>
            </a:r>
            <a:r>
              <a:rPr b="0" i="0" lang="en-GB" sz="1300" u="sng" cap="none" strike="noStrike">
                <a:solidFill>
                  <a:srgbClr val="000000"/>
                </a:solidFill>
                <a:latin typeface="Montserrat"/>
                <a:ea typeface="Montserrat"/>
                <a:cs typeface="Montserrat"/>
                <a:sym typeface="Montserrat"/>
              </a:rPr>
              <a:t>sold on the local market</a:t>
            </a:r>
            <a:r>
              <a:rPr b="0" i="0" lang="en-GB" sz="1300" u="none" cap="none" strike="noStrike">
                <a:solidFill>
                  <a:srgbClr val="000000"/>
                </a:solidFill>
                <a:latin typeface="Montserrat"/>
                <a:ea typeface="Montserrat"/>
                <a:cs typeface="Montserrat"/>
                <a:sym typeface="Montserrat"/>
              </a:rPr>
              <a:t>. The </a:t>
            </a:r>
            <a:r>
              <a:rPr b="0" i="0" lang="en-GB" sz="1300" u="sng" cap="none" strike="noStrike">
                <a:solidFill>
                  <a:srgbClr val="000000"/>
                </a:solidFill>
                <a:latin typeface="Montserrat"/>
                <a:ea typeface="Montserrat"/>
                <a:cs typeface="Montserrat"/>
                <a:sym typeface="Montserrat"/>
              </a:rPr>
              <a:t>manure</a:t>
            </a:r>
            <a:r>
              <a:rPr b="0" i="0" lang="en-GB" sz="1300" u="none" cap="none" strike="noStrike">
                <a:solidFill>
                  <a:srgbClr val="000000"/>
                </a:solidFill>
                <a:latin typeface="Montserrat"/>
                <a:ea typeface="Montserrat"/>
                <a:cs typeface="Montserrat"/>
                <a:sym typeface="Montserrat"/>
              </a:rPr>
              <a:t> is used to fertilise the crops. The cadmium </a:t>
            </a:r>
            <a:r>
              <a:rPr b="0" i="0" lang="en-GB" sz="1300" u="sng" cap="none" strike="noStrike">
                <a:solidFill>
                  <a:srgbClr val="000000"/>
                </a:solidFill>
                <a:latin typeface="Montserrat"/>
                <a:ea typeface="Montserrat"/>
                <a:cs typeface="Montserrat"/>
                <a:sym typeface="Montserrat"/>
              </a:rPr>
              <a:t>fallout from the atmosphere </a:t>
            </a:r>
            <a:r>
              <a:rPr b="0" i="0" lang="en-GB" sz="1300" u="none" cap="none" strike="noStrike">
                <a:solidFill>
                  <a:srgbClr val="000000"/>
                </a:solidFill>
                <a:latin typeface="Montserrat"/>
                <a:ea typeface="Montserrat"/>
                <a:cs typeface="Montserrat"/>
                <a:sym typeface="Montserrat"/>
              </a:rPr>
              <a:t>to the crops represents 30 gCd/y. The farmer also uses </a:t>
            </a:r>
            <a:r>
              <a:rPr b="0" i="0" lang="en-GB" sz="1300" u="sng" cap="none" strike="noStrike">
                <a:solidFill>
                  <a:srgbClr val="FF0000"/>
                </a:solidFill>
                <a:latin typeface="Montserrat"/>
                <a:ea typeface="Montserrat"/>
                <a:cs typeface="Montserrat"/>
                <a:sym typeface="Montserrat"/>
              </a:rPr>
              <a:t>artificial fertiliser</a:t>
            </a:r>
            <a:r>
              <a:rPr b="0" i="0" lang="en-GB" sz="1300" u="none" cap="none" strike="noStrike">
                <a:solidFill>
                  <a:srgbClr val="FF0000"/>
                </a:solidFill>
                <a:latin typeface="Montserrat"/>
                <a:ea typeface="Montserrat"/>
                <a:cs typeface="Montserrat"/>
                <a:sym typeface="Montserrat"/>
              </a:rPr>
              <a:t> </a:t>
            </a:r>
            <a:r>
              <a:rPr b="0" i="0" lang="en-GB" sz="1300" u="none" cap="none" strike="noStrike">
                <a:solidFill>
                  <a:srgbClr val="000000"/>
                </a:solidFill>
                <a:latin typeface="Montserrat"/>
                <a:ea typeface="Montserrat"/>
                <a:cs typeface="Montserrat"/>
                <a:sym typeface="Montserrat"/>
              </a:rPr>
              <a:t>with a cadmium content of 5 gCd/y for the cultivation. We assume that all these cadmium inputs are assimilated by the vegetal cover and the concentration in the harvest is 17 gCd/y. Part of it is sold to </a:t>
            </a:r>
            <a:r>
              <a:rPr b="0" i="0" lang="en-GB" sz="1300" u="sng" cap="none" strike="noStrike">
                <a:solidFill>
                  <a:srgbClr val="FF0000"/>
                </a:solidFill>
                <a:latin typeface="Montserrat"/>
                <a:ea typeface="Montserrat"/>
                <a:cs typeface="Montserrat"/>
                <a:sym typeface="Montserrat"/>
              </a:rPr>
              <a:t>the local market</a:t>
            </a:r>
            <a:r>
              <a:rPr b="0" i="0" lang="en-GB" sz="1300" u="none" cap="none" strike="noStrike">
                <a:solidFill>
                  <a:srgbClr val="000000"/>
                </a:solidFill>
                <a:latin typeface="Montserrat"/>
                <a:ea typeface="Montserrat"/>
                <a:cs typeface="Montserrat"/>
                <a:sym typeface="Montserrat"/>
              </a:rPr>
              <a:t> (2 gCd/y) and the rest is used as fodder. </a:t>
            </a:r>
            <a:r>
              <a:rPr b="0" i="0" lang="en-GB" sz="1300" u="sng" cap="none" strike="noStrike">
                <a:solidFill>
                  <a:srgbClr val="000000"/>
                </a:solidFill>
                <a:latin typeface="Montserrat"/>
                <a:ea typeface="Montserrat"/>
                <a:cs typeface="Montserrat"/>
                <a:sym typeface="Montserrat"/>
              </a:rPr>
              <a:t>All the crop by–products decompose</a:t>
            </a:r>
            <a:r>
              <a:rPr b="0" i="0" lang="en-GB" sz="1300" u="none" cap="none" strike="noStrike">
                <a:solidFill>
                  <a:srgbClr val="000000"/>
                </a:solidFill>
                <a:latin typeface="Montserrat"/>
                <a:ea typeface="Montserrat"/>
                <a:cs typeface="Montserrat"/>
                <a:sym typeface="Montserrat"/>
              </a:rPr>
              <a:t> on the land to feed the soil. There is some </a:t>
            </a:r>
            <a:r>
              <a:rPr b="0" i="0" lang="en-GB" sz="1300" u="sng" cap="none" strike="noStrike">
                <a:solidFill>
                  <a:srgbClr val="000000"/>
                </a:solidFill>
                <a:latin typeface="Montserrat"/>
                <a:ea typeface="Montserrat"/>
                <a:cs typeface="Montserrat"/>
                <a:sym typeface="Montserrat"/>
              </a:rPr>
              <a:t>erosion and run–off</a:t>
            </a:r>
            <a:r>
              <a:rPr b="0" i="0" lang="en-GB" sz="1300" u="none" cap="none" strike="noStrike">
                <a:solidFill>
                  <a:srgbClr val="000000"/>
                </a:solidFill>
                <a:latin typeface="Montserrat"/>
                <a:ea typeface="Montserrat"/>
                <a:cs typeface="Montserrat"/>
                <a:sym typeface="Montserrat"/>
              </a:rPr>
              <a:t> happening, which takes out 2 gCd/y from the soil </a:t>
            </a:r>
            <a:r>
              <a:rPr b="0" i="0" lang="en-GB" sz="1300" u="sng" cap="none" strike="noStrike">
                <a:solidFill>
                  <a:srgbClr val="000000"/>
                </a:solidFill>
                <a:latin typeface="Montserrat"/>
                <a:ea typeface="Montserrat"/>
                <a:cs typeface="Montserrat"/>
                <a:sym typeface="Montserrat"/>
              </a:rPr>
              <a:t>into the water</a:t>
            </a:r>
            <a:r>
              <a:rPr b="0" i="0" lang="en-GB" sz="1300" u="none" cap="none" strike="noStrike">
                <a:solidFill>
                  <a:srgbClr val="000000"/>
                </a:solidFill>
                <a:latin typeface="Montserrat"/>
                <a:ea typeface="Montserrat"/>
                <a:cs typeface="Montserrat"/>
                <a:sym typeface="Montserrat"/>
              </a:rPr>
              <a:t>.</a:t>
            </a:r>
            <a:endParaRPr b="0"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0" lvl="0" marL="0" marR="0" rtl="0" algn="r">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 </a:t>
            </a:r>
            <a:r>
              <a:rPr b="1" i="0" lang="en-GB" sz="1300" u="none" cap="none" strike="noStrike">
                <a:solidFill>
                  <a:schemeClr val="dk1"/>
                </a:solidFill>
                <a:latin typeface="Montserrat"/>
                <a:ea typeface="Montserrat"/>
                <a:cs typeface="Montserrat"/>
                <a:sym typeface="Montserrat"/>
              </a:rPr>
              <a:t>within </a:t>
            </a:r>
            <a:r>
              <a:rPr b="0" i="0" lang="en-GB" sz="1300" u="none" cap="none" strike="noStrike">
                <a:solidFill>
                  <a:schemeClr val="dk1"/>
                </a:solidFill>
                <a:latin typeface="Montserrat"/>
                <a:ea typeface="Montserrat"/>
                <a:cs typeface="Montserrat"/>
                <a:sym typeface="Montserrat"/>
              </a:rPr>
              <a:t>/ </a:t>
            </a:r>
            <a:r>
              <a:rPr b="0" i="0" lang="en-GB" sz="1300" u="sng" cap="none" strike="noStrike">
                <a:solidFill>
                  <a:schemeClr val="dk1"/>
                </a:solidFill>
                <a:latin typeface="Montserrat"/>
                <a:ea typeface="Montserrat"/>
                <a:cs typeface="Montserrat"/>
                <a:sym typeface="Montserrat"/>
              </a:rPr>
              <a:t>beyond</a:t>
            </a:r>
            <a:r>
              <a:rPr b="0" i="0" lang="en-GB" sz="1300" u="none" cap="none" strike="noStrike">
                <a:solidFill>
                  <a:schemeClr val="dk1"/>
                </a:solidFill>
                <a:latin typeface="Montserrat"/>
                <a:ea typeface="Montserrat"/>
                <a:cs typeface="Montserrat"/>
                <a:sym typeface="Montserrat"/>
              </a:rPr>
              <a:t> system boundaries (agricultural enterprise)</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59" name="Google Shape;159;p7"/>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160" name="Google Shape;160;p7"/>
          <p:cNvSpPr/>
          <p:nvPr/>
        </p:nvSpPr>
        <p:spPr>
          <a:xfrm>
            <a:off x="3265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Cultivation</a:t>
            </a:r>
            <a:endParaRPr b="0" i="0" sz="1200" u="none" cap="none" strike="noStrike">
              <a:solidFill>
                <a:srgbClr val="000000"/>
              </a:solidFill>
              <a:latin typeface="Arial"/>
              <a:ea typeface="Arial"/>
              <a:cs typeface="Arial"/>
              <a:sym typeface="Arial"/>
            </a:endParaRPr>
          </a:p>
        </p:txBody>
      </p:sp>
      <p:sp>
        <p:nvSpPr>
          <p:cNvPr id="161" name="Google Shape;161;p7"/>
          <p:cNvSpPr/>
          <p:nvPr/>
        </p:nvSpPr>
        <p:spPr>
          <a:xfrm>
            <a:off x="4983975"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Soil</a:t>
            </a:r>
            <a:endParaRPr b="0" i="0" sz="1300" u="none" cap="none" strike="noStrike">
              <a:solidFill>
                <a:srgbClr val="000000"/>
              </a:solidFill>
              <a:latin typeface="Arial"/>
              <a:ea typeface="Arial"/>
              <a:cs typeface="Arial"/>
              <a:sym typeface="Arial"/>
            </a:endParaRPr>
          </a:p>
        </p:txBody>
      </p:sp>
      <p:sp>
        <p:nvSpPr>
          <p:cNvPr id="162" name="Google Shape;162;p7"/>
          <p:cNvSpPr/>
          <p:nvPr/>
        </p:nvSpPr>
        <p:spPr>
          <a:xfrm>
            <a:off x="3265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Livestock production</a:t>
            </a:r>
            <a:endParaRPr b="0" i="0" sz="1200" u="none" cap="none" strike="noStrike">
              <a:solidFill>
                <a:srgbClr val="000000"/>
              </a:solidFill>
              <a:latin typeface="Arial"/>
              <a:ea typeface="Arial"/>
              <a:cs typeface="Arial"/>
              <a:sym typeface="Arial"/>
            </a:endParaRPr>
          </a:p>
        </p:txBody>
      </p:sp>
      <p:sp>
        <p:nvSpPr>
          <p:cNvPr id="163" name="Google Shape;163;p7"/>
          <p:cNvSpPr txBox="1"/>
          <p:nvPr/>
        </p:nvSpPr>
        <p:spPr>
          <a:xfrm>
            <a:off x="2401525" y="6061525"/>
            <a:ext cx="20352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Calibri"/>
                <a:ea typeface="Calibri"/>
                <a:cs typeface="Calibri"/>
                <a:sym typeface="Calibri"/>
              </a:rPr>
              <a:t>Agricultural enterprise</a:t>
            </a:r>
            <a:endParaRPr b="0" i="1" sz="1200" u="none" cap="none" strike="noStrike">
              <a:solidFill>
                <a:srgbClr val="000000"/>
              </a:solidFill>
              <a:latin typeface="Calibri"/>
              <a:ea typeface="Calibri"/>
              <a:cs typeface="Calibri"/>
              <a:sym typeface="Calibri"/>
            </a:endParaRPr>
          </a:p>
        </p:txBody>
      </p:sp>
      <p:sp>
        <p:nvSpPr>
          <p:cNvPr id="164" name="Google Shape;164;p7"/>
          <p:cNvSpPr/>
          <p:nvPr/>
        </p:nvSpPr>
        <p:spPr>
          <a:xfrm>
            <a:off x="862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Imports</a:t>
            </a:r>
            <a:endParaRPr b="0" i="0" sz="1100" u="none" cap="none" strike="noStrike">
              <a:solidFill>
                <a:srgbClr val="000000"/>
              </a:solidFill>
              <a:latin typeface="Arial"/>
              <a:ea typeface="Arial"/>
              <a:cs typeface="Arial"/>
              <a:sym typeface="Arial"/>
            </a:endParaRPr>
          </a:p>
        </p:txBody>
      </p:sp>
      <p:cxnSp>
        <p:nvCxnSpPr>
          <p:cNvPr id="165" name="Google Shape;165;p7"/>
          <p:cNvCxnSpPr>
            <a:stCxn id="164" idx="3"/>
            <a:endCxn id="162" idx="1"/>
          </p:cNvCxnSpPr>
          <p:nvPr/>
        </p:nvCxnSpPr>
        <p:spPr>
          <a:xfrm>
            <a:off x="2092300" y="548387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66" name="Google Shape;166;p7"/>
          <p:cNvCxnSpPr/>
          <p:nvPr/>
        </p:nvCxnSpPr>
        <p:spPr>
          <a:xfrm flipH="1" rot="-5400000">
            <a:off x="3954225" y="500472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67" name="Google Shape;167;p7"/>
          <p:cNvSpPr/>
          <p:nvPr/>
        </p:nvSpPr>
        <p:spPr>
          <a:xfrm>
            <a:off x="862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Atmosphere</a:t>
            </a:r>
            <a:endParaRPr b="0" i="0" sz="1100" u="none" cap="none" strike="noStrike">
              <a:solidFill>
                <a:srgbClr val="000000"/>
              </a:solidFill>
              <a:latin typeface="Arial"/>
              <a:ea typeface="Arial"/>
              <a:cs typeface="Arial"/>
              <a:sym typeface="Arial"/>
            </a:endParaRPr>
          </a:p>
        </p:txBody>
      </p:sp>
      <p:sp>
        <p:nvSpPr>
          <p:cNvPr id="168" name="Google Shape;168;p7"/>
          <p:cNvSpPr/>
          <p:nvPr/>
        </p:nvSpPr>
        <p:spPr>
          <a:xfrm>
            <a:off x="67882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Local market</a:t>
            </a:r>
            <a:endParaRPr b="0" i="0" sz="1100" u="none" cap="none" strike="noStrike">
              <a:solidFill>
                <a:srgbClr val="000000"/>
              </a:solidFill>
              <a:latin typeface="Arial"/>
              <a:ea typeface="Arial"/>
              <a:cs typeface="Arial"/>
              <a:sym typeface="Arial"/>
            </a:endParaRPr>
          </a:p>
        </p:txBody>
      </p:sp>
      <p:cxnSp>
        <p:nvCxnSpPr>
          <p:cNvPr id="169" name="Google Shape;169;p7"/>
          <p:cNvCxnSpPr>
            <a:stCxn id="162" idx="3"/>
            <a:endCxn id="168" idx="1"/>
          </p:cNvCxnSpPr>
          <p:nvPr/>
        </p:nvCxnSpPr>
        <p:spPr>
          <a:xfrm>
            <a:off x="4495300" y="5483875"/>
            <a:ext cx="22929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70" name="Google Shape;170;p7"/>
          <p:cNvCxnSpPr/>
          <p:nvPr/>
        </p:nvCxnSpPr>
        <p:spPr>
          <a:xfrm rot="-5400000">
            <a:off x="3440975" y="500467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71" name="Google Shape;171;p7"/>
          <p:cNvCxnSpPr>
            <a:stCxn id="167" idx="3"/>
            <a:endCxn id="160" idx="1"/>
          </p:cNvCxnSpPr>
          <p:nvPr/>
        </p:nvCxnSpPr>
        <p:spPr>
          <a:xfrm>
            <a:off x="2092300" y="452622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72" name="Google Shape;172;p7"/>
          <p:cNvSpPr txBox="1"/>
          <p:nvPr/>
        </p:nvSpPr>
        <p:spPr>
          <a:xfrm>
            <a:off x="2592750" y="542627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 </a:t>
            </a:r>
            <a:endParaRPr b="0" i="0" sz="1200" u="none" cap="none" strike="noStrike">
              <a:solidFill>
                <a:srgbClr val="000000"/>
              </a:solidFill>
              <a:latin typeface="Calibri"/>
              <a:ea typeface="Calibri"/>
              <a:cs typeface="Calibri"/>
              <a:sym typeface="Calibri"/>
            </a:endParaRPr>
          </a:p>
        </p:txBody>
      </p:sp>
      <p:sp>
        <p:nvSpPr>
          <p:cNvPr id="173" name="Google Shape;173;p7"/>
          <p:cNvSpPr txBox="1"/>
          <p:nvPr/>
        </p:nvSpPr>
        <p:spPr>
          <a:xfrm>
            <a:off x="5681075" y="6318200"/>
            <a:ext cx="1132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chemeClr val="dk1"/>
                </a:solidFill>
                <a:latin typeface="Calibri"/>
                <a:ea typeface="Calibri"/>
                <a:cs typeface="Calibri"/>
                <a:sym typeface="Calibri"/>
              </a:rPr>
              <a:t>Unit:</a:t>
            </a:r>
            <a:r>
              <a:rPr b="0" i="0" lang="en-GB" sz="1400" u="none" cap="none" strike="noStrike">
                <a:solidFill>
                  <a:schemeClr val="dk1"/>
                </a:solidFill>
                <a:latin typeface="Calibri"/>
                <a:ea typeface="Calibri"/>
                <a:cs typeface="Calibri"/>
                <a:sym typeface="Calibri"/>
              </a:rPr>
              <a:t> [gCd/y]</a:t>
            </a:r>
            <a:endParaRPr b="0" i="0" sz="1400" u="none" cap="none" strike="noStrike">
              <a:solidFill>
                <a:schemeClr val="dk1"/>
              </a:solidFill>
              <a:latin typeface="Calibri"/>
              <a:ea typeface="Calibri"/>
              <a:cs typeface="Calibri"/>
              <a:sym typeface="Calibri"/>
            </a:endParaRPr>
          </a:p>
        </p:txBody>
      </p:sp>
      <p:sp>
        <p:nvSpPr>
          <p:cNvPr id="174" name="Google Shape;174;p7"/>
          <p:cNvSpPr txBox="1"/>
          <p:nvPr/>
        </p:nvSpPr>
        <p:spPr>
          <a:xfrm>
            <a:off x="4172325"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15 </a:t>
            </a:r>
            <a:endParaRPr b="0" i="0" sz="1200" u="none" cap="none" strike="noStrike">
              <a:solidFill>
                <a:srgbClr val="000000"/>
              </a:solidFill>
              <a:latin typeface="Calibri"/>
              <a:ea typeface="Calibri"/>
              <a:cs typeface="Calibri"/>
              <a:sym typeface="Calibri"/>
            </a:endParaRPr>
          </a:p>
        </p:txBody>
      </p:sp>
      <p:sp>
        <p:nvSpPr>
          <p:cNvPr id="175" name="Google Shape;175;p7"/>
          <p:cNvSpPr txBox="1"/>
          <p:nvPr/>
        </p:nvSpPr>
        <p:spPr>
          <a:xfrm>
            <a:off x="5021138" y="542627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sp>
        <p:nvSpPr>
          <p:cNvPr id="176" name="Google Shape;176;p7"/>
          <p:cNvSpPr txBox="1"/>
          <p:nvPr/>
        </p:nvSpPr>
        <p:spPr>
          <a:xfrm>
            <a:off x="2476288" y="420822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30 </a:t>
            </a:r>
            <a:endParaRPr b="0" i="0" sz="1200" u="none" cap="none" strike="noStrike">
              <a:solidFill>
                <a:srgbClr val="000000"/>
              </a:solidFill>
              <a:latin typeface="Calibri"/>
              <a:ea typeface="Calibri"/>
              <a:cs typeface="Calibri"/>
              <a:sym typeface="Calibri"/>
            </a:endParaRPr>
          </a:p>
        </p:txBody>
      </p:sp>
      <p:sp>
        <p:nvSpPr>
          <p:cNvPr id="177" name="Google Shape;177;p7"/>
          <p:cNvSpPr txBox="1"/>
          <p:nvPr/>
        </p:nvSpPr>
        <p:spPr>
          <a:xfrm>
            <a:off x="3310063"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p:txBody>
      </p:sp>
      <p:cxnSp>
        <p:nvCxnSpPr>
          <p:cNvPr id="178" name="Google Shape;178;p7"/>
          <p:cNvCxnSpPr/>
          <p:nvPr/>
        </p:nvCxnSpPr>
        <p:spPr>
          <a:xfrm flipH="1" rot="10800000">
            <a:off x="2092300" y="4707750"/>
            <a:ext cx="1190700" cy="6699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79" name="Google Shape;179;p7"/>
          <p:cNvSpPr txBox="1"/>
          <p:nvPr/>
        </p:nvSpPr>
        <p:spPr>
          <a:xfrm>
            <a:off x="2401525" y="483652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5 </a:t>
            </a:r>
            <a:endParaRPr b="0" i="0" sz="1200" u="none" cap="none" strike="noStrike">
              <a:solidFill>
                <a:srgbClr val="000000"/>
              </a:solidFill>
              <a:latin typeface="Calibri"/>
              <a:ea typeface="Calibri"/>
              <a:cs typeface="Calibri"/>
              <a:sym typeface="Calibri"/>
            </a:endParaRPr>
          </a:p>
        </p:txBody>
      </p:sp>
      <p:cxnSp>
        <p:nvCxnSpPr>
          <p:cNvPr id="180" name="Google Shape;180;p7"/>
          <p:cNvCxnSpPr/>
          <p:nvPr/>
        </p:nvCxnSpPr>
        <p:spPr>
          <a:xfrm>
            <a:off x="4495300" y="4707675"/>
            <a:ext cx="2300700" cy="584100"/>
          </a:xfrm>
          <a:prstGeom prst="bentConnector3">
            <a:avLst>
              <a:gd fmla="val 12693" name="adj1"/>
            </a:avLst>
          </a:prstGeom>
          <a:noFill/>
          <a:ln cap="flat" cmpd="sng" w="9525">
            <a:solidFill>
              <a:schemeClr val="dk2"/>
            </a:solidFill>
            <a:prstDash val="solid"/>
            <a:round/>
            <a:headEnd len="sm" w="sm" type="none"/>
            <a:tailEnd len="med" w="med" type="triangle"/>
          </a:ln>
        </p:spPr>
      </p:cxnSp>
      <p:sp>
        <p:nvSpPr>
          <p:cNvPr id="181" name="Google Shape;181;p7"/>
          <p:cNvSpPr txBox="1"/>
          <p:nvPr/>
        </p:nvSpPr>
        <p:spPr>
          <a:xfrm>
            <a:off x="5021125" y="49762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p:nvPr/>
        </p:nvSpPr>
        <p:spPr>
          <a:xfrm>
            <a:off x="2362700" y="3902425"/>
            <a:ext cx="4265100" cy="2159100"/>
          </a:xfrm>
          <a:prstGeom prst="roundRect">
            <a:avLst>
              <a:gd fmla="val 6146"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An agricultural enterprise involves the processes of</a:t>
            </a:r>
            <a:r>
              <a:rPr b="0" i="0" lang="en-GB" sz="1300" u="none" cap="none" strike="noStrike">
                <a:solidFill>
                  <a:srgbClr val="000000"/>
                </a:solidFill>
                <a:latin typeface="Montserrat"/>
                <a:ea typeface="Montserrat"/>
                <a:cs typeface="Montserrat"/>
                <a:sym typeface="Montserrat"/>
              </a:rPr>
              <a:t> cultivation, which includes the vegetation itself, livestock production, and soil. To feed the</a:t>
            </a:r>
            <a:r>
              <a:rPr b="0" i="0" lang="en-GB" sz="1300" u="none" cap="none" strike="noStrike">
                <a:solidFill>
                  <a:schemeClr val="dk1"/>
                </a:solidFill>
                <a:latin typeface="Montserrat"/>
                <a:ea typeface="Montserrat"/>
                <a:cs typeface="Montserrat"/>
                <a:sym typeface="Montserrat"/>
              </a:rPr>
              <a:t> livestock, t</a:t>
            </a:r>
            <a:r>
              <a:rPr b="0" i="0" lang="en-GB" sz="1300" u="none" cap="none" strike="noStrike">
                <a:solidFill>
                  <a:srgbClr val="000000"/>
                </a:solidFill>
                <a:latin typeface="Montserrat"/>
                <a:ea typeface="Montserrat"/>
                <a:cs typeface="Montserrat"/>
                <a:sym typeface="Montserrat"/>
              </a:rPr>
              <a:t>he farmer uses both </a:t>
            </a:r>
            <a:r>
              <a:rPr b="0" i="0" lang="en-GB" sz="1300" u="sng" cap="none" strike="noStrike">
                <a:solidFill>
                  <a:srgbClr val="000000"/>
                </a:solidFill>
                <a:latin typeface="Montserrat"/>
                <a:ea typeface="Montserrat"/>
                <a:cs typeface="Montserrat"/>
                <a:sym typeface="Montserrat"/>
              </a:rPr>
              <a:t>imported</a:t>
            </a:r>
            <a:r>
              <a:rPr b="0" i="0" lang="en-GB" sz="1300" u="none" cap="none" strike="noStrike">
                <a:solidFill>
                  <a:srgbClr val="000000"/>
                </a:solidFill>
                <a:latin typeface="Montserrat"/>
                <a:ea typeface="Montserrat"/>
                <a:cs typeface="Montserrat"/>
                <a:sym typeface="Montserrat"/>
              </a:rPr>
              <a:t> and </a:t>
            </a:r>
            <a:r>
              <a:rPr b="0" i="0" lang="en-GB" sz="1300" u="sng" cap="none" strike="noStrike">
                <a:solidFill>
                  <a:srgbClr val="000000"/>
                </a:solidFill>
                <a:latin typeface="Montserrat"/>
                <a:ea typeface="Montserrat"/>
                <a:cs typeface="Montserrat"/>
                <a:sym typeface="Montserrat"/>
              </a:rPr>
              <a:t>internal fodder</a:t>
            </a:r>
            <a:r>
              <a:rPr b="0" i="0" lang="en-GB" sz="1300" u="none" cap="none" strike="noStrike">
                <a:solidFill>
                  <a:srgbClr val="000000"/>
                </a:solidFill>
                <a:latin typeface="Montserrat"/>
                <a:ea typeface="Montserrat"/>
                <a:cs typeface="Montserrat"/>
                <a:sym typeface="Montserrat"/>
              </a:rPr>
              <a:t> (1 an</a:t>
            </a:r>
            <a:r>
              <a:rPr b="0" i="0" lang="en-GB" sz="1300" u="none" cap="none" strike="noStrike">
                <a:solidFill>
                  <a:schemeClr val="dk1"/>
                </a:solidFill>
                <a:latin typeface="Montserrat"/>
                <a:ea typeface="Montserrat"/>
                <a:cs typeface="Montserrat"/>
                <a:sym typeface="Montserrat"/>
              </a:rPr>
              <a:t>d 15 gCd/y respectively). The products from the livestock (milk and meat) have a cadmium content of 2 gCd/y and ar</a:t>
            </a:r>
            <a:r>
              <a:rPr b="0" i="0" lang="en-GB" sz="1300" u="none" cap="none" strike="noStrike">
                <a:solidFill>
                  <a:srgbClr val="000000"/>
                </a:solidFill>
                <a:latin typeface="Montserrat"/>
                <a:ea typeface="Montserrat"/>
                <a:cs typeface="Montserrat"/>
                <a:sym typeface="Montserrat"/>
              </a:rPr>
              <a:t>e </a:t>
            </a:r>
            <a:r>
              <a:rPr b="0" i="0" lang="en-GB" sz="1300" u="sng" cap="none" strike="noStrike">
                <a:solidFill>
                  <a:srgbClr val="000000"/>
                </a:solidFill>
                <a:latin typeface="Montserrat"/>
                <a:ea typeface="Montserrat"/>
                <a:cs typeface="Montserrat"/>
                <a:sym typeface="Montserrat"/>
              </a:rPr>
              <a:t>sold on the local market</a:t>
            </a:r>
            <a:r>
              <a:rPr b="0" i="0" lang="en-GB" sz="1300" u="none" cap="none" strike="noStrike">
                <a:solidFill>
                  <a:srgbClr val="000000"/>
                </a:solidFill>
                <a:latin typeface="Montserrat"/>
                <a:ea typeface="Montserrat"/>
                <a:cs typeface="Montserrat"/>
                <a:sym typeface="Montserrat"/>
              </a:rPr>
              <a:t>. The </a:t>
            </a:r>
            <a:r>
              <a:rPr b="0" i="0" lang="en-GB" sz="1300" u="sng" cap="none" strike="noStrike">
                <a:solidFill>
                  <a:srgbClr val="000000"/>
                </a:solidFill>
                <a:latin typeface="Montserrat"/>
                <a:ea typeface="Montserrat"/>
                <a:cs typeface="Montserrat"/>
                <a:sym typeface="Montserrat"/>
              </a:rPr>
              <a:t>manure</a:t>
            </a:r>
            <a:r>
              <a:rPr b="0" i="0" lang="en-GB" sz="1300" u="none" cap="none" strike="noStrike">
                <a:solidFill>
                  <a:srgbClr val="000000"/>
                </a:solidFill>
                <a:latin typeface="Montserrat"/>
                <a:ea typeface="Montserrat"/>
                <a:cs typeface="Montserrat"/>
                <a:sym typeface="Montserrat"/>
              </a:rPr>
              <a:t> is used to fertilise the crops. The cadmium </a:t>
            </a:r>
            <a:r>
              <a:rPr b="0" i="0" lang="en-GB" sz="1300" u="sng" cap="none" strike="noStrike">
                <a:solidFill>
                  <a:srgbClr val="000000"/>
                </a:solidFill>
                <a:latin typeface="Montserrat"/>
                <a:ea typeface="Montserrat"/>
                <a:cs typeface="Montserrat"/>
                <a:sym typeface="Montserrat"/>
              </a:rPr>
              <a:t>fallout from the atmosphere </a:t>
            </a:r>
            <a:r>
              <a:rPr b="0" i="0" lang="en-GB" sz="1300" u="none" cap="none" strike="noStrike">
                <a:solidFill>
                  <a:srgbClr val="000000"/>
                </a:solidFill>
                <a:latin typeface="Montserrat"/>
                <a:ea typeface="Montserrat"/>
                <a:cs typeface="Montserrat"/>
                <a:sym typeface="Montserrat"/>
              </a:rPr>
              <a:t>to the crops represents 30 gCd/y. The farmer also uses </a:t>
            </a:r>
            <a:r>
              <a:rPr b="0" i="0" lang="en-GB" sz="1300" u="sng" cap="none" strike="noStrike">
                <a:solidFill>
                  <a:srgbClr val="000000"/>
                </a:solidFill>
                <a:latin typeface="Montserrat"/>
                <a:ea typeface="Montserrat"/>
                <a:cs typeface="Montserrat"/>
                <a:sym typeface="Montserrat"/>
              </a:rPr>
              <a:t>artificial fertiliser</a:t>
            </a:r>
            <a:r>
              <a:rPr b="0" i="0" lang="en-GB" sz="1300" u="none" cap="none" strike="noStrike">
                <a:solidFill>
                  <a:srgbClr val="000000"/>
                </a:solidFill>
                <a:latin typeface="Montserrat"/>
                <a:ea typeface="Montserrat"/>
                <a:cs typeface="Montserrat"/>
                <a:sym typeface="Montserrat"/>
              </a:rPr>
              <a:t> with a cadmium content of 5 gCd/y for the cultivation. We assume that all these cadmium inputs are assimilated by the vegetal cover and the concentration in the harvest is 17 gCd/y. Part of it is sold to </a:t>
            </a:r>
            <a:r>
              <a:rPr b="0" i="0" lang="en-GB" sz="1300" u="sng" cap="none" strike="noStrike">
                <a:solidFill>
                  <a:srgbClr val="000000"/>
                </a:solidFill>
                <a:latin typeface="Montserrat"/>
                <a:ea typeface="Montserrat"/>
                <a:cs typeface="Montserrat"/>
                <a:sym typeface="Montserrat"/>
              </a:rPr>
              <a:t>the local market</a:t>
            </a:r>
            <a:r>
              <a:rPr b="0" i="0" lang="en-GB" sz="1300" u="none" cap="none" strike="noStrike">
                <a:solidFill>
                  <a:srgbClr val="000000"/>
                </a:solidFill>
                <a:latin typeface="Montserrat"/>
                <a:ea typeface="Montserrat"/>
                <a:cs typeface="Montserrat"/>
                <a:sym typeface="Montserrat"/>
              </a:rPr>
              <a:t> (2 gCd/y) and the rest is used as fodder. </a:t>
            </a:r>
            <a:r>
              <a:rPr b="0" i="0" lang="en-GB" sz="1300" u="sng" cap="none" strike="noStrike">
                <a:solidFill>
                  <a:srgbClr val="FF0000"/>
                </a:solidFill>
                <a:latin typeface="Montserrat"/>
                <a:ea typeface="Montserrat"/>
                <a:cs typeface="Montserrat"/>
                <a:sym typeface="Montserrat"/>
              </a:rPr>
              <a:t>All the crop by–products decompose</a:t>
            </a:r>
            <a:r>
              <a:rPr b="0" i="0" lang="en-GB" sz="1300" u="none" cap="none" strike="noStrike">
                <a:solidFill>
                  <a:srgbClr val="000000"/>
                </a:solidFill>
                <a:latin typeface="Montserrat"/>
                <a:ea typeface="Montserrat"/>
                <a:cs typeface="Montserrat"/>
                <a:sym typeface="Montserrat"/>
              </a:rPr>
              <a:t> on the land to feed the soil. There is some </a:t>
            </a:r>
            <a:r>
              <a:rPr b="0" i="0" lang="en-GB" sz="1300" u="sng" cap="none" strike="noStrike">
                <a:solidFill>
                  <a:srgbClr val="FF0000"/>
                </a:solidFill>
                <a:latin typeface="Montserrat"/>
                <a:ea typeface="Montserrat"/>
                <a:cs typeface="Montserrat"/>
                <a:sym typeface="Montserrat"/>
              </a:rPr>
              <a:t>erosion and run–off</a:t>
            </a:r>
            <a:r>
              <a:rPr b="0" i="0" lang="en-GB" sz="1300" u="none" cap="none" strike="noStrike">
                <a:solidFill>
                  <a:srgbClr val="000000"/>
                </a:solidFill>
                <a:latin typeface="Montserrat"/>
                <a:ea typeface="Montserrat"/>
                <a:cs typeface="Montserrat"/>
                <a:sym typeface="Montserrat"/>
              </a:rPr>
              <a:t> happening, which takes out 2 gCd/y </a:t>
            </a:r>
            <a:r>
              <a:rPr b="0" i="0" lang="en-GB" sz="1300" u="sng" cap="none" strike="noStrike">
                <a:solidFill>
                  <a:srgbClr val="FF0000"/>
                </a:solidFill>
                <a:latin typeface="Montserrat"/>
                <a:ea typeface="Montserrat"/>
                <a:cs typeface="Montserrat"/>
                <a:sym typeface="Montserrat"/>
              </a:rPr>
              <a:t>from the soil into the water.</a:t>
            </a:r>
            <a:endParaRPr b="0" i="0" sz="1300" u="sng" cap="none" strike="noStrike">
              <a:solidFill>
                <a:srgbClr val="FF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0" lvl="0" marL="0" marR="0" rtl="0" algn="r">
              <a:lnSpc>
                <a:spcPct val="107000"/>
              </a:lnSpc>
              <a:spcBef>
                <a:spcPts val="0"/>
              </a:spcBef>
              <a:spcAft>
                <a:spcPts val="0"/>
              </a:spcAft>
              <a:buClr>
                <a:srgbClr val="000000"/>
              </a:buClr>
              <a:buSzPts val="1300"/>
              <a:buFont typeface="Arial"/>
              <a:buNone/>
            </a:pPr>
            <a:r>
              <a:rPr b="0" i="0" lang="en-GB" sz="1300" u="none" cap="none" strike="noStrike">
                <a:solidFill>
                  <a:schemeClr val="dk1"/>
                </a:solidFill>
                <a:latin typeface="Montserrat"/>
                <a:ea typeface="Montserrat"/>
                <a:cs typeface="Montserrat"/>
                <a:sym typeface="Montserrat"/>
              </a:rPr>
              <a:t>* </a:t>
            </a:r>
            <a:r>
              <a:rPr b="1" i="0" lang="en-GB" sz="1300" u="none" cap="none" strike="noStrike">
                <a:solidFill>
                  <a:schemeClr val="dk1"/>
                </a:solidFill>
                <a:latin typeface="Montserrat"/>
                <a:ea typeface="Montserrat"/>
                <a:cs typeface="Montserrat"/>
                <a:sym typeface="Montserrat"/>
              </a:rPr>
              <a:t>within </a:t>
            </a:r>
            <a:r>
              <a:rPr b="0" i="0" lang="en-GB" sz="1300" u="none" cap="none" strike="noStrike">
                <a:solidFill>
                  <a:schemeClr val="dk1"/>
                </a:solidFill>
                <a:latin typeface="Montserrat"/>
                <a:ea typeface="Montserrat"/>
                <a:cs typeface="Montserrat"/>
                <a:sym typeface="Montserrat"/>
              </a:rPr>
              <a:t>/ </a:t>
            </a:r>
            <a:r>
              <a:rPr b="0" i="0" lang="en-GB" sz="1300" u="sng" cap="none" strike="noStrike">
                <a:solidFill>
                  <a:schemeClr val="dk1"/>
                </a:solidFill>
                <a:latin typeface="Montserrat"/>
                <a:ea typeface="Montserrat"/>
                <a:cs typeface="Montserrat"/>
                <a:sym typeface="Montserrat"/>
              </a:rPr>
              <a:t>beyond</a:t>
            </a:r>
            <a:r>
              <a:rPr b="0" i="0" lang="en-GB" sz="1300" u="none" cap="none" strike="noStrike">
                <a:solidFill>
                  <a:schemeClr val="dk1"/>
                </a:solidFill>
                <a:latin typeface="Montserrat"/>
                <a:ea typeface="Montserrat"/>
                <a:cs typeface="Montserrat"/>
                <a:sym typeface="Montserrat"/>
              </a:rPr>
              <a:t> system boundaries (agricultural enterprise)</a:t>
            </a:r>
            <a:endParaRPr b="0" i="0" sz="1300" u="none" cap="none" strike="noStrike">
              <a:solidFill>
                <a:schemeClr val="dk1"/>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88" name="Google Shape;188;p8"/>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sp>
        <p:nvSpPr>
          <p:cNvPr id="189" name="Google Shape;189;p8"/>
          <p:cNvSpPr/>
          <p:nvPr/>
        </p:nvSpPr>
        <p:spPr>
          <a:xfrm>
            <a:off x="3265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Cultivation</a:t>
            </a:r>
            <a:endParaRPr b="0" i="0" sz="1200" u="none" cap="none" strike="noStrike">
              <a:solidFill>
                <a:srgbClr val="000000"/>
              </a:solidFill>
              <a:latin typeface="Arial"/>
              <a:ea typeface="Arial"/>
              <a:cs typeface="Arial"/>
              <a:sym typeface="Arial"/>
            </a:endParaRPr>
          </a:p>
        </p:txBody>
      </p:sp>
      <p:sp>
        <p:nvSpPr>
          <p:cNvPr id="190" name="Google Shape;190;p8"/>
          <p:cNvSpPr/>
          <p:nvPr/>
        </p:nvSpPr>
        <p:spPr>
          <a:xfrm>
            <a:off x="4983975"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Soil</a:t>
            </a:r>
            <a:endParaRPr b="0" i="0" sz="1300" u="none" cap="none" strike="noStrike">
              <a:solidFill>
                <a:srgbClr val="000000"/>
              </a:solidFill>
              <a:latin typeface="Arial"/>
              <a:ea typeface="Arial"/>
              <a:cs typeface="Arial"/>
              <a:sym typeface="Arial"/>
            </a:endParaRPr>
          </a:p>
        </p:txBody>
      </p:sp>
      <p:sp>
        <p:nvSpPr>
          <p:cNvPr id="191" name="Google Shape;191;p8"/>
          <p:cNvSpPr/>
          <p:nvPr/>
        </p:nvSpPr>
        <p:spPr>
          <a:xfrm>
            <a:off x="3265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Livestock production</a:t>
            </a:r>
            <a:endParaRPr b="0" i="0" sz="1200" u="none" cap="none" strike="noStrike">
              <a:solidFill>
                <a:srgbClr val="000000"/>
              </a:solidFill>
              <a:latin typeface="Arial"/>
              <a:ea typeface="Arial"/>
              <a:cs typeface="Arial"/>
              <a:sym typeface="Arial"/>
            </a:endParaRPr>
          </a:p>
        </p:txBody>
      </p:sp>
      <p:sp>
        <p:nvSpPr>
          <p:cNvPr id="192" name="Google Shape;192;p8"/>
          <p:cNvSpPr txBox="1"/>
          <p:nvPr/>
        </p:nvSpPr>
        <p:spPr>
          <a:xfrm>
            <a:off x="2401525" y="6061525"/>
            <a:ext cx="20352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000000"/>
                </a:solidFill>
                <a:latin typeface="Calibri"/>
                <a:ea typeface="Calibri"/>
                <a:cs typeface="Calibri"/>
                <a:sym typeface="Calibri"/>
              </a:rPr>
              <a:t>Agricultural enterprise</a:t>
            </a:r>
            <a:endParaRPr b="0" i="1" sz="1200" u="none" cap="none" strike="noStrike">
              <a:solidFill>
                <a:srgbClr val="000000"/>
              </a:solidFill>
              <a:latin typeface="Calibri"/>
              <a:ea typeface="Calibri"/>
              <a:cs typeface="Calibri"/>
              <a:sym typeface="Calibri"/>
            </a:endParaRPr>
          </a:p>
        </p:txBody>
      </p:sp>
      <p:sp>
        <p:nvSpPr>
          <p:cNvPr id="193" name="Google Shape;193;p8"/>
          <p:cNvSpPr/>
          <p:nvPr/>
        </p:nvSpPr>
        <p:spPr>
          <a:xfrm>
            <a:off x="8623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Imports</a:t>
            </a:r>
            <a:endParaRPr b="0" i="0" sz="1100" u="none" cap="none" strike="noStrike">
              <a:solidFill>
                <a:srgbClr val="000000"/>
              </a:solidFill>
              <a:latin typeface="Arial"/>
              <a:ea typeface="Arial"/>
              <a:cs typeface="Arial"/>
              <a:sym typeface="Arial"/>
            </a:endParaRPr>
          </a:p>
        </p:txBody>
      </p:sp>
      <p:cxnSp>
        <p:nvCxnSpPr>
          <p:cNvPr id="194" name="Google Shape;194;p8"/>
          <p:cNvCxnSpPr>
            <a:stCxn id="193" idx="3"/>
            <a:endCxn id="191" idx="1"/>
          </p:cNvCxnSpPr>
          <p:nvPr/>
        </p:nvCxnSpPr>
        <p:spPr>
          <a:xfrm>
            <a:off x="2092300" y="548387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95" name="Google Shape;195;p8"/>
          <p:cNvCxnSpPr/>
          <p:nvPr/>
        </p:nvCxnSpPr>
        <p:spPr>
          <a:xfrm flipH="1" rot="-5400000">
            <a:off x="3954225" y="500472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196" name="Google Shape;196;p8"/>
          <p:cNvSpPr/>
          <p:nvPr/>
        </p:nvSpPr>
        <p:spPr>
          <a:xfrm>
            <a:off x="8623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Atmosphere</a:t>
            </a:r>
            <a:endParaRPr b="0" i="0" sz="1100" u="none" cap="none" strike="noStrike">
              <a:solidFill>
                <a:srgbClr val="000000"/>
              </a:solidFill>
              <a:latin typeface="Arial"/>
              <a:ea typeface="Arial"/>
              <a:cs typeface="Arial"/>
              <a:sym typeface="Arial"/>
            </a:endParaRPr>
          </a:p>
        </p:txBody>
      </p:sp>
      <p:sp>
        <p:nvSpPr>
          <p:cNvPr id="197" name="Google Shape;197;p8"/>
          <p:cNvSpPr/>
          <p:nvPr/>
        </p:nvSpPr>
        <p:spPr>
          <a:xfrm>
            <a:off x="6788200" y="522287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Local market</a:t>
            </a:r>
            <a:endParaRPr b="0" i="0" sz="1100" u="none" cap="none" strike="noStrike">
              <a:solidFill>
                <a:srgbClr val="000000"/>
              </a:solidFill>
              <a:latin typeface="Arial"/>
              <a:ea typeface="Arial"/>
              <a:cs typeface="Arial"/>
              <a:sym typeface="Arial"/>
            </a:endParaRPr>
          </a:p>
        </p:txBody>
      </p:sp>
      <p:cxnSp>
        <p:nvCxnSpPr>
          <p:cNvPr id="198" name="Google Shape;198;p8"/>
          <p:cNvCxnSpPr>
            <a:stCxn id="191" idx="3"/>
            <a:endCxn id="197" idx="1"/>
          </p:cNvCxnSpPr>
          <p:nvPr/>
        </p:nvCxnSpPr>
        <p:spPr>
          <a:xfrm>
            <a:off x="4495300" y="5483875"/>
            <a:ext cx="22929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199" name="Google Shape;199;p8"/>
          <p:cNvCxnSpPr/>
          <p:nvPr/>
        </p:nvCxnSpPr>
        <p:spPr>
          <a:xfrm rot="-5400000">
            <a:off x="3440975" y="5004675"/>
            <a:ext cx="435600" cy="600"/>
          </a:xfrm>
          <a:prstGeom prst="bentConnector3">
            <a:avLst>
              <a:gd fmla="val 50000" name="adj1"/>
            </a:avLst>
          </a:prstGeom>
          <a:noFill/>
          <a:ln cap="flat" cmpd="sng" w="9525">
            <a:solidFill>
              <a:schemeClr val="dk2"/>
            </a:solidFill>
            <a:prstDash val="solid"/>
            <a:round/>
            <a:headEnd len="sm" w="sm" type="none"/>
            <a:tailEnd len="med" w="med" type="triangle"/>
          </a:ln>
        </p:spPr>
      </p:cxnSp>
      <p:cxnSp>
        <p:nvCxnSpPr>
          <p:cNvPr id="200" name="Google Shape;200;p8"/>
          <p:cNvCxnSpPr>
            <a:stCxn id="196" idx="3"/>
            <a:endCxn id="189" idx="1"/>
          </p:cNvCxnSpPr>
          <p:nvPr/>
        </p:nvCxnSpPr>
        <p:spPr>
          <a:xfrm>
            <a:off x="2092300" y="4526225"/>
            <a:ext cx="1173000" cy="6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201" name="Google Shape;201;p8"/>
          <p:cNvSpPr txBox="1"/>
          <p:nvPr/>
        </p:nvSpPr>
        <p:spPr>
          <a:xfrm>
            <a:off x="2592750" y="542627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 </a:t>
            </a:r>
            <a:endParaRPr b="0" i="0" sz="1200" u="none" cap="none" strike="noStrike">
              <a:solidFill>
                <a:srgbClr val="000000"/>
              </a:solidFill>
              <a:latin typeface="Calibri"/>
              <a:ea typeface="Calibri"/>
              <a:cs typeface="Calibri"/>
              <a:sym typeface="Calibri"/>
            </a:endParaRPr>
          </a:p>
        </p:txBody>
      </p:sp>
      <p:sp>
        <p:nvSpPr>
          <p:cNvPr id="202" name="Google Shape;202;p8"/>
          <p:cNvSpPr txBox="1"/>
          <p:nvPr/>
        </p:nvSpPr>
        <p:spPr>
          <a:xfrm>
            <a:off x="5681075" y="6318200"/>
            <a:ext cx="11328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chemeClr val="dk1"/>
                </a:solidFill>
                <a:latin typeface="Calibri"/>
                <a:ea typeface="Calibri"/>
                <a:cs typeface="Calibri"/>
                <a:sym typeface="Calibri"/>
              </a:rPr>
              <a:t>Unit:</a:t>
            </a:r>
            <a:r>
              <a:rPr b="0" i="0" lang="en-GB" sz="1400" u="none" cap="none" strike="noStrike">
                <a:solidFill>
                  <a:schemeClr val="dk1"/>
                </a:solidFill>
                <a:latin typeface="Calibri"/>
                <a:ea typeface="Calibri"/>
                <a:cs typeface="Calibri"/>
                <a:sym typeface="Calibri"/>
              </a:rPr>
              <a:t> [gCd/y]</a:t>
            </a:r>
            <a:endParaRPr b="0" i="0" sz="1400" u="none" cap="none" strike="noStrike">
              <a:solidFill>
                <a:schemeClr val="dk1"/>
              </a:solidFill>
              <a:latin typeface="Calibri"/>
              <a:ea typeface="Calibri"/>
              <a:cs typeface="Calibri"/>
              <a:sym typeface="Calibri"/>
            </a:endParaRPr>
          </a:p>
        </p:txBody>
      </p:sp>
      <p:sp>
        <p:nvSpPr>
          <p:cNvPr id="203" name="Google Shape;203;p8"/>
          <p:cNvSpPr txBox="1"/>
          <p:nvPr/>
        </p:nvSpPr>
        <p:spPr>
          <a:xfrm>
            <a:off x="4172325"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15 </a:t>
            </a:r>
            <a:endParaRPr b="0" i="0" sz="1200" u="none" cap="none" strike="noStrike">
              <a:solidFill>
                <a:srgbClr val="000000"/>
              </a:solidFill>
              <a:latin typeface="Calibri"/>
              <a:ea typeface="Calibri"/>
              <a:cs typeface="Calibri"/>
              <a:sym typeface="Calibri"/>
            </a:endParaRPr>
          </a:p>
        </p:txBody>
      </p:sp>
      <p:sp>
        <p:nvSpPr>
          <p:cNvPr id="204" name="Google Shape;204;p8"/>
          <p:cNvSpPr txBox="1"/>
          <p:nvPr/>
        </p:nvSpPr>
        <p:spPr>
          <a:xfrm>
            <a:off x="5021138" y="542627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sp>
        <p:nvSpPr>
          <p:cNvPr id="205" name="Google Shape;205;p8"/>
          <p:cNvSpPr txBox="1"/>
          <p:nvPr/>
        </p:nvSpPr>
        <p:spPr>
          <a:xfrm>
            <a:off x="2476288" y="420822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30 </a:t>
            </a:r>
            <a:endParaRPr b="0" i="0" sz="1200" u="none" cap="none" strike="noStrike">
              <a:solidFill>
                <a:srgbClr val="000000"/>
              </a:solidFill>
              <a:latin typeface="Calibri"/>
              <a:ea typeface="Calibri"/>
              <a:cs typeface="Calibri"/>
              <a:sym typeface="Calibri"/>
            </a:endParaRPr>
          </a:p>
        </p:txBody>
      </p:sp>
      <p:sp>
        <p:nvSpPr>
          <p:cNvPr id="206" name="Google Shape;206;p8"/>
          <p:cNvSpPr txBox="1"/>
          <p:nvPr/>
        </p:nvSpPr>
        <p:spPr>
          <a:xfrm>
            <a:off x="3310063" y="48457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p:txBody>
      </p:sp>
      <p:cxnSp>
        <p:nvCxnSpPr>
          <p:cNvPr id="207" name="Google Shape;207;p8"/>
          <p:cNvCxnSpPr/>
          <p:nvPr/>
        </p:nvCxnSpPr>
        <p:spPr>
          <a:xfrm flipH="1" rot="10800000">
            <a:off x="2092300" y="4707750"/>
            <a:ext cx="1190700" cy="669900"/>
          </a:xfrm>
          <a:prstGeom prst="bentConnector3">
            <a:avLst>
              <a:gd fmla="val 50000" name="adj1"/>
            </a:avLst>
          </a:prstGeom>
          <a:noFill/>
          <a:ln cap="flat" cmpd="sng" w="9525">
            <a:solidFill>
              <a:schemeClr val="dk2"/>
            </a:solidFill>
            <a:prstDash val="solid"/>
            <a:round/>
            <a:headEnd len="sm" w="sm" type="none"/>
            <a:tailEnd len="med" w="med" type="triangle"/>
          </a:ln>
        </p:spPr>
      </p:cxnSp>
      <p:sp>
        <p:nvSpPr>
          <p:cNvPr id="208" name="Google Shape;208;p8"/>
          <p:cNvSpPr txBox="1"/>
          <p:nvPr/>
        </p:nvSpPr>
        <p:spPr>
          <a:xfrm>
            <a:off x="2401525" y="4836525"/>
            <a:ext cx="3273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5 </a:t>
            </a:r>
            <a:endParaRPr b="0" i="0" sz="1200" u="none" cap="none" strike="noStrike">
              <a:solidFill>
                <a:srgbClr val="000000"/>
              </a:solidFill>
              <a:latin typeface="Calibri"/>
              <a:ea typeface="Calibri"/>
              <a:cs typeface="Calibri"/>
              <a:sym typeface="Calibri"/>
            </a:endParaRPr>
          </a:p>
        </p:txBody>
      </p:sp>
      <p:cxnSp>
        <p:nvCxnSpPr>
          <p:cNvPr id="209" name="Google Shape;209;p8"/>
          <p:cNvCxnSpPr/>
          <p:nvPr/>
        </p:nvCxnSpPr>
        <p:spPr>
          <a:xfrm>
            <a:off x="4495300" y="4707675"/>
            <a:ext cx="2300700" cy="584100"/>
          </a:xfrm>
          <a:prstGeom prst="bentConnector3">
            <a:avLst>
              <a:gd fmla="val 12693" name="adj1"/>
            </a:avLst>
          </a:prstGeom>
          <a:noFill/>
          <a:ln cap="flat" cmpd="sng" w="9525">
            <a:solidFill>
              <a:schemeClr val="dk2"/>
            </a:solidFill>
            <a:prstDash val="solid"/>
            <a:round/>
            <a:headEnd len="sm" w="sm" type="none"/>
            <a:tailEnd len="med" w="med" type="triangle"/>
          </a:ln>
        </p:spPr>
      </p:cxnSp>
      <p:sp>
        <p:nvSpPr>
          <p:cNvPr id="210" name="Google Shape;210;p8"/>
          <p:cNvSpPr txBox="1"/>
          <p:nvPr/>
        </p:nvSpPr>
        <p:spPr>
          <a:xfrm>
            <a:off x="5021125" y="4976250"/>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cxnSp>
        <p:nvCxnSpPr>
          <p:cNvPr id="211" name="Google Shape;211;p8"/>
          <p:cNvCxnSpPr>
            <a:stCxn id="189" idx="3"/>
            <a:endCxn id="190" idx="1"/>
          </p:cNvCxnSpPr>
          <p:nvPr/>
        </p:nvCxnSpPr>
        <p:spPr>
          <a:xfrm>
            <a:off x="4495300" y="4526225"/>
            <a:ext cx="488700" cy="600"/>
          </a:xfrm>
          <a:prstGeom prst="bentConnector3">
            <a:avLst>
              <a:gd fmla="val 49997" name="adj1"/>
            </a:avLst>
          </a:prstGeom>
          <a:noFill/>
          <a:ln cap="flat" cmpd="sng" w="9525">
            <a:solidFill>
              <a:schemeClr val="dk2"/>
            </a:solidFill>
            <a:prstDash val="solid"/>
            <a:round/>
            <a:headEnd len="sm" w="sm" type="none"/>
            <a:tailEnd len="med" w="med" type="triangle"/>
          </a:ln>
        </p:spPr>
      </p:cxnSp>
      <p:sp>
        <p:nvSpPr>
          <p:cNvPr id="212" name="Google Shape;212;p8"/>
          <p:cNvSpPr txBox="1"/>
          <p:nvPr/>
        </p:nvSpPr>
        <p:spPr>
          <a:xfrm>
            <a:off x="4537125" y="419697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p:txBody>
      </p:sp>
      <p:sp>
        <p:nvSpPr>
          <p:cNvPr id="213" name="Google Shape;213;p8"/>
          <p:cNvSpPr/>
          <p:nvPr/>
        </p:nvSpPr>
        <p:spPr>
          <a:xfrm>
            <a:off x="6788200" y="4265225"/>
            <a:ext cx="12300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Hydrosphere</a:t>
            </a:r>
            <a:endParaRPr b="0" i="0" sz="1100" u="none" cap="none" strike="noStrike">
              <a:solidFill>
                <a:srgbClr val="000000"/>
              </a:solidFill>
              <a:latin typeface="Arial"/>
              <a:ea typeface="Arial"/>
              <a:cs typeface="Arial"/>
              <a:sym typeface="Arial"/>
            </a:endParaRPr>
          </a:p>
        </p:txBody>
      </p:sp>
      <p:cxnSp>
        <p:nvCxnSpPr>
          <p:cNvPr id="214" name="Google Shape;214;p8"/>
          <p:cNvCxnSpPr>
            <a:stCxn id="190" idx="3"/>
            <a:endCxn id="213" idx="1"/>
          </p:cNvCxnSpPr>
          <p:nvPr/>
        </p:nvCxnSpPr>
        <p:spPr>
          <a:xfrm>
            <a:off x="6213975" y="4526225"/>
            <a:ext cx="574200" cy="600"/>
          </a:xfrm>
          <a:prstGeom prst="bentConnector3">
            <a:avLst>
              <a:gd fmla="val 50002" name="adj1"/>
            </a:avLst>
          </a:prstGeom>
          <a:noFill/>
          <a:ln cap="flat" cmpd="sng" w="9525">
            <a:solidFill>
              <a:schemeClr val="dk2"/>
            </a:solidFill>
            <a:prstDash val="solid"/>
            <a:round/>
            <a:headEnd len="sm" w="sm" type="none"/>
            <a:tailEnd len="med" w="med" type="triangle"/>
          </a:ln>
        </p:spPr>
      </p:cxnSp>
      <p:sp>
        <p:nvSpPr>
          <p:cNvPr id="215" name="Google Shape;215;p8"/>
          <p:cNvSpPr txBox="1"/>
          <p:nvPr/>
        </p:nvSpPr>
        <p:spPr>
          <a:xfrm>
            <a:off x="6255825" y="4196975"/>
            <a:ext cx="4050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2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p9"/>
          <p:cNvSpPr/>
          <p:nvPr/>
        </p:nvSpPr>
        <p:spPr>
          <a:xfrm>
            <a:off x="653650" y="1049975"/>
            <a:ext cx="7953300" cy="3515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0000"/>
              </a:buClr>
              <a:buSzPts val="1600"/>
              <a:buFont typeface="Montserrat"/>
              <a:buAutoNum type="alphaUcPeriod"/>
            </a:pPr>
            <a:r>
              <a:rPr b="1"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1"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lphaUcPeriod"/>
            </a:pPr>
            <a:r>
              <a:rPr b="0" i="0" lang="en-GB" sz="1600" u="none" cap="none" strike="noStrike">
                <a:solidFill>
                  <a:srgbClr val="000000"/>
                </a:solidFill>
                <a:latin typeface="Montserrat"/>
                <a:ea typeface="Montserrat"/>
                <a:cs typeface="Montserrat"/>
                <a:sym typeface="Montserrat"/>
              </a:rPr>
              <a:t>Calculate the transfer coefficient of the run–off to water for the entire system.</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lphaUcPeriod"/>
            </a:pPr>
            <a:r>
              <a:rPr b="0" i="0" lang="en-GB" sz="1600" u="none" cap="none" strike="noStrike">
                <a:solidFill>
                  <a:srgbClr val="000000"/>
                </a:solidFill>
                <a:latin typeface="Montserrat"/>
                <a:ea typeface="Montserrat"/>
                <a:cs typeface="Montserrat"/>
                <a:sym typeface="Montserrat"/>
              </a:rPr>
              <a:t>Suggest measures to make the system steady state. Calculate the change in the transfer coefficients of a system in steady state compared to the current situation. Discuss the applicability of the suggested measures and identify possible side effects.</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221" name="Google Shape;221;p9"/>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pic>
        <p:nvPicPr>
          <p:cNvPr id="222" name="Google Shape;222;p9"/>
          <p:cNvPicPr preferRelativeResize="0"/>
          <p:nvPr/>
        </p:nvPicPr>
        <p:blipFill rotWithShape="1">
          <a:blip r:embed="rId3">
            <a:alphaModFix/>
          </a:blip>
          <a:srcRect b="0" l="0" r="0" t="0"/>
          <a:stretch/>
        </p:blipFill>
        <p:spPr>
          <a:xfrm>
            <a:off x="606975" y="3719725"/>
            <a:ext cx="7585350" cy="253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p:nvPr/>
        </p:nvSpPr>
        <p:spPr>
          <a:xfrm>
            <a:off x="653650" y="1049975"/>
            <a:ext cx="7953300" cy="699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7000"/>
              </a:lnSpc>
              <a:spcBef>
                <a:spcPts val="0"/>
              </a:spcBef>
              <a:spcAft>
                <a:spcPts val="0"/>
              </a:spcAft>
              <a:buClr>
                <a:srgbClr val="000000"/>
              </a:buClr>
              <a:buSzPts val="1600"/>
              <a:buFont typeface="Montserrat"/>
              <a:buAutoNum type="arabicPeriod"/>
            </a:pPr>
            <a:r>
              <a:rPr b="0" i="0" lang="en-GB" sz="1600" u="none" cap="none" strike="noStrike">
                <a:solidFill>
                  <a:srgbClr val="000000"/>
                </a:solidFill>
                <a:latin typeface="Montserrat"/>
                <a:ea typeface="Montserrat"/>
                <a:cs typeface="Montserrat"/>
                <a:sym typeface="Montserrat"/>
              </a:rPr>
              <a:t>Draw the system as a quantitative flow chart and calculate the missing flows, as well as the stocks in the system.</a:t>
            </a:r>
            <a:endParaRPr b="0" i="0" sz="1600" u="none" cap="none" strike="noStrike">
              <a:solidFill>
                <a:srgbClr val="000000"/>
              </a:solidFill>
              <a:latin typeface="Montserrat"/>
              <a:ea typeface="Montserrat"/>
              <a:cs typeface="Montserrat"/>
              <a:sym typeface="Montserrat"/>
            </a:endParaRPr>
          </a:p>
          <a:p>
            <a:pPr indent="0" lvl="0" marL="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228" name="Google Shape;228;p10"/>
          <p:cNvSpPr txBox="1"/>
          <p:nvPr/>
        </p:nvSpPr>
        <p:spPr>
          <a:xfrm>
            <a:off x="722800" y="444700"/>
            <a:ext cx="78150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Exercise 1 — Cadmium metabolism in an agricultural enterprise</a:t>
            </a:r>
            <a:endParaRPr b="1" i="0" sz="1800" u="none" cap="none" strike="noStrike">
              <a:solidFill>
                <a:srgbClr val="000000"/>
              </a:solidFill>
              <a:latin typeface="Montserrat"/>
              <a:ea typeface="Montserrat"/>
              <a:cs typeface="Montserrat"/>
              <a:sym typeface="Montserrat"/>
            </a:endParaRPr>
          </a:p>
        </p:txBody>
      </p:sp>
      <p:pic>
        <p:nvPicPr>
          <p:cNvPr id="229" name="Google Shape;229;p10"/>
          <p:cNvPicPr preferRelativeResize="0"/>
          <p:nvPr/>
        </p:nvPicPr>
        <p:blipFill rotWithShape="1">
          <a:blip r:embed="rId3">
            <a:alphaModFix/>
          </a:blip>
          <a:srcRect b="0" l="0" r="0" t="0"/>
          <a:stretch/>
        </p:blipFill>
        <p:spPr>
          <a:xfrm>
            <a:off x="779325" y="1596575"/>
            <a:ext cx="7585350" cy="2535475"/>
          </a:xfrm>
          <a:prstGeom prst="rect">
            <a:avLst/>
          </a:prstGeom>
          <a:noFill/>
          <a:ln>
            <a:noFill/>
          </a:ln>
        </p:spPr>
      </p:pic>
      <p:sp>
        <p:nvSpPr>
          <p:cNvPr id="230" name="Google Shape;230;p10"/>
          <p:cNvSpPr txBox="1"/>
          <p:nvPr/>
        </p:nvSpPr>
        <p:spPr>
          <a:xfrm>
            <a:off x="685300" y="4072850"/>
            <a:ext cx="7585200" cy="2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9900FF"/>
                </a:solidFill>
                <a:latin typeface="Calibri"/>
                <a:ea typeface="Calibri"/>
                <a:cs typeface="Calibri"/>
                <a:sym typeface="Calibri"/>
              </a:rPr>
              <a:t>Flow (livestock–cultivation, i.e. </a:t>
            </a:r>
            <a:r>
              <a:rPr b="1" i="1" lang="en-GB" sz="1400" u="none" cap="none" strike="noStrike">
                <a:solidFill>
                  <a:srgbClr val="9900FF"/>
                </a:solidFill>
                <a:latin typeface="Calibri"/>
                <a:ea typeface="Calibri"/>
                <a:cs typeface="Calibri"/>
                <a:sym typeface="Calibri"/>
              </a:rPr>
              <a:t>manure</a:t>
            </a:r>
            <a:r>
              <a:rPr b="1" i="0" lang="en-GB" sz="1400" u="none" cap="none" strike="noStrike">
                <a:solidFill>
                  <a:srgbClr val="9900FF"/>
                </a:solidFill>
                <a:latin typeface="Calibri"/>
                <a:ea typeface="Calibri"/>
                <a:cs typeface="Calibri"/>
                <a:sym typeface="Calibri"/>
              </a:rPr>
              <a:t>):</a:t>
            </a:r>
            <a:endParaRPr b="1"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Total input = 1 + 15 = 16</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Known output from livestock production = 2</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a:t>
            </a:r>
            <a:r>
              <a:rPr b="0" i="1" lang="en-GB" sz="1400" u="none" cap="none" strike="noStrike">
                <a:solidFill>
                  <a:srgbClr val="000000"/>
                </a:solidFill>
                <a:latin typeface="Calibri"/>
                <a:ea typeface="Calibri"/>
                <a:cs typeface="Calibri"/>
                <a:sym typeface="Calibri"/>
              </a:rPr>
              <a:t>Assuming steady state</a:t>
            </a:r>
            <a:r>
              <a:rPr b="0" i="0" lang="en-GB" sz="1400" u="none" cap="none" strike="noStrike">
                <a:solidFill>
                  <a:srgbClr val="000000"/>
                </a:solidFill>
                <a:latin typeface="Calibri"/>
                <a:ea typeface="Calibri"/>
                <a:cs typeface="Calibri"/>
                <a:sym typeface="Calibri"/>
              </a:rPr>
              <a:t>, manure = 16 - 2 = </a:t>
            </a:r>
            <a:r>
              <a:rPr b="0" i="0" lang="en-GB" sz="1400" u="none" cap="none" strike="noStrike">
                <a:solidFill>
                  <a:srgbClr val="9900FF"/>
                </a:solidFill>
                <a:latin typeface="Calibri"/>
                <a:ea typeface="Calibri"/>
                <a:cs typeface="Calibri"/>
                <a:sym typeface="Calibri"/>
              </a:rPr>
              <a:t>14</a:t>
            </a:r>
            <a:endParaRPr b="0" i="0" sz="1400" u="none" cap="none" strike="noStrike">
              <a:solidFill>
                <a:srgbClr val="9900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accent2"/>
              </a:solidFill>
              <a:latin typeface="Calibri"/>
              <a:ea typeface="Calibri"/>
              <a:cs typeface="Calibri"/>
              <a:sym typeface="Calibri"/>
            </a:endParaRPr>
          </a:p>
        </p:txBody>
      </p:sp>
      <p:sp>
        <p:nvSpPr>
          <p:cNvPr id="231" name="Google Shape;231;p10"/>
          <p:cNvSpPr/>
          <p:nvPr/>
        </p:nvSpPr>
        <p:spPr>
          <a:xfrm>
            <a:off x="3508050" y="2796550"/>
            <a:ext cx="286500" cy="237300"/>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0"/>
          <p:cNvSpPr/>
          <p:nvPr/>
        </p:nvSpPr>
        <p:spPr>
          <a:xfrm>
            <a:off x="4747450" y="2227575"/>
            <a:ext cx="286500" cy="2373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