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8"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ilee\OneDrive\Desktop\Quantative%20Forcating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ilee\OneDrive\Desktop\Quantative%20Forcating1.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dilee\OneDrive\Desktop\Quantative%20Forcating1.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ilee\OneDrive\Desktop\Quantative%20Forcating1.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ilee\OneDrive\Desktop\Quantative%20Forcating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Moving Average</a:t>
            </a:r>
          </a:p>
        </c:rich>
      </c:tx>
      <c:overlay val="0"/>
    </c:title>
    <c:autoTitleDeleted val="0"/>
    <c:plotArea>
      <c:layout/>
      <c:lineChart>
        <c:grouping val="standard"/>
        <c:varyColors val="0"/>
        <c:ser>
          <c:idx val="0"/>
          <c:order val="0"/>
          <c:tx>
            <c:v>Actual</c:v>
          </c:tx>
          <c:val>
            <c:numRef>
              <c:f>'Moving Average'!$B$2:$B$13</c:f>
              <c:numCache>
                <c:formatCode>General</c:formatCode>
                <c:ptCount val="12"/>
                <c:pt idx="0">
                  <c:v>17</c:v>
                </c:pt>
                <c:pt idx="1">
                  <c:v>21</c:v>
                </c:pt>
                <c:pt idx="2">
                  <c:v>19</c:v>
                </c:pt>
                <c:pt idx="3">
                  <c:v>23</c:v>
                </c:pt>
                <c:pt idx="4">
                  <c:v>18</c:v>
                </c:pt>
                <c:pt idx="5">
                  <c:v>16</c:v>
                </c:pt>
                <c:pt idx="6">
                  <c:v>20</c:v>
                </c:pt>
                <c:pt idx="7">
                  <c:v>18</c:v>
                </c:pt>
                <c:pt idx="8">
                  <c:v>22</c:v>
                </c:pt>
                <c:pt idx="9">
                  <c:v>20</c:v>
                </c:pt>
                <c:pt idx="10">
                  <c:v>15</c:v>
                </c:pt>
                <c:pt idx="11">
                  <c:v>22</c:v>
                </c:pt>
              </c:numCache>
            </c:numRef>
          </c:val>
          <c:smooth val="0"/>
          <c:extLst>
            <c:ext xmlns:c16="http://schemas.microsoft.com/office/drawing/2014/chart" uri="{C3380CC4-5D6E-409C-BE32-E72D297353CC}">
              <c16:uniqueId val="{00000000-57A3-45FE-8E82-695026B3F37E}"/>
            </c:ext>
          </c:extLst>
        </c:ser>
        <c:ser>
          <c:idx val="1"/>
          <c:order val="1"/>
          <c:tx>
            <c:v>Forecast</c:v>
          </c:tx>
          <c:val>
            <c:numRef>
              <c:f>'Moving Average'!$C$3:$C$14</c:f>
              <c:numCache>
                <c:formatCode>General</c:formatCode>
                <c:ptCount val="12"/>
                <c:pt idx="2">
                  <c:v>19</c:v>
                </c:pt>
                <c:pt idx="3">
                  <c:v>21</c:v>
                </c:pt>
                <c:pt idx="4">
                  <c:v>20</c:v>
                </c:pt>
                <c:pt idx="5">
                  <c:v>19</c:v>
                </c:pt>
                <c:pt idx="6">
                  <c:v>18</c:v>
                </c:pt>
                <c:pt idx="7">
                  <c:v>18</c:v>
                </c:pt>
                <c:pt idx="8">
                  <c:v>20</c:v>
                </c:pt>
                <c:pt idx="9">
                  <c:v>20</c:v>
                </c:pt>
                <c:pt idx="10">
                  <c:v>19</c:v>
                </c:pt>
                <c:pt idx="11">
                  <c:v>19</c:v>
                </c:pt>
              </c:numCache>
            </c:numRef>
          </c:val>
          <c:smooth val="0"/>
          <c:extLst>
            <c:ext xmlns:c16="http://schemas.microsoft.com/office/drawing/2014/chart" uri="{C3380CC4-5D6E-409C-BE32-E72D297353CC}">
              <c16:uniqueId val="{00000001-57A3-45FE-8E82-695026B3F37E}"/>
            </c:ext>
          </c:extLst>
        </c:ser>
        <c:dLbls>
          <c:showLegendKey val="0"/>
          <c:showVal val="0"/>
          <c:showCatName val="0"/>
          <c:showSerName val="0"/>
          <c:showPercent val="0"/>
          <c:showBubbleSize val="0"/>
        </c:dLbls>
        <c:marker val="1"/>
        <c:smooth val="0"/>
        <c:axId val="2067880111"/>
        <c:axId val="2067890095"/>
      </c:lineChart>
      <c:catAx>
        <c:axId val="2067880111"/>
        <c:scaling>
          <c:orientation val="minMax"/>
        </c:scaling>
        <c:delete val="0"/>
        <c:axPos val="b"/>
        <c:title>
          <c:tx>
            <c:rich>
              <a:bodyPr/>
              <a:lstStyle/>
              <a:p>
                <a:pPr>
                  <a:defRPr/>
                </a:pPr>
                <a:r>
                  <a:rPr lang="en-IN"/>
                  <a:t>Data Point</a:t>
                </a:r>
              </a:p>
            </c:rich>
          </c:tx>
          <c:overlay val="0"/>
        </c:title>
        <c:majorTickMark val="out"/>
        <c:minorTickMark val="none"/>
        <c:tickLblPos val="nextTo"/>
        <c:crossAx val="2067890095"/>
        <c:crosses val="autoZero"/>
        <c:auto val="1"/>
        <c:lblAlgn val="ctr"/>
        <c:lblOffset val="100"/>
        <c:noMultiLvlLbl val="0"/>
      </c:catAx>
      <c:valAx>
        <c:axId val="2067890095"/>
        <c:scaling>
          <c:orientation val="minMax"/>
        </c:scaling>
        <c:delete val="0"/>
        <c:axPos val="l"/>
        <c:title>
          <c:tx>
            <c:rich>
              <a:bodyPr/>
              <a:lstStyle/>
              <a:p>
                <a:pPr>
                  <a:defRPr/>
                </a:pPr>
                <a:r>
                  <a:rPr lang="en-IN"/>
                  <a:t>Value</a:t>
                </a:r>
              </a:p>
            </c:rich>
          </c:tx>
          <c:overlay val="0"/>
        </c:title>
        <c:numFmt formatCode="General" sourceLinked="1"/>
        <c:majorTickMark val="out"/>
        <c:minorTickMark val="none"/>
        <c:tickLblPos val="nextTo"/>
        <c:crossAx val="2067880111"/>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Exponential Smoothing</a:t>
            </a:r>
          </a:p>
        </c:rich>
      </c:tx>
      <c:overlay val="0"/>
    </c:title>
    <c:autoTitleDeleted val="0"/>
    <c:plotArea>
      <c:layout/>
      <c:lineChart>
        <c:grouping val="standard"/>
        <c:varyColors val="0"/>
        <c:ser>
          <c:idx val="0"/>
          <c:order val="0"/>
          <c:tx>
            <c:v>Actual</c:v>
          </c:tx>
          <c:val>
            <c:numRef>
              <c:f>'Exponetial Smoothing'!$B$2:$B$13</c:f>
              <c:numCache>
                <c:formatCode>General</c:formatCode>
                <c:ptCount val="12"/>
                <c:pt idx="0">
                  <c:v>17</c:v>
                </c:pt>
                <c:pt idx="1">
                  <c:v>21</c:v>
                </c:pt>
                <c:pt idx="2">
                  <c:v>19</c:v>
                </c:pt>
                <c:pt idx="3">
                  <c:v>23</c:v>
                </c:pt>
                <c:pt idx="4">
                  <c:v>18</c:v>
                </c:pt>
                <c:pt idx="5">
                  <c:v>16</c:v>
                </c:pt>
                <c:pt idx="6">
                  <c:v>20</c:v>
                </c:pt>
                <c:pt idx="7">
                  <c:v>18</c:v>
                </c:pt>
                <c:pt idx="8">
                  <c:v>22</c:v>
                </c:pt>
                <c:pt idx="9">
                  <c:v>20</c:v>
                </c:pt>
                <c:pt idx="10">
                  <c:v>15</c:v>
                </c:pt>
                <c:pt idx="11">
                  <c:v>22</c:v>
                </c:pt>
              </c:numCache>
            </c:numRef>
          </c:val>
          <c:smooth val="0"/>
          <c:extLst>
            <c:ext xmlns:c16="http://schemas.microsoft.com/office/drawing/2014/chart" uri="{C3380CC4-5D6E-409C-BE32-E72D297353CC}">
              <c16:uniqueId val="{00000000-9294-4B48-A6F8-A2BB0B29AE54}"/>
            </c:ext>
          </c:extLst>
        </c:ser>
        <c:ser>
          <c:idx val="1"/>
          <c:order val="1"/>
          <c:tx>
            <c:v>Forecast</c:v>
          </c:tx>
          <c:val>
            <c:numRef>
              <c:f>'Exponetial Smoothing'!$C$2:$C$13</c:f>
              <c:numCache>
                <c:formatCode>General</c:formatCode>
                <c:ptCount val="12"/>
                <c:pt idx="1">
                  <c:v>17</c:v>
                </c:pt>
                <c:pt idx="2">
                  <c:v>17.8</c:v>
                </c:pt>
                <c:pt idx="3">
                  <c:v>18.040000000000003</c:v>
                </c:pt>
                <c:pt idx="4">
                  <c:v>19.032000000000004</c:v>
                </c:pt>
                <c:pt idx="5">
                  <c:v>18.825600000000005</c:v>
                </c:pt>
                <c:pt idx="6">
                  <c:v>18.260480000000005</c:v>
                </c:pt>
                <c:pt idx="7">
                  <c:v>18.608384000000004</c:v>
                </c:pt>
                <c:pt idx="8">
                  <c:v>18.486707200000005</c:v>
                </c:pt>
                <c:pt idx="9">
                  <c:v>19.189365760000005</c:v>
                </c:pt>
                <c:pt idx="10">
                  <c:v>19.351492608000004</c:v>
                </c:pt>
                <c:pt idx="11">
                  <c:v>18.481194086400002</c:v>
                </c:pt>
              </c:numCache>
            </c:numRef>
          </c:val>
          <c:smooth val="0"/>
          <c:extLst>
            <c:ext xmlns:c16="http://schemas.microsoft.com/office/drawing/2014/chart" uri="{C3380CC4-5D6E-409C-BE32-E72D297353CC}">
              <c16:uniqueId val="{00000001-9294-4B48-A6F8-A2BB0B29AE54}"/>
            </c:ext>
          </c:extLst>
        </c:ser>
        <c:dLbls>
          <c:showLegendKey val="0"/>
          <c:showVal val="0"/>
          <c:showCatName val="0"/>
          <c:showSerName val="0"/>
          <c:showPercent val="0"/>
          <c:showBubbleSize val="0"/>
        </c:dLbls>
        <c:marker val="1"/>
        <c:smooth val="0"/>
        <c:axId val="425820255"/>
        <c:axId val="425822751"/>
      </c:lineChart>
      <c:catAx>
        <c:axId val="425820255"/>
        <c:scaling>
          <c:orientation val="minMax"/>
        </c:scaling>
        <c:delete val="0"/>
        <c:axPos val="b"/>
        <c:title>
          <c:tx>
            <c:rich>
              <a:bodyPr/>
              <a:lstStyle/>
              <a:p>
                <a:pPr>
                  <a:defRPr/>
                </a:pPr>
                <a:r>
                  <a:rPr lang="en-IN"/>
                  <a:t>Data Point</a:t>
                </a:r>
              </a:p>
            </c:rich>
          </c:tx>
          <c:overlay val="0"/>
        </c:title>
        <c:majorTickMark val="out"/>
        <c:minorTickMark val="none"/>
        <c:tickLblPos val="nextTo"/>
        <c:crossAx val="425822751"/>
        <c:crosses val="autoZero"/>
        <c:auto val="1"/>
        <c:lblAlgn val="ctr"/>
        <c:lblOffset val="100"/>
        <c:noMultiLvlLbl val="0"/>
      </c:catAx>
      <c:valAx>
        <c:axId val="425822751"/>
        <c:scaling>
          <c:orientation val="minMax"/>
        </c:scaling>
        <c:delete val="0"/>
        <c:axPos val="l"/>
        <c:title>
          <c:tx>
            <c:rich>
              <a:bodyPr/>
              <a:lstStyle/>
              <a:p>
                <a:pPr>
                  <a:defRPr/>
                </a:pPr>
                <a:r>
                  <a:rPr lang="en-IN"/>
                  <a:t>Value</a:t>
                </a:r>
              </a:p>
            </c:rich>
          </c:tx>
          <c:overlay val="0"/>
        </c:title>
        <c:numFmt formatCode="General" sourceLinked="1"/>
        <c:majorTickMark val="out"/>
        <c:minorTickMark val="none"/>
        <c:tickLblPos val="nextTo"/>
        <c:crossAx val="42582025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a:t>Trend</a:t>
            </a:r>
            <a:r>
              <a:rPr lang="en-IN" sz="1400" b="1" baseline="0"/>
              <a:t> Analysis</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221903064104212E-2"/>
          <c:y val="1.6223989825924351E-2"/>
          <c:w val="0.93509821563291107"/>
          <c:h val="0.92915136749891913"/>
        </c:manualLayout>
      </c:layout>
      <c:scatterChart>
        <c:scatterStyle val="lineMarker"/>
        <c:varyColors val="0"/>
        <c:ser>
          <c:idx val="0"/>
          <c:order val="0"/>
          <c:tx>
            <c:strRef>
              <c:f>'Trend Analysis'!$C$1</c:f>
              <c:strCache>
                <c:ptCount val="1"/>
                <c:pt idx="0">
                  <c:v>Power Demand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'Trend Analysis'!$A$2:$A$9</c:f>
              <c:numCache>
                <c:formatCode>General</c:formatCode>
                <c:ptCount val="8"/>
                <c:pt idx="0">
                  <c:v>2010</c:v>
                </c:pt>
                <c:pt idx="1">
                  <c:v>2011</c:v>
                </c:pt>
                <c:pt idx="2">
                  <c:v>2012</c:v>
                </c:pt>
                <c:pt idx="3">
                  <c:v>2013</c:v>
                </c:pt>
                <c:pt idx="4">
                  <c:v>2014</c:v>
                </c:pt>
                <c:pt idx="5">
                  <c:v>2015</c:v>
                </c:pt>
                <c:pt idx="6">
                  <c:v>2016</c:v>
                </c:pt>
                <c:pt idx="7">
                  <c:v>2017</c:v>
                </c:pt>
              </c:numCache>
            </c:numRef>
          </c:xVal>
          <c:yVal>
            <c:numRef>
              <c:f>'Trend Analysis'!$C$2:$C$9</c:f>
              <c:numCache>
                <c:formatCode>General</c:formatCode>
                <c:ptCount val="8"/>
                <c:pt idx="0">
                  <c:v>74</c:v>
                </c:pt>
                <c:pt idx="1">
                  <c:v>79</c:v>
                </c:pt>
                <c:pt idx="2">
                  <c:v>80</c:v>
                </c:pt>
                <c:pt idx="3">
                  <c:v>90</c:v>
                </c:pt>
                <c:pt idx="4">
                  <c:v>105</c:v>
                </c:pt>
                <c:pt idx="5">
                  <c:v>142</c:v>
                </c:pt>
                <c:pt idx="6">
                  <c:v>122</c:v>
                </c:pt>
              </c:numCache>
            </c:numRef>
          </c:yVal>
          <c:smooth val="0"/>
          <c:extLst>
            <c:ext xmlns:c16="http://schemas.microsoft.com/office/drawing/2014/chart" uri="{C3380CC4-5D6E-409C-BE32-E72D297353CC}">
              <c16:uniqueId val="{00000000-FFC0-4443-AF01-AEF8D34A76A1}"/>
            </c:ext>
          </c:extLst>
        </c:ser>
        <c:ser>
          <c:idx val="1"/>
          <c:order val="1"/>
          <c:tx>
            <c:strRef>
              <c:f>'Trend Analysis'!$D$1</c:f>
              <c:strCache>
                <c:ptCount val="1"/>
                <c:pt idx="0">
                  <c:v>Trend Forecast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'Trend Analysis'!$A$2:$A$9</c:f>
              <c:numCache>
                <c:formatCode>General</c:formatCode>
                <c:ptCount val="8"/>
                <c:pt idx="0">
                  <c:v>2010</c:v>
                </c:pt>
                <c:pt idx="1">
                  <c:v>2011</c:v>
                </c:pt>
                <c:pt idx="2">
                  <c:v>2012</c:v>
                </c:pt>
                <c:pt idx="3">
                  <c:v>2013</c:v>
                </c:pt>
                <c:pt idx="4">
                  <c:v>2014</c:v>
                </c:pt>
                <c:pt idx="5">
                  <c:v>2015</c:v>
                </c:pt>
                <c:pt idx="6">
                  <c:v>2016</c:v>
                </c:pt>
                <c:pt idx="7">
                  <c:v>2017</c:v>
                </c:pt>
              </c:numCache>
            </c:numRef>
          </c:xVal>
          <c:yVal>
            <c:numRef>
              <c:f>'Trend Analysis'!$D$2:$D$9</c:f>
              <c:numCache>
                <c:formatCode>0.00</c:formatCode>
                <c:ptCount val="8"/>
                <c:pt idx="0">
                  <c:v>67.25</c:v>
                </c:pt>
                <c:pt idx="1">
                  <c:v>77.785714285714292</c:v>
                </c:pt>
                <c:pt idx="2">
                  <c:v>88.321428571428584</c:v>
                </c:pt>
                <c:pt idx="3">
                  <c:v>98.857142857142861</c:v>
                </c:pt>
                <c:pt idx="4">
                  <c:v>109.39285714285714</c:v>
                </c:pt>
                <c:pt idx="5">
                  <c:v>119.92857142857144</c:v>
                </c:pt>
                <c:pt idx="6">
                  <c:v>130.46428571428572</c:v>
                </c:pt>
                <c:pt idx="7">
                  <c:v>141</c:v>
                </c:pt>
              </c:numCache>
            </c:numRef>
          </c:yVal>
          <c:smooth val="0"/>
          <c:extLst>
            <c:ext xmlns:c16="http://schemas.microsoft.com/office/drawing/2014/chart" uri="{C3380CC4-5D6E-409C-BE32-E72D297353CC}">
              <c16:uniqueId val="{00000001-FFC0-4443-AF01-AEF8D34A76A1}"/>
            </c:ext>
          </c:extLst>
        </c:ser>
        <c:dLbls>
          <c:showLegendKey val="0"/>
          <c:showVal val="0"/>
          <c:showCatName val="0"/>
          <c:showSerName val="0"/>
          <c:showPercent val="0"/>
          <c:showBubbleSize val="0"/>
        </c:dLbls>
        <c:axId val="2104891119"/>
        <c:axId val="2104889039"/>
      </c:scatterChart>
      <c:valAx>
        <c:axId val="21048911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889039"/>
        <c:crosses val="autoZero"/>
        <c:crossBetween val="midCat"/>
      </c:valAx>
      <c:valAx>
        <c:axId val="2104889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8911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'Trend Analysis'!$C$1</c:f>
              <c:strCache>
                <c:ptCount val="1"/>
                <c:pt idx="0">
                  <c:v>Power Demand</c:v>
                </c:pt>
              </c:strCache>
            </c:strRef>
          </c:tx>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'Trend Analysis'!$A$2:$A$8</c:f>
              <c:numCache>
                <c:formatCode>General</c:formatCode>
                <c:ptCount val="7"/>
                <c:pt idx="0">
                  <c:v>2010</c:v>
                </c:pt>
                <c:pt idx="1">
                  <c:v>2011</c:v>
                </c:pt>
                <c:pt idx="2">
                  <c:v>2012</c:v>
                </c:pt>
                <c:pt idx="3">
                  <c:v>2013</c:v>
                </c:pt>
                <c:pt idx="4">
                  <c:v>2014</c:v>
                </c:pt>
                <c:pt idx="5">
                  <c:v>2015</c:v>
                </c:pt>
                <c:pt idx="6">
                  <c:v>2016</c:v>
                </c:pt>
              </c:numCache>
            </c:numRef>
          </c:cat>
          <c:val>
            <c:numRef>
              <c:f>'Trend Analysis'!$C$2:$C$8</c:f>
              <c:numCache>
                <c:formatCode>General</c:formatCode>
                <c:ptCount val="7"/>
                <c:pt idx="0">
                  <c:v>74</c:v>
                </c:pt>
                <c:pt idx="1">
                  <c:v>79</c:v>
                </c:pt>
                <c:pt idx="2">
                  <c:v>80</c:v>
                </c:pt>
                <c:pt idx="3">
                  <c:v>90</c:v>
                </c:pt>
                <c:pt idx="4">
                  <c:v>105</c:v>
                </c:pt>
                <c:pt idx="5">
                  <c:v>142</c:v>
                </c:pt>
                <c:pt idx="6">
                  <c:v>122</c:v>
                </c:pt>
              </c:numCache>
            </c:numRef>
          </c:val>
          <c:smooth val="0"/>
          <c:extLst>
            <c:ext xmlns:c16="http://schemas.microsoft.com/office/drawing/2014/chart" uri="{C3380CC4-5D6E-409C-BE32-E72D297353CC}">
              <c16:uniqueId val="{00000000-212E-4F79-B983-6FB5FCA9DD1A}"/>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2108993839"/>
        <c:axId val="2108994671"/>
      </c:lineChart>
      <c:catAx>
        <c:axId val="2108993839"/>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2108994671"/>
        <c:crosses val="autoZero"/>
        <c:auto val="1"/>
        <c:lblAlgn val="ctr"/>
        <c:lblOffset val="100"/>
        <c:noMultiLvlLbl val="0"/>
      </c:catAx>
      <c:valAx>
        <c:axId val="2108994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10899383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Linear</a:t>
            </a:r>
            <a:r>
              <a:rPr lang="en-IN" sz="1600" b="1" baseline="0"/>
              <a:t> Regression</a:t>
            </a:r>
            <a:endParaRPr lang="en-IN" sz="16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'Linear Regression'!$C$1</c:f>
              <c:strCache>
                <c:ptCount val="1"/>
                <c:pt idx="0">
                  <c:v>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'Linear Regression'!$B$2:$B$13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xVal>
          <c:yVal>
            <c:numRef>
              <c:f>'Linear Regression'!$C$2:$C$13</c:f>
              <c:numCache>
                <c:formatCode>General</c:formatCode>
                <c:ptCount val="12"/>
                <c:pt idx="0">
                  <c:v>70</c:v>
                </c:pt>
                <c:pt idx="1">
                  <c:v>84</c:v>
                </c:pt>
                <c:pt idx="2">
                  <c:v>76</c:v>
                </c:pt>
                <c:pt idx="3">
                  <c:v>84</c:v>
                </c:pt>
                <c:pt idx="4">
                  <c:v>85</c:v>
                </c:pt>
                <c:pt idx="5">
                  <c:v>67</c:v>
                </c:pt>
                <c:pt idx="6">
                  <c:v>82</c:v>
                </c:pt>
                <c:pt idx="7">
                  <c:v>66</c:v>
                </c:pt>
                <c:pt idx="8">
                  <c:v>66</c:v>
                </c:pt>
                <c:pt idx="9">
                  <c:v>76</c:v>
                </c:pt>
                <c:pt idx="10">
                  <c:v>70</c:v>
                </c:pt>
                <c:pt idx="11">
                  <c:v>77</c:v>
                </c:pt>
              </c:numCache>
            </c:numRef>
          </c:yVal>
          <c:smooth val="0"/>
          <c:extLst>
            <c:ext xmlns:c16="http://schemas.microsoft.com/office/drawing/2014/chart" uri="{C3380CC4-5D6E-409C-BE32-E72D297353CC}">
              <c16:uniqueId val="{00000000-FE5E-4853-8A4B-624346D2728E}"/>
            </c:ext>
          </c:extLst>
        </c:ser>
        <c:ser>
          <c:idx val="1"/>
          <c:order val="1"/>
          <c:tx>
            <c:strRef>
              <c:f>'Linear Regression'!$D$1</c:f>
              <c:strCache>
                <c:ptCount val="1"/>
                <c:pt idx="0">
                  <c:v>Forecast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1"/>
            <c:dispEq val="1"/>
            <c:trendlineLbl>
              <c:layout>
                <c:manualLayout>
                  <c:x val="0.12892191601049868"/>
                  <c:y val="-0.15319444444444444"/>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b="1" baseline="0"/>
                      <a:t>y = 0.0208x - 847.04</a:t>
                    </a:r>
                    <a:br>
                      <a:rPr lang="en-US" sz="1400" b="1" baseline="0"/>
                    </a:br>
                    <a:r>
                      <a:rPr lang="en-US" sz="1400" b="1" baseline="0"/>
                      <a:t>R² = 1</a:t>
                    </a:r>
                    <a:endParaRPr lang="en-US" sz="1400"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2"/>
                </a:solidFill>
                <a:prstDash val="sysDot"/>
              </a:ln>
              <a:effectLst/>
            </c:spPr>
            <c:trendlineType val="linear"/>
            <c:intercept val="0"/>
            <c:dispRSqr val="0"/>
            <c:dispEq val="0"/>
          </c:trendline>
          <c:xVal>
            <c:numRef>
              <c:f>'Linear Regression'!$B$2:$B$13</c:f>
              <c:numCache>
                <c:formatCode>mmm\-yy</c:formatCode>
                <c:ptCount val="12"/>
                <c:pt idx="0">
                  <c:v>44562</c:v>
                </c:pt>
                <c:pt idx="1">
                  <c:v>44593</c:v>
                </c:pt>
                <c:pt idx="2">
                  <c:v>44621</c:v>
                </c:pt>
                <c:pt idx="3">
                  <c:v>44652</c:v>
                </c:pt>
                <c:pt idx="4">
                  <c:v>44682</c:v>
                </c:pt>
                <c:pt idx="5">
                  <c:v>44713</c:v>
                </c:pt>
                <c:pt idx="6">
                  <c:v>44743</c:v>
                </c:pt>
                <c:pt idx="7">
                  <c:v>44774</c:v>
                </c:pt>
                <c:pt idx="8">
                  <c:v>44805</c:v>
                </c:pt>
                <c:pt idx="9">
                  <c:v>44835</c:v>
                </c:pt>
                <c:pt idx="10">
                  <c:v>44866</c:v>
                </c:pt>
                <c:pt idx="11">
                  <c:v>44896</c:v>
                </c:pt>
              </c:numCache>
            </c:numRef>
          </c:xVal>
          <c:yVal>
            <c:numRef>
              <c:f>'Linear Regression'!$D$2:$D$13</c:f>
              <c:numCache>
                <c:formatCode>General</c:formatCode>
                <c:ptCount val="12"/>
                <c:pt idx="0">
                  <c:v>79.996503500000003</c:v>
                </c:pt>
                <c:pt idx="1">
                  <c:v>80.629370629999997</c:v>
                </c:pt>
                <c:pt idx="2">
                  <c:v>81.262237760000005</c:v>
                </c:pt>
                <c:pt idx="3">
                  <c:v>81.895104900000007</c:v>
                </c:pt>
                <c:pt idx="4">
                  <c:v>82.527972030000001</c:v>
                </c:pt>
                <c:pt idx="5">
                  <c:v>83.160839159999995</c:v>
                </c:pt>
                <c:pt idx="6">
                  <c:v>83.793706290000003</c:v>
                </c:pt>
                <c:pt idx="7">
                  <c:v>84.426573430000005</c:v>
                </c:pt>
                <c:pt idx="8">
                  <c:v>85.059440559999999</c:v>
                </c:pt>
                <c:pt idx="9">
                  <c:v>85.692307690000007</c:v>
                </c:pt>
                <c:pt idx="10">
                  <c:v>86.325174829999995</c:v>
                </c:pt>
                <c:pt idx="11">
                  <c:v>86.958041960000003</c:v>
                </c:pt>
              </c:numCache>
            </c:numRef>
          </c:yVal>
          <c:smooth val="0"/>
          <c:extLst>
            <c:ext xmlns:c16="http://schemas.microsoft.com/office/drawing/2014/chart" uri="{C3380CC4-5D6E-409C-BE32-E72D297353CC}">
              <c16:uniqueId val="{00000003-FE5E-4853-8A4B-624346D2728E}"/>
            </c:ext>
          </c:extLst>
        </c:ser>
        <c:dLbls>
          <c:showLegendKey val="0"/>
          <c:showVal val="0"/>
          <c:showCatName val="0"/>
          <c:showSerName val="0"/>
          <c:showPercent val="0"/>
          <c:showBubbleSize val="0"/>
        </c:dLbls>
        <c:axId val="1368250832"/>
        <c:axId val="1368236688"/>
      </c:scatterChart>
      <c:valAx>
        <c:axId val="1368250832"/>
        <c:scaling>
          <c:orientation val="minMax"/>
        </c:scaling>
        <c:delete val="0"/>
        <c:axPos val="b"/>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236688"/>
        <c:crosses val="autoZero"/>
        <c:crossBetween val="midCat"/>
      </c:valAx>
      <c:valAx>
        <c:axId val="136823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250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08:09:40.73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1 157,'6'-5,"0"0,1 0,-1 0,1 1,0 0,0 0,1 1,-1 0,1 0,0 1,0 0,11-2,11 1,-1 1,33 2,-26 1,3151-1,-1284 2,-1880-4,-1 0,1-1,-1-2,26-8,-21 6,0 0,42-4,462 5,-308 9,3408-3,-3592-2,54-9,33-2,731 11,-415 4,296-2,-699-1,54-11,33-1,350 12,-226 3,-222-2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8T08:09:43.398"/>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12890 2,'-42'-1,"13"0,-40 4,60-2,-1 1,1 0,0 0,1 1,-1 0,0 0,1 1,-13 7,-31 27,32-23,0-1,-39 20,-256 115,174-91,75-26,-2-3,-99 27,67-27,-100 23,140-39,-105 38,49-13,-56 8,138-40,1-1,-1-1,-43-2,15-2,24 1,-51-6,76 2,1 0,-1-1,0 0,1-1,-15-9,12 7,0 0,0 1,-26-7,-170-12,159 21,-66-8,-196-46,252 45,-1 2,-66-3,-127 8,-1366 9,1024-4,574 2,1 0,0 1,0 1,0 1,1 1,-1 1,1 2,-27 11,-407 149,448-165,-78 20,0-4,-139 14,47-9,-653 49,606-60,178-10,-36 0,0 4,-147 33,-41 41,260-79,-1 1,0-1,0-1,-1 0,1-1,0 0,-21-3,3-3,-53-18,59 17,1 2,-1 0,0 1,-26 0,-99 5,73 1,-83-1,-188-22,286 13,-312-54,338 53,-27-8,-1 3,0 2,-98-4,130 14,0-1,0-1,0-2,0-1,-48-18,22 7,39 14,0-1,1-1,0 0,0-2,0 0,1 0,-17-14,18 11,-1 1,0 0,0 1,-27-10,-74-21,73 26,-40-10,45 14,1-1,-53-25,-216-84,303 119,-59-23,30 11,-39-10,-19-1,-110-24,183 44,1 0,-1-2,1 0,-31-15,36 16,0 0,-1 1,1 1,-1 0,0 0,0 1,-19 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10:47.548"/>
    </inkml:context>
    <inkml:brush xml:id="br0">
      <inkml:brushProperty name="width" value="0.35" units="cm"/>
      <inkml:brushProperty name="height" value="0.35" units="cm"/>
      <inkml:brushProperty name="color" value="#849398"/>
    </inkml:brush>
  </inkml:definitions>
  <inkml:trace contextRef="#ctx0" brushRef="#br0">0 32 24575,'4279'0'0,"-4264"1"0,-1 1 0,0 1 0,0 0 0,0 0 0,0 2 0,-1 0 0,0 0 0,0 1 0,19 12 0,-16-9 0,0-1 0,1 0 0,0-1 0,0-1 0,21 4 0,19-4 0,-44-6 0,-1 1 0,1 0 0,-1 1 0,0 1 0,22 6 0,-11 0 0,0-2 0,1-1 0,-1-1 0,1 0 0,37 1 0,126-7 0,-85-1 0,2706 1 0,-2790 0 0,1 0 0,32-9 0,-30 5 0,36-3 0,61 5 0,104-10 0,-87 5 0,-54 4 0,-68 3 0,-1-2 0,1 0 0,-1 0 0,1-1 0,11-6 0,-10 4 0,0 1 0,0 1 0,22-4 0,57 2 0,-70 7 0,0-2 0,0-1 0,44-9 0,-32 1 0,2 1 0,-1 2 0,1 1 0,52 0 0,-68 6 0,22 0 0,0-1 0,66-12 0,-48 5 0,1 3 0,0 3 0,63 5 0,-10-1 0,3504-2-1365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10:57.064"/>
    </inkml:context>
    <inkml:brush xml:id="br0">
      <inkml:brushProperty name="width" value="0.05" units="cm"/>
      <inkml:brushProperty name="height" value="0.05" units="cm"/>
      <inkml:brushProperty name="color" value="#849398"/>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11:05.602"/>
    </inkml:context>
    <inkml:brush xml:id="br0">
      <inkml:brushProperty name="width" value="0.05" units="cm"/>
      <inkml:brushProperty name="height" value="0.05" units="cm"/>
      <inkml:brushProperty name="color" value="#849398"/>
    </inkml:brush>
  </inkml:definitions>
  <inkml:trace contextRef="#ctx0" brushRef="#br0">3855 54 24575,'-101'1'0,"-112"-3"0,113-11 0,-8 0 0,-408 11 0,266 4 0,190-4 0,36 0 0,0 1 0,1 2 0,-1 0 0,-36 7 0,7 11 0,41-13 0,0-2 0,0 1 0,-16 2 0,-24-1 0,0-2 0,-99-5 0,51-1 0,62 1 0,25-1 0,0 2 0,0-1 0,0 2 0,-1 0 0,1 1 0,0 0 0,0 1 0,-19 6 0,15-2 0,1-1 0,-1 0 0,0-1 0,0-1 0,-28 3 0,-89-4 0,99-2 0,-62 10 0,-8 1 0,-263-10 0,190-3 0,160-1 0,-1 0 0,0-1 0,1 0 0,0-2 0,-19-7 0,18 6 0,-1 0 0,0 1 0,0 1 0,-26-1 0,-112-7 0,-20-1 0,122 13 0,44 0 0,38 0 0,5-2 0,-1-1 0,1-1 0,47-13 0,-45 8 0,0 2 0,68-5 0,145 14 0,91-3 0,-278-8 0,-50 6 0,1 1 0,0 0 0,-1 1 0,1 0 0,0 0 0,0 1 0,14 2 0,-22-2 0,0 0 0,-1 1 0,1-1 0,0 1 0,-1-1 0,1 1 0,-1-1 0,1 1 0,-1 0 0,1 0 0,-1 0 0,1-1 0,-1 2 0,0-1 0,1 0 0,-1 0 0,0 0 0,0 0 0,0 1 0,0-1 0,0 1 0,0-1 0,0 1 0,-1-1 0,1 1 0,0-1 0,-1 1 0,1 0 0,-1-1 0,0 1 0,0 0 0,1-1 0,-1 1 0,0 0 0,0-1 0,-1 1 0,1 0 0,-1 1 0,1 0 0,-1 0 0,0-1 0,0 1 0,-1-1 0,1 1 0,0-1 0,-1 1 0,0-1 0,1 0 0,-1 0 0,0 0 0,0 0 0,0 0 0,0 0 0,-1-1 0,1 1 0,0-1 0,-1 1 0,1-1 0,-1 0 0,1 0 0,-1 0 0,-3 0 0,-57 11 0,-1-4 0,-105 1 0,97-6 0,66-2 0,-1 0 0,0 1 0,1-1 0,-1 1 0,1 0 0,0 1 0,0 0 0,-8 4 0,13-7 0,1 0 0,-1 1 0,1-1 0,-1 0 0,1 1 0,-1-1 0,1 1 0,-1-1 0,1 0 0,-1 1 0,1-1 0,-1 1 0,1-1 0,0 1 0,-1 0 0,1-1 0,0 1 0,-1-1 0,1 1 0,0 0 0,0 0 0,8 4 0,24-7 0,38-23 0,-45 16 0,1 0 0,-1 1 0,43-6 0,59-12 0,-95 18 0,0 1 0,1 1 0,36-1 0,67-6 0,11 0 0,-128 13-273,0 0 0,0-2 0,0 0 0,33-8 0,-19-1-6553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11:08.241"/>
    </inkml:context>
    <inkml:brush xml:id="br0">
      <inkml:brushProperty name="width" value="0.05" units="cm"/>
      <inkml:brushProperty name="height" value="0.05" units="cm"/>
      <inkml:brushProperty name="color" value="#849398"/>
    </inkml:brush>
  </inkml:definitions>
  <inkml:trace contextRef="#ctx0" brushRef="#br0">1 53 24575,'960'0'0,"-938"-1"0,0-1 0,0-2 0,-1 0 0,31-11 0,-28 8 0,0 1 0,0 1 0,30-3 0,117 8-2,-104 1-1361,-38-1-5463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11:30.884"/>
    </inkml:context>
    <inkml:brush xml:id="br0">
      <inkml:brushProperty name="width" value="0.05" units="cm"/>
      <inkml:brushProperty name="height" value="0.05" units="cm"/>
      <inkml:brushProperty name="color" value="#849398"/>
    </inkml:brush>
  </inkml:definitions>
  <inkml:trace contextRef="#ctx0" brushRef="#br0">0 1 24575,'0'4'0,"5"2"0,5 13 0,1 7 0,4 4 0,2 2 0,0-1 0,-4-1 0,-4-2 0,-3 0 0,-3-1 0,-2-1 0,-2-4-8191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72156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135FA-64A8-4C86-901F-4296FF74AE9A}"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43234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19407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9007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938873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598158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786237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171154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88612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84627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867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135FA-64A8-4C86-901F-4296FF74AE9A}"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80887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135FA-64A8-4C86-901F-4296FF74AE9A}"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5934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270772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384106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135FA-64A8-4C86-901F-4296FF74AE9A}" type="datetimeFigureOut">
              <a:rPr lang="en-IN" smtClean="0"/>
              <a:t>08-12-2022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116148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135FA-64A8-4C86-901F-4296FF74AE9A}"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BC2194-FCBD-4F87-AD30-4F7B10D8C17D}" type="slidenum">
              <a:rPr lang="en-IN" smtClean="0"/>
              <a:t>‹#›</a:t>
            </a:fld>
            <a:endParaRPr lang="en-IN"/>
          </a:p>
        </p:txBody>
      </p:sp>
    </p:spTree>
    <p:extLst>
      <p:ext uri="{BB962C8B-B14F-4D97-AF65-F5344CB8AC3E}">
        <p14:creationId xmlns:p14="http://schemas.microsoft.com/office/powerpoint/2010/main" val="61338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E135FA-64A8-4C86-901F-4296FF74AE9A}" type="datetimeFigureOut">
              <a:rPr lang="en-IN" smtClean="0"/>
              <a:t>08-12-2022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BC2194-FCBD-4F87-AD30-4F7B10D8C17D}" type="slidenum">
              <a:rPr lang="en-IN" smtClean="0"/>
              <a:t>‹#›</a:t>
            </a:fld>
            <a:endParaRPr lang="en-IN"/>
          </a:p>
        </p:txBody>
      </p:sp>
    </p:spTree>
    <p:extLst>
      <p:ext uri="{BB962C8B-B14F-4D97-AF65-F5344CB8AC3E}">
        <p14:creationId xmlns:p14="http://schemas.microsoft.com/office/powerpoint/2010/main" val="15343357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F1A-344B-84FC-4F13-F2ED83541DFF}"/>
              </a:ext>
            </a:extLst>
          </p:cNvPr>
          <p:cNvSpPr>
            <a:spLocks noGrp="1"/>
          </p:cNvSpPr>
          <p:nvPr>
            <p:ph type="title"/>
          </p:nvPr>
        </p:nvSpPr>
        <p:spPr>
          <a:xfrm>
            <a:off x="646111" y="452719"/>
            <a:ext cx="10942509" cy="955852"/>
          </a:xfrm>
        </p:spPr>
        <p:txBody>
          <a:bodyPr/>
          <a:lstStyle/>
          <a:p>
            <a:r>
              <a:rPr lang="en-IN" dirty="0"/>
              <a:t>Demand Forecasting </a:t>
            </a:r>
            <a:r>
              <a:rPr lang="en-IN" dirty="0">
                <a:solidFill>
                  <a:srgbClr val="FFFF00"/>
                </a:solidFill>
              </a:rPr>
              <a:t>:-  </a:t>
            </a:r>
            <a:r>
              <a:rPr lang="en-US" sz="2000" b="0" i="0" dirty="0">
                <a:solidFill>
                  <a:srgbClr val="FFFF00"/>
                </a:solidFill>
                <a:effectLst/>
                <a:latin typeface="arial" panose="020B0604020202020204" pitchFamily="34" charset="0"/>
              </a:rPr>
              <a:t>Demand forecasting allows manufacturing companies to gain insight into what their consumer needs through a variety of forecasting methods. These methods include: </a:t>
            </a:r>
            <a:r>
              <a:rPr lang="en-US" sz="2000" b="1" i="0" dirty="0">
                <a:solidFill>
                  <a:srgbClr val="FFFF00"/>
                </a:solidFill>
                <a:effectLst/>
                <a:latin typeface="arial" panose="020B0604020202020204" pitchFamily="34" charset="0"/>
              </a:rPr>
              <a:t>predictive analysis, conjoint analysis, client intent surveys, and the Delphi Method of forecasting</a:t>
            </a:r>
            <a:r>
              <a:rPr lang="en-US" sz="2000" b="0" i="0" dirty="0">
                <a:solidFill>
                  <a:srgbClr val="FFFF00"/>
                </a:solidFill>
                <a:effectLst/>
                <a:latin typeface="arial" panose="020B0604020202020204" pitchFamily="34" charset="0"/>
              </a:rPr>
              <a:t>.</a:t>
            </a:r>
            <a:endParaRPr lang="en-IN" sz="2000" dirty="0">
              <a:solidFill>
                <a:srgbClr val="FFFF00"/>
              </a:solidFill>
            </a:endParaRPr>
          </a:p>
        </p:txBody>
      </p:sp>
      <p:pic>
        <p:nvPicPr>
          <p:cNvPr id="6146" name="Picture 2" descr="Top 2 Demand Forecasting Techniques">
            <a:extLst>
              <a:ext uri="{FF2B5EF4-FFF2-40B4-BE49-F238E27FC236}">
                <a16:creationId xmlns:a16="http://schemas.microsoft.com/office/drawing/2014/main" id="{0A3B12F2-0045-D406-B16B-157E47909E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52" y="2243010"/>
            <a:ext cx="11616612" cy="45447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EBEDC16F-513D-3C44-D9C7-91B9BAE88C44}"/>
                  </a:ext>
                </a:extLst>
              </p14:cNvPr>
              <p14:cNvContentPartPr/>
              <p14:nvPr/>
            </p14:nvContentPartPr>
            <p14:xfrm>
              <a:off x="6885808" y="5392550"/>
              <a:ext cx="4789800" cy="56880"/>
            </p14:xfrm>
          </p:contentPart>
        </mc:Choice>
        <mc:Fallback>
          <p:pic>
            <p:nvPicPr>
              <p:cNvPr id="10" name="Ink 9">
                <a:extLst>
                  <a:ext uri="{FF2B5EF4-FFF2-40B4-BE49-F238E27FC236}">
                    <a16:creationId xmlns:a16="http://schemas.microsoft.com/office/drawing/2014/main" id="{EBEDC16F-513D-3C44-D9C7-91B9BAE88C44}"/>
                  </a:ext>
                </a:extLst>
              </p:cNvPr>
              <p:cNvPicPr/>
              <p:nvPr/>
            </p:nvPicPr>
            <p:blipFill>
              <a:blip r:embed="rId4"/>
              <a:stretch>
                <a:fillRect/>
              </a:stretch>
            </p:blipFill>
            <p:spPr>
              <a:xfrm>
                <a:off x="6796168" y="5212550"/>
                <a:ext cx="496944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7467B8B5-E10C-A5FC-326C-5867783DF290}"/>
                  </a:ext>
                </a:extLst>
              </p14:cNvPr>
              <p14:cNvContentPartPr/>
              <p14:nvPr/>
            </p14:nvContentPartPr>
            <p14:xfrm>
              <a:off x="7153648" y="5410910"/>
              <a:ext cx="4640760" cy="375480"/>
            </p14:xfrm>
          </p:contentPart>
        </mc:Choice>
        <mc:Fallback>
          <p:pic>
            <p:nvPicPr>
              <p:cNvPr id="11" name="Ink 10">
                <a:extLst>
                  <a:ext uri="{FF2B5EF4-FFF2-40B4-BE49-F238E27FC236}">
                    <a16:creationId xmlns:a16="http://schemas.microsoft.com/office/drawing/2014/main" id="{7467B8B5-E10C-A5FC-326C-5867783DF290}"/>
                  </a:ext>
                </a:extLst>
              </p:cNvPr>
              <p:cNvPicPr/>
              <p:nvPr/>
            </p:nvPicPr>
            <p:blipFill>
              <a:blip r:embed="rId6"/>
              <a:stretch>
                <a:fillRect/>
              </a:stretch>
            </p:blipFill>
            <p:spPr>
              <a:xfrm>
                <a:off x="7063648" y="5230910"/>
                <a:ext cx="4820400" cy="735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D2158199-CE1E-B8AE-E68E-1FB33AB85F5F}"/>
                  </a:ext>
                </a:extLst>
              </p14:cNvPr>
              <p14:cNvContentPartPr/>
              <p14:nvPr/>
            </p14:nvContentPartPr>
            <p14:xfrm>
              <a:off x="6867448" y="5446910"/>
              <a:ext cx="4894200" cy="68760"/>
            </p14:xfrm>
          </p:contentPart>
        </mc:Choice>
        <mc:Fallback>
          <p:pic>
            <p:nvPicPr>
              <p:cNvPr id="15" name="Ink 14">
                <a:extLst>
                  <a:ext uri="{FF2B5EF4-FFF2-40B4-BE49-F238E27FC236}">
                    <a16:creationId xmlns:a16="http://schemas.microsoft.com/office/drawing/2014/main" id="{D2158199-CE1E-B8AE-E68E-1FB33AB85F5F}"/>
                  </a:ext>
                </a:extLst>
              </p:cNvPr>
              <p:cNvPicPr/>
              <p:nvPr/>
            </p:nvPicPr>
            <p:blipFill>
              <a:blip r:embed="rId8"/>
              <a:stretch>
                <a:fillRect/>
              </a:stretch>
            </p:blipFill>
            <p:spPr>
              <a:xfrm>
                <a:off x="6804448" y="5384270"/>
                <a:ext cx="501984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8AF11C28-5920-6911-FAE6-A73A9D574146}"/>
                  </a:ext>
                </a:extLst>
              </p14:cNvPr>
              <p14:cNvContentPartPr/>
              <p14:nvPr/>
            </p14:nvContentPartPr>
            <p14:xfrm>
              <a:off x="-457112" y="27830"/>
              <a:ext cx="360" cy="360"/>
            </p14:xfrm>
          </p:contentPart>
        </mc:Choice>
        <mc:Fallback>
          <p:pic>
            <p:nvPicPr>
              <p:cNvPr id="16" name="Ink 15">
                <a:extLst>
                  <a:ext uri="{FF2B5EF4-FFF2-40B4-BE49-F238E27FC236}">
                    <a16:creationId xmlns:a16="http://schemas.microsoft.com/office/drawing/2014/main" id="{8AF11C28-5920-6911-FAE6-A73A9D574146}"/>
                  </a:ext>
                </a:extLst>
              </p:cNvPr>
              <p:cNvPicPr/>
              <p:nvPr/>
            </p:nvPicPr>
            <p:blipFill>
              <a:blip r:embed="rId10"/>
              <a:stretch>
                <a:fillRect/>
              </a:stretch>
            </p:blipFill>
            <p:spPr>
              <a:xfrm>
                <a:off x="-466112" y="188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AC80E85D-FDEA-3CB1-57C9-25872699BA86}"/>
                  </a:ext>
                </a:extLst>
              </p14:cNvPr>
              <p14:cNvContentPartPr/>
              <p14:nvPr/>
            </p14:nvContentPartPr>
            <p14:xfrm>
              <a:off x="6879328" y="5523230"/>
              <a:ext cx="1388160" cy="62280"/>
            </p14:xfrm>
          </p:contentPart>
        </mc:Choice>
        <mc:Fallback>
          <p:pic>
            <p:nvPicPr>
              <p:cNvPr id="17" name="Ink 16">
                <a:extLst>
                  <a:ext uri="{FF2B5EF4-FFF2-40B4-BE49-F238E27FC236}">
                    <a16:creationId xmlns:a16="http://schemas.microsoft.com/office/drawing/2014/main" id="{AC80E85D-FDEA-3CB1-57C9-25872699BA86}"/>
                  </a:ext>
                </a:extLst>
              </p:cNvPr>
              <p:cNvPicPr/>
              <p:nvPr/>
            </p:nvPicPr>
            <p:blipFill>
              <a:blip r:embed="rId12"/>
              <a:stretch>
                <a:fillRect/>
              </a:stretch>
            </p:blipFill>
            <p:spPr>
              <a:xfrm>
                <a:off x="6870688" y="5514590"/>
                <a:ext cx="14058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D6D8B015-9561-7627-309F-28C7EC465F9E}"/>
                  </a:ext>
                </a:extLst>
              </p14:cNvPr>
              <p14:cNvContentPartPr/>
              <p14:nvPr/>
            </p14:nvContentPartPr>
            <p14:xfrm>
              <a:off x="10300768" y="5495150"/>
              <a:ext cx="537480" cy="19440"/>
            </p14:xfrm>
          </p:contentPart>
        </mc:Choice>
        <mc:Fallback>
          <p:pic>
            <p:nvPicPr>
              <p:cNvPr id="18" name="Ink 17">
                <a:extLst>
                  <a:ext uri="{FF2B5EF4-FFF2-40B4-BE49-F238E27FC236}">
                    <a16:creationId xmlns:a16="http://schemas.microsoft.com/office/drawing/2014/main" id="{D6D8B015-9561-7627-309F-28C7EC465F9E}"/>
                  </a:ext>
                </a:extLst>
              </p:cNvPr>
              <p:cNvPicPr/>
              <p:nvPr/>
            </p:nvPicPr>
            <p:blipFill>
              <a:blip r:embed="rId14"/>
              <a:stretch>
                <a:fillRect/>
              </a:stretch>
            </p:blipFill>
            <p:spPr>
              <a:xfrm>
                <a:off x="10292128" y="5486510"/>
                <a:ext cx="555120" cy="37080"/>
              </a:xfrm>
              <a:prstGeom prst="rect">
                <a:avLst/>
              </a:prstGeom>
            </p:spPr>
          </p:pic>
        </mc:Fallback>
      </mc:AlternateContent>
    </p:spTree>
    <p:extLst>
      <p:ext uri="{BB962C8B-B14F-4D97-AF65-F5344CB8AC3E}">
        <p14:creationId xmlns:p14="http://schemas.microsoft.com/office/powerpoint/2010/main" val="62454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095C-CD73-A309-46DF-FFD130FBEB14}"/>
              </a:ext>
            </a:extLst>
          </p:cNvPr>
          <p:cNvSpPr>
            <a:spLocks noGrp="1"/>
          </p:cNvSpPr>
          <p:nvPr>
            <p:ph type="title"/>
          </p:nvPr>
        </p:nvSpPr>
        <p:spPr/>
        <p:txBody>
          <a:bodyPr/>
          <a:lstStyle/>
          <a:p>
            <a:r>
              <a:rPr lang="en-IN" dirty="0"/>
              <a:t>Graphical </a:t>
            </a:r>
            <a:r>
              <a:rPr lang="en-IN" dirty="0" err="1"/>
              <a:t>Reprsent</a:t>
            </a:r>
            <a:r>
              <a:rPr lang="en-IN" dirty="0"/>
              <a:t> </a:t>
            </a:r>
          </a:p>
        </p:txBody>
      </p:sp>
      <p:graphicFrame>
        <p:nvGraphicFramePr>
          <p:cNvPr id="4" name="Content Placeholder 3">
            <a:extLst>
              <a:ext uri="{FF2B5EF4-FFF2-40B4-BE49-F238E27FC236}">
                <a16:creationId xmlns:a16="http://schemas.microsoft.com/office/drawing/2014/main" id="{05CB27C0-DA5F-83C5-0513-351784002708}"/>
              </a:ext>
            </a:extLst>
          </p:cNvPr>
          <p:cNvGraphicFramePr>
            <a:graphicFrameLocks noGrp="1"/>
          </p:cNvGraphicFramePr>
          <p:nvPr>
            <p:ph idx="1"/>
            <p:extLst>
              <p:ext uri="{D42A27DB-BD31-4B8C-83A1-F6EECF244321}">
                <p14:modId xmlns:p14="http://schemas.microsoft.com/office/powerpoint/2010/main" val="2335163002"/>
              </p:ext>
            </p:extLst>
          </p:nvPr>
        </p:nvGraphicFramePr>
        <p:xfrm>
          <a:off x="419878" y="1296955"/>
          <a:ext cx="11476653" cy="53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044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1AFF-D58E-DDD4-1FCA-E567D4BBEE23}"/>
              </a:ext>
            </a:extLst>
          </p:cNvPr>
          <p:cNvSpPr>
            <a:spLocks noGrp="1"/>
          </p:cNvSpPr>
          <p:nvPr>
            <p:ph type="title"/>
          </p:nvPr>
        </p:nvSpPr>
        <p:spPr>
          <a:xfrm>
            <a:off x="646111" y="452718"/>
            <a:ext cx="9404723" cy="750931"/>
          </a:xfrm>
        </p:spPr>
        <p:txBody>
          <a:bodyPr/>
          <a:lstStyle/>
          <a:p>
            <a:r>
              <a:rPr lang="en-IN" dirty="0"/>
              <a:t>Observation :-</a:t>
            </a:r>
          </a:p>
        </p:txBody>
      </p:sp>
      <p:sp>
        <p:nvSpPr>
          <p:cNvPr id="3" name="Content Placeholder 2">
            <a:extLst>
              <a:ext uri="{FF2B5EF4-FFF2-40B4-BE49-F238E27FC236}">
                <a16:creationId xmlns:a16="http://schemas.microsoft.com/office/drawing/2014/main" id="{BE6A07D2-292F-8C20-6E87-2C1C35E42F0D}"/>
              </a:ext>
            </a:extLst>
          </p:cNvPr>
          <p:cNvSpPr>
            <a:spLocks noGrp="1"/>
          </p:cNvSpPr>
          <p:nvPr>
            <p:ph idx="1"/>
          </p:nvPr>
        </p:nvSpPr>
        <p:spPr>
          <a:xfrm>
            <a:off x="645130" y="1502230"/>
            <a:ext cx="9404723" cy="4746170"/>
          </a:xfrm>
        </p:spPr>
        <p:txBody>
          <a:bodyPr/>
          <a:lstStyle/>
          <a:p>
            <a:r>
              <a:rPr lang="en-IN" dirty="0"/>
              <a:t>Find Error for best Model</a:t>
            </a:r>
          </a:p>
          <a:p>
            <a:r>
              <a:rPr lang="en-IN" dirty="0"/>
              <a:t>Alpha can different for different product and season.</a:t>
            </a:r>
          </a:p>
          <a:p>
            <a:r>
              <a:rPr lang="en-IN" dirty="0"/>
              <a:t>Trend Analysis are work on Time Series</a:t>
            </a:r>
          </a:p>
          <a:p>
            <a:r>
              <a:rPr lang="en-IN" dirty="0"/>
              <a:t>But linear regression work on Associativity Method</a:t>
            </a:r>
          </a:p>
          <a:p>
            <a:r>
              <a:rPr lang="en-IN" dirty="0"/>
              <a:t>Linear regression work on relation between variable</a:t>
            </a:r>
          </a:p>
        </p:txBody>
      </p:sp>
    </p:spTree>
    <p:extLst>
      <p:ext uri="{BB962C8B-B14F-4D97-AF65-F5344CB8AC3E}">
        <p14:creationId xmlns:p14="http://schemas.microsoft.com/office/powerpoint/2010/main" val="369536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E6B7-DFD5-F1D0-D5B9-377A1F57E968}"/>
              </a:ext>
            </a:extLst>
          </p:cNvPr>
          <p:cNvSpPr>
            <a:spLocks noGrp="1"/>
          </p:cNvSpPr>
          <p:nvPr>
            <p:ph type="title"/>
          </p:nvPr>
        </p:nvSpPr>
        <p:spPr>
          <a:xfrm>
            <a:off x="646111" y="452718"/>
            <a:ext cx="9404723" cy="704278"/>
          </a:xfrm>
        </p:spPr>
        <p:txBody>
          <a:bodyPr/>
          <a:lstStyle/>
          <a:p>
            <a:r>
              <a:rPr lang="en-IN" dirty="0"/>
              <a:t>Moving Average:- </a:t>
            </a:r>
            <a:r>
              <a:rPr lang="en-US" sz="2000" b="0" i="0" dirty="0">
                <a:solidFill>
                  <a:srgbClr val="FF0000"/>
                </a:solidFill>
                <a:effectLst/>
                <a:latin typeface="arial" panose="020B0604020202020204" pitchFamily="34" charset="0"/>
              </a:rPr>
              <a:t>A moving average is defined as </a:t>
            </a:r>
            <a:r>
              <a:rPr lang="en-US" sz="2000" b="1" i="0" dirty="0">
                <a:solidFill>
                  <a:srgbClr val="FF0000"/>
                </a:solidFill>
                <a:effectLst/>
                <a:latin typeface="arial" panose="020B0604020202020204" pitchFamily="34" charset="0"/>
              </a:rPr>
              <a:t>an average of fixed number of items in the time series which move through the series by dropping the top items of the previous averaged group and adding the next in each successive average</a:t>
            </a:r>
            <a:r>
              <a:rPr lang="en-US" sz="2000" b="0" i="0" dirty="0">
                <a:solidFill>
                  <a:srgbClr val="FF0000"/>
                </a:solidFill>
                <a:effectLst/>
                <a:latin typeface="arial" panose="020B0604020202020204" pitchFamily="34" charset="0"/>
              </a:rPr>
              <a:t>.</a:t>
            </a:r>
            <a:endParaRPr lang="en-IN" sz="2000" dirty="0">
              <a:solidFill>
                <a:srgbClr val="FF0000"/>
              </a:solidFill>
            </a:endParaRPr>
          </a:p>
        </p:txBody>
      </p:sp>
      <p:graphicFrame>
        <p:nvGraphicFramePr>
          <p:cNvPr id="6" name="Content Placeholder 5">
            <a:extLst>
              <a:ext uri="{FF2B5EF4-FFF2-40B4-BE49-F238E27FC236}">
                <a16:creationId xmlns:a16="http://schemas.microsoft.com/office/drawing/2014/main" id="{BCCBD4D2-6C5A-0D5E-63B7-BAD9FA048D1D}"/>
              </a:ext>
            </a:extLst>
          </p:cNvPr>
          <p:cNvGraphicFramePr>
            <a:graphicFrameLocks noGrp="1"/>
          </p:cNvGraphicFramePr>
          <p:nvPr>
            <p:ph idx="1"/>
            <p:extLst>
              <p:ext uri="{D42A27DB-BD31-4B8C-83A1-F6EECF244321}">
                <p14:modId xmlns:p14="http://schemas.microsoft.com/office/powerpoint/2010/main" val="2255935677"/>
              </p:ext>
            </p:extLst>
          </p:nvPr>
        </p:nvGraphicFramePr>
        <p:xfrm>
          <a:off x="409575" y="2108718"/>
          <a:ext cx="11430971" cy="4506690"/>
        </p:xfrm>
        <a:graphic>
          <a:graphicData uri="http://schemas.openxmlformats.org/drawingml/2006/table">
            <a:tbl>
              <a:tblPr>
                <a:tableStyleId>{5C22544A-7EE6-4342-B048-85BDC9FD1C3A}</a:tableStyleId>
              </a:tblPr>
              <a:tblGrid>
                <a:gridCol w="3168144">
                  <a:extLst>
                    <a:ext uri="{9D8B030D-6E8A-4147-A177-3AD203B41FA5}">
                      <a16:colId xmlns:a16="http://schemas.microsoft.com/office/drawing/2014/main" val="2149816117"/>
                    </a:ext>
                  </a:extLst>
                </a:gridCol>
                <a:gridCol w="834980">
                  <a:extLst>
                    <a:ext uri="{9D8B030D-6E8A-4147-A177-3AD203B41FA5}">
                      <a16:colId xmlns:a16="http://schemas.microsoft.com/office/drawing/2014/main" val="1656937878"/>
                    </a:ext>
                  </a:extLst>
                </a:gridCol>
                <a:gridCol w="834980">
                  <a:extLst>
                    <a:ext uri="{9D8B030D-6E8A-4147-A177-3AD203B41FA5}">
                      <a16:colId xmlns:a16="http://schemas.microsoft.com/office/drawing/2014/main" val="1172448676"/>
                    </a:ext>
                  </a:extLst>
                </a:gridCol>
                <a:gridCol w="834980">
                  <a:extLst>
                    <a:ext uri="{9D8B030D-6E8A-4147-A177-3AD203B41FA5}">
                      <a16:colId xmlns:a16="http://schemas.microsoft.com/office/drawing/2014/main" val="3197767525"/>
                    </a:ext>
                  </a:extLst>
                </a:gridCol>
                <a:gridCol w="956748">
                  <a:extLst>
                    <a:ext uri="{9D8B030D-6E8A-4147-A177-3AD203B41FA5}">
                      <a16:colId xmlns:a16="http://schemas.microsoft.com/office/drawing/2014/main" val="2580410779"/>
                    </a:ext>
                  </a:extLst>
                </a:gridCol>
                <a:gridCol w="1130703">
                  <a:extLst>
                    <a:ext uri="{9D8B030D-6E8A-4147-A177-3AD203B41FA5}">
                      <a16:colId xmlns:a16="http://schemas.microsoft.com/office/drawing/2014/main" val="3519435274"/>
                    </a:ext>
                  </a:extLst>
                </a:gridCol>
                <a:gridCol w="1565589">
                  <a:extLst>
                    <a:ext uri="{9D8B030D-6E8A-4147-A177-3AD203B41FA5}">
                      <a16:colId xmlns:a16="http://schemas.microsoft.com/office/drawing/2014/main" val="2832062945"/>
                    </a:ext>
                  </a:extLst>
                </a:gridCol>
                <a:gridCol w="1269867">
                  <a:extLst>
                    <a:ext uri="{9D8B030D-6E8A-4147-A177-3AD203B41FA5}">
                      <a16:colId xmlns:a16="http://schemas.microsoft.com/office/drawing/2014/main" val="3099361458"/>
                    </a:ext>
                  </a:extLst>
                </a:gridCol>
                <a:gridCol w="834980">
                  <a:extLst>
                    <a:ext uri="{9D8B030D-6E8A-4147-A177-3AD203B41FA5}">
                      <a16:colId xmlns:a16="http://schemas.microsoft.com/office/drawing/2014/main" val="3289063604"/>
                    </a:ext>
                  </a:extLst>
                </a:gridCol>
              </a:tblGrid>
              <a:tr h="1334531">
                <a:tc>
                  <a:txBody>
                    <a:bodyPr/>
                    <a:lstStyle/>
                    <a:p>
                      <a:pPr algn="l" fontAlgn="ctr"/>
                      <a:r>
                        <a:rPr lang="en-IN" sz="1200" u="none" strike="noStrike" dirty="0">
                          <a:effectLst/>
                          <a:highlight>
                            <a:srgbClr val="00FF00"/>
                          </a:highlight>
                        </a:rPr>
                        <a:t>Time (Week)</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a:effectLst/>
                          <a:highlight>
                            <a:srgbClr val="00FF00"/>
                          </a:highlight>
                        </a:rPr>
                        <a:t>Sales</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a:effectLst/>
                          <a:highlight>
                            <a:srgbClr val="00FF00"/>
                          </a:highlight>
                        </a:rPr>
                        <a:t>MA</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a:effectLst/>
                          <a:highlight>
                            <a:srgbClr val="00FF00"/>
                          </a:highlight>
                        </a:rPr>
                        <a:t> </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a:effectLst/>
                          <a:highlight>
                            <a:srgbClr val="00FF00"/>
                          </a:highlight>
                        </a:rPr>
                        <a:t>Error</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err="1">
                          <a:effectLst/>
                          <a:highlight>
                            <a:srgbClr val="00FF00"/>
                          </a:highlight>
                        </a:rPr>
                        <a:t>SquerError</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err="1">
                          <a:effectLst/>
                          <a:highlight>
                            <a:srgbClr val="00FF00"/>
                          </a:highlight>
                        </a:rPr>
                        <a:t>Persentage</a:t>
                      </a:r>
                      <a:r>
                        <a:rPr lang="en-IN" sz="1200" u="none" strike="noStrike" dirty="0">
                          <a:effectLst/>
                          <a:highlight>
                            <a:srgbClr val="00FF00"/>
                          </a:highlight>
                        </a:rPr>
                        <a:t> Error</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ctr"/>
                      <a:r>
                        <a:rPr lang="en-IN" sz="1200" u="none" strike="noStrike" dirty="0" err="1">
                          <a:effectLst/>
                          <a:highlight>
                            <a:srgbClr val="00FF00"/>
                          </a:highlight>
                        </a:rPr>
                        <a:t>Abs.Per.Error</a:t>
                      </a:r>
                      <a:endParaRPr lang="en-IN" sz="1200" b="1" i="0" u="none" strike="noStrike" dirty="0">
                        <a:solidFill>
                          <a:srgbClr val="000000"/>
                        </a:solidFill>
                        <a:effectLst/>
                        <a:highlight>
                          <a:srgbClr val="00FF00"/>
                        </a:highlight>
                        <a:latin typeface="Calibri" panose="020F0502020204030204" pitchFamily="34" charset="0"/>
                      </a:endParaRPr>
                    </a:p>
                  </a:txBody>
                  <a:tcPr marL="0" marR="0" marT="0" marB="0" anchor="ctr"/>
                </a:tc>
                <a:tc>
                  <a:txBody>
                    <a:bodyPr/>
                    <a:lstStyle/>
                    <a:p>
                      <a:pPr algn="l" fontAlgn="b"/>
                      <a:endParaRPr lang="en-IN" sz="1100" b="0" i="0" u="none" strike="noStrike" dirty="0">
                        <a:solidFill>
                          <a:srgbClr val="000000"/>
                        </a:solidFill>
                        <a:effectLst/>
                        <a:highlight>
                          <a:srgbClr val="00FF00"/>
                        </a:highlight>
                        <a:latin typeface="Calibri" panose="020F0502020204030204" pitchFamily="34" charset="0"/>
                      </a:endParaRPr>
                    </a:p>
                  </a:txBody>
                  <a:tcPr marL="0" marR="0" marT="0" marB="0" anchor="b"/>
                </a:tc>
                <a:extLst>
                  <a:ext uri="{0D108BD9-81ED-4DB2-BD59-A6C34878D82A}">
                    <a16:rowId xmlns:a16="http://schemas.microsoft.com/office/drawing/2014/main" val="2412300947"/>
                  </a:ext>
                </a:extLst>
              </a:tr>
              <a:tr h="208402">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0487924"/>
                  </a:ext>
                </a:extLst>
              </a:tr>
              <a:tr h="208402">
                <a:tc>
                  <a:txBody>
                    <a:bodyPr/>
                    <a:lstStyle/>
                    <a:p>
                      <a:pPr algn="ctr" fontAlgn="ct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8082693"/>
                  </a:ext>
                </a:extLst>
              </a:tr>
              <a:tr h="208402">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2255891"/>
                  </a:ext>
                </a:extLst>
              </a:tr>
              <a:tr h="208402">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0.173913043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0.173913043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80685137"/>
                  </a:ext>
                </a:extLst>
              </a:tr>
              <a:tr h="208402">
                <a:tc>
                  <a:txBody>
                    <a:bodyPr/>
                    <a:lstStyle/>
                    <a:p>
                      <a:pPr algn="ct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-0.166666667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0.166666667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46430207"/>
                  </a:ext>
                </a:extLst>
              </a:tr>
              <a:tr h="208402">
                <a:tc>
                  <a:txBody>
                    <a:bodyPr/>
                    <a:lstStyle/>
                    <a:p>
                      <a:pPr algn="ct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86935615"/>
                  </a:ext>
                </a:extLst>
              </a:tr>
              <a:tr h="208402">
                <a:tc>
                  <a:txBody>
                    <a:bodyPr/>
                    <a:lstStyle/>
                    <a:p>
                      <a:pPr algn="ct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52119290"/>
                  </a:ext>
                </a:extLst>
              </a:tr>
              <a:tr h="208402">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35724537"/>
                  </a:ext>
                </a:extLst>
              </a:tr>
              <a:tr h="208402">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0.181818182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0.181818182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9791887"/>
                  </a:ext>
                </a:extLst>
              </a:tr>
              <a:tr h="208402">
                <a:tc>
                  <a:txBody>
                    <a:bodyPr/>
                    <a:lstStyle/>
                    <a:p>
                      <a:pPr algn="ct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0809109"/>
                  </a:ext>
                </a:extLst>
              </a:tr>
              <a:tr h="208402">
                <a:tc>
                  <a:txBody>
                    <a:bodyPr/>
                    <a:lstStyle/>
                    <a:p>
                      <a:pPr algn="ct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-0.333333333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0.333333333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4971571"/>
                  </a:ext>
                </a:extLst>
              </a:tr>
              <a:tr h="208402">
                <a:tc>
                  <a:txBody>
                    <a:bodyPr/>
                    <a:lstStyle/>
                    <a:p>
                      <a:pPr algn="ct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0.136363636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0.136363636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45813895"/>
                  </a:ext>
                </a:extLst>
              </a:tr>
              <a:tr h="289265">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t"/>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IN" sz="1100" u="none" strike="noStrike" dirty="0">
                          <a:effectLst/>
                          <a:highlight>
                            <a:srgbClr val="FFFF00"/>
                          </a:highlight>
                        </a:rPr>
                        <a:t>10.22222222</a:t>
                      </a:r>
                      <a:endParaRPr lang="en-IN" sz="1100" b="0" i="0" u="none" strike="noStrike" dirty="0">
                        <a:solidFill>
                          <a:srgbClr val="000000"/>
                        </a:solidFill>
                        <a:effectLst/>
                        <a:highlight>
                          <a:srgbClr val="FFFF00"/>
                        </a:highlight>
                        <a:latin typeface="Calibri" panose="020F0502020204030204" pitchFamily="34" charset="0"/>
                      </a:endParaRPr>
                    </a:p>
                  </a:txBody>
                  <a:tcPr marL="0" marR="0" marT="0" marB="0"/>
                </a:tc>
                <a:tc>
                  <a:txBody>
                    <a:bodyPr/>
                    <a:lstStyle/>
                    <a:p>
                      <a:pPr algn="ctr" fontAlgn="t"/>
                      <a:r>
                        <a:rPr lang="en-IN" sz="1100" u="none" strike="noStrike">
                          <a:effectLst/>
                        </a:rPr>
                        <a:t>-0.023100571</a:t>
                      </a:r>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IN" sz="1100" u="none" strike="noStrike">
                          <a:effectLst/>
                        </a:rPr>
                        <a:t>0.023100571</a:t>
                      </a:r>
                      <a:endParaRPr lang="en-IN" sz="1100" b="0" i="0" u="none" strike="noStrike">
                        <a:solidFill>
                          <a:srgbClr val="000000"/>
                        </a:solidFill>
                        <a:effectLst/>
                        <a:latin typeface="Calibri" panose="020F0502020204030204" pitchFamily="34" charset="0"/>
                      </a:endParaRPr>
                    </a:p>
                  </a:txBody>
                  <a:tcPr marL="0" marR="0" marT="0" marB="0"/>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2822382"/>
                  </a:ext>
                </a:extLst>
              </a:tr>
              <a:tr h="382070">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IN" sz="1100" u="none" strike="noStrike">
                          <a:effectLst/>
                          <a:highlight>
                            <a:srgbClr val="FFFF00"/>
                          </a:highlight>
                        </a:rPr>
                        <a:t>Mean Error</a:t>
                      </a:r>
                      <a:endParaRPr lang="en-IN" sz="1100" b="0" i="0" u="none" strike="noStrike">
                        <a:solidFill>
                          <a:srgbClr val="000000"/>
                        </a:solidFill>
                        <a:effectLst/>
                        <a:highlight>
                          <a:srgbClr val="FFFF00"/>
                        </a:highlight>
                        <a:latin typeface="Calibri" panose="020F0502020204030204" pitchFamily="34" charset="0"/>
                      </a:endParaRPr>
                    </a:p>
                  </a:txBody>
                  <a:tcPr marL="0" marR="0" marT="0" marB="0" anchor="ctr"/>
                </a:tc>
                <a:tc>
                  <a:txBody>
                    <a:bodyPr/>
                    <a:lstStyle/>
                    <a:p>
                      <a:pPr algn="l" fontAlgn="ctr"/>
                      <a:r>
                        <a:rPr lang="en-IN" sz="1100" u="none" strike="noStrike" dirty="0">
                          <a:effectLst/>
                          <a:highlight>
                            <a:srgbClr val="FFFF00"/>
                          </a:highlight>
                        </a:rPr>
                        <a:t> MSE</a:t>
                      </a:r>
                      <a:endParaRPr lang="en-IN" sz="1100" b="0" i="0" u="none" strike="noStrike" dirty="0">
                        <a:solidFill>
                          <a:srgbClr val="000000"/>
                        </a:solidFill>
                        <a:effectLst/>
                        <a:highlight>
                          <a:srgbClr val="FFFF00"/>
                        </a:highlight>
                        <a:latin typeface="Calibri" panose="020F0502020204030204" pitchFamily="34" charset="0"/>
                      </a:endParaRPr>
                    </a:p>
                  </a:txBody>
                  <a:tcPr marL="0" marR="0" marT="0" marB="0" anchor="ctr"/>
                </a:tc>
                <a:tc>
                  <a:txBody>
                    <a:bodyPr/>
                    <a:lstStyle/>
                    <a:p>
                      <a:pPr algn="l" fontAlgn="ctr"/>
                      <a:r>
                        <a:rPr lang="en-IN" sz="1100" u="none" strike="noStrike">
                          <a:effectLst/>
                          <a:highlight>
                            <a:srgbClr val="FFFF00"/>
                          </a:highlight>
                        </a:rPr>
                        <a:t>MPE</a:t>
                      </a:r>
                      <a:endParaRPr lang="en-IN" sz="1100" b="0" i="0" u="none" strike="noStrike">
                        <a:solidFill>
                          <a:srgbClr val="000000"/>
                        </a:solidFill>
                        <a:effectLst/>
                        <a:highlight>
                          <a:srgbClr val="FFFF00"/>
                        </a:highlight>
                        <a:latin typeface="Calibri" panose="020F0502020204030204" pitchFamily="34" charset="0"/>
                      </a:endParaRPr>
                    </a:p>
                  </a:txBody>
                  <a:tcPr marL="0" marR="0" marT="0" marB="0" anchor="ctr"/>
                </a:tc>
                <a:tc>
                  <a:txBody>
                    <a:bodyPr/>
                    <a:lstStyle/>
                    <a:p>
                      <a:pPr algn="l" fontAlgn="ctr"/>
                      <a:r>
                        <a:rPr lang="en-IN" sz="1100" u="none" strike="noStrike" dirty="0">
                          <a:effectLst/>
                          <a:highlight>
                            <a:srgbClr val="FFFF00"/>
                          </a:highlight>
                        </a:rPr>
                        <a:t>MAPE</a:t>
                      </a:r>
                      <a:endParaRPr lang="en-IN" sz="1100" b="0" i="0" u="none" strike="noStrike" dirty="0">
                        <a:solidFill>
                          <a:srgbClr val="000000"/>
                        </a:solidFill>
                        <a:effectLst/>
                        <a:highlight>
                          <a:srgbClr val="FFFF00"/>
                        </a:highlight>
                        <a:latin typeface="Calibri" panose="020F0502020204030204" pitchFamily="34" charset="0"/>
                      </a:endParaRPr>
                    </a:p>
                  </a:txBody>
                  <a:tcPr marL="0" marR="0" marT="0" marB="0" anchor="ct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1529934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014BF4A-1FA9-D65F-9B82-EDFCB20CF735}"/>
                  </a:ext>
                </a:extLst>
              </p14:cNvPr>
              <p14:cNvContentPartPr/>
              <p14:nvPr/>
            </p14:nvContentPartPr>
            <p14:xfrm>
              <a:off x="5589088" y="848990"/>
              <a:ext cx="38520" cy="111600"/>
            </p14:xfrm>
          </p:contentPart>
        </mc:Choice>
        <mc:Fallback>
          <p:pic>
            <p:nvPicPr>
              <p:cNvPr id="7" name="Ink 6">
                <a:extLst>
                  <a:ext uri="{FF2B5EF4-FFF2-40B4-BE49-F238E27FC236}">
                    <a16:creationId xmlns:a16="http://schemas.microsoft.com/office/drawing/2014/main" id="{2014BF4A-1FA9-D65F-9B82-EDFCB20CF735}"/>
                  </a:ext>
                </a:extLst>
              </p:cNvPr>
              <p:cNvPicPr/>
              <p:nvPr/>
            </p:nvPicPr>
            <p:blipFill>
              <a:blip r:embed="rId4"/>
              <a:stretch>
                <a:fillRect/>
              </a:stretch>
            </p:blipFill>
            <p:spPr>
              <a:xfrm>
                <a:off x="5580088" y="840350"/>
                <a:ext cx="56160" cy="129240"/>
              </a:xfrm>
              <a:prstGeom prst="rect">
                <a:avLst/>
              </a:prstGeom>
            </p:spPr>
          </p:pic>
        </mc:Fallback>
      </mc:AlternateContent>
    </p:spTree>
    <p:extLst>
      <p:ext uri="{BB962C8B-B14F-4D97-AF65-F5344CB8AC3E}">
        <p14:creationId xmlns:p14="http://schemas.microsoft.com/office/powerpoint/2010/main" val="276436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7F3C-1E8B-C044-F42D-09515FACF639}"/>
              </a:ext>
            </a:extLst>
          </p:cNvPr>
          <p:cNvSpPr>
            <a:spLocks noGrp="1"/>
          </p:cNvSpPr>
          <p:nvPr>
            <p:ph type="title"/>
          </p:nvPr>
        </p:nvSpPr>
        <p:spPr>
          <a:xfrm>
            <a:off x="646111" y="452718"/>
            <a:ext cx="9404723" cy="45719"/>
          </a:xfrm>
        </p:spPr>
        <p:txBody>
          <a:bodyPr/>
          <a:lstStyle/>
          <a:p>
            <a:r>
              <a:rPr lang="en-IN" dirty="0"/>
              <a:t>Graphical</a:t>
            </a:r>
          </a:p>
        </p:txBody>
      </p:sp>
      <p:graphicFrame>
        <p:nvGraphicFramePr>
          <p:cNvPr id="4" name="Content Placeholder 3">
            <a:extLst>
              <a:ext uri="{FF2B5EF4-FFF2-40B4-BE49-F238E27FC236}">
                <a16:creationId xmlns:a16="http://schemas.microsoft.com/office/drawing/2014/main" id="{A17AA753-D33F-B229-5977-FFCB2A3FE5EB}"/>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19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01E1-470B-1F7F-B4E9-D3ADDB6A2637}"/>
              </a:ext>
            </a:extLst>
          </p:cNvPr>
          <p:cNvSpPr>
            <a:spLocks noGrp="1"/>
          </p:cNvSpPr>
          <p:nvPr>
            <p:ph type="title"/>
          </p:nvPr>
        </p:nvSpPr>
        <p:spPr>
          <a:xfrm>
            <a:off x="646111" y="452718"/>
            <a:ext cx="9404723" cy="834906"/>
          </a:xfrm>
        </p:spPr>
        <p:txBody>
          <a:bodyPr/>
          <a:lstStyle/>
          <a:p>
            <a:r>
              <a:rPr lang="en-IN" dirty="0"/>
              <a:t>Exponential Smoothing:- </a:t>
            </a:r>
            <a:r>
              <a:rPr lang="en-US" sz="2000" b="0" i="0" dirty="0">
                <a:effectLst/>
                <a:latin typeface="arial" panose="020B0604020202020204" pitchFamily="34" charset="0"/>
              </a:rPr>
              <a:t>Exponential smoothing is </a:t>
            </a:r>
            <a:r>
              <a:rPr lang="en-US" sz="2000" b="1" i="0" dirty="0">
                <a:effectLst/>
                <a:latin typeface="arial" panose="020B0604020202020204" pitchFamily="34" charset="0"/>
              </a:rPr>
              <a:t>a method for forecasting univariate time series data</a:t>
            </a:r>
            <a:r>
              <a:rPr lang="en-US" sz="2000" b="0" i="0" dirty="0">
                <a:effectLst/>
                <a:latin typeface="arial" panose="020B0604020202020204" pitchFamily="34" charset="0"/>
              </a:rPr>
              <a:t>. It is based on the principle that a prediction is a weighted linear sum of past observations or lags. The Exponential Smoothing time series method works by assigning exponentially decreasing weights for past observations.</a:t>
            </a:r>
            <a:r>
              <a:rPr lang="en-IN" sz="2000" dirty="0"/>
              <a:t>    </a:t>
            </a:r>
          </a:p>
        </p:txBody>
      </p:sp>
      <p:graphicFrame>
        <p:nvGraphicFramePr>
          <p:cNvPr id="4" name="Content Placeholder 3">
            <a:extLst>
              <a:ext uri="{FF2B5EF4-FFF2-40B4-BE49-F238E27FC236}">
                <a16:creationId xmlns:a16="http://schemas.microsoft.com/office/drawing/2014/main" id="{3245B4A7-B0B1-8E58-F47A-478F3ECA56B9}"/>
              </a:ext>
            </a:extLst>
          </p:cNvPr>
          <p:cNvGraphicFramePr>
            <a:graphicFrameLocks noGrp="1"/>
          </p:cNvGraphicFramePr>
          <p:nvPr>
            <p:ph idx="1"/>
            <p:extLst>
              <p:ext uri="{D42A27DB-BD31-4B8C-83A1-F6EECF244321}">
                <p14:modId xmlns:p14="http://schemas.microsoft.com/office/powerpoint/2010/main" val="638215743"/>
              </p:ext>
            </p:extLst>
          </p:nvPr>
        </p:nvGraphicFramePr>
        <p:xfrm>
          <a:off x="1" y="2435290"/>
          <a:ext cx="11980507" cy="4362218"/>
        </p:xfrm>
        <a:graphic>
          <a:graphicData uri="http://schemas.openxmlformats.org/drawingml/2006/table">
            <a:tbl>
              <a:tblPr>
                <a:tableStyleId>{5C22544A-7EE6-4342-B048-85BDC9FD1C3A}</a:tableStyleId>
              </a:tblPr>
              <a:tblGrid>
                <a:gridCol w="1804924">
                  <a:extLst>
                    <a:ext uri="{9D8B030D-6E8A-4147-A177-3AD203B41FA5}">
                      <a16:colId xmlns:a16="http://schemas.microsoft.com/office/drawing/2014/main" val="1982631725"/>
                    </a:ext>
                  </a:extLst>
                </a:gridCol>
                <a:gridCol w="578953">
                  <a:extLst>
                    <a:ext uri="{9D8B030D-6E8A-4147-A177-3AD203B41FA5}">
                      <a16:colId xmlns:a16="http://schemas.microsoft.com/office/drawing/2014/main" val="2169739909"/>
                    </a:ext>
                  </a:extLst>
                </a:gridCol>
                <a:gridCol w="676647">
                  <a:extLst>
                    <a:ext uri="{9D8B030D-6E8A-4147-A177-3AD203B41FA5}">
                      <a16:colId xmlns:a16="http://schemas.microsoft.com/office/drawing/2014/main" val="1862358312"/>
                    </a:ext>
                  </a:extLst>
                </a:gridCol>
                <a:gridCol w="1700291">
                  <a:extLst>
                    <a:ext uri="{9D8B030D-6E8A-4147-A177-3AD203B41FA5}">
                      <a16:colId xmlns:a16="http://schemas.microsoft.com/office/drawing/2014/main" val="1700215374"/>
                    </a:ext>
                  </a:extLst>
                </a:gridCol>
                <a:gridCol w="1255600">
                  <a:extLst>
                    <a:ext uri="{9D8B030D-6E8A-4147-A177-3AD203B41FA5}">
                      <a16:colId xmlns:a16="http://schemas.microsoft.com/office/drawing/2014/main" val="3520273102"/>
                    </a:ext>
                  </a:extLst>
                </a:gridCol>
                <a:gridCol w="1712847">
                  <a:extLst>
                    <a:ext uri="{9D8B030D-6E8A-4147-A177-3AD203B41FA5}">
                      <a16:colId xmlns:a16="http://schemas.microsoft.com/office/drawing/2014/main" val="2463205191"/>
                    </a:ext>
                  </a:extLst>
                </a:gridCol>
                <a:gridCol w="2341690">
                  <a:extLst>
                    <a:ext uri="{9D8B030D-6E8A-4147-A177-3AD203B41FA5}">
                      <a16:colId xmlns:a16="http://schemas.microsoft.com/office/drawing/2014/main" val="2613803081"/>
                    </a:ext>
                  </a:extLst>
                </a:gridCol>
                <a:gridCol w="1909555">
                  <a:extLst>
                    <a:ext uri="{9D8B030D-6E8A-4147-A177-3AD203B41FA5}">
                      <a16:colId xmlns:a16="http://schemas.microsoft.com/office/drawing/2014/main" val="3049421779"/>
                    </a:ext>
                  </a:extLst>
                </a:gridCol>
              </a:tblGrid>
              <a:tr h="186226">
                <a:tc>
                  <a:txBody>
                    <a:bodyPr/>
                    <a:lstStyle/>
                    <a:p>
                      <a:pPr algn="r" fontAlgn="b"/>
                      <a:r>
                        <a:rPr lang="en-IN" sz="900" u="none" strike="noStrike">
                          <a:effectLst/>
                        </a:rPr>
                        <a:t>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593872323"/>
                  </a:ext>
                </a:extLst>
              </a:tr>
              <a:tr h="186226">
                <a:tc>
                  <a:txBody>
                    <a:bodyPr/>
                    <a:lstStyle/>
                    <a:p>
                      <a:pPr algn="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21</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0.19047619</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0.19047619</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293154158"/>
                  </a:ext>
                </a:extLst>
              </a:tr>
              <a:tr h="186226">
                <a:tc>
                  <a:txBody>
                    <a:bodyPr/>
                    <a:lstStyle/>
                    <a:p>
                      <a:pPr algn="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19</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17.8</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17.8</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1.44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0.063157895</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0.063157895</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320865971"/>
                  </a:ext>
                </a:extLst>
              </a:tr>
              <a:tr h="186226">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23</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18.04</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18.04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4.96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24.6016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0.215652174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0.215652174</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553978494"/>
                  </a:ext>
                </a:extLst>
              </a:tr>
              <a:tr h="186226">
                <a:tc>
                  <a:txBody>
                    <a:bodyPr/>
                    <a:lstStyle/>
                    <a:p>
                      <a:pPr algn="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19.032</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19.032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-1.032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1.065024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-0.057333333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0.057333333</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233722025"/>
                  </a:ext>
                </a:extLst>
              </a:tr>
              <a:tr h="186226">
                <a:tc>
                  <a:txBody>
                    <a:bodyPr/>
                    <a:lstStyle/>
                    <a:p>
                      <a:pPr algn="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16</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18.8256</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18.8256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-2.8256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7.98401536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-0.1766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0.1766</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397173247"/>
                  </a:ext>
                </a:extLst>
              </a:tr>
              <a:tr h="186226">
                <a:tc>
                  <a:txBody>
                    <a:bodyPr/>
                    <a:lstStyle/>
                    <a:p>
                      <a:pPr algn="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18.26048</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18.26048</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1.73952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3.02592983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0.086976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0.086976</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1563036108"/>
                  </a:ext>
                </a:extLst>
              </a:tr>
              <a:tr h="186226">
                <a:tc>
                  <a:txBody>
                    <a:bodyPr/>
                    <a:lstStyle/>
                    <a:p>
                      <a:pPr algn="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18.608384</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18.608384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-0.60838</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0.370131091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-0.033799111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0.033799111</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839078787"/>
                  </a:ext>
                </a:extLst>
              </a:tr>
              <a:tr h="186226">
                <a:tc>
                  <a:txBody>
                    <a:bodyPr/>
                    <a:lstStyle/>
                    <a:p>
                      <a:pPr algn="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18.4867072</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18.4867072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3.513293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12.3432263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0.159695127</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0.159695127</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334215862"/>
                  </a:ext>
                </a:extLst>
              </a:tr>
              <a:tr h="186226">
                <a:tc>
                  <a:txBody>
                    <a:bodyPr/>
                    <a:lstStyle/>
                    <a:p>
                      <a:pPr algn="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19.18936576</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19.18936576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0.810634</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0.657127871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0.040531712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0.040531712</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1736974216"/>
                  </a:ext>
                </a:extLst>
              </a:tr>
              <a:tr h="186226">
                <a:tc>
                  <a:txBody>
                    <a:bodyPr/>
                    <a:lstStyle/>
                    <a:p>
                      <a:pPr algn="r" fontAlgn="b"/>
                      <a:r>
                        <a:rPr lang="en-IN" sz="900" u="none" strike="noStrike">
                          <a:effectLst/>
                        </a:rPr>
                        <a:t>11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15</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dirty="0">
                          <a:effectLst/>
                        </a:rPr>
                        <a:t>19.35149261</a:t>
                      </a:r>
                      <a:endParaRPr lang="en-IN" sz="900" b="0" i="0" u="none" strike="noStrike" dirty="0">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19.35149261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-4.35149</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18.93548792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-0.290099507</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0.290099507</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104772119"/>
                  </a:ext>
                </a:extLst>
              </a:tr>
              <a:tr h="186226">
                <a:tc>
                  <a:txBody>
                    <a:bodyPr/>
                    <a:lstStyle/>
                    <a:p>
                      <a:pPr algn="r"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r" fontAlgn="b"/>
                      <a:r>
                        <a:rPr lang="en-IN" sz="900" u="none" strike="noStrike">
                          <a:effectLst/>
                        </a:rPr>
                        <a:t>18.48119409</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r" fontAlgn="b"/>
                      <a:r>
                        <a:rPr lang="en-IN" sz="900" u="none" strike="noStrike">
                          <a:effectLst/>
                        </a:rPr>
                        <a:t>18.48119409</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3.518806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12.38199506</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0.159945723</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0.159945723</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025588410"/>
                  </a:ext>
                </a:extLst>
              </a:tr>
              <a:tr h="245491">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l" fontAlgn="b"/>
                      <a:r>
                        <a:rPr lang="en-IN" sz="1200" u="none" strike="noStrike" dirty="0">
                          <a:effectLst/>
                          <a:highlight>
                            <a:srgbClr val="FFFF00"/>
                          </a:highlight>
                        </a:rPr>
                        <a:t>Average</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hMerge="1">
                  <a:txBody>
                    <a:bodyPr/>
                    <a:lstStyle/>
                    <a:p>
                      <a:pPr algn="l" fontAlgn="b"/>
                      <a:r>
                        <a:rPr lang="en-IN" sz="1200" u="none" strike="noStrike">
                          <a:effectLst/>
                        </a:rPr>
                        <a:t>Average</a:t>
                      </a:r>
                      <a:endParaRPr lang="en-IN" sz="1200" b="1"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0.993161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dirty="0">
                          <a:effectLst/>
                          <a:highlight>
                            <a:srgbClr val="FFFF00"/>
                          </a:highlight>
                        </a:rPr>
                        <a:t>8.982230675</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r" fontAlgn="b"/>
                      <a:r>
                        <a:rPr lang="en-IN" sz="900" u="none" strike="noStrike">
                          <a:effectLst/>
                        </a:rPr>
                        <a:t>0.032600261</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r" fontAlgn="b"/>
                      <a:r>
                        <a:rPr lang="en-IN" sz="900" u="none" strike="noStrike">
                          <a:effectLst/>
                        </a:rPr>
                        <a:t>0.134024252</a:t>
                      </a:r>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1348892596"/>
                  </a:ext>
                </a:extLst>
              </a:tr>
              <a:tr h="186226">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r>
                        <a:rPr lang="en-IN" sz="900" u="none" strike="noStrike" dirty="0">
                          <a:effectLst/>
                          <a:highlight>
                            <a:srgbClr val="FFFF00"/>
                          </a:highlight>
                        </a:rPr>
                        <a:t>Mean Error</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dirty="0">
                          <a:effectLst/>
                          <a:highlight>
                            <a:srgbClr val="FFFF00"/>
                          </a:highlight>
                        </a:rPr>
                        <a:t> MSE</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dirty="0">
                          <a:effectLst/>
                          <a:highlight>
                            <a:srgbClr val="FFFF00"/>
                          </a:highlight>
                        </a:rPr>
                        <a:t>MPE</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dirty="0">
                          <a:effectLst/>
                          <a:highlight>
                            <a:srgbClr val="FFFF00"/>
                          </a:highlight>
                        </a:rPr>
                        <a:t>MAPE</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extLst>
                  <a:ext uri="{0D108BD9-81ED-4DB2-BD59-A6C34878D82A}">
                    <a16:rowId xmlns:a16="http://schemas.microsoft.com/office/drawing/2014/main" val="1410870155"/>
                  </a:ext>
                </a:extLst>
              </a:tr>
              <a:tr h="186226">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915564398"/>
                  </a:ext>
                </a:extLst>
              </a:tr>
              <a:tr h="186226">
                <a:tc>
                  <a:txBody>
                    <a:bodyPr/>
                    <a:lstStyle/>
                    <a:p>
                      <a:pPr algn="l" fontAlgn="b"/>
                      <a:r>
                        <a:rPr lang="en-IN" sz="900" u="none" strike="noStrike" dirty="0">
                          <a:effectLst/>
                          <a:highlight>
                            <a:srgbClr val="FFFF00"/>
                          </a:highlight>
                        </a:rPr>
                        <a:t>Alpha=</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r" fontAlgn="b"/>
                      <a:r>
                        <a:rPr lang="en-IN" sz="900" u="none" strike="noStrike" dirty="0">
                          <a:effectLst/>
                        </a:rPr>
                        <a:t>0.2</a:t>
                      </a:r>
                      <a:endParaRPr lang="en-IN" sz="900" b="0" i="0" u="none" strike="noStrike" dirty="0">
                        <a:solidFill>
                          <a:srgbClr val="000000"/>
                        </a:solidFill>
                        <a:effectLst/>
                        <a:latin typeface="Calibri" panose="020F0502020204030204" pitchFamily="34" charset="0"/>
                      </a:endParaRPr>
                    </a:p>
                  </a:txBody>
                  <a:tcPr marL="6505" marR="6505" marT="6505" marB="0" anchor="b"/>
                </a:tc>
                <a:tc gridSpan="2">
                  <a:txBody>
                    <a:bodyPr/>
                    <a:lstStyle/>
                    <a:p>
                      <a:pPr algn="r" fontAlgn="b"/>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824264010"/>
                  </a:ext>
                </a:extLst>
              </a:tr>
              <a:tr h="186226">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hMerge="1">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427364431"/>
                  </a:ext>
                </a:extLst>
              </a:tr>
              <a:tr h="205981">
                <a:tc>
                  <a:txBody>
                    <a:bodyPr/>
                    <a:lstStyle/>
                    <a:p>
                      <a:pPr algn="l" fontAlgn="b"/>
                      <a:r>
                        <a:rPr lang="en-IN" sz="900" u="none" strike="noStrike" dirty="0">
                          <a:effectLst/>
                          <a:highlight>
                            <a:srgbClr val="FFFF00"/>
                          </a:highlight>
                        </a:rPr>
                        <a:t>Forecasting Formula</a:t>
                      </a:r>
                      <a:r>
                        <a:rPr lang="en-IN" sz="1000" u="none" strike="noStrike" dirty="0">
                          <a:effectLst/>
                          <a:highlight>
                            <a:srgbClr val="FFFF00"/>
                          </a:highlight>
                        </a:rPr>
                        <a:t> Ft</a:t>
                      </a:r>
                      <a:r>
                        <a:rPr lang="en-IN" sz="900" u="none" strike="noStrike" dirty="0">
                          <a:effectLst/>
                          <a:highlight>
                            <a:srgbClr val="FFFF00"/>
                          </a:highlight>
                        </a:rPr>
                        <a:t> =</a:t>
                      </a:r>
                      <a:endParaRPr lang="en-IN" sz="900" b="0"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a:effectLst/>
                          <a:highlight>
                            <a:srgbClr val="FFFF00"/>
                          </a:highlight>
                        </a:rPr>
                        <a:t> </a:t>
                      </a:r>
                      <a:endParaRPr lang="en-IN" sz="900" b="0" i="0" u="none" strike="noStrike">
                        <a:solidFill>
                          <a:srgbClr val="000000"/>
                        </a:solidFill>
                        <a:effectLst/>
                        <a:highlight>
                          <a:srgbClr val="FFFF00"/>
                        </a:highlight>
                        <a:latin typeface="Calibri" panose="020F0502020204030204" pitchFamily="34" charset="0"/>
                      </a:endParaRPr>
                    </a:p>
                  </a:txBody>
                  <a:tcPr marL="6505" marR="6505" marT="6505" marB="0" anchor="b"/>
                </a:tc>
                <a:tc gridSpan="2">
                  <a:txBody>
                    <a:bodyPr/>
                    <a:lstStyle/>
                    <a:p>
                      <a:pPr algn="l" fontAlgn="b"/>
                      <a:r>
                        <a:rPr lang="en-IN" sz="900" u="none" strike="noStrike">
                          <a:effectLst/>
                          <a:highlight>
                            <a:srgbClr val="FFFF00"/>
                          </a:highlight>
                        </a:rPr>
                        <a:t>At-1*</a:t>
                      </a:r>
                      <a:r>
                        <a:rPr lang="el-GR" sz="900" u="none" strike="noStrike">
                          <a:effectLst/>
                          <a:highlight>
                            <a:srgbClr val="FFFF00"/>
                          </a:highlight>
                        </a:rPr>
                        <a:t>α+(1-α)*</a:t>
                      </a:r>
                      <a:r>
                        <a:rPr lang="en-IN" sz="900" u="none" strike="noStrike">
                          <a:effectLst/>
                          <a:highlight>
                            <a:srgbClr val="FFFF00"/>
                          </a:highlight>
                        </a:rPr>
                        <a:t>Ft-1</a:t>
                      </a:r>
                      <a:endParaRPr lang="en-IN" sz="900" b="0" i="0" u="none" strike="noStrike">
                        <a:solidFill>
                          <a:srgbClr val="000000"/>
                        </a:solidFill>
                        <a:effectLst/>
                        <a:highlight>
                          <a:srgbClr val="FFFF00"/>
                        </a:highlight>
                        <a:latin typeface="Calibri" panose="020F0502020204030204" pitchFamily="34" charset="0"/>
                      </a:endParaRPr>
                    </a:p>
                  </a:txBody>
                  <a:tcPr marL="6505" marR="6505" marT="6505" marB="0" anchor="b"/>
                </a:tc>
                <a:tc hMerge="1">
                  <a:txBody>
                    <a:bodyPr/>
                    <a:lstStyle/>
                    <a:p>
                      <a:pPr algn="l" fontAlgn="b"/>
                      <a:r>
                        <a:rPr lang="en-IN" sz="900" u="none" strike="noStrike" dirty="0">
                          <a:effectLst/>
                          <a:highlight>
                            <a:srgbClr val="FFFF00"/>
                          </a:highlight>
                        </a:rPr>
                        <a:t>At-1*</a:t>
                      </a:r>
                      <a:r>
                        <a:rPr lang="el-GR" sz="900" u="none" strike="noStrike" dirty="0">
                          <a:effectLst/>
                          <a:highlight>
                            <a:srgbClr val="FFFF00"/>
                          </a:highlight>
                        </a:rPr>
                        <a:t>α+(1-α)*</a:t>
                      </a:r>
                      <a:r>
                        <a:rPr lang="en-IN" sz="900" u="none" strike="noStrike" dirty="0">
                          <a:effectLst/>
                          <a:highlight>
                            <a:srgbClr val="FFFF00"/>
                          </a:highlight>
                        </a:rPr>
                        <a:t>Ft-1</a:t>
                      </a:r>
                      <a:endParaRPr lang="en-IN" sz="900" b="1" i="0" u="none" strike="noStrike" dirty="0">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064689391"/>
                  </a:ext>
                </a:extLst>
              </a:tr>
              <a:tr h="186226">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gridSpan="2">
                  <a:txBody>
                    <a:bodyPr/>
                    <a:lstStyle/>
                    <a:p>
                      <a:pPr algn="l" fontAlgn="b"/>
                      <a:endParaRPr lang="en-IN" sz="900" b="0" i="0" u="none" strike="noStrike" dirty="0">
                        <a:solidFill>
                          <a:srgbClr val="000000"/>
                        </a:solidFill>
                        <a:effectLst/>
                        <a:latin typeface="Calibri" panose="020F0502020204030204" pitchFamily="34" charset="0"/>
                      </a:endParaRPr>
                    </a:p>
                  </a:txBody>
                  <a:tcPr marL="6505" marR="6505" marT="6505" marB="0" anchor="b"/>
                </a:tc>
                <a:tc hMerge="1">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996314237"/>
                  </a:ext>
                </a:extLst>
              </a:tr>
              <a:tr h="186226">
                <a:tc gridSpan="4">
                  <a:txBody>
                    <a:bodyPr/>
                    <a:lstStyle/>
                    <a:p>
                      <a:pPr algn="l" fontAlgn="b"/>
                      <a:r>
                        <a:rPr lang="en-IN" sz="900" u="none" strike="noStrike" dirty="0">
                          <a:effectLst/>
                          <a:highlight>
                            <a:srgbClr val="00FF00"/>
                          </a:highlight>
                        </a:rPr>
                        <a:t>At-1= Previous actual demand</a:t>
                      </a:r>
                      <a:endParaRPr lang="en-IN" sz="900" b="1" i="0" u="none" strike="noStrike" dirty="0">
                        <a:solidFill>
                          <a:srgbClr val="000000"/>
                        </a:solidFill>
                        <a:effectLst/>
                        <a:highlight>
                          <a:srgbClr val="00FF00"/>
                        </a:highlight>
                        <a:latin typeface="Calibri" panose="020F0502020204030204" pitchFamily="34" charset="0"/>
                      </a:endParaRPr>
                    </a:p>
                  </a:txBody>
                  <a:tcPr marL="6505" marR="6505" marT="650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l-GR" sz="900" u="none" strike="noStrike" dirty="0">
                          <a:effectLst/>
                          <a:highlight>
                            <a:srgbClr val="FFFF00"/>
                          </a:highlight>
                        </a:rPr>
                        <a:t>1-α =</a:t>
                      </a:r>
                      <a:r>
                        <a:rPr lang="en-IN" sz="900" u="none" strike="noStrike" dirty="0">
                          <a:effectLst/>
                          <a:highlight>
                            <a:srgbClr val="FFFF00"/>
                          </a:highlight>
                        </a:rPr>
                        <a:t>Damping Factor</a:t>
                      </a:r>
                      <a:endParaRPr lang="en-IN" sz="900" b="1" i="0" u="none" strike="noStrike" dirty="0">
                        <a:solidFill>
                          <a:srgbClr val="FF0000"/>
                        </a:solidFill>
                        <a:effectLst/>
                        <a:highlight>
                          <a:srgbClr val="FFFF00"/>
                        </a:highlight>
                        <a:latin typeface="Calibri" panose="020F0502020204030204" pitchFamily="34" charset="0"/>
                      </a:endParaRPr>
                    </a:p>
                  </a:txBody>
                  <a:tcPr marL="6505" marR="6505" marT="6505" marB="0" anchor="b"/>
                </a:tc>
                <a:tc>
                  <a:txBody>
                    <a:bodyPr/>
                    <a:lstStyle/>
                    <a:p>
                      <a:pPr algn="l" fontAlgn="b"/>
                      <a:r>
                        <a:rPr lang="en-IN" sz="900" u="none" strike="noStrike">
                          <a:effectLst/>
                        </a:rPr>
                        <a:t> </a:t>
                      </a:r>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287075562"/>
                  </a:ext>
                </a:extLst>
              </a:tr>
              <a:tr h="186226">
                <a:tc gridSpan="4">
                  <a:txBody>
                    <a:bodyPr/>
                    <a:lstStyle/>
                    <a:p>
                      <a:pPr algn="l" fontAlgn="b"/>
                      <a:r>
                        <a:rPr lang="en-IN" sz="900" u="none" strike="noStrike" dirty="0">
                          <a:effectLst/>
                          <a:highlight>
                            <a:srgbClr val="00FF00"/>
                          </a:highlight>
                        </a:rPr>
                        <a:t>Ft-1= Previous period Forecast</a:t>
                      </a:r>
                      <a:endParaRPr lang="en-IN" sz="900" b="1" i="0" u="none" strike="noStrike" dirty="0">
                        <a:solidFill>
                          <a:srgbClr val="000000"/>
                        </a:solidFill>
                        <a:effectLst/>
                        <a:highlight>
                          <a:srgbClr val="00FF00"/>
                        </a:highlight>
                        <a:latin typeface="Calibri" panose="020F0502020204030204" pitchFamily="34" charset="0"/>
                      </a:endParaRPr>
                    </a:p>
                  </a:txBody>
                  <a:tcPr marL="6505" marR="6505" marT="650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2689102767"/>
                  </a:ext>
                </a:extLst>
              </a:tr>
              <a:tr h="186226">
                <a:tc gridSpan="4">
                  <a:txBody>
                    <a:bodyPr/>
                    <a:lstStyle/>
                    <a:p>
                      <a:pPr algn="l" fontAlgn="b"/>
                      <a:r>
                        <a:rPr lang="en-IN" sz="900" u="none" strike="noStrike" dirty="0">
                          <a:effectLst/>
                          <a:highlight>
                            <a:srgbClr val="00FF00"/>
                          </a:highlight>
                        </a:rPr>
                        <a:t>alpha= smoothing constant</a:t>
                      </a:r>
                      <a:endParaRPr lang="en-IN" sz="900" b="1" i="0" u="none" strike="noStrike" dirty="0">
                        <a:solidFill>
                          <a:srgbClr val="000000"/>
                        </a:solidFill>
                        <a:effectLst/>
                        <a:highlight>
                          <a:srgbClr val="00FF00"/>
                        </a:highlight>
                        <a:latin typeface="Calibri" panose="020F0502020204030204" pitchFamily="34" charset="0"/>
                      </a:endParaRPr>
                    </a:p>
                  </a:txBody>
                  <a:tcPr marL="6505" marR="6505" marT="6505"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848049051"/>
                  </a:ext>
                </a:extLst>
              </a:tr>
              <a:tr h="186226">
                <a:tc gridSpan="3">
                  <a:txBody>
                    <a:bodyPr/>
                    <a:lstStyle/>
                    <a:p>
                      <a:pPr algn="l" fontAlgn="b"/>
                      <a:r>
                        <a:rPr lang="en-IN" sz="900" u="none" strike="noStrike" dirty="0">
                          <a:effectLst/>
                          <a:highlight>
                            <a:srgbClr val="00FF00"/>
                          </a:highlight>
                        </a:rPr>
                        <a:t>Ft= New Forecast</a:t>
                      </a:r>
                      <a:endParaRPr lang="en-IN" sz="900" b="1" i="0" u="none" strike="noStrike" dirty="0">
                        <a:solidFill>
                          <a:srgbClr val="000000"/>
                        </a:solidFill>
                        <a:effectLst/>
                        <a:highlight>
                          <a:srgbClr val="00FF00"/>
                        </a:highlight>
                        <a:latin typeface="Calibri" panose="020F0502020204030204" pitchFamily="34" charset="0"/>
                      </a:endParaRPr>
                    </a:p>
                  </a:txBody>
                  <a:tcPr marL="6505" marR="6505" marT="6505" marB="0" anchor="b"/>
                </a:tc>
                <a:tc hMerge="1">
                  <a:txBody>
                    <a:bodyPr/>
                    <a:lstStyle/>
                    <a:p>
                      <a:endParaRPr lang="en-IN"/>
                    </a:p>
                  </a:txBody>
                  <a:tcPr/>
                </a:tc>
                <a:tc hMerge="1">
                  <a:txBody>
                    <a:bodyPr/>
                    <a:lstStyle/>
                    <a:p>
                      <a:pPr algn="l" fontAlgn="b"/>
                      <a:endParaRPr lang="en-IN" sz="900" b="1"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05" marR="6505" marT="6505" marB="0" anchor="b"/>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05" marR="6505" marT="6505" marB="0" anchor="b"/>
                </a:tc>
                <a:extLst>
                  <a:ext uri="{0D108BD9-81ED-4DB2-BD59-A6C34878D82A}">
                    <a16:rowId xmlns:a16="http://schemas.microsoft.com/office/drawing/2014/main" val="3147160312"/>
                  </a:ext>
                </a:extLst>
              </a:tr>
            </a:tbl>
          </a:graphicData>
        </a:graphic>
      </p:graphicFrame>
    </p:spTree>
    <p:extLst>
      <p:ext uri="{BB962C8B-B14F-4D97-AF65-F5344CB8AC3E}">
        <p14:creationId xmlns:p14="http://schemas.microsoft.com/office/powerpoint/2010/main" val="328850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3F54-979B-2EB1-7CFD-EDF1B27F00EA}"/>
              </a:ext>
            </a:extLst>
          </p:cNvPr>
          <p:cNvSpPr>
            <a:spLocks noGrp="1"/>
          </p:cNvSpPr>
          <p:nvPr>
            <p:ph type="title"/>
          </p:nvPr>
        </p:nvSpPr>
        <p:spPr>
          <a:xfrm>
            <a:off x="646111" y="452718"/>
            <a:ext cx="9141701" cy="890890"/>
          </a:xfrm>
        </p:spPr>
        <p:txBody>
          <a:bodyPr/>
          <a:lstStyle/>
          <a:p>
            <a:r>
              <a:rPr lang="en-IN" dirty="0"/>
              <a:t>Graphical Represent</a:t>
            </a:r>
          </a:p>
        </p:txBody>
      </p:sp>
      <p:graphicFrame>
        <p:nvGraphicFramePr>
          <p:cNvPr id="4" name="Content Placeholder 3">
            <a:extLst>
              <a:ext uri="{FF2B5EF4-FFF2-40B4-BE49-F238E27FC236}">
                <a16:creationId xmlns:a16="http://schemas.microsoft.com/office/drawing/2014/main" id="{249196AD-83C0-7ED2-731E-27D8C9D0E12F}"/>
              </a:ext>
            </a:extLst>
          </p:cNvPr>
          <p:cNvGraphicFramePr>
            <a:graphicFrameLocks noGrp="1"/>
          </p:cNvGraphicFramePr>
          <p:nvPr>
            <p:ph idx="1"/>
            <p:extLst>
              <p:ext uri="{D42A27DB-BD31-4B8C-83A1-F6EECF244321}">
                <p14:modId xmlns:p14="http://schemas.microsoft.com/office/powerpoint/2010/main" val="1115791018"/>
              </p:ext>
            </p:extLst>
          </p:nvPr>
        </p:nvGraphicFramePr>
        <p:xfrm>
          <a:off x="646111" y="1343608"/>
          <a:ext cx="10587946" cy="4904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15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5547-7E9B-D734-DC31-9642682C5F55}"/>
              </a:ext>
            </a:extLst>
          </p:cNvPr>
          <p:cNvSpPr>
            <a:spLocks noGrp="1"/>
          </p:cNvSpPr>
          <p:nvPr>
            <p:ph type="title"/>
          </p:nvPr>
        </p:nvSpPr>
        <p:spPr>
          <a:xfrm>
            <a:off x="438539" y="452718"/>
            <a:ext cx="11560628" cy="713609"/>
          </a:xfrm>
        </p:spPr>
        <p:txBody>
          <a:bodyPr/>
          <a:lstStyle/>
          <a:p>
            <a:r>
              <a:rPr lang="en-IN" dirty="0"/>
              <a:t>Trend Analysis:-  </a:t>
            </a:r>
            <a:r>
              <a:rPr lang="en-US" sz="2000" b="0" i="0" dirty="0">
                <a:solidFill>
                  <a:srgbClr val="FFFF00"/>
                </a:solidFill>
                <a:effectLst/>
                <a:latin typeface="arial" panose="020B0604020202020204" pitchFamily="34" charset="0"/>
              </a:rPr>
              <a:t>The trend is </a:t>
            </a:r>
            <a:r>
              <a:rPr lang="en-US" sz="2000" b="1" i="0" dirty="0">
                <a:solidFill>
                  <a:srgbClr val="FFFF00"/>
                </a:solidFill>
                <a:effectLst/>
                <a:latin typeface="arial" panose="020B0604020202020204" pitchFamily="34" charset="0"/>
              </a:rPr>
              <a:t>the component of a time series that represents variations of low frequency in a time series, the high and medium frequency fluctuations having been filtered out</a:t>
            </a:r>
            <a:r>
              <a:rPr lang="en-US" b="0" i="0" dirty="0">
                <a:solidFill>
                  <a:srgbClr val="FFFF00"/>
                </a:solidFill>
                <a:effectLst/>
                <a:latin typeface="arial" panose="020B0604020202020204" pitchFamily="34" charset="0"/>
              </a:rPr>
              <a:t>.</a:t>
            </a:r>
            <a:endParaRPr lang="en-IN" dirty="0">
              <a:solidFill>
                <a:srgbClr val="FFFF00"/>
              </a:solidFill>
            </a:endParaRPr>
          </a:p>
        </p:txBody>
      </p:sp>
      <p:graphicFrame>
        <p:nvGraphicFramePr>
          <p:cNvPr id="4" name="Content Placeholder 3">
            <a:extLst>
              <a:ext uri="{FF2B5EF4-FFF2-40B4-BE49-F238E27FC236}">
                <a16:creationId xmlns:a16="http://schemas.microsoft.com/office/drawing/2014/main" id="{5CEAF87B-6B5E-D55F-CE5F-83E6B2A62C5D}"/>
              </a:ext>
            </a:extLst>
          </p:cNvPr>
          <p:cNvGraphicFramePr>
            <a:graphicFrameLocks noGrp="1"/>
          </p:cNvGraphicFramePr>
          <p:nvPr>
            <p:ph idx="1"/>
            <p:extLst>
              <p:ext uri="{D42A27DB-BD31-4B8C-83A1-F6EECF244321}">
                <p14:modId xmlns:p14="http://schemas.microsoft.com/office/powerpoint/2010/main" val="1786743198"/>
              </p:ext>
            </p:extLst>
          </p:nvPr>
        </p:nvGraphicFramePr>
        <p:xfrm>
          <a:off x="65313" y="2090057"/>
          <a:ext cx="12055151" cy="4674630"/>
        </p:xfrm>
        <a:graphic>
          <a:graphicData uri="http://schemas.openxmlformats.org/drawingml/2006/table">
            <a:tbl>
              <a:tblPr>
                <a:tableStyleId>{5C22544A-7EE6-4342-B048-85BDC9FD1C3A}</a:tableStyleId>
              </a:tblPr>
              <a:tblGrid>
                <a:gridCol w="2214031">
                  <a:extLst>
                    <a:ext uri="{9D8B030D-6E8A-4147-A177-3AD203B41FA5}">
                      <a16:colId xmlns:a16="http://schemas.microsoft.com/office/drawing/2014/main" val="1923068481"/>
                    </a:ext>
                  </a:extLst>
                </a:gridCol>
                <a:gridCol w="2781186">
                  <a:extLst>
                    <a:ext uri="{9D8B030D-6E8A-4147-A177-3AD203B41FA5}">
                      <a16:colId xmlns:a16="http://schemas.microsoft.com/office/drawing/2014/main" val="2171062161"/>
                    </a:ext>
                  </a:extLst>
                </a:gridCol>
                <a:gridCol w="3765297">
                  <a:extLst>
                    <a:ext uri="{9D8B030D-6E8A-4147-A177-3AD203B41FA5}">
                      <a16:colId xmlns:a16="http://schemas.microsoft.com/office/drawing/2014/main" val="1152396738"/>
                    </a:ext>
                  </a:extLst>
                </a:gridCol>
                <a:gridCol w="3294637">
                  <a:extLst>
                    <a:ext uri="{9D8B030D-6E8A-4147-A177-3AD203B41FA5}">
                      <a16:colId xmlns:a16="http://schemas.microsoft.com/office/drawing/2014/main" val="2355497597"/>
                    </a:ext>
                  </a:extLst>
                </a:gridCol>
              </a:tblGrid>
              <a:tr h="430180">
                <a:tc>
                  <a:txBody>
                    <a:bodyPr/>
                    <a:lstStyle/>
                    <a:p>
                      <a:pPr algn="ctr" fontAlgn="b"/>
                      <a:r>
                        <a:rPr lang="en-IN" sz="1000" u="none" strike="noStrike">
                          <a:effectLst/>
                        </a:rPr>
                        <a:t>Year</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Period(X)</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Power Demand</a:t>
                      </a:r>
                      <a:endParaRPr lang="en-IN" sz="1000" b="1"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Trend Forecast</a:t>
                      </a:r>
                      <a:endParaRPr lang="en-IN" sz="1000" b="1"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331365391"/>
                  </a:ext>
                </a:extLst>
              </a:tr>
              <a:tr h="229430">
                <a:tc>
                  <a:txBody>
                    <a:bodyPr/>
                    <a:lstStyle/>
                    <a:p>
                      <a:pPr algn="ctr" fontAlgn="b"/>
                      <a:r>
                        <a:rPr lang="en-IN" sz="1000" u="none" strike="noStrike">
                          <a:effectLst/>
                        </a:rPr>
                        <a:t>2010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67.25</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634055304"/>
                  </a:ext>
                </a:extLst>
              </a:tr>
              <a:tr h="229430">
                <a:tc>
                  <a:txBody>
                    <a:bodyPr/>
                    <a:lstStyle/>
                    <a:p>
                      <a:pPr algn="ctr" fontAlgn="b"/>
                      <a:r>
                        <a:rPr lang="en-IN" sz="1000" u="none" strike="noStrike">
                          <a:effectLst/>
                        </a:rPr>
                        <a:t>2011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77.79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492286930"/>
                  </a:ext>
                </a:extLst>
              </a:tr>
              <a:tr h="229430">
                <a:tc>
                  <a:txBody>
                    <a:bodyPr/>
                    <a:lstStyle/>
                    <a:p>
                      <a:pPr algn="ctr" fontAlgn="b"/>
                      <a:r>
                        <a:rPr lang="en-IN" sz="1000" u="none" strike="noStrike">
                          <a:effectLst/>
                        </a:rPr>
                        <a:t>2012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88.32</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54782957"/>
                  </a:ext>
                </a:extLst>
              </a:tr>
              <a:tr h="229430">
                <a:tc>
                  <a:txBody>
                    <a:bodyPr/>
                    <a:lstStyle/>
                    <a:p>
                      <a:pPr algn="ctr" fontAlgn="b"/>
                      <a:r>
                        <a:rPr lang="en-IN" sz="1000" u="none" strike="noStrike">
                          <a:effectLst/>
                        </a:rPr>
                        <a:t>2013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98.86</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196890806"/>
                  </a:ext>
                </a:extLst>
              </a:tr>
              <a:tr h="229430">
                <a:tc>
                  <a:txBody>
                    <a:bodyPr/>
                    <a:lstStyle/>
                    <a:p>
                      <a:pPr algn="ctr" fontAlgn="b"/>
                      <a:r>
                        <a:rPr lang="en-IN" sz="1000" u="none" strike="noStrike">
                          <a:effectLst/>
                        </a:rPr>
                        <a:t>2014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109.39</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14440243"/>
                  </a:ext>
                </a:extLst>
              </a:tr>
              <a:tr h="229430">
                <a:tc>
                  <a:txBody>
                    <a:bodyPr/>
                    <a:lstStyle/>
                    <a:p>
                      <a:pPr algn="ctr" fontAlgn="b"/>
                      <a:r>
                        <a:rPr lang="en-IN" sz="1000" u="none" strike="noStrike">
                          <a:effectLst/>
                        </a:rPr>
                        <a:t>2015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142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119.93</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22031230"/>
                  </a:ext>
                </a:extLst>
              </a:tr>
              <a:tr h="229430">
                <a:tc>
                  <a:txBody>
                    <a:bodyPr/>
                    <a:lstStyle/>
                    <a:p>
                      <a:pPr algn="ctr" fontAlgn="b"/>
                      <a:r>
                        <a:rPr lang="en-IN" sz="1000" u="none" strike="noStrike">
                          <a:effectLst/>
                        </a:rPr>
                        <a:t>2016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130.46</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390853620"/>
                  </a:ext>
                </a:extLst>
              </a:tr>
              <a:tr h="229430">
                <a:tc>
                  <a:txBody>
                    <a:bodyPr/>
                    <a:lstStyle/>
                    <a:p>
                      <a:pPr algn="ctr" fontAlgn="b"/>
                      <a:r>
                        <a:rPr lang="en-IN" sz="1000" u="none" strike="noStrike">
                          <a:effectLst/>
                        </a:rPr>
                        <a:t>2017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 </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en-IN" sz="1000" u="none" strike="noStrike">
                          <a:effectLst/>
                        </a:rPr>
                        <a:t>141.00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87994585"/>
                  </a:ext>
                </a:extLst>
              </a:tr>
              <a:tr h="2294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007038"/>
                  </a:ext>
                </a:extLst>
              </a:tr>
              <a:tr h="430180">
                <a:tc>
                  <a:txBody>
                    <a:bodyPr/>
                    <a:lstStyle/>
                    <a:p>
                      <a:pPr algn="l" fontAlgn="b"/>
                      <a:r>
                        <a:rPr lang="en-IN" sz="1100" u="none" strike="noStrike" dirty="0">
                          <a:effectLst/>
                          <a:highlight>
                            <a:srgbClr val="00FFFF"/>
                          </a:highlight>
                        </a:rPr>
                        <a:t>Intercept</a:t>
                      </a:r>
                      <a:endParaRPr lang="en-IN" sz="1100" b="0" i="0" u="none" strike="noStrike" dirty="0">
                        <a:solidFill>
                          <a:srgbClr val="000000"/>
                        </a:solidFill>
                        <a:effectLst/>
                        <a:highlight>
                          <a:srgbClr val="00FFFF"/>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FFF00"/>
                          </a:highlight>
                        </a:rPr>
                        <a:t>56.71428571</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FF00FF"/>
                          </a:highlight>
                        </a:rPr>
                        <a:t>Y=B+AX</a:t>
                      </a:r>
                      <a:endParaRPr lang="en-IN" sz="1100" b="0" i="0" u="none" strike="noStrike" dirty="0">
                        <a:solidFill>
                          <a:srgbClr val="000000"/>
                        </a:solidFill>
                        <a:effectLst/>
                        <a:highlight>
                          <a:srgbClr val="FF00FF"/>
                        </a:highlight>
                        <a:latin typeface="Calibri" panose="020F0502020204030204" pitchFamily="34" charset="0"/>
                      </a:endParaRPr>
                    </a:p>
                  </a:txBody>
                  <a:tcPr marL="7620" marR="7620" marT="7620" marB="0" anchor="b"/>
                </a:tc>
                <a:extLst>
                  <a:ext uri="{0D108BD9-81ED-4DB2-BD59-A6C34878D82A}">
                    <a16:rowId xmlns:a16="http://schemas.microsoft.com/office/drawing/2014/main" val="2789329717"/>
                  </a:ext>
                </a:extLst>
              </a:tr>
              <a:tr h="430180">
                <a:tc>
                  <a:txBody>
                    <a:bodyPr/>
                    <a:lstStyle/>
                    <a:p>
                      <a:pPr algn="l" fontAlgn="b"/>
                      <a:r>
                        <a:rPr lang="en-IN" sz="1100" u="none" strike="noStrike" dirty="0">
                          <a:effectLst/>
                          <a:highlight>
                            <a:srgbClr val="00FFFF"/>
                          </a:highlight>
                        </a:rPr>
                        <a:t>Slope</a:t>
                      </a:r>
                      <a:endParaRPr lang="en-IN" sz="1100" b="0" i="0" u="none" strike="noStrike" dirty="0">
                        <a:solidFill>
                          <a:srgbClr val="000000"/>
                        </a:solidFill>
                        <a:effectLst/>
                        <a:highlight>
                          <a:srgbClr val="00FFFF"/>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FFF00"/>
                          </a:highlight>
                        </a:rPr>
                        <a:t>10.53571429</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4071432"/>
                  </a:ext>
                </a:extLst>
              </a:tr>
              <a:tr h="430180">
                <a:tc>
                  <a:txBody>
                    <a:bodyPr/>
                    <a:lstStyle/>
                    <a:p>
                      <a:pPr algn="l" fontAlgn="b"/>
                      <a:endParaRPr lang="en-IN" sz="1100" b="0" i="0" u="none" strike="noStrike" dirty="0">
                        <a:solidFill>
                          <a:srgbClr val="000000"/>
                        </a:solidFill>
                        <a:effectLst/>
                        <a:highlight>
                          <a:srgbClr val="00FFFF"/>
                        </a:highligh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FF0000"/>
                          </a:highlight>
                        </a:rPr>
                        <a:t>Forecast Equation </a:t>
                      </a:r>
                      <a:endParaRPr lang="en-IN" sz="1100" b="1" i="0" u="none" strike="noStrike" dirty="0">
                        <a:solidFill>
                          <a:srgbClr val="FF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FF0000"/>
                          </a:highlight>
                        </a:rPr>
                        <a:t>Y=56.72+10.54X</a:t>
                      </a:r>
                      <a:endParaRPr lang="en-IN" sz="1100" b="0" i="0" u="none" strike="noStrike" dirty="0">
                        <a:solidFill>
                          <a:srgbClr val="000000"/>
                        </a:solidFill>
                        <a:effectLst/>
                        <a:highlight>
                          <a:srgbClr val="FF0000"/>
                        </a:highlight>
                        <a:latin typeface="Calibri" panose="020F0502020204030204" pitchFamily="34" charset="0"/>
                      </a:endParaRPr>
                    </a:p>
                  </a:txBody>
                  <a:tcPr marL="7620" marR="7620" marT="7620" marB="0" anchor="b"/>
                </a:tc>
                <a:extLst>
                  <a:ext uri="{0D108BD9-81ED-4DB2-BD59-A6C34878D82A}">
                    <a16:rowId xmlns:a16="http://schemas.microsoft.com/office/drawing/2014/main" val="3652149918"/>
                  </a:ext>
                </a:extLst>
              </a:tr>
              <a:tr h="229430">
                <a:tc gridSpan="2">
                  <a:txBody>
                    <a:bodyPr/>
                    <a:lstStyle/>
                    <a:p>
                      <a:pPr algn="l" fontAlgn="b"/>
                      <a:r>
                        <a:rPr lang="en-IN" sz="1100" u="none" strike="noStrike" dirty="0">
                          <a:effectLst/>
                          <a:highlight>
                            <a:srgbClr val="FFFF00"/>
                          </a:highlight>
                        </a:rPr>
                        <a:t>B= Intercept</a:t>
                      </a:r>
                      <a:endParaRPr lang="en-IN" sz="1100" b="1" i="0" u="none" strike="noStrike" dirty="0">
                        <a:solidFill>
                          <a:srgbClr val="FF0000"/>
                        </a:solidFill>
                        <a:effectLst/>
                        <a:highlight>
                          <a:srgbClr val="FFFF00"/>
                        </a:highligh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5967554"/>
                  </a:ext>
                </a:extLst>
              </a:tr>
              <a:tr h="430180">
                <a:tc>
                  <a:txBody>
                    <a:bodyPr/>
                    <a:lstStyle/>
                    <a:p>
                      <a:pPr algn="l" fontAlgn="b"/>
                      <a:r>
                        <a:rPr lang="en-IN" sz="1100" u="none" strike="noStrike" dirty="0">
                          <a:effectLst/>
                          <a:highlight>
                            <a:srgbClr val="00FFFF"/>
                          </a:highlight>
                        </a:rPr>
                        <a:t>A= Slope</a:t>
                      </a:r>
                      <a:endParaRPr lang="en-IN" sz="1100" b="1" i="0" u="none" strike="noStrike" dirty="0">
                        <a:solidFill>
                          <a:srgbClr val="FF0000"/>
                        </a:solidFill>
                        <a:effectLst/>
                        <a:highlight>
                          <a:srgbClr val="00FFFF"/>
                        </a:highligh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2596344"/>
                  </a:ext>
                </a:extLst>
              </a:tr>
              <a:tr h="22943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2941716"/>
                  </a:ext>
                </a:extLst>
              </a:tr>
            </a:tbl>
          </a:graphicData>
        </a:graphic>
      </p:graphicFrame>
    </p:spTree>
    <p:extLst>
      <p:ext uri="{BB962C8B-B14F-4D97-AF65-F5344CB8AC3E}">
        <p14:creationId xmlns:p14="http://schemas.microsoft.com/office/powerpoint/2010/main" val="286734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B977-5EF6-698D-2D30-315B068501EA}"/>
              </a:ext>
            </a:extLst>
          </p:cNvPr>
          <p:cNvSpPr>
            <a:spLocks noGrp="1"/>
          </p:cNvSpPr>
          <p:nvPr>
            <p:ph type="title"/>
          </p:nvPr>
        </p:nvSpPr>
        <p:spPr>
          <a:xfrm>
            <a:off x="646111" y="452718"/>
            <a:ext cx="10671922" cy="676286"/>
          </a:xfrm>
        </p:spPr>
        <p:txBody>
          <a:bodyPr/>
          <a:lstStyle/>
          <a:p>
            <a:r>
              <a:rPr lang="en-IN" dirty="0">
                <a:solidFill>
                  <a:srgbClr val="FFFF00"/>
                </a:solidFill>
              </a:rPr>
              <a:t>Graphical Represent</a:t>
            </a:r>
          </a:p>
        </p:txBody>
      </p:sp>
      <p:graphicFrame>
        <p:nvGraphicFramePr>
          <p:cNvPr id="4" name="Content Placeholder 3">
            <a:extLst>
              <a:ext uri="{FF2B5EF4-FFF2-40B4-BE49-F238E27FC236}">
                <a16:creationId xmlns:a16="http://schemas.microsoft.com/office/drawing/2014/main" id="{E930A5CB-66CD-516E-1988-D0993AB3A1EA}"/>
              </a:ext>
            </a:extLst>
          </p:cNvPr>
          <p:cNvGraphicFramePr>
            <a:graphicFrameLocks noGrp="1"/>
          </p:cNvGraphicFramePr>
          <p:nvPr>
            <p:ph idx="1"/>
            <p:extLst>
              <p:ext uri="{D42A27DB-BD31-4B8C-83A1-F6EECF244321}">
                <p14:modId xmlns:p14="http://schemas.microsoft.com/office/powerpoint/2010/main" val="1535180522"/>
              </p:ext>
            </p:extLst>
          </p:nvPr>
        </p:nvGraphicFramePr>
        <p:xfrm>
          <a:off x="186612" y="1399592"/>
          <a:ext cx="11569959" cy="48488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982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B1E-0C62-06EC-8668-6C7F53103DB3}"/>
              </a:ext>
            </a:extLst>
          </p:cNvPr>
          <p:cNvSpPr>
            <a:spLocks noGrp="1"/>
          </p:cNvSpPr>
          <p:nvPr>
            <p:ph type="title"/>
          </p:nvPr>
        </p:nvSpPr>
        <p:spPr>
          <a:xfrm>
            <a:off x="646111" y="452718"/>
            <a:ext cx="9404723" cy="872229"/>
          </a:xfrm>
        </p:spPr>
        <p:txBody>
          <a:bodyPr/>
          <a:lstStyle/>
          <a:p>
            <a:r>
              <a:rPr lang="en-IN" dirty="0"/>
              <a:t>Before forecast power demand </a:t>
            </a:r>
          </a:p>
        </p:txBody>
      </p:sp>
      <p:graphicFrame>
        <p:nvGraphicFramePr>
          <p:cNvPr id="4" name="Content Placeholder 3">
            <a:extLst>
              <a:ext uri="{FF2B5EF4-FFF2-40B4-BE49-F238E27FC236}">
                <a16:creationId xmlns:a16="http://schemas.microsoft.com/office/drawing/2014/main" id="{0366DA6C-EEF5-D662-9240-5D0207B282AF}"/>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527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5CF8-E72C-F23C-62B5-89DA3B91910A}"/>
              </a:ext>
            </a:extLst>
          </p:cNvPr>
          <p:cNvSpPr>
            <a:spLocks noGrp="1"/>
          </p:cNvSpPr>
          <p:nvPr>
            <p:ph type="title"/>
          </p:nvPr>
        </p:nvSpPr>
        <p:spPr>
          <a:xfrm>
            <a:off x="646111" y="452718"/>
            <a:ext cx="11334395" cy="1478719"/>
          </a:xfrm>
        </p:spPr>
        <p:txBody>
          <a:bodyPr/>
          <a:lstStyle/>
          <a:p>
            <a:r>
              <a:rPr lang="en-IN" dirty="0"/>
              <a:t>Linear regression :-  </a:t>
            </a:r>
            <a:r>
              <a:rPr lang="en-US" sz="2400" b="0" i="0" dirty="0">
                <a:solidFill>
                  <a:srgbClr val="FFFF00"/>
                </a:solidFill>
                <a:effectLst/>
                <a:latin typeface="arial" panose="020B0604020202020204" pitchFamily="34" charset="0"/>
              </a:rPr>
              <a:t>Linear regression is </a:t>
            </a:r>
            <a:r>
              <a:rPr lang="en-US" sz="2400" b="1" i="0" dirty="0">
                <a:solidFill>
                  <a:srgbClr val="FFFF00"/>
                </a:solidFill>
                <a:effectLst/>
                <a:latin typeface="arial" panose="020B0604020202020204" pitchFamily="34" charset="0"/>
              </a:rPr>
              <a:t>a statistical tool used to help predict future values from past values</a:t>
            </a:r>
            <a:r>
              <a:rPr lang="en-US" sz="2400" b="0" i="0" dirty="0">
                <a:solidFill>
                  <a:srgbClr val="FFFF00"/>
                </a:solidFill>
                <a:effectLst/>
                <a:latin typeface="arial" panose="020B0604020202020204" pitchFamily="34" charset="0"/>
              </a:rPr>
              <a:t>. It is commonly used as a quantitative way to determine the underlying trend and when prices are overextended</a:t>
            </a:r>
            <a:endParaRPr lang="en-IN" sz="2400" dirty="0">
              <a:solidFill>
                <a:srgbClr val="FFFF00"/>
              </a:solidFill>
            </a:endParaRPr>
          </a:p>
        </p:txBody>
      </p:sp>
      <p:graphicFrame>
        <p:nvGraphicFramePr>
          <p:cNvPr id="4" name="Content Placeholder 3">
            <a:extLst>
              <a:ext uri="{FF2B5EF4-FFF2-40B4-BE49-F238E27FC236}">
                <a16:creationId xmlns:a16="http://schemas.microsoft.com/office/drawing/2014/main" id="{84C4DFC3-1B9F-3047-9AED-5648E1EE2887}"/>
              </a:ext>
            </a:extLst>
          </p:cNvPr>
          <p:cNvGraphicFramePr>
            <a:graphicFrameLocks noGrp="1"/>
          </p:cNvGraphicFramePr>
          <p:nvPr>
            <p:ph idx="1"/>
            <p:extLst>
              <p:ext uri="{D42A27DB-BD31-4B8C-83A1-F6EECF244321}">
                <p14:modId xmlns:p14="http://schemas.microsoft.com/office/powerpoint/2010/main" val="2348093467"/>
              </p:ext>
            </p:extLst>
          </p:nvPr>
        </p:nvGraphicFramePr>
        <p:xfrm>
          <a:off x="541175" y="2313991"/>
          <a:ext cx="11334394" cy="4329612"/>
        </p:xfrm>
        <a:graphic>
          <a:graphicData uri="http://schemas.openxmlformats.org/drawingml/2006/table">
            <a:tbl>
              <a:tblPr>
                <a:tableStyleId>{5C22544A-7EE6-4342-B048-85BDC9FD1C3A}</a:tableStyleId>
              </a:tblPr>
              <a:tblGrid>
                <a:gridCol w="2603114">
                  <a:extLst>
                    <a:ext uri="{9D8B030D-6E8A-4147-A177-3AD203B41FA5}">
                      <a16:colId xmlns:a16="http://schemas.microsoft.com/office/drawing/2014/main" val="521847339"/>
                    </a:ext>
                  </a:extLst>
                </a:gridCol>
                <a:gridCol w="2603114">
                  <a:extLst>
                    <a:ext uri="{9D8B030D-6E8A-4147-A177-3AD203B41FA5}">
                      <a16:colId xmlns:a16="http://schemas.microsoft.com/office/drawing/2014/main" val="3797716691"/>
                    </a:ext>
                  </a:extLst>
                </a:gridCol>
                <a:gridCol w="2603114">
                  <a:extLst>
                    <a:ext uri="{9D8B030D-6E8A-4147-A177-3AD203B41FA5}">
                      <a16:colId xmlns:a16="http://schemas.microsoft.com/office/drawing/2014/main" val="1685114763"/>
                    </a:ext>
                  </a:extLst>
                </a:gridCol>
                <a:gridCol w="3525052">
                  <a:extLst>
                    <a:ext uri="{9D8B030D-6E8A-4147-A177-3AD203B41FA5}">
                      <a16:colId xmlns:a16="http://schemas.microsoft.com/office/drawing/2014/main" val="2317097423"/>
                    </a:ext>
                  </a:extLst>
                </a:gridCol>
              </a:tblGrid>
              <a:tr h="174507">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Jan-22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79.9965035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5390446"/>
                  </a:ext>
                </a:extLst>
              </a:tr>
              <a:tr h="302381">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Feb-22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80.62937063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4839672"/>
                  </a:ext>
                </a:extLst>
              </a:tr>
              <a:tr h="302381">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Mar-22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81.26223776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5688939"/>
                  </a:ext>
                </a:extLst>
              </a:tr>
              <a:tr h="174507">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Apr-22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81.8951049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4077602"/>
                  </a:ext>
                </a:extLst>
              </a:tr>
              <a:tr h="302381">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May-22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82.52797203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1476151"/>
                  </a:ext>
                </a:extLst>
              </a:tr>
              <a:tr h="302381">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Jun-22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83.16083916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3701823"/>
                  </a:ext>
                </a:extLst>
              </a:tr>
              <a:tr h="302381">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Jul-22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83.79370629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0988460"/>
                  </a:ext>
                </a:extLst>
              </a:tr>
              <a:tr h="302381">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Aug-22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84.42657343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8445104"/>
                  </a:ext>
                </a:extLst>
              </a:tr>
              <a:tr h="302381">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Sep-22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85.05944056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8309703"/>
                  </a:ext>
                </a:extLst>
              </a:tr>
              <a:tr h="302381">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Oct-22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85.69230769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8495898"/>
                  </a:ext>
                </a:extLst>
              </a:tr>
              <a:tr h="302381">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Nov-22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86.32517483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8250004"/>
                  </a:ext>
                </a:extLst>
              </a:tr>
              <a:tr h="302381">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Dec-22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86.95804196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316748"/>
                  </a:ext>
                </a:extLst>
              </a:tr>
              <a:tr h="17450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6486799"/>
                  </a:ext>
                </a:extLst>
              </a:tr>
              <a:tr h="302381">
                <a:tc>
                  <a:txBody>
                    <a:bodyPr/>
                    <a:lstStyle/>
                    <a:p>
                      <a:pPr algn="l" fontAlgn="b"/>
                      <a:r>
                        <a:rPr lang="en-IN" sz="1100" u="none" strike="noStrike" dirty="0">
                          <a:effectLst/>
                          <a:highlight>
                            <a:srgbClr val="FF00FF"/>
                          </a:highlight>
                        </a:rPr>
                        <a:t>Equation </a:t>
                      </a:r>
                      <a:endParaRPr lang="en-IN" sz="1100" b="0" i="0" u="none" strike="noStrike" dirty="0">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FFFF00"/>
                          </a:highlight>
                        </a:rPr>
                        <a:t>Y=</a:t>
                      </a:r>
                      <a:r>
                        <a:rPr lang="en-IN" sz="1100" u="none" strike="noStrike" dirty="0" err="1">
                          <a:effectLst/>
                          <a:highlight>
                            <a:srgbClr val="FFFF00"/>
                          </a:highlight>
                        </a:rPr>
                        <a:t>mx+c</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8943789"/>
                  </a:ext>
                </a:extLst>
              </a:tr>
              <a:tr h="174507">
                <a:tc>
                  <a:txBody>
                    <a:bodyPr/>
                    <a:lstStyle/>
                    <a:p>
                      <a:pPr algn="l" fontAlgn="b"/>
                      <a:r>
                        <a:rPr lang="en-IN" sz="1100" u="none" strike="noStrike" dirty="0">
                          <a:effectLst/>
                          <a:highlight>
                            <a:srgbClr val="FF00FF"/>
                          </a:highlight>
                        </a:rPr>
                        <a:t>Slope</a:t>
                      </a:r>
                      <a:endParaRPr lang="en-IN" sz="1100" b="0" i="0" u="none" strike="noStrike" dirty="0">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FFF00"/>
                          </a:highlight>
                        </a:rPr>
                        <a:t>0.633</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0968914"/>
                  </a:ext>
                </a:extLst>
              </a:tr>
              <a:tr h="302381">
                <a:tc>
                  <a:txBody>
                    <a:bodyPr/>
                    <a:lstStyle/>
                    <a:p>
                      <a:pPr algn="l" fontAlgn="b"/>
                      <a:r>
                        <a:rPr lang="en-IN" sz="1100" u="none" strike="noStrike" dirty="0">
                          <a:effectLst/>
                          <a:highlight>
                            <a:srgbClr val="FF00FF"/>
                          </a:highlight>
                        </a:rPr>
                        <a:t>Intercept</a:t>
                      </a:r>
                      <a:endParaRPr lang="en-IN" sz="1100" b="0" i="0" u="none" strike="noStrike" dirty="0">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FFF00"/>
                          </a:highlight>
                        </a:rPr>
                        <a:t>79.36</a:t>
                      </a:r>
                      <a:endParaRPr lang="en-IN"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1532998"/>
                  </a:ext>
                </a:extLst>
              </a:tr>
            </a:tbl>
          </a:graphicData>
        </a:graphic>
      </p:graphicFrame>
    </p:spTree>
    <p:extLst>
      <p:ext uri="{BB962C8B-B14F-4D97-AF65-F5344CB8AC3E}">
        <p14:creationId xmlns:p14="http://schemas.microsoft.com/office/powerpoint/2010/main" val="3808907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677</Words>
  <Application>Microsoft Office PowerPoint</Application>
  <PresentationFormat>Widescreen</PresentationFormat>
  <Paragraphs>354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Century Gothic</vt:lpstr>
      <vt:lpstr>Wingdings 3</vt:lpstr>
      <vt:lpstr>Ion</vt:lpstr>
      <vt:lpstr>Demand Forecasting :-  Demand forecasting allows manufacturing companies to gain insight into what their consumer needs through a variety of forecasting methods. These methods include: predictive analysis, conjoint analysis, client intent surveys, and the Delphi Method of forecasting.</vt:lpstr>
      <vt:lpstr>Moving Average:- A moving average is defined as an average of fixed number of items in the time series which move through the series by dropping the top items of the previous averaged group and adding the next in each successive average.</vt:lpstr>
      <vt:lpstr>Graphical</vt:lpstr>
      <vt:lpstr>Exponential Smoothing:- Exponential smoothing is a method for forecasting univariate time series data. It is based on the principle that a prediction is a weighted linear sum of past observations or lags. The Exponential Smoothing time series method works by assigning exponentially decreasing weights for past observations.    </vt:lpstr>
      <vt:lpstr>Graphical Represent</vt:lpstr>
      <vt:lpstr>Trend Analysis:-  The trend is the component of a time series that represents variations of low frequency in a time series, the high and medium frequency fluctuations having been filtered out.</vt:lpstr>
      <vt:lpstr>Graphical Represent</vt:lpstr>
      <vt:lpstr>Before forecast power demand </vt:lpstr>
      <vt:lpstr>Linear regression :-  Linear regression is a statistical tool used to help predict future values from past values. It is commonly used as a quantitative way to determine the underlying trend and when prices are overextended</vt:lpstr>
      <vt:lpstr>Graphical Reprsent </vt:lpstr>
      <vt:lpstr>Observation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 :-  Demand forecasting allows manufacturing companies to gain insight into what their consumer needs through a variety of forecasting methods. These methods include: predictive analysis, conjoint analysis, client intent surveys, and the Delphi Method of forecasting.</dc:title>
  <dc:creator>Dileep Kumar Maurya</dc:creator>
  <cp:lastModifiedBy>Dileep Kumar Maurya</cp:lastModifiedBy>
  <cp:revision>2</cp:revision>
  <dcterms:created xsi:type="dcterms:W3CDTF">2022-12-08T07:25:24Z</dcterms:created>
  <dcterms:modified xsi:type="dcterms:W3CDTF">2022-12-08T08:14:03Z</dcterms:modified>
</cp:coreProperties>
</file>