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LASTIC SEARCH"/>
          <p:cNvSpPr txBox="1"/>
          <p:nvPr>
            <p:ph type="ctrTitle"/>
          </p:nvPr>
        </p:nvSpPr>
        <p:spPr>
          <a:xfrm>
            <a:off x="1270000" y="2628503"/>
            <a:ext cx="10464800" cy="1676797"/>
          </a:xfrm>
          <a:prstGeom prst="rect">
            <a:avLst/>
          </a:prstGeom>
        </p:spPr>
        <p:txBody>
          <a:bodyPr/>
          <a:lstStyle/>
          <a:p>
            <a:pPr/>
            <a:r>
              <a:t>ELASTIC SEARCH</a:t>
            </a:r>
          </a:p>
        </p:txBody>
      </p:sp>
      <p:sp>
        <p:nvSpPr>
          <p:cNvPr id="120" name="Kameshvar…"/>
          <p:cNvSpPr txBox="1"/>
          <p:nvPr>
            <p:ph type="subTitle" sz="half" idx="1"/>
          </p:nvPr>
        </p:nvSpPr>
        <p:spPr>
          <a:xfrm>
            <a:off x="1773386" y="5544244"/>
            <a:ext cx="11002814" cy="2355156"/>
          </a:xfrm>
          <a:prstGeom prst="rect">
            <a:avLst/>
          </a:prstGeom>
        </p:spPr>
        <p:txBody>
          <a:bodyPr/>
          <a:lstStyle/>
          <a:p>
            <a:pPr algn="r"/>
            <a:r>
              <a:t>     Kameshvar</a:t>
            </a:r>
          </a:p>
          <a:p>
            <a:pPr lvl="1" algn="r"/>
            <a:r>
              <a:t>      Sherle Jenefer</a:t>
            </a:r>
          </a:p>
          <a:p>
            <a:pPr algn="r"/>
            <a:r>
              <a:t>Joshua</a:t>
            </a:r>
          </a:p>
          <a:p>
            <a:pPr algn="r"/>
            <a:r>
              <a:t>Dilkhush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elastic search?"/>
          <p:cNvSpPr txBox="1"/>
          <p:nvPr>
            <p:ph type="subTitle" sz="quarter" idx="1"/>
          </p:nvPr>
        </p:nvSpPr>
        <p:spPr>
          <a:xfrm>
            <a:off x="1003300" y="6350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 sz="5300"/>
            </a:lvl1pPr>
          </a:lstStyle>
          <a:p>
            <a:pPr/>
            <a:r>
              <a:t>What is elastic search?</a:t>
            </a:r>
          </a:p>
        </p:txBody>
      </p:sp>
      <p:sp>
        <p:nvSpPr>
          <p:cNvPr id="123" name="Elastic Search is a full-text open source search engine which can use a JSon file as a data source."/>
          <p:cNvSpPr txBox="1"/>
          <p:nvPr/>
        </p:nvSpPr>
        <p:spPr>
          <a:xfrm>
            <a:off x="837488" y="1699870"/>
            <a:ext cx="10994564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33375" indent="-333375">
              <a:buSzPct val="145000"/>
              <a:buChar char="•"/>
            </a:lvl1pPr>
          </a:lstStyle>
          <a:p>
            <a:pPr/>
            <a:r>
              <a:t>Elastic Search is a full-text open source search engine which can use a JSon file as a data source.</a:t>
            </a:r>
          </a:p>
        </p:txBody>
      </p:sp>
      <p:grpSp>
        <p:nvGrpSpPr>
          <p:cNvPr id="126" name="Image Gallery"/>
          <p:cNvGrpSpPr/>
          <p:nvPr/>
        </p:nvGrpSpPr>
        <p:grpSpPr>
          <a:xfrm>
            <a:off x="1421631" y="3392336"/>
            <a:ext cx="10161538" cy="4863309"/>
            <a:chOff x="0" y="113354"/>
            <a:chExt cx="10161537" cy="4863308"/>
          </a:xfrm>
        </p:grpSpPr>
        <p:pic>
          <p:nvPicPr>
            <p:cNvPr id="124" name="flow.png" descr="flow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113354"/>
              <a:ext cx="10161538" cy="32506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" name="ELASTIC STACK"/>
            <p:cNvSpPr/>
            <p:nvPr/>
          </p:nvSpPr>
          <p:spPr>
            <a:xfrm>
              <a:off x="0" y="4196631"/>
              <a:ext cx="10161538" cy="780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ELASTIC STACK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ow it is done?"/>
          <p:cNvSpPr txBox="1"/>
          <p:nvPr>
            <p:ph type="subTitle" sz="quarter" idx="1"/>
          </p:nvPr>
        </p:nvSpPr>
        <p:spPr>
          <a:xfrm>
            <a:off x="1270000" y="7239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 sz="5400"/>
            </a:lvl1pPr>
          </a:lstStyle>
          <a:p>
            <a:pPr/>
            <a:r>
              <a:t>How it is done?</a:t>
            </a:r>
          </a:p>
        </p:txBody>
      </p:sp>
      <p:sp>
        <p:nvSpPr>
          <p:cNvPr id="129" name="KIBANA"/>
          <p:cNvSpPr/>
          <p:nvPr/>
        </p:nvSpPr>
        <p:spPr>
          <a:xfrm>
            <a:off x="1358900" y="6724650"/>
            <a:ext cx="2561035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KIBANA</a:t>
            </a:r>
          </a:p>
        </p:txBody>
      </p:sp>
      <p:sp>
        <p:nvSpPr>
          <p:cNvPr id="130" name="ELASTICSEARCH"/>
          <p:cNvSpPr/>
          <p:nvPr/>
        </p:nvSpPr>
        <p:spPr>
          <a:xfrm>
            <a:off x="5555456" y="2165350"/>
            <a:ext cx="2562623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ELASTICSEARCH</a:t>
            </a:r>
          </a:p>
        </p:txBody>
      </p:sp>
      <p:sp>
        <p:nvSpPr>
          <p:cNvPr id="131" name="LOGSTASH"/>
          <p:cNvSpPr/>
          <p:nvPr/>
        </p:nvSpPr>
        <p:spPr>
          <a:xfrm>
            <a:off x="9842500" y="6724650"/>
            <a:ext cx="25654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LOGSTASH</a:t>
            </a:r>
          </a:p>
        </p:txBody>
      </p:sp>
      <p:sp>
        <p:nvSpPr>
          <p:cNvPr id="132" name="Line"/>
          <p:cNvSpPr/>
          <p:nvPr/>
        </p:nvSpPr>
        <p:spPr>
          <a:xfrm flipV="1">
            <a:off x="3905051" y="3403500"/>
            <a:ext cx="1676203" cy="334521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Request"/>
          <p:cNvSpPr txBox="1"/>
          <p:nvPr/>
        </p:nvSpPr>
        <p:spPr>
          <a:xfrm>
            <a:off x="3479088" y="4468470"/>
            <a:ext cx="13222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Request</a:t>
            </a:r>
          </a:p>
        </p:txBody>
      </p:sp>
      <p:sp>
        <p:nvSpPr>
          <p:cNvPr id="134" name="Response"/>
          <p:cNvSpPr txBox="1"/>
          <p:nvPr/>
        </p:nvSpPr>
        <p:spPr>
          <a:xfrm>
            <a:off x="6054345" y="6868770"/>
            <a:ext cx="15648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Response</a:t>
            </a:r>
          </a:p>
        </p:txBody>
      </p:sp>
      <p:sp>
        <p:nvSpPr>
          <p:cNvPr id="135" name="Line"/>
          <p:cNvSpPr/>
          <p:nvPr/>
        </p:nvSpPr>
        <p:spPr>
          <a:xfrm flipH="1" flipV="1">
            <a:off x="3883570" y="7360691"/>
            <a:ext cx="590639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Line"/>
          <p:cNvSpPr/>
          <p:nvPr/>
        </p:nvSpPr>
        <p:spPr>
          <a:xfrm>
            <a:off x="8116341" y="3396162"/>
            <a:ext cx="1754139" cy="337146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Fetch Data"/>
          <p:cNvSpPr txBox="1"/>
          <p:nvPr/>
        </p:nvSpPr>
        <p:spPr>
          <a:xfrm>
            <a:off x="8674607" y="4058895"/>
            <a:ext cx="17007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Fetch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Why Elastic Search?"/>
          <p:cNvSpPr txBox="1"/>
          <p:nvPr>
            <p:ph type="subTitle" sz="quarter" idx="1"/>
          </p:nvPr>
        </p:nvSpPr>
        <p:spPr>
          <a:xfrm>
            <a:off x="1028700" y="4064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 sz="4700"/>
            </a:lvl1pPr>
          </a:lstStyle>
          <a:p>
            <a:pPr/>
            <a:r>
              <a:t>Why Elastic Search?</a:t>
            </a:r>
          </a:p>
        </p:txBody>
      </p:sp>
      <p:sp>
        <p:nvSpPr>
          <p:cNvPr id="140" name="BUILT ON TOP OF LUCENE…"/>
          <p:cNvSpPr txBox="1"/>
          <p:nvPr/>
        </p:nvSpPr>
        <p:spPr>
          <a:xfrm>
            <a:off x="1206692" y="2530475"/>
            <a:ext cx="7797416" cy="649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75046" indent="-375046" algn="l" defTabSz="457200">
              <a:lnSpc>
                <a:spcPct val="150000"/>
              </a:lnSpc>
              <a:buSzPct val="145000"/>
              <a:buChar char="•"/>
              <a:defRPr b="0" sz="4400">
                <a:latin typeface="Helvetica"/>
                <a:ea typeface="Helvetica"/>
                <a:cs typeface="Helvetica"/>
                <a:sym typeface="Helvetica"/>
              </a:defRPr>
            </a:pPr>
            <a:r>
              <a:t>BUILT ON TOP OF LUCENE</a:t>
            </a:r>
          </a:p>
          <a:p>
            <a:pPr marL="375046" indent="-375046" algn="l" defTabSz="457200">
              <a:lnSpc>
                <a:spcPct val="150000"/>
              </a:lnSpc>
              <a:buSzPct val="145000"/>
              <a:buChar char="•"/>
              <a:defRPr b="0" sz="4400">
                <a:latin typeface="Helvetica"/>
                <a:ea typeface="Helvetica"/>
                <a:cs typeface="Helvetica"/>
                <a:sym typeface="Helvetica"/>
              </a:defRPr>
            </a:pPr>
            <a:r>
              <a:t>DOCUMENT-ORIENTED</a:t>
            </a:r>
          </a:p>
          <a:p>
            <a:pPr marL="375046" indent="-375046" algn="l" defTabSz="457200">
              <a:lnSpc>
                <a:spcPct val="150000"/>
              </a:lnSpc>
              <a:buSzPct val="145000"/>
              <a:buChar char="•"/>
              <a:defRPr b="0" sz="4400">
                <a:latin typeface="Helvetica"/>
                <a:ea typeface="Helvetica"/>
                <a:cs typeface="Helvetica"/>
                <a:sym typeface="Helvetica"/>
              </a:defRPr>
            </a:pPr>
            <a:r>
              <a:t>FULL-TEXT SEARCH</a:t>
            </a:r>
          </a:p>
          <a:p>
            <a:pPr marL="375046" indent="-375046" algn="l" defTabSz="457200">
              <a:lnSpc>
                <a:spcPct val="150000"/>
              </a:lnSpc>
              <a:buSzPct val="145000"/>
              <a:buChar char="•"/>
              <a:defRPr b="0" sz="4400">
                <a:latin typeface="Helvetica"/>
                <a:ea typeface="Helvetica"/>
                <a:cs typeface="Helvetica"/>
                <a:sym typeface="Helvetica"/>
              </a:defRPr>
            </a:pPr>
            <a:r>
              <a:t>SCHEMA FREE</a:t>
            </a:r>
          </a:p>
          <a:p>
            <a:pPr marL="375046" indent="-375046" algn="l" defTabSz="457200">
              <a:lnSpc>
                <a:spcPct val="150000"/>
              </a:lnSpc>
              <a:buSzPct val="145000"/>
              <a:buChar char="•"/>
              <a:defRPr b="0" sz="4400">
                <a:latin typeface="Helvetica"/>
                <a:ea typeface="Helvetica"/>
                <a:cs typeface="Helvetica"/>
                <a:sym typeface="Helvetica"/>
              </a:defRPr>
            </a:pPr>
            <a:r>
              <a:t>RESTFUL API</a:t>
            </a:r>
          </a:p>
          <a:p>
            <a:pPr marL="375046" indent="-375046" algn="l" defTabSz="457200">
              <a:buSzPct val="145000"/>
              <a:buChar char="•"/>
              <a:defRPr b="0" sz="4400">
                <a:latin typeface="Helvetica"/>
                <a:ea typeface="Helvetica"/>
                <a:cs typeface="Helvetica"/>
                <a:sym typeface="Helvetica"/>
              </a:defRPr>
            </a:pPr>
            <a:r>
              <a:t>PER-OPERATION PERSISTENCE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What more can be done?"/>
          <p:cNvSpPr txBox="1"/>
          <p:nvPr>
            <p:ph type="subTitle" sz="quarter" idx="1"/>
          </p:nvPr>
        </p:nvSpPr>
        <p:spPr>
          <a:xfrm>
            <a:off x="1270000" y="9652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 sz="4300"/>
            </a:lvl1pPr>
          </a:lstStyle>
          <a:p>
            <a:pPr/>
            <a:r>
              <a:t>What more can be done?</a:t>
            </a:r>
          </a:p>
        </p:txBody>
      </p:sp>
      <p:sp>
        <p:nvSpPr>
          <p:cNvPr id="143" name="Building a model that can retrieve files from a database and performing the search.…"/>
          <p:cNvSpPr txBox="1"/>
          <p:nvPr/>
        </p:nvSpPr>
        <p:spPr>
          <a:xfrm>
            <a:off x="823201" y="2782239"/>
            <a:ext cx="11929898" cy="319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  <a:defRPr b="0" sz="4100"/>
            </a:pPr>
            <a:r>
              <a:t>Building a model that can retrieve files from a database and performing the search.</a:t>
            </a:r>
          </a:p>
          <a:p>
            <a:pPr marL="333375" indent="-333375" algn="l">
              <a:buSzPct val="145000"/>
              <a:buChar char="•"/>
              <a:defRPr b="0" sz="4100"/>
            </a:pPr>
            <a:r>
              <a:t>Building a better application interface.</a:t>
            </a:r>
          </a:p>
          <a:p>
            <a:pPr marL="333375" indent="-333375" algn="l">
              <a:buSzPct val="145000"/>
              <a:buChar char="•"/>
              <a:defRPr b="0" sz="4100"/>
            </a:pPr>
            <a:r>
              <a:t>Incorporating search engine into different platforms.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hank you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