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 Mono SemiBold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Abril Fatface"/>
      <p:regular r:id="rId42"/>
    </p:embeddedFont>
    <p:embeddedFont>
      <p:font typeface="Griffy"/>
      <p:regular r:id="rId43"/>
    </p:embeddedFont>
    <p:embeddedFont>
      <p:font typeface="Poppins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Homemade Apple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AbrilFatface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oppins-regular.fntdata"/><Relationship Id="rId43" Type="http://schemas.openxmlformats.org/officeDocument/2006/relationships/font" Target="fonts/Griffy-regular.fntdata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MonoSemiBold-bold.fntdata"/><Relationship Id="rId34" Type="http://schemas.openxmlformats.org/officeDocument/2006/relationships/font" Target="fonts/RobotoMonoSemiBold-regular.fntdata"/><Relationship Id="rId37" Type="http://schemas.openxmlformats.org/officeDocument/2006/relationships/font" Target="fonts/RobotoMonoSemiBold-boldItalic.fntdata"/><Relationship Id="rId36" Type="http://schemas.openxmlformats.org/officeDocument/2006/relationships/font" Target="fonts/RobotoMonoSemiBold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schemas.openxmlformats.org/officeDocument/2006/relationships/font" Target="fonts/HomemadeApp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c3728c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1c3728c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073618e6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073618e6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99e1e141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99e1e141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9e1e141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99e1e141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073618e60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073618e60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9e1e141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99e1e141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946b19744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946b19744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946b19744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946b19744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946b19744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946b19744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46b19744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46b19744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946b19744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946b19744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946b19744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946b19744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946b19744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946b19744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46b1974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46b1974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46b19744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946b19744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46b19744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46b19744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946b197443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946b19744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073618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073618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073618e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073618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a4d1c76c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a4d1c76c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How do you really feel?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IMDB vs THE PEOPLE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/>
              <a:t> Dilly, Henry, Lyn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/>
          <p:nvPr/>
        </p:nvSpPr>
        <p:spPr>
          <a:xfrm>
            <a:off x="307675" y="912450"/>
            <a:ext cx="11499600" cy="5033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31"/>
          <p:cNvGrpSpPr/>
          <p:nvPr/>
        </p:nvGrpSpPr>
        <p:grpSpPr>
          <a:xfrm>
            <a:off x="549792" y="1132398"/>
            <a:ext cx="635280" cy="194448"/>
            <a:chOff x="2147366" y="4139382"/>
            <a:chExt cx="635280" cy="147600"/>
          </a:xfrm>
        </p:grpSpPr>
        <p:sp>
          <p:nvSpPr>
            <p:cNvPr id="459" name="Google Shape;459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2" name="Google Shape;4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74" y="1410886"/>
            <a:ext cx="9821850" cy="40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THE </a:t>
            </a:r>
            <a:r>
              <a:rPr lang="en" sz="6000">
                <a:solidFill>
                  <a:schemeClr val="accent3"/>
                </a:solidFill>
              </a:rPr>
              <a:t>DATA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68" name="Google Shape;468;p32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Average Rating</a:t>
            </a:r>
            <a:endParaRPr/>
          </a:p>
        </p:txBody>
      </p:sp>
      <p:sp>
        <p:nvSpPr>
          <p:cNvPr id="469" name="Google Shape;469;p32"/>
          <p:cNvSpPr txBox="1"/>
          <p:nvPr>
            <p:ph idx="2" type="subTitle"/>
          </p:nvPr>
        </p:nvSpPr>
        <p:spPr>
          <a:xfrm>
            <a:off x="4643975" y="44028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Random Fact</a:t>
            </a:r>
            <a:endParaRPr/>
          </a:p>
        </p:txBody>
      </p:sp>
      <p:sp>
        <p:nvSpPr>
          <p:cNvPr id="470" name="Google Shape;470;p32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7.74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Difference</a:t>
            </a:r>
            <a:endParaRPr/>
          </a:p>
        </p:txBody>
      </p:sp>
      <p:sp>
        <p:nvSpPr>
          <p:cNvPr id="472" name="Google Shape;472;p32"/>
          <p:cNvSpPr txBox="1"/>
          <p:nvPr>
            <p:ph idx="15" type="body"/>
          </p:nvPr>
        </p:nvSpPr>
        <p:spPr>
          <a:xfrm>
            <a:off x="4643975" y="4801075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Most movies on the list were produced by Disney </a:t>
            </a:r>
            <a:endParaRPr/>
          </a:p>
        </p:txBody>
      </p:sp>
      <p:sp>
        <p:nvSpPr>
          <p:cNvPr id="473" name="Google Shape;473;p32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Top Movie </a:t>
            </a:r>
            <a:endParaRPr/>
          </a:p>
        </p:txBody>
      </p:sp>
      <p:sp>
        <p:nvSpPr>
          <p:cNvPr id="474" name="Google Shape;474;p32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Interstellar</a:t>
            </a:r>
            <a:endParaRPr/>
          </a:p>
        </p:txBody>
      </p:sp>
      <p:sp>
        <p:nvSpPr>
          <p:cNvPr id="475" name="Google Shape;475;p32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The varying numbers of votes for each movie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Twitter Tweet</a:t>
            </a:r>
            <a:endParaRPr sz="7200"/>
          </a:p>
        </p:txBody>
      </p:sp>
      <p:sp>
        <p:nvSpPr>
          <p:cNvPr id="481" name="Google Shape;481;p33"/>
          <p:cNvSpPr/>
          <p:nvPr/>
        </p:nvSpPr>
        <p:spPr>
          <a:xfrm>
            <a:off x="1951800" y="2086127"/>
            <a:ext cx="1859901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03</a:t>
            </a:r>
          </a:p>
        </p:txBody>
      </p:sp>
      <p:sp>
        <p:nvSpPr>
          <p:cNvPr id="482" name="Google Shape;482;p33"/>
          <p:cNvSpPr txBox="1"/>
          <p:nvPr>
            <p:ph idx="1" type="body"/>
          </p:nvPr>
        </p:nvSpPr>
        <p:spPr>
          <a:xfrm>
            <a:off x="1805700" y="42052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Pulling tweets and sorting them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25" y="1389250"/>
            <a:ext cx="5435500" cy="4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 txBox="1"/>
          <p:nvPr/>
        </p:nvSpPr>
        <p:spPr>
          <a:xfrm>
            <a:off x="1697225" y="1864975"/>
            <a:ext cx="3108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Code Used…</a:t>
            </a:r>
            <a:endParaRPr sz="2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Used the snscrape and pandas to scrape the information and convert it to a csv file where it was later sorted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35"/>
          <p:cNvGrpSpPr/>
          <p:nvPr/>
        </p:nvGrpSpPr>
        <p:grpSpPr>
          <a:xfrm rot="5400000">
            <a:off x="5227826" y="-309560"/>
            <a:ext cx="6015985" cy="7309343"/>
            <a:chOff x="2345366" y="140711"/>
            <a:chExt cx="6483441" cy="4437974"/>
          </a:xfrm>
        </p:grpSpPr>
        <p:sp>
          <p:nvSpPr>
            <p:cNvPr id="494" name="Google Shape;494;p35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35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496" name="Google Shape;496;p35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7" name="Google Shape;497;p35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498" name="Google Shape;498;p35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1" name="Google Shape;501;p35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502" name="Google Shape;502;p35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9" name="Google Shape;519;p35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1" name="Google Shape;5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925" y="1716950"/>
            <a:ext cx="6553801" cy="32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5"/>
          <p:cNvSpPr txBox="1"/>
          <p:nvPr/>
        </p:nvSpPr>
        <p:spPr>
          <a:xfrm>
            <a:off x="780050" y="2583263"/>
            <a:ext cx="3358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Results (</a:t>
            </a:r>
            <a:r>
              <a:rPr lang="en" sz="2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interstellar</a:t>
            </a:r>
            <a:r>
              <a:rPr lang="en" sz="2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 &gt;&gt;&gt;</a:t>
            </a:r>
            <a:endParaRPr sz="29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/>
          <p:nvPr>
            <p:ph type="title"/>
          </p:nvPr>
        </p:nvSpPr>
        <p:spPr>
          <a:xfrm>
            <a:off x="3811700" y="2253188"/>
            <a:ext cx="63459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Sentinel</a:t>
            </a:r>
            <a:r>
              <a:rPr lang="en" sz="7600"/>
              <a:t> Analysis</a:t>
            </a:r>
            <a:endParaRPr sz="7200"/>
          </a:p>
        </p:txBody>
      </p:sp>
      <p:sp>
        <p:nvSpPr>
          <p:cNvPr id="528" name="Google Shape;528;p36"/>
          <p:cNvSpPr/>
          <p:nvPr/>
        </p:nvSpPr>
        <p:spPr>
          <a:xfrm>
            <a:off x="1929125" y="2086127"/>
            <a:ext cx="1882583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04</a:t>
            </a:r>
          </a:p>
        </p:txBody>
      </p:sp>
      <p:sp>
        <p:nvSpPr>
          <p:cNvPr id="529" name="Google Shape;529;p36"/>
          <p:cNvSpPr txBox="1"/>
          <p:nvPr>
            <p:ph idx="1" type="body"/>
          </p:nvPr>
        </p:nvSpPr>
        <p:spPr>
          <a:xfrm>
            <a:off x="1805700" y="42052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Defining whether a tweet is positive or negative using machine learning</a:t>
            </a:r>
            <a:r>
              <a:rPr lang="en"/>
              <a:t>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/>
          <p:nvPr/>
        </p:nvSpPr>
        <p:spPr>
          <a:xfrm>
            <a:off x="1678000" y="1864975"/>
            <a:ext cx="3108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Code Used…</a:t>
            </a:r>
            <a:endParaRPr sz="2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Used to analyze tweets and categorize them into positive negative or neutral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5" name="Google Shape;5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125" y="1174875"/>
            <a:ext cx="4599500" cy="45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>
            <p:ph type="title"/>
          </p:nvPr>
        </p:nvSpPr>
        <p:spPr>
          <a:xfrm>
            <a:off x="3811700" y="2253188"/>
            <a:ext cx="63459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Results</a:t>
            </a:r>
            <a:endParaRPr sz="11600"/>
          </a:p>
        </p:txBody>
      </p:sp>
      <p:sp>
        <p:nvSpPr>
          <p:cNvPr id="541" name="Google Shape;541;p38"/>
          <p:cNvSpPr/>
          <p:nvPr/>
        </p:nvSpPr>
        <p:spPr>
          <a:xfrm>
            <a:off x="1953550" y="2102152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</a:p>
        </p:txBody>
      </p:sp>
      <p:sp>
        <p:nvSpPr>
          <p:cNvPr id="542" name="Google Shape;542;p38"/>
          <p:cNvSpPr txBox="1"/>
          <p:nvPr>
            <p:ph idx="1" type="body"/>
          </p:nvPr>
        </p:nvSpPr>
        <p:spPr>
          <a:xfrm>
            <a:off x="1805700" y="42052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Data and Diagrams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88" y="1748500"/>
            <a:ext cx="4162425" cy="12668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300" y="3429000"/>
            <a:ext cx="2247900" cy="1600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9" name="Google Shape;5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650" y="3419475"/>
            <a:ext cx="2228850" cy="16192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0" name="Google Shape;55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0650" y="3400425"/>
            <a:ext cx="2228850" cy="16573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25" y="1272624"/>
            <a:ext cx="6270525" cy="3883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HI!</a:t>
            </a:r>
            <a:r>
              <a:rPr lang="en"/>
              <a:t> WE ARE…</a:t>
            </a:r>
            <a:endParaRPr/>
          </a:p>
        </p:txBody>
      </p:sp>
      <p:sp>
        <p:nvSpPr>
          <p:cNvPr id="387" name="Google Shape;387;p23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Top 10 Analyst</a:t>
            </a:r>
            <a:r>
              <a:rPr lang="en"/>
              <a:t>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A company where we </a:t>
            </a:r>
            <a:r>
              <a:rPr lang="en"/>
              <a:t>disprove</a:t>
            </a:r>
            <a:r>
              <a:rPr lang="en"/>
              <a:t> common social beliefs in order to </a:t>
            </a:r>
            <a:r>
              <a:rPr lang="en"/>
              <a:t>benefit society and reflect change to aspects of different side of business.</a:t>
            </a:r>
            <a:r>
              <a:rPr lang="en"/>
              <a:t> </a:t>
            </a:r>
            <a:endParaRPr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350" y="2854950"/>
            <a:ext cx="3116775" cy="18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75" y="1591432"/>
            <a:ext cx="5943600" cy="367513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1" name="Google Shape;5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375" y="4564700"/>
            <a:ext cx="1775050" cy="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25" y="1323596"/>
            <a:ext cx="6001275" cy="3710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00" y="1334900"/>
            <a:ext cx="6193599" cy="38297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/>
          <p:nvPr>
            <p:ph type="title"/>
          </p:nvPr>
        </p:nvSpPr>
        <p:spPr>
          <a:xfrm>
            <a:off x="3811700" y="2253188"/>
            <a:ext cx="63459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Conclusion</a:t>
            </a:r>
            <a:r>
              <a:rPr lang="en" sz="11300"/>
              <a:t> </a:t>
            </a:r>
            <a:endParaRPr sz="11100"/>
          </a:p>
        </p:txBody>
      </p:sp>
      <p:sp>
        <p:nvSpPr>
          <p:cNvPr id="577" name="Google Shape;577;p44"/>
          <p:cNvSpPr/>
          <p:nvPr/>
        </p:nvSpPr>
        <p:spPr>
          <a:xfrm>
            <a:off x="1953550" y="2102152"/>
            <a:ext cx="186164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06</a:t>
            </a:r>
          </a:p>
        </p:txBody>
      </p:sp>
      <p:sp>
        <p:nvSpPr>
          <p:cNvPr id="578" name="Google Shape;578;p44"/>
          <p:cNvSpPr txBox="1"/>
          <p:nvPr>
            <p:ph idx="1" type="body"/>
          </p:nvPr>
        </p:nvSpPr>
        <p:spPr>
          <a:xfrm>
            <a:off x="1805700" y="42052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Discovery</a:t>
            </a:r>
            <a:r>
              <a:rPr lang="en"/>
              <a:t>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"/>
          <p:cNvSpPr txBox="1"/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Arial"/>
                <a:ea typeface="Arial"/>
                <a:cs typeface="Arial"/>
                <a:sym typeface="Arial"/>
              </a:rPr>
              <a:t>Does IMDB reflect the views of the people or their own?</a:t>
            </a:r>
            <a:endParaRPr sz="6000"/>
          </a:p>
        </p:txBody>
      </p:sp>
      <p:sp>
        <p:nvSpPr>
          <p:cNvPr id="584" name="Google Shape;584;p45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Big Sean </a:t>
            </a:r>
            <a:endParaRPr/>
          </a:p>
        </p:txBody>
      </p:sp>
      <p:grpSp>
        <p:nvGrpSpPr>
          <p:cNvPr id="585" name="Google Shape;585;p45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586" name="Google Shape;586;p45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/>
          <p:nvPr/>
        </p:nvSpPr>
        <p:spPr>
          <a:xfrm>
            <a:off x="1606900" y="1686213"/>
            <a:ext cx="4368900" cy="3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p46"/>
          <p:cNvPicPr preferRelativeResize="0"/>
          <p:nvPr/>
        </p:nvPicPr>
        <p:blipFill rotWithShape="1">
          <a:blip r:embed="rId3">
            <a:alphaModFix/>
          </a:blip>
          <a:srcRect b="0" l="56266" r="27500" t="1941"/>
          <a:stretch/>
        </p:blipFill>
        <p:spPr>
          <a:xfrm>
            <a:off x="1875752" y="2106650"/>
            <a:ext cx="1179323" cy="292755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46"/>
          <p:cNvSpPr/>
          <p:nvPr/>
        </p:nvSpPr>
        <p:spPr>
          <a:xfrm>
            <a:off x="6244675" y="1686213"/>
            <a:ext cx="4368900" cy="3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925" y="2455888"/>
            <a:ext cx="2228850" cy="21527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96" name="Google Shape;596;p46"/>
          <p:cNvCxnSpPr/>
          <p:nvPr/>
        </p:nvCxnSpPr>
        <p:spPr>
          <a:xfrm flipH="1" rot="10800000">
            <a:off x="2923000" y="3384525"/>
            <a:ext cx="4711500" cy="1134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6"/>
          <p:cNvCxnSpPr/>
          <p:nvPr/>
        </p:nvCxnSpPr>
        <p:spPr>
          <a:xfrm>
            <a:off x="3055075" y="3570425"/>
            <a:ext cx="4464900" cy="3714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6"/>
          <p:cNvSpPr txBox="1"/>
          <p:nvPr/>
        </p:nvSpPr>
        <p:spPr>
          <a:xfrm>
            <a:off x="3535375" y="2152225"/>
            <a:ext cx="22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Small Difference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7"/>
          <p:cNvSpPr txBox="1"/>
          <p:nvPr>
            <p:ph type="title"/>
          </p:nvPr>
        </p:nvSpPr>
        <p:spPr>
          <a:xfrm>
            <a:off x="2923050" y="1853988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With research in the matter we can conclude that IMBD does reflect the </a:t>
            </a:r>
            <a:r>
              <a:rPr lang="en" sz="4500"/>
              <a:t>views</a:t>
            </a:r>
            <a:r>
              <a:rPr lang="en" sz="4500"/>
              <a:t> of the people</a:t>
            </a:r>
            <a:endParaRPr sz="4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609" name="Google Shape;609;p48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8281390" y="4171653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48"/>
          <p:cNvGrpSpPr/>
          <p:nvPr/>
        </p:nvGrpSpPr>
        <p:grpSpPr>
          <a:xfrm>
            <a:off x="8814493" y="4162001"/>
            <a:ext cx="411849" cy="411917"/>
            <a:chOff x="5162200" y="4097750"/>
            <a:chExt cx="338385" cy="338414"/>
          </a:xfrm>
        </p:grpSpPr>
        <p:sp>
          <p:nvSpPr>
            <p:cNvPr id="612" name="Google Shape;612;p48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8"/>
          <p:cNvSpPr/>
          <p:nvPr/>
        </p:nvSpPr>
        <p:spPr>
          <a:xfrm>
            <a:off x="7548500" y="4213036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8"/>
          <p:cNvSpPr txBox="1"/>
          <p:nvPr>
            <p:ph idx="2" type="body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hello@mail.com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555-111-222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mydomain.com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9"/>
          <p:cNvSpPr txBox="1"/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CREDITS.</a:t>
            </a:r>
            <a:endParaRPr sz="5100"/>
          </a:p>
        </p:txBody>
      </p:sp>
      <p:sp>
        <p:nvSpPr>
          <p:cNvPr id="624" name="Google Shape;624;p49"/>
          <p:cNvSpPr txBox="1"/>
          <p:nvPr>
            <p:ph idx="1" type="body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Template: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SlidesMania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400"/>
              <a:t>Sample Images: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Fonts used in this presentation: Roboto Mono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Roboto Bold</a:t>
            </a:r>
            <a:endParaRPr/>
          </a:p>
        </p:txBody>
      </p:sp>
      <p:grpSp>
        <p:nvGrpSpPr>
          <p:cNvPr id="625" name="Google Shape;625;p49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626" name="Google Shape;626;p4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(Motivation tools, Background)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6" name="Google Shape;396;p24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Cleaning </a:t>
            </a:r>
            <a:endParaRPr/>
          </a:p>
        </p:txBody>
      </p:sp>
      <p:sp>
        <p:nvSpPr>
          <p:cNvPr id="397" name="Google Shape;397;p24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Sentinel</a:t>
            </a:r>
            <a:r>
              <a:rPr lang="en"/>
              <a:t> Analysis</a:t>
            </a:r>
            <a:endParaRPr/>
          </a:p>
        </p:txBody>
      </p:sp>
      <p:sp>
        <p:nvSpPr>
          <p:cNvPr id="398" name="Google Shape;398;p24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9" name="Google Shape;399;p24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401" name="Google Shape;401;p24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2" name="Google Shape;402;p24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Why this topic?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/>
              <a:t>Background</a:t>
            </a:r>
            <a:endParaRPr sz="1020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 sz="6000">
                <a:solidFill>
                  <a:schemeClr val="accent3"/>
                </a:solidFill>
              </a:rPr>
              <a:t>CONTINUES..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/>
          <p:nvPr>
            <p:ph idx="1" type="subTitle"/>
          </p:nvPr>
        </p:nvSpPr>
        <p:spPr>
          <a:xfrm>
            <a:off x="1201000" y="2305300"/>
            <a:ext cx="9202500" cy="26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0" lang="en">
                <a:solidFill>
                  <a:schemeClr val="accent3"/>
                </a:solidFill>
              </a:rPr>
              <a:t>&lt;p&gt;</a:t>
            </a:r>
            <a:r>
              <a:rPr b="0" lang="en"/>
              <a:t> As a group we decided to study the </a:t>
            </a:r>
            <a:r>
              <a:rPr b="0" lang="en"/>
              <a:t>relationship</a:t>
            </a:r>
            <a:r>
              <a:rPr b="0" lang="en"/>
              <a:t> between what movie critics rate a movie and how people actually felt about a movie </a:t>
            </a:r>
            <a:r>
              <a:rPr b="0" lang="en">
                <a:solidFill>
                  <a:schemeClr val="accent3"/>
                </a:solidFill>
              </a:rPr>
              <a:t>&lt;/p&gt;</a:t>
            </a:r>
            <a:endParaRPr b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1040850" y="438500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r>
              <a:rPr lang="en" sz="6000">
                <a:solidFill>
                  <a:schemeClr val="accent1"/>
                </a:solidFill>
              </a:rPr>
              <a:t>MATERIALS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24" name="Google Shape;424;p2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Tools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NLP(</a:t>
            </a:r>
            <a:r>
              <a:rPr lang="en"/>
              <a:t>sentential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Tableau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</a:t>
            </a:r>
            <a:r>
              <a:rPr lang="en"/>
              <a:t> powerpoint </a:t>
            </a:r>
            <a:endParaRPr/>
          </a:p>
        </p:txBody>
      </p:sp>
      <p:sp>
        <p:nvSpPr>
          <p:cNvPr id="425" name="Google Shape;425;p2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Motivation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noticed that a lot of the movies that say they're good aren't good. So instead of wasting our time with average movies, we want a good movie we enjoy.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/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IMDB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 reflect the 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 of the people or 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b="0" lang="en" sz="6000">
                <a:latin typeface="Arial"/>
                <a:ea typeface="Arial"/>
                <a:cs typeface="Arial"/>
                <a:sym typeface="Arial"/>
              </a:rPr>
              <a:t> own?</a:t>
            </a:r>
            <a:endParaRPr sz="6000"/>
          </a:p>
        </p:txBody>
      </p:sp>
      <p:sp>
        <p:nvSpPr>
          <p:cNvPr id="431" name="Google Shape;431;p28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Big Sean </a:t>
            </a:r>
            <a:endParaRPr/>
          </a:p>
        </p:txBody>
      </p:sp>
      <p:grpSp>
        <p:nvGrpSpPr>
          <p:cNvPr id="432" name="Google Shape;432;p28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3" name="Google Shape;433;p28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40" name="Google Shape;440;p29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/>
              <a:t>Kaggle 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/>
          </a:p>
        </p:txBody>
      </p:sp>
      <p:sp>
        <p:nvSpPr>
          <p:cNvPr id="441" name="Google Shape;441;p29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Pull tweets out of twitter to use for are machine learning aspect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&lt;p&gt; </a:t>
            </a:r>
            <a:r>
              <a:rPr lang="en"/>
              <a:t>Twitter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3" name="Google Shape;443;p29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Used to pull ratings and find the top 5 movies made after 2010</a:t>
            </a:r>
            <a:endParaRPr sz="2700"/>
          </a:p>
        </p:txBody>
      </p:sp>
      <p:pic>
        <p:nvPicPr>
          <p:cNvPr id="444" name="Google Shape;4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125" y="4679603"/>
            <a:ext cx="26479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475" y="4641503"/>
            <a:ext cx="2181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Sorting data to find are top 5 movie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1" name="Google Shape;451;p30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Cleaning Data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