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5" r:id="rId2"/>
    <p:sldId id="257" r:id="rId3"/>
    <p:sldId id="278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</p:sldIdLst>
  <p:sldSz cx="6858000" cy="5143500"/>
  <p:notesSz cx="6858000" cy="9144000"/>
  <p:defaultTextStyle>
    <a:defPPr>
      <a:defRPr lang="zh-CN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C1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70" autoAdjust="0"/>
    <p:restoredTop sz="94629"/>
  </p:normalViewPr>
  <p:slideViewPr>
    <p:cSldViewPr snapToGrid="0" snapToObjects="1">
      <p:cViewPr varScale="1">
        <p:scale>
          <a:sx n="93" d="100"/>
          <a:sy n="93" d="100"/>
        </p:scale>
        <p:origin x="1206" y="72"/>
      </p:cViewPr>
      <p:guideLst>
        <p:guide orient="horz" pos="16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4350" y="1597824"/>
            <a:ext cx="5829300" cy="110251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28700" y="2914650"/>
            <a:ext cx="48006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6A07-4F98-D547-AA17-EF3C2916AAD7}" type="datetimeFigureOut">
              <a:rPr kumimoji="1" lang="zh-CN" altLang="en-US" smtClean="0"/>
              <a:pPr/>
              <a:t>2016/3/9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8D58D-6C1A-A34E-9353-28E3AC007A9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8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6A07-4F98-D547-AA17-EF3C2916AAD7}" type="datetimeFigureOut">
              <a:rPr kumimoji="1" lang="zh-CN" altLang="en-US" smtClean="0"/>
              <a:pPr/>
              <a:t>2016/3/9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8D58D-6C1A-A34E-9353-28E3AC007A9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5940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171450"/>
            <a:ext cx="1543050" cy="3657600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342900" y="171450"/>
            <a:ext cx="4514850" cy="3657600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6A07-4F98-D547-AA17-EF3C2916AAD7}" type="datetimeFigureOut">
              <a:rPr kumimoji="1" lang="zh-CN" altLang="en-US" smtClean="0"/>
              <a:pPr/>
              <a:t>2016/3/9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8D58D-6C1A-A34E-9353-28E3AC007A9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9793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6A07-4F98-D547-AA17-EF3C2916AAD7}" type="datetimeFigureOut">
              <a:rPr kumimoji="1" lang="zh-CN" altLang="en-US" smtClean="0"/>
              <a:pPr/>
              <a:t>2016/3/9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8D58D-6C1A-A34E-9353-28E3AC007A9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207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1735" y="3305180"/>
            <a:ext cx="5829300" cy="1021557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6A07-4F98-D547-AA17-EF3C2916AAD7}" type="datetimeFigureOut">
              <a:rPr kumimoji="1" lang="zh-CN" altLang="en-US" smtClean="0"/>
              <a:pPr/>
              <a:t>2016/3/9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8D58D-6C1A-A34E-9353-28E3AC007A9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4838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1000129"/>
            <a:ext cx="3028950" cy="282892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000129"/>
            <a:ext cx="3028950" cy="282892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6A07-4F98-D547-AA17-EF3C2916AAD7}" type="datetimeFigureOut">
              <a:rPr kumimoji="1" lang="zh-CN" altLang="en-US" smtClean="0"/>
              <a:pPr/>
              <a:t>2016/3/9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8D58D-6C1A-A34E-9353-28E3AC007A9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1927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1" y="1151335"/>
            <a:ext cx="303014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4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2901" y="1631156"/>
            <a:ext cx="303014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83773" y="1151335"/>
            <a:ext cx="303133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4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83773" y="1631156"/>
            <a:ext cx="303133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6A07-4F98-D547-AA17-EF3C2916AAD7}" type="datetimeFigureOut">
              <a:rPr kumimoji="1" lang="zh-CN" altLang="en-US" smtClean="0"/>
              <a:pPr/>
              <a:t>2016/3/9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8D58D-6C1A-A34E-9353-28E3AC007A9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6215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6A07-4F98-D547-AA17-EF3C2916AAD7}" type="datetimeFigureOut">
              <a:rPr kumimoji="1" lang="zh-CN" altLang="en-US" smtClean="0"/>
              <a:pPr/>
              <a:t>2016/3/9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8D58D-6C1A-A34E-9353-28E3AC007A9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5474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6A07-4F98-D547-AA17-EF3C2916AAD7}" type="datetimeFigureOut">
              <a:rPr kumimoji="1" lang="zh-CN" altLang="en-US" smtClean="0"/>
              <a:pPr/>
              <a:t>2016/3/9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8D58D-6C1A-A34E-9353-28E3AC007A9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019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3" y="204789"/>
            <a:ext cx="2256235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81288" y="204792"/>
            <a:ext cx="3833813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2903" y="1076328"/>
            <a:ext cx="2256235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4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9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6A07-4F98-D547-AA17-EF3C2916AAD7}" type="datetimeFigureOut">
              <a:rPr kumimoji="1" lang="zh-CN" altLang="en-US" smtClean="0"/>
              <a:pPr/>
              <a:t>2016/3/9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8D58D-6C1A-A34E-9353-28E3AC007A9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715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4216" y="3600451"/>
            <a:ext cx="41148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44216" y="459581"/>
            <a:ext cx="41148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4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44216" y="4025505"/>
            <a:ext cx="4114800" cy="603646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4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9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6A07-4F98-D547-AA17-EF3C2916AAD7}" type="datetimeFigureOut">
              <a:rPr kumimoji="1" lang="zh-CN" altLang="en-US" smtClean="0"/>
              <a:pPr/>
              <a:t>2016/3/9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8D58D-6C1A-A34E-9353-28E3AC007A9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276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1200151"/>
            <a:ext cx="6172200" cy="3394472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42900" y="4767264"/>
            <a:ext cx="1600200" cy="273844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E6A07-4F98-D547-AA17-EF3C2916AAD7}" type="datetimeFigureOut">
              <a:rPr kumimoji="1" lang="zh-CN" altLang="en-US" smtClean="0"/>
              <a:pPr/>
              <a:t>2016/3/9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343150" y="4767264"/>
            <a:ext cx="2171700" cy="273844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914900" y="4767264"/>
            <a:ext cx="1600200" cy="273844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8D58D-6C1A-A34E-9353-28E3AC007A9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6765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892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9" indent="-257169" algn="l" defTabSz="34289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8" indent="-214307" algn="l" defTabSz="342892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9" indent="-171446" algn="l" defTabSz="34289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342892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1" indent="-171446" algn="l" defTabSz="342892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4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24247" y="1105994"/>
            <a:ext cx="4370425" cy="53091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8579" tIns="34289" rIns="68579" bIns="34289" rtlCol="0">
            <a:spAutoFit/>
          </a:bodyPr>
          <a:lstStyle/>
          <a:p>
            <a:r>
              <a:rPr kumimoji="1" lang="zh-CN" altLang="en-US" sz="3000" b="1" dirty="0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软件体系结构与设计模式</a:t>
            </a:r>
            <a:endParaRPr kumimoji="1" lang="zh-CN" altLang="en-US" sz="3000" b="1" dirty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4247" y="1659047"/>
            <a:ext cx="4614082" cy="6809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8579" tIns="34289" rIns="68579" bIns="34289" rtlCol="0">
            <a:spAutoFit/>
          </a:bodyPr>
          <a:lstStyle/>
          <a:p>
            <a:r>
              <a:rPr kumimoji="1" lang="en-US" altLang="zh-CN" sz="3975" b="1" dirty="0" err="1" smtClean="0">
                <a:solidFill>
                  <a:srgbClr val="FFFFFF"/>
                </a:solidFill>
                <a:latin typeface="Arial"/>
                <a:cs typeface="Arial"/>
              </a:rPr>
              <a:t>Cppcheck</a:t>
            </a:r>
            <a:r>
              <a:rPr kumimoji="1" lang="zh-CN" altLang="en-US" sz="3975" b="1" dirty="0" smtClean="0">
                <a:solidFill>
                  <a:srgbClr val="FFFFFF"/>
                </a:solidFill>
                <a:latin typeface="Arial"/>
                <a:cs typeface="Arial"/>
              </a:rPr>
              <a:t>开发汇报</a:t>
            </a:r>
            <a:endParaRPr kumimoji="1" lang="zh-CN" altLang="en-US" sz="3975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889048" y="2722518"/>
            <a:ext cx="898562" cy="359750"/>
            <a:chOff x="1156662" y="2821572"/>
            <a:chExt cx="898562" cy="359750"/>
          </a:xfrm>
        </p:grpSpPr>
        <p:sp>
          <p:nvSpPr>
            <p:cNvPr id="7" name="矩形 6"/>
            <p:cNvSpPr/>
            <p:nvPr/>
          </p:nvSpPr>
          <p:spPr>
            <a:xfrm>
              <a:off x="1156662" y="2821572"/>
              <a:ext cx="898562" cy="3597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579" tIns="34289" rIns="68579" bIns="34289" rtlCol="0" anchor="ctr"/>
            <a:lstStyle/>
            <a:p>
              <a:pPr algn="ctr"/>
              <a:endParaRPr kumimoji="1" lang="zh-CN" altLang="en-US" sz="1350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207473" y="2843713"/>
              <a:ext cx="754051" cy="315469"/>
            </a:xfrm>
            <a:prstGeom prst="rect">
              <a:avLst/>
            </a:prstGeom>
            <a:noFill/>
          </p:spPr>
          <p:txBody>
            <a:bodyPr wrap="none" lIns="68579" tIns="34289" rIns="68579" bIns="34289" rtlCol="0">
              <a:spAutoFit/>
            </a:bodyPr>
            <a:lstStyle/>
            <a:p>
              <a:r>
                <a:rPr kumimoji="1" lang="zh-CN" altLang="en-US" sz="1600" dirty="0">
                  <a:solidFill>
                    <a:srgbClr val="FFFFFF"/>
                  </a:solidFill>
                  <a:latin typeface="Arial"/>
                  <a:cs typeface="Arial"/>
                </a:rPr>
                <a:t>第一周</a:t>
              </a:r>
              <a:endParaRPr kumimoji="1" lang="zh-CN" altLang="en-US" sz="16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724247" y="3810382"/>
            <a:ext cx="4870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成员：栗鸿宇、代智超、许书嘉、于伟平、迪力尼亚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83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组 28"/>
          <p:cNvGrpSpPr/>
          <p:nvPr/>
        </p:nvGrpSpPr>
        <p:grpSpPr>
          <a:xfrm>
            <a:off x="-8538" y="3316798"/>
            <a:ext cx="1348412" cy="359351"/>
            <a:chOff x="0" y="937679"/>
            <a:chExt cx="1151467" cy="479135"/>
          </a:xfrm>
          <a:solidFill>
            <a:schemeClr val="accent6">
              <a:lumMod val="75000"/>
            </a:schemeClr>
          </a:solidFill>
        </p:grpSpPr>
        <p:sp>
          <p:nvSpPr>
            <p:cNvPr id="75" name="矩形 74"/>
            <p:cNvSpPr/>
            <p:nvPr/>
          </p:nvSpPr>
          <p:spPr>
            <a:xfrm>
              <a:off x="0" y="937679"/>
              <a:ext cx="1151467" cy="356474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 dirty="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0" y="965408"/>
              <a:ext cx="1151467" cy="45140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6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使用资源</a:t>
              </a:r>
              <a:endParaRPr kumimoji="1" lang="zh-CN" altLang="en-US" sz="16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77" name="组 29"/>
          <p:cNvGrpSpPr/>
          <p:nvPr/>
        </p:nvGrpSpPr>
        <p:grpSpPr>
          <a:xfrm>
            <a:off x="-123724" y="1594219"/>
            <a:ext cx="1200408" cy="393421"/>
            <a:chOff x="0" y="1377583"/>
            <a:chExt cx="1151467" cy="356474"/>
          </a:xfrm>
        </p:grpSpPr>
        <p:sp>
          <p:nvSpPr>
            <p:cNvPr id="78" name="矩形 77"/>
            <p:cNvSpPr/>
            <p:nvPr/>
          </p:nvSpPr>
          <p:spPr>
            <a:xfrm>
              <a:off x="0" y="1377583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 dirty="0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0" y="1404783"/>
              <a:ext cx="1151467" cy="306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6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目录</a:t>
              </a:r>
              <a:endParaRPr kumimoji="1" lang="zh-CN" altLang="en-US" sz="16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80" name="组 29"/>
          <p:cNvGrpSpPr/>
          <p:nvPr/>
        </p:nvGrpSpPr>
        <p:grpSpPr>
          <a:xfrm>
            <a:off x="-142171" y="2160339"/>
            <a:ext cx="1218855" cy="393421"/>
            <a:chOff x="0" y="1377583"/>
            <a:chExt cx="1151467" cy="356474"/>
          </a:xfrm>
        </p:grpSpPr>
        <p:sp>
          <p:nvSpPr>
            <p:cNvPr id="81" name="矩形 80"/>
            <p:cNvSpPr/>
            <p:nvPr/>
          </p:nvSpPr>
          <p:spPr>
            <a:xfrm>
              <a:off x="0" y="1377583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 dirty="0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0" y="1404783"/>
              <a:ext cx="1151467" cy="306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6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人员构成</a:t>
              </a:r>
              <a:endParaRPr kumimoji="1" lang="zh-CN" altLang="en-US" sz="16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83" name="组 29"/>
          <p:cNvGrpSpPr/>
          <p:nvPr/>
        </p:nvGrpSpPr>
        <p:grpSpPr>
          <a:xfrm>
            <a:off x="-151394" y="2748160"/>
            <a:ext cx="1218855" cy="393421"/>
            <a:chOff x="0" y="1377583"/>
            <a:chExt cx="1151467" cy="356474"/>
          </a:xfrm>
        </p:grpSpPr>
        <p:sp>
          <p:nvSpPr>
            <p:cNvPr id="84" name="矩形 83"/>
            <p:cNvSpPr/>
            <p:nvPr/>
          </p:nvSpPr>
          <p:spPr>
            <a:xfrm>
              <a:off x="0" y="1377583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 dirty="0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0" y="1404784"/>
              <a:ext cx="1151467" cy="306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6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项目计划</a:t>
              </a:r>
              <a:endParaRPr kumimoji="1" lang="zh-CN" altLang="en-US" sz="16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09" name="文本框 108"/>
          <p:cNvSpPr txBox="1"/>
          <p:nvPr/>
        </p:nvSpPr>
        <p:spPr>
          <a:xfrm>
            <a:off x="61248" y="289266"/>
            <a:ext cx="1520972" cy="2616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zh-CN" sz="1100" b="1" dirty="0" smtClean="0">
                <a:solidFill>
                  <a:srgbClr val="FFFFFF"/>
                </a:solidFill>
                <a:latin typeface="+mj-ea"/>
                <a:ea typeface="+mj-ea"/>
                <a:cs typeface="Arial"/>
              </a:rPr>
              <a:t>Cool Sharp</a:t>
            </a:r>
            <a:r>
              <a:rPr kumimoji="1" lang="zh-CN" altLang="en-US" sz="1100" b="1" dirty="0" smtClean="0">
                <a:solidFill>
                  <a:srgbClr val="FFFFFF"/>
                </a:solidFill>
                <a:latin typeface="+mj-ea"/>
                <a:ea typeface="+mj-ea"/>
                <a:cs typeface="Arial"/>
              </a:rPr>
              <a:t>小组</a:t>
            </a:r>
            <a:endParaRPr kumimoji="1" lang="zh-CN" altLang="en-US" sz="1100" b="1" dirty="0">
              <a:solidFill>
                <a:srgbClr val="FFFFFF"/>
              </a:solidFill>
              <a:latin typeface="+mj-ea"/>
              <a:ea typeface="+mj-ea"/>
              <a:cs typeface="Arial"/>
            </a:endParaRPr>
          </a:p>
        </p:txBody>
      </p:sp>
      <p:cxnSp>
        <p:nvCxnSpPr>
          <p:cNvPr id="34" name="直线连接符 8"/>
          <p:cNvCxnSpPr/>
          <p:nvPr/>
        </p:nvCxnSpPr>
        <p:spPr>
          <a:xfrm>
            <a:off x="2806681" y="1208350"/>
            <a:ext cx="0" cy="72298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62"/>
          <p:cNvCxnSpPr/>
          <p:nvPr/>
        </p:nvCxnSpPr>
        <p:spPr>
          <a:xfrm>
            <a:off x="3804326" y="3214951"/>
            <a:ext cx="0" cy="72298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 flipH="1">
            <a:off x="2044260" y="3243658"/>
            <a:ext cx="997646" cy="646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79" tIns="34289" rIns="68579" bIns="34289" rtlCol="0">
            <a:spAutoFit/>
          </a:bodyPr>
          <a:lstStyle/>
          <a:p>
            <a:pPr algn="r">
              <a:lnSpc>
                <a:spcPts val="4500"/>
              </a:lnSpc>
            </a:pPr>
            <a:r>
              <a:rPr kumimoji="1" lang="en-US" altLang="zh-CN" sz="4500" b="1" dirty="0">
                <a:solidFill>
                  <a:schemeClr val="bg1"/>
                </a:solidFill>
              </a:rPr>
              <a:t>03</a:t>
            </a:r>
            <a:endParaRPr kumimoji="1" lang="zh-CN" altLang="en-US" sz="4500" b="1" dirty="0">
              <a:solidFill>
                <a:schemeClr val="bg1"/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3047220" y="3251855"/>
            <a:ext cx="649173" cy="64917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kumimoji="1" lang="zh-CN" altLang="en-US" sz="1350"/>
          </a:p>
        </p:txBody>
      </p:sp>
      <p:cxnSp>
        <p:nvCxnSpPr>
          <p:cNvPr id="43" name="直线连接符 57"/>
          <p:cNvCxnSpPr/>
          <p:nvPr/>
        </p:nvCxnSpPr>
        <p:spPr>
          <a:xfrm>
            <a:off x="3282928" y="2211649"/>
            <a:ext cx="0" cy="72298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 flipH="1">
            <a:off x="1522861" y="2240357"/>
            <a:ext cx="997646" cy="646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79" tIns="34289" rIns="68579" bIns="34289" rtlCol="0">
            <a:spAutoFit/>
          </a:bodyPr>
          <a:lstStyle/>
          <a:p>
            <a:pPr algn="r">
              <a:lnSpc>
                <a:spcPts val="4500"/>
              </a:lnSpc>
            </a:pPr>
            <a:r>
              <a:rPr kumimoji="1" lang="en-US" altLang="zh-CN" sz="4500" b="1" dirty="0">
                <a:solidFill>
                  <a:schemeClr val="bg1"/>
                </a:solidFill>
              </a:rPr>
              <a:t>02</a:t>
            </a:r>
            <a:endParaRPr kumimoji="1" lang="zh-CN" altLang="en-US" sz="4500" b="1" dirty="0">
              <a:solidFill>
                <a:schemeClr val="bg1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2525822" y="2248555"/>
            <a:ext cx="649173" cy="64917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53" name="文本框 52"/>
          <p:cNvSpPr txBox="1"/>
          <p:nvPr/>
        </p:nvSpPr>
        <p:spPr>
          <a:xfrm flipH="1">
            <a:off x="1046614" y="1237057"/>
            <a:ext cx="997646" cy="646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79" tIns="34289" rIns="68579" bIns="34289" rtlCol="0">
            <a:spAutoFit/>
          </a:bodyPr>
          <a:lstStyle/>
          <a:p>
            <a:pPr algn="r">
              <a:lnSpc>
                <a:spcPts val="4500"/>
              </a:lnSpc>
            </a:pPr>
            <a:r>
              <a:rPr kumimoji="1" lang="en-US" altLang="zh-CN" sz="4500" b="1" dirty="0">
                <a:solidFill>
                  <a:schemeClr val="bg1"/>
                </a:solidFill>
              </a:rPr>
              <a:t>01</a:t>
            </a:r>
            <a:endParaRPr kumimoji="1" lang="zh-CN" altLang="en-US" sz="4500" b="1" dirty="0">
              <a:solidFill>
                <a:schemeClr val="bg1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2049575" y="1245255"/>
            <a:ext cx="649173" cy="64917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86" name="文本框 85"/>
          <p:cNvSpPr txBox="1"/>
          <p:nvPr/>
        </p:nvSpPr>
        <p:spPr>
          <a:xfrm flipH="1">
            <a:off x="1919687" y="1251062"/>
            <a:ext cx="757106" cy="62324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79" tIns="34289" rIns="68579" bIns="34289" rtlCol="0">
            <a:spAutoFit/>
          </a:bodyPr>
          <a:lstStyle/>
          <a:p>
            <a:pPr algn="r"/>
            <a:r>
              <a:rPr kumimoji="1" lang="zh-CN" altLang="en-US" b="1" dirty="0" smtClean="0">
                <a:solidFill>
                  <a:schemeClr val="bg1"/>
                </a:solidFill>
                <a:latin typeface="+mn-ea"/>
              </a:rPr>
              <a:t>软件</a:t>
            </a:r>
            <a:endParaRPr kumimoji="1" lang="en-US" altLang="zh-CN" b="1" dirty="0" smtClean="0">
              <a:solidFill>
                <a:schemeClr val="bg1"/>
              </a:solidFill>
              <a:latin typeface="+mn-ea"/>
            </a:endParaRPr>
          </a:p>
          <a:p>
            <a:pPr algn="r"/>
            <a:r>
              <a:rPr kumimoji="1" lang="zh-CN" altLang="en-US" b="1" dirty="0" smtClean="0">
                <a:solidFill>
                  <a:schemeClr val="bg1"/>
                </a:solidFill>
                <a:latin typeface="+mn-ea"/>
              </a:rPr>
              <a:t>开发</a:t>
            </a:r>
            <a:endParaRPr kumimoji="1" lang="zh-CN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7" name="文本框 86"/>
          <p:cNvSpPr txBox="1"/>
          <p:nvPr/>
        </p:nvSpPr>
        <p:spPr>
          <a:xfrm flipH="1">
            <a:off x="2849934" y="1348522"/>
            <a:ext cx="2558240" cy="37702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79" tIns="34289" rIns="68579" bIns="34289" rtlCol="0">
            <a:spAutoFit/>
          </a:bodyPr>
          <a:lstStyle/>
          <a:p>
            <a:r>
              <a:rPr kumimoji="1" lang="en-US" altLang="zh-CN" sz="2000" b="1" dirty="0" smtClean="0">
                <a:solidFill>
                  <a:schemeClr val="bg1"/>
                </a:solidFill>
                <a:latin typeface="+mn-ea"/>
              </a:rPr>
              <a:t>Visual Studio 2015</a:t>
            </a:r>
          </a:p>
        </p:txBody>
      </p:sp>
      <p:sp>
        <p:nvSpPr>
          <p:cNvPr id="88" name="文本框 87"/>
          <p:cNvSpPr txBox="1"/>
          <p:nvPr/>
        </p:nvSpPr>
        <p:spPr>
          <a:xfrm flipH="1">
            <a:off x="2397056" y="2244457"/>
            <a:ext cx="757106" cy="62324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79" tIns="34289" rIns="68579" bIns="34289" rtlCol="0">
            <a:spAutoFit/>
          </a:bodyPr>
          <a:lstStyle/>
          <a:p>
            <a:pPr algn="r"/>
            <a:r>
              <a:rPr kumimoji="1" lang="zh-CN" altLang="en-US" b="1" dirty="0" smtClean="0">
                <a:solidFill>
                  <a:schemeClr val="bg1"/>
                </a:solidFill>
                <a:latin typeface="+mn-ea"/>
              </a:rPr>
              <a:t>文档</a:t>
            </a:r>
            <a:endParaRPr kumimoji="1" lang="en-US" altLang="zh-CN" b="1" dirty="0" smtClean="0">
              <a:solidFill>
                <a:schemeClr val="bg1"/>
              </a:solidFill>
              <a:latin typeface="+mn-ea"/>
            </a:endParaRPr>
          </a:p>
          <a:p>
            <a:pPr algn="r"/>
            <a:r>
              <a:rPr kumimoji="1" lang="zh-CN" altLang="en-US" b="1" dirty="0" smtClean="0">
                <a:solidFill>
                  <a:schemeClr val="bg1"/>
                </a:solidFill>
                <a:latin typeface="+mn-ea"/>
              </a:rPr>
              <a:t>整理</a:t>
            </a:r>
            <a:endParaRPr kumimoji="1" lang="zh-CN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9" name="文本框 88"/>
          <p:cNvSpPr txBox="1"/>
          <p:nvPr/>
        </p:nvSpPr>
        <p:spPr>
          <a:xfrm flipH="1">
            <a:off x="3307158" y="2375009"/>
            <a:ext cx="2808577" cy="37702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79" tIns="34289" rIns="68579" bIns="34289" rtlCol="0">
            <a:spAutoFit/>
          </a:bodyPr>
          <a:lstStyle/>
          <a:p>
            <a:r>
              <a:rPr kumimoji="1" lang="en-US" altLang="zh-CN" sz="2000" b="1" dirty="0">
                <a:solidFill>
                  <a:schemeClr val="bg1"/>
                </a:solidFill>
                <a:latin typeface="+mn-ea"/>
              </a:rPr>
              <a:t>Microsoft Word2015</a:t>
            </a:r>
            <a:endParaRPr kumimoji="1" lang="en-US" altLang="zh-CN" sz="20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0" name="文本框 89"/>
          <p:cNvSpPr txBox="1"/>
          <p:nvPr/>
        </p:nvSpPr>
        <p:spPr>
          <a:xfrm flipH="1">
            <a:off x="2928605" y="3273683"/>
            <a:ext cx="757106" cy="62324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79" tIns="34289" rIns="68579" bIns="34289" rtlCol="0">
            <a:spAutoFit/>
          </a:bodyPr>
          <a:lstStyle/>
          <a:p>
            <a:pPr algn="r"/>
            <a:r>
              <a:rPr kumimoji="1" lang="zh-CN" altLang="en-US" b="1" dirty="0" smtClean="0">
                <a:solidFill>
                  <a:schemeClr val="bg1"/>
                </a:solidFill>
                <a:latin typeface="+mn-ea"/>
              </a:rPr>
              <a:t>项目管理</a:t>
            </a:r>
            <a:endParaRPr kumimoji="1" lang="zh-CN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1" name="文本框 90"/>
          <p:cNvSpPr txBox="1"/>
          <p:nvPr/>
        </p:nvSpPr>
        <p:spPr>
          <a:xfrm flipH="1">
            <a:off x="3815008" y="3401462"/>
            <a:ext cx="2808577" cy="37702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79" tIns="34289" rIns="68579" bIns="34289" rtlCol="0">
            <a:spAutoFit/>
          </a:bodyPr>
          <a:lstStyle/>
          <a:p>
            <a:r>
              <a:rPr kumimoji="1" lang="en-US" altLang="zh-CN" sz="2000" b="1" dirty="0" smtClean="0">
                <a:solidFill>
                  <a:schemeClr val="bg1"/>
                </a:solidFill>
                <a:latin typeface="+mn-ea"/>
              </a:rPr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299405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59052" y="2073898"/>
            <a:ext cx="1739898" cy="53091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8579" tIns="34289" rIns="68579" bIns="34289" rtlCol="0">
            <a:spAutoFit/>
          </a:bodyPr>
          <a:lstStyle/>
          <a:p>
            <a:pPr algn="ctr"/>
            <a:r>
              <a:rPr kumimoji="1" lang="en-US" altLang="zh-CN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THANKS</a:t>
            </a:r>
            <a:endParaRPr kumimoji="1" lang="zh-CN" altLang="en-US" sz="3000" b="1" dirty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310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 flipH="1">
            <a:off x="1856515" y="2978220"/>
            <a:ext cx="3915639" cy="427886"/>
          </a:xfrm>
          <a:prstGeom prst="rect">
            <a:avLst/>
          </a:prstGeom>
          <a:gradFill>
            <a:gsLst>
              <a:gs pos="20000">
                <a:schemeClr val="bg1">
                  <a:alpha val="5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kumimoji="1" lang="zh-CN" altLang="en-US" sz="6000"/>
          </a:p>
        </p:txBody>
      </p:sp>
      <p:sp>
        <p:nvSpPr>
          <p:cNvPr id="36" name="矩形 35"/>
          <p:cNvSpPr/>
          <p:nvPr/>
        </p:nvSpPr>
        <p:spPr>
          <a:xfrm>
            <a:off x="1856515" y="2406720"/>
            <a:ext cx="3915639" cy="427886"/>
          </a:xfrm>
          <a:prstGeom prst="rect">
            <a:avLst/>
          </a:prstGeom>
          <a:gradFill>
            <a:gsLst>
              <a:gs pos="20000">
                <a:schemeClr val="bg1">
                  <a:alpha val="5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kumimoji="1" lang="zh-CN" altLang="en-US" sz="6000"/>
          </a:p>
        </p:txBody>
      </p:sp>
      <p:sp>
        <p:nvSpPr>
          <p:cNvPr id="35" name="矩形 34"/>
          <p:cNvSpPr/>
          <p:nvPr/>
        </p:nvSpPr>
        <p:spPr>
          <a:xfrm flipH="1">
            <a:off x="1856515" y="1835220"/>
            <a:ext cx="3915639" cy="427886"/>
          </a:xfrm>
          <a:prstGeom prst="rect">
            <a:avLst/>
          </a:prstGeom>
          <a:gradFill>
            <a:gsLst>
              <a:gs pos="20000">
                <a:schemeClr val="bg1">
                  <a:alpha val="5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r"/>
            <a:endParaRPr kumimoji="1" lang="zh-CN" altLang="en-US" sz="6000" dirty="0"/>
          </a:p>
        </p:txBody>
      </p:sp>
      <p:grpSp>
        <p:nvGrpSpPr>
          <p:cNvPr id="29" name="组 28"/>
          <p:cNvGrpSpPr/>
          <p:nvPr/>
        </p:nvGrpSpPr>
        <p:grpSpPr>
          <a:xfrm>
            <a:off x="-12772" y="1654263"/>
            <a:ext cx="1348412" cy="359351"/>
            <a:chOff x="0" y="937679"/>
            <a:chExt cx="1151467" cy="479135"/>
          </a:xfrm>
          <a:solidFill>
            <a:schemeClr val="accent6">
              <a:lumMod val="75000"/>
            </a:schemeClr>
          </a:solidFill>
        </p:grpSpPr>
        <p:sp>
          <p:nvSpPr>
            <p:cNvPr id="5" name="矩形 4"/>
            <p:cNvSpPr/>
            <p:nvPr/>
          </p:nvSpPr>
          <p:spPr>
            <a:xfrm>
              <a:off x="0" y="937679"/>
              <a:ext cx="1151467" cy="356474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0" y="965408"/>
              <a:ext cx="1151467" cy="45140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6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目录</a:t>
              </a:r>
              <a:endParaRPr kumimoji="1" lang="zh-CN" altLang="en-US" sz="16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30" name="组 29"/>
          <p:cNvGrpSpPr/>
          <p:nvPr/>
        </p:nvGrpSpPr>
        <p:grpSpPr>
          <a:xfrm>
            <a:off x="-142170" y="2185420"/>
            <a:ext cx="1200408" cy="528212"/>
            <a:chOff x="0" y="1377583"/>
            <a:chExt cx="1151467" cy="478606"/>
          </a:xfrm>
        </p:grpSpPr>
        <p:sp>
          <p:nvSpPr>
            <p:cNvPr id="20" name="矩形 19"/>
            <p:cNvSpPr/>
            <p:nvPr/>
          </p:nvSpPr>
          <p:spPr>
            <a:xfrm>
              <a:off x="0" y="1377583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0" y="1404783"/>
              <a:ext cx="1151467" cy="45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6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人员构成</a:t>
              </a:r>
              <a:endParaRPr kumimoji="1" lang="zh-CN" altLang="en-US" sz="16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1733243" y="1853693"/>
            <a:ext cx="3511008" cy="346247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/>
            <a:r>
              <a:rPr kumimoji="1" lang="en-US" altLang="zh-CN" b="1" dirty="0">
                <a:solidFill>
                  <a:srgbClr val="FFFFFF"/>
                </a:solidFill>
                <a:latin typeface="Arial"/>
                <a:cs typeface="Arial"/>
              </a:rPr>
              <a:t>NO.</a:t>
            </a:r>
            <a:r>
              <a:rPr kumimoji="1" lang="zh-CN" altLang="en-US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kumimoji="1" lang="en-US" altLang="zh-CN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kumimoji="1" lang="zh-CN" altLang="en-US" b="1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kumimoji="1" lang="zh-CN" altLang="en-US" b="1" dirty="0" smtClean="0">
                <a:solidFill>
                  <a:srgbClr val="FFFFFF"/>
                </a:solidFill>
                <a:latin typeface="Arial"/>
                <a:cs typeface="Arial"/>
              </a:rPr>
              <a:t>人员构成</a:t>
            </a:r>
            <a:endParaRPr kumimoji="1" lang="zh-CN" altLang="en-US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323799" y="3004562"/>
            <a:ext cx="2922854" cy="346247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/>
            <a:r>
              <a:rPr kumimoji="1" lang="en-US" altLang="zh-CN" b="1" dirty="0">
                <a:solidFill>
                  <a:schemeClr val="bg1"/>
                </a:solidFill>
                <a:latin typeface="Arial"/>
                <a:cs typeface="Arial"/>
              </a:rPr>
              <a:t>NO.</a:t>
            </a:r>
            <a:r>
              <a:rPr kumimoji="1" lang="zh-CN" altLang="en-US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kumimoji="1" lang="en-US" altLang="zh-CN" b="1" dirty="0">
                <a:solidFill>
                  <a:schemeClr val="bg1"/>
                </a:solidFill>
                <a:latin typeface="Arial"/>
                <a:cs typeface="Arial"/>
              </a:rPr>
              <a:t>3</a:t>
            </a:r>
            <a:r>
              <a:rPr kumimoji="1" lang="zh-CN" altLang="en-US" b="1" dirty="0">
                <a:solidFill>
                  <a:schemeClr val="bg1"/>
                </a:solidFill>
                <a:latin typeface="Arial"/>
                <a:cs typeface="Arial"/>
              </a:rPr>
              <a:t>  </a:t>
            </a:r>
            <a:r>
              <a:rPr kumimoji="1" lang="zh-CN" altLang="en-US" b="1" dirty="0" smtClean="0">
                <a:solidFill>
                  <a:schemeClr val="bg1"/>
                </a:solidFill>
                <a:latin typeface="Arial"/>
                <a:cs typeface="Arial"/>
              </a:rPr>
              <a:t>使用资源</a:t>
            </a:r>
            <a:endParaRPr kumimoji="1" lang="zh-CN" altLang="en-US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503922" y="2468902"/>
            <a:ext cx="2783772" cy="346247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r>
              <a:rPr kumimoji="1" lang="zh-CN" altLang="en-US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kumimoji="1" lang="en-US" altLang="zh-CN" b="1" dirty="0">
                <a:solidFill>
                  <a:schemeClr val="bg1"/>
                </a:solidFill>
                <a:latin typeface="Arial"/>
                <a:cs typeface="Arial"/>
              </a:rPr>
              <a:t>NO. </a:t>
            </a:r>
            <a:r>
              <a:rPr kumimoji="1" lang="en-US" altLang="zh-CN" b="1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kumimoji="1" lang="zh-CN" altLang="en-US" b="1" dirty="0">
                <a:solidFill>
                  <a:schemeClr val="bg1"/>
                </a:solidFill>
                <a:latin typeface="Arial"/>
                <a:cs typeface="Arial"/>
              </a:rPr>
              <a:t>  </a:t>
            </a:r>
            <a:r>
              <a:rPr kumimoji="1" lang="zh-CN" altLang="en-US" b="1" dirty="0">
                <a:solidFill>
                  <a:schemeClr val="bg1"/>
                </a:solidFill>
                <a:latin typeface="Arial"/>
                <a:cs typeface="Arial"/>
              </a:rPr>
              <a:t>项目计划</a:t>
            </a:r>
            <a:endParaRPr kumimoji="1" lang="zh-CN" altLang="en-US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1248" y="289266"/>
            <a:ext cx="1520972" cy="2616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zh-CN" sz="1100" b="1" dirty="0" smtClean="0">
                <a:solidFill>
                  <a:srgbClr val="FFFFFF"/>
                </a:solidFill>
                <a:latin typeface="+mj-ea"/>
                <a:ea typeface="+mj-ea"/>
                <a:cs typeface="Arial"/>
              </a:rPr>
              <a:t>Cool Sharp</a:t>
            </a:r>
            <a:r>
              <a:rPr kumimoji="1" lang="zh-CN" altLang="en-US" sz="1100" b="1" dirty="0" smtClean="0">
                <a:solidFill>
                  <a:srgbClr val="FFFFFF"/>
                </a:solidFill>
                <a:latin typeface="+mj-ea"/>
                <a:ea typeface="+mj-ea"/>
                <a:cs typeface="Arial"/>
              </a:rPr>
              <a:t>小组</a:t>
            </a:r>
            <a:endParaRPr kumimoji="1" lang="zh-CN" altLang="en-US" sz="1100" b="1" dirty="0">
              <a:solidFill>
                <a:srgbClr val="FFFFFF"/>
              </a:solidFill>
              <a:latin typeface="+mj-ea"/>
              <a:ea typeface="+mj-ea"/>
              <a:cs typeface="Arial"/>
            </a:endParaRPr>
          </a:p>
        </p:txBody>
      </p:sp>
      <p:sp>
        <p:nvSpPr>
          <p:cNvPr id="10" name="文本框 9"/>
          <p:cNvSpPr txBox="1"/>
          <p:nvPr/>
        </p:nvSpPr>
        <p:spPr>
          <a:xfrm flipH="1">
            <a:off x="5355588" y="1485599"/>
            <a:ext cx="703754" cy="9925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79" tIns="34289" rIns="68579" bIns="34289" rtlCol="0">
            <a:spAutoFit/>
          </a:bodyPr>
          <a:lstStyle/>
          <a:p>
            <a:r>
              <a:rPr kumimoji="1" lang="en-US" altLang="zh-CN" sz="60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1</a:t>
            </a:r>
            <a:endParaRPr kumimoji="1" lang="zh-CN" altLang="en-US" sz="60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 flipH="1">
            <a:off x="1880880" y="2049847"/>
            <a:ext cx="703754" cy="9925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79" tIns="34289" rIns="68579" bIns="34289" rtlCol="0">
            <a:spAutoFit/>
          </a:bodyPr>
          <a:lstStyle/>
          <a:p>
            <a:r>
              <a:rPr kumimoji="1" lang="en-US" altLang="zh-CN" sz="60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2</a:t>
            </a:r>
            <a:endParaRPr kumimoji="1" lang="zh-CN" altLang="en-US" sz="60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 flipH="1">
            <a:off x="5265100" y="2638056"/>
            <a:ext cx="703754" cy="9925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79" tIns="34289" rIns="68579" bIns="34289" rtlCol="0">
            <a:spAutoFit/>
          </a:bodyPr>
          <a:lstStyle/>
          <a:p>
            <a:r>
              <a:rPr kumimoji="1" lang="en-US" altLang="zh-CN" sz="60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3</a:t>
            </a:r>
            <a:endParaRPr kumimoji="1" lang="zh-CN" altLang="en-US" sz="60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grpSp>
        <p:nvGrpSpPr>
          <p:cNvPr id="38" name="组 29"/>
          <p:cNvGrpSpPr/>
          <p:nvPr/>
        </p:nvGrpSpPr>
        <p:grpSpPr>
          <a:xfrm>
            <a:off x="-142171" y="2748717"/>
            <a:ext cx="1218855" cy="393421"/>
            <a:chOff x="0" y="1377583"/>
            <a:chExt cx="1151467" cy="356474"/>
          </a:xfrm>
        </p:grpSpPr>
        <p:sp>
          <p:nvSpPr>
            <p:cNvPr id="40" name="矩形 39"/>
            <p:cNvSpPr/>
            <p:nvPr/>
          </p:nvSpPr>
          <p:spPr>
            <a:xfrm>
              <a:off x="0" y="1377583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 dirty="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0" y="1404783"/>
              <a:ext cx="1151467" cy="306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6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项目计划</a:t>
              </a:r>
              <a:endParaRPr kumimoji="1" lang="zh-CN" altLang="en-US" sz="16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50" name="组 29"/>
          <p:cNvGrpSpPr/>
          <p:nvPr/>
        </p:nvGrpSpPr>
        <p:grpSpPr>
          <a:xfrm>
            <a:off x="-151394" y="3313945"/>
            <a:ext cx="1218855" cy="393421"/>
            <a:chOff x="0" y="1377583"/>
            <a:chExt cx="1151467" cy="356474"/>
          </a:xfrm>
        </p:grpSpPr>
        <p:sp>
          <p:nvSpPr>
            <p:cNvPr id="51" name="矩形 50"/>
            <p:cNvSpPr/>
            <p:nvPr/>
          </p:nvSpPr>
          <p:spPr>
            <a:xfrm>
              <a:off x="0" y="1377583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 dirty="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0" y="1404784"/>
              <a:ext cx="1151467" cy="306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6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使用资源</a:t>
              </a:r>
              <a:endParaRPr kumimoji="1" lang="zh-CN" altLang="en-US" sz="16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216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1114427" y="2478571"/>
            <a:ext cx="3522046" cy="4571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4" name="文本框 3"/>
          <p:cNvSpPr txBox="1"/>
          <p:nvPr/>
        </p:nvSpPr>
        <p:spPr>
          <a:xfrm>
            <a:off x="1063879" y="1853486"/>
            <a:ext cx="1477325" cy="53091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8579" tIns="34289" rIns="68579" bIns="34289" rtlCol="0">
            <a:spAutoFit/>
          </a:bodyPr>
          <a:lstStyle/>
          <a:p>
            <a:r>
              <a:rPr kumimoji="1" lang="en-US" altLang="zh-CN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PART</a:t>
            </a:r>
            <a:r>
              <a:rPr kumimoji="1" lang="zh-CN" altLang="en-US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kumimoji="1" lang="en-US" altLang="zh-CN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1</a:t>
            </a:r>
            <a:endParaRPr kumimoji="1" lang="zh-CN" altLang="en-US" sz="3000" b="1" dirty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41951" y="1852717"/>
            <a:ext cx="1677380" cy="53091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8579" tIns="34289" rIns="68579" bIns="34289" rtlCol="0">
            <a:spAutoFit/>
          </a:bodyPr>
          <a:lstStyle/>
          <a:p>
            <a:r>
              <a:rPr kumimoji="1" lang="zh-CN" altLang="en-US" sz="3000" b="1" dirty="0" smtClean="0">
                <a:solidFill>
                  <a:srgbClr val="FFFFFF"/>
                </a:solidFill>
                <a:latin typeface="Arial"/>
                <a:cs typeface="Arial"/>
              </a:rPr>
              <a:t>人员构成</a:t>
            </a:r>
            <a:endParaRPr kumimoji="1" lang="zh-CN" altLang="en-US" sz="30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620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文本框 104"/>
          <p:cNvSpPr txBox="1"/>
          <p:nvPr/>
        </p:nvSpPr>
        <p:spPr>
          <a:xfrm>
            <a:off x="1798822" y="1291471"/>
            <a:ext cx="903714" cy="31546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rgbClr val="FCC124"/>
                </a:solidFill>
                <a:latin typeface="Arial"/>
                <a:cs typeface="Arial"/>
              </a:rPr>
              <a:t>栗鸿宇</a:t>
            </a:r>
            <a:endParaRPr kumimoji="1" lang="zh-CN" altLang="en-US" sz="1600" b="1" dirty="0">
              <a:solidFill>
                <a:srgbClr val="FCC124"/>
              </a:solidFill>
              <a:latin typeface="Arial"/>
              <a:cs typeface="Arial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1676036" y="1688365"/>
            <a:ext cx="1149285" cy="998348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组长</a:t>
            </a:r>
            <a:endParaRPr lang="en-US" altLang="zh-CN" sz="1600" kern="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STHeitiSC-Light"/>
            </a:endParaRPr>
          </a:p>
          <a:p>
            <a:pPr algn="ctr">
              <a:lnSpc>
                <a:spcPct val="130000"/>
              </a:lnSpc>
            </a:pPr>
            <a:r>
              <a:rPr kumimoji="1" lang="zh-CN" altLang="en-US" sz="16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二次</a:t>
            </a:r>
            <a:r>
              <a:rPr kumimoji="1" lang="zh-CN" altLang="en-US" sz="16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开发</a:t>
            </a:r>
            <a:endParaRPr kumimoji="1" lang="en-US" altLang="zh-CN" sz="1600" kern="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  <a:p>
            <a:pPr algn="ctr">
              <a:lnSpc>
                <a:spcPct val="130000"/>
              </a:lnSpc>
            </a:pPr>
            <a:r>
              <a:rPr kumimoji="1" lang="zh-CN" altLang="en-US" sz="16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文档整合</a:t>
            </a:r>
            <a:endParaRPr kumimoji="1"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855769" y="420071"/>
            <a:ext cx="789821" cy="789820"/>
            <a:chOff x="4013342" y="1317248"/>
            <a:chExt cx="789821" cy="789820"/>
          </a:xfrm>
        </p:grpSpPr>
        <p:sp>
          <p:nvSpPr>
            <p:cNvPr id="102" name="椭圆 101"/>
            <p:cNvSpPr/>
            <p:nvPr/>
          </p:nvSpPr>
          <p:spPr>
            <a:xfrm>
              <a:off x="4013342" y="1317248"/>
              <a:ext cx="789821" cy="78982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579" tIns="34289" rIns="68579" bIns="34289" rtlCol="0" anchor="ctr"/>
            <a:lstStyle/>
            <a:p>
              <a:pPr algn="ctr"/>
              <a:endParaRPr kumimoji="1" lang="zh-CN" altLang="en-US" sz="135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4088769" y="1384068"/>
              <a:ext cx="644668" cy="64466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579" tIns="34289" rIns="68579" bIns="34289" rtlCol="0" anchor="ctr"/>
            <a:lstStyle/>
            <a:p>
              <a:pPr algn="ctr"/>
              <a:endParaRPr kumimoji="1" lang="zh-CN" altLang="en-US" sz="135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4132770" y="1436675"/>
              <a:ext cx="550966" cy="55096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579" tIns="34289" rIns="68579" bIns="34289" rtlCol="0" anchor="ctr"/>
            <a:lstStyle/>
            <a:p>
              <a:pPr algn="ctr"/>
              <a:endParaRPr kumimoji="1" lang="zh-CN" altLang="en-US" sz="135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114" name="图片 113" descr="CLASS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8886" y="1594570"/>
              <a:ext cx="378732" cy="223664"/>
            </a:xfrm>
            <a:prstGeom prst="rect">
              <a:avLst/>
            </a:prstGeom>
          </p:spPr>
        </p:pic>
      </p:grpSp>
      <p:grpSp>
        <p:nvGrpSpPr>
          <p:cNvPr id="74" name="组 28"/>
          <p:cNvGrpSpPr/>
          <p:nvPr/>
        </p:nvGrpSpPr>
        <p:grpSpPr>
          <a:xfrm>
            <a:off x="4343" y="2187539"/>
            <a:ext cx="1348412" cy="359351"/>
            <a:chOff x="0" y="937679"/>
            <a:chExt cx="1151467" cy="479135"/>
          </a:xfrm>
          <a:solidFill>
            <a:schemeClr val="accent6">
              <a:lumMod val="75000"/>
            </a:schemeClr>
          </a:solidFill>
        </p:grpSpPr>
        <p:sp>
          <p:nvSpPr>
            <p:cNvPr id="75" name="矩形 74"/>
            <p:cNvSpPr/>
            <p:nvPr/>
          </p:nvSpPr>
          <p:spPr>
            <a:xfrm>
              <a:off x="0" y="937679"/>
              <a:ext cx="1151467" cy="356474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 dirty="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0" y="965408"/>
              <a:ext cx="1151467" cy="45140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6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人员构成</a:t>
              </a:r>
              <a:endParaRPr kumimoji="1" lang="zh-CN" altLang="en-US" sz="16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77" name="组 29"/>
          <p:cNvGrpSpPr/>
          <p:nvPr/>
        </p:nvGrpSpPr>
        <p:grpSpPr>
          <a:xfrm>
            <a:off x="-123724" y="1594219"/>
            <a:ext cx="1200408" cy="393421"/>
            <a:chOff x="0" y="1377583"/>
            <a:chExt cx="1151467" cy="356474"/>
          </a:xfrm>
        </p:grpSpPr>
        <p:sp>
          <p:nvSpPr>
            <p:cNvPr id="78" name="矩形 77"/>
            <p:cNvSpPr/>
            <p:nvPr/>
          </p:nvSpPr>
          <p:spPr>
            <a:xfrm>
              <a:off x="0" y="1377583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 dirty="0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0" y="1404783"/>
              <a:ext cx="1151467" cy="306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6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目录</a:t>
              </a:r>
              <a:endParaRPr kumimoji="1" lang="zh-CN" altLang="en-US" sz="16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80" name="组 29"/>
          <p:cNvGrpSpPr/>
          <p:nvPr/>
        </p:nvGrpSpPr>
        <p:grpSpPr>
          <a:xfrm>
            <a:off x="-142171" y="2748717"/>
            <a:ext cx="1218855" cy="393421"/>
            <a:chOff x="0" y="1377583"/>
            <a:chExt cx="1151467" cy="356474"/>
          </a:xfrm>
        </p:grpSpPr>
        <p:sp>
          <p:nvSpPr>
            <p:cNvPr id="81" name="矩形 80"/>
            <p:cNvSpPr/>
            <p:nvPr/>
          </p:nvSpPr>
          <p:spPr>
            <a:xfrm>
              <a:off x="0" y="1377583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 dirty="0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0" y="1404783"/>
              <a:ext cx="1151467" cy="306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6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项目计划</a:t>
              </a:r>
              <a:endParaRPr kumimoji="1" lang="zh-CN" altLang="en-US" sz="16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83" name="组 29"/>
          <p:cNvGrpSpPr/>
          <p:nvPr/>
        </p:nvGrpSpPr>
        <p:grpSpPr>
          <a:xfrm>
            <a:off x="-151394" y="3313945"/>
            <a:ext cx="1218855" cy="393421"/>
            <a:chOff x="0" y="1377583"/>
            <a:chExt cx="1151467" cy="356474"/>
          </a:xfrm>
        </p:grpSpPr>
        <p:sp>
          <p:nvSpPr>
            <p:cNvPr id="84" name="矩形 83"/>
            <p:cNvSpPr/>
            <p:nvPr/>
          </p:nvSpPr>
          <p:spPr>
            <a:xfrm>
              <a:off x="0" y="1377583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 dirty="0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0" y="1404784"/>
              <a:ext cx="1151467" cy="306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6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使用资源</a:t>
              </a:r>
              <a:endParaRPr kumimoji="1" lang="zh-CN" altLang="en-US" sz="16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87" name="文本框 86"/>
          <p:cNvSpPr txBox="1"/>
          <p:nvPr/>
        </p:nvSpPr>
        <p:spPr>
          <a:xfrm>
            <a:off x="3424673" y="1291471"/>
            <a:ext cx="903714" cy="31546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ctr"/>
            <a:r>
              <a:rPr kumimoji="1" lang="zh-CN" altLang="en-US" sz="1600" b="1" dirty="0" smtClean="0">
                <a:solidFill>
                  <a:srgbClr val="FCC124"/>
                </a:solidFill>
                <a:latin typeface="Arial"/>
                <a:cs typeface="Arial"/>
              </a:rPr>
              <a:t>代智超</a:t>
            </a:r>
            <a:endParaRPr kumimoji="1" lang="zh-CN" altLang="en-US" sz="1600" b="1" dirty="0">
              <a:solidFill>
                <a:srgbClr val="FCC124"/>
              </a:solidFill>
              <a:latin typeface="Arial"/>
              <a:cs typeface="Arial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3301887" y="1688365"/>
            <a:ext cx="1149285" cy="358173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zh-CN" altLang="en-US" sz="16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二</a:t>
            </a:r>
            <a:r>
              <a:rPr kumimoji="1" lang="zh-CN" altLang="en-US" sz="16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次</a:t>
            </a:r>
            <a:r>
              <a:rPr kumimoji="1" lang="zh-CN" altLang="en-US" sz="16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开发</a:t>
            </a:r>
            <a:endParaRPr kumimoji="1" lang="en-US" altLang="zh-CN" sz="1600" kern="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3481620" y="420071"/>
            <a:ext cx="789821" cy="789820"/>
            <a:chOff x="4013342" y="1317248"/>
            <a:chExt cx="789821" cy="789820"/>
          </a:xfrm>
        </p:grpSpPr>
        <p:sp>
          <p:nvSpPr>
            <p:cNvPr id="90" name="椭圆 89"/>
            <p:cNvSpPr/>
            <p:nvPr/>
          </p:nvSpPr>
          <p:spPr>
            <a:xfrm>
              <a:off x="4013342" y="1317248"/>
              <a:ext cx="789821" cy="78982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579" tIns="34289" rIns="68579" bIns="34289" rtlCol="0" anchor="ctr"/>
            <a:lstStyle/>
            <a:p>
              <a:pPr algn="ctr"/>
              <a:endParaRPr kumimoji="1" lang="zh-CN" altLang="en-US" sz="135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4088769" y="1384068"/>
              <a:ext cx="644668" cy="64466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579" tIns="34289" rIns="68579" bIns="34289" rtlCol="0" anchor="ctr"/>
            <a:lstStyle/>
            <a:p>
              <a:pPr algn="ctr"/>
              <a:endParaRPr kumimoji="1" lang="zh-CN" altLang="en-US" sz="135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4132770" y="1436675"/>
              <a:ext cx="550966" cy="55096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579" tIns="34289" rIns="68579" bIns="34289" rtlCol="0" anchor="ctr"/>
            <a:lstStyle/>
            <a:p>
              <a:pPr algn="ctr"/>
              <a:endParaRPr kumimoji="1" lang="zh-CN" altLang="en-US" sz="135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93" name="图片 92" descr="CLASS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8886" y="1594570"/>
              <a:ext cx="378732" cy="223664"/>
            </a:xfrm>
            <a:prstGeom prst="rect">
              <a:avLst/>
            </a:prstGeom>
          </p:spPr>
        </p:pic>
      </p:grpSp>
      <p:sp>
        <p:nvSpPr>
          <p:cNvPr id="95" name="文本框 94"/>
          <p:cNvSpPr txBox="1"/>
          <p:nvPr/>
        </p:nvSpPr>
        <p:spPr>
          <a:xfrm>
            <a:off x="4984685" y="1291470"/>
            <a:ext cx="903714" cy="31546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ctr"/>
            <a:r>
              <a:rPr kumimoji="1" lang="zh-CN" altLang="en-US" sz="1600" b="1" dirty="0" smtClean="0">
                <a:solidFill>
                  <a:srgbClr val="FCC124"/>
                </a:solidFill>
                <a:latin typeface="Arial"/>
                <a:cs typeface="Arial"/>
              </a:rPr>
              <a:t>许书嘉</a:t>
            </a:r>
            <a:endParaRPr kumimoji="1" lang="zh-CN" altLang="en-US" sz="1600" b="1" dirty="0">
              <a:solidFill>
                <a:srgbClr val="FCC124"/>
              </a:solidFill>
              <a:latin typeface="Arial"/>
              <a:cs typeface="Arial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4861899" y="1688364"/>
            <a:ext cx="1149285" cy="358173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zh-CN" altLang="en-US" sz="16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二</a:t>
            </a:r>
            <a:r>
              <a:rPr kumimoji="1" lang="zh-CN" altLang="en-US" sz="16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次</a:t>
            </a:r>
            <a:r>
              <a:rPr kumimoji="1" lang="zh-CN" altLang="en-US" sz="16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开发</a:t>
            </a:r>
            <a:endParaRPr kumimoji="1" lang="en-US" altLang="zh-CN" sz="1600" kern="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grpSp>
        <p:nvGrpSpPr>
          <p:cNvPr id="107" name="组合 106"/>
          <p:cNvGrpSpPr/>
          <p:nvPr/>
        </p:nvGrpSpPr>
        <p:grpSpPr>
          <a:xfrm>
            <a:off x="5041632" y="420070"/>
            <a:ext cx="789821" cy="789820"/>
            <a:chOff x="4013342" y="1317248"/>
            <a:chExt cx="789821" cy="789820"/>
          </a:xfrm>
        </p:grpSpPr>
        <p:sp>
          <p:nvSpPr>
            <p:cNvPr id="117" name="椭圆 116"/>
            <p:cNvSpPr/>
            <p:nvPr/>
          </p:nvSpPr>
          <p:spPr>
            <a:xfrm>
              <a:off x="4013342" y="1317248"/>
              <a:ext cx="789821" cy="78982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579" tIns="34289" rIns="68579" bIns="34289" rtlCol="0" anchor="ctr"/>
            <a:lstStyle/>
            <a:p>
              <a:pPr algn="ctr"/>
              <a:endParaRPr kumimoji="1" lang="zh-CN" altLang="en-US" sz="135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>
              <a:off x="4088769" y="1384068"/>
              <a:ext cx="644668" cy="64466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579" tIns="34289" rIns="68579" bIns="34289" rtlCol="0" anchor="ctr"/>
            <a:lstStyle/>
            <a:p>
              <a:pPr algn="ctr"/>
              <a:endParaRPr kumimoji="1" lang="zh-CN" altLang="en-US" sz="135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9" name="椭圆 118"/>
            <p:cNvSpPr/>
            <p:nvPr/>
          </p:nvSpPr>
          <p:spPr>
            <a:xfrm>
              <a:off x="4132770" y="1436675"/>
              <a:ext cx="550966" cy="55096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579" tIns="34289" rIns="68579" bIns="34289" rtlCol="0" anchor="ctr"/>
            <a:lstStyle/>
            <a:p>
              <a:pPr algn="ctr"/>
              <a:endParaRPr kumimoji="1" lang="zh-CN" altLang="en-US" sz="135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120" name="图片 119" descr="CLASS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8886" y="1594570"/>
              <a:ext cx="378732" cy="223664"/>
            </a:xfrm>
            <a:prstGeom prst="rect">
              <a:avLst/>
            </a:prstGeom>
          </p:spPr>
        </p:pic>
      </p:grpSp>
      <p:sp>
        <p:nvSpPr>
          <p:cNvPr id="121" name="文本框 120"/>
          <p:cNvSpPr txBox="1"/>
          <p:nvPr/>
        </p:nvSpPr>
        <p:spPr>
          <a:xfrm>
            <a:off x="2702536" y="3508535"/>
            <a:ext cx="903714" cy="31546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ctr"/>
            <a:r>
              <a:rPr kumimoji="1" lang="zh-CN" altLang="en-US" sz="1600" b="1" dirty="0" smtClean="0">
                <a:solidFill>
                  <a:srgbClr val="FCC124"/>
                </a:solidFill>
                <a:latin typeface="Arial"/>
                <a:cs typeface="Arial"/>
              </a:rPr>
              <a:t>于伟平</a:t>
            </a:r>
            <a:endParaRPr kumimoji="1" lang="zh-CN" altLang="en-US" sz="1600" b="1" dirty="0">
              <a:solidFill>
                <a:srgbClr val="FCC124"/>
              </a:solidFill>
              <a:latin typeface="Arial"/>
              <a:cs typeface="Arial"/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2579750" y="3905429"/>
            <a:ext cx="1149285" cy="709423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zh-CN" altLang="en-US" sz="16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软件分析</a:t>
            </a:r>
            <a:endParaRPr kumimoji="1" lang="en-US" altLang="zh-CN" sz="1600" kern="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  <a:p>
            <a:pPr algn="ctr">
              <a:lnSpc>
                <a:spcPct val="130000"/>
              </a:lnSpc>
            </a:pPr>
            <a:r>
              <a:rPr kumimoji="1" lang="zh-CN" altLang="en-US" sz="16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测试</a:t>
            </a:r>
            <a:endParaRPr kumimoji="1"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grpSp>
        <p:nvGrpSpPr>
          <p:cNvPr id="123" name="组合 122"/>
          <p:cNvGrpSpPr/>
          <p:nvPr/>
        </p:nvGrpSpPr>
        <p:grpSpPr>
          <a:xfrm>
            <a:off x="2759483" y="2637135"/>
            <a:ext cx="789821" cy="789820"/>
            <a:chOff x="4013342" y="1317248"/>
            <a:chExt cx="789821" cy="789820"/>
          </a:xfrm>
        </p:grpSpPr>
        <p:sp>
          <p:nvSpPr>
            <p:cNvPr id="124" name="椭圆 123"/>
            <p:cNvSpPr/>
            <p:nvPr/>
          </p:nvSpPr>
          <p:spPr>
            <a:xfrm>
              <a:off x="4013342" y="1317248"/>
              <a:ext cx="789821" cy="78982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579" tIns="34289" rIns="68579" bIns="34289" rtlCol="0" anchor="ctr"/>
            <a:lstStyle/>
            <a:p>
              <a:pPr algn="ctr"/>
              <a:endParaRPr kumimoji="1" lang="zh-CN" altLang="en-US" sz="135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5" name="椭圆 124"/>
            <p:cNvSpPr/>
            <p:nvPr/>
          </p:nvSpPr>
          <p:spPr>
            <a:xfrm>
              <a:off x="4088769" y="1384068"/>
              <a:ext cx="644668" cy="64466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579" tIns="34289" rIns="68579" bIns="34289" rtlCol="0" anchor="ctr"/>
            <a:lstStyle/>
            <a:p>
              <a:pPr algn="ctr"/>
              <a:endParaRPr kumimoji="1" lang="zh-CN" altLang="en-US" sz="135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6" name="椭圆 125"/>
            <p:cNvSpPr/>
            <p:nvPr/>
          </p:nvSpPr>
          <p:spPr>
            <a:xfrm>
              <a:off x="4132770" y="1436675"/>
              <a:ext cx="550966" cy="55096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579" tIns="34289" rIns="68579" bIns="34289" rtlCol="0" anchor="ctr"/>
            <a:lstStyle/>
            <a:p>
              <a:pPr algn="ctr"/>
              <a:endParaRPr kumimoji="1" lang="zh-CN" altLang="en-US" sz="135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127" name="图片 126" descr="CLASS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8886" y="1594570"/>
              <a:ext cx="378732" cy="223664"/>
            </a:xfrm>
            <a:prstGeom prst="rect">
              <a:avLst/>
            </a:prstGeom>
          </p:spPr>
        </p:pic>
      </p:grpSp>
      <p:sp>
        <p:nvSpPr>
          <p:cNvPr id="128" name="文本框 127"/>
          <p:cNvSpPr txBox="1"/>
          <p:nvPr/>
        </p:nvSpPr>
        <p:spPr>
          <a:xfrm>
            <a:off x="4187285" y="3514172"/>
            <a:ext cx="1085787" cy="31546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ctr"/>
            <a:r>
              <a:rPr kumimoji="1" lang="zh-CN" altLang="en-US" sz="1600" b="1" dirty="0" smtClean="0">
                <a:solidFill>
                  <a:srgbClr val="FCC124"/>
                </a:solidFill>
                <a:latin typeface="Arial"/>
                <a:cs typeface="Arial"/>
              </a:rPr>
              <a:t>迪力尼亚</a:t>
            </a:r>
            <a:endParaRPr kumimoji="1" lang="zh-CN" altLang="en-US" sz="1600" b="1" dirty="0">
              <a:solidFill>
                <a:srgbClr val="FCC124"/>
              </a:solidFill>
              <a:latin typeface="Arial"/>
              <a:cs typeface="Arial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4155537" y="3911066"/>
            <a:ext cx="1149285" cy="709423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软件分析</a:t>
            </a:r>
            <a:endParaRPr lang="en-US" altLang="zh-CN" sz="1600" kern="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STHeitiSC-Light"/>
            </a:endParaRPr>
          </a:p>
          <a:p>
            <a:pPr algn="ctr">
              <a:lnSpc>
                <a:spcPct val="130000"/>
              </a:lnSpc>
            </a:pPr>
            <a:r>
              <a:rPr kumimoji="1" lang="zh-CN" altLang="en-US" sz="16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测试</a:t>
            </a:r>
            <a:endParaRPr kumimoji="1"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grpSp>
        <p:nvGrpSpPr>
          <p:cNvPr id="130" name="组合 129"/>
          <p:cNvGrpSpPr/>
          <p:nvPr/>
        </p:nvGrpSpPr>
        <p:grpSpPr>
          <a:xfrm>
            <a:off x="4335270" y="2642772"/>
            <a:ext cx="789821" cy="789820"/>
            <a:chOff x="4013342" y="1317248"/>
            <a:chExt cx="789821" cy="789820"/>
          </a:xfrm>
        </p:grpSpPr>
        <p:sp>
          <p:nvSpPr>
            <p:cNvPr id="131" name="椭圆 130"/>
            <p:cNvSpPr/>
            <p:nvPr/>
          </p:nvSpPr>
          <p:spPr>
            <a:xfrm>
              <a:off x="4013342" y="1317248"/>
              <a:ext cx="789821" cy="78982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579" tIns="34289" rIns="68579" bIns="34289" rtlCol="0" anchor="ctr"/>
            <a:lstStyle/>
            <a:p>
              <a:pPr algn="ctr"/>
              <a:endParaRPr kumimoji="1" lang="zh-CN" altLang="en-US" sz="135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2" name="椭圆 131"/>
            <p:cNvSpPr/>
            <p:nvPr/>
          </p:nvSpPr>
          <p:spPr>
            <a:xfrm>
              <a:off x="4088769" y="1384068"/>
              <a:ext cx="644668" cy="64466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579" tIns="34289" rIns="68579" bIns="34289" rtlCol="0" anchor="ctr"/>
            <a:lstStyle/>
            <a:p>
              <a:pPr algn="ctr"/>
              <a:endParaRPr kumimoji="1" lang="zh-CN" altLang="en-US" sz="135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3" name="椭圆 132"/>
            <p:cNvSpPr/>
            <p:nvPr/>
          </p:nvSpPr>
          <p:spPr>
            <a:xfrm>
              <a:off x="4132770" y="1436675"/>
              <a:ext cx="550966" cy="55096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579" tIns="34289" rIns="68579" bIns="34289" rtlCol="0" anchor="ctr"/>
            <a:lstStyle/>
            <a:p>
              <a:pPr algn="ctr"/>
              <a:endParaRPr kumimoji="1" lang="zh-CN" altLang="en-US" sz="135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134" name="图片 133" descr="CLASS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8886" y="1594570"/>
              <a:ext cx="378732" cy="223664"/>
            </a:xfrm>
            <a:prstGeom prst="rect">
              <a:avLst/>
            </a:prstGeom>
          </p:spPr>
        </p:pic>
      </p:grpSp>
      <p:sp>
        <p:nvSpPr>
          <p:cNvPr id="135" name="文本框 134"/>
          <p:cNvSpPr txBox="1"/>
          <p:nvPr/>
        </p:nvSpPr>
        <p:spPr>
          <a:xfrm>
            <a:off x="61248" y="289266"/>
            <a:ext cx="1520972" cy="2616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zh-CN" sz="1100" b="1" dirty="0" smtClean="0">
                <a:solidFill>
                  <a:srgbClr val="FFFFFF"/>
                </a:solidFill>
                <a:latin typeface="+mj-ea"/>
                <a:ea typeface="+mj-ea"/>
                <a:cs typeface="Arial"/>
              </a:rPr>
              <a:t>Cool Sharp</a:t>
            </a:r>
            <a:r>
              <a:rPr kumimoji="1" lang="zh-CN" altLang="en-US" sz="1100" b="1" dirty="0" smtClean="0">
                <a:solidFill>
                  <a:srgbClr val="FFFFFF"/>
                </a:solidFill>
                <a:latin typeface="+mj-ea"/>
                <a:ea typeface="+mj-ea"/>
                <a:cs typeface="Arial"/>
              </a:rPr>
              <a:t>小组</a:t>
            </a:r>
            <a:endParaRPr kumimoji="1" lang="zh-CN" altLang="en-US" sz="1100" b="1" dirty="0">
              <a:solidFill>
                <a:srgbClr val="FFFFFF"/>
              </a:solidFill>
              <a:latin typeface="+mj-ea"/>
              <a:ea typeface="+mj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271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1114427" y="2478571"/>
            <a:ext cx="3522046" cy="4571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4" name="文本框 3"/>
          <p:cNvSpPr txBox="1"/>
          <p:nvPr/>
        </p:nvSpPr>
        <p:spPr>
          <a:xfrm>
            <a:off x="1063879" y="1853486"/>
            <a:ext cx="1477325" cy="53091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8579" tIns="34289" rIns="68579" bIns="34289" rtlCol="0">
            <a:spAutoFit/>
          </a:bodyPr>
          <a:lstStyle/>
          <a:p>
            <a:r>
              <a:rPr kumimoji="1" lang="en-US" altLang="zh-CN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PART</a:t>
            </a:r>
            <a:r>
              <a:rPr kumimoji="1" lang="zh-CN" altLang="en-US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kumimoji="1" lang="en-US" altLang="zh-CN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2</a:t>
            </a:r>
            <a:endParaRPr kumimoji="1" lang="zh-CN" altLang="en-US" sz="3000" b="1" dirty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41951" y="1852717"/>
            <a:ext cx="1677380" cy="53091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8579" tIns="34289" rIns="68579" bIns="34289" rtlCol="0">
            <a:spAutoFit/>
          </a:bodyPr>
          <a:lstStyle/>
          <a:p>
            <a:r>
              <a:rPr kumimoji="1" lang="zh-CN" altLang="en-US" sz="3000" b="1" dirty="0" smtClean="0">
                <a:solidFill>
                  <a:srgbClr val="FFFFFF"/>
                </a:solidFill>
                <a:latin typeface="Arial"/>
                <a:cs typeface="Arial"/>
              </a:rPr>
              <a:t>项目计划</a:t>
            </a:r>
            <a:endParaRPr kumimoji="1" lang="zh-CN" altLang="en-US" sz="30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669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组 28"/>
          <p:cNvGrpSpPr/>
          <p:nvPr/>
        </p:nvGrpSpPr>
        <p:grpSpPr>
          <a:xfrm>
            <a:off x="-8538" y="2751308"/>
            <a:ext cx="1348412" cy="359351"/>
            <a:chOff x="0" y="937679"/>
            <a:chExt cx="1151467" cy="479135"/>
          </a:xfrm>
          <a:solidFill>
            <a:schemeClr val="accent6">
              <a:lumMod val="75000"/>
            </a:schemeClr>
          </a:solidFill>
        </p:grpSpPr>
        <p:sp>
          <p:nvSpPr>
            <p:cNvPr id="75" name="矩形 74"/>
            <p:cNvSpPr/>
            <p:nvPr/>
          </p:nvSpPr>
          <p:spPr>
            <a:xfrm>
              <a:off x="0" y="937679"/>
              <a:ext cx="1151467" cy="356474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 dirty="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0" y="965408"/>
              <a:ext cx="1151467" cy="45140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6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项目计划</a:t>
              </a:r>
              <a:endParaRPr kumimoji="1" lang="zh-CN" altLang="en-US" sz="16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77" name="组 29"/>
          <p:cNvGrpSpPr/>
          <p:nvPr/>
        </p:nvGrpSpPr>
        <p:grpSpPr>
          <a:xfrm>
            <a:off x="-123724" y="1594219"/>
            <a:ext cx="1200408" cy="393421"/>
            <a:chOff x="0" y="1377583"/>
            <a:chExt cx="1151467" cy="356474"/>
          </a:xfrm>
        </p:grpSpPr>
        <p:sp>
          <p:nvSpPr>
            <p:cNvPr id="78" name="矩形 77"/>
            <p:cNvSpPr/>
            <p:nvPr/>
          </p:nvSpPr>
          <p:spPr>
            <a:xfrm>
              <a:off x="0" y="1377583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 dirty="0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0" y="1404783"/>
              <a:ext cx="1151467" cy="306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6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目录</a:t>
              </a:r>
              <a:endParaRPr kumimoji="1" lang="zh-CN" altLang="en-US" sz="16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80" name="组 29"/>
          <p:cNvGrpSpPr/>
          <p:nvPr/>
        </p:nvGrpSpPr>
        <p:grpSpPr>
          <a:xfrm>
            <a:off x="-142171" y="2160339"/>
            <a:ext cx="1218855" cy="393421"/>
            <a:chOff x="0" y="1377583"/>
            <a:chExt cx="1151467" cy="356474"/>
          </a:xfrm>
        </p:grpSpPr>
        <p:sp>
          <p:nvSpPr>
            <p:cNvPr id="81" name="矩形 80"/>
            <p:cNvSpPr/>
            <p:nvPr/>
          </p:nvSpPr>
          <p:spPr>
            <a:xfrm>
              <a:off x="0" y="1377583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 dirty="0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0" y="1404783"/>
              <a:ext cx="1151467" cy="306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6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人员构成</a:t>
              </a:r>
              <a:endParaRPr kumimoji="1" lang="zh-CN" altLang="en-US" sz="16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83" name="组 29"/>
          <p:cNvGrpSpPr/>
          <p:nvPr/>
        </p:nvGrpSpPr>
        <p:grpSpPr>
          <a:xfrm>
            <a:off x="-151394" y="3313945"/>
            <a:ext cx="1218855" cy="393421"/>
            <a:chOff x="0" y="1377583"/>
            <a:chExt cx="1151467" cy="356474"/>
          </a:xfrm>
        </p:grpSpPr>
        <p:sp>
          <p:nvSpPr>
            <p:cNvPr id="84" name="矩形 83"/>
            <p:cNvSpPr/>
            <p:nvPr/>
          </p:nvSpPr>
          <p:spPr>
            <a:xfrm>
              <a:off x="0" y="1377583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 dirty="0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0" y="1404784"/>
              <a:ext cx="1151467" cy="306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6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使用资源</a:t>
              </a:r>
              <a:endParaRPr kumimoji="1" lang="zh-CN" altLang="en-US" sz="16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50" name="直线连接符 7"/>
          <p:cNvCxnSpPr/>
          <p:nvPr/>
        </p:nvCxnSpPr>
        <p:spPr>
          <a:xfrm>
            <a:off x="3764923" y="924194"/>
            <a:ext cx="0" cy="346450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椭圆 50"/>
          <p:cNvSpPr/>
          <p:nvPr/>
        </p:nvSpPr>
        <p:spPr>
          <a:xfrm>
            <a:off x="3700900" y="1084960"/>
            <a:ext cx="128053" cy="12935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54" name="椭圆 53"/>
          <p:cNvSpPr/>
          <p:nvPr/>
        </p:nvSpPr>
        <p:spPr>
          <a:xfrm flipH="1">
            <a:off x="3700899" y="4085489"/>
            <a:ext cx="128053" cy="12935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kumimoji="1" lang="zh-CN" altLang="en-US" sz="1350" dirty="0"/>
          </a:p>
        </p:txBody>
      </p:sp>
      <p:sp>
        <p:nvSpPr>
          <p:cNvPr id="56" name="文本框 55"/>
          <p:cNvSpPr txBox="1"/>
          <p:nvPr/>
        </p:nvSpPr>
        <p:spPr>
          <a:xfrm>
            <a:off x="3847983" y="1003402"/>
            <a:ext cx="778892" cy="284691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lvl="0"/>
            <a:r>
              <a:rPr kumimoji="1" lang="zh-CN" altLang="en-US" sz="1400" b="1" dirty="0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第二周</a:t>
            </a:r>
            <a:endParaRPr kumimoji="1" lang="zh-CN" altLang="en-US" sz="1400" b="1" dirty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59" name="组 2"/>
          <p:cNvGrpSpPr/>
          <p:nvPr/>
        </p:nvGrpSpPr>
        <p:grpSpPr>
          <a:xfrm>
            <a:off x="3919905" y="1324968"/>
            <a:ext cx="2606510" cy="1447137"/>
            <a:chOff x="5226535" y="909374"/>
            <a:chExt cx="2368065" cy="901292"/>
          </a:xfrm>
        </p:grpSpPr>
        <p:grpSp>
          <p:nvGrpSpPr>
            <p:cNvPr id="60" name="组 17"/>
            <p:cNvGrpSpPr/>
            <p:nvPr/>
          </p:nvGrpSpPr>
          <p:grpSpPr>
            <a:xfrm>
              <a:off x="5226535" y="909374"/>
              <a:ext cx="2368064" cy="767690"/>
              <a:chOff x="5226535" y="585500"/>
              <a:chExt cx="2368064" cy="767690"/>
            </a:xfrm>
          </p:grpSpPr>
          <p:sp>
            <p:nvSpPr>
              <p:cNvPr id="62" name="圆角矩形 61"/>
              <p:cNvSpPr/>
              <p:nvPr/>
            </p:nvSpPr>
            <p:spPr>
              <a:xfrm>
                <a:off x="5312128" y="585500"/>
                <a:ext cx="2282471" cy="767690"/>
              </a:xfrm>
              <a:prstGeom prst="roundRect">
                <a:avLst/>
              </a:prstGeom>
              <a:solidFill>
                <a:srgbClr val="FFFFFF">
                  <a:alpha val="51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350"/>
              </a:p>
            </p:txBody>
          </p:sp>
          <p:sp>
            <p:nvSpPr>
              <p:cNvPr id="63" name="等腰三角形 62"/>
              <p:cNvSpPr/>
              <p:nvPr/>
            </p:nvSpPr>
            <p:spPr>
              <a:xfrm rot="16200000">
                <a:off x="5221674" y="809446"/>
                <a:ext cx="95316" cy="85594"/>
              </a:xfrm>
              <a:prstGeom prst="triangle">
                <a:avLst/>
              </a:prstGeom>
              <a:solidFill>
                <a:srgbClr val="FFFFFF">
                  <a:alpha val="51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350"/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5312130" y="913726"/>
              <a:ext cx="2282470" cy="896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kern="0" dirty="0">
                  <a:solidFill>
                    <a:schemeClr val="bg1"/>
                  </a:solidFill>
                  <a:latin typeface="+mn-ea"/>
                  <a:cs typeface="STHeitiSC-Light"/>
                </a:rPr>
                <a:t>浏览</a:t>
              </a:r>
              <a:r>
                <a:rPr lang="en-US" altLang="zh-CN" sz="1100" kern="0" dirty="0" err="1">
                  <a:solidFill>
                    <a:schemeClr val="bg1"/>
                  </a:solidFill>
                  <a:latin typeface="+mn-ea"/>
                  <a:cs typeface="STHeitiSC-Light"/>
                </a:rPr>
                <a:t>CppCheck</a:t>
              </a:r>
              <a:r>
                <a:rPr lang="zh-CN" altLang="en-US" sz="1100" kern="0" dirty="0">
                  <a:solidFill>
                    <a:schemeClr val="bg1"/>
                  </a:solidFill>
                  <a:latin typeface="+mn-ea"/>
                  <a:cs typeface="STHeitiSC-Light"/>
                </a:rPr>
                <a:t>源代码，分析其所用到的设计与设计模式，利用网络查找相关文献及</a:t>
              </a:r>
              <a:r>
                <a:rPr lang="zh-CN" altLang="en-US" sz="1100" kern="0" dirty="0" smtClean="0">
                  <a:solidFill>
                    <a:schemeClr val="bg1"/>
                  </a:solidFill>
                  <a:latin typeface="+mn-ea"/>
                  <a:cs typeface="STHeitiSC-Light"/>
                </a:rPr>
                <a:t>分析</a:t>
              </a:r>
              <a:r>
                <a:rPr lang="zh-CN" altLang="en-US" sz="1100" kern="0" dirty="0">
                  <a:solidFill>
                    <a:schemeClr val="bg1"/>
                  </a:solidFill>
                  <a:latin typeface="+mn-ea"/>
                  <a:cs typeface="STHeitiSC-Light"/>
                </a:rPr>
                <a:t>文章并结合自身的使用情况，总结软件存在的缺陷及问题（主要为漏报及误报）。</a:t>
              </a:r>
              <a:endParaRPr kumimoji="1" lang="zh-CN" altLang="en-US" sz="1100" dirty="0">
                <a:solidFill>
                  <a:schemeClr val="bg1"/>
                </a:solidFill>
                <a:latin typeface="+mn-ea"/>
                <a:cs typeface="Arial"/>
              </a:endParaRPr>
            </a:p>
          </p:txBody>
        </p:sp>
      </p:grpSp>
      <p:sp>
        <p:nvSpPr>
          <p:cNvPr id="69" name="文本框 68"/>
          <p:cNvSpPr txBox="1"/>
          <p:nvPr/>
        </p:nvSpPr>
        <p:spPr>
          <a:xfrm>
            <a:off x="3984096" y="3565288"/>
            <a:ext cx="651033" cy="207747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lvl="0"/>
            <a:endParaRPr kumimoji="1" lang="zh-CN" altLang="en-US" sz="900" b="1" dirty="0">
              <a:solidFill>
                <a:srgbClr val="FCC124"/>
              </a:solidFill>
              <a:latin typeface="Arial"/>
              <a:cs typeface="Arial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1333271" y="447673"/>
            <a:ext cx="4863303" cy="461663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ctr"/>
            <a:r>
              <a:rPr kumimoji="1" lang="zh-CN" altLang="en-US" sz="2550" b="1" dirty="0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软件分析工作</a:t>
            </a:r>
            <a:endParaRPr kumimoji="1" lang="zh-CN" altLang="en-US" sz="2550" b="1" dirty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61248" y="289266"/>
            <a:ext cx="1520972" cy="2616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zh-CN" sz="1100" b="1" dirty="0" smtClean="0">
                <a:solidFill>
                  <a:srgbClr val="FFFFFF"/>
                </a:solidFill>
                <a:latin typeface="+mj-ea"/>
                <a:ea typeface="+mj-ea"/>
                <a:cs typeface="Arial"/>
              </a:rPr>
              <a:t>Cool Sharp</a:t>
            </a:r>
            <a:r>
              <a:rPr kumimoji="1" lang="zh-CN" altLang="en-US" sz="1100" b="1" dirty="0" smtClean="0">
                <a:solidFill>
                  <a:srgbClr val="FFFFFF"/>
                </a:solidFill>
                <a:latin typeface="+mj-ea"/>
                <a:ea typeface="+mj-ea"/>
                <a:cs typeface="Arial"/>
              </a:rPr>
              <a:t>小组</a:t>
            </a:r>
            <a:endParaRPr kumimoji="1" lang="zh-CN" altLang="en-US" sz="1100" b="1" dirty="0">
              <a:solidFill>
                <a:srgbClr val="FFFFFF"/>
              </a:solidFill>
              <a:latin typeface="+mj-ea"/>
              <a:ea typeface="+mj-ea"/>
              <a:cs typeface="Arial"/>
            </a:endParaRPr>
          </a:p>
        </p:txBody>
      </p:sp>
      <p:sp>
        <p:nvSpPr>
          <p:cNvPr id="110" name="椭圆 109"/>
          <p:cNvSpPr/>
          <p:nvPr/>
        </p:nvSpPr>
        <p:spPr>
          <a:xfrm flipH="1">
            <a:off x="3702890" y="1804439"/>
            <a:ext cx="128053" cy="12935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kumimoji="1" lang="zh-CN" altLang="en-US" sz="1350" dirty="0"/>
          </a:p>
        </p:txBody>
      </p:sp>
      <p:sp>
        <p:nvSpPr>
          <p:cNvPr id="112" name="文本框 111"/>
          <p:cNvSpPr txBox="1"/>
          <p:nvPr/>
        </p:nvSpPr>
        <p:spPr>
          <a:xfrm>
            <a:off x="3010006" y="1737046"/>
            <a:ext cx="778892" cy="284691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lvl="0"/>
            <a:r>
              <a:rPr kumimoji="1" lang="zh-CN" altLang="en-US" sz="1400" b="1" dirty="0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第三周</a:t>
            </a:r>
            <a:endParaRPr kumimoji="1" lang="zh-CN" altLang="en-US" sz="1400" b="1" dirty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3967011" y="4007822"/>
            <a:ext cx="778892" cy="284691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lvl="0"/>
            <a:r>
              <a:rPr kumimoji="1" lang="zh-CN" altLang="en-US" sz="1400" b="1" dirty="0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第七周</a:t>
            </a:r>
            <a:endParaRPr kumimoji="1" lang="zh-CN" altLang="en-US" sz="1400" b="1" dirty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115" name="组 4"/>
          <p:cNvGrpSpPr/>
          <p:nvPr/>
        </p:nvGrpSpPr>
        <p:grpSpPr>
          <a:xfrm>
            <a:off x="1443003" y="2598687"/>
            <a:ext cx="2208039" cy="1007701"/>
            <a:chOff x="2445193" y="3581286"/>
            <a:chExt cx="2368068" cy="730470"/>
          </a:xfrm>
        </p:grpSpPr>
        <p:grpSp>
          <p:nvGrpSpPr>
            <p:cNvPr id="116" name="组 45"/>
            <p:cNvGrpSpPr/>
            <p:nvPr/>
          </p:nvGrpSpPr>
          <p:grpSpPr>
            <a:xfrm>
              <a:off x="2445193" y="3581286"/>
              <a:ext cx="2368068" cy="697151"/>
              <a:chOff x="2445193" y="3257412"/>
              <a:chExt cx="2368068" cy="697151"/>
            </a:xfrm>
          </p:grpSpPr>
          <p:sp>
            <p:nvSpPr>
              <p:cNvPr id="136" name="圆角矩形 135"/>
              <p:cNvSpPr/>
              <p:nvPr/>
            </p:nvSpPr>
            <p:spPr>
              <a:xfrm flipH="1">
                <a:off x="2445193" y="3257412"/>
                <a:ext cx="2282471" cy="697151"/>
              </a:xfrm>
              <a:prstGeom prst="roundRect">
                <a:avLst/>
              </a:prstGeom>
              <a:solidFill>
                <a:srgbClr val="FFFFFF">
                  <a:alpha val="51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350"/>
              </a:p>
            </p:txBody>
          </p:sp>
          <p:sp>
            <p:nvSpPr>
              <p:cNvPr id="137" name="等腰三角形 136"/>
              <p:cNvSpPr/>
              <p:nvPr/>
            </p:nvSpPr>
            <p:spPr>
              <a:xfrm rot="5400000" flipH="1">
                <a:off x="4722806" y="3481359"/>
                <a:ext cx="95316" cy="85594"/>
              </a:xfrm>
              <a:prstGeom prst="triangle">
                <a:avLst/>
              </a:prstGeom>
              <a:solidFill>
                <a:srgbClr val="FFFFFF">
                  <a:alpha val="51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350"/>
              </a:p>
            </p:txBody>
          </p:sp>
        </p:grpSp>
        <p:sp>
          <p:nvSpPr>
            <p:cNvPr id="135" name="文本框 134"/>
            <p:cNvSpPr txBox="1"/>
            <p:nvPr/>
          </p:nvSpPr>
          <p:spPr>
            <a:xfrm>
              <a:off x="2445197" y="3581286"/>
              <a:ext cx="2282471" cy="730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kern="0" dirty="0">
                  <a:solidFill>
                    <a:schemeClr val="bg1"/>
                  </a:solidFill>
                  <a:latin typeface="微软雅黑" pitchFamily="34" charset="-122"/>
                  <a:cs typeface="STHeitiSC-Light"/>
                </a:rPr>
                <a:t>分析</a:t>
              </a:r>
              <a:r>
                <a:rPr lang="zh-CN" altLang="en-US" sz="1100" kern="0" dirty="0" smtClean="0">
                  <a:solidFill>
                    <a:schemeClr val="bg1"/>
                  </a:solidFill>
                  <a:latin typeface="微软雅黑" pitchFamily="34" charset="-122"/>
                  <a:cs typeface="STHeitiSC-Light"/>
                </a:rPr>
                <a:t>成员每周分析</a:t>
              </a:r>
              <a:r>
                <a:rPr lang="zh-CN" altLang="en-US" sz="1100" kern="0" dirty="0">
                  <a:solidFill>
                    <a:schemeClr val="bg1"/>
                  </a:solidFill>
                  <a:latin typeface="微软雅黑" pitchFamily="34" charset="-122"/>
                  <a:cs typeface="STHeitiSC-Light"/>
                </a:rPr>
                <a:t>是否有新的缺陷，或是有新的规则库需要加入，并根据实际开发</a:t>
              </a:r>
              <a:r>
                <a:rPr lang="zh-CN" altLang="en-US" sz="1100" kern="0" dirty="0" smtClean="0">
                  <a:solidFill>
                    <a:schemeClr val="bg1"/>
                  </a:solidFill>
                  <a:latin typeface="微软雅黑" pitchFamily="34" charset="-122"/>
                  <a:cs typeface="STHeitiSC-Light"/>
                </a:rPr>
                <a:t>进度</a:t>
              </a:r>
              <a:r>
                <a:rPr lang="zh-CN" altLang="en-US" sz="1100" kern="0" dirty="0">
                  <a:solidFill>
                    <a:schemeClr val="bg1"/>
                  </a:solidFill>
                  <a:latin typeface="微软雅黑" pitchFamily="34" charset="-122"/>
                  <a:cs typeface="STHeitiSC-Light"/>
                </a:rPr>
                <a:t>及时更新开发计划。</a:t>
              </a:r>
              <a:endParaRPr kumimoji="1"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</p:grpSp>
      <p:grpSp>
        <p:nvGrpSpPr>
          <p:cNvPr id="138" name="组 2"/>
          <p:cNvGrpSpPr/>
          <p:nvPr/>
        </p:nvGrpSpPr>
        <p:grpSpPr>
          <a:xfrm>
            <a:off x="3821036" y="3246790"/>
            <a:ext cx="2606509" cy="531856"/>
            <a:chOff x="5226535" y="909374"/>
            <a:chExt cx="2368064" cy="767690"/>
          </a:xfrm>
        </p:grpSpPr>
        <p:grpSp>
          <p:nvGrpSpPr>
            <p:cNvPr id="139" name="组 17"/>
            <p:cNvGrpSpPr/>
            <p:nvPr/>
          </p:nvGrpSpPr>
          <p:grpSpPr>
            <a:xfrm>
              <a:off x="5226535" y="909374"/>
              <a:ext cx="2368064" cy="767690"/>
              <a:chOff x="5226535" y="585500"/>
              <a:chExt cx="2368064" cy="767690"/>
            </a:xfrm>
          </p:grpSpPr>
          <p:sp>
            <p:nvSpPr>
              <p:cNvPr id="141" name="圆角矩形 140"/>
              <p:cNvSpPr/>
              <p:nvPr/>
            </p:nvSpPr>
            <p:spPr>
              <a:xfrm>
                <a:off x="5312128" y="585500"/>
                <a:ext cx="2282471" cy="767690"/>
              </a:xfrm>
              <a:prstGeom prst="roundRect">
                <a:avLst/>
              </a:prstGeom>
              <a:solidFill>
                <a:srgbClr val="FFFFFF">
                  <a:alpha val="51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350"/>
              </a:p>
            </p:txBody>
          </p:sp>
          <p:sp>
            <p:nvSpPr>
              <p:cNvPr id="142" name="等腰三角形 141"/>
              <p:cNvSpPr/>
              <p:nvPr/>
            </p:nvSpPr>
            <p:spPr>
              <a:xfrm rot="16200000">
                <a:off x="5221674" y="809446"/>
                <a:ext cx="95316" cy="85594"/>
              </a:xfrm>
              <a:prstGeom prst="triangle">
                <a:avLst/>
              </a:prstGeom>
              <a:solidFill>
                <a:srgbClr val="FFFFFF">
                  <a:alpha val="51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350"/>
              </a:p>
            </p:txBody>
          </p:sp>
        </p:grpSp>
        <p:sp>
          <p:nvSpPr>
            <p:cNvPr id="140" name="文本框 139"/>
            <p:cNvSpPr txBox="1"/>
            <p:nvPr/>
          </p:nvSpPr>
          <p:spPr>
            <a:xfrm>
              <a:off x="5312129" y="913726"/>
              <a:ext cx="2282469" cy="737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kern="0" dirty="0">
                  <a:solidFill>
                    <a:schemeClr val="bg1"/>
                  </a:solidFill>
                  <a:latin typeface="+mn-ea"/>
                  <a:cs typeface="STHeitiSC-Light"/>
                </a:rPr>
                <a:t>制定每周开发计划，形成</a:t>
              </a:r>
              <a:r>
                <a:rPr lang="en-US" altLang="zh-CN" sz="1100" kern="0" dirty="0" err="1">
                  <a:solidFill>
                    <a:schemeClr val="bg1"/>
                  </a:solidFill>
                  <a:latin typeface="+mn-ea"/>
                  <a:cs typeface="STHeitiSC-Light"/>
                </a:rPr>
                <a:t>Cppcheck</a:t>
              </a:r>
              <a:r>
                <a:rPr lang="zh-CN" altLang="en-US" sz="1100" kern="0" dirty="0">
                  <a:solidFill>
                    <a:schemeClr val="bg1"/>
                  </a:solidFill>
                  <a:latin typeface="+mn-ea"/>
                  <a:cs typeface="STHeitiSC-Light"/>
                </a:rPr>
                <a:t>总体分析报告。</a:t>
              </a:r>
              <a:endParaRPr kumimoji="1" lang="zh-CN" altLang="en-US" sz="1100" dirty="0">
                <a:solidFill>
                  <a:schemeClr val="bg1"/>
                </a:solidFill>
                <a:latin typeface="+mn-ea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257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组 28"/>
          <p:cNvGrpSpPr/>
          <p:nvPr/>
        </p:nvGrpSpPr>
        <p:grpSpPr>
          <a:xfrm>
            <a:off x="-8538" y="2751308"/>
            <a:ext cx="1348412" cy="359351"/>
            <a:chOff x="0" y="937679"/>
            <a:chExt cx="1151467" cy="479135"/>
          </a:xfrm>
          <a:solidFill>
            <a:schemeClr val="accent6">
              <a:lumMod val="75000"/>
            </a:schemeClr>
          </a:solidFill>
        </p:grpSpPr>
        <p:sp>
          <p:nvSpPr>
            <p:cNvPr id="75" name="矩形 74"/>
            <p:cNvSpPr/>
            <p:nvPr/>
          </p:nvSpPr>
          <p:spPr>
            <a:xfrm>
              <a:off x="0" y="937679"/>
              <a:ext cx="1151467" cy="356474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 dirty="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0" y="965408"/>
              <a:ext cx="1151467" cy="45140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6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项目计划</a:t>
              </a:r>
              <a:endParaRPr kumimoji="1" lang="zh-CN" altLang="en-US" sz="16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77" name="组 29"/>
          <p:cNvGrpSpPr/>
          <p:nvPr/>
        </p:nvGrpSpPr>
        <p:grpSpPr>
          <a:xfrm>
            <a:off x="-123724" y="1594219"/>
            <a:ext cx="1200408" cy="393421"/>
            <a:chOff x="0" y="1377583"/>
            <a:chExt cx="1151467" cy="356474"/>
          </a:xfrm>
        </p:grpSpPr>
        <p:sp>
          <p:nvSpPr>
            <p:cNvPr id="78" name="矩形 77"/>
            <p:cNvSpPr/>
            <p:nvPr/>
          </p:nvSpPr>
          <p:spPr>
            <a:xfrm>
              <a:off x="0" y="1377583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 dirty="0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0" y="1404783"/>
              <a:ext cx="1151467" cy="306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6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目录</a:t>
              </a:r>
              <a:endParaRPr kumimoji="1" lang="zh-CN" altLang="en-US" sz="16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80" name="组 29"/>
          <p:cNvGrpSpPr/>
          <p:nvPr/>
        </p:nvGrpSpPr>
        <p:grpSpPr>
          <a:xfrm>
            <a:off x="-142171" y="2160339"/>
            <a:ext cx="1218855" cy="393421"/>
            <a:chOff x="0" y="1377583"/>
            <a:chExt cx="1151467" cy="356474"/>
          </a:xfrm>
        </p:grpSpPr>
        <p:sp>
          <p:nvSpPr>
            <p:cNvPr id="81" name="矩形 80"/>
            <p:cNvSpPr/>
            <p:nvPr/>
          </p:nvSpPr>
          <p:spPr>
            <a:xfrm>
              <a:off x="0" y="1377583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 dirty="0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0" y="1404783"/>
              <a:ext cx="1151467" cy="306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6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人员构成</a:t>
              </a:r>
              <a:endParaRPr kumimoji="1" lang="zh-CN" altLang="en-US" sz="16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83" name="组 29"/>
          <p:cNvGrpSpPr/>
          <p:nvPr/>
        </p:nvGrpSpPr>
        <p:grpSpPr>
          <a:xfrm>
            <a:off x="-151394" y="3313945"/>
            <a:ext cx="1218855" cy="393421"/>
            <a:chOff x="0" y="1377583"/>
            <a:chExt cx="1151467" cy="356474"/>
          </a:xfrm>
        </p:grpSpPr>
        <p:sp>
          <p:nvSpPr>
            <p:cNvPr id="84" name="矩形 83"/>
            <p:cNvSpPr/>
            <p:nvPr/>
          </p:nvSpPr>
          <p:spPr>
            <a:xfrm>
              <a:off x="0" y="1377583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 dirty="0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0" y="1404784"/>
              <a:ext cx="1151467" cy="306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6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使用资源</a:t>
              </a:r>
              <a:endParaRPr kumimoji="1" lang="zh-CN" altLang="en-US" sz="16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50" name="直线连接符 7"/>
          <p:cNvCxnSpPr/>
          <p:nvPr/>
        </p:nvCxnSpPr>
        <p:spPr>
          <a:xfrm>
            <a:off x="3764923" y="924194"/>
            <a:ext cx="0" cy="346450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椭圆 50"/>
          <p:cNvSpPr/>
          <p:nvPr/>
        </p:nvSpPr>
        <p:spPr>
          <a:xfrm>
            <a:off x="3700900" y="1084960"/>
            <a:ext cx="128053" cy="12935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54" name="椭圆 53"/>
          <p:cNvSpPr/>
          <p:nvPr/>
        </p:nvSpPr>
        <p:spPr>
          <a:xfrm flipH="1">
            <a:off x="3700899" y="4085489"/>
            <a:ext cx="128053" cy="12935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kumimoji="1" lang="zh-CN" altLang="en-US" sz="1350" dirty="0"/>
          </a:p>
        </p:txBody>
      </p:sp>
      <p:sp>
        <p:nvSpPr>
          <p:cNvPr id="56" name="文本框 55"/>
          <p:cNvSpPr txBox="1"/>
          <p:nvPr/>
        </p:nvSpPr>
        <p:spPr>
          <a:xfrm>
            <a:off x="3847983" y="1003402"/>
            <a:ext cx="778892" cy="284691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lvl="0"/>
            <a:r>
              <a:rPr kumimoji="1" lang="zh-CN" altLang="en-US" sz="1400" b="1" dirty="0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第三周</a:t>
            </a:r>
            <a:endParaRPr kumimoji="1" lang="zh-CN" altLang="en-US" sz="1400" b="1" dirty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59" name="组 2"/>
          <p:cNvGrpSpPr/>
          <p:nvPr/>
        </p:nvGrpSpPr>
        <p:grpSpPr>
          <a:xfrm>
            <a:off x="3958614" y="1522364"/>
            <a:ext cx="2606510" cy="880854"/>
            <a:chOff x="5226535" y="909374"/>
            <a:chExt cx="2368065" cy="767690"/>
          </a:xfrm>
        </p:grpSpPr>
        <p:grpSp>
          <p:nvGrpSpPr>
            <p:cNvPr id="60" name="组 17"/>
            <p:cNvGrpSpPr/>
            <p:nvPr/>
          </p:nvGrpSpPr>
          <p:grpSpPr>
            <a:xfrm>
              <a:off x="5226535" y="909374"/>
              <a:ext cx="2368064" cy="767690"/>
              <a:chOff x="5226535" y="585500"/>
              <a:chExt cx="2368064" cy="767690"/>
            </a:xfrm>
          </p:grpSpPr>
          <p:sp>
            <p:nvSpPr>
              <p:cNvPr id="62" name="圆角矩形 61"/>
              <p:cNvSpPr/>
              <p:nvPr/>
            </p:nvSpPr>
            <p:spPr>
              <a:xfrm>
                <a:off x="5312128" y="585500"/>
                <a:ext cx="2282471" cy="767690"/>
              </a:xfrm>
              <a:prstGeom prst="roundRect">
                <a:avLst/>
              </a:prstGeom>
              <a:solidFill>
                <a:srgbClr val="FFFFFF">
                  <a:alpha val="51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350"/>
              </a:p>
            </p:txBody>
          </p:sp>
          <p:sp>
            <p:nvSpPr>
              <p:cNvPr id="63" name="等腰三角形 62"/>
              <p:cNvSpPr/>
              <p:nvPr/>
            </p:nvSpPr>
            <p:spPr>
              <a:xfrm rot="16200000">
                <a:off x="5221674" y="809446"/>
                <a:ext cx="95316" cy="85594"/>
              </a:xfrm>
              <a:prstGeom prst="triangle">
                <a:avLst/>
              </a:prstGeom>
              <a:solidFill>
                <a:srgbClr val="FFFFFF">
                  <a:alpha val="51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350"/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5312130" y="913726"/>
              <a:ext cx="2282470" cy="491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kern="0" dirty="0">
                  <a:solidFill>
                    <a:schemeClr val="bg1"/>
                  </a:solidFill>
                  <a:latin typeface="+mn-ea"/>
                  <a:cs typeface="STHeitiSC-Light"/>
                </a:rPr>
                <a:t>根据每周开发计划，开发成员进行二次开发。同时对有问题的测试结果进行修改。</a:t>
              </a:r>
              <a:endParaRPr kumimoji="1" lang="zh-CN" altLang="en-US" sz="1200" dirty="0">
                <a:solidFill>
                  <a:schemeClr val="bg1"/>
                </a:solidFill>
                <a:latin typeface="+mn-ea"/>
                <a:cs typeface="Arial"/>
              </a:endParaRPr>
            </a:p>
          </p:txBody>
        </p:sp>
      </p:grpSp>
      <p:sp>
        <p:nvSpPr>
          <p:cNvPr id="69" name="文本框 68"/>
          <p:cNvSpPr txBox="1"/>
          <p:nvPr/>
        </p:nvSpPr>
        <p:spPr>
          <a:xfrm>
            <a:off x="3984096" y="3565288"/>
            <a:ext cx="651033" cy="207747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lvl="0"/>
            <a:endParaRPr kumimoji="1" lang="zh-CN" altLang="en-US" sz="900" b="1" dirty="0">
              <a:solidFill>
                <a:srgbClr val="FCC124"/>
              </a:solidFill>
              <a:latin typeface="Arial"/>
              <a:cs typeface="Arial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1333271" y="447673"/>
            <a:ext cx="4863303" cy="461663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ctr"/>
            <a:r>
              <a:rPr kumimoji="1" lang="zh-CN" altLang="en-US" sz="2550" b="1" dirty="0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二次开发工作</a:t>
            </a:r>
            <a:endParaRPr kumimoji="1" lang="zh-CN" altLang="en-US" sz="2550" b="1" dirty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61248" y="289266"/>
            <a:ext cx="1520972" cy="2616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zh-CN" sz="1100" b="1" dirty="0" smtClean="0">
                <a:solidFill>
                  <a:srgbClr val="FFFFFF"/>
                </a:solidFill>
                <a:latin typeface="+mj-ea"/>
                <a:ea typeface="+mj-ea"/>
                <a:cs typeface="Arial"/>
              </a:rPr>
              <a:t>Cool Sharp</a:t>
            </a:r>
            <a:r>
              <a:rPr kumimoji="1" lang="zh-CN" altLang="en-US" sz="1100" b="1" dirty="0" smtClean="0">
                <a:solidFill>
                  <a:srgbClr val="FFFFFF"/>
                </a:solidFill>
                <a:latin typeface="+mj-ea"/>
                <a:ea typeface="+mj-ea"/>
                <a:cs typeface="Arial"/>
              </a:rPr>
              <a:t>小组</a:t>
            </a:r>
            <a:endParaRPr kumimoji="1" lang="zh-CN" altLang="en-US" sz="1100" b="1" dirty="0">
              <a:solidFill>
                <a:srgbClr val="FFFFFF"/>
              </a:solidFill>
              <a:latin typeface="+mj-ea"/>
              <a:ea typeface="+mj-ea"/>
              <a:cs typeface="Arial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3967011" y="4007822"/>
            <a:ext cx="778892" cy="284691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lvl="0"/>
            <a:r>
              <a:rPr kumimoji="1" lang="zh-CN" altLang="en-US" sz="1400" b="1" dirty="0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第七周</a:t>
            </a:r>
            <a:endParaRPr kumimoji="1" lang="zh-CN" altLang="en-US" sz="1400" b="1" dirty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115" name="组 4"/>
          <p:cNvGrpSpPr/>
          <p:nvPr/>
        </p:nvGrpSpPr>
        <p:grpSpPr>
          <a:xfrm>
            <a:off x="1608904" y="2464580"/>
            <a:ext cx="2091996" cy="812530"/>
            <a:chOff x="2445193" y="3581286"/>
            <a:chExt cx="2368068" cy="697151"/>
          </a:xfrm>
        </p:grpSpPr>
        <p:grpSp>
          <p:nvGrpSpPr>
            <p:cNvPr id="116" name="组 45"/>
            <p:cNvGrpSpPr/>
            <p:nvPr/>
          </p:nvGrpSpPr>
          <p:grpSpPr>
            <a:xfrm>
              <a:off x="2445193" y="3581286"/>
              <a:ext cx="2368068" cy="697151"/>
              <a:chOff x="2445193" y="3257412"/>
              <a:chExt cx="2368068" cy="697151"/>
            </a:xfrm>
          </p:grpSpPr>
          <p:sp>
            <p:nvSpPr>
              <p:cNvPr id="136" name="圆角矩形 135"/>
              <p:cNvSpPr/>
              <p:nvPr/>
            </p:nvSpPr>
            <p:spPr>
              <a:xfrm flipH="1">
                <a:off x="2445193" y="3257412"/>
                <a:ext cx="2282471" cy="697151"/>
              </a:xfrm>
              <a:prstGeom prst="roundRect">
                <a:avLst/>
              </a:prstGeom>
              <a:solidFill>
                <a:srgbClr val="FFFFFF">
                  <a:alpha val="51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00">
                  <a:latin typeface="+mn-ea"/>
                </a:endParaRPr>
              </a:p>
            </p:txBody>
          </p:sp>
          <p:sp>
            <p:nvSpPr>
              <p:cNvPr id="137" name="等腰三角形 136"/>
              <p:cNvSpPr/>
              <p:nvPr/>
            </p:nvSpPr>
            <p:spPr>
              <a:xfrm rot="5400000" flipH="1">
                <a:off x="4722806" y="3481359"/>
                <a:ext cx="95316" cy="85594"/>
              </a:xfrm>
              <a:prstGeom prst="triangle">
                <a:avLst/>
              </a:prstGeom>
              <a:solidFill>
                <a:srgbClr val="FFFFFF">
                  <a:alpha val="51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00">
                  <a:latin typeface="+mn-ea"/>
                </a:endParaRPr>
              </a:p>
            </p:txBody>
          </p:sp>
        </p:grpSp>
        <p:sp>
          <p:nvSpPr>
            <p:cNvPr id="135" name="文本框 134"/>
            <p:cNvSpPr txBox="1"/>
            <p:nvPr/>
          </p:nvSpPr>
          <p:spPr>
            <a:xfrm>
              <a:off x="2445198" y="3581286"/>
              <a:ext cx="2282471" cy="588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kern="0" dirty="0" smtClean="0">
                  <a:solidFill>
                    <a:schemeClr val="bg1"/>
                  </a:solidFill>
                  <a:latin typeface="+mn-ea"/>
                  <a:cs typeface="STHeitiSC-Light"/>
                </a:rPr>
                <a:t>收到测试组人员的测试结果，将上周开发过程中产生的</a:t>
              </a:r>
              <a:r>
                <a:rPr lang="en-US" altLang="zh-CN" sz="1200" kern="0" dirty="0" smtClean="0">
                  <a:solidFill>
                    <a:schemeClr val="bg1"/>
                  </a:solidFill>
                  <a:latin typeface="+mn-ea"/>
                  <a:cs typeface="STHeitiSC-Light"/>
                </a:rPr>
                <a:t>bug</a:t>
              </a:r>
              <a:r>
                <a:rPr lang="zh-CN" altLang="en-US" sz="1200" kern="0" dirty="0" smtClean="0">
                  <a:solidFill>
                    <a:schemeClr val="bg1"/>
                  </a:solidFill>
                  <a:latin typeface="+mn-ea"/>
                  <a:cs typeface="STHeitiSC-Light"/>
                </a:rPr>
                <a:t>改正</a:t>
              </a:r>
              <a:endParaRPr kumimoji="1" lang="zh-CN" altLang="en-US" sz="1200" dirty="0">
                <a:solidFill>
                  <a:schemeClr val="bg1"/>
                </a:solidFill>
                <a:latin typeface="+mn-ea"/>
                <a:cs typeface="Arial"/>
              </a:endParaRPr>
            </a:p>
          </p:txBody>
        </p:sp>
      </p:grpSp>
      <p:grpSp>
        <p:nvGrpSpPr>
          <p:cNvPr id="39" name="组 2"/>
          <p:cNvGrpSpPr/>
          <p:nvPr/>
        </p:nvGrpSpPr>
        <p:grpSpPr>
          <a:xfrm>
            <a:off x="3915807" y="3010400"/>
            <a:ext cx="2606510" cy="880854"/>
            <a:chOff x="5226535" y="909374"/>
            <a:chExt cx="2368065" cy="767690"/>
          </a:xfrm>
        </p:grpSpPr>
        <p:grpSp>
          <p:nvGrpSpPr>
            <p:cNvPr id="40" name="组 17"/>
            <p:cNvGrpSpPr/>
            <p:nvPr/>
          </p:nvGrpSpPr>
          <p:grpSpPr>
            <a:xfrm>
              <a:off x="5226535" y="909374"/>
              <a:ext cx="2368064" cy="767690"/>
              <a:chOff x="5226535" y="585500"/>
              <a:chExt cx="2368064" cy="767690"/>
            </a:xfrm>
          </p:grpSpPr>
          <p:sp>
            <p:nvSpPr>
              <p:cNvPr id="42" name="圆角矩形 41"/>
              <p:cNvSpPr/>
              <p:nvPr/>
            </p:nvSpPr>
            <p:spPr>
              <a:xfrm>
                <a:off x="5312128" y="585500"/>
                <a:ext cx="2282471" cy="767690"/>
              </a:xfrm>
              <a:prstGeom prst="roundRect">
                <a:avLst/>
              </a:prstGeom>
              <a:solidFill>
                <a:srgbClr val="FFFFFF">
                  <a:alpha val="51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350"/>
              </a:p>
            </p:txBody>
          </p:sp>
          <p:sp>
            <p:nvSpPr>
              <p:cNvPr id="43" name="等腰三角形 42"/>
              <p:cNvSpPr/>
              <p:nvPr/>
            </p:nvSpPr>
            <p:spPr>
              <a:xfrm rot="16200000">
                <a:off x="5221674" y="809446"/>
                <a:ext cx="95316" cy="85594"/>
              </a:xfrm>
              <a:prstGeom prst="triangle">
                <a:avLst/>
              </a:prstGeom>
              <a:solidFill>
                <a:srgbClr val="FFFFFF">
                  <a:alpha val="51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350"/>
              </a:p>
            </p:txBody>
          </p:sp>
        </p:grpSp>
        <p:sp>
          <p:nvSpPr>
            <p:cNvPr id="41" name="文本框 40"/>
            <p:cNvSpPr txBox="1"/>
            <p:nvPr/>
          </p:nvSpPr>
          <p:spPr>
            <a:xfrm>
              <a:off x="5312130" y="913726"/>
              <a:ext cx="2282470" cy="687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kern="0" dirty="0">
                  <a:solidFill>
                    <a:schemeClr val="bg1"/>
                  </a:solidFill>
                  <a:latin typeface="+mn-ea"/>
                  <a:cs typeface="STHeitiSC-Light"/>
                </a:rPr>
                <a:t>形成二次开发详细设计报告（草稿）、关键算法设计报告（草稿）及汇报</a:t>
              </a:r>
              <a:r>
                <a:rPr lang="en-US" altLang="zh-CN" sz="1200" kern="0" dirty="0">
                  <a:solidFill>
                    <a:schemeClr val="bg1"/>
                  </a:solidFill>
                  <a:latin typeface="+mn-ea"/>
                  <a:cs typeface="STHeitiSC-Light"/>
                </a:rPr>
                <a:t>PPT</a:t>
              </a:r>
              <a:endParaRPr kumimoji="1" lang="zh-CN" altLang="en-US" sz="1200" dirty="0">
                <a:solidFill>
                  <a:schemeClr val="bg1"/>
                </a:solidFill>
                <a:latin typeface="+mn-ea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220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组 28"/>
          <p:cNvGrpSpPr/>
          <p:nvPr/>
        </p:nvGrpSpPr>
        <p:grpSpPr>
          <a:xfrm>
            <a:off x="-8538" y="2751308"/>
            <a:ext cx="1348412" cy="359351"/>
            <a:chOff x="0" y="937679"/>
            <a:chExt cx="1151467" cy="479135"/>
          </a:xfrm>
          <a:solidFill>
            <a:schemeClr val="accent6">
              <a:lumMod val="75000"/>
            </a:schemeClr>
          </a:solidFill>
        </p:grpSpPr>
        <p:sp>
          <p:nvSpPr>
            <p:cNvPr id="75" name="矩形 74"/>
            <p:cNvSpPr/>
            <p:nvPr/>
          </p:nvSpPr>
          <p:spPr>
            <a:xfrm>
              <a:off x="0" y="937679"/>
              <a:ext cx="1151467" cy="356474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 dirty="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0" y="965408"/>
              <a:ext cx="1151467" cy="45140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6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项目计划</a:t>
              </a:r>
              <a:endParaRPr kumimoji="1" lang="zh-CN" altLang="en-US" sz="16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77" name="组 29"/>
          <p:cNvGrpSpPr/>
          <p:nvPr/>
        </p:nvGrpSpPr>
        <p:grpSpPr>
          <a:xfrm>
            <a:off x="-123724" y="1594219"/>
            <a:ext cx="1200408" cy="393421"/>
            <a:chOff x="0" y="1377583"/>
            <a:chExt cx="1151467" cy="356474"/>
          </a:xfrm>
        </p:grpSpPr>
        <p:sp>
          <p:nvSpPr>
            <p:cNvPr id="78" name="矩形 77"/>
            <p:cNvSpPr/>
            <p:nvPr/>
          </p:nvSpPr>
          <p:spPr>
            <a:xfrm>
              <a:off x="0" y="1377583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 dirty="0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0" y="1404783"/>
              <a:ext cx="1151467" cy="306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6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目录</a:t>
              </a:r>
              <a:endParaRPr kumimoji="1" lang="zh-CN" altLang="en-US" sz="16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80" name="组 29"/>
          <p:cNvGrpSpPr/>
          <p:nvPr/>
        </p:nvGrpSpPr>
        <p:grpSpPr>
          <a:xfrm>
            <a:off x="-142171" y="2160339"/>
            <a:ext cx="1218855" cy="393421"/>
            <a:chOff x="0" y="1377583"/>
            <a:chExt cx="1151467" cy="356474"/>
          </a:xfrm>
        </p:grpSpPr>
        <p:sp>
          <p:nvSpPr>
            <p:cNvPr id="81" name="矩形 80"/>
            <p:cNvSpPr/>
            <p:nvPr/>
          </p:nvSpPr>
          <p:spPr>
            <a:xfrm>
              <a:off x="0" y="1377583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 dirty="0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0" y="1404783"/>
              <a:ext cx="1151467" cy="306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6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人员构成</a:t>
              </a:r>
              <a:endParaRPr kumimoji="1" lang="zh-CN" altLang="en-US" sz="16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83" name="组 29"/>
          <p:cNvGrpSpPr/>
          <p:nvPr/>
        </p:nvGrpSpPr>
        <p:grpSpPr>
          <a:xfrm>
            <a:off x="-151394" y="3313945"/>
            <a:ext cx="1218855" cy="393421"/>
            <a:chOff x="0" y="1377583"/>
            <a:chExt cx="1151467" cy="356474"/>
          </a:xfrm>
        </p:grpSpPr>
        <p:sp>
          <p:nvSpPr>
            <p:cNvPr id="84" name="矩形 83"/>
            <p:cNvSpPr/>
            <p:nvPr/>
          </p:nvSpPr>
          <p:spPr>
            <a:xfrm>
              <a:off x="0" y="1377583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 dirty="0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0" y="1404784"/>
              <a:ext cx="1151467" cy="306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6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使用资源</a:t>
              </a:r>
              <a:endParaRPr kumimoji="1" lang="zh-CN" altLang="en-US" sz="16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50" name="直线连接符 7"/>
          <p:cNvCxnSpPr/>
          <p:nvPr/>
        </p:nvCxnSpPr>
        <p:spPr>
          <a:xfrm>
            <a:off x="3764923" y="924194"/>
            <a:ext cx="0" cy="346450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椭圆 50"/>
          <p:cNvSpPr/>
          <p:nvPr/>
        </p:nvSpPr>
        <p:spPr>
          <a:xfrm>
            <a:off x="3700900" y="1084960"/>
            <a:ext cx="128053" cy="12935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54" name="椭圆 53"/>
          <p:cNvSpPr/>
          <p:nvPr/>
        </p:nvSpPr>
        <p:spPr>
          <a:xfrm flipH="1">
            <a:off x="3700899" y="4085489"/>
            <a:ext cx="128053" cy="12935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kumimoji="1" lang="zh-CN" altLang="en-US" sz="1350" dirty="0"/>
          </a:p>
        </p:txBody>
      </p:sp>
      <p:sp>
        <p:nvSpPr>
          <p:cNvPr id="56" name="文本框 55"/>
          <p:cNvSpPr txBox="1"/>
          <p:nvPr/>
        </p:nvSpPr>
        <p:spPr>
          <a:xfrm>
            <a:off x="3847983" y="1003402"/>
            <a:ext cx="778892" cy="284691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lvl="0"/>
            <a:r>
              <a:rPr kumimoji="1" lang="zh-CN" altLang="en-US" sz="1400" b="1" dirty="0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第三周</a:t>
            </a:r>
            <a:endParaRPr kumimoji="1" lang="zh-CN" altLang="en-US" sz="1400" b="1" dirty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59" name="组 2"/>
          <p:cNvGrpSpPr/>
          <p:nvPr/>
        </p:nvGrpSpPr>
        <p:grpSpPr>
          <a:xfrm>
            <a:off x="3931450" y="1830042"/>
            <a:ext cx="2606510" cy="880854"/>
            <a:chOff x="5226535" y="909374"/>
            <a:chExt cx="2368065" cy="767690"/>
          </a:xfrm>
        </p:grpSpPr>
        <p:grpSp>
          <p:nvGrpSpPr>
            <p:cNvPr id="60" name="组 17"/>
            <p:cNvGrpSpPr/>
            <p:nvPr/>
          </p:nvGrpSpPr>
          <p:grpSpPr>
            <a:xfrm>
              <a:off x="5226535" y="909374"/>
              <a:ext cx="2368064" cy="767690"/>
              <a:chOff x="5226535" y="585500"/>
              <a:chExt cx="2368064" cy="767690"/>
            </a:xfrm>
          </p:grpSpPr>
          <p:sp>
            <p:nvSpPr>
              <p:cNvPr id="62" name="圆角矩形 61"/>
              <p:cNvSpPr/>
              <p:nvPr/>
            </p:nvSpPr>
            <p:spPr>
              <a:xfrm>
                <a:off x="5312128" y="585500"/>
                <a:ext cx="2282471" cy="767690"/>
              </a:xfrm>
              <a:prstGeom prst="roundRect">
                <a:avLst/>
              </a:prstGeom>
              <a:solidFill>
                <a:srgbClr val="FFFFFF">
                  <a:alpha val="51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350"/>
              </a:p>
            </p:txBody>
          </p:sp>
          <p:sp>
            <p:nvSpPr>
              <p:cNvPr id="63" name="等腰三角形 62"/>
              <p:cNvSpPr/>
              <p:nvPr/>
            </p:nvSpPr>
            <p:spPr>
              <a:xfrm rot="16200000">
                <a:off x="5221674" y="809446"/>
                <a:ext cx="95316" cy="85594"/>
              </a:xfrm>
              <a:prstGeom prst="triangle">
                <a:avLst/>
              </a:prstGeom>
              <a:solidFill>
                <a:srgbClr val="FFFFFF">
                  <a:alpha val="51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350"/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5312130" y="913726"/>
              <a:ext cx="2282470" cy="687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kern="0" dirty="0">
                  <a:solidFill>
                    <a:schemeClr val="bg1"/>
                  </a:solidFill>
                  <a:latin typeface="+mn-ea"/>
                  <a:cs typeface="STHeitiSC-Light"/>
                </a:rPr>
                <a:t>每当新功能完成后，提交给测试人员进行测试，将测试结果进行反馈，</a:t>
              </a:r>
              <a:r>
                <a:rPr lang="zh-CN" altLang="en-US" sz="1200" kern="0" dirty="0" smtClean="0">
                  <a:solidFill>
                    <a:schemeClr val="bg1"/>
                  </a:solidFill>
                  <a:latin typeface="+mn-ea"/>
                  <a:cs typeface="STHeitiSC-Light"/>
                </a:rPr>
                <a:t>形成每周测试报告</a:t>
              </a:r>
              <a:endParaRPr kumimoji="1" lang="zh-CN" altLang="en-US" sz="1200" dirty="0">
                <a:solidFill>
                  <a:schemeClr val="bg1"/>
                </a:solidFill>
                <a:latin typeface="+mn-ea"/>
                <a:cs typeface="Arial"/>
              </a:endParaRPr>
            </a:p>
          </p:txBody>
        </p:sp>
      </p:grpSp>
      <p:sp>
        <p:nvSpPr>
          <p:cNvPr id="69" name="文本框 68"/>
          <p:cNvSpPr txBox="1"/>
          <p:nvPr/>
        </p:nvSpPr>
        <p:spPr>
          <a:xfrm>
            <a:off x="3984096" y="3565288"/>
            <a:ext cx="651033" cy="207747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lvl="0"/>
            <a:endParaRPr kumimoji="1" lang="zh-CN" altLang="en-US" sz="900" b="1" dirty="0">
              <a:solidFill>
                <a:srgbClr val="FCC124"/>
              </a:solidFill>
              <a:latin typeface="Arial"/>
              <a:cs typeface="Arial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1333271" y="447673"/>
            <a:ext cx="4863303" cy="461663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ctr"/>
            <a:r>
              <a:rPr kumimoji="1" lang="zh-CN" altLang="en-US" sz="2550" b="1" dirty="0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软件测试工作</a:t>
            </a:r>
            <a:endParaRPr kumimoji="1" lang="zh-CN" altLang="en-US" sz="2550" b="1" dirty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61248" y="289266"/>
            <a:ext cx="1520972" cy="2616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zh-CN" sz="1100" b="1" dirty="0" smtClean="0">
                <a:solidFill>
                  <a:srgbClr val="FFFFFF"/>
                </a:solidFill>
                <a:latin typeface="+mj-ea"/>
                <a:ea typeface="+mj-ea"/>
                <a:cs typeface="Arial"/>
              </a:rPr>
              <a:t>Cool Sharp</a:t>
            </a:r>
            <a:r>
              <a:rPr kumimoji="1" lang="zh-CN" altLang="en-US" sz="1100" b="1" dirty="0" smtClean="0">
                <a:solidFill>
                  <a:srgbClr val="FFFFFF"/>
                </a:solidFill>
                <a:latin typeface="+mj-ea"/>
                <a:ea typeface="+mj-ea"/>
                <a:cs typeface="Arial"/>
              </a:rPr>
              <a:t>小组</a:t>
            </a:r>
            <a:endParaRPr kumimoji="1" lang="zh-CN" altLang="en-US" sz="1100" b="1" dirty="0">
              <a:solidFill>
                <a:srgbClr val="FFFFFF"/>
              </a:solidFill>
              <a:latin typeface="+mj-ea"/>
              <a:ea typeface="+mj-ea"/>
              <a:cs typeface="Arial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3967011" y="4007822"/>
            <a:ext cx="778892" cy="284691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lvl="0"/>
            <a:r>
              <a:rPr kumimoji="1" lang="zh-CN" altLang="en-US" sz="1400" b="1" dirty="0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第八周</a:t>
            </a:r>
            <a:endParaRPr kumimoji="1" lang="zh-CN" altLang="en-US" sz="1400" b="1" dirty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7" name="椭圆 36"/>
          <p:cNvSpPr/>
          <p:nvPr/>
        </p:nvSpPr>
        <p:spPr>
          <a:xfrm flipH="1">
            <a:off x="3715240" y="3228719"/>
            <a:ext cx="128053" cy="12935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kumimoji="1" lang="zh-CN" altLang="en-US" sz="1350" dirty="0"/>
          </a:p>
        </p:txBody>
      </p:sp>
      <p:sp>
        <p:nvSpPr>
          <p:cNvPr id="38" name="文本框 37"/>
          <p:cNvSpPr txBox="1"/>
          <p:nvPr/>
        </p:nvSpPr>
        <p:spPr>
          <a:xfrm>
            <a:off x="3892976" y="3131914"/>
            <a:ext cx="778892" cy="284691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lvl="0"/>
            <a:r>
              <a:rPr kumimoji="1" lang="zh-CN" altLang="en-US" sz="1400" b="1" dirty="0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第七周</a:t>
            </a:r>
            <a:endParaRPr kumimoji="1" lang="zh-CN" altLang="en-US" sz="1400" b="1" dirty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44" name="组 4"/>
          <p:cNvGrpSpPr/>
          <p:nvPr/>
        </p:nvGrpSpPr>
        <p:grpSpPr>
          <a:xfrm>
            <a:off x="1582220" y="3377418"/>
            <a:ext cx="2016177" cy="1523355"/>
            <a:chOff x="2445193" y="3581286"/>
            <a:chExt cx="2368068" cy="1545853"/>
          </a:xfrm>
        </p:grpSpPr>
        <p:grpSp>
          <p:nvGrpSpPr>
            <p:cNvPr id="45" name="组 45"/>
            <p:cNvGrpSpPr/>
            <p:nvPr/>
          </p:nvGrpSpPr>
          <p:grpSpPr>
            <a:xfrm>
              <a:off x="2445193" y="3581286"/>
              <a:ext cx="2368068" cy="697151"/>
              <a:chOff x="2445193" y="3257412"/>
              <a:chExt cx="2368068" cy="697151"/>
            </a:xfrm>
          </p:grpSpPr>
          <p:sp>
            <p:nvSpPr>
              <p:cNvPr id="47" name="圆角矩形 46"/>
              <p:cNvSpPr/>
              <p:nvPr/>
            </p:nvSpPr>
            <p:spPr>
              <a:xfrm flipH="1">
                <a:off x="2445193" y="3257412"/>
                <a:ext cx="2282471" cy="697151"/>
              </a:xfrm>
              <a:prstGeom prst="roundRect">
                <a:avLst/>
              </a:prstGeom>
              <a:solidFill>
                <a:srgbClr val="FFFFFF">
                  <a:alpha val="51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00">
                  <a:latin typeface="+mn-ea"/>
                </a:endParaRPr>
              </a:p>
            </p:txBody>
          </p:sp>
          <p:sp>
            <p:nvSpPr>
              <p:cNvPr id="48" name="等腰三角形 47"/>
              <p:cNvSpPr/>
              <p:nvPr/>
            </p:nvSpPr>
            <p:spPr>
              <a:xfrm rot="5400000" flipH="1">
                <a:off x="4722806" y="3481359"/>
                <a:ext cx="95316" cy="85594"/>
              </a:xfrm>
              <a:prstGeom prst="triangle">
                <a:avLst/>
              </a:prstGeom>
              <a:solidFill>
                <a:srgbClr val="FFFFFF">
                  <a:alpha val="51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00">
                  <a:latin typeface="+mn-ea"/>
                </a:endParaRPr>
              </a:p>
            </p:txBody>
          </p:sp>
        </p:grpSp>
        <p:sp>
          <p:nvSpPr>
            <p:cNvPr id="46" name="文本框 45"/>
            <p:cNvSpPr txBox="1"/>
            <p:nvPr/>
          </p:nvSpPr>
          <p:spPr>
            <a:xfrm>
              <a:off x="2445198" y="3581286"/>
              <a:ext cx="2282472" cy="1545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kern="0" dirty="0">
                  <a:solidFill>
                    <a:schemeClr val="bg1"/>
                  </a:solidFill>
                  <a:latin typeface="+mn-ea"/>
                  <a:cs typeface="STHeitiSC-Light"/>
                </a:rPr>
                <a:t>项目总体</a:t>
              </a:r>
              <a:r>
                <a:rPr lang="zh-CN" altLang="en-US" sz="1200" kern="0" dirty="0" smtClean="0">
                  <a:solidFill>
                    <a:schemeClr val="bg1"/>
                  </a:solidFill>
                  <a:latin typeface="+mn-ea"/>
                  <a:cs typeface="STHeitiSC-Light"/>
                </a:rPr>
                <a:t>测试，形成总体测试报告</a:t>
              </a:r>
              <a:endParaRPr kumimoji="1" lang="zh-CN" altLang="en-US" sz="1200" dirty="0">
                <a:solidFill>
                  <a:schemeClr val="bg1"/>
                </a:solidFill>
                <a:latin typeface="+mn-ea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399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1114427" y="2478571"/>
            <a:ext cx="3522046" cy="4571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4" name="文本框 3"/>
          <p:cNvSpPr txBox="1"/>
          <p:nvPr/>
        </p:nvSpPr>
        <p:spPr>
          <a:xfrm>
            <a:off x="1063879" y="1853486"/>
            <a:ext cx="1477325" cy="53091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8579" tIns="34289" rIns="68579" bIns="34289" rtlCol="0">
            <a:spAutoFit/>
          </a:bodyPr>
          <a:lstStyle/>
          <a:p>
            <a:r>
              <a:rPr kumimoji="1" lang="en-US" altLang="zh-CN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PART</a:t>
            </a:r>
            <a:r>
              <a:rPr kumimoji="1" lang="zh-CN" altLang="en-US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kumimoji="1" lang="en-US" altLang="zh-CN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3</a:t>
            </a:r>
            <a:endParaRPr kumimoji="1" lang="zh-CN" altLang="en-US" sz="3000" b="1" dirty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41951" y="1852717"/>
            <a:ext cx="1677380" cy="53091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8579" tIns="34289" rIns="68579" bIns="34289" rtlCol="0">
            <a:spAutoFit/>
          </a:bodyPr>
          <a:lstStyle/>
          <a:p>
            <a:r>
              <a:rPr kumimoji="1" lang="zh-CN" altLang="en-US" sz="3000" b="1" dirty="0" smtClean="0">
                <a:solidFill>
                  <a:srgbClr val="FFFFFF"/>
                </a:solidFill>
                <a:latin typeface="Arial"/>
                <a:cs typeface="Arial"/>
              </a:rPr>
              <a:t>使用资源</a:t>
            </a:r>
            <a:endParaRPr kumimoji="1" lang="zh-CN" altLang="en-US" sz="30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701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1345</TotalTime>
  <Words>341</Words>
  <Application>Microsoft Office PowerPoint</Application>
  <PresentationFormat>自定义</PresentationFormat>
  <Paragraphs>91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STHeitiSC-Light</vt:lpstr>
      <vt:lpstr>微软雅黑</vt:lpstr>
      <vt:lpstr>Arial</vt:lpstr>
      <vt:lpstr>Century Gothic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第一PPT，www.1ppt.com</dc:creator>
  <dc:description>第一PPT，www.1ppt.com</dc:description>
  <cp:lastModifiedBy>Denebola _</cp:lastModifiedBy>
  <cp:revision>198</cp:revision>
  <dcterms:created xsi:type="dcterms:W3CDTF">2015-01-11T01:37:17Z</dcterms:created>
  <dcterms:modified xsi:type="dcterms:W3CDTF">2016-03-09T09:34:24Z</dcterms:modified>
</cp:coreProperties>
</file>