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8" r:id="rId5"/>
    <p:sldId id="260" r:id="rId6"/>
    <p:sldId id="280" r:id="rId7"/>
    <p:sldId id="279" r:id="rId8"/>
    <p:sldId id="272" r:id="rId9"/>
    <p:sldId id="275" r:id="rId10"/>
    <p:sldId id="274" r:id="rId11"/>
    <p:sldId id="273" r:id="rId12"/>
    <p:sldId id="276" r:id="rId13"/>
    <p:sldId id="265" r:id="rId14"/>
    <p:sldId id="278" r:id="rId15"/>
    <p:sldId id="264" r:id="rId16"/>
  </p:sldIdLst>
  <p:sldSz cx="12192000" cy="68580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1E3"/>
    <a:srgbClr val="D5B8EA"/>
    <a:srgbClr val="AA72D4"/>
    <a:srgbClr val="D8BEEC"/>
    <a:srgbClr val="EDC1E5"/>
    <a:srgbClr val="FF99FF"/>
    <a:srgbClr val="6F74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CC39F-C575-46CA-B405-B4C516123932}" v="88" dt="2023-03-22T06:31:3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4734729115217801"/>
          <c:y val="5.2131819282306313E-2"/>
          <c:w val="0.80748068915010873"/>
          <c:h val="0.65163205239812627"/>
        </c:manualLayout>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Sheet1!$A$2:$A$5</c:f>
              <c:strCache>
                <c:ptCount val="4"/>
                <c:pt idx="0">
                  <c:v>Direction finding</c:v>
                </c:pt>
                <c:pt idx="1">
                  <c:v>Signal detection</c:v>
                </c:pt>
                <c:pt idx="2">
                  <c:v>Demodulation</c:v>
                </c:pt>
                <c:pt idx="3">
                  <c:v>Spectrum sensing</c:v>
                </c:pt>
              </c:strCache>
            </c:strRef>
          </c:cat>
          <c:val>
            <c:numRef>
              <c:f>Sheet1!$B$2:$B$5</c:f>
              <c:numCache>
                <c:formatCode>[$-C09]dd\-mmm\-yy;@</c:formatCode>
                <c:ptCount val="4"/>
                <c:pt idx="0">
                  <c:v>45007</c:v>
                </c:pt>
                <c:pt idx="1">
                  <c:v>44977</c:v>
                </c:pt>
                <c:pt idx="2">
                  <c:v>44972</c:v>
                </c:pt>
                <c:pt idx="3">
                  <c:v>44957</c:v>
                </c:pt>
              </c:numCache>
            </c:numRef>
          </c:val>
          <c:extLst>
            <c:ext xmlns:c16="http://schemas.microsoft.com/office/drawing/2014/chart" uri="{C3380CC4-5D6E-409C-BE32-E72D297353CC}">
              <c16:uniqueId val="{00000000-D2A4-40E4-B439-226AE40B6502}"/>
            </c:ext>
          </c:extLst>
        </c:ser>
        <c:ser>
          <c:idx val="2"/>
          <c:order val="2"/>
          <c:tx>
            <c:strRef>
              <c:f>Sheet1!$D$1</c:f>
              <c:strCache>
                <c:ptCount val="1"/>
                <c:pt idx="0">
                  <c:v>Duration (days)</c:v>
                </c:pt>
              </c:strCache>
            </c:strRef>
          </c:tx>
          <c:spPr>
            <a:solidFill>
              <a:srgbClr val="AA72D4"/>
            </a:solidFill>
            <a:ln>
              <a:noFill/>
            </a:ln>
            <a:effectLst/>
          </c:spPr>
          <c:invertIfNegative val="0"/>
          <c:dPt>
            <c:idx val="2"/>
            <c:invertIfNegative val="0"/>
            <c:bubble3D val="0"/>
            <c:spPr>
              <a:solidFill>
                <a:srgbClr val="C7A1E3"/>
              </a:solidFill>
              <a:ln>
                <a:noFill/>
              </a:ln>
              <a:effectLst/>
            </c:spPr>
            <c:extLst>
              <c:ext xmlns:c16="http://schemas.microsoft.com/office/drawing/2014/chart" uri="{C3380CC4-5D6E-409C-BE32-E72D297353CC}">
                <c16:uniqueId val="{00000004-D2A4-40E4-B439-226AE40B6502}"/>
              </c:ext>
            </c:extLst>
          </c:dPt>
          <c:dPt>
            <c:idx val="3"/>
            <c:invertIfNegative val="0"/>
            <c:bubble3D val="0"/>
            <c:spPr>
              <a:solidFill>
                <a:srgbClr val="D5B8EA"/>
              </a:solidFill>
              <a:ln>
                <a:noFill/>
              </a:ln>
              <a:effectLst/>
            </c:spPr>
            <c:extLst>
              <c:ext xmlns:c16="http://schemas.microsoft.com/office/drawing/2014/chart" uri="{C3380CC4-5D6E-409C-BE32-E72D297353CC}">
                <c16:uniqueId val="{00000003-D2A4-40E4-B439-226AE40B6502}"/>
              </c:ext>
            </c:extLst>
          </c:dPt>
          <c:cat>
            <c:strRef>
              <c:f>Sheet1!$A$2:$A$5</c:f>
              <c:strCache>
                <c:ptCount val="4"/>
                <c:pt idx="0">
                  <c:v>Direction finding</c:v>
                </c:pt>
                <c:pt idx="1">
                  <c:v>Signal detection</c:v>
                </c:pt>
                <c:pt idx="2">
                  <c:v>Demodulation</c:v>
                </c:pt>
                <c:pt idx="3">
                  <c:v>Spectrum sensing</c:v>
                </c:pt>
              </c:strCache>
            </c:strRef>
          </c:cat>
          <c:val>
            <c:numRef>
              <c:f>Sheet1!$D$2:$D$5</c:f>
              <c:numCache>
                <c:formatCode>General</c:formatCode>
                <c:ptCount val="4"/>
                <c:pt idx="0">
                  <c:v>58</c:v>
                </c:pt>
                <c:pt idx="1">
                  <c:v>65</c:v>
                </c:pt>
                <c:pt idx="2">
                  <c:v>51</c:v>
                </c:pt>
                <c:pt idx="3">
                  <c:v>78</c:v>
                </c:pt>
              </c:numCache>
            </c:numRef>
          </c:val>
          <c:extLst>
            <c:ext xmlns:c16="http://schemas.microsoft.com/office/drawing/2014/chart" uri="{C3380CC4-5D6E-409C-BE32-E72D297353CC}">
              <c16:uniqueId val="{00000002-D2A4-40E4-B439-226AE40B6502}"/>
            </c:ext>
          </c:extLst>
        </c:ser>
        <c:dLbls>
          <c:showLegendKey val="0"/>
          <c:showVal val="0"/>
          <c:showCatName val="0"/>
          <c:showSerName val="0"/>
          <c:showPercent val="0"/>
          <c:showBubbleSize val="0"/>
        </c:dLbls>
        <c:gapWidth val="182"/>
        <c:overlap val="100"/>
        <c:axId val="384201919"/>
        <c:axId val="38420774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5"/>
                  </a:solidFill>
                  <a:ln>
                    <a:noFill/>
                  </a:ln>
                  <a:effectLst/>
                </c:spPr>
                <c:invertIfNegative val="0"/>
                <c:cat>
                  <c:strRef>
                    <c:extLst>
                      <c:ext uri="{02D57815-91ED-43cb-92C2-25804820EDAC}">
                        <c15:formulaRef>
                          <c15:sqref>Sheet1!$A$2:$A$5</c15:sqref>
                        </c15:formulaRef>
                      </c:ext>
                    </c:extLst>
                    <c:strCache>
                      <c:ptCount val="4"/>
                      <c:pt idx="0">
                        <c:v>Direction finding</c:v>
                      </c:pt>
                      <c:pt idx="1">
                        <c:v>Signal detection</c:v>
                      </c:pt>
                      <c:pt idx="2">
                        <c:v>Demodulation</c:v>
                      </c:pt>
                      <c:pt idx="3">
                        <c:v>Spectrum sensing</c:v>
                      </c:pt>
                    </c:strCache>
                  </c:strRef>
                </c:cat>
                <c:val>
                  <c:numRef>
                    <c:extLst>
                      <c:ext uri="{02D57815-91ED-43cb-92C2-25804820EDAC}">
                        <c15:formulaRef>
                          <c15:sqref>Sheet1!$C$2:$C$5</c15:sqref>
                        </c15:formulaRef>
                      </c:ext>
                    </c:extLst>
                    <c:numCache>
                      <c:formatCode>[$-C09]dd\-mmm\-yy;@</c:formatCode>
                      <c:ptCount val="4"/>
                      <c:pt idx="0">
                        <c:v>45065</c:v>
                      </c:pt>
                      <c:pt idx="1">
                        <c:v>45042</c:v>
                      </c:pt>
                      <c:pt idx="2">
                        <c:v>45023</c:v>
                      </c:pt>
                      <c:pt idx="3">
                        <c:v>45035</c:v>
                      </c:pt>
                    </c:numCache>
                  </c:numRef>
                </c:val>
                <c:extLst>
                  <c:ext xmlns:c16="http://schemas.microsoft.com/office/drawing/2014/chart" uri="{C3380CC4-5D6E-409C-BE32-E72D297353CC}">
                    <c16:uniqueId val="{00000001-D2A4-40E4-B439-226AE40B6502}"/>
                  </c:ext>
                </c:extLst>
              </c15:ser>
            </c15:filteredBarSeries>
          </c:ext>
        </c:extLst>
      </c:barChart>
      <c:catAx>
        <c:axId val="38420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ln>
                  <a:noFill/>
                </a:ln>
                <a:solidFill>
                  <a:schemeClr val="tx1"/>
                </a:solidFill>
                <a:latin typeface="Times New Roman" panose="02020603050405020304" pitchFamily="18" charset="0"/>
                <a:ea typeface="+mn-ea"/>
                <a:cs typeface="+mn-cs"/>
              </a:defRPr>
            </a:pPr>
            <a:endParaRPr lang="en-US"/>
          </a:p>
        </c:txPr>
        <c:crossAx val="384207743"/>
        <c:crosses val="autoZero"/>
        <c:auto val="1"/>
        <c:lblAlgn val="ctr"/>
        <c:lblOffset val="100"/>
        <c:noMultiLvlLbl val="0"/>
      </c:catAx>
      <c:valAx>
        <c:axId val="384207743"/>
        <c:scaling>
          <c:orientation val="minMax"/>
          <c:min val="44955"/>
        </c:scaling>
        <c:delete val="0"/>
        <c:axPos val="b"/>
        <c:majorGridlines>
          <c:spPr>
            <a:ln w="9525" cap="flat" cmpd="sng" algn="ctr">
              <a:solidFill>
                <a:schemeClr val="tx1">
                  <a:lumMod val="15000"/>
                  <a:lumOff val="85000"/>
                </a:schemeClr>
              </a:solidFill>
              <a:round/>
            </a:ln>
            <a:effectLst/>
          </c:spPr>
        </c:majorGridlines>
        <c:numFmt formatCode="[$-C09]dd\-mmm\-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4201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68D7-2C30-435B-89A1-47D0094D2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A03824F-9D97-4D5B-881A-865BD557A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2E07F64-C670-4289-BC31-219FE013CC13}"/>
              </a:ext>
            </a:extLst>
          </p:cNvPr>
          <p:cNvSpPr>
            <a:spLocks noGrp="1"/>
          </p:cNvSpPr>
          <p:nvPr>
            <p:ph type="dt" sz="half" idx="10"/>
          </p:nvPr>
        </p:nvSpPr>
        <p:spPr/>
        <p:txBody>
          <a:bodyPr/>
          <a:lstStyle/>
          <a:p>
            <a:fld id="{20B3E5B4-ADE6-4FD4-8810-AAA597A2A258}" type="datetime1">
              <a:rPr lang="en-AU" smtClean="0"/>
              <a:t>22/03/2023</a:t>
            </a:fld>
            <a:endParaRPr lang="en-AU"/>
          </a:p>
        </p:txBody>
      </p:sp>
      <p:sp>
        <p:nvSpPr>
          <p:cNvPr id="5" name="Footer Placeholder 4">
            <a:extLst>
              <a:ext uri="{FF2B5EF4-FFF2-40B4-BE49-F238E27FC236}">
                <a16:creationId xmlns:a16="http://schemas.microsoft.com/office/drawing/2014/main" id="{8846B016-38AD-4510-8E07-2A35FBF05F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913E58-16D3-44D2-BC06-676A55D70407}"/>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353021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5177-B694-425B-98A9-6F74ADCDC86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302132-D828-4839-B639-872AE3E73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CC7330-2413-4E21-8336-53131A2FD6DE}"/>
              </a:ext>
            </a:extLst>
          </p:cNvPr>
          <p:cNvSpPr>
            <a:spLocks noGrp="1"/>
          </p:cNvSpPr>
          <p:nvPr>
            <p:ph type="dt" sz="half" idx="10"/>
          </p:nvPr>
        </p:nvSpPr>
        <p:spPr/>
        <p:txBody>
          <a:bodyPr/>
          <a:lstStyle/>
          <a:p>
            <a:fld id="{AFE8A297-75CD-4D94-B31D-00654EB5305B}" type="datetime1">
              <a:rPr lang="en-AU" smtClean="0"/>
              <a:t>22/03/2023</a:t>
            </a:fld>
            <a:endParaRPr lang="en-AU"/>
          </a:p>
        </p:txBody>
      </p:sp>
      <p:sp>
        <p:nvSpPr>
          <p:cNvPr id="5" name="Footer Placeholder 4">
            <a:extLst>
              <a:ext uri="{FF2B5EF4-FFF2-40B4-BE49-F238E27FC236}">
                <a16:creationId xmlns:a16="http://schemas.microsoft.com/office/drawing/2014/main" id="{9694E35C-B99F-4921-A16D-43707E9B10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DD3F839-3978-4E7B-9754-F7B0ED2A5562}"/>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01685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7B133-DB34-4D0D-9C69-31A88BACB6A0}"/>
              </a:ext>
            </a:extLst>
          </p:cNvPr>
          <p:cNvSpPr>
            <a:spLocks noGrp="1"/>
          </p:cNvSpPr>
          <p:nvPr>
            <p:ph type="title" orient="vert"/>
          </p:nvPr>
        </p:nvSpPr>
        <p:spPr>
          <a:xfrm>
            <a:off x="8725877" y="365125"/>
            <a:ext cx="2627924"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1761E01-4F7A-47D4-B1A7-3133235F0ABE}"/>
              </a:ext>
            </a:extLst>
          </p:cNvPr>
          <p:cNvSpPr>
            <a:spLocks noGrp="1"/>
          </p:cNvSpPr>
          <p:nvPr>
            <p:ph type="body" orient="vert" idx="1"/>
          </p:nvPr>
        </p:nvSpPr>
        <p:spPr>
          <a:xfrm>
            <a:off x="838201" y="365125"/>
            <a:ext cx="770010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B22FC31-7A8C-48E9-8322-301AEA3FCBDF}"/>
              </a:ext>
            </a:extLst>
          </p:cNvPr>
          <p:cNvSpPr>
            <a:spLocks noGrp="1"/>
          </p:cNvSpPr>
          <p:nvPr>
            <p:ph type="dt" sz="half" idx="10"/>
          </p:nvPr>
        </p:nvSpPr>
        <p:spPr/>
        <p:txBody>
          <a:bodyPr/>
          <a:lstStyle/>
          <a:p>
            <a:fld id="{C84B7A72-9C9F-44AD-9C4C-FFA268F176BB}" type="datetime1">
              <a:rPr lang="en-AU" smtClean="0"/>
              <a:t>22/03/2023</a:t>
            </a:fld>
            <a:endParaRPr lang="en-AU"/>
          </a:p>
        </p:txBody>
      </p:sp>
      <p:sp>
        <p:nvSpPr>
          <p:cNvPr id="5" name="Footer Placeholder 4">
            <a:extLst>
              <a:ext uri="{FF2B5EF4-FFF2-40B4-BE49-F238E27FC236}">
                <a16:creationId xmlns:a16="http://schemas.microsoft.com/office/drawing/2014/main" id="{13C1FB57-A4EE-46E6-AA25-95248EEB93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15E3F4-32A4-4D78-86BC-52F3D37059E1}"/>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76442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E07A9-1738-4870-9655-19F313067E4F}"/>
              </a:ext>
            </a:extLst>
          </p:cNvPr>
          <p:cNvSpPr txBox="1"/>
          <p:nvPr userDrawn="1"/>
        </p:nvSpPr>
        <p:spPr>
          <a:xfrm>
            <a:off x="621175" y="214391"/>
            <a:ext cx="9577902" cy="477054"/>
          </a:xfrm>
          <a:prstGeom prst="rect">
            <a:avLst/>
          </a:prstGeom>
          <a:noFill/>
        </p:spPr>
        <p:txBody>
          <a:bodyPr wrap="square" lIns="91440" tIns="45720" rIns="91440" bIns="45720" rtlCol="0" anchor="t">
            <a:spAutoFit/>
          </a:bodyPr>
          <a:lstStyle/>
          <a:p>
            <a:endParaRPr lang="en-AU" sz="2500" b="1" dirty="0">
              <a:cs typeface="Calibri"/>
            </a:endParaRPr>
          </a:p>
        </p:txBody>
      </p:sp>
      <p:sp>
        <p:nvSpPr>
          <p:cNvPr id="8" name="TextBox 7">
            <a:extLst>
              <a:ext uri="{FF2B5EF4-FFF2-40B4-BE49-F238E27FC236}">
                <a16:creationId xmlns:a16="http://schemas.microsoft.com/office/drawing/2014/main" id="{9E526FEE-2406-49EB-AFA8-CF7050E883C4}"/>
              </a:ext>
            </a:extLst>
          </p:cNvPr>
          <p:cNvSpPr txBox="1"/>
          <p:nvPr userDrawn="1"/>
        </p:nvSpPr>
        <p:spPr>
          <a:xfrm>
            <a:off x="808745" y="1031258"/>
            <a:ext cx="9577902" cy="369332"/>
          </a:xfrm>
          <a:prstGeom prst="rect">
            <a:avLst/>
          </a:prstGeom>
          <a:noFill/>
        </p:spPr>
        <p:txBody>
          <a:bodyPr wrap="square" lIns="91440" tIns="45720" rIns="91440" bIns="45720" rtlCol="0" anchor="t">
            <a:spAutoFit/>
          </a:bodyPr>
          <a:lstStyle/>
          <a:p>
            <a:pPr marL="742950" lvl="1" indent="-285750">
              <a:buFont typeface="Arial"/>
              <a:buChar char="•"/>
            </a:pPr>
            <a:endParaRPr lang="en-US" sz="1800" dirty="0">
              <a:cs typeface="Calibri" panose="020F0502020204030204"/>
            </a:endParaRPr>
          </a:p>
        </p:txBody>
      </p:sp>
    </p:spTree>
    <p:extLst>
      <p:ext uri="{BB962C8B-B14F-4D97-AF65-F5344CB8AC3E}">
        <p14:creationId xmlns:p14="http://schemas.microsoft.com/office/powerpoint/2010/main" val="3956922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E07A9-1738-4870-9655-19F313067E4F}"/>
              </a:ext>
            </a:extLst>
          </p:cNvPr>
          <p:cNvSpPr txBox="1"/>
          <p:nvPr userDrawn="1"/>
        </p:nvSpPr>
        <p:spPr>
          <a:xfrm>
            <a:off x="621175" y="197458"/>
            <a:ext cx="9577902" cy="477054"/>
          </a:xfrm>
          <a:prstGeom prst="rect">
            <a:avLst/>
          </a:prstGeom>
          <a:noFill/>
        </p:spPr>
        <p:txBody>
          <a:bodyPr wrap="square" lIns="91440" tIns="45720" rIns="91440" bIns="45720" rtlCol="0" anchor="t">
            <a:spAutoFit/>
          </a:bodyPr>
          <a:lstStyle/>
          <a:p>
            <a:endParaRPr lang="en-AU" sz="2500" b="1" dirty="0">
              <a:cs typeface="Calibri"/>
            </a:endParaRPr>
          </a:p>
        </p:txBody>
      </p:sp>
      <p:sp>
        <p:nvSpPr>
          <p:cNvPr id="8" name="TextBox 7">
            <a:extLst>
              <a:ext uri="{FF2B5EF4-FFF2-40B4-BE49-F238E27FC236}">
                <a16:creationId xmlns:a16="http://schemas.microsoft.com/office/drawing/2014/main" id="{9E526FEE-2406-49EB-AFA8-CF7050E883C4}"/>
              </a:ext>
            </a:extLst>
          </p:cNvPr>
          <p:cNvSpPr txBox="1"/>
          <p:nvPr userDrawn="1"/>
        </p:nvSpPr>
        <p:spPr>
          <a:xfrm>
            <a:off x="808745" y="1031258"/>
            <a:ext cx="9577902" cy="369332"/>
          </a:xfrm>
          <a:prstGeom prst="rect">
            <a:avLst/>
          </a:prstGeom>
          <a:noFill/>
        </p:spPr>
        <p:txBody>
          <a:bodyPr wrap="square" lIns="91440" tIns="45720" rIns="91440" bIns="45720" rtlCol="0" anchor="t">
            <a:spAutoFit/>
          </a:bodyPr>
          <a:lstStyle/>
          <a:p>
            <a:pPr marL="742950" lvl="1" indent="-285750">
              <a:buFont typeface="Arial"/>
              <a:buChar char="•"/>
            </a:pPr>
            <a:endParaRPr lang="en-US" sz="1800" dirty="0">
              <a:cs typeface="Calibri" panose="020F0502020204030204"/>
            </a:endParaRPr>
          </a:p>
        </p:txBody>
      </p:sp>
    </p:spTree>
    <p:extLst>
      <p:ext uri="{BB962C8B-B14F-4D97-AF65-F5344CB8AC3E}">
        <p14:creationId xmlns:p14="http://schemas.microsoft.com/office/powerpoint/2010/main" val="146977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BFC6-EBAA-4A1B-B9CD-3A77BAE6B862}"/>
              </a:ext>
            </a:extLst>
          </p:cNvPr>
          <p:cNvSpPr>
            <a:spLocks noGrp="1"/>
          </p:cNvSpPr>
          <p:nvPr>
            <p:ph type="title"/>
          </p:nvPr>
        </p:nvSpPr>
        <p:spPr/>
        <p:txBody>
          <a:bodyPr>
            <a:normAutofit/>
          </a:bodyPr>
          <a:lstStyle>
            <a:lvl1pPr>
              <a:defRPr sz="3200"/>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B0954BFF-3D6C-48CD-A256-70C5CE6C503C}"/>
              </a:ext>
            </a:extLst>
          </p:cNvPr>
          <p:cNvSpPr>
            <a:spLocks noGrp="1"/>
          </p:cNvSpPr>
          <p:nvPr>
            <p:ph idx="1"/>
          </p:nvPr>
        </p:nvSpPr>
        <p:spPr/>
        <p:txBody>
          <a:bodyPr>
            <a:normAutofit/>
          </a:bodyPr>
          <a:lstStyle>
            <a:lvl1pPr>
              <a:spcAft>
                <a:spcPts val="600"/>
              </a:spcAft>
              <a:defRPr sz="2800"/>
            </a:lvl1pPr>
            <a:lvl2pPr>
              <a:spcAft>
                <a:spcPts val="600"/>
              </a:spcAft>
              <a:defRPr sz="2800"/>
            </a:lvl2pPr>
            <a:lvl3pPr>
              <a:spcAft>
                <a:spcPts val="600"/>
              </a:spcAft>
              <a:defRPr sz="2800"/>
            </a:lvl3pPr>
            <a:lvl4pPr>
              <a:spcAft>
                <a:spcPts val="600"/>
              </a:spcAft>
              <a:defRPr sz="2800"/>
            </a:lvl4pPr>
            <a:lvl5pPr>
              <a:spcAft>
                <a:spcPts val="600"/>
              </a:spcAft>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5415201-48E4-43EF-9DC5-E2C335D1133E}"/>
              </a:ext>
            </a:extLst>
          </p:cNvPr>
          <p:cNvSpPr>
            <a:spLocks noGrp="1"/>
          </p:cNvSpPr>
          <p:nvPr>
            <p:ph type="dt" sz="half" idx="10"/>
          </p:nvPr>
        </p:nvSpPr>
        <p:spPr/>
        <p:txBody>
          <a:bodyPr/>
          <a:lstStyle/>
          <a:p>
            <a:fld id="{75D3A1AC-F68D-4A8C-B71B-D8FF8147AC26}" type="datetime1">
              <a:rPr lang="en-AU" smtClean="0"/>
              <a:t>22/03/2023</a:t>
            </a:fld>
            <a:endParaRPr lang="en-AU"/>
          </a:p>
        </p:txBody>
      </p:sp>
      <p:sp>
        <p:nvSpPr>
          <p:cNvPr id="5" name="Footer Placeholder 4">
            <a:extLst>
              <a:ext uri="{FF2B5EF4-FFF2-40B4-BE49-F238E27FC236}">
                <a16:creationId xmlns:a16="http://schemas.microsoft.com/office/drawing/2014/main" id="{4655B0F8-5ACA-4CFC-823D-3679488C0007}"/>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8C1306A9-B65E-4B2C-B631-C04B63ACB353}"/>
              </a:ext>
            </a:extLst>
          </p:cNvPr>
          <p:cNvSpPr>
            <a:spLocks noGrp="1"/>
          </p:cNvSpPr>
          <p:nvPr>
            <p:ph type="sldNum" sz="quarter" idx="12"/>
          </p:nvPr>
        </p:nvSpPr>
        <p:spPr>
          <a:xfrm>
            <a:off x="10085032" y="6071378"/>
            <a:ext cx="1933968" cy="618201"/>
          </a:xfrm>
        </p:spPr>
        <p:txBody>
          <a:bodyPr/>
          <a:lstStyle>
            <a:lvl1pPr algn="r">
              <a:defRPr sz="1600" b="1" i="0" baseline="0">
                <a:solidFill>
                  <a:srgbClr val="7030A0"/>
                </a:solidFill>
              </a:defRPr>
            </a:lvl1pPr>
          </a:lstStyle>
          <a:p>
            <a:fld id="{A296957A-3781-4833-99B9-D846547FD7E3}" type="slidenum">
              <a:rPr lang="en-AU" smtClean="0"/>
              <a:pPr/>
              <a:t>‹#›</a:t>
            </a:fld>
            <a:endParaRPr lang="en-AU" dirty="0"/>
          </a:p>
        </p:txBody>
      </p:sp>
    </p:spTree>
    <p:extLst>
      <p:ext uri="{BB962C8B-B14F-4D97-AF65-F5344CB8AC3E}">
        <p14:creationId xmlns:p14="http://schemas.microsoft.com/office/powerpoint/2010/main" val="405632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9705-A643-4617-9E07-0694C388063F}"/>
              </a:ext>
            </a:extLst>
          </p:cNvPr>
          <p:cNvSpPr>
            <a:spLocks noGrp="1"/>
          </p:cNvSpPr>
          <p:nvPr>
            <p:ph type="title"/>
          </p:nvPr>
        </p:nvSpPr>
        <p:spPr>
          <a:xfrm>
            <a:off x="832339" y="1709739"/>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155511F-7640-4030-9B79-A3C5BE8C9EB2}"/>
              </a:ext>
            </a:extLst>
          </p:cNvPr>
          <p:cNvSpPr>
            <a:spLocks noGrp="1"/>
          </p:cNvSpPr>
          <p:nvPr>
            <p:ph type="body" idx="1"/>
          </p:nvPr>
        </p:nvSpPr>
        <p:spPr>
          <a:xfrm>
            <a:off x="832339"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5A356-46DC-4A28-829D-D9478BA9898D}"/>
              </a:ext>
            </a:extLst>
          </p:cNvPr>
          <p:cNvSpPr>
            <a:spLocks noGrp="1"/>
          </p:cNvSpPr>
          <p:nvPr>
            <p:ph type="dt" sz="half" idx="10"/>
          </p:nvPr>
        </p:nvSpPr>
        <p:spPr/>
        <p:txBody>
          <a:bodyPr/>
          <a:lstStyle/>
          <a:p>
            <a:fld id="{D5E6AC97-7B6B-4495-9C55-BCEAB54B5A85}" type="datetime1">
              <a:rPr lang="en-AU" smtClean="0"/>
              <a:t>22/03/2023</a:t>
            </a:fld>
            <a:endParaRPr lang="en-AU"/>
          </a:p>
        </p:txBody>
      </p:sp>
      <p:sp>
        <p:nvSpPr>
          <p:cNvPr id="5" name="Footer Placeholder 4">
            <a:extLst>
              <a:ext uri="{FF2B5EF4-FFF2-40B4-BE49-F238E27FC236}">
                <a16:creationId xmlns:a16="http://schemas.microsoft.com/office/drawing/2014/main" id="{D1B366D8-5AF3-4BCD-A538-F6DCAF5AF1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8FB015-0882-49E2-9445-1F7BAB7CD678}"/>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75371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F468-70C9-40EA-A4DB-C2543E51AE1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C4CCC34-D122-4402-A7E1-EBBB4041B78E}"/>
              </a:ext>
            </a:extLst>
          </p:cNvPr>
          <p:cNvSpPr>
            <a:spLocks noGrp="1"/>
          </p:cNvSpPr>
          <p:nvPr>
            <p:ph sz="half" idx="1"/>
          </p:nvPr>
        </p:nvSpPr>
        <p:spPr>
          <a:xfrm>
            <a:off x="838201" y="1825625"/>
            <a:ext cx="516401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20C10A1-0764-4BB3-8D72-DF202178F41B}"/>
              </a:ext>
            </a:extLst>
          </p:cNvPr>
          <p:cNvSpPr>
            <a:spLocks noGrp="1"/>
          </p:cNvSpPr>
          <p:nvPr>
            <p:ph sz="half" idx="2"/>
          </p:nvPr>
        </p:nvSpPr>
        <p:spPr>
          <a:xfrm>
            <a:off x="6189785" y="1825625"/>
            <a:ext cx="51640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DB70699-FFE4-401C-B61F-3C6D29C7AF27}"/>
              </a:ext>
            </a:extLst>
          </p:cNvPr>
          <p:cNvSpPr>
            <a:spLocks noGrp="1"/>
          </p:cNvSpPr>
          <p:nvPr>
            <p:ph type="dt" sz="half" idx="10"/>
          </p:nvPr>
        </p:nvSpPr>
        <p:spPr/>
        <p:txBody>
          <a:bodyPr/>
          <a:lstStyle/>
          <a:p>
            <a:fld id="{39631A52-3819-4277-AD10-295C0F1AFBE3}" type="datetime1">
              <a:rPr lang="en-AU" smtClean="0"/>
              <a:t>22/03/2023</a:t>
            </a:fld>
            <a:endParaRPr lang="en-AU"/>
          </a:p>
        </p:txBody>
      </p:sp>
      <p:sp>
        <p:nvSpPr>
          <p:cNvPr id="6" name="Footer Placeholder 5">
            <a:extLst>
              <a:ext uri="{FF2B5EF4-FFF2-40B4-BE49-F238E27FC236}">
                <a16:creationId xmlns:a16="http://schemas.microsoft.com/office/drawing/2014/main" id="{A9E69A25-D73F-4C7F-9855-F6D79759F3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49D4EE-F18C-4D4F-B66D-22DE9B660EF0}"/>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95485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39E6-E426-4D0D-94B2-92FCEAB596B5}"/>
              </a:ext>
            </a:extLst>
          </p:cNvPr>
          <p:cNvSpPr>
            <a:spLocks noGrp="1"/>
          </p:cNvSpPr>
          <p:nvPr>
            <p:ph type="title"/>
          </p:nvPr>
        </p:nvSpPr>
        <p:spPr>
          <a:xfrm>
            <a:off x="840154" y="365126"/>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DEB21F0-F835-43AD-AC7B-1459E850CCA9}"/>
              </a:ext>
            </a:extLst>
          </p:cNvPr>
          <p:cNvSpPr>
            <a:spLocks noGrp="1"/>
          </p:cNvSpPr>
          <p:nvPr>
            <p:ph type="body" idx="1"/>
          </p:nvPr>
        </p:nvSpPr>
        <p:spPr>
          <a:xfrm>
            <a:off x="840154" y="1681163"/>
            <a:ext cx="515815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9E6A7-70A7-4E3C-A6E9-E7D85FDFE101}"/>
              </a:ext>
            </a:extLst>
          </p:cNvPr>
          <p:cNvSpPr>
            <a:spLocks noGrp="1"/>
          </p:cNvSpPr>
          <p:nvPr>
            <p:ph sz="half" idx="2"/>
          </p:nvPr>
        </p:nvSpPr>
        <p:spPr>
          <a:xfrm>
            <a:off x="840154" y="2505075"/>
            <a:ext cx="515815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3427914-66BF-4A8E-B916-21D3054421AD}"/>
              </a:ext>
            </a:extLst>
          </p:cNvPr>
          <p:cNvSpPr>
            <a:spLocks noGrp="1"/>
          </p:cNvSpPr>
          <p:nvPr>
            <p:ph type="body" sz="quarter" idx="3"/>
          </p:nvPr>
        </p:nvSpPr>
        <p:spPr>
          <a:xfrm>
            <a:off x="6172201" y="1681163"/>
            <a:ext cx="51835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43CAFE-6B34-4979-A30E-D84D877A8A12}"/>
              </a:ext>
            </a:extLst>
          </p:cNvPr>
          <p:cNvSpPr>
            <a:spLocks noGrp="1"/>
          </p:cNvSpPr>
          <p:nvPr>
            <p:ph sz="quarter" idx="4"/>
          </p:nvPr>
        </p:nvSpPr>
        <p:spPr>
          <a:xfrm>
            <a:off x="6172201" y="2505075"/>
            <a:ext cx="518355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ABE5A06-528B-4EFD-9D7E-4236C299998B}"/>
              </a:ext>
            </a:extLst>
          </p:cNvPr>
          <p:cNvSpPr>
            <a:spLocks noGrp="1"/>
          </p:cNvSpPr>
          <p:nvPr>
            <p:ph type="dt" sz="half" idx="10"/>
          </p:nvPr>
        </p:nvSpPr>
        <p:spPr/>
        <p:txBody>
          <a:bodyPr/>
          <a:lstStyle/>
          <a:p>
            <a:fld id="{AE8D4C43-A27B-4C8B-ACCE-D142233EEABC}" type="datetime1">
              <a:rPr lang="en-AU" smtClean="0"/>
              <a:t>22/03/2023</a:t>
            </a:fld>
            <a:endParaRPr lang="en-AU"/>
          </a:p>
        </p:txBody>
      </p:sp>
      <p:sp>
        <p:nvSpPr>
          <p:cNvPr id="8" name="Footer Placeholder 7">
            <a:extLst>
              <a:ext uri="{FF2B5EF4-FFF2-40B4-BE49-F238E27FC236}">
                <a16:creationId xmlns:a16="http://schemas.microsoft.com/office/drawing/2014/main" id="{5C10008B-E94E-4E87-8C63-085BFBAD3DA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2FC8426-199D-4413-9592-1BFC522B185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28678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552B-681F-4155-9FB6-DFCE698CF04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B0AE534-3CD2-410A-99C6-6649CEEA9415}"/>
              </a:ext>
            </a:extLst>
          </p:cNvPr>
          <p:cNvSpPr>
            <a:spLocks noGrp="1"/>
          </p:cNvSpPr>
          <p:nvPr>
            <p:ph type="dt" sz="half" idx="10"/>
          </p:nvPr>
        </p:nvSpPr>
        <p:spPr/>
        <p:txBody>
          <a:bodyPr/>
          <a:lstStyle/>
          <a:p>
            <a:fld id="{FBD568AA-AB36-4ACF-8493-A7859484B349}" type="datetime1">
              <a:rPr lang="en-AU" smtClean="0"/>
              <a:t>22/03/2023</a:t>
            </a:fld>
            <a:endParaRPr lang="en-AU"/>
          </a:p>
        </p:txBody>
      </p:sp>
      <p:sp>
        <p:nvSpPr>
          <p:cNvPr id="4" name="Footer Placeholder 3">
            <a:extLst>
              <a:ext uri="{FF2B5EF4-FFF2-40B4-BE49-F238E27FC236}">
                <a16:creationId xmlns:a16="http://schemas.microsoft.com/office/drawing/2014/main" id="{5DD1263A-D6EB-44F7-8C02-038F7A8F05B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C7508ED-0189-4D07-BD5C-816E7D22191D}"/>
              </a:ext>
            </a:extLst>
          </p:cNvPr>
          <p:cNvSpPr>
            <a:spLocks noGrp="1"/>
          </p:cNvSpPr>
          <p:nvPr>
            <p:ph type="sldNum" sz="quarter" idx="12"/>
          </p:nvPr>
        </p:nvSpPr>
        <p:spPr>
          <a:xfrm>
            <a:off x="9235831" y="6173788"/>
            <a:ext cx="2743200" cy="365125"/>
          </a:xfrm>
        </p:spPr>
        <p:txBody>
          <a:bodyPr/>
          <a:lstStyle>
            <a:lvl1pPr>
              <a:defRPr b="1">
                <a:solidFill>
                  <a:srgbClr val="7030A0"/>
                </a:solidFill>
              </a:defRPr>
            </a:lvl1pPr>
          </a:lstStyle>
          <a:p>
            <a:fld id="{A296957A-3781-4833-99B9-D846547FD7E3}" type="slidenum">
              <a:rPr lang="en-AU" smtClean="0"/>
              <a:pPr/>
              <a:t>‹#›</a:t>
            </a:fld>
            <a:endParaRPr lang="en-AU" dirty="0"/>
          </a:p>
        </p:txBody>
      </p:sp>
    </p:spTree>
    <p:extLst>
      <p:ext uri="{BB962C8B-B14F-4D97-AF65-F5344CB8AC3E}">
        <p14:creationId xmlns:p14="http://schemas.microsoft.com/office/powerpoint/2010/main" val="270984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3B903-6B8C-46A3-BB99-D8123DF023DA}"/>
              </a:ext>
            </a:extLst>
          </p:cNvPr>
          <p:cNvSpPr>
            <a:spLocks noGrp="1"/>
          </p:cNvSpPr>
          <p:nvPr>
            <p:ph type="dt" sz="half" idx="10"/>
          </p:nvPr>
        </p:nvSpPr>
        <p:spPr/>
        <p:txBody>
          <a:bodyPr/>
          <a:lstStyle/>
          <a:p>
            <a:fld id="{1C418191-4E5D-4FD5-904F-994B4F6CFE5E}" type="datetime1">
              <a:rPr lang="en-AU" smtClean="0"/>
              <a:t>22/03/2023</a:t>
            </a:fld>
            <a:endParaRPr lang="en-AU"/>
          </a:p>
        </p:txBody>
      </p:sp>
      <p:sp>
        <p:nvSpPr>
          <p:cNvPr id="3" name="Footer Placeholder 2">
            <a:extLst>
              <a:ext uri="{FF2B5EF4-FFF2-40B4-BE49-F238E27FC236}">
                <a16:creationId xmlns:a16="http://schemas.microsoft.com/office/drawing/2014/main" id="{57F7305F-E60D-4243-BB21-D92077AD08E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2D7AC04-335A-466B-9869-4D8D1B091349}"/>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326663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4BEB-CB93-41B7-AE26-FB32FF297C20}"/>
              </a:ext>
            </a:extLst>
          </p:cNvPr>
          <p:cNvSpPr>
            <a:spLocks noGrp="1"/>
          </p:cNvSpPr>
          <p:nvPr>
            <p:ph type="title"/>
          </p:nvPr>
        </p:nvSpPr>
        <p:spPr>
          <a:xfrm>
            <a:off x="840154" y="457200"/>
            <a:ext cx="3931138"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FB7FF41-2D27-48C7-9E3F-8AD7F5FBD752}"/>
              </a:ext>
            </a:extLst>
          </p:cNvPr>
          <p:cNvSpPr>
            <a:spLocks noGrp="1"/>
          </p:cNvSpPr>
          <p:nvPr>
            <p:ph idx="1"/>
          </p:nvPr>
        </p:nvSpPr>
        <p:spPr>
          <a:xfrm>
            <a:off x="5183555"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8F0E122-5991-4332-98E2-A9C77B157A62}"/>
              </a:ext>
            </a:extLst>
          </p:cNvPr>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B53D-845E-4817-8138-41CB5BCDD0D1}"/>
              </a:ext>
            </a:extLst>
          </p:cNvPr>
          <p:cNvSpPr>
            <a:spLocks noGrp="1"/>
          </p:cNvSpPr>
          <p:nvPr>
            <p:ph type="dt" sz="half" idx="10"/>
          </p:nvPr>
        </p:nvSpPr>
        <p:spPr/>
        <p:txBody>
          <a:bodyPr/>
          <a:lstStyle/>
          <a:p>
            <a:fld id="{A154647B-0EF0-410B-A115-B6D3DCA64410}" type="datetime1">
              <a:rPr lang="en-AU" smtClean="0"/>
              <a:t>22/03/2023</a:t>
            </a:fld>
            <a:endParaRPr lang="en-AU"/>
          </a:p>
        </p:txBody>
      </p:sp>
      <p:sp>
        <p:nvSpPr>
          <p:cNvPr id="6" name="Footer Placeholder 5">
            <a:extLst>
              <a:ext uri="{FF2B5EF4-FFF2-40B4-BE49-F238E27FC236}">
                <a16:creationId xmlns:a16="http://schemas.microsoft.com/office/drawing/2014/main" id="{3AD711DE-61F2-46F2-A2AB-4D0454CB976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1C6DE4-36D4-4561-96C7-CB08851FC28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95650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7FC-CD9C-42CE-8CE2-BEFAAE54C77F}"/>
              </a:ext>
            </a:extLst>
          </p:cNvPr>
          <p:cNvSpPr>
            <a:spLocks noGrp="1"/>
          </p:cNvSpPr>
          <p:nvPr>
            <p:ph type="title"/>
          </p:nvPr>
        </p:nvSpPr>
        <p:spPr>
          <a:xfrm>
            <a:off x="840154" y="457200"/>
            <a:ext cx="3931138"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84D6BA1-D941-4076-93C4-90C95FE28971}"/>
              </a:ext>
            </a:extLst>
          </p:cNvPr>
          <p:cNvSpPr>
            <a:spLocks noGrp="1"/>
          </p:cNvSpPr>
          <p:nvPr>
            <p:ph type="pic" idx="1"/>
          </p:nvPr>
        </p:nvSpPr>
        <p:spPr>
          <a:xfrm>
            <a:off x="5183555" y="987426"/>
            <a:ext cx="617219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230FF65-A40E-4A3E-BD7F-20669D3E257E}"/>
              </a:ext>
            </a:extLst>
          </p:cNvPr>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DA925-23D2-4310-AABD-D66F47FD0733}"/>
              </a:ext>
            </a:extLst>
          </p:cNvPr>
          <p:cNvSpPr>
            <a:spLocks noGrp="1"/>
          </p:cNvSpPr>
          <p:nvPr>
            <p:ph type="dt" sz="half" idx="10"/>
          </p:nvPr>
        </p:nvSpPr>
        <p:spPr/>
        <p:txBody>
          <a:bodyPr/>
          <a:lstStyle/>
          <a:p>
            <a:fld id="{93ED9B53-8777-41ED-A6D3-10723DA8B339}" type="datetime1">
              <a:rPr lang="en-AU" smtClean="0"/>
              <a:t>22/03/2023</a:t>
            </a:fld>
            <a:endParaRPr lang="en-AU"/>
          </a:p>
        </p:txBody>
      </p:sp>
      <p:sp>
        <p:nvSpPr>
          <p:cNvPr id="6" name="Footer Placeholder 5">
            <a:extLst>
              <a:ext uri="{FF2B5EF4-FFF2-40B4-BE49-F238E27FC236}">
                <a16:creationId xmlns:a16="http://schemas.microsoft.com/office/drawing/2014/main" id="{B73DDCBA-4ACD-4AAC-8AB4-CC8F9450C9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86C0F79-31FF-4189-8485-F3209F13340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56304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cid:image002.png@01D48C91.94E09600" TargetMode="Externa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B0693-B767-4854-AAAB-5068963B5DFD}"/>
              </a:ext>
            </a:extLst>
          </p:cNvPr>
          <p:cNvSpPr>
            <a:spLocks noGrp="1"/>
          </p:cNvSpPr>
          <p:nvPr>
            <p:ph type="title"/>
          </p:nvPr>
        </p:nvSpPr>
        <p:spPr>
          <a:xfrm>
            <a:off x="838201" y="114518"/>
            <a:ext cx="10515600" cy="532022"/>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A5A28C21-8C88-4C59-A798-F95C64C9FC5C}"/>
              </a:ext>
            </a:extLst>
          </p:cNvPr>
          <p:cNvSpPr>
            <a:spLocks noGrp="1"/>
          </p:cNvSpPr>
          <p:nvPr>
            <p:ph type="body" idx="1"/>
          </p:nvPr>
        </p:nvSpPr>
        <p:spPr>
          <a:xfrm>
            <a:off x="838201" y="922853"/>
            <a:ext cx="10515600" cy="47489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F69E7C95-92FA-4254-82DA-935D55A5E695}"/>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16016-4251-4553-A74C-1EF1AA9FEADE}" type="datetime1">
              <a:rPr lang="en-AU" smtClean="0"/>
              <a:t>22/03/2023</a:t>
            </a:fld>
            <a:endParaRPr lang="en-AU"/>
          </a:p>
        </p:txBody>
      </p:sp>
      <p:sp>
        <p:nvSpPr>
          <p:cNvPr id="5" name="Footer Placeholder 4">
            <a:extLst>
              <a:ext uri="{FF2B5EF4-FFF2-40B4-BE49-F238E27FC236}">
                <a16:creationId xmlns:a16="http://schemas.microsoft.com/office/drawing/2014/main" id="{64AEC4FB-A2EE-4E28-A69D-652254C2C882}"/>
              </a:ext>
            </a:extLst>
          </p:cNvPr>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CE0F93-19BC-42E6-987C-76DF51F2FB1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6957A-3781-4833-99B9-D846547FD7E3}" type="slidenum">
              <a:rPr lang="en-AU" smtClean="0"/>
              <a:t>‹#›</a:t>
            </a:fld>
            <a:endParaRPr lang="en-AU"/>
          </a:p>
        </p:txBody>
      </p:sp>
      <p:pic>
        <p:nvPicPr>
          <p:cNvPr id="7" name="Picture 6">
            <a:extLst>
              <a:ext uri="{FF2B5EF4-FFF2-40B4-BE49-F238E27FC236}">
                <a16:creationId xmlns:a16="http://schemas.microsoft.com/office/drawing/2014/main" id="{DE17EB74-3F1A-4762-8AA9-529E02F44B19}"/>
              </a:ext>
            </a:extLst>
          </p:cNvPr>
          <p:cNvPicPr>
            <a:picLocks noChangeAspect="1"/>
          </p:cNvPicPr>
          <p:nvPr userDrawn="1"/>
        </p:nvPicPr>
        <p:blipFill rotWithShape="1">
          <a:blip r:embed="rId15" cstate="screen">
            <a:extLst>
              <a:ext uri="{28A0092B-C50C-407E-A947-70E740481C1C}">
                <a14:useLocalDpi xmlns:a14="http://schemas.microsoft.com/office/drawing/2010/main"/>
              </a:ext>
            </a:extLst>
          </a:blip>
          <a:srcRect/>
          <a:stretch/>
        </p:blipFill>
        <p:spPr>
          <a:xfrm>
            <a:off x="0" y="5450338"/>
            <a:ext cx="12192000" cy="1407663"/>
          </a:xfrm>
          <a:prstGeom prst="rect">
            <a:avLst/>
          </a:prstGeom>
        </p:spPr>
      </p:pic>
      <p:sp>
        <p:nvSpPr>
          <p:cNvPr id="8" name="Rectangle 7">
            <a:extLst>
              <a:ext uri="{FF2B5EF4-FFF2-40B4-BE49-F238E27FC236}">
                <a16:creationId xmlns:a16="http://schemas.microsoft.com/office/drawing/2014/main" id="{49973842-87D1-4084-AAAF-6FC20AEFE2E8}"/>
              </a:ext>
            </a:extLst>
          </p:cNvPr>
          <p:cNvSpPr/>
          <p:nvPr userDrawn="1"/>
        </p:nvSpPr>
        <p:spPr>
          <a:xfrm>
            <a:off x="6859676" y="5689600"/>
            <a:ext cx="5350187" cy="1168400"/>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9" name="52BB51EA-65B9-49FC-8523-C57C161F2F45" descr="cid:CCD6C185-F99A-4CE6-B415-E38F0BBC4B60@domain.name">
            <a:extLst>
              <a:ext uri="{FF2B5EF4-FFF2-40B4-BE49-F238E27FC236}">
                <a16:creationId xmlns:a16="http://schemas.microsoft.com/office/drawing/2014/main" id="{E5F628EA-46F0-42E7-9212-BFEC43066D54}"/>
              </a:ext>
            </a:extLst>
          </p:cNvPr>
          <p:cNvPicPr>
            <a:picLocks noChangeAspect="1" noChangeArrowheads="1"/>
          </p:cNvPicPr>
          <p:nvPr userDrawn="1"/>
        </p:nvPicPr>
        <p:blipFill>
          <a:blip r:embed="rId16" r:link="rId17" cstate="screen">
            <a:extLst>
              <a:ext uri="{28A0092B-C50C-407E-A947-70E740481C1C}">
                <a14:useLocalDpi xmlns:a14="http://schemas.microsoft.com/office/drawing/2010/main"/>
              </a:ext>
            </a:extLst>
          </a:blip>
          <a:srcRect/>
          <a:stretch>
            <a:fillRect/>
          </a:stretch>
        </p:blipFill>
        <p:spPr bwMode="auto">
          <a:xfrm>
            <a:off x="9807192" y="6187969"/>
            <a:ext cx="2093582" cy="5157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DDDECDD-38FD-4E81-965E-76E0FE04AFFD}"/>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a:stretch/>
        </p:blipFill>
        <p:spPr>
          <a:xfrm>
            <a:off x="621176" y="629714"/>
            <a:ext cx="11570825" cy="130455"/>
          </a:xfrm>
          <a:prstGeom prst="rect">
            <a:avLst/>
          </a:prstGeom>
        </p:spPr>
      </p:pic>
      <p:sp>
        <p:nvSpPr>
          <p:cNvPr id="11" name="Footer Placeholder 4">
            <a:extLst>
              <a:ext uri="{FF2B5EF4-FFF2-40B4-BE49-F238E27FC236}">
                <a16:creationId xmlns:a16="http://schemas.microsoft.com/office/drawing/2014/main" id="{DB28D603-AC7F-4B65-B4A6-76EB04155F57}"/>
              </a:ext>
            </a:extLst>
          </p:cNvPr>
          <p:cNvSpPr txBox="1">
            <a:spLocks/>
          </p:cNvSpPr>
          <p:nvPr userDrawn="1"/>
        </p:nvSpPr>
        <p:spPr>
          <a:xfrm>
            <a:off x="4038600" y="6279227"/>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FF00"/>
                </a:solidFill>
              </a:rPr>
              <a:t>UNOFFICIAL</a:t>
            </a:r>
            <a:endParaRPr lang="en-AU" sz="1800" b="1" dirty="0">
              <a:solidFill>
                <a:srgbClr val="FFFF00"/>
              </a:solidFill>
            </a:endParaRPr>
          </a:p>
        </p:txBody>
      </p:sp>
    </p:spTree>
    <p:extLst>
      <p:ext uri="{BB962C8B-B14F-4D97-AF65-F5344CB8AC3E}">
        <p14:creationId xmlns:p14="http://schemas.microsoft.com/office/powerpoint/2010/main" val="2822141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marL="0" algn="l" defTabSz="457200" rtl="0" eaLnBrk="1" latinLnBrk="0" hangingPunct="1">
        <a:lnSpc>
          <a:spcPct val="90000"/>
        </a:lnSpc>
        <a:spcBef>
          <a:spcPct val="0"/>
        </a:spcBef>
        <a:buNone/>
        <a:defRPr lang="en-AU" sz="2500" b="1" kern="1200" dirty="0">
          <a:solidFill>
            <a:srgbClr val="6F7430"/>
          </a:solidFill>
          <a:latin typeface="+mn-lt"/>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52FA3F-AB3F-68B2-5995-4345033B84E7}"/>
              </a:ext>
            </a:extLst>
          </p:cNvPr>
          <p:cNvSpPr txBox="1"/>
          <p:nvPr/>
        </p:nvSpPr>
        <p:spPr>
          <a:xfrm>
            <a:off x="727261" y="1565766"/>
            <a:ext cx="669766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4000" b="1" i="0" dirty="0">
                <a:solidFill>
                  <a:srgbClr val="2A104C"/>
                </a:solidFill>
                <a:effectLst/>
                <a:latin typeface="Avenir Black" panose="02000503020000020003" pitchFamily="2" charset="0"/>
              </a:rPr>
              <a:t>IRAD Update 23 Mar 23</a:t>
            </a:r>
          </a:p>
        </p:txBody>
      </p:sp>
      <p:pic>
        <p:nvPicPr>
          <p:cNvPr id="6" name="Picture 5">
            <a:extLst>
              <a:ext uri="{FF2B5EF4-FFF2-40B4-BE49-F238E27FC236}">
                <a16:creationId xmlns:a16="http://schemas.microsoft.com/office/drawing/2014/main" id="{445F336B-A142-65AA-ACB2-5429B5B99323}"/>
              </a:ext>
            </a:extLst>
          </p:cNvPr>
          <p:cNvPicPr>
            <a:picLocks noChangeAspect="1"/>
          </p:cNvPicPr>
          <p:nvPr/>
        </p:nvPicPr>
        <p:blipFill>
          <a:blip r:embed="rId2"/>
          <a:stretch>
            <a:fillRect/>
          </a:stretch>
        </p:blipFill>
        <p:spPr>
          <a:xfrm>
            <a:off x="0" y="5332411"/>
            <a:ext cx="12192000" cy="1525589"/>
          </a:xfrm>
          <a:prstGeom prst="rect">
            <a:avLst/>
          </a:prstGeom>
        </p:spPr>
      </p:pic>
      <p:sp>
        <p:nvSpPr>
          <p:cNvPr id="2" name="Rectangle 1">
            <a:extLst>
              <a:ext uri="{FF2B5EF4-FFF2-40B4-BE49-F238E27FC236}">
                <a16:creationId xmlns:a16="http://schemas.microsoft.com/office/drawing/2014/main" id="{0EB2ADDE-8BC5-E5AF-9CAF-14B9FBFAD940}"/>
              </a:ext>
            </a:extLst>
          </p:cNvPr>
          <p:cNvSpPr/>
          <p:nvPr/>
        </p:nvSpPr>
        <p:spPr>
          <a:xfrm>
            <a:off x="10305826" y="5862918"/>
            <a:ext cx="1549101" cy="613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Logo, company name&#10;&#10;Description automatically generated">
            <a:extLst>
              <a:ext uri="{FF2B5EF4-FFF2-40B4-BE49-F238E27FC236}">
                <a16:creationId xmlns:a16="http://schemas.microsoft.com/office/drawing/2014/main" id="{0D9ED8F3-6F1C-2CB2-0E68-BC4A5DA8CAB5}"/>
              </a:ext>
            </a:extLst>
          </p:cNvPr>
          <p:cNvPicPr>
            <a:picLocks noChangeAspect="1"/>
          </p:cNvPicPr>
          <p:nvPr/>
        </p:nvPicPr>
        <p:blipFill rotWithShape="1">
          <a:blip r:embed="rId3"/>
          <a:srcRect l="6859" t="27783" r="6455" b="26850"/>
          <a:stretch/>
        </p:blipFill>
        <p:spPr>
          <a:xfrm>
            <a:off x="10531737" y="6015490"/>
            <a:ext cx="1368957" cy="506692"/>
          </a:xfrm>
          <a:prstGeom prst="rect">
            <a:avLst/>
          </a:prstGeom>
        </p:spPr>
      </p:pic>
    </p:spTree>
    <p:extLst>
      <p:ext uri="{BB962C8B-B14F-4D97-AF65-F5344CB8AC3E}">
        <p14:creationId xmlns:p14="http://schemas.microsoft.com/office/powerpoint/2010/main" val="414767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457200" lvl="1" indent="0">
              <a:buNone/>
            </a:pPr>
            <a:r>
              <a:rPr lang="en-US" sz="2800" dirty="0"/>
              <a:t>Project traceability</a:t>
            </a:r>
            <a:endParaRPr lang="en-GB" sz="2600" dirty="0">
              <a:solidFill>
                <a:schemeClr val="tx1"/>
              </a:solidFill>
              <a:cs typeface="Calibri"/>
            </a:endParaRPr>
          </a:p>
          <a:p>
            <a:pPr lvl="1"/>
            <a:r>
              <a:rPr lang="en-GB" sz="1800" dirty="0">
                <a:solidFill>
                  <a:schemeClr val="tx1"/>
                </a:solidFill>
                <a:cs typeface="Calibri"/>
              </a:rPr>
              <a:t>Include systematic progression sub-tasks/Stages on mis or defined by project managers</a:t>
            </a:r>
            <a:endParaRPr lang="en-US" sz="1800" dirty="0">
              <a:solidFill>
                <a:schemeClr val="tx1"/>
              </a:solidFill>
              <a:cs typeface="Calibri"/>
            </a:endParaRPr>
          </a:p>
          <a:p>
            <a:pPr lvl="1"/>
            <a:r>
              <a:rPr lang="en-US" sz="1800" dirty="0">
                <a:solidFill>
                  <a:schemeClr val="tx1"/>
                </a:solidFill>
                <a:cs typeface="Calibri"/>
              </a:rPr>
              <a:t>Conduct a monthly/fortnightly review (Reflection) about the learned or required skills. Some team members can fill a questionary or writing 1 or 2 paragraphs about the learned or required skills.</a:t>
            </a:r>
          </a:p>
          <a:p>
            <a:pPr lvl="3"/>
            <a:r>
              <a:rPr lang="en-US" sz="1800" dirty="0">
                <a:solidFill>
                  <a:schemeClr val="tx1"/>
                </a:solidFill>
                <a:cs typeface="Calibri"/>
              </a:rPr>
              <a:t>Identify key skills needed for a particular task.</a:t>
            </a:r>
          </a:p>
          <a:p>
            <a:pPr lvl="3"/>
            <a:r>
              <a:rPr lang="en-US" sz="1800" dirty="0">
                <a:solidFill>
                  <a:schemeClr val="tx1"/>
                </a:solidFill>
                <a:cs typeface="Calibri"/>
              </a:rPr>
              <a:t>They can have benefits in the short term.</a:t>
            </a:r>
          </a:p>
          <a:p>
            <a:pPr lvl="3"/>
            <a:r>
              <a:rPr lang="en-GB" sz="1800" dirty="0">
                <a:solidFill>
                  <a:schemeClr val="tx1"/>
                </a:solidFill>
                <a:ea typeface="Calibri"/>
                <a:cs typeface="Calibri"/>
              </a:rPr>
              <a:t>Offer diverse perspective about stage of the project</a:t>
            </a:r>
          </a:p>
          <a:p>
            <a:pPr marL="1371600" lvl="3" indent="0">
              <a:buNone/>
            </a:pPr>
            <a:endParaRPr lang="en-GB" sz="1800" dirty="0">
              <a:solidFill>
                <a:schemeClr val="tx1"/>
              </a:solidFill>
              <a:ea typeface="Calibri"/>
              <a:cs typeface="Calibri"/>
            </a:endParaRPr>
          </a:p>
          <a:p>
            <a:pPr marL="457200" lvl="1" indent="0">
              <a:buNone/>
            </a:pPr>
            <a:r>
              <a:rPr lang="en-US" sz="2800" dirty="0"/>
              <a:t>Project documentation</a:t>
            </a:r>
            <a:endParaRPr lang="en-GB" sz="2600" dirty="0">
              <a:solidFill>
                <a:schemeClr val="tx1"/>
              </a:solidFill>
              <a:cs typeface="Calibri"/>
            </a:endParaRPr>
          </a:p>
          <a:p>
            <a:pPr lvl="1"/>
            <a:r>
              <a:rPr lang="en-GB" sz="1800" dirty="0">
                <a:solidFill>
                  <a:schemeClr val="tx1"/>
                </a:solidFill>
                <a:cs typeface="Calibri"/>
              </a:rPr>
              <a:t>Create a template document with defined sections such as the abstract, background information, process &amp; methods and findings.</a:t>
            </a:r>
          </a:p>
          <a:p>
            <a:pPr lvl="1"/>
            <a:r>
              <a:rPr lang="en-GB" sz="1800" dirty="0">
                <a:solidFill>
                  <a:schemeClr val="tx1"/>
                </a:solidFill>
                <a:cs typeface="Calibri"/>
              </a:rPr>
              <a:t>It can be a dynamic document that </a:t>
            </a:r>
            <a:r>
              <a:rPr lang="en-US" sz="1800" dirty="0">
                <a:solidFill>
                  <a:schemeClr val="tx1"/>
                </a:solidFill>
                <a:cs typeface="Calibri"/>
              </a:rPr>
              <a:t>can be continually edited and updated by all-project members.</a:t>
            </a:r>
          </a:p>
          <a:p>
            <a:pPr lvl="1"/>
            <a:endParaRPr lang="en-GB" dirty="0"/>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10</a:t>
            </a:fld>
            <a:endParaRPr lang="en-AU" dirty="0"/>
          </a:p>
        </p:txBody>
      </p:sp>
    </p:spTree>
    <p:extLst>
      <p:ext uri="{BB962C8B-B14F-4D97-AF65-F5344CB8AC3E}">
        <p14:creationId xmlns:p14="http://schemas.microsoft.com/office/powerpoint/2010/main" val="412121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457200" lvl="1" indent="0">
              <a:buNone/>
            </a:pPr>
            <a:r>
              <a:rPr lang="en-US" sz="2800" dirty="0"/>
              <a:t>Encourage Junior members to follow the </a:t>
            </a:r>
            <a:r>
              <a:rPr lang="en-US" sz="2800" b="1" i="1" dirty="0"/>
              <a:t>Engineering method</a:t>
            </a:r>
          </a:p>
          <a:p>
            <a:pPr marL="457200" lvl="1" indent="0">
              <a:buNone/>
            </a:pPr>
            <a:endParaRPr lang="en-US" dirty="0"/>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11</a:t>
            </a:fld>
            <a:endParaRPr lang="en-AU" dirty="0"/>
          </a:p>
        </p:txBody>
      </p:sp>
      <p:graphicFrame>
        <p:nvGraphicFramePr>
          <p:cNvPr id="7" name="Table 6">
            <a:extLst>
              <a:ext uri="{FF2B5EF4-FFF2-40B4-BE49-F238E27FC236}">
                <a16:creationId xmlns:a16="http://schemas.microsoft.com/office/drawing/2014/main" id="{B803F3C6-F505-CDFA-A5A7-AD87ED5BC284}"/>
              </a:ext>
            </a:extLst>
          </p:cNvPr>
          <p:cNvGraphicFramePr>
            <a:graphicFrameLocks noGrp="1"/>
          </p:cNvGraphicFramePr>
          <p:nvPr>
            <p:extLst>
              <p:ext uri="{D42A27DB-BD31-4B8C-83A1-F6EECF244321}">
                <p14:modId xmlns:p14="http://schemas.microsoft.com/office/powerpoint/2010/main" val="1577095373"/>
              </p:ext>
            </p:extLst>
          </p:nvPr>
        </p:nvGraphicFramePr>
        <p:xfrm>
          <a:off x="1140034" y="1670180"/>
          <a:ext cx="8875329" cy="3760800"/>
        </p:xfrm>
        <a:graphic>
          <a:graphicData uri="http://schemas.openxmlformats.org/drawingml/2006/table">
            <a:tbl>
              <a:tblPr firstRow="1" bandRow="1">
                <a:tableStyleId>{E8B1032C-EA38-4F05-BA0D-38AFFFC7BED3}</a:tableStyleId>
              </a:tblPr>
              <a:tblGrid>
                <a:gridCol w="643423">
                  <a:extLst>
                    <a:ext uri="{9D8B030D-6E8A-4147-A177-3AD203B41FA5}">
                      <a16:colId xmlns:a16="http://schemas.microsoft.com/office/drawing/2014/main" val="265235573"/>
                    </a:ext>
                  </a:extLst>
                </a:gridCol>
                <a:gridCol w="2830006">
                  <a:extLst>
                    <a:ext uri="{9D8B030D-6E8A-4147-A177-3AD203B41FA5}">
                      <a16:colId xmlns:a16="http://schemas.microsoft.com/office/drawing/2014/main" val="2981425284"/>
                    </a:ext>
                  </a:extLst>
                </a:gridCol>
                <a:gridCol w="5401900">
                  <a:extLst>
                    <a:ext uri="{9D8B030D-6E8A-4147-A177-3AD203B41FA5}">
                      <a16:colId xmlns:a16="http://schemas.microsoft.com/office/drawing/2014/main" val="1945323527"/>
                    </a:ext>
                  </a:extLst>
                </a:gridCol>
              </a:tblGrid>
              <a:tr h="304800">
                <a:tc>
                  <a:txBody>
                    <a:bodyPr/>
                    <a:lstStyle/>
                    <a:p>
                      <a:pPr algn="ctr" rtl="0" fontAlgn="ct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b="1" i="0" u="none" strike="noStrike" dirty="0">
                          <a:solidFill>
                            <a:srgbClr val="000000"/>
                          </a:solidFill>
                          <a:effectLst/>
                          <a:latin typeface="Calibri" panose="020F0502020204030204" pitchFamily="34" charset="0"/>
                        </a:rPr>
                        <a:t>Stage</a:t>
                      </a:r>
                    </a:p>
                  </a:txBody>
                  <a:tcPr marL="9525" marR="9525" marT="9525" marB="0" anchor="ctr"/>
                </a:tc>
                <a:tc>
                  <a:txBody>
                    <a:bodyPr/>
                    <a:lstStyle/>
                    <a:p>
                      <a:pPr algn="ctr" rtl="0" fontAlgn="ctr"/>
                      <a:r>
                        <a:rPr lang="en-AU" sz="1800" b="1" i="0" u="none" strike="noStrike" dirty="0">
                          <a:solidFill>
                            <a:srgbClr val="000000"/>
                          </a:solidFill>
                          <a:effectLst/>
                          <a:latin typeface="Calibri" panose="020F0502020204030204" pitchFamily="34" charset="0"/>
                        </a:rPr>
                        <a:t>Description</a:t>
                      </a:r>
                    </a:p>
                  </a:txBody>
                  <a:tcPr marL="9525" marR="9525" marT="9525" marB="0" anchor="ctr"/>
                </a:tc>
                <a:extLst>
                  <a:ext uri="{0D108BD9-81ED-4DB2-BD59-A6C34878D82A}">
                    <a16:rowId xmlns:a16="http://schemas.microsoft.com/office/drawing/2014/main" val="272375039"/>
                  </a:ext>
                </a:extLst>
              </a:tr>
              <a:tr h="576000">
                <a:tc>
                  <a:txBody>
                    <a:bodyPr/>
                    <a:lstStyle/>
                    <a:p>
                      <a:pPr algn="ctr" rtl="0" fontAlgn="ctr"/>
                      <a:r>
                        <a:rPr lang="en-AU" sz="1800" b="1" u="none" strike="noStrike" dirty="0">
                          <a:effectLst/>
                        </a:rPr>
                        <a:t>1</a:t>
                      </a: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Idea</a:t>
                      </a:r>
                    </a:p>
                  </a:txBody>
                  <a:tcPr marL="9525" marR="9525" marT="9525" marB="0" anchor="ctr"/>
                </a:tc>
                <a:tc>
                  <a:txBody>
                    <a:bodyPr/>
                    <a:lstStyle/>
                    <a:p>
                      <a:pPr marL="182563" indent="0" algn="l" fontAlgn="b"/>
                      <a:r>
                        <a:rPr lang="en-AU" sz="1400" u="none" strike="noStrike" dirty="0">
                          <a:effectLst/>
                        </a:rPr>
                        <a:t>Identify the </a:t>
                      </a:r>
                      <a:r>
                        <a:rPr lang="en-AU" sz="1400" b="1" u="none" strike="noStrike" dirty="0">
                          <a:effectLst/>
                        </a:rPr>
                        <a:t>problem</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2185295"/>
                  </a:ext>
                </a:extLst>
              </a:tr>
              <a:tr h="576000">
                <a:tc>
                  <a:txBody>
                    <a:bodyPr/>
                    <a:lstStyle/>
                    <a:p>
                      <a:pPr algn="ctr" rtl="0" fontAlgn="ctr"/>
                      <a:r>
                        <a:rPr lang="en-AU" sz="1800" b="1" u="none" strike="noStrike" dirty="0">
                          <a:effectLst/>
                        </a:rPr>
                        <a:t>2</a:t>
                      </a: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Concept</a:t>
                      </a:r>
                    </a:p>
                  </a:txBody>
                  <a:tcPr marL="9525" marR="9525" marT="9525" marB="0" anchor="ctr"/>
                </a:tc>
                <a:tc>
                  <a:txBody>
                    <a:bodyPr/>
                    <a:lstStyle/>
                    <a:p>
                      <a:pPr marL="182563" indent="0" algn="l" fontAlgn="b"/>
                      <a:r>
                        <a:rPr lang="en-US" sz="1400" b="1" u="none" strike="noStrike" dirty="0">
                          <a:effectLst/>
                        </a:rPr>
                        <a:t>Conduct a literature </a:t>
                      </a:r>
                      <a:r>
                        <a:rPr lang="en-US" sz="1400" u="none" strike="noStrike" dirty="0">
                          <a:effectLst/>
                        </a:rPr>
                        <a:t>review to find existing solutions, requirements, Limitations, find the knowledge/ technology gap</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86759817"/>
                  </a:ext>
                </a:extLst>
              </a:tr>
              <a:tr h="576000">
                <a:tc>
                  <a:txBody>
                    <a:bodyPr/>
                    <a:lstStyle/>
                    <a:p>
                      <a:pPr algn="ctr" rtl="0" fontAlgn="ctr"/>
                      <a:r>
                        <a:rPr lang="en-AU" sz="1800" b="1" u="none" strike="noStrike" dirty="0">
                          <a:effectLst/>
                        </a:rPr>
                        <a:t>3</a:t>
                      </a: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Planning</a:t>
                      </a:r>
                    </a:p>
                  </a:txBody>
                  <a:tcPr marL="9525" marR="9525" marT="9525" marB="0" anchor="ctr"/>
                </a:tc>
                <a:tc>
                  <a:txBody>
                    <a:bodyPr/>
                    <a:lstStyle/>
                    <a:p>
                      <a:pPr marL="182563" indent="0" algn="l" fontAlgn="b"/>
                      <a:r>
                        <a:rPr lang="en-US" sz="1400" u="none" strike="noStrike" dirty="0">
                          <a:effectLst/>
                        </a:rPr>
                        <a:t>Define objectives, plan a program and </a:t>
                      </a:r>
                      <a:r>
                        <a:rPr lang="en-US" sz="1400" b="1" u="none" strike="noStrike" dirty="0">
                          <a:effectLst/>
                        </a:rPr>
                        <a:t>schedule tasks </a:t>
                      </a:r>
                      <a:r>
                        <a:rPr lang="en-US" sz="1400" u="none" strike="noStrike" dirty="0">
                          <a:effectLst/>
                        </a:rPr>
                        <a:t>(Gantt and Pert charts)</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86521986"/>
                  </a:ext>
                </a:extLst>
              </a:tr>
              <a:tr h="576000">
                <a:tc>
                  <a:txBody>
                    <a:bodyPr/>
                    <a:lstStyle/>
                    <a:p>
                      <a:pPr algn="ctr" rtl="0" fontAlgn="ctr"/>
                      <a:r>
                        <a:rPr lang="en-AU" sz="1800" b="1" u="none" strike="noStrike" dirty="0">
                          <a:effectLst/>
                        </a:rPr>
                        <a:t>4</a:t>
                      </a: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Design</a:t>
                      </a:r>
                    </a:p>
                  </a:txBody>
                  <a:tcPr marL="9525" marR="9525" marT="9525" marB="0" anchor="ctr"/>
                </a:tc>
                <a:tc>
                  <a:txBody>
                    <a:bodyPr/>
                    <a:lstStyle/>
                    <a:p>
                      <a:pPr marL="182563" indent="0" algn="l" fontAlgn="b"/>
                      <a:r>
                        <a:rPr lang="en-US" sz="1400" u="none" strike="noStrike" dirty="0">
                          <a:effectLst/>
                        </a:rPr>
                        <a:t>Translate requirements and the model into engineering specifications to design and build a working prototype </a:t>
                      </a:r>
                      <a:r>
                        <a:rPr lang="en-US" sz="1400" b="1" u="none" strike="noStrike" dirty="0">
                          <a:effectLst/>
                        </a:rPr>
                        <a:t>models</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99205437"/>
                  </a:ext>
                </a:extLst>
              </a:tr>
              <a:tr h="576000">
                <a:tc>
                  <a:txBody>
                    <a:bodyPr/>
                    <a:lstStyle/>
                    <a:p>
                      <a:pPr algn="ctr" rtl="0" fontAlgn="ctr"/>
                      <a:r>
                        <a:rPr lang="en-AU" sz="1800" b="1" i="0" u="none" strike="noStrike" dirty="0">
                          <a:solidFill>
                            <a:srgbClr val="000000"/>
                          </a:solidFill>
                          <a:effectLst/>
                          <a:latin typeface="Calibri" panose="020F0502020204030204" pitchFamily="34" charset="0"/>
                        </a:rPr>
                        <a:t>5</a:t>
                      </a: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Development</a:t>
                      </a:r>
                    </a:p>
                  </a:txBody>
                  <a:tcPr marL="9525" marR="9525" marT="9525" marB="0" anchor="ctr"/>
                </a:tc>
                <a:tc>
                  <a:txBody>
                    <a:bodyPr/>
                    <a:lstStyle/>
                    <a:p>
                      <a:pPr marL="182563" indent="0" algn="l" fontAlgn="b"/>
                      <a:r>
                        <a:rPr lang="en-US" sz="1400" u="none" strike="noStrike" dirty="0">
                          <a:effectLst/>
                        </a:rPr>
                        <a:t> Generate the engineering documentation such as schematics, source code into a prototype that </a:t>
                      </a:r>
                      <a:r>
                        <a:rPr lang="en-US" sz="1400" b="1" u="none" strike="noStrike" dirty="0">
                          <a:effectLst/>
                        </a:rPr>
                        <a:t>demonstrates the solution </a:t>
                      </a:r>
                      <a:r>
                        <a:rPr lang="en-US" sz="1400" u="none" strike="noStrike" dirty="0">
                          <a:effectLst/>
                        </a:rPr>
                        <a:t>to the problem.</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28510917"/>
                  </a:ext>
                </a:extLst>
              </a:tr>
              <a:tr h="576000">
                <a:tc>
                  <a:txBody>
                    <a:bodyPr/>
                    <a:lstStyle/>
                    <a:p>
                      <a:pPr algn="ctr" rtl="0" fontAlgn="ctr"/>
                      <a:r>
                        <a:rPr lang="en-AU" sz="1800" b="1" i="0" u="none" strike="noStrike" dirty="0">
                          <a:solidFill>
                            <a:srgbClr val="000000"/>
                          </a:solidFill>
                          <a:effectLst/>
                          <a:latin typeface="Calibri" panose="020F0502020204030204" pitchFamily="34" charset="0"/>
                        </a:rPr>
                        <a:t>6</a:t>
                      </a: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Launch</a:t>
                      </a:r>
                    </a:p>
                  </a:txBody>
                  <a:tcPr marL="9525" marR="9525" marT="9525" marB="0" anchor="ctr"/>
                </a:tc>
                <a:tc>
                  <a:txBody>
                    <a:bodyPr/>
                    <a:lstStyle/>
                    <a:p>
                      <a:pPr marL="182563" indent="0" algn="l" fontAlgn="b"/>
                      <a:r>
                        <a:rPr lang="en-US" sz="1400" b="1" u="none" strike="noStrike" dirty="0">
                          <a:effectLst/>
                        </a:rPr>
                        <a:t>Release</a:t>
                      </a:r>
                      <a:r>
                        <a:rPr lang="en-US" sz="1400" u="none" strike="noStrike" dirty="0">
                          <a:effectLst/>
                        </a:rPr>
                        <a:t> of the engineering design and documentation package to manufacturing facilities for production</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7801340"/>
                  </a:ext>
                </a:extLst>
              </a:tr>
            </a:tbl>
          </a:graphicData>
        </a:graphic>
      </p:graphicFrame>
    </p:spTree>
    <p:extLst>
      <p:ext uri="{BB962C8B-B14F-4D97-AF65-F5344CB8AC3E}">
        <p14:creationId xmlns:p14="http://schemas.microsoft.com/office/powerpoint/2010/main" val="253177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r>
              <a:rPr lang="en-GB" b="1" dirty="0">
                <a:cs typeface="Calibri"/>
              </a:rPr>
              <a:t>Government Grants and Incentive </a:t>
            </a:r>
          </a:p>
          <a:p>
            <a:r>
              <a:rPr lang="en-GB" sz="1800" b="1" dirty="0">
                <a:cs typeface="Calibri"/>
              </a:rPr>
              <a:t>R&amp;D Tax Incentive supported </a:t>
            </a:r>
          </a:p>
          <a:p>
            <a:pPr lvl="1"/>
            <a:r>
              <a:rPr lang="en-US" sz="1800" dirty="0">
                <a:solidFill>
                  <a:schemeClr val="tx1"/>
                </a:solidFill>
                <a:ea typeface="Calibri"/>
                <a:cs typeface="Calibri"/>
              </a:rPr>
              <a:t>Supported by the Australian government</a:t>
            </a:r>
          </a:p>
          <a:p>
            <a:pPr lvl="1"/>
            <a:r>
              <a:rPr lang="en-GB" sz="1800" dirty="0">
                <a:solidFill>
                  <a:schemeClr val="tx1"/>
                </a:solidFill>
                <a:ea typeface="Calibri"/>
                <a:cs typeface="Calibri"/>
              </a:rPr>
              <a:t>Tax offset rates depends on the company aggregated turnover (</a:t>
            </a:r>
            <a:r>
              <a:rPr lang="en-GB" sz="1800" dirty="0" err="1">
                <a:solidFill>
                  <a:schemeClr val="tx1"/>
                </a:solidFill>
                <a:ea typeface="Calibri"/>
                <a:cs typeface="Calibri"/>
              </a:rPr>
              <a:t>Thr</a:t>
            </a:r>
            <a:r>
              <a:rPr lang="en-GB" sz="1800" dirty="0">
                <a:solidFill>
                  <a:schemeClr val="tx1"/>
                </a:solidFill>
                <a:ea typeface="Calibri"/>
                <a:cs typeface="Calibri"/>
              </a:rPr>
              <a:t>= $ 20 Million)</a:t>
            </a:r>
          </a:p>
          <a:p>
            <a:pPr marL="457200" lvl="1" indent="0">
              <a:buNone/>
            </a:pPr>
            <a:endParaRPr lang="en-GB" sz="3200" dirty="0">
              <a:solidFill>
                <a:schemeClr val="tx1"/>
              </a:solidFill>
              <a:ea typeface="Calibri"/>
              <a:cs typeface="Calibri"/>
            </a:endParaRPr>
          </a:p>
          <a:p>
            <a:pPr lvl="1"/>
            <a:endParaRPr lang="en-GB" sz="1800" dirty="0">
              <a:solidFill>
                <a:schemeClr val="tx1"/>
              </a:solidFill>
              <a:ea typeface="Calibri"/>
              <a:cs typeface="Calibri"/>
            </a:endParaRPr>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12</a:t>
            </a:fld>
            <a:endParaRPr lang="en-AU" dirty="0"/>
          </a:p>
        </p:txBody>
      </p:sp>
    </p:spTree>
    <p:extLst>
      <p:ext uri="{BB962C8B-B14F-4D97-AF65-F5344CB8AC3E}">
        <p14:creationId xmlns:p14="http://schemas.microsoft.com/office/powerpoint/2010/main" val="261609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18F3A-80F6-6909-8904-635E6E3B609A}"/>
              </a:ext>
            </a:extLst>
          </p:cNvPr>
          <p:cNvSpPr txBox="1"/>
          <p:nvPr/>
        </p:nvSpPr>
        <p:spPr>
          <a:xfrm>
            <a:off x="464869" y="948586"/>
            <a:ext cx="8824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800" b="1" i="0" dirty="0">
                <a:solidFill>
                  <a:srgbClr val="2A104C"/>
                </a:solidFill>
                <a:effectLst/>
                <a:latin typeface="Avenir Black" panose="02000503020000020003" pitchFamily="2" charset="0"/>
              </a:rPr>
              <a:t>Recursive Receiver project</a:t>
            </a:r>
          </a:p>
        </p:txBody>
      </p:sp>
      <p:cxnSp>
        <p:nvCxnSpPr>
          <p:cNvPr id="4" name="Straight Connector 3">
            <a:extLst>
              <a:ext uri="{FF2B5EF4-FFF2-40B4-BE49-F238E27FC236}">
                <a16:creationId xmlns:a16="http://schemas.microsoft.com/office/drawing/2014/main" id="{B30C7AD7-DEDC-649C-C856-A6DD6188F5A7}"/>
              </a:ext>
            </a:extLst>
          </p:cNvPr>
          <p:cNvCxnSpPr>
            <a:cxnSpLocks/>
          </p:cNvCxnSpPr>
          <p:nvPr/>
        </p:nvCxnSpPr>
        <p:spPr>
          <a:xfrm>
            <a:off x="544381" y="702365"/>
            <a:ext cx="110920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4E418A7-C6A3-9991-55B7-A5B33482CA78}"/>
              </a:ext>
            </a:extLst>
          </p:cNvPr>
          <p:cNvSpPr txBox="1"/>
          <p:nvPr/>
        </p:nvSpPr>
        <p:spPr>
          <a:xfrm>
            <a:off x="464869" y="456144"/>
            <a:ext cx="45762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dirty="0">
                <a:effectLst/>
                <a:latin typeface="Avenir Medium" panose="02000503020000020003" pitchFamily="2" charset="0"/>
              </a:rPr>
              <a:t>UNOFFICIAL</a:t>
            </a:r>
          </a:p>
        </p:txBody>
      </p:sp>
      <p:pic>
        <p:nvPicPr>
          <p:cNvPr id="7" name="Picture 6">
            <a:extLst>
              <a:ext uri="{FF2B5EF4-FFF2-40B4-BE49-F238E27FC236}">
                <a16:creationId xmlns:a16="http://schemas.microsoft.com/office/drawing/2014/main" id="{201A0854-65A2-5431-CD2D-5D8741350C1D}"/>
              </a:ext>
            </a:extLst>
          </p:cNvPr>
          <p:cNvPicPr>
            <a:picLocks noChangeAspect="1"/>
          </p:cNvPicPr>
          <p:nvPr/>
        </p:nvPicPr>
        <p:blipFill>
          <a:blip r:embed="rId2"/>
          <a:stretch>
            <a:fillRect/>
          </a:stretch>
        </p:blipFill>
        <p:spPr>
          <a:xfrm>
            <a:off x="-5585" y="5332411"/>
            <a:ext cx="12192000" cy="1525589"/>
          </a:xfrm>
          <a:prstGeom prst="rect">
            <a:avLst/>
          </a:prstGeom>
        </p:spPr>
      </p:pic>
      <p:sp>
        <p:nvSpPr>
          <p:cNvPr id="8" name="Rectangle 7">
            <a:extLst>
              <a:ext uri="{FF2B5EF4-FFF2-40B4-BE49-F238E27FC236}">
                <a16:creationId xmlns:a16="http://schemas.microsoft.com/office/drawing/2014/main" id="{66D0D67C-7ED2-1D07-BB81-04C488B26DD0}"/>
              </a:ext>
            </a:extLst>
          </p:cNvPr>
          <p:cNvSpPr/>
          <p:nvPr/>
        </p:nvSpPr>
        <p:spPr>
          <a:xfrm>
            <a:off x="10305826" y="5862918"/>
            <a:ext cx="1549101" cy="613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Logo, company name&#10;&#10;Description automatically generated">
            <a:extLst>
              <a:ext uri="{FF2B5EF4-FFF2-40B4-BE49-F238E27FC236}">
                <a16:creationId xmlns:a16="http://schemas.microsoft.com/office/drawing/2014/main" id="{35C9C30C-D487-562A-D993-B972A0C309EC}"/>
              </a:ext>
            </a:extLst>
          </p:cNvPr>
          <p:cNvPicPr>
            <a:picLocks noChangeAspect="1"/>
          </p:cNvPicPr>
          <p:nvPr/>
        </p:nvPicPr>
        <p:blipFill rotWithShape="1">
          <a:blip r:embed="rId3"/>
          <a:srcRect l="6859" t="27783" r="6455" b="26850"/>
          <a:stretch/>
        </p:blipFill>
        <p:spPr>
          <a:xfrm>
            <a:off x="10531737" y="6015490"/>
            <a:ext cx="1368957" cy="506692"/>
          </a:xfrm>
          <a:prstGeom prst="rect">
            <a:avLst/>
          </a:prstGeom>
        </p:spPr>
      </p:pic>
      <p:sp>
        <p:nvSpPr>
          <p:cNvPr id="10" name="Content Placeholder 2">
            <a:extLst>
              <a:ext uri="{FF2B5EF4-FFF2-40B4-BE49-F238E27FC236}">
                <a16:creationId xmlns:a16="http://schemas.microsoft.com/office/drawing/2014/main" id="{512D0BE1-EF76-75FD-4534-8B6418757192}"/>
              </a:ext>
            </a:extLst>
          </p:cNvPr>
          <p:cNvSpPr txBox="1">
            <a:spLocks/>
          </p:cNvSpPr>
          <p:nvPr/>
        </p:nvSpPr>
        <p:spPr>
          <a:xfrm>
            <a:off x="216437" y="1471806"/>
            <a:ext cx="10940627" cy="523219"/>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solidFill>
                  <a:schemeClr val="tx1"/>
                </a:solidFill>
                <a:ea typeface="+mn-lt"/>
                <a:cs typeface="+mn-lt"/>
              </a:rPr>
              <a:t>This project is aimed to investigate the potential and applications of recursive filters in EW components.</a:t>
            </a:r>
          </a:p>
        </p:txBody>
      </p:sp>
      <p:pic>
        <p:nvPicPr>
          <p:cNvPr id="13" name="Picture 2">
            <a:extLst>
              <a:ext uri="{FF2B5EF4-FFF2-40B4-BE49-F238E27FC236}">
                <a16:creationId xmlns:a16="http://schemas.microsoft.com/office/drawing/2014/main" id="{C91D6BD7-FA53-B643-2571-D9D570F3D9A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3281" t="9860" r="-732" b="7390"/>
          <a:stretch/>
        </p:blipFill>
        <p:spPr bwMode="auto">
          <a:xfrm>
            <a:off x="5370964" y="2130473"/>
            <a:ext cx="5077261" cy="3024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4D461ADC-74B1-F863-5BFF-3E9A3F242925}"/>
              </a:ext>
            </a:extLst>
          </p:cNvPr>
          <p:cNvGraphicFramePr>
            <a:graphicFrameLocks noGrp="1"/>
          </p:cNvGraphicFramePr>
          <p:nvPr>
            <p:extLst>
              <p:ext uri="{D42A27DB-BD31-4B8C-83A1-F6EECF244321}">
                <p14:modId xmlns:p14="http://schemas.microsoft.com/office/powerpoint/2010/main" val="2654562710"/>
              </p:ext>
            </p:extLst>
          </p:nvPr>
        </p:nvGraphicFramePr>
        <p:xfrm>
          <a:off x="856804" y="2599408"/>
          <a:ext cx="3609316" cy="2001584"/>
        </p:xfrm>
        <a:graphic>
          <a:graphicData uri="http://schemas.openxmlformats.org/drawingml/2006/table">
            <a:tbl>
              <a:tblPr firstRow="1" firstCol="1" bandRow="1">
                <a:tableStyleId>{5C22544A-7EE6-4342-B048-85BDC9FD1C3A}</a:tableStyleId>
              </a:tblPr>
              <a:tblGrid>
                <a:gridCol w="335549">
                  <a:extLst>
                    <a:ext uri="{9D8B030D-6E8A-4147-A177-3AD203B41FA5}">
                      <a16:colId xmlns:a16="http://schemas.microsoft.com/office/drawing/2014/main" val="76299176"/>
                    </a:ext>
                  </a:extLst>
                </a:gridCol>
                <a:gridCol w="3273767">
                  <a:extLst>
                    <a:ext uri="{9D8B030D-6E8A-4147-A177-3AD203B41FA5}">
                      <a16:colId xmlns:a16="http://schemas.microsoft.com/office/drawing/2014/main" val="4210994722"/>
                    </a:ext>
                  </a:extLst>
                </a:gridCol>
              </a:tblGrid>
              <a:tr h="244490">
                <a:tc>
                  <a:txBody>
                    <a:bodyPr/>
                    <a:lstStyle/>
                    <a:p>
                      <a:pPr>
                        <a:lnSpc>
                          <a:spcPct val="107000"/>
                        </a:lnSpc>
                        <a:spcBef>
                          <a:spcPts val="300"/>
                        </a:spcBef>
                        <a:spcAft>
                          <a:spcPts val="300"/>
                        </a:spcAft>
                      </a:pPr>
                      <a:endParaRPr lang="en-AU" sz="14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INFRASTRUCTURE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C469C"/>
                    </a:solidFill>
                  </a:tcPr>
                </a:tc>
                <a:extLst>
                  <a:ext uri="{0D108BD9-81ED-4DB2-BD59-A6C34878D82A}">
                    <a16:rowId xmlns:a16="http://schemas.microsoft.com/office/drawing/2014/main" val="2899343192"/>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pPr>
                        <a:lnSpc>
                          <a:spcPct val="114000"/>
                        </a:lnSpc>
                        <a:spcBef>
                          <a:spcPts val="300"/>
                        </a:spcBef>
                        <a:spcAft>
                          <a:spcPts val="300"/>
                        </a:spcAft>
                      </a:pPr>
                      <a:r>
                        <a:rPr lang="en-AU" sz="1600" b="0" i="0" kern="1200" dirty="0">
                          <a:solidFill>
                            <a:schemeClr val="dk1"/>
                          </a:solidFill>
                          <a:effectLst/>
                          <a:latin typeface="Avenir Book" panose="02000503020000020003" pitchFamily="2" charset="0"/>
                          <a:ea typeface="+mn-ea"/>
                          <a:cs typeface="+mn-cs"/>
                        </a:rPr>
                        <a:t>USRP B210 (Radio)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2883611730"/>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r>
                        <a:rPr lang="en-AU" sz="1600" dirty="0"/>
                        <a:t>Laptop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3223835045"/>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r>
                        <a:rPr lang="en-AU" sz="1600" dirty="0"/>
                        <a:t>Antennas: Log Periodic / Monopole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584245601"/>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r>
                        <a:rPr lang="en-AU" sz="1600" dirty="0"/>
                        <a:t>Coaxial cables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3210343595"/>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r>
                        <a:rPr lang="en-AU" sz="1600" dirty="0"/>
                        <a:t>GNU-radio software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1396969315"/>
                  </a:ext>
                </a:extLst>
              </a:tr>
            </a:tbl>
          </a:graphicData>
        </a:graphic>
      </p:graphicFrame>
      <p:sp>
        <p:nvSpPr>
          <p:cNvPr id="16" name="Content Placeholder 2">
            <a:extLst>
              <a:ext uri="{FF2B5EF4-FFF2-40B4-BE49-F238E27FC236}">
                <a16:creationId xmlns:a16="http://schemas.microsoft.com/office/drawing/2014/main" id="{624E7357-D45C-2628-BB88-C8DE6E4056BE}"/>
              </a:ext>
            </a:extLst>
          </p:cNvPr>
          <p:cNvSpPr txBox="1">
            <a:spLocks/>
          </p:cNvSpPr>
          <p:nvPr/>
        </p:nvSpPr>
        <p:spPr>
          <a:xfrm>
            <a:off x="5267038" y="5250923"/>
            <a:ext cx="5264699" cy="5232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lvl="1" indent="0">
              <a:buNone/>
            </a:pPr>
            <a:r>
              <a:rPr lang="en-US" sz="1400" dirty="0">
                <a:solidFill>
                  <a:schemeClr val="tx1"/>
                </a:solidFill>
                <a:ea typeface="+mn-lt"/>
                <a:cs typeface="+mn-lt"/>
              </a:rPr>
              <a:t>Figure 1. FM broadcast band Spectrum detection using GNU-radio</a:t>
            </a:r>
          </a:p>
        </p:txBody>
      </p:sp>
    </p:spTree>
    <p:extLst>
      <p:ext uri="{BB962C8B-B14F-4D97-AF65-F5344CB8AC3E}">
        <p14:creationId xmlns:p14="http://schemas.microsoft.com/office/powerpoint/2010/main" val="10944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18F3A-80F6-6909-8904-635E6E3B609A}"/>
              </a:ext>
            </a:extLst>
          </p:cNvPr>
          <p:cNvSpPr txBox="1"/>
          <p:nvPr/>
        </p:nvSpPr>
        <p:spPr>
          <a:xfrm>
            <a:off x="464869" y="948586"/>
            <a:ext cx="8824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800" b="1" i="0" dirty="0">
                <a:solidFill>
                  <a:srgbClr val="2A104C"/>
                </a:solidFill>
                <a:effectLst/>
                <a:latin typeface="Avenir Black" panose="02000503020000020003" pitchFamily="2" charset="0"/>
              </a:rPr>
              <a:t>Recursive Receiver project</a:t>
            </a:r>
          </a:p>
        </p:txBody>
      </p:sp>
      <p:cxnSp>
        <p:nvCxnSpPr>
          <p:cNvPr id="4" name="Straight Connector 3">
            <a:extLst>
              <a:ext uri="{FF2B5EF4-FFF2-40B4-BE49-F238E27FC236}">
                <a16:creationId xmlns:a16="http://schemas.microsoft.com/office/drawing/2014/main" id="{B30C7AD7-DEDC-649C-C856-A6DD6188F5A7}"/>
              </a:ext>
            </a:extLst>
          </p:cNvPr>
          <p:cNvCxnSpPr>
            <a:cxnSpLocks/>
          </p:cNvCxnSpPr>
          <p:nvPr/>
        </p:nvCxnSpPr>
        <p:spPr>
          <a:xfrm>
            <a:off x="544381" y="702365"/>
            <a:ext cx="110920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4E418A7-C6A3-9991-55B7-A5B33482CA78}"/>
              </a:ext>
            </a:extLst>
          </p:cNvPr>
          <p:cNvSpPr txBox="1"/>
          <p:nvPr/>
        </p:nvSpPr>
        <p:spPr>
          <a:xfrm>
            <a:off x="464869" y="456144"/>
            <a:ext cx="45762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dirty="0">
                <a:effectLst/>
                <a:latin typeface="Avenir Medium" panose="02000503020000020003" pitchFamily="2" charset="0"/>
              </a:rPr>
              <a:t>UNOFFICIAL</a:t>
            </a:r>
          </a:p>
        </p:txBody>
      </p:sp>
      <p:pic>
        <p:nvPicPr>
          <p:cNvPr id="7" name="Picture 6">
            <a:extLst>
              <a:ext uri="{FF2B5EF4-FFF2-40B4-BE49-F238E27FC236}">
                <a16:creationId xmlns:a16="http://schemas.microsoft.com/office/drawing/2014/main" id="{201A0854-65A2-5431-CD2D-5D8741350C1D}"/>
              </a:ext>
            </a:extLst>
          </p:cNvPr>
          <p:cNvPicPr>
            <a:picLocks noChangeAspect="1"/>
          </p:cNvPicPr>
          <p:nvPr/>
        </p:nvPicPr>
        <p:blipFill>
          <a:blip r:embed="rId2"/>
          <a:stretch>
            <a:fillRect/>
          </a:stretch>
        </p:blipFill>
        <p:spPr>
          <a:xfrm>
            <a:off x="-5585" y="5332411"/>
            <a:ext cx="12192000" cy="1525589"/>
          </a:xfrm>
          <a:prstGeom prst="rect">
            <a:avLst/>
          </a:prstGeom>
        </p:spPr>
      </p:pic>
      <p:sp>
        <p:nvSpPr>
          <p:cNvPr id="8" name="Rectangle 7">
            <a:extLst>
              <a:ext uri="{FF2B5EF4-FFF2-40B4-BE49-F238E27FC236}">
                <a16:creationId xmlns:a16="http://schemas.microsoft.com/office/drawing/2014/main" id="{66D0D67C-7ED2-1D07-BB81-04C488B26DD0}"/>
              </a:ext>
            </a:extLst>
          </p:cNvPr>
          <p:cNvSpPr/>
          <p:nvPr/>
        </p:nvSpPr>
        <p:spPr>
          <a:xfrm>
            <a:off x="10305826" y="5862918"/>
            <a:ext cx="1549101" cy="613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Logo, company name&#10;&#10;Description automatically generated">
            <a:extLst>
              <a:ext uri="{FF2B5EF4-FFF2-40B4-BE49-F238E27FC236}">
                <a16:creationId xmlns:a16="http://schemas.microsoft.com/office/drawing/2014/main" id="{35C9C30C-D487-562A-D993-B972A0C309EC}"/>
              </a:ext>
            </a:extLst>
          </p:cNvPr>
          <p:cNvPicPr>
            <a:picLocks noChangeAspect="1"/>
          </p:cNvPicPr>
          <p:nvPr/>
        </p:nvPicPr>
        <p:blipFill rotWithShape="1">
          <a:blip r:embed="rId3"/>
          <a:srcRect l="6859" t="27783" r="6455" b="26850"/>
          <a:stretch/>
        </p:blipFill>
        <p:spPr>
          <a:xfrm>
            <a:off x="10531737" y="6015490"/>
            <a:ext cx="1368957" cy="506692"/>
          </a:xfrm>
          <a:prstGeom prst="rect">
            <a:avLst/>
          </a:prstGeom>
        </p:spPr>
      </p:pic>
      <p:sp>
        <p:nvSpPr>
          <p:cNvPr id="17" name="TextBox 16">
            <a:extLst>
              <a:ext uri="{FF2B5EF4-FFF2-40B4-BE49-F238E27FC236}">
                <a16:creationId xmlns:a16="http://schemas.microsoft.com/office/drawing/2014/main" id="{D914D9A7-BC08-4D1C-1BBB-E67BA3EC3656}"/>
              </a:ext>
            </a:extLst>
          </p:cNvPr>
          <p:cNvSpPr txBox="1"/>
          <p:nvPr/>
        </p:nvSpPr>
        <p:spPr>
          <a:xfrm>
            <a:off x="8610740" y="1960521"/>
            <a:ext cx="3841994" cy="923330"/>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30 JAN 23  to 19 MAY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(15 weeks 4 days)</a:t>
            </a:r>
          </a:p>
        </p:txBody>
      </p:sp>
      <p:graphicFrame>
        <p:nvGraphicFramePr>
          <p:cNvPr id="18" name="Table 17">
            <a:extLst>
              <a:ext uri="{FF2B5EF4-FFF2-40B4-BE49-F238E27FC236}">
                <a16:creationId xmlns:a16="http://schemas.microsoft.com/office/drawing/2014/main" id="{998F35EB-BA8B-DA25-EB9E-54DD731E1788}"/>
              </a:ext>
            </a:extLst>
          </p:cNvPr>
          <p:cNvGraphicFramePr>
            <a:graphicFrameLocks noGrp="1"/>
          </p:cNvGraphicFramePr>
          <p:nvPr>
            <p:extLst>
              <p:ext uri="{D42A27DB-BD31-4B8C-83A1-F6EECF244321}">
                <p14:modId xmlns:p14="http://schemas.microsoft.com/office/powerpoint/2010/main" val="256156994"/>
              </p:ext>
            </p:extLst>
          </p:nvPr>
        </p:nvGraphicFramePr>
        <p:xfrm>
          <a:off x="1199704" y="1560722"/>
          <a:ext cx="7877620" cy="1191768"/>
        </p:xfrm>
        <a:graphic>
          <a:graphicData uri="http://schemas.openxmlformats.org/drawingml/2006/table">
            <a:tbl>
              <a:tblPr firstRow="1" firstCol="1" bandRow="1">
                <a:tableStyleId>{5C22544A-7EE6-4342-B048-85BDC9FD1C3A}</a:tableStyleId>
              </a:tblPr>
              <a:tblGrid>
                <a:gridCol w="1091832">
                  <a:extLst>
                    <a:ext uri="{9D8B030D-6E8A-4147-A177-3AD203B41FA5}">
                      <a16:colId xmlns:a16="http://schemas.microsoft.com/office/drawing/2014/main" val="4210994722"/>
                    </a:ext>
                  </a:extLst>
                </a:gridCol>
                <a:gridCol w="1953517">
                  <a:extLst>
                    <a:ext uri="{9D8B030D-6E8A-4147-A177-3AD203B41FA5}">
                      <a16:colId xmlns:a16="http://schemas.microsoft.com/office/drawing/2014/main" val="800169126"/>
                    </a:ext>
                  </a:extLst>
                </a:gridCol>
                <a:gridCol w="715372">
                  <a:extLst>
                    <a:ext uri="{9D8B030D-6E8A-4147-A177-3AD203B41FA5}">
                      <a16:colId xmlns:a16="http://schemas.microsoft.com/office/drawing/2014/main" val="1008204717"/>
                    </a:ext>
                  </a:extLst>
                </a:gridCol>
                <a:gridCol w="1531631">
                  <a:extLst>
                    <a:ext uri="{9D8B030D-6E8A-4147-A177-3AD203B41FA5}">
                      <a16:colId xmlns:a16="http://schemas.microsoft.com/office/drawing/2014/main" val="435344441"/>
                    </a:ext>
                  </a:extLst>
                </a:gridCol>
                <a:gridCol w="1201458">
                  <a:extLst>
                    <a:ext uri="{9D8B030D-6E8A-4147-A177-3AD203B41FA5}">
                      <a16:colId xmlns:a16="http://schemas.microsoft.com/office/drawing/2014/main" val="411890007"/>
                    </a:ext>
                  </a:extLst>
                </a:gridCol>
                <a:gridCol w="1383810">
                  <a:extLst>
                    <a:ext uri="{9D8B030D-6E8A-4147-A177-3AD203B41FA5}">
                      <a16:colId xmlns:a16="http://schemas.microsoft.com/office/drawing/2014/main" val="1378318387"/>
                    </a:ext>
                  </a:extLst>
                </a:gridCol>
              </a:tblGrid>
              <a:tr h="244490">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LEVEL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NAME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err="1">
                          <a:ln>
                            <a:noFill/>
                          </a:ln>
                          <a:effectLst/>
                          <a:latin typeface="Avenir Book" panose="02000503020000020003" pitchFamily="2" charset="0"/>
                          <a:ea typeface="Calibri" panose="020F0502020204030204" pitchFamily="34" charset="0"/>
                          <a:cs typeface="Times New Roman" panose="02020603050405020304" pitchFamily="18" charset="0"/>
                        </a:rPr>
                        <a:t>LoE</a:t>
                      </a:r>
                      <a:endPar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ALLOCATED HOURS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SPEND HOURS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SPEND TIME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extLst>
                  <a:ext uri="{0D108BD9-81ED-4DB2-BD59-A6C34878D82A}">
                    <a16:rowId xmlns:a16="http://schemas.microsoft.com/office/drawing/2014/main" val="2899343192"/>
                  </a:ext>
                </a:extLst>
              </a:tr>
              <a:tr h="0">
                <a:tc>
                  <a:txBody>
                    <a:bodyPr/>
                    <a:lstStyle/>
                    <a:p>
                      <a:r>
                        <a:rPr lang="en-AU" sz="1400" dirty="0">
                          <a:solidFill>
                            <a:schemeClr val="tx1"/>
                          </a:solidFill>
                        </a:rPr>
                        <a:t>Expert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400" b="0" kern="1200" dirty="0">
                          <a:solidFill>
                            <a:schemeClr val="tx1"/>
                          </a:solidFill>
                          <a:effectLst/>
                        </a:rPr>
                        <a:t>Hugh Kennedy</a:t>
                      </a:r>
                      <a:endParaRPr lang="en-AU" sz="14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dirty="0">
                          <a:solidFill>
                            <a:schemeClr val="tx1"/>
                          </a:solidFill>
                        </a:rPr>
                        <a:t>0.2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dirty="0">
                          <a:solidFill>
                            <a:schemeClr val="tx1"/>
                          </a:solidFill>
                        </a:rPr>
                        <a:t>121.6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0" kern="1200" dirty="0">
                          <a:solidFill>
                            <a:schemeClr val="tx1"/>
                          </a:solidFill>
                          <a:effectLst/>
                        </a:rPr>
                        <a:t>13</a:t>
                      </a:r>
                      <a:endParaRPr lang="en-AU" sz="14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b" latinLnBrk="0" hangingPunct="1"/>
                      <a:r>
                        <a:rPr lang="en-AU" sz="1400" b="1" kern="1200" dirty="0">
                          <a:solidFill>
                            <a:schemeClr val="tx1"/>
                          </a:solidFill>
                          <a:effectLst/>
                        </a:rPr>
                        <a:t>10.69%</a:t>
                      </a:r>
                      <a:endParaRPr lang="en-AU" sz="1400" b="1" i="0" kern="1200" dirty="0">
                        <a:solidFill>
                          <a:schemeClr val="tx1"/>
                        </a:solidFill>
                        <a:effectLst/>
                        <a:latin typeface="+mn-lt"/>
                        <a:ea typeface="+mn-ea"/>
                        <a:cs typeface="+mn-cs"/>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3611730"/>
                  </a:ext>
                </a:extLst>
              </a:tr>
              <a:tr h="0">
                <a:tc>
                  <a:txBody>
                    <a:bodyPr/>
                    <a:lstStyle/>
                    <a:p>
                      <a:r>
                        <a:rPr lang="en-AU" sz="1400" dirty="0">
                          <a:solidFill>
                            <a:schemeClr val="tx1"/>
                          </a:solidFill>
                        </a:rPr>
                        <a:t>Mid-level</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r>
                        <a:rPr lang="en-AU" sz="1400" dirty="0">
                          <a:solidFill>
                            <a:schemeClr val="tx1"/>
                          </a:solidFill>
                        </a:rPr>
                        <a:t>Diego Lozano</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pPr algn="ctr"/>
                      <a:r>
                        <a:rPr lang="en-AU" sz="1400" dirty="0">
                          <a:solidFill>
                            <a:schemeClr val="tx1"/>
                          </a:solidFill>
                        </a:rPr>
                        <a:t>0.4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pPr algn="ctr"/>
                      <a:r>
                        <a:rPr lang="en-AU" sz="1400" dirty="0">
                          <a:solidFill>
                            <a:schemeClr val="tx1"/>
                          </a:solidFill>
                        </a:rPr>
                        <a:t>243.2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pPr algn="ctr"/>
                      <a:r>
                        <a:rPr lang="en-AU" sz="1400" b="0" kern="1200" dirty="0">
                          <a:solidFill>
                            <a:schemeClr val="tx1"/>
                          </a:solidFill>
                          <a:effectLst/>
                        </a:rPr>
                        <a:t>67.6</a:t>
                      </a:r>
                      <a:endParaRPr lang="en-AU" sz="14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pPr marL="0" algn="ctr" defTabSz="914400" rtl="0" eaLnBrk="1" fontAlgn="b" latinLnBrk="0" hangingPunct="1"/>
                      <a:r>
                        <a:rPr lang="en-AU" sz="1400" b="1" kern="1200" dirty="0">
                          <a:solidFill>
                            <a:schemeClr val="tx1"/>
                          </a:solidFill>
                          <a:effectLst/>
                        </a:rPr>
                        <a:t>27.80%</a:t>
                      </a:r>
                      <a:endParaRPr lang="en-AU" sz="1400" b="1" i="0" kern="1200" dirty="0">
                        <a:solidFill>
                          <a:schemeClr val="tx1"/>
                        </a:solidFill>
                        <a:effectLst/>
                        <a:latin typeface="+mn-lt"/>
                        <a:ea typeface="+mn-ea"/>
                        <a:cs typeface="+mn-cs"/>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3223835045"/>
                  </a:ext>
                </a:extLst>
              </a:tr>
              <a:tr h="0">
                <a:tc>
                  <a:txBody>
                    <a:bodyPr/>
                    <a:lstStyle/>
                    <a:p>
                      <a:r>
                        <a:rPr lang="en-AU" sz="1400" dirty="0">
                          <a:solidFill>
                            <a:schemeClr val="tx1"/>
                          </a:solidFill>
                        </a:rPr>
                        <a:t>Junior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400" dirty="0">
                          <a:solidFill>
                            <a:schemeClr val="tx1"/>
                          </a:solidFill>
                        </a:rPr>
                        <a:t>Swapnil Srivastava</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dirty="0">
                          <a:solidFill>
                            <a:schemeClr val="tx1"/>
                          </a:solidFill>
                        </a:rPr>
                        <a:t>0.5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dirty="0">
                          <a:solidFill>
                            <a:schemeClr val="tx1"/>
                          </a:solidFill>
                        </a:rPr>
                        <a:t>364.8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0" kern="1200" dirty="0">
                          <a:solidFill>
                            <a:schemeClr val="tx1"/>
                          </a:solidFill>
                          <a:effectLst/>
                        </a:rPr>
                        <a:t>111.5</a:t>
                      </a:r>
                      <a:endParaRPr lang="en-AU" sz="14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b" latinLnBrk="0" hangingPunct="1"/>
                      <a:r>
                        <a:rPr lang="en-AU" sz="1400" b="1" kern="1200" dirty="0">
                          <a:solidFill>
                            <a:schemeClr val="tx1"/>
                          </a:solidFill>
                          <a:effectLst/>
                        </a:rPr>
                        <a:t>30.56%</a:t>
                      </a:r>
                      <a:endParaRPr lang="en-AU" sz="1400" b="1" i="0" kern="1200" dirty="0">
                        <a:solidFill>
                          <a:schemeClr val="tx1"/>
                        </a:solidFill>
                        <a:effectLst/>
                        <a:latin typeface="+mn-lt"/>
                        <a:ea typeface="+mn-ea"/>
                        <a:cs typeface="+mn-cs"/>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4245601"/>
                  </a:ext>
                </a:extLst>
              </a:tr>
            </a:tbl>
          </a:graphicData>
        </a:graphic>
      </p:graphicFrame>
      <p:graphicFrame>
        <p:nvGraphicFramePr>
          <p:cNvPr id="22" name="Chart 21">
            <a:extLst>
              <a:ext uri="{FF2B5EF4-FFF2-40B4-BE49-F238E27FC236}">
                <a16:creationId xmlns:a16="http://schemas.microsoft.com/office/drawing/2014/main" id="{C10D027E-849E-C73B-4F3B-CD44BED1AAF5}"/>
              </a:ext>
            </a:extLst>
          </p:cNvPr>
          <p:cNvGraphicFramePr/>
          <p:nvPr>
            <p:extLst>
              <p:ext uri="{D42A27DB-BD31-4B8C-83A1-F6EECF244321}">
                <p14:modId xmlns:p14="http://schemas.microsoft.com/office/powerpoint/2010/main" val="273604471"/>
              </p:ext>
            </p:extLst>
          </p:nvPr>
        </p:nvGraphicFramePr>
        <p:xfrm>
          <a:off x="1339667" y="3429000"/>
          <a:ext cx="9236337" cy="23345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5025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18F3A-80F6-6909-8904-635E6E3B609A}"/>
              </a:ext>
            </a:extLst>
          </p:cNvPr>
          <p:cNvSpPr txBox="1"/>
          <p:nvPr/>
        </p:nvSpPr>
        <p:spPr>
          <a:xfrm>
            <a:off x="478121" y="1191354"/>
            <a:ext cx="8824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800" b="1" i="0" dirty="0">
                <a:solidFill>
                  <a:srgbClr val="2A104C"/>
                </a:solidFill>
                <a:effectLst/>
                <a:latin typeface="Avenir Black" panose="02000503020000020003" pitchFamily="2" charset="0"/>
              </a:rPr>
              <a:t>PRESENTATION POINTS</a:t>
            </a:r>
          </a:p>
        </p:txBody>
      </p:sp>
      <p:cxnSp>
        <p:nvCxnSpPr>
          <p:cNvPr id="4" name="Straight Connector 3">
            <a:extLst>
              <a:ext uri="{FF2B5EF4-FFF2-40B4-BE49-F238E27FC236}">
                <a16:creationId xmlns:a16="http://schemas.microsoft.com/office/drawing/2014/main" id="{B30C7AD7-DEDC-649C-C856-A6DD6188F5A7}"/>
              </a:ext>
            </a:extLst>
          </p:cNvPr>
          <p:cNvCxnSpPr>
            <a:cxnSpLocks/>
          </p:cNvCxnSpPr>
          <p:nvPr/>
        </p:nvCxnSpPr>
        <p:spPr>
          <a:xfrm>
            <a:off x="544381" y="702365"/>
            <a:ext cx="110920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4E418A7-C6A3-9991-55B7-A5B33482CA78}"/>
              </a:ext>
            </a:extLst>
          </p:cNvPr>
          <p:cNvSpPr txBox="1"/>
          <p:nvPr/>
        </p:nvSpPr>
        <p:spPr>
          <a:xfrm>
            <a:off x="464869" y="456144"/>
            <a:ext cx="45762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dirty="0">
                <a:effectLst/>
                <a:latin typeface="Avenir Medium" panose="02000503020000020003" pitchFamily="2" charset="0"/>
              </a:rPr>
              <a:t>UNOFFICIAL</a:t>
            </a:r>
          </a:p>
        </p:txBody>
      </p:sp>
      <p:pic>
        <p:nvPicPr>
          <p:cNvPr id="7" name="Picture 6">
            <a:extLst>
              <a:ext uri="{FF2B5EF4-FFF2-40B4-BE49-F238E27FC236}">
                <a16:creationId xmlns:a16="http://schemas.microsoft.com/office/drawing/2014/main" id="{201A0854-65A2-5431-CD2D-5D8741350C1D}"/>
              </a:ext>
            </a:extLst>
          </p:cNvPr>
          <p:cNvPicPr>
            <a:picLocks noChangeAspect="1"/>
          </p:cNvPicPr>
          <p:nvPr/>
        </p:nvPicPr>
        <p:blipFill>
          <a:blip r:embed="rId2"/>
          <a:stretch>
            <a:fillRect/>
          </a:stretch>
        </p:blipFill>
        <p:spPr>
          <a:xfrm>
            <a:off x="-5585" y="5332411"/>
            <a:ext cx="12192000" cy="1525589"/>
          </a:xfrm>
          <a:prstGeom prst="rect">
            <a:avLst/>
          </a:prstGeom>
        </p:spPr>
      </p:pic>
      <p:sp>
        <p:nvSpPr>
          <p:cNvPr id="8" name="Rectangle 7">
            <a:extLst>
              <a:ext uri="{FF2B5EF4-FFF2-40B4-BE49-F238E27FC236}">
                <a16:creationId xmlns:a16="http://schemas.microsoft.com/office/drawing/2014/main" id="{66D0D67C-7ED2-1D07-BB81-04C488B26DD0}"/>
              </a:ext>
            </a:extLst>
          </p:cNvPr>
          <p:cNvSpPr/>
          <p:nvPr/>
        </p:nvSpPr>
        <p:spPr>
          <a:xfrm>
            <a:off x="10305826" y="5862918"/>
            <a:ext cx="1549101" cy="613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Logo, company name&#10;&#10;Description automatically generated">
            <a:extLst>
              <a:ext uri="{FF2B5EF4-FFF2-40B4-BE49-F238E27FC236}">
                <a16:creationId xmlns:a16="http://schemas.microsoft.com/office/drawing/2014/main" id="{35C9C30C-D487-562A-D993-B972A0C309EC}"/>
              </a:ext>
            </a:extLst>
          </p:cNvPr>
          <p:cNvPicPr>
            <a:picLocks noChangeAspect="1"/>
          </p:cNvPicPr>
          <p:nvPr/>
        </p:nvPicPr>
        <p:blipFill rotWithShape="1">
          <a:blip r:embed="rId3"/>
          <a:srcRect l="6859" t="27783" r="6455" b="26850"/>
          <a:stretch/>
        </p:blipFill>
        <p:spPr>
          <a:xfrm>
            <a:off x="10531737" y="6015490"/>
            <a:ext cx="1368957" cy="506692"/>
          </a:xfrm>
          <a:prstGeom prst="rect">
            <a:avLst/>
          </a:prstGeom>
        </p:spPr>
      </p:pic>
    </p:spTree>
    <p:extLst>
      <p:ext uri="{BB962C8B-B14F-4D97-AF65-F5344CB8AC3E}">
        <p14:creationId xmlns:p14="http://schemas.microsoft.com/office/powerpoint/2010/main" val="186991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Recursive Receiver</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5</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85631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graphicFrame>
        <p:nvGraphicFramePr>
          <p:cNvPr id="11" name="Table 11">
            <a:extLst>
              <a:ext uri="{FF2B5EF4-FFF2-40B4-BE49-F238E27FC236}">
                <a16:creationId xmlns:a16="http://schemas.microsoft.com/office/drawing/2014/main" id="{C5F8B625-56F7-55D6-178B-F591ABB0ACFC}"/>
              </a:ext>
            </a:extLst>
          </p:cNvPr>
          <p:cNvGraphicFramePr>
            <a:graphicFrameLocks noGrp="1"/>
          </p:cNvGraphicFramePr>
          <p:nvPr>
            <p:extLst>
              <p:ext uri="{D42A27DB-BD31-4B8C-83A1-F6EECF244321}">
                <p14:modId xmlns:p14="http://schemas.microsoft.com/office/powerpoint/2010/main" val="946203771"/>
              </p:ext>
            </p:extLst>
          </p:nvPr>
        </p:nvGraphicFramePr>
        <p:xfrm>
          <a:off x="1753298" y="1276405"/>
          <a:ext cx="9060108" cy="1483360"/>
        </p:xfrm>
        <a:graphic>
          <a:graphicData uri="http://schemas.openxmlformats.org/drawingml/2006/table">
            <a:tbl>
              <a:tblPr firstRow="1" bandRow="1">
                <a:tableStyleId>{E8B1032C-EA38-4F05-BA0D-38AFFFC7BED3}</a:tableStyleId>
              </a:tblPr>
              <a:tblGrid>
                <a:gridCol w="1109760">
                  <a:extLst>
                    <a:ext uri="{9D8B030D-6E8A-4147-A177-3AD203B41FA5}">
                      <a16:colId xmlns:a16="http://schemas.microsoft.com/office/drawing/2014/main" val="3894841084"/>
                    </a:ext>
                  </a:extLst>
                </a:gridCol>
                <a:gridCol w="2279393">
                  <a:extLst>
                    <a:ext uri="{9D8B030D-6E8A-4147-A177-3AD203B41FA5}">
                      <a16:colId xmlns:a16="http://schemas.microsoft.com/office/drawing/2014/main" val="441140982"/>
                    </a:ext>
                  </a:extLst>
                </a:gridCol>
                <a:gridCol w="830510">
                  <a:extLst>
                    <a:ext uri="{9D8B030D-6E8A-4147-A177-3AD203B41FA5}">
                      <a16:colId xmlns:a16="http://schemas.microsoft.com/office/drawing/2014/main" val="384549626"/>
                    </a:ext>
                  </a:extLst>
                </a:gridCol>
                <a:gridCol w="1921079">
                  <a:extLst>
                    <a:ext uri="{9D8B030D-6E8A-4147-A177-3AD203B41FA5}">
                      <a16:colId xmlns:a16="http://schemas.microsoft.com/office/drawing/2014/main" val="3501301209"/>
                    </a:ext>
                  </a:extLst>
                </a:gridCol>
                <a:gridCol w="1468074">
                  <a:extLst>
                    <a:ext uri="{9D8B030D-6E8A-4147-A177-3AD203B41FA5}">
                      <a16:colId xmlns:a16="http://schemas.microsoft.com/office/drawing/2014/main" val="1114909614"/>
                    </a:ext>
                  </a:extLst>
                </a:gridCol>
                <a:gridCol w="1451292">
                  <a:extLst>
                    <a:ext uri="{9D8B030D-6E8A-4147-A177-3AD203B41FA5}">
                      <a16:colId xmlns:a16="http://schemas.microsoft.com/office/drawing/2014/main" val="2798071308"/>
                    </a:ext>
                  </a:extLst>
                </a:gridCol>
              </a:tblGrid>
              <a:tr h="370840">
                <a:tc>
                  <a:txBody>
                    <a:bodyPr/>
                    <a:lstStyle/>
                    <a:p>
                      <a:pPr algn="ctr"/>
                      <a:r>
                        <a:rPr lang="en-AU" dirty="0"/>
                        <a:t>Level</a:t>
                      </a:r>
                    </a:p>
                  </a:txBody>
                  <a:tcPr/>
                </a:tc>
                <a:tc>
                  <a:txBody>
                    <a:bodyPr/>
                    <a:lstStyle/>
                    <a:p>
                      <a:pPr algn="ctr"/>
                      <a:r>
                        <a:rPr lang="en-AU" dirty="0"/>
                        <a:t>Name</a:t>
                      </a:r>
                    </a:p>
                  </a:txBody>
                  <a:tcPr/>
                </a:tc>
                <a:tc>
                  <a:txBody>
                    <a:bodyPr/>
                    <a:lstStyle/>
                    <a:p>
                      <a:pPr algn="ctr"/>
                      <a:r>
                        <a:rPr lang="en-AU" dirty="0" err="1"/>
                        <a:t>LoE</a:t>
                      </a:r>
                      <a:endParaRPr lang="en-AU" dirty="0"/>
                    </a:p>
                  </a:txBody>
                  <a:tcPr/>
                </a:tc>
                <a:tc>
                  <a:txBody>
                    <a:bodyPr/>
                    <a:lstStyle/>
                    <a:p>
                      <a:pPr algn="ctr"/>
                      <a:r>
                        <a:rPr lang="en-AU" dirty="0"/>
                        <a:t>Allocated hours</a:t>
                      </a:r>
                    </a:p>
                  </a:txBody>
                  <a:tcPr/>
                </a:tc>
                <a:tc>
                  <a:txBody>
                    <a:bodyPr/>
                    <a:lstStyle/>
                    <a:p>
                      <a:pPr algn="ctr"/>
                      <a:r>
                        <a:rPr lang="en-AU" dirty="0"/>
                        <a:t>Spend hours</a:t>
                      </a:r>
                    </a:p>
                  </a:txBody>
                  <a:tcPr/>
                </a:tc>
                <a:tc>
                  <a:txBody>
                    <a:bodyPr/>
                    <a:lstStyle/>
                    <a:p>
                      <a:pPr algn="ctr"/>
                      <a:r>
                        <a:rPr lang="en-AU" dirty="0"/>
                        <a:t>Spend time</a:t>
                      </a:r>
                    </a:p>
                  </a:txBody>
                  <a:tcPr/>
                </a:tc>
                <a:extLst>
                  <a:ext uri="{0D108BD9-81ED-4DB2-BD59-A6C34878D82A}">
                    <a16:rowId xmlns:a16="http://schemas.microsoft.com/office/drawing/2014/main" val="1900642159"/>
                  </a:ext>
                </a:extLst>
              </a:tr>
              <a:tr h="370840">
                <a:tc>
                  <a:txBody>
                    <a:bodyPr/>
                    <a:lstStyle/>
                    <a:p>
                      <a:r>
                        <a:rPr lang="en-AU" dirty="0"/>
                        <a:t>Expert</a:t>
                      </a:r>
                    </a:p>
                  </a:txBody>
                  <a:tcPr/>
                </a:tc>
                <a:tc>
                  <a:txBody>
                    <a:bodyPr/>
                    <a:lstStyle/>
                    <a:p>
                      <a:r>
                        <a:rPr lang="en-AU" sz="1800" b="0" kern="1200" dirty="0">
                          <a:solidFill>
                            <a:schemeClr val="dk1"/>
                          </a:solidFill>
                          <a:effectLst/>
                        </a:rPr>
                        <a:t>Hugh Kennedy</a:t>
                      </a:r>
                      <a:endParaRPr lang="en-AU" dirty="0"/>
                    </a:p>
                  </a:txBody>
                  <a:tcPr/>
                </a:tc>
                <a:tc>
                  <a:txBody>
                    <a:bodyPr/>
                    <a:lstStyle/>
                    <a:p>
                      <a:pPr algn="ctr"/>
                      <a:r>
                        <a:rPr lang="en-AU" dirty="0"/>
                        <a:t>0.2</a:t>
                      </a:r>
                    </a:p>
                  </a:txBody>
                  <a:tcPr/>
                </a:tc>
                <a:tc>
                  <a:txBody>
                    <a:bodyPr/>
                    <a:lstStyle/>
                    <a:p>
                      <a:pPr algn="ctr"/>
                      <a:r>
                        <a:rPr lang="en-AU" dirty="0"/>
                        <a:t>121.6</a:t>
                      </a:r>
                    </a:p>
                  </a:txBody>
                  <a:tcPr/>
                </a:tc>
                <a:tc>
                  <a:txBody>
                    <a:bodyPr/>
                    <a:lstStyle/>
                    <a:p>
                      <a:pPr algn="ctr"/>
                      <a:r>
                        <a:rPr lang="en-AU" sz="1800" b="0" i="0" kern="1200" dirty="0">
                          <a:solidFill>
                            <a:schemeClr val="tx1"/>
                          </a:solidFill>
                          <a:effectLst/>
                          <a:latin typeface="+mn-lt"/>
                          <a:ea typeface="+mn-ea"/>
                          <a:cs typeface="+mn-cs"/>
                        </a:rPr>
                        <a:t>13</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10.69%</a:t>
                      </a:r>
                    </a:p>
                  </a:txBody>
                  <a:tcPr marL="9525" marR="9525" marT="9525" marB="0" anchor="b"/>
                </a:tc>
                <a:extLst>
                  <a:ext uri="{0D108BD9-81ED-4DB2-BD59-A6C34878D82A}">
                    <a16:rowId xmlns:a16="http://schemas.microsoft.com/office/drawing/2014/main" val="854471954"/>
                  </a:ext>
                </a:extLst>
              </a:tr>
              <a:tr h="370840">
                <a:tc>
                  <a:txBody>
                    <a:bodyPr/>
                    <a:lstStyle/>
                    <a:p>
                      <a:r>
                        <a:rPr lang="en-AU" dirty="0"/>
                        <a:t>Mid-level</a:t>
                      </a:r>
                    </a:p>
                  </a:txBody>
                  <a:tcPr/>
                </a:tc>
                <a:tc>
                  <a:txBody>
                    <a:bodyPr/>
                    <a:lstStyle/>
                    <a:p>
                      <a:r>
                        <a:rPr lang="en-AU" dirty="0"/>
                        <a:t>Diego Lozano</a:t>
                      </a:r>
                    </a:p>
                  </a:txBody>
                  <a:tcPr/>
                </a:tc>
                <a:tc>
                  <a:txBody>
                    <a:bodyPr/>
                    <a:lstStyle/>
                    <a:p>
                      <a:pPr algn="ctr"/>
                      <a:r>
                        <a:rPr lang="en-AU" dirty="0"/>
                        <a:t>0.4</a:t>
                      </a:r>
                    </a:p>
                  </a:txBody>
                  <a:tcPr/>
                </a:tc>
                <a:tc>
                  <a:txBody>
                    <a:bodyPr/>
                    <a:lstStyle/>
                    <a:p>
                      <a:pPr algn="ctr"/>
                      <a:r>
                        <a:rPr lang="en-AU" dirty="0"/>
                        <a:t>243.2</a:t>
                      </a:r>
                    </a:p>
                  </a:txBody>
                  <a:tcPr/>
                </a:tc>
                <a:tc>
                  <a:txBody>
                    <a:bodyPr/>
                    <a:lstStyle/>
                    <a:p>
                      <a:pPr algn="ctr"/>
                      <a:r>
                        <a:rPr lang="en-AU" sz="1800" b="0" i="0" kern="1200" dirty="0">
                          <a:solidFill>
                            <a:schemeClr val="tx1"/>
                          </a:solidFill>
                          <a:effectLst/>
                          <a:latin typeface="+mn-lt"/>
                          <a:ea typeface="+mn-ea"/>
                          <a:cs typeface="+mn-cs"/>
                        </a:rPr>
                        <a:t>67.6</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27.80%</a:t>
                      </a:r>
                    </a:p>
                  </a:txBody>
                  <a:tcPr marL="9525" marR="9525" marT="9525" marB="0" anchor="b"/>
                </a:tc>
                <a:extLst>
                  <a:ext uri="{0D108BD9-81ED-4DB2-BD59-A6C34878D82A}">
                    <a16:rowId xmlns:a16="http://schemas.microsoft.com/office/drawing/2014/main" val="1548330261"/>
                  </a:ext>
                </a:extLst>
              </a:tr>
              <a:tr h="370840">
                <a:tc>
                  <a:txBody>
                    <a:bodyPr/>
                    <a:lstStyle/>
                    <a:p>
                      <a:r>
                        <a:rPr lang="en-AU" dirty="0"/>
                        <a:t>Junior</a:t>
                      </a:r>
                    </a:p>
                  </a:txBody>
                  <a:tcPr/>
                </a:tc>
                <a:tc>
                  <a:txBody>
                    <a:bodyPr/>
                    <a:lstStyle/>
                    <a:p>
                      <a:r>
                        <a:rPr lang="en-AU" dirty="0"/>
                        <a:t>Swapnil Srivastava</a:t>
                      </a:r>
                    </a:p>
                  </a:txBody>
                  <a:tcPr/>
                </a:tc>
                <a:tc>
                  <a:txBody>
                    <a:bodyPr/>
                    <a:lstStyle/>
                    <a:p>
                      <a:pPr algn="ctr"/>
                      <a:r>
                        <a:rPr lang="en-AU" dirty="0"/>
                        <a:t>0.6</a:t>
                      </a:r>
                    </a:p>
                  </a:txBody>
                  <a:tcPr/>
                </a:tc>
                <a:tc>
                  <a:txBody>
                    <a:bodyPr/>
                    <a:lstStyle/>
                    <a:p>
                      <a:pPr algn="ctr"/>
                      <a:r>
                        <a:rPr lang="en-AU" dirty="0"/>
                        <a:t>364.8</a:t>
                      </a:r>
                    </a:p>
                  </a:txBody>
                  <a:tcPr/>
                </a:tc>
                <a:tc>
                  <a:txBody>
                    <a:bodyPr/>
                    <a:lstStyle/>
                    <a:p>
                      <a:pPr algn="ctr"/>
                      <a:r>
                        <a:rPr lang="en-AU" sz="1800" b="0" i="0" kern="1200" dirty="0">
                          <a:solidFill>
                            <a:schemeClr val="tx1"/>
                          </a:solidFill>
                          <a:effectLst/>
                          <a:latin typeface="+mn-lt"/>
                          <a:ea typeface="+mn-ea"/>
                          <a:cs typeface="+mn-cs"/>
                        </a:rPr>
                        <a:t>111.5</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30.56%</a:t>
                      </a:r>
                    </a:p>
                  </a:txBody>
                  <a:tcPr marL="9525" marR="9525" marT="9525" marB="0" anchor="b"/>
                </a:tc>
                <a:extLst>
                  <a:ext uri="{0D108BD9-81ED-4DB2-BD59-A6C34878D82A}">
                    <a16:rowId xmlns:a16="http://schemas.microsoft.com/office/drawing/2014/main" val="2345034149"/>
                  </a:ext>
                </a:extLst>
              </a:tr>
            </a:tbl>
          </a:graphicData>
        </a:graphic>
      </p:graphicFrame>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606098" y="3637273"/>
            <a:ext cx="11147583" cy="210918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stage 1 – Phase 1</a:t>
            </a:r>
          </a:p>
          <a:p>
            <a:pPr lvl="1">
              <a:buFont typeface="Wingdings" panose="05000000000000000000" pitchFamily="2" charset="2"/>
              <a:buChar char="ü"/>
            </a:pPr>
            <a:r>
              <a:rPr lang="en-US" sz="2000" dirty="0">
                <a:solidFill>
                  <a:schemeClr val="tx1"/>
                </a:solidFill>
                <a:ea typeface="+mn-lt"/>
                <a:cs typeface="+mn-lt"/>
              </a:rPr>
              <a:t>RF design and testing: basic digital filters, modulation/demodulation using the USRP &amp; GNU-radio.</a:t>
            </a:r>
          </a:p>
          <a:p>
            <a:pPr lvl="1">
              <a:buFont typeface="Wingdings" panose="05000000000000000000" pitchFamily="2" charset="2"/>
              <a:buChar char="ü"/>
            </a:pPr>
            <a:r>
              <a:rPr lang="en-US" sz="2000" dirty="0">
                <a:solidFill>
                  <a:schemeClr val="tx1"/>
                </a:solidFill>
                <a:ea typeface="+mn-lt"/>
                <a:cs typeface="+mn-lt"/>
              </a:rPr>
              <a:t>RF measurements, SNR, noise floor.</a:t>
            </a:r>
          </a:p>
          <a:p>
            <a:pPr lvl="1">
              <a:buFont typeface="Wingdings" panose="05000000000000000000" pitchFamily="2" charset="2"/>
              <a:buChar char="Ø"/>
            </a:pPr>
            <a:r>
              <a:rPr lang="en-US" sz="2000" dirty="0">
                <a:solidFill>
                  <a:schemeClr val="tx1"/>
                </a:solidFill>
                <a:ea typeface="+mn-lt"/>
                <a:cs typeface="+mn-lt"/>
              </a:rPr>
              <a:t>Reading and simulation of polyphase filter-bank (</a:t>
            </a:r>
            <a:r>
              <a:rPr lang="en-US" sz="2000" dirty="0" err="1">
                <a:solidFill>
                  <a:schemeClr val="tx1"/>
                </a:solidFill>
                <a:ea typeface="+mn-lt"/>
                <a:cs typeface="+mn-lt"/>
              </a:rPr>
              <a:t>Multirate</a:t>
            </a:r>
            <a:r>
              <a:rPr lang="en-US" sz="2000" dirty="0">
                <a:solidFill>
                  <a:schemeClr val="tx1"/>
                </a:solidFill>
                <a:ea typeface="+mn-lt"/>
                <a:cs typeface="+mn-lt"/>
              </a:rPr>
              <a:t>)</a:t>
            </a:r>
          </a:p>
          <a:p>
            <a:pPr lvl="1">
              <a:buFont typeface="Wingdings" panose="05000000000000000000" pitchFamily="2" charset="2"/>
              <a:buChar char="Ø"/>
            </a:pPr>
            <a:r>
              <a:rPr lang="en-US" sz="2000" dirty="0">
                <a:solidFill>
                  <a:schemeClr val="tx1"/>
                </a:solidFill>
                <a:ea typeface="+mn-lt"/>
                <a:cs typeface="+mn-lt"/>
              </a:rPr>
              <a:t>Implementation of a FMCW radar</a:t>
            </a:r>
          </a:p>
        </p:txBody>
      </p:sp>
      <p:sp>
        <p:nvSpPr>
          <p:cNvPr id="6" name="TextBox 5">
            <a:extLst>
              <a:ext uri="{FF2B5EF4-FFF2-40B4-BE49-F238E27FC236}">
                <a16:creationId xmlns:a16="http://schemas.microsoft.com/office/drawing/2014/main" id="{A6255223-BA50-E5BE-9074-E918E28B11C4}"/>
              </a:ext>
            </a:extLst>
          </p:cNvPr>
          <p:cNvSpPr txBox="1"/>
          <p:nvPr/>
        </p:nvSpPr>
        <p:spPr>
          <a:xfrm>
            <a:off x="492852" y="3036061"/>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30 JAN 23  to 19 MAY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(15 weeks 4 days)</a:t>
            </a:r>
          </a:p>
        </p:txBody>
      </p:sp>
    </p:spTree>
    <p:extLst>
      <p:ext uri="{BB962C8B-B14F-4D97-AF65-F5344CB8AC3E}">
        <p14:creationId xmlns:p14="http://schemas.microsoft.com/office/powerpoint/2010/main" val="374955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cs typeface="Calibri"/>
              </a:rPr>
              <a:t>Differential LPI DSP</a:t>
            </a:r>
            <a:endParaRPr lang="en-US" dirty="0"/>
          </a:p>
        </p:txBody>
      </p:sp>
      <p:sp>
        <p:nvSpPr>
          <p:cNvPr id="3" name="Content Placeholder 2">
            <a:extLst>
              <a:ext uri="{FF2B5EF4-FFF2-40B4-BE49-F238E27FC236}">
                <a16:creationId xmlns:a16="http://schemas.microsoft.com/office/drawing/2014/main" id="{948C8F62-50EE-6504-3AC0-BC339480D3F6}"/>
              </a:ext>
            </a:extLst>
          </p:cNvPr>
          <p:cNvSpPr>
            <a:spLocks noGrp="1"/>
          </p:cNvSpPr>
          <p:nvPr>
            <p:ph idx="1"/>
          </p:nvPr>
        </p:nvSpPr>
        <p:spPr>
          <a:xfrm>
            <a:off x="69057" y="868854"/>
            <a:ext cx="11284744" cy="1273051"/>
          </a:xfrm>
        </p:spPr>
        <p:txBody>
          <a:bodyPr vert="horz" lIns="91440" tIns="45720" rIns="91440" bIns="45720" rtlCol="0" anchor="t">
            <a:normAutofit fontScale="47500" lnSpcReduction="20000"/>
          </a:bodyPr>
          <a:lstStyle/>
          <a:p>
            <a:pPr lvl="1">
              <a:lnSpc>
                <a:spcPct val="160000"/>
              </a:lnSpc>
            </a:pPr>
            <a:r>
              <a:rPr lang="en-US" sz="3400" dirty="0">
                <a:solidFill>
                  <a:schemeClr val="tx1"/>
                </a:solidFill>
                <a:ea typeface="+mn-lt"/>
                <a:cs typeface="+mn-lt"/>
              </a:rPr>
              <a:t>This project is aimed to investigate and create novel radio-techniques using machine learning. This can be accomplished by characterization transmission impairments and modeling of RF systems with auto-differentiable blocks that allow gradients to backpropagate from an objective function.</a:t>
            </a:r>
          </a:p>
          <a:p>
            <a:pPr lvl="1">
              <a:lnSpc>
                <a:spcPct val="160000"/>
              </a:lnSpc>
            </a:pPr>
            <a:endParaRPr lang="en-US" sz="2000" dirty="0">
              <a:solidFill>
                <a:schemeClr val="tx1"/>
              </a:solidFill>
              <a:ea typeface="+mn-lt"/>
              <a:cs typeface="+mn-lt"/>
            </a:endParaRPr>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6</a:t>
            </a:fld>
            <a:endParaRPr lang="en-AU" dirty="0"/>
          </a:p>
        </p:txBody>
      </p:sp>
      <p:sp>
        <p:nvSpPr>
          <p:cNvPr id="14" name="Content Placeholder 2">
            <a:extLst>
              <a:ext uri="{FF2B5EF4-FFF2-40B4-BE49-F238E27FC236}">
                <a16:creationId xmlns:a16="http://schemas.microsoft.com/office/drawing/2014/main" id="{14C69B68-5EEF-A7A5-9880-AC2DE75AA540}"/>
              </a:ext>
            </a:extLst>
          </p:cNvPr>
          <p:cNvSpPr txBox="1">
            <a:spLocks/>
          </p:cNvSpPr>
          <p:nvPr/>
        </p:nvSpPr>
        <p:spPr>
          <a:xfrm>
            <a:off x="794594" y="2141905"/>
            <a:ext cx="3107810"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ea typeface="Calibri"/>
                <a:cs typeface="Calibri"/>
              </a:rPr>
              <a:t>Infrastructure</a:t>
            </a:r>
          </a:p>
        </p:txBody>
      </p:sp>
      <p:graphicFrame>
        <p:nvGraphicFramePr>
          <p:cNvPr id="15" name="Table 11">
            <a:extLst>
              <a:ext uri="{FF2B5EF4-FFF2-40B4-BE49-F238E27FC236}">
                <a16:creationId xmlns:a16="http://schemas.microsoft.com/office/drawing/2014/main" id="{F4AD32BC-C716-CEA7-BF74-75DD365EB5EB}"/>
              </a:ext>
            </a:extLst>
          </p:cNvPr>
          <p:cNvGraphicFramePr>
            <a:graphicFrameLocks noGrp="1"/>
          </p:cNvGraphicFramePr>
          <p:nvPr/>
        </p:nvGraphicFramePr>
        <p:xfrm>
          <a:off x="558835" y="2696128"/>
          <a:ext cx="3579329" cy="2268840"/>
        </p:xfrm>
        <a:graphic>
          <a:graphicData uri="http://schemas.openxmlformats.org/drawingml/2006/table">
            <a:tbl>
              <a:tblPr firstRow="1" bandRow="1">
                <a:tableStyleId>{E8B1032C-EA38-4F05-BA0D-38AFFFC7BED3}</a:tableStyleId>
              </a:tblPr>
              <a:tblGrid>
                <a:gridCol w="3579329">
                  <a:extLst>
                    <a:ext uri="{9D8B030D-6E8A-4147-A177-3AD203B41FA5}">
                      <a16:colId xmlns:a16="http://schemas.microsoft.com/office/drawing/2014/main" val="3894841084"/>
                    </a:ext>
                  </a:extLst>
                </a:gridCol>
              </a:tblGrid>
              <a:tr h="378140">
                <a:tc>
                  <a:txBody>
                    <a:bodyPr/>
                    <a:lstStyle/>
                    <a:p>
                      <a:pPr algn="ctr"/>
                      <a:r>
                        <a:rPr lang="en-AU" dirty="0"/>
                        <a:t>Item</a:t>
                      </a:r>
                    </a:p>
                  </a:txBody>
                  <a:tcPr/>
                </a:tc>
                <a:extLst>
                  <a:ext uri="{0D108BD9-81ED-4DB2-BD59-A6C34878D82A}">
                    <a16:rowId xmlns:a16="http://schemas.microsoft.com/office/drawing/2014/main" val="1900642159"/>
                  </a:ext>
                </a:extLst>
              </a:tr>
              <a:tr h="378140">
                <a:tc>
                  <a:txBody>
                    <a:bodyPr/>
                    <a:lstStyle/>
                    <a:p>
                      <a:r>
                        <a:rPr lang="en-AU" dirty="0"/>
                        <a:t>Desktop computer</a:t>
                      </a:r>
                    </a:p>
                  </a:txBody>
                  <a:tcPr/>
                </a:tc>
                <a:extLst>
                  <a:ext uri="{0D108BD9-81ED-4DB2-BD59-A6C34878D82A}">
                    <a16:rowId xmlns:a16="http://schemas.microsoft.com/office/drawing/2014/main" val="854471954"/>
                  </a:ext>
                </a:extLst>
              </a:tr>
              <a:tr h="378140">
                <a:tc>
                  <a:txBody>
                    <a:bodyPr/>
                    <a:lstStyle/>
                    <a:p>
                      <a:r>
                        <a:rPr lang="en-AU" dirty="0"/>
                        <a:t>Server</a:t>
                      </a:r>
                    </a:p>
                  </a:txBody>
                  <a:tcPr/>
                </a:tc>
                <a:extLst>
                  <a:ext uri="{0D108BD9-81ED-4DB2-BD59-A6C34878D82A}">
                    <a16:rowId xmlns:a16="http://schemas.microsoft.com/office/drawing/2014/main" val="1548330261"/>
                  </a:ext>
                </a:extLst>
              </a:tr>
              <a:tr h="378140">
                <a:tc>
                  <a:txBody>
                    <a:bodyPr/>
                    <a:lstStyle/>
                    <a:p>
                      <a:r>
                        <a:rPr lang="en-AU" dirty="0"/>
                        <a:t>GitHub repository</a:t>
                      </a:r>
                    </a:p>
                  </a:txBody>
                  <a:tcPr/>
                </a:tc>
                <a:extLst>
                  <a:ext uri="{0D108BD9-81ED-4DB2-BD59-A6C34878D82A}">
                    <a16:rowId xmlns:a16="http://schemas.microsoft.com/office/drawing/2014/main" val="245994863"/>
                  </a:ext>
                </a:extLst>
              </a:tr>
              <a:tr h="378140">
                <a:tc>
                  <a:txBody>
                    <a:bodyPr/>
                    <a:lstStyle/>
                    <a:p>
                      <a:r>
                        <a:rPr lang="en-AU" dirty="0"/>
                        <a:t>Visual Studio Software</a:t>
                      </a:r>
                    </a:p>
                  </a:txBody>
                  <a:tcPr/>
                </a:tc>
                <a:extLst>
                  <a:ext uri="{0D108BD9-81ED-4DB2-BD59-A6C34878D82A}">
                    <a16:rowId xmlns:a16="http://schemas.microsoft.com/office/drawing/2014/main" val="2345034149"/>
                  </a:ext>
                </a:extLst>
              </a:tr>
              <a:tr h="378140">
                <a:tc>
                  <a:txBody>
                    <a:bodyPr/>
                    <a:lstStyle/>
                    <a:p>
                      <a:r>
                        <a:rPr lang="en-AU" dirty="0"/>
                        <a:t>Python 3.10 programming language</a:t>
                      </a:r>
                    </a:p>
                  </a:txBody>
                  <a:tcPr/>
                </a:tc>
                <a:extLst>
                  <a:ext uri="{0D108BD9-81ED-4DB2-BD59-A6C34878D82A}">
                    <a16:rowId xmlns:a16="http://schemas.microsoft.com/office/drawing/2014/main" val="526044716"/>
                  </a:ext>
                </a:extLst>
              </a:tr>
            </a:tbl>
          </a:graphicData>
        </a:graphic>
      </p:graphicFrame>
      <p:pic>
        <p:nvPicPr>
          <p:cNvPr id="10" name="Picture 9">
            <a:extLst>
              <a:ext uri="{FF2B5EF4-FFF2-40B4-BE49-F238E27FC236}">
                <a16:creationId xmlns:a16="http://schemas.microsoft.com/office/drawing/2014/main" id="{43F436FC-6D92-EDF8-2626-5AB01A724402}"/>
              </a:ext>
            </a:extLst>
          </p:cNvPr>
          <p:cNvPicPr>
            <a:picLocks noChangeAspect="1"/>
          </p:cNvPicPr>
          <p:nvPr/>
        </p:nvPicPr>
        <p:blipFill>
          <a:blip r:embed="rId2"/>
          <a:stretch>
            <a:fillRect/>
          </a:stretch>
        </p:blipFill>
        <p:spPr>
          <a:xfrm>
            <a:off x="5285931" y="1920750"/>
            <a:ext cx="4915082" cy="3819595"/>
          </a:xfrm>
          <a:prstGeom prst="rect">
            <a:avLst/>
          </a:prstGeom>
        </p:spPr>
      </p:pic>
    </p:spTree>
    <p:extLst>
      <p:ext uri="{BB962C8B-B14F-4D97-AF65-F5344CB8AC3E}">
        <p14:creationId xmlns:p14="http://schemas.microsoft.com/office/powerpoint/2010/main" val="419238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cs typeface="Calibri"/>
              </a:rPr>
              <a:t>Differential LPI DSP</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7</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85631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graphicFrame>
        <p:nvGraphicFramePr>
          <p:cNvPr id="11" name="Table 11">
            <a:extLst>
              <a:ext uri="{FF2B5EF4-FFF2-40B4-BE49-F238E27FC236}">
                <a16:creationId xmlns:a16="http://schemas.microsoft.com/office/drawing/2014/main" id="{C5F8B625-56F7-55D6-178B-F591ABB0ACFC}"/>
              </a:ext>
            </a:extLst>
          </p:cNvPr>
          <p:cNvGraphicFramePr>
            <a:graphicFrameLocks noGrp="1"/>
          </p:cNvGraphicFramePr>
          <p:nvPr>
            <p:extLst>
              <p:ext uri="{D42A27DB-BD31-4B8C-83A1-F6EECF244321}">
                <p14:modId xmlns:p14="http://schemas.microsoft.com/office/powerpoint/2010/main" val="1200637189"/>
              </p:ext>
            </p:extLst>
          </p:nvPr>
        </p:nvGraphicFramePr>
        <p:xfrm>
          <a:off x="1753298" y="1276405"/>
          <a:ext cx="9060108" cy="1112520"/>
        </p:xfrm>
        <a:graphic>
          <a:graphicData uri="http://schemas.openxmlformats.org/drawingml/2006/table">
            <a:tbl>
              <a:tblPr firstRow="1" bandRow="1">
                <a:tableStyleId>{E8B1032C-EA38-4F05-BA0D-38AFFFC7BED3}</a:tableStyleId>
              </a:tblPr>
              <a:tblGrid>
                <a:gridCol w="1109760">
                  <a:extLst>
                    <a:ext uri="{9D8B030D-6E8A-4147-A177-3AD203B41FA5}">
                      <a16:colId xmlns:a16="http://schemas.microsoft.com/office/drawing/2014/main" val="3894841084"/>
                    </a:ext>
                  </a:extLst>
                </a:gridCol>
                <a:gridCol w="2279393">
                  <a:extLst>
                    <a:ext uri="{9D8B030D-6E8A-4147-A177-3AD203B41FA5}">
                      <a16:colId xmlns:a16="http://schemas.microsoft.com/office/drawing/2014/main" val="441140982"/>
                    </a:ext>
                  </a:extLst>
                </a:gridCol>
                <a:gridCol w="830510">
                  <a:extLst>
                    <a:ext uri="{9D8B030D-6E8A-4147-A177-3AD203B41FA5}">
                      <a16:colId xmlns:a16="http://schemas.microsoft.com/office/drawing/2014/main" val="384549626"/>
                    </a:ext>
                  </a:extLst>
                </a:gridCol>
                <a:gridCol w="1921079">
                  <a:extLst>
                    <a:ext uri="{9D8B030D-6E8A-4147-A177-3AD203B41FA5}">
                      <a16:colId xmlns:a16="http://schemas.microsoft.com/office/drawing/2014/main" val="3501301209"/>
                    </a:ext>
                  </a:extLst>
                </a:gridCol>
                <a:gridCol w="1468074">
                  <a:extLst>
                    <a:ext uri="{9D8B030D-6E8A-4147-A177-3AD203B41FA5}">
                      <a16:colId xmlns:a16="http://schemas.microsoft.com/office/drawing/2014/main" val="1114909614"/>
                    </a:ext>
                  </a:extLst>
                </a:gridCol>
                <a:gridCol w="1451292">
                  <a:extLst>
                    <a:ext uri="{9D8B030D-6E8A-4147-A177-3AD203B41FA5}">
                      <a16:colId xmlns:a16="http://schemas.microsoft.com/office/drawing/2014/main" val="2798071308"/>
                    </a:ext>
                  </a:extLst>
                </a:gridCol>
              </a:tblGrid>
              <a:tr h="370840">
                <a:tc>
                  <a:txBody>
                    <a:bodyPr/>
                    <a:lstStyle/>
                    <a:p>
                      <a:pPr algn="ctr"/>
                      <a:r>
                        <a:rPr lang="en-AU" dirty="0"/>
                        <a:t>Level</a:t>
                      </a:r>
                    </a:p>
                  </a:txBody>
                  <a:tcPr/>
                </a:tc>
                <a:tc>
                  <a:txBody>
                    <a:bodyPr/>
                    <a:lstStyle/>
                    <a:p>
                      <a:pPr algn="ctr"/>
                      <a:r>
                        <a:rPr lang="en-AU" dirty="0"/>
                        <a:t>Name</a:t>
                      </a:r>
                    </a:p>
                  </a:txBody>
                  <a:tcPr/>
                </a:tc>
                <a:tc>
                  <a:txBody>
                    <a:bodyPr/>
                    <a:lstStyle/>
                    <a:p>
                      <a:pPr algn="ctr"/>
                      <a:r>
                        <a:rPr lang="en-AU" dirty="0" err="1"/>
                        <a:t>LoE</a:t>
                      </a:r>
                      <a:endParaRPr lang="en-AU" dirty="0"/>
                    </a:p>
                  </a:txBody>
                  <a:tcPr/>
                </a:tc>
                <a:tc>
                  <a:txBody>
                    <a:bodyPr/>
                    <a:lstStyle/>
                    <a:p>
                      <a:pPr algn="ctr"/>
                      <a:r>
                        <a:rPr lang="en-AU" dirty="0"/>
                        <a:t>Allocated hours</a:t>
                      </a:r>
                    </a:p>
                  </a:txBody>
                  <a:tcPr/>
                </a:tc>
                <a:tc>
                  <a:txBody>
                    <a:bodyPr/>
                    <a:lstStyle/>
                    <a:p>
                      <a:pPr algn="ctr"/>
                      <a:r>
                        <a:rPr lang="en-AU" dirty="0"/>
                        <a:t>Spend hours</a:t>
                      </a:r>
                    </a:p>
                  </a:txBody>
                  <a:tcPr/>
                </a:tc>
                <a:tc>
                  <a:txBody>
                    <a:bodyPr/>
                    <a:lstStyle/>
                    <a:p>
                      <a:pPr algn="ctr"/>
                      <a:r>
                        <a:rPr lang="en-AU" dirty="0"/>
                        <a:t>Spend time</a:t>
                      </a:r>
                    </a:p>
                  </a:txBody>
                  <a:tcPr/>
                </a:tc>
                <a:extLst>
                  <a:ext uri="{0D108BD9-81ED-4DB2-BD59-A6C34878D82A}">
                    <a16:rowId xmlns:a16="http://schemas.microsoft.com/office/drawing/2014/main" val="1900642159"/>
                  </a:ext>
                </a:extLst>
              </a:tr>
              <a:tr h="370840">
                <a:tc>
                  <a:txBody>
                    <a:bodyPr/>
                    <a:lstStyle/>
                    <a:p>
                      <a:r>
                        <a:rPr lang="en-AU" dirty="0"/>
                        <a:t>Expert</a:t>
                      </a:r>
                    </a:p>
                  </a:txBody>
                  <a:tcPr/>
                </a:tc>
                <a:tc>
                  <a:txBody>
                    <a:bodyPr/>
                    <a:lstStyle/>
                    <a:p>
                      <a:r>
                        <a:rPr lang="en-US" dirty="0">
                          <a:solidFill>
                            <a:schemeClr val="tx1"/>
                          </a:solidFill>
                          <a:cs typeface="Calibri"/>
                        </a:rPr>
                        <a:t>Daniel Gibbons</a:t>
                      </a:r>
                      <a:endParaRPr lang="en-AU" dirty="0"/>
                    </a:p>
                  </a:txBody>
                  <a:tcPr/>
                </a:tc>
                <a:tc>
                  <a:txBody>
                    <a:bodyPr/>
                    <a:lstStyle/>
                    <a:p>
                      <a:pPr algn="ctr"/>
                      <a:r>
                        <a:rPr lang="en-AU" dirty="0"/>
                        <a:t>0.2</a:t>
                      </a:r>
                    </a:p>
                  </a:txBody>
                  <a:tcPr/>
                </a:tc>
                <a:tc>
                  <a:txBody>
                    <a:bodyPr/>
                    <a:lstStyle/>
                    <a:p>
                      <a:pPr algn="ctr"/>
                      <a:r>
                        <a:rPr lang="en-AU" sz="1800" b="0" i="0" kern="1200" dirty="0">
                          <a:solidFill>
                            <a:schemeClr val="tx1"/>
                          </a:solidFill>
                          <a:effectLst/>
                          <a:latin typeface="+mn-lt"/>
                          <a:ea typeface="+mn-ea"/>
                          <a:cs typeface="+mn-cs"/>
                        </a:rPr>
                        <a:t>182.4</a:t>
                      </a:r>
                      <a:endParaRPr lang="en-AU" dirty="0"/>
                    </a:p>
                  </a:txBody>
                  <a:tcPr/>
                </a:tc>
                <a:tc>
                  <a:txBody>
                    <a:bodyPr/>
                    <a:lstStyle/>
                    <a:p>
                      <a:pPr algn="ctr"/>
                      <a:r>
                        <a:rPr lang="en-AU" sz="1800" b="0" i="0" kern="1200" dirty="0">
                          <a:solidFill>
                            <a:schemeClr val="tx1"/>
                          </a:solidFill>
                          <a:effectLst/>
                          <a:latin typeface="+mn-lt"/>
                          <a:ea typeface="+mn-ea"/>
                          <a:cs typeface="+mn-cs"/>
                        </a:rPr>
                        <a:t>17.8</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9.76%</a:t>
                      </a:r>
                    </a:p>
                  </a:txBody>
                  <a:tcPr marL="9525" marR="9525" marT="9525" marB="0" anchor="b"/>
                </a:tc>
                <a:extLst>
                  <a:ext uri="{0D108BD9-81ED-4DB2-BD59-A6C34878D82A}">
                    <a16:rowId xmlns:a16="http://schemas.microsoft.com/office/drawing/2014/main" val="854471954"/>
                  </a:ext>
                </a:extLst>
              </a:tr>
              <a:tr h="370840">
                <a:tc>
                  <a:txBody>
                    <a:bodyPr/>
                    <a:lstStyle/>
                    <a:p>
                      <a:r>
                        <a:rPr lang="en-AU" dirty="0"/>
                        <a:t>Mid-level</a:t>
                      </a:r>
                    </a:p>
                  </a:txBody>
                  <a:tcPr/>
                </a:tc>
                <a:tc>
                  <a:txBody>
                    <a:bodyPr/>
                    <a:lstStyle/>
                    <a:p>
                      <a:r>
                        <a:rPr lang="en-AU" dirty="0"/>
                        <a:t>Diego Lozano</a:t>
                      </a:r>
                    </a:p>
                  </a:txBody>
                  <a:tcPr/>
                </a:tc>
                <a:tc>
                  <a:txBody>
                    <a:bodyPr/>
                    <a:lstStyle/>
                    <a:p>
                      <a:pPr algn="ctr"/>
                      <a:r>
                        <a:rPr lang="en-AU" dirty="0"/>
                        <a:t>0.4</a:t>
                      </a:r>
                    </a:p>
                  </a:txBody>
                  <a:tcPr/>
                </a:tc>
                <a:tc>
                  <a:txBody>
                    <a:bodyPr/>
                    <a:lstStyle/>
                    <a:p>
                      <a:pPr algn="ctr"/>
                      <a:r>
                        <a:rPr lang="en-AU" sz="1800" b="0" i="0" kern="1200" dirty="0">
                          <a:solidFill>
                            <a:schemeClr val="tx1"/>
                          </a:solidFill>
                          <a:effectLst/>
                          <a:latin typeface="+mn-lt"/>
                          <a:ea typeface="+mn-ea"/>
                          <a:cs typeface="+mn-cs"/>
                        </a:rPr>
                        <a:t>273.6</a:t>
                      </a:r>
                      <a:endParaRPr lang="en-AU" dirty="0"/>
                    </a:p>
                  </a:txBody>
                  <a:tcPr/>
                </a:tc>
                <a:tc>
                  <a:txBody>
                    <a:bodyPr/>
                    <a:lstStyle/>
                    <a:p>
                      <a:pPr algn="ctr"/>
                      <a:r>
                        <a:rPr lang="en-AU" sz="1800" b="0" i="0" kern="1200" dirty="0">
                          <a:solidFill>
                            <a:schemeClr val="tx1"/>
                          </a:solidFill>
                          <a:effectLst/>
                          <a:latin typeface="+mn-lt"/>
                          <a:ea typeface="+mn-ea"/>
                          <a:cs typeface="+mn-cs"/>
                        </a:rPr>
                        <a:t>60.0</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21.93%</a:t>
                      </a:r>
                    </a:p>
                  </a:txBody>
                  <a:tcPr marL="9525" marR="9525" marT="9525" marB="0" anchor="b"/>
                </a:tc>
                <a:extLst>
                  <a:ext uri="{0D108BD9-81ED-4DB2-BD59-A6C34878D82A}">
                    <a16:rowId xmlns:a16="http://schemas.microsoft.com/office/drawing/2014/main" val="1548330261"/>
                  </a:ext>
                </a:extLst>
              </a:tr>
            </a:tbl>
          </a:graphicData>
        </a:graphic>
      </p:graphicFrame>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540389" y="3420879"/>
            <a:ext cx="7798267" cy="26504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Establish DSSS baseline</a:t>
            </a:r>
          </a:p>
          <a:p>
            <a:pPr lvl="1">
              <a:buFont typeface="Wingdings" panose="05000000000000000000" pitchFamily="2" charset="2"/>
              <a:buChar char="ü"/>
            </a:pPr>
            <a:r>
              <a:rPr lang="en-US" sz="2000" dirty="0">
                <a:solidFill>
                  <a:schemeClr val="tx1"/>
                </a:solidFill>
                <a:ea typeface="+mn-lt"/>
                <a:cs typeface="+mn-lt"/>
              </a:rPr>
              <a:t>Implement the Received and transmitter DSSS @ baseline</a:t>
            </a:r>
          </a:p>
          <a:p>
            <a:pPr lvl="1">
              <a:buFont typeface="Wingdings" panose="05000000000000000000" pitchFamily="2" charset="2"/>
              <a:buChar char="ü"/>
            </a:pPr>
            <a:r>
              <a:rPr lang="en-US" sz="2000" dirty="0">
                <a:solidFill>
                  <a:schemeClr val="tx1"/>
                </a:solidFill>
                <a:ea typeface="+mn-lt"/>
                <a:cs typeface="+mn-lt"/>
              </a:rPr>
              <a:t>Simulate a simple transmission with AWGN</a:t>
            </a:r>
          </a:p>
          <a:p>
            <a:pPr lvl="1">
              <a:buFont typeface="Wingdings" panose="05000000000000000000" pitchFamily="2" charset="2"/>
              <a:buChar char="ü"/>
            </a:pPr>
            <a:r>
              <a:rPr lang="en-US" sz="2000" dirty="0">
                <a:solidFill>
                  <a:schemeClr val="tx1"/>
                </a:solidFill>
                <a:ea typeface="+mn-lt"/>
                <a:cs typeface="+mn-lt"/>
              </a:rPr>
              <a:t>Optimize the receiver gain based on gradients to recover the transmitted message in a simple transmission.</a:t>
            </a:r>
          </a:p>
          <a:p>
            <a:pPr lvl="1">
              <a:buFont typeface="Wingdings" panose="05000000000000000000" pitchFamily="2" charset="2"/>
              <a:buChar char="Ø"/>
            </a:pPr>
            <a:r>
              <a:rPr lang="en-US" sz="2000" dirty="0">
                <a:solidFill>
                  <a:schemeClr val="tx1"/>
                </a:solidFill>
                <a:ea typeface="+mn-lt"/>
                <a:cs typeface="+mn-lt"/>
              </a:rPr>
              <a:t>Add channel distortion effect and implement a new architecture.</a:t>
            </a:r>
          </a:p>
        </p:txBody>
      </p:sp>
      <p:sp>
        <p:nvSpPr>
          <p:cNvPr id="6" name="TextBox 5">
            <a:extLst>
              <a:ext uri="{FF2B5EF4-FFF2-40B4-BE49-F238E27FC236}">
                <a16:creationId xmlns:a16="http://schemas.microsoft.com/office/drawing/2014/main" id="{A6255223-BA50-E5BE-9074-E918E28B11C4}"/>
              </a:ext>
            </a:extLst>
          </p:cNvPr>
          <p:cNvSpPr txBox="1"/>
          <p:nvPr/>
        </p:nvSpPr>
        <p:spPr>
          <a:xfrm>
            <a:off x="540390" y="2897913"/>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06 FEB 23  to </a:t>
            </a:r>
            <a:r>
              <a:rPr lang="en-US" dirty="0">
                <a:ea typeface="+mn-lt"/>
                <a:cs typeface="+mn-lt"/>
              </a:rPr>
              <a:t>30</a:t>
            </a:r>
            <a:r>
              <a:rPr lang="en-US" sz="1800" dirty="0">
                <a:solidFill>
                  <a:schemeClr val="tx1"/>
                </a:solidFill>
                <a:ea typeface="+mn-lt"/>
                <a:cs typeface="+mn-lt"/>
              </a:rPr>
              <a:t> JUN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a:t>
            </a:r>
            <a:r>
              <a:rPr lang="en-US" dirty="0">
                <a:ea typeface="+mn-lt"/>
                <a:cs typeface="+mn-lt"/>
              </a:rPr>
              <a:t>20</a:t>
            </a:r>
            <a:r>
              <a:rPr lang="en-US" sz="1800" dirty="0">
                <a:solidFill>
                  <a:schemeClr val="tx1"/>
                </a:solidFill>
                <a:ea typeface="+mn-lt"/>
                <a:cs typeface="+mn-lt"/>
              </a:rPr>
              <a:t> weeks 4 days)</a:t>
            </a:r>
          </a:p>
        </p:txBody>
      </p:sp>
      <p:pic>
        <p:nvPicPr>
          <p:cNvPr id="7" name="Picture 6">
            <a:extLst>
              <a:ext uri="{FF2B5EF4-FFF2-40B4-BE49-F238E27FC236}">
                <a16:creationId xmlns:a16="http://schemas.microsoft.com/office/drawing/2014/main" id="{55C66100-1142-C66D-2023-4C2D22EE29A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53401" y="3287086"/>
            <a:ext cx="2797946" cy="2641806"/>
          </a:xfrm>
          <a:prstGeom prst="rect">
            <a:avLst/>
          </a:prstGeom>
        </p:spPr>
      </p:pic>
    </p:spTree>
    <p:extLst>
      <p:ext uri="{BB962C8B-B14F-4D97-AF65-F5344CB8AC3E}">
        <p14:creationId xmlns:p14="http://schemas.microsoft.com/office/powerpoint/2010/main" val="118263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FPECM Power measurement</a:t>
            </a:r>
            <a:endParaRPr lang="en-US" dirty="0"/>
          </a:p>
        </p:txBody>
      </p:sp>
      <p:sp>
        <p:nvSpPr>
          <p:cNvPr id="3" name="Content Placeholder 2">
            <a:extLst>
              <a:ext uri="{FF2B5EF4-FFF2-40B4-BE49-F238E27FC236}">
                <a16:creationId xmlns:a16="http://schemas.microsoft.com/office/drawing/2014/main" id="{948C8F62-50EE-6504-3AC0-BC339480D3F6}"/>
              </a:ext>
            </a:extLst>
          </p:cNvPr>
          <p:cNvSpPr>
            <a:spLocks noGrp="1"/>
          </p:cNvSpPr>
          <p:nvPr>
            <p:ph idx="1"/>
          </p:nvPr>
        </p:nvSpPr>
        <p:spPr>
          <a:xfrm>
            <a:off x="69057" y="868854"/>
            <a:ext cx="11284744" cy="1273051"/>
          </a:xfrm>
        </p:spPr>
        <p:txBody>
          <a:bodyPr vert="horz" lIns="91440" tIns="45720" rIns="91440" bIns="45720" rtlCol="0" anchor="t">
            <a:normAutofit fontScale="62500" lnSpcReduction="20000"/>
          </a:bodyPr>
          <a:lstStyle/>
          <a:p>
            <a:pPr lvl="1">
              <a:lnSpc>
                <a:spcPct val="160000"/>
              </a:lnSpc>
            </a:pPr>
            <a:r>
              <a:rPr lang="en-US" sz="3400" dirty="0">
                <a:solidFill>
                  <a:schemeClr val="tx1"/>
                </a:solidFill>
                <a:ea typeface="+mn-lt"/>
                <a:cs typeface="+mn-lt"/>
              </a:rPr>
              <a:t>This project is aimed to provide automated characterization of transmitted RF energy in both angle of arrival and distance. It will then transfer the measured RF energy to usable polar plots.</a:t>
            </a:r>
          </a:p>
          <a:p>
            <a:pPr lvl="1">
              <a:lnSpc>
                <a:spcPct val="160000"/>
              </a:lnSpc>
            </a:pPr>
            <a:endParaRPr lang="en-US" sz="2000" dirty="0">
              <a:solidFill>
                <a:schemeClr val="tx1"/>
              </a:solidFill>
              <a:ea typeface="+mn-lt"/>
              <a:cs typeface="+mn-lt"/>
            </a:endParaRPr>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8</a:t>
            </a:fld>
            <a:endParaRPr lang="en-AU" dirty="0"/>
          </a:p>
        </p:txBody>
      </p:sp>
      <p:sp>
        <p:nvSpPr>
          <p:cNvPr id="14" name="Content Placeholder 2">
            <a:extLst>
              <a:ext uri="{FF2B5EF4-FFF2-40B4-BE49-F238E27FC236}">
                <a16:creationId xmlns:a16="http://schemas.microsoft.com/office/drawing/2014/main" id="{14C69B68-5EEF-A7A5-9880-AC2DE75AA540}"/>
              </a:ext>
            </a:extLst>
          </p:cNvPr>
          <p:cNvSpPr txBox="1">
            <a:spLocks/>
          </p:cNvSpPr>
          <p:nvPr/>
        </p:nvSpPr>
        <p:spPr>
          <a:xfrm>
            <a:off x="794594" y="2141905"/>
            <a:ext cx="3107810"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ea typeface="Calibri"/>
                <a:cs typeface="Calibri"/>
              </a:rPr>
              <a:t>Infrastructure</a:t>
            </a:r>
          </a:p>
        </p:txBody>
      </p:sp>
      <p:graphicFrame>
        <p:nvGraphicFramePr>
          <p:cNvPr id="15" name="Table 11">
            <a:extLst>
              <a:ext uri="{FF2B5EF4-FFF2-40B4-BE49-F238E27FC236}">
                <a16:creationId xmlns:a16="http://schemas.microsoft.com/office/drawing/2014/main" id="{F4AD32BC-C716-CEA7-BF74-75DD365EB5EB}"/>
              </a:ext>
            </a:extLst>
          </p:cNvPr>
          <p:cNvGraphicFramePr>
            <a:graphicFrameLocks noGrp="1"/>
          </p:cNvGraphicFramePr>
          <p:nvPr>
            <p:extLst>
              <p:ext uri="{D42A27DB-BD31-4B8C-83A1-F6EECF244321}">
                <p14:modId xmlns:p14="http://schemas.microsoft.com/office/powerpoint/2010/main" val="2940271520"/>
              </p:ext>
            </p:extLst>
          </p:nvPr>
        </p:nvGraphicFramePr>
        <p:xfrm>
          <a:off x="558835" y="2696128"/>
          <a:ext cx="3579329" cy="2646980"/>
        </p:xfrm>
        <a:graphic>
          <a:graphicData uri="http://schemas.openxmlformats.org/drawingml/2006/table">
            <a:tbl>
              <a:tblPr firstRow="1" bandRow="1">
                <a:tableStyleId>{E8B1032C-EA38-4F05-BA0D-38AFFFC7BED3}</a:tableStyleId>
              </a:tblPr>
              <a:tblGrid>
                <a:gridCol w="3579329">
                  <a:extLst>
                    <a:ext uri="{9D8B030D-6E8A-4147-A177-3AD203B41FA5}">
                      <a16:colId xmlns:a16="http://schemas.microsoft.com/office/drawing/2014/main" val="3894841084"/>
                    </a:ext>
                  </a:extLst>
                </a:gridCol>
              </a:tblGrid>
              <a:tr h="378140">
                <a:tc>
                  <a:txBody>
                    <a:bodyPr/>
                    <a:lstStyle/>
                    <a:p>
                      <a:pPr algn="ctr"/>
                      <a:r>
                        <a:rPr lang="en-AU" dirty="0"/>
                        <a:t>Item</a:t>
                      </a:r>
                    </a:p>
                  </a:txBody>
                  <a:tcPr/>
                </a:tc>
                <a:extLst>
                  <a:ext uri="{0D108BD9-81ED-4DB2-BD59-A6C34878D82A}">
                    <a16:rowId xmlns:a16="http://schemas.microsoft.com/office/drawing/2014/main" val="1900642159"/>
                  </a:ext>
                </a:extLst>
              </a:tr>
              <a:tr h="378140">
                <a:tc>
                  <a:txBody>
                    <a:bodyPr/>
                    <a:lstStyle/>
                    <a:p>
                      <a:r>
                        <a:rPr lang="en-AU" dirty="0"/>
                        <a:t>Desktop computer &amp; Laptop</a:t>
                      </a:r>
                    </a:p>
                  </a:txBody>
                  <a:tcPr/>
                </a:tc>
                <a:extLst>
                  <a:ext uri="{0D108BD9-81ED-4DB2-BD59-A6C34878D82A}">
                    <a16:rowId xmlns:a16="http://schemas.microsoft.com/office/drawing/2014/main" val="854471954"/>
                  </a:ext>
                </a:extLst>
              </a:tr>
              <a:tr h="378140">
                <a:tc>
                  <a:txBody>
                    <a:bodyPr/>
                    <a:lstStyle/>
                    <a:p>
                      <a:r>
                        <a:rPr lang="en-AU" dirty="0"/>
                        <a:t>Driving Robot &amp; Rotating Platform</a:t>
                      </a:r>
                    </a:p>
                  </a:txBody>
                  <a:tcPr/>
                </a:tc>
                <a:extLst>
                  <a:ext uri="{0D108BD9-81ED-4DB2-BD59-A6C34878D82A}">
                    <a16:rowId xmlns:a16="http://schemas.microsoft.com/office/drawing/2014/main" val="1548330261"/>
                  </a:ext>
                </a:extLst>
              </a:tr>
              <a:tr h="378140">
                <a:tc>
                  <a:txBody>
                    <a:bodyPr/>
                    <a:lstStyle/>
                    <a:p>
                      <a:r>
                        <a:rPr lang="en-AU" dirty="0"/>
                        <a:t>SDR:  </a:t>
                      </a:r>
                      <a:r>
                        <a:rPr lang="en-AU" dirty="0" err="1"/>
                        <a:t>HackRF</a:t>
                      </a:r>
                      <a:r>
                        <a:rPr lang="en-AU" dirty="0"/>
                        <a:t> One</a:t>
                      </a:r>
                    </a:p>
                  </a:txBody>
                  <a:tcPr/>
                </a:tc>
                <a:extLst>
                  <a:ext uri="{0D108BD9-81ED-4DB2-BD59-A6C34878D82A}">
                    <a16:rowId xmlns:a16="http://schemas.microsoft.com/office/drawing/2014/main" val="245994863"/>
                  </a:ext>
                </a:extLst>
              </a:tr>
              <a:tr h="378140">
                <a:tc>
                  <a:txBody>
                    <a:bodyPr/>
                    <a:lstStyle/>
                    <a:p>
                      <a:r>
                        <a:rPr lang="en-AU" dirty="0"/>
                        <a:t>Antennas, LNA &amp; RF switch</a:t>
                      </a:r>
                    </a:p>
                  </a:txBody>
                  <a:tcPr/>
                </a:tc>
                <a:extLst>
                  <a:ext uri="{0D108BD9-81ED-4DB2-BD59-A6C34878D82A}">
                    <a16:rowId xmlns:a16="http://schemas.microsoft.com/office/drawing/2014/main" val="830242280"/>
                  </a:ext>
                </a:extLst>
              </a:tr>
              <a:tr h="378140">
                <a:tc>
                  <a:txBody>
                    <a:bodyPr/>
                    <a:lstStyle/>
                    <a:p>
                      <a:r>
                        <a:rPr lang="en-AU" dirty="0"/>
                        <a:t>Raspberry Pi, UPS, Li-Ion Battery</a:t>
                      </a:r>
                    </a:p>
                  </a:txBody>
                  <a:tcPr/>
                </a:tc>
                <a:extLst>
                  <a:ext uri="{0D108BD9-81ED-4DB2-BD59-A6C34878D82A}">
                    <a16:rowId xmlns:a16="http://schemas.microsoft.com/office/drawing/2014/main" val="2345034149"/>
                  </a:ext>
                </a:extLst>
              </a:tr>
              <a:tr h="378140">
                <a:tc>
                  <a:txBody>
                    <a:bodyPr/>
                    <a:lstStyle/>
                    <a:p>
                      <a:r>
                        <a:rPr lang="en-AU" dirty="0"/>
                        <a:t>GNU-radio software </a:t>
                      </a:r>
                    </a:p>
                  </a:txBody>
                  <a:tcPr/>
                </a:tc>
                <a:extLst>
                  <a:ext uri="{0D108BD9-81ED-4DB2-BD59-A6C34878D82A}">
                    <a16:rowId xmlns:a16="http://schemas.microsoft.com/office/drawing/2014/main" val="526044716"/>
                  </a:ext>
                </a:extLst>
              </a:tr>
            </a:tbl>
          </a:graphicData>
        </a:graphic>
      </p:graphicFrame>
      <p:pic>
        <p:nvPicPr>
          <p:cNvPr id="7" name="Picture 6">
            <a:extLst>
              <a:ext uri="{FF2B5EF4-FFF2-40B4-BE49-F238E27FC236}">
                <a16:creationId xmlns:a16="http://schemas.microsoft.com/office/drawing/2014/main" id="{5CF663EF-B761-FACF-0F73-43A0470A1F41}"/>
              </a:ext>
            </a:extLst>
          </p:cNvPr>
          <p:cNvPicPr>
            <a:picLocks noChangeAspect="1"/>
          </p:cNvPicPr>
          <p:nvPr/>
        </p:nvPicPr>
        <p:blipFill>
          <a:blip r:embed="rId2"/>
          <a:stretch>
            <a:fillRect/>
          </a:stretch>
        </p:blipFill>
        <p:spPr>
          <a:xfrm>
            <a:off x="5929575" y="2043212"/>
            <a:ext cx="4851636" cy="3638727"/>
          </a:xfrm>
          <a:prstGeom prst="rect">
            <a:avLst/>
          </a:prstGeom>
        </p:spPr>
      </p:pic>
    </p:spTree>
    <p:extLst>
      <p:ext uri="{BB962C8B-B14F-4D97-AF65-F5344CB8AC3E}">
        <p14:creationId xmlns:p14="http://schemas.microsoft.com/office/powerpoint/2010/main" val="294510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FPECM Power measurement</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9</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72704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667271" y="3531005"/>
            <a:ext cx="10686529" cy="233396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a:t>
            </a:r>
          </a:p>
          <a:p>
            <a:pPr>
              <a:lnSpc>
                <a:spcPct val="100000"/>
              </a:lnSpc>
            </a:pPr>
            <a:r>
              <a:rPr lang="en-US" sz="2000" dirty="0">
                <a:solidFill>
                  <a:schemeClr val="tx1"/>
                </a:solidFill>
                <a:ea typeface="Calibri"/>
                <a:cs typeface="Calibri"/>
              </a:rPr>
              <a:t>Developing a final major component – Line following script using IR sensors, this script has to be compatible with the motor script. - RF components, motor drive, and the state machine are operating. He needs to refine the Python scripts, - Generate report</a:t>
            </a:r>
          </a:p>
          <a:p>
            <a:pPr>
              <a:lnSpc>
                <a:spcPct val="100000"/>
              </a:lnSpc>
            </a:pPr>
            <a:r>
              <a:rPr lang="en-AU" sz="2000" dirty="0">
                <a:solidFill>
                  <a:srgbClr val="000000"/>
                </a:solidFill>
                <a:latin typeface="Calibri" panose="020F0502020204030204" pitchFamily="34" charset="0"/>
              </a:rPr>
              <a:t>Getting familiar with the project and learning Python programming language. Possible challenges in developing some mechanical components.</a:t>
            </a:r>
            <a:endParaRPr lang="en-US" sz="2000" dirty="0">
              <a:solidFill>
                <a:schemeClr val="tx1"/>
              </a:solidFill>
              <a:ea typeface="Calibri"/>
              <a:cs typeface="Calibri"/>
            </a:endParaRPr>
          </a:p>
          <a:p>
            <a:pPr>
              <a:lnSpc>
                <a:spcPct val="100000"/>
              </a:lnSpc>
            </a:pPr>
            <a:endParaRPr lang="en-US" sz="2000" dirty="0">
              <a:solidFill>
                <a:schemeClr val="tx1"/>
              </a:solidFill>
              <a:ea typeface="+mn-lt"/>
              <a:cs typeface="+mn-lt"/>
            </a:endParaRPr>
          </a:p>
        </p:txBody>
      </p:sp>
      <p:sp>
        <p:nvSpPr>
          <p:cNvPr id="6" name="TextBox 5">
            <a:extLst>
              <a:ext uri="{FF2B5EF4-FFF2-40B4-BE49-F238E27FC236}">
                <a16:creationId xmlns:a16="http://schemas.microsoft.com/office/drawing/2014/main" id="{A6255223-BA50-E5BE-9074-E918E28B11C4}"/>
              </a:ext>
            </a:extLst>
          </p:cNvPr>
          <p:cNvSpPr txBox="1"/>
          <p:nvPr/>
        </p:nvSpPr>
        <p:spPr>
          <a:xfrm>
            <a:off x="465936" y="3017634"/>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22 AUG 22 to 31 MARCH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a:t>
            </a:r>
          </a:p>
        </p:txBody>
      </p:sp>
      <p:graphicFrame>
        <p:nvGraphicFramePr>
          <p:cNvPr id="3" name="Table 2">
            <a:extLst>
              <a:ext uri="{FF2B5EF4-FFF2-40B4-BE49-F238E27FC236}">
                <a16:creationId xmlns:a16="http://schemas.microsoft.com/office/drawing/2014/main" id="{6977110D-3E51-0113-FD39-27E253164013}"/>
              </a:ext>
            </a:extLst>
          </p:cNvPr>
          <p:cNvGraphicFramePr>
            <a:graphicFrameLocks noGrp="1"/>
          </p:cNvGraphicFramePr>
          <p:nvPr>
            <p:extLst>
              <p:ext uri="{D42A27DB-BD31-4B8C-83A1-F6EECF244321}">
                <p14:modId xmlns:p14="http://schemas.microsoft.com/office/powerpoint/2010/main" val="852061351"/>
              </p:ext>
            </p:extLst>
          </p:nvPr>
        </p:nvGraphicFramePr>
        <p:xfrm>
          <a:off x="1209704" y="1330545"/>
          <a:ext cx="9537701" cy="1543050"/>
        </p:xfrm>
        <a:graphic>
          <a:graphicData uri="http://schemas.openxmlformats.org/drawingml/2006/table">
            <a:tbl>
              <a:tblPr firstRow="1" bandRow="1">
                <a:tableStyleId>{E8B1032C-EA38-4F05-BA0D-38AFFFC7BED3}</a:tableStyleId>
              </a:tblPr>
              <a:tblGrid>
                <a:gridCol w="1246945">
                  <a:extLst>
                    <a:ext uri="{9D8B030D-6E8A-4147-A177-3AD203B41FA5}">
                      <a16:colId xmlns:a16="http://schemas.microsoft.com/office/drawing/2014/main" val="265235573"/>
                    </a:ext>
                  </a:extLst>
                </a:gridCol>
                <a:gridCol w="2274960">
                  <a:extLst>
                    <a:ext uri="{9D8B030D-6E8A-4147-A177-3AD203B41FA5}">
                      <a16:colId xmlns:a16="http://schemas.microsoft.com/office/drawing/2014/main" val="2981425284"/>
                    </a:ext>
                  </a:extLst>
                </a:gridCol>
                <a:gridCol w="875717">
                  <a:extLst>
                    <a:ext uri="{9D8B030D-6E8A-4147-A177-3AD203B41FA5}">
                      <a16:colId xmlns:a16="http://schemas.microsoft.com/office/drawing/2014/main" val="1945323527"/>
                    </a:ext>
                  </a:extLst>
                </a:gridCol>
                <a:gridCol w="2411395">
                  <a:extLst>
                    <a:ext uri="{9D8B030D-6E8A-4147-A177-3AD203B41FA5}">
                      <a16:colId xmlns:a16="http://schemas.microsoft.com/office/drawing/2014/main" val="3095019884"/>
                    </a:ext>
                  </a:extLst>
                </a:gridCol>
                <a:gridCol w="1307230">
                  <a:extLst>
                    <a:ext uri="{9D8B030D-6E8A-4147-A177-3AD203B41FA5}">
                      <a16:colId xmlns:a16="http://schemas.microsoft.com/office/drawing/2014/main" val="4005405415"/>
                    </a:ext>
                  </a:extLst>
                </a:gridCol>
                <a:gridCol w="1421454">
                  <a:extLst>
                    <a:ext uri="{9D8B030D-6E8A-4147-A177-3AD203B41FA5}">
                      <a16:colId xmlns:a16="http://schemas.microsoft.com/office/drawing/2014/main" val="4270280626"/>
                    </a:ext>
                  </a:extLst>
                </a:gridCol>
              </a:tblGrid>
              <a:tr h="304800">
                <a:tc>
                  <a:txBody>
                    <a:bodyPr/>
                    <a:lstStyle/>
                    <a:p>
                      <a:pPr algn="ctr" rtl="0" fontAlgn="ctr"/>
                      <a:r>
                        <a:rPr lang="en-AU" sz="1800" u="none" strike="noStrike">
                          <a:effectLst/>
                        </a:rPr>
                        <a:t>Level</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Name</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LoE</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Allocated hours</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Spend hours</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Spend time</a:t>
                      </a:r>
                      <a:endParaRPr lang="en-AU" sz="18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375039"/>
                  </a:ext>
                </a:extLst>
              </a:tr>
              <a:tr h="314325">
                <a:tc>
                  <a:txBody>
                    <a:bodyPr/>
                    <a:lstStyle/>
                    <a:p>
                      <a:pPr algn="l" rtl="0" fontAlgn="ctr"/>
                      <a:r>
                        <a:rPr lang="en-AU" sz="1800" u="none" strike="noStrike">
                          <a:effectLst/>
                        </a:rPr>
                        <a:t>Expert</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a:effectLst/>
                        </a:rPr>
                        <a:t>Aaron Debono</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0.5</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2185295"/>
                  </a:ext>
                </a:extLst>
              </a:tr>
              <a:tr h="314325">
                <a:tc>
                  <a:txBody>
                    <a:bodyPr/>
                    <a:lstStyle/>
                    <a:p>
                      <a:pPr algn="l" rtl="0" fontAlgn="ctr"/>
                      <a:r>
                        <a:rPr lang="en-AU" sz="1800" u="none" strike="noStrike" dirty="0">
                          <a:effectLst/>
                        </a:rPr>
                        <a:t>Expert</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dirty="0">
                          <a:effectLst/>
                        </a:rPr>
                        <a:t>Aaron Logue</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65.5</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66</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a:effectLst/>
                        </a:rPr>
                        <a:t>100.76%</a:t>
                      </a:r>
                      <a:endParaRPr lang="en-AU"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759817"/>
                  </a:ext>
                </a:extLst>
              </a:tr>
              <a:tr h="304800">
                <a:tc>
                  <a:txBody>
                    <a:bodyPr/>
                    <a:lstStyle/>
                    <a:p>
                      <a:pPr algn="l" rtl="0" fontAlgn="ctr"/>
                      <a:r>
                        <a:rPr lang="en-AU" sz="1800" u="none" strike="noStrike">
                          <a:effectLst/>
                        </a:rPr>
                        <a:t>Junior</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dirty="0">
                          <a:effectLst/>
                        </a:rPr>
                        <a:t>Nicholas </a:t>
                      </a:r>
                      <a:r>
                        <a:rPr lang="en-AU" sz="1800" u="none" strike="noStrike" dirty="0" err="1">
                          <a:effectLst/>
                        </a:rPr>
                        <a:t>Paczynski</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0.6</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693</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636.1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a:effectLst/>
                        </a:rPr>
                        <a:t>91.79%</a:t>
                      </a:r>
                      <a:endParaRPr lang="en-AU"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6521986"/>
                  </a:ext>
                </a:extLst>
              </a:tr>
              <a:tr h="304800">
                <a:tc>
                  <a:txBody>
                    <a:bodyPr/>
                    <a:lstStyle/>
                    <a:p>
                      <a:pPr algn="l" rtl="0" fontAlgn="ctr"/>
                      <a:r>
                        <a:rPr lang="en-AU" sz="1800" u="none" strike="noStrike">
                          <a:effectLst/>
                        </a:rPr>
                        <a:t>Junior</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dirty="0">
                          <a:effectLst/>
                        </a:rPr>
                        <a:t>Sean Priestley</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dirty="0">
                          <a:effectLst/>
                        </a:rPr>
                        <a:t>0.2</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72</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31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dirty="0">
                          <a:effectLst/>
                        </a:rPr>
                        <a:t>43.06%</a:t>
                      </a:r>
                      <a:endParaRPr lang="en-AU"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9205437"/>
                  </a:ext>
                </a:extLst>
              </a:tr>
            </a:tbl>
          </a:graphicData>
        </a:graphic>
      </p:graphicFrame>
    </p:spTree>
    <p:extLst>
      <p:ext uri="{BB962C8B-B14F-4D97-AF65-F5344CB8AC3E}">
        <p14:creationId xmlns:p14="http://schemas.microsoft.com/office/powerpoint/2010/main" val="660701248"/>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56276b1-8766-4daa-b685-b67dd48a4324" xsi:nil="true"/>
    <lcf76f155ced4ddcb4097134ff3c332f xmlns="e8177fbe-0ed0-4d1f-8daf-324d42cf7fac">
      <Terms xmlns="http://schemas.microsoft.com/office/infopath/2007/PartnerControls"/>
    </lcf76f155ced4ddcb4097134ff3c332f>
    <SharedWithUsers xmlns="456276b1-8766-4daa-b685-b67dd48a4324">
      <UserInfo>
        <DisplayName>Aaron Logue</DisplayName>
        <AccountId>13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386175EDC73F45B12C654C5840630A" ma:contentTypeVersion="15" ma:contentTypeDescription="Create a new document." ma:contentTypeScope="" ma:versionID="ec16e85d1faae391bfc7a58dd3dc44c8">
  <xsd:schema xmlns:xsd="http://www.w3.org/2001/XMLSchema" xmlns:xs="http://www.w3.org/2001/XMLSchema" xmlns:p="http://schemas.microsoft.com/office/2006/metadata/properties" xmlns:ns2="e8177fbe-0ed0-4d1f-8daf-324d42cf7fac" xmlns:ns3="456276b1-8766-4daa-b685-b67dd48a4324" targetNamespace="http://schemas.microsoft.com/office/2006/metadata/properties" ma:root="true" ma:fieldsID="9a2784cdfb0706d9809f6fb7df6dfe20" ns2:_="" ns3:_="">
    <xsd:import namespace="e8177fbe-0ed0-4d1f-8daf-324d42cf7fac"/>
    <xsd:import namespace="456276b1-8766-4daa-b685-b67dd48a432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177fbe-0ed0-4d1f-8daf-324d42cf7f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c3313d1-40cd-44cd-8195-37c2b316849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56276b1-8766-4daa-b685-b67dd48a432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b164894-3b2f-46b5-b5ea-7d2c590f99bc}" ma:internalName="TaxCatchAll" ma:showField="CatchAllData" ma:web="456276b1-8766-4daa-b685-b67dd48a43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102AF-83CD-443F-AC6E-138C6B2B381C}">
  <ds:schemaRefs>
    <ds:schemaRef ds:uri="e8177fbe-0ed0-4d1f-8daf-324d42cf7fac"/>
    <ds:schemaRef ds:uri="456276b1-8766-4daa-b685-b67dd48a4324"/>
    <ds:schemaRef ds:uri="http://purl.org/dc/dcmitype/"/>
    <ds:schemaRef ds:uri="http://purl.org/dc/term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6E58B25-C3E7-483C-9C00-7A4E25266A04}">
  <ds:schemaRefs>
    <ds:schemaRef ds:uri="http://schemas.microsoft.com/sharepoint/v3/contenttype/forms"/>
  </ds:schemaRefs>
</ds:datastoreItem>
</file>

<file path=customXml/itemProps3.xml><?xml version="1.0" encoding="utf-8"?>
<ds:datastoreItem xmlns:ds="http://schemas.openxmlformats.org/officeDocument/2006/customXml" ds:itemID="{2823112D-8213-4903-81BE-EF24A5447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177fbe-0ed0-4d1f-8daf-324d42cf7fac"/>
    <ds:schemaRef ds:uri="456276b1-8766-4daa-b685-b67dd48a43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1193</TotalTime>
  <Words>844</Words>
  <Application>Microsoft Office PowerPoint</Application>
  <PresentationFormat>Widescreen</PresentationFormat>
  <Paragraphs>199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Black</vt:lpstr>
      <vt:lpstr>Avenir Book</vt:lpstr>
      <vt:lpstr>Avenir Medium</vt:lpstr>
      <vt:lpstr>Calibri</vt:lpstr>
      <vt:lpstr>Wingdings</vt:lpstr>
      <vt:lpstr>1_Custom Design</vt:lpstr>
      <vt:lpstr>PowerPoint Presentation</vt:lpstr>
      <vt:lpstr>PowerPoint Presentation</vt:lpstr>
      <vt:lpstr>PowerPoint Presentation</vt:lpstr>
      <vt:lpstr>PowerPoint Presentation</vt:lpstr>
      <vt:lpstr>Recursive Receiver</vt:lpstr>
      <vt:lpstr>Differential LPI DSP</vt:lpstr>
      <vt:lpstr>Differential LPI DSP</vt:lpstr>
      <vt:lpstr>FPECM Power measurement</vt:lpstr>
      <vt:lpstr>FPECM Power measurement</vt:lpstr>
      <vt:lpstr>Recommendations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IRAD Update 15 Sep 22</dc:title>
  <dc:creator>Aaron Logue</dc:creator>
  <cp:lastModifiedBy>Diego Lozano</cp:lastModifiedBy>
  <cp:revision>530</cp:revision>
  <cp:lastPrinted>2023-03-15T03:57:46Z</cp:lastPrinted>
  <dcterms:created xsi:type="dcterms:W3CDTF">2022-09-15T02:15:31Z</dcterms:created>
  <dcterms:modified xsi:type="dcterms:W3CDTF">2023-03-22T06:38:44Z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0x01010067386175EDC73F45B12C654C5840630A</vt:lpwstr>
  </property>
  <property fmtid="{D5CDD505-2E9C-101B-9397-08002B2CF9AE}" pid="3" name="MediaServiceImageTags">
    <vt:lpwstr/>
  </property>
</Properties>
</file>