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4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B\Semester%204\402_Capstone%20Project\Assessment%201\AllServiceRequests_YT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B\Semester%204\402_Capstone%20Project\Assessment%201\AllServiceRequests_YT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B\Semester%204\402_Capstone%20Project\Assessment%201\AllServiceRequests_YT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[AllServiceRequests_YTD.csv]Sheet2!PivotTable6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Requests received Department-wise</a:t>
            </a:r>
          </a:p>
        </c:rich>
      </c:tx>
      <c:layout>
        <c:manualLayout>
          <c:xMode val="edge"/>
          <c:yMode val="edge"/>
          <c:x val="0.14393976203838715"/>
          <c:y val="3.09394508450489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737190651463492"/>
          <c:y val="0.19680089326498501"/>
          <c:w val="0.57324110920370541"/>
          <c:h val="0.68951408414962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Sheet2!$A$4:$A$12</c:f>
              <c:strCache>
                <c:ptCount val="9"/>
                <c:pt idx="0">
                  <c:v>Bylaw Enforcement</c:v>
                </c:pt>
                <c:pt idx="1">
                  <c:v>Contracts, Field Services &amp; Maintenance</c:v>
                </c:pt>
                <c:pt idx="2">
                  <c:v>Environmental Services</c:v>
                </c:pt>
                <c:pt idx="3">
                  <c:v>Forestry and Natural Areas</c:v>
                </c:pt>
                <c:pt idx="4">
                  <c:v>Inspections</c:v>
                </c:pt>
                <c:pt idx="5">
                  <c:v>Parks Operations</c:v>
                </c:pt>
                <c:pt idx="6">
                  <c:v>Parking Enforcement</c:v>
                </c:pt>
                <c:pt idx="7">
                  <c:v>Humane Society</c:v>
                </c:pt>
                <c:pt idx="8">
                  <c:v>Traffic</c:v>
                </c:pt>
              </c:strCache>
            </c:strRef>
          </c:cat>
          <c:val>
            <c:numRef>
              <c:f>Sheet2!$B$4:$B$12</c:f>
              <c:numCache>
                <c:formatCode>General</c:formatCode>
                <c:ptCount val="9"/>
                <c:pt idx="0">
                  <c:v>3718</c:v>
                </c:pt>
                <c:pt idx="1">
                  <c:v>2609</c:v>
                </c:pt>
                <c:pt idx="2">
                  <c:v>2387</c:v>
                </c:pt>
                <c:pt idx="3">
                  <c:v>1299</c:v>
                </c:pt>
                <c:pt idx="4">
                  <c:v>833</c:v>
                </c:pt>
                <c:pt idx="5">
                  <c:v>566</c:v>
                </c:pt>
                <c:pt idx="6">
                  <c:v>495</c:v>
                </c:pt>
                <c:pt idx="7">
                  <c:v>72</c:v>
                </c:pt>
                <c:pt idx="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C-4F8C-8833-D0B4E4CAF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6025039"/>
        <c:axId val="186020879"/>
      </c:barChart>
      <c:catAx>
        <c:axId val="18602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20879"/>
        <c:crosses val="autoZero"/>
        <c:auto val="1"/>
        <c:lblAlgn val="ctr"/>
        <c:lblOffset val="100"/>
        <c:noMultiLvlLbl val="0"/>
      </c:catAx>
      <c:valAx>
        <c:axId val="18602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2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[AllServiceRequests_YTD.csv]Sheet3!PivotTable11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Requests' Sources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03041096239493"/>
          <c:y val="0.19680097317199335"/>
          <c:w val="0.86971578534147365"/>
          <c:h val="0.68951395808311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Sheet3!$A$4:$A$7</c:f>
              <c:strCache>
                <c:ptCount val="4"/>
                <c:pt idx="0">
                  <c:v>E-Mail</c:v>
                </c:pt>
                <c:pt idx="1">
                  <c:v>Phone</c:v>
                </c:pt>
                <c:pt idx="2">
                  <c:v>Text</c:v>
                </c:pt>
                <c:pt idx="3">
                  <c:v>Web Intake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4"/>
                <c:pt idx="0">
                  <c:v>1048</c:v>
                </c:pt>
                <c:pt idx="1">
                  <c:v>10602</c:v>
                </c:pt>
                <c:pt idx="2">
                  <c:v>24</c:v>
                </c:pt>
                <c:pt idx="3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E3-43A5-A314-4CE575128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059103"/>
        <c:axId val="299049119"/>
      </c:barChart>
      <c:catAx>
        <c:axId val="29905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049119"/>
        <c:crosses val="autoZero"/>
        <c:auto val="1"/>
        <c:lblAlgn val="ctr"/>
        <c:lblOffset val="100"/>
        <c:noMultiLvlLbl val="0"/>
      </c:catAx>
      <c:valAx>
        <c:axId val="299049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05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[AllServiceRequests_YTD.csv]Sheet4!PivotTable20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Requests received Ward-wise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Sheet4!$A$4:$A$14</c:f>
              <c:strCache>
                <c:ptCount val="11"/>
                <c:pt idx="0">
                  <c:v> </c:v>
                </c:pt>
                <c:pt idx="1">
                  <c:v>WARD 1</c:v>
                </c:pt>
                <c:pt idx="2">
                  <c:v>WARD 10</c:v>
                </c:pt>
                <c:pt idx="3">
                  <c:v>WARD 2</c:v>
                </c:pt>
                <c:pt idx="4">
                  <c:v>WARD 3</c:v>
                </c:pt>
                <c:pt idx="5">
                  <c:v>WARD 4</c:v>
                </c:pt>
                <c:pt idx="6">
                  <c:v>WARD 5</c:v>
                </c:pt>
                <c:pt idx="7">
                  <c:v>WARD 6</c:v>
                </c:pt>
                <c:pt idx="8">
                  <c:v>WARD 7</c:v>
                </c:pt>
                <c:pt idx="9">
                  <c:v>WARD 8</c:v>
                </c:pt>
                <c:pt idx="10">
                  <c:v>WARD 9</c:v>
                </c:pt>
              </c:strCache>
            </c:strRef>
          </c:cat>
          <c:val>
            <c:numRef>
              <c:f>Sheet4!$B$4:$B$14</c:f>
              <c:numCache>
                <c:formatCode>General</c:formatCode>
                <c:ptCount val="11"/>
                <c:pt idx="0">
                  <c:v>17</c:v>
                </c:pt>
                <c:pt idx="1">
                  <c:v>974</c:v>
                </c:pt>
                <c:pt idx="2">
                  <c:v>885</c:v>
                </c:pt>
                <c:pt idx="3">
                  <c:v>1920</c:v>
                </c:pt>
                <c:pt idx="4">
                  <c:v>1493</c:v>
                </c:pt>
                <c:pt idx="5">
                  <c:v>1904</c:v>
                </c:pt>
                <c:pt idx="6">
                  <c:v>1306</c:v>
                </c:pt>
                <c:pt idx="7">
                  <c:v>999</c:v>
                </c:pt>
                <c:pt idx="8">
                  <c:v>877</c:v>
                </c:pt>
                <c:pt idx="9">
                  <c:v>789</c:v>
                </c:pt>
                <c:pt idx="10">
                  <c:v>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A-44FC-8D7C-4962DEB0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011679"/>
        <c:axId val="299005023"/>
      </c:barChart>
      <c:catAx>
        <c:axId val="29901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005023"/>
        <c:crosses val="autoZero"/>
        <c:auto val="1"/>
        <c:lblAlgn val="ctr"/>
        <c:lblOffset val="100"/>
        <c:noMultiLvlLbl val="0"/>
      </c:catAx>
      <c:valAx>
        <c:axId val="29900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01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eaking-down-geocoding-in-r-a-complete-guide-1d0f8acd0d4b" TargetMode="External"/><Relationship Id="rId2" Type="http://schemas.openxmlformats.org/officeDocument/2006/relationships/hyperlink" Target="https://geocompr.robinlovelace.ne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bc.ca/news/canada/windsor/windsor-parking-enforcement-schools-1.6205122" TargetMode="External"/><Relationship Id="rId5" Type="http://schemas.openxmlformats.org/officeDocument/2006/relationships/hyperlink" Target="https://www.citywindsor.ca/mayorandcouncil/20-year-strategic-vision/documents/windsor-20-year-plan.pdf" TargetMode="External"/><Relationship Id="rId4" Type="http://schemas.openxmlformats.org/officeDocument/2006/relationships/hyperlink" Target="https://www.cbc.ca/news/canada/windsor/windsor-essex-pharmacy-app-locator-1.598613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citywindsor.ca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1">
            <a:extLst>
              <a:ext uri="{FF2B5EF4-FFF2-40B4-BE49-F238E27FC236}">
                <a16:creationId xmlns:a16="http://schemas.microsoft.com/office/drawing/2014/main" id="{602954AE-9670-4E56-8CB0-AB06DFE2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749EF-FB90-46D4-8C3B-120089F98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rgbClr val="647E98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A3623-6445-DE84-72D6-A3C8DA69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77" y="3508288"/>
            <a:ext cx="3689485" cy="2398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036" y="1141852"/>
            <a:ext cx="5280460" cy="2014093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solidFill>
                  <a:srgbClr val="FEFFFF"/>
                </a:solidFill>
              </a:rPr>
              <a:t>Deepdive</a:t>
            </a:r>
            <a:r>
              <a:rPr lang="en-IN" sz="4000" b="1" u="sng" dirty="0">
                <a:solidFill>
                  <a:srgbClr val="FEFFFF"/>
                </a:solidFill>
              </a:rPr>
              <a:t> Spatial data - City of Windsor</a:t>
            </a:r>
            <a:endParaRPr lang="en-IN" sz="4000" dirty="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858C9-289F-95F4-0C97-B9D8359C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45" y="1401224"/>
            <a:ext cx="4153750" cy="1495350"/>
          </a:xfrm>
          <a:prstGeom prst="rect">
            <a:avLst/>
          </a:prstGeom>
        </p:spPr>
      </p:pic>
      <p:sp>
        <p:nvSpPr>
          <p:cNvPr id="16" name="Freeform 27">
            <a:extLst>
              <a:ext uri="{FF2B5EF4-FFF2-40B4-BE49-F238E27FC236}">
                <a16:creationId xmlns:a16="http://schemas.microsoft.com/office/drawing/2014/main" id="{70EC8911-C0E2-4FE0-ADD3-FB0AA8F4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74" y="5254919"/>
            <a:ext cx="5280460" cy="159833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1600" u="sng" dirty="0">
                <a:solidFill>
                  <a:srgbClr val="FEFFFF"/>
                </a:solidFill>
              </a:rPr>
              <a:t>GROUP # 12</a:t>
            </a:r>
          </a:p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rgbClr val="FEFFFF"/>
                </a:solidFill>
              </a:rPr>
              <a:t>Shubhankar</a:t>
            </a:r>
            <a:r>
              <a:rPr lang="en-US" sz="1600" dirty="0">
                <a:solidFill>
                  <a:srgbClr val="FEFFFF"/>
                </a:solidFill>
              </a:rPr>
              <a:t> Sudhir Vaidya – W0782520</a:t>
            </a:r>
            <a:endParaRPr lang="en-IN" sz="1600" dirty="0">
              <a:solidFill>
                <a:srgbClr val="FE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rgbClr val="FEFFFF"/>
                </a:solidFill>
              </a:rPr>
              <a:t>Dilpreet</a:t>
            </a:r>
            <a:r>
              <a:rPr lang="en-US" sz="1600" dirty="0">
                <a:solidFill>
                  <a:srgbClr val="FEFFFF"/>
                </a:solidFill>
              </a:rPr>
              <a:t> Singh – W0781536</a:t>
            </a:r>
            <a:endParaRPr lang="en-IN" sz="1600" dirty="0">
              <a:solidFill>
                <a:srgbClr val="FE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Sunil Kumar Choudhary – W0783490</a:t>
            </a:r>
            <a:endParaRPr lang="en-IN" sz="1600" dirty="0">
              <a:solidFill>
                <a:srgbClr val="FE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Kartik </a:t>
            </a:r>
            <a:r>
              <a:rPr lang="en-US" sz="1600" dirty="0" err="1">
                <a:solidFill>
                  <a:srgbClr val="FEFFFF"/>
                </a:solidFill>
              </a:rPr>
              <a:t>Kalubhai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Kotadiya</a:t>
            </a:r>
            <a:r>
              <a:rPr lang="en-US" sz="1600" dirty="0">
                <a:solidFill>
                  <a:srgbClr val="FEFFFF"/>
                </a:solidFill>
              </a:rPr>
              <a:t> – W0779972</a:t>
            </a:r>
            <a:endParaRPr lang="en-IN" sz="16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IN" sz="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0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A78B-47CA-3D22-F925-52D0169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B4E9-87E2-A09D-4F15-254F02B8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https://geocompr.robinlovelace.net/index.html</a:t>
            </a:r>
            <a:endParaRPr lang="en-IN" dirty="0"/>
          </a:p>
          <a:p>
            <a:r>
              <a:rPr lang="en-IN" dirty="0">
                <a:hlinkClick r:id="rId3"/>
              </a:rPr>
              <a:t>https://towardsdatascience.com/breaking-down-geocoding-in-r-a-complete-guide-1d0f8acd0d4b</a:t>
            </a:r>
            <a:endParaRPr lang="en-IN" dirty="0"/>
          </a:p>
          <a:p>
            <a:r>
              <a:rPr lang="en-US" dirty="0">
                <a:hlinkClick r:id="rId4"/>
              </a:rPr>
              <a:t>UWindsor researcher maps which Windsor </a:t>
            </a:r>
            <a:r>
              <a:rPr lang="en-US" dirty="0" err="1">
                <a:hlinkClick r:id="rId4"/>
              </a:rPr>
              <a:t>neighbourhoods</a:t>
            </a:r>
            <a:r>
              <a:rPr lang="en-US" dirty="0">
                <a:hlinkClick r:id="rId4"/>
              </a:rPr>
              <a:t> need help accessing vaccines | CBC News</a:t>
            </a:r>
            <a:endParaRPr lang="en-US" dirty="0"/>
          </a:p>
          <a:p>
            <a:r>
              <a:rPr lang="en-IN" dirty="0">
                <a:hlinkClick r:id="rId5"/>
              </a:rPr>
              <a:t>windsor-20-year-plan.pdf (citywindsor.ca)</a:t>
            </a:r>
            <a:endParaRPr lang="en-US" dirty="0"/>
          </a:p>
          <a:p>
            <a:r>
              <a:rPr lang="en-US" dirty="0">
                <a:hlinkClick r:id="rId6"/>
              </a:rPr>
              <a:t>City cracking down on parking enforcement near schools, following complaints | CBC 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30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7" name="Rectangle 41">
            <a:extLst>
              <a:ext uri="{FF2B5EF4-FFF2-40B4-BE49-F238E27FC236}">
                <a16:creationId xmlns:a16="http://schemas.microsoft.com/office/drawing/2014/main" id="{B8B04C4B-AC68-4DAC-B6E9-4BA106EEA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43">
            <a:extLst>
              <a:ext uri="{FF2B5EF4-FFF2-40B4-BE49-F238E27FC236}">
                <a16:creationId xmlns:a16="http://schemas.microsoft.com/office/drawing/2014/main" id="{83B8F510-7BD8-444A-82C8-5DA7E5E2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F6C7-1987-D60B-48EE-BD623292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93929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Business Problem – at a glance</a:t>
            </a:r>
          </a:p>
        </p:txBody>
      </p:sp>
      <p:sp>
        <p:nvSpPr>
          <p:cNvPr id="46" name="Freeform 27">
            <a:extLst>
              <a:ext uri="{FF2B5EF4-FFF2-40B4-BE49-F238E27FC236}">
                <a16:creationId xmlns:a16="http://schemas.microsoft.com/office/drawing/2014/main" id="{760B9607-D73D-493B-848E-23B932717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32306-6B09-40E7-629A-84BA8CC7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45" y="5032091"/>
            <a:ext cx="5812469" cy="8820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EFFFF"/>
                </a:solidFill>
                <a:effectLst/>
              </a:rPr>
              <a:t>Which Wards in Windsor are plagued with what specific non-emergency (things like trash problems, trees down, potholes in the roads) issues and what are the recommendations to mitigate them?</a:t>
            </a:r>
            <a:endParaRPr lang="en-US" sz="1500" dirty="0">
              <a:solidFill>
                <a:srgbClr val="FE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E22DA-0925-8192-0865-2C788CD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235" y="2301269"/>
            <a:ext cx="2945541" cy="2292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31865-E99C-82E8-AA8C-669A4A89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43" y="4584062"/>
            <a:ext cx="3096285" cy="2258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54A77A-2E57-C994-1872-A4A3B4E6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43" y="15033"/>
            <a:ext cx="3096285" cy="22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9152-0190-2659-D43F-50053077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CA72-98CC-34CC-B495-8D157D817CAB}"/>
              </a:ext>
            </a:extLst>
          </p:cNvPr>
          <p:cNvSpPr txBox="1"/>
          <p:nvPr/>
        </p:nvSpPr>
        <p:spPr>
          <a:xfrm>
            <a:off x="2734654" y="1384419"/>
            <a:ext cx="746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311 CRM system’s ALL Service Requests data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Non-emergencies pertaining to public services are reported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Collected via Phone, Email, Online self-serve, Text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</a:rPr>
              <a:t>Available for public @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https://opendata.citywindsor.ca/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3E28B2-6B15-9704-9C9B-EE586BDFD042}"/>
              </a:ext>
            </a:extLst>
          </p:cNvPr>
          <p:cNvSpPr txBox="1">
            <a:spLocks/>
          </p:cNvSpPr>
          <p:nvPr/>
        </p:nvSpPr>
        <p:spPr>
          <a:xfrm>
            <a:off x="2592924" y="3135150"/>
            <a:ext cx="8911687" cy="753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Overall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38CDC-9C2B-27A9-A751-3A83B41B571F}"/>
              </a:ext>
            </a:extLst>
          </p:cNvPr>
          <p:cNvSpPr txBox="1"/>
          <p:nvPr/>
        </p:nvSpPr>
        <p:spPr>
          <a:xfrm>
            <a:off x="2734654" y="3888336"/>
            <a:ext cx="8366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~ 12K rows covering various types of issues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8 columns besides sub-types of nearly 400+ requests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52 types of Service Requests, e.g., Dirty Yard, Road &amp; Sewer maintenance etc.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Requests belong to 9 departments, i.e.,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ByLaw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Enforcement, Environmental service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and Parks Operations etc.</a:t>
            </a:r>
          </a:p>
          <a:p>
            <a:pPr marL="285750" indent="-285750">
              <a:buFontTx/>
              <a:buChar char="-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quests received from 10 Wards across Windsor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5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9152-0190-2659-D43F-50053077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synopsis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3FDE04-BD69-D5E9-DFFB-5B55EE8E2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467325"/>
              </p:ext>
            </p:extLst>
          </p:nvPr>
        </p:nvGraphicFramePr>
        <p:xfrm>
          <a:off x="2743200" y="3968685"/>
          <a:ext cx="7223346" cy="2889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960FB6-34AC-411A-892E-3C0F53A83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472745"/>
              </p:ext>
            </p:extLst>
          </p:nvPr>
        </p:nvGraphicFramePr>
        <p:xfrm>
          <a:off x="2743200" y="1264556"/>
          <a:ext cx="7223346" cy="259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825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9152-0190-2659-D43F-50053077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synopsis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AD9D77-52C0-89A0-740A-C0DCBFE8C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403518"/>
              </p:ext>
            </p:extLst>
          </p:nvPr>
        </p:nvGraphicFramePr>
        <p:xfrm>
          <a:off x="2592924" y="1428740"/>
          <a:ext cx="8332742" cy="3524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7E496E-E83E-2377-15CE-38BB8759ED85}"/>
              </a:ext>
            </a:extLst>
          </p:cNvPr>
          <p:cNvSpPr txBox="1"/>
          <p:nvPr/>
        </p:nvSpPr>
        <p:spPr>
          <a:xfrm>
            <a:off x="2592924" y="5326144"/>
            <a:ext cx="833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Wards 2, 4 and 3 have been receiving the highest requests on 311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Wards 8, 9 and 7 have received the least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Nearly 17 lines items do not have any Wards mentioned</a:t>
            </a:r>
          </a:p>
        </p:txBody>
      </p:sp>
    </p:spTree>
    <p:extLst>
      <p:ext uri="{BB962C8B-B14F-4D97-AF65-F5344CB8AC3E}">
        <p14:creationId xmlns:p14="http://schemas.microsoft.com/office/powerpoint/2010/main" val="239789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621-438D-A07D-2863-44DA673B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636865-A8B0-1529-F04A-8E786F10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498861"/>
            <a:ext cx="4981575" cy="51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2513-27E6-FD3D-6CD0-8FB31807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2904E-1B58-8989-0409-51EC7289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992" y="1467027"/>
            <a:ext cx="7935552" cy="4831223"/>
          </a:xfrm>
        </p:spPr>
      </p:pic>
    </p:spTree>
    <p:extLst>
      <p:ext uri="{BB962C8B-B14F-4D97-AF65-F5344CB8AC3E}">
        <p14:creationId xmlns:p14="http://schemas.microsoft.com/office/powerpoint/2010/main" val="31629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7EEF-8372-BF16-02E3-B1692E3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06AC5-B750-7456-F3DF-AA5AA468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391" y="1324597"/>
            <a:ext cx="7622848" cy="4794191"/>
          </a:xfrm>
        </p:spPr>
      </p:pic>
    </p:spTree>
    <p:extLst>
      <p:ext uri="{BB962C8B-B14F-4D97-AF65-F5344CB8AC3E}">
        <p14:creationId xmlns:p14="http://schemas.microsoft.com/office/powerpoint/2010/main" val="378209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56A5-B35C-8314-FCCE-762452D5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791B-5A71-E4C6-E962-0BEFDA4C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match the </a:t>
            </a:r>
            <a:r>
              <a:rPr lang="en-US" dirty="0" err="1"/>
              <a:t>crs</a:t>
            </a:r>
            <a:r>
              <a:rPr lang="en-US" dirty="0"/>
              <a:t> of data with </a:t>
            </a:r>
            <a:r>
              <a:rPr lang="en-US" dirty="0" err="1"/>
              <a:t>windsor</a:t>
            </a:r>
            <a:r>
              <a:rPr lang="en-US" dirty="0"/>
              <a:t> data.</a:t>
            </a:r>
          </a:p>
          <a:p>
            <a:r>
              <a:rPr lang="en-US" dirty="0"/>
              <a:t>Plot top 10 problems using spatial data and see where the problems are more concentrated. </a:t>
            </a:r>
          </a:p>
          <a:p>
            <a:r>
              <a:rPr lang="en-US" dirty="0"/>
              <a:t>Include other relevant data from </a:t>
            </a:r>
            <a:r>
              <a:rPr lang="en-US" dirty="0" err="1"/>
              <a:t>windsor</a:t>
            </a:r>
            <a:r>
              <a:rPr lang="en-US" dirty="0"/>
              <a:t> open data catalogue and other sources to compare if there is any correlation between two problems. </a:t>
            </a:r>
          </a:p>
          <a:p>
            <a:r>
              <a:rPr lang="en-US" dirty="0"/>
              <a:t>Provide recommendations (if any) which would result in reduced number of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7284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348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Deepdive Spatial data - City of Windsor</vt:lpstr>
      <vt:lpstr>Business Problem – at a glance</vt:lpstr>
      <vt:lpstr>Data source - Overview</vt:lpstr>
      <vt:lpstr>Quick synopsis </vt:lpstr>
      <vt:lpstr>Quick synopsis </vt:lpstr>
      <vt:lpstr>Preprocessing</vt:lpstr>
      <vt:lpstr>EDA</vt:lpstr>
      <vt:lpstr>BASE MAP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Deepdive Spatial data - City of Windsor</dc:title>
  <dc:creator>Sunil</dc:creator>
  <cp:lastModifiedBy>Sunil Kumar Choudhary</cp:lastModifiedBy>
  <cp:revision>56</cp:revision>
  <dcterms:created xsi:type="dcterms:W3CDTF">2022-06-07T21:23:09Z</dcterms:created>
  <dcterms:modified xsi:type="dcterms:W3CDTF">2022-06-10T18:07:59Z</dcterms:modified>
</cp:coreProperties>
</file>