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420" r:id="rId3"/>
    <p:sldId id="421" r:id="rId4"/>
    <p:sldId id="433" r:id="rId5"/>
    <p:sldId id="422" r:id="rId6"/>
    <p:sldId id="423" r:id="rId7"/>
    <p:sldId id="432" r:id="rId8"/>
    <p:sldId id="429" r:id="rId9"/>
    <p:sldId id="434" r:id="rId10"/>
    <p:sldId id="431" r:id="rId11"/>
    <p:sldId id="430" r:id="rId12"/>
    <p:sldId id="424" r:id="rId13"/>
    <p:sldId id="425" r:id="rId14"/>
    <p:sldId id="426" r:id="rId15"/>
    <p:sldId id="427" r:id="rId16"/>
    <p:sldId id="435" r:id="rId17"/>
    <p:sldId id="428" r:id="rId18"/>
    <p:sldId id="419"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33" autoAdjust="0"/>
    <p:restoredTop sz="94660"/>
  </p:normalViewPr>
  <p:slideViewPr>
    <p:cSldViewPr>
      <p:cViewPr varScale="1">
        <p:scale>
          <a:sx n="72" d="100"/>
          <a:sy n="72" d="100"/>
        </p:scale>
        <p:origin x="1338" y="72"/>
      </p:cViewPr>
      <p:guideLst>
        <p:guide orient="horz" pos="2160"/>
        <p:guide pos="288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2/10/2018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11C7093-D351-4111-ADFB-FEF5D8127AD0}" type="datetime1">
              <a:rPr lang="en-US" smtClean="0"/>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Management and Masking on Azure@dilipreddy</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0EC4029-DE46-4294-8C10-4A38A7B04ECB}" type="datetime1">
              <a:rPr lang="en-US" smtClean="0"/>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Management and Masking on Azure@dilipreddy</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4A1482B-12A5-400C-8331-9992A7228C16}" type="datetime1">
              <a:rPr lang="en-US" smtClean="0"/>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Management and Masking on Azure@dilipreddy</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DC22A24-2C1B-4009-85D8-0CC5B4B9F923}" type="datetime1">
              <a:rPr lang="en-US" smtClean="0"/>
              <a:t>2/10/2018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Data Management and Masking on Azure@dilipreddy</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D17E589-F464-40D1-823D-160096C4AAC4}" type="datetime1">
              <a:rPr lang="en-US" smtClean="0"/>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Management and Masking on Azure@dilipreddy</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ACBD580-F3D2-43D2-A1B6-28B284137AD5}" type="datetime1">
              <a:rPr lang="en-US" smtClean="0"/>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Management and Masking on Azure@dilipreddy</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A3398A9-ED8E-4C89-99B5-3EACAB3C5745}" type="datetime1">
              <a:rPr lang="en-US" smtClean="0"/>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Data Management and Masking on Azure@dilipreddy</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C62B865-3349-4651-BD9D-7C13B158A495}" type="datetime1">
              <a:rPr lang="en-US" smtClean="0"/>
              <a:t>2/10/2018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Data Management and Masking on Azure@dilipreddy</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CBC71E4-A556-46DD-AB8A-CBBE25EF1FAE}" type="datetime1">
              <a:rPr lang="en-US" smtClean="0"/>
              <a:t>2/10/2018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Data Management and Masking on Azure@dilipreddy</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A227AD2-6F85-4F06-8F30-CA06D3B4743A}" type="datetime1">
              <a:rPr lang="en-US" smtClean="0"/>
              <a:t>2/10/2018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Data Management and Masking on Azure@dilipreddy</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D01E278-A853-4C85-ABC6-455BD07EE38F}" type="datetime1">
              <a:rPr lang="en-US" smtClean="0"/>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Data Management and Masking on Azure@dilipreddy</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26E565B-5B83-4B36-9C95-D102AB62AEF6}" type="datetime1">
              <a:rPr lang="en-US" smtClean="0"/>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Data Management and Masking on Azure@dilipreddy</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9ADDDBA-430C-45E4-8C01-57A9BDD4DD19}" type="datetime1">
              <a:rPr lang="en-US" smtClean="0"/>
              <a:t>2/10/2018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Data Management and Masking on Azure@dilipreddy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youtu.be/3jxA-Lr5IQU" TargetMode="External"/><Relationship Id="rId2" Type="http://schemas.openxmlformats.org/officeDocument/2006/relationships/hyperlink" Target="https://youtu.be/6K-Yg_f0LiI" TargetMode="External"/><Relationship Id="rId1" Type="http://schemas.openxmlformats.org/officeDocument/2006/relationships/slideLayout" Target="../slideLayouts/slideLayout2.xml"/><Relationship Id="rId6" Type="http://schemas.openxmlformats.org/officeDocument/2006/relationships/hyperlink" Target="https://azure.microsoft.com/en-us/blog/dynamic-data-masking-generally-available/" TargetMode="External"/><Relationship Id="rId5" Type="http://schemas.openxmlformats.org/officeDocument/2006/relationships/hyperlink" Target="https://docs.microsoft.com/en-us/azure/data-factory/quickstart-create-data-factory-dot-net" TargetMode="External"/><Relationship Id="rId4" Type="http://schemas.openxmlformats.org/officeDocument/2006/relationships/hyperlink" Target="https://github.com/dilreddy143/AzureFinalProj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hallenge.gov/challenge/patient-matching-algorithm-challenge/"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lstStyle/>
          <a:p>
            <a:pPr eaLnBrk="1" hangingPunct="1"/>
            <a:br>
              <a:rPr lang="en-US" altLang="en-US" sz="3200" dirty="0"/>
            </a:br>
            <a:br>
              <a:rPr lang="en-US" altLang="en-US" sz="3200" dirty="0"/>
            </a:br>
            <a:br>
              <a:rPr lang="en-US" altLang="en-US" sz="3200" dirty="0"/>
            </a:br>
            <a:r>
              <a:rPr lang="en-US" altLang="en-US" sz="2400" dirty="0"/>
              <a:t>Final Project</a:t>
            </a:r>
            <a:br>
              <a:rPr lang="en-US" altLang="en-US" sz="3200" dirty="0"/>
            </a:br>
            <a:r>
              <a:rPr lang="en-US" altLang="en-US" sz="3200" dirty="0"/>
              <a:t> </a:t>
            </a:r>
            <a:r>
              <a:rPr lang="en-US" b="1" dirty="0"/>
              <a:t>Data Management and Masking on Azure</a:t>
            </a:r>
            <a:br>
              <a:rPr lang="en-US" b="1" dirty="0"/>
            </a:br>
            <a:br>
              <a:rPr lang="en-US" altLang="en-US" sz="3200" b="1" dirty="0"/>
            </a:br>
            <a:endParaRPr lang="en-US" altLang="en-US" sz="3200" b="1" dirty="0"/>
          </a:p>
        </p:txBody>
      </p:sp>
      <p:sp>
        <p:nvSpPr>
          <p:cNvPr id="3076" name="Subtitle 2"/>
          <p:cNvSpPr>
            <a:spLocks noGrp="1"/>
          </p:cNvSpPr>
          <p:nvPr>
            <p:ph type="subTitle" idx="1"/>
          </p:nvPr>
        </p:nvSpPr>
        <p:spPr>
          <a:xfrm>
            <a:off x="1333500" y="2438400"/>
            <a:ext cx="6400800" cy="609600"/>
          </a:xfrm>
        </p:spPr>
        <p:txBody>
          <a:bodyPr/>
          <a:lstStyle/>
          <a:p>
            <a:pPr eaLnBrk="1" hangingPunct="1">
              <a:defRPr/>
            </a:pPr>
            <a:endParaRPr lang="en-US" sz="2400" dirty="0">
              <a:solidFill>
                <a:schemeClr val="tx2">
                  <a:lumMod val="75000"/>
                </a:schemeClr>
              </a:solidFill>
            </a:endParaRPr>
          </a:p>
          <a:p>
            <a:pPr eaLnBrk="1" hangingPunct="1">
              <a:defRPr/>
            </a:pPr>
            <a:endParaRPr lang="en-US" sz="2400" dirty="0">
              <a:solidFill>
                <a:schemeClr val="tx2">
                  <a:lumMod val="75000"/>
                </a:schemeClr>
              </a:solidFill>
            </a:endParaRPr>
          </a:p>
          <a:p>
            <a:pPr eaLnBrk="1" hangingPunct="1">
              <a:defRPr/>
            </a:pPr>
            <a:r>
              <a:rPr lang="en-US" sz="2400" dirty="0">
                <a:solidFill>
                  <a:schemeClr val="tx2">
                    <a:lumMod val="75000"/>
                  </a:schemeClr>
                </a:solidFill>
              </a:rPr>
              <a:t>Reddy, Dilip</a:t>
            </a: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Data Management and Masking on </a:t>
            </a:r>
            <a:r>
              <a:rPr lang="en-US" altLang="en-US" sz="1200" dirty="0" err="1">
                <a:solidFill>
                  <a:srgbClr val="898989"/>
                </a:solidFill>
              </a:rPr>
              <a:t>Azure@dilipreddy</a:t>
            </a:r>
            <a:endParaRPr lang="en-US" altLang="en-US" sz="1200" dirty="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3235-7865-4F00-9E2D-C495EB8CCC92}"/>
              </a:ext>
            </a:extLst>
          </p:cNvPr>
          <p:cNvSpPr>
            <a:spLocks noGrp="1"/>
          </p:cNvSpPr>
          <p:nvPr>
            <p:ph type="title"/>
          </p:nvPr>
        </p:nvSpPr>
        <p:spPr/>
        <p:txBody>
          <a:bodyPr/>
          <a:lstStyle/>
          <a:p>
            <a:r>
              <a:rPr lang="en-US" dirty="0"/>
              <a:t>Azure Dynamic Data Masking</a:t>
            </a:r>
          </a:p>
        </p:txBody>
      </p:sp>
      <p:sp>
        <p:nvSpPr>
          <p:cNvPr id="3" name="Content Placeholder 2">
            <a:extLst>
              <a:ext uri="{FF2B5EF4-FFF2-40B4-BE49-F238E27FC236}">
                <a16:creationId xmlns:a16="http://schemas.microsoft.com/office/drawing/2014/main" id="{9AB74ABE-D6C2-477E-BA13-109DA34C62D9}"/>
              </a:ext>
            </a:extLst>
          </p:cNvPr>
          <p:cNvSpPr>
            <a:spLocks noGrp="1"/>
          </p:cNvSpPr>
          <p:nvPr>
            <p:ph idx="1"/>
          </p:nvPr>
        </p:nvSpPr>
        <p:spPr/>
        <p:txBody>
          <a:bodyPr/>
          <a:lstStyle/>
          <a:p>
            <a:r>
              <a:rPr lang="en-US" dirty="0"/>
              <a:t>Azure Dynamic Data Masking prevents the abuse of sensitive data by hiding it from users</a:t>
            </a:r>
          </a:p>
          <a:p>
            <a:r>
              <a:rPr lang="en-US" dirty="0"/>
              <a:t>Alters the table not the data (DDL vs DML)</a:t>
            </a:r>
          </a:p>
          <a:p>
            <a:r>
              <a:rPr lang="en-US" dirty="0"/>
              <a:t>Configuration using Azure portal</a:t>
            </a:r>
          </a:p>
          <a:p>
            <a:r>
              <a:rPr lang="en-US" dirty="0"/>
              <a:t>Policy-driven at the table and column level, for a defined set of users</a:t>
            </a:r>
          </a:p>
          <a:p>
            <a:r>
              <a:rPr lang="en-US" dirty="0"/>
              <a:t>Data masking applied in real-time to query results based on policy</a:t>
            </a:r>
          </a:p>
          <a:p>
            <a:r>
              <a:rPr lang="en-US" dirty="0"/>
              <a:t>Multiple masking functions available (e.g. full, partial) for various sensitive data categories (e.g. Credit Card Numbers, SSN, etc.)</a:t>
            </a:r>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1EAFBA38-E8D8-4D3C-BC29-3291E790D89D}"/>
              </a:ext>
            </a:extLst>
          </p:cNvPr>
          <p:cNvSpPr>
            <a:spLocks noGrp="1"/>
          </p:cNvSpPr>
          <p:nvPr>
            <p:ph type="ftr" sz="quarter" idx="11"/>
          </p:nvPr>
        </p:nvSpPr>
        <p:spPr/>
        <p:txBody>
          <a:bodyPr/>
          <a:lstStyle/>
          <a:p>
            <a:pPr>
              <a:defRPr/>
            </a:pPr>
            <a:r>
              <a:rPr lang="en-US" dirty="0"/>
              <a:t>Data Management and Masking on </a:t>
            </a:r>
            <a:r>
              <a:rPr lang="en-US" dirty="0" err="1"/>
              <a:t>Azure@dilipreddy</a:t>
            </a:r>
            <a:endParaRPr lang="en-US" dirty="0"/>
          </a:p>
        </p:txBody>
      </p:sp>
      <p:sp>
        <p:nvSpPr>
          <p:cNvPr id="5" name="Slide Number Placeholder 4">
            <a:extLst>
              <a:ext uri="{FF2B5EF4-FFF2-40B4-BE49-F238E27FC236}">
                <a16:creationId xmlns:a16="http://schemas.microsoft.com/office/drawing/2014/main" id="{05571CAA-04DC-44F4-BDCE-87459B2CD60B}"/>
              </a:ext>
            </a:extLst>
          </p:cNvPr>
          <p:cNvSpPr>
            <a:spLocks noGrp="1"/>
          </p:cNvSpPr>
          <p:nvPr>
            <p:ph type="sldNum" sz="quarter" idx="12"/>
          </p:nvPr>
        </p:nvSpPr>
        <p:spPr/>
        <p:txBody>
          <a:bodyPr/>
          <a:lstStyle/>
          <a:p>
            <a:pPr>
              <a:defRPr/>
            </a:pPr>
            <a:fld id="{F8C3E294-9E12-4E24-B275-9BA1AC14E86B}" type="slidenum">
              <a:rPr lang="en-US" smtClean="0"/>
              <a:pPr>
                <a:defRPr/>
              </a:pPr>
              <a:t>10</a:t>
            </a:fld>
            <a:endParaRPr lang="en-US" dirty="0"/>
          </a:p>
        </p:txBody>
      </p:sp>
      <p:pic>
        <p:nvPicPr>
          <p:cNvPr id="7" name="Picture 6">
            <a:extLst>
              <a:ext uri="{FF2B5EF4-FFF2-40B4-BE49-F238E27FC236}">
                <a16:creationId xmlns:a16="http://schemas.microsoft.com/office/drawing/2014/main" id="{E7C33574-F3FB-44DD-9BDC-77C903333859}"/>
              </a:ext>
            </a:extLst>
          </p:cNvPr>
          <p:cNvPicPr>
            <a:picLocks noChangeAspect="1"/>
          </p:cNvPicPr>
          <p:nvPr/>
        </p:nvPicPr>
        <p:blipFill>
          <a:blip r:embed="rId2"/>
          <a:stretch>
            <a:fillRect/>
          </a:stretch>
        </p:blipFill>
        <p:spPr>
          <a:xfrm>
            <a:off x="1752600" y="3441534"/>
            <a:ext cx="4618421" cy="2689060"/>
          </a:xfrm>
          <a:prstGeom prst="rect">
            <a:avLst/>
          </a:prstGeom>
        </p:spPr>
      </p:pic>
    </p:spTree>
    <p:extLst>
      <p:ext uri="{BB962C8B-B14F-4D97-AF65-F5344CB8AC3E}">
        <p14:creationId xmlns:p14="http://schemas.microsoft.com/office/powerpoint/2010/main" val="1468455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4E269-6CA2-4572-A2E3-370923565526}"/>
              </a:ext>
            </a:extLst>
          </p:cNvPr>
          <p:cNvSpPr>
            <a:spLocks noGrp="1"/>
          </p:cNvSpPr>
          <p:nvPr>
            <p:ph type="title"/>
          </p:nvPr>
        </p:nvSpPr>
        <p:spPr/>
        <p:txBody>
          <a:bodyPr/>
          <a:lstStyle/>
          <a:p>
            <a:r>
              <a:rPr lang="en-US" dirty="0"/>
              <a:t>Benefits of Azure DDM</a:t>
            </a:r>
          </a:p>
        </p:txBody>
      </p:sp>
      <p:sp>
        <p:nvSpPr>
          <p:cNvPr id="3" name="Content Placeholder 2">
            <a:extLst>
              <a:ext uri="{FF2B5EF4-FFF2-40B4-BE49-F238E27FC236}">
                <a16:creationId xmlns:a16="http://schemas.microsoft.com/office/drawing/2014/main" id="{27570D25-F16B-461C-925A-B2C34CF1B36B}"/>
              </a:ext>
            </a:extLst>
          </p:cNvPr>
          <p:cNvSpPr>
            <a:spLocks noGrp="1"/>
          </p:cNvSpPr>
          <p:nvPr>
            <p:ph idx="1"/>
          </p:nvPr>
        </p:nvSpPr>
        <p:spPr/>
        <p:txBody>
          <a:bodyPr/>
          <a:lstStyle/>
          <a:p>
            <a:r>
              <a:rPr lang="en-US" dirty="0"/>
              <a:t>It is especially simple to create a data masking policy in Azure Portal</a:t>
            </a:r>
          </a:p>
          <a:p>
            <a:r>
              <a:rPr lang="en-US" dirty="0"/>
              <a:t>There is no need to modify database procedures or application code</a:t>
            </a:r>
          </a:p>
          <a:p>
            <a:r>
              <a:rPr lang="en-US" dirty="0"/>
              <a:t>DDM introduces little if any performance impact on database operations</a:t>
            </a:r>
          </a:p>
          <a:p>
            <a:r>
              <a:rPr lang="en-US" dirty="0"/>
              <a:t>DDM supports AAD authentication, and AAD users and groups can be granted DDM exclusion permissions</a:t>
            </a:r>
          </a:p>
          <a:p>
            <a:endParaRPr lang="en-US" dirty="0"/>
          </a:p>
        </p:txBody>
      </p:sp>
      <p:sp>
        <p:nvSpPr>
          <p:cNvPr id="4" name="Footer Placeholder 3">
            <a:extLst>
              <a:ext uri="{FF2B5EF4-FFF2-40B4-BE49-F238E27FC236}">
                <a16:creationId xmlns:a16="http://schemas.microsoft.com/office/drawing/2014/main" id="{2F9CBC27-FDDF-4682-9CF3-E342678DFBFB}"/>
              </a:ext>
            </a:extLst>
          </p:cNvPr>
          <p:cNvSpPr>
            <a:spLocks noGrp="1"/>
          </p:cNvSpPr>
          <p:nvPr>
            <p:ph type="ftr" sz="quarter" idx="11"/>
          </p:nvPr>
        </p:nvSpPr>
        <p:spPr/>
        <p:txBody>
          <a:bodyPr/>
          <a:lstStyle/>
          <a:p>
            <a:pPr>
              <a:defRPr/>
            </a:pPr>
            <a:r>
              <a:rPr lang="en-US"/>
              <a:t>Data Management and Masking on Azure@dilipreddy</a:t>
            </a:r>
          </a:p>
        </p:txBody>
      </p:sp>
      <p:sp>
        <p:nvSpPr>
          <p:cNvPr id="5" name="Slide Number Placeholder 4">
            <a:extLst>
              <a:ext uri="{FF2B5EF4-FFF2-40B4-BE49-F238E27FC236}">
                <a16:creationId xmlns:a16="http://schemas.microsoft.com/office/drawing/2014/main" id="{5ECA9DDB-07CD-466B-A95D-14F834D6F7DC}"/>
              </a:ext>
            </a:extLst>
          </p:cNvPr>
          <p:cNvSpPr>
            <a:spLocks noGrp="1"/>
          </p:cNvSpPr>
          <p:nvPr>
            <p:ph type="sldNum" sz="quarter" idx="12"/>
          </p:nvPr>
        </p:nvSpPr>
        <p:spPr/>
        <p:txBody>
          <a:bodyPr/>
          <a:lstStyle/>
          <a:p>
            <a:pPr>
              <a:defRPr/>
            </a:pPr>
            <a:fld id="{F8C3E294-9E12-4E24-B275-9BA1AC14E86B}" type="slidenum">
              <a:rPr lang="en-US" smtClean="0"/>
              <a:pPr>
                <a:defRPr/>
              </a:pPr>
              <a:t>11</a:t>
            </a:fld>
            <a:endParaRPr lang="en-US" dirty="0"/>
          </a:p>
        </p:txBody>
      </p:sp>
    </p:spTree>
    <p:extLst>
      <p:ext uri="{BB962C8B-B14F-4D97-AF65-F5344CB8AC3E}">
        <p14:creationId xmlns:p14="http://schemas.microsoft.com/office/powerpoint/2010/main" val="1895989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772D2-E67D-4B4E-AB5B-69BBA6B4E5C3}"/>
              </a:ext>
            </a:extLst>
          </p:cNvPr>
          <p:cNvSpPr>
            <a:spLocks noGrp="1"/>
          </p:cNvSpPr>
          <p:nvPr>
            <p:ph type="title"/>
          </p:nvPr>
        </p:nvSpPr>
        <p:spPr/>
        <p:txBody>
          <a:bodyPr/>
          <a:lstStyle/>
          <a:p>
            <a:r>
              <a:rPr lang="en-US" dirty="0"/>
              <a:t>Code Review</a:t>
            </a:r>
          </a:p>
        </p:txBody>
      </p:sp>
      <p:sp>
        <p:nvSpPr>
          <p:cNvPr id="3" name="Content Placeholder 2">
            <a:extLst>
              <a:ext uri="{FF2B5EF4-FFF2-40B4-BE49-F238E27FC236}">
                <a16:creationId xmlns:a16="http://schemas.microsoft.com/office/drawing/2014/main" id="{46778A5F-3408-46B0-A7FD-7398652B5C0F}"/>
              </a:ext>
            </a:extLst>
          </p:cNvPr>
          <p:cNvSpPr>
            <a:spLocks noGrp="1"/>
          </p:cNvSpPr>
          <p:nvPr>
            <p:ph idx="1"/>
          </p:nvPr>
        </p:nvSpPr>
        <p:spPr/>
        <p:txBody>
          <a:bodyPr/>
          <a:lstStyle/>
          <a:p>
            <a:pPr lvl="1">
              <a:buClr>
                <a:srgbClr val="0070C0"/>
              </a:buClr>
            </a:pPr>
            <a:r>
              <a:rPr lang="en-US" dirty="0"/>
              <a:t>O	ver view of steps</a:t>
            </a:r>
          </a:p>
          <a:p>
            <a:pPr lvl="2">
              <a:buClr>
                <a:srgbClr val="0070C0"/>
              </a:buClr>
            </a:pPr>
            <a:r>
              <a:rPr lang="en-US" dirty="0"/>
              <a:t>Install Visual Studio 2017 </a:t>
            </a:r>
          </a:p>
          <a:p>
            <a:pPr lvl="2">
              <a:buClr>
                <a:srgbClr val="0070C0"/>
              </a:buClr>
            </a:pPr>
            <a:r>
              <a:rPr lang="en-US" dirty="0"/>
              <a:t> Capture all ID’s/Keys from azure portal</a:t>
            </a:r>
          </a:p>
          <a:p>
            <a:pPr lvl="2">
              <a:buClr>
                <a:srgbClr val="0070C0"/>
              </a:buClr>
            </a:pPr>
            <a:r>
              <a:rPr lang="en-US" dirty="0"/>
              <a:t>Set the variables</a:t>
            </a:r>
          </a:p>
          <a:p>
            <a:pPr lvl="2"/>
            <a:endParaRPr lang="en-US" dirty="0"/>
          </a:p>
          <a:p>
            <a:pPr lvl="2"/>
            <a:endParaRPr lang="en-US" dirty="0"/>
          </a:p>
          <a:p>
            <a:pPr lvl="2"/>
            <a:endParaRPr lang="en-US" dirty="0"/>
          </a:p>
          <a:p>
            <a:pPr lvl="2"/>
            <a:endParaRPr lang="en-US" dirty="0"/>
          </a:p>
          <a:p>
            <a:pPr lvl="2">
              <a:buClr>
                <a:srgbClr val="0070C0"/>
              </a:buClr>
            </a:pPr>
            <a:r>
              <a:rPr lang="en-US" dirty="0"/>
              <a:t>Specify Azure Blob and SQL database information</a:t>
            </a:r>
          </a:p>
          <a:p>
            <a:pPr lvl="2"/>
            <a:endParaRPr lang="en-US" dirty="0"/>
          </a:p>
        </p:txBody>
      </p:sp>
      <p:sp>
        <p:nvSpPr>
          <p:cNvPr id="4" name="Footer Placeholder 3">
            <a:extLst>
              <a:ext uri="{FF2B5EF4-FFF2-40B4-BE49-F238E27FC236}">
                <a16:creationId xmlns:a16="http://schemas.microsoft.com/office/drawing/2014/main" id="{E1D09313-770B-4CD8-8290-CA2F366A5AE8}"/>
              </a:ext>
            </a:extLst>
          </p:cNvPr>
          <p:cNvSpPr>
            <a:spLocks noGrp="1"/>
          </p:cNvSpPr>
          <p:nvPr>
            <p:ph type="ftr" sz="quarter" idx="11"/>
          </p:nvPr>
        </p:nvSpPr>
        <p:spPr/>
        <p:txBody>
          <a:bodyPr/>
          <a:lstStyle/>
          <a:p>
            <a:pPr>
              <a:defRPr/>
            </a:pPr>
            <a:r>
              <a:rPr lang="en-US"/>
              <a:t>Data Management and Masking on Azure@dilipreddy</a:t>
            </a:r>
          </a:p>
        </p:txBody>
      </p:sp>
      <p:sp>
        <p:nvSpPr>
          <p:cNvPr id="5" name="Slide Number Placeholder 4">
            <a:extLst>
              <a:ext uri="{FF2B5EF4-FFF2-40B4-BE49-F238E27FC236}">
                <a16:creationId xmlns:a16="http://schemas.microsoft.com/office/drawing/2014/main" id="{DBDCA2E3-07F4-41A0-83EC-03D4C047C556}"/>
              </a:ext>
            </a:extLst>
          </p:cNvPr>
          <p:cNvSpPr>
            <a:spLocks noGrp="1"/>
          </p:cNvSpPr>
          <p:nvPr>
            <p:ph type="sldNum" sz="quarter" idx="12"/>
          </p:nvPr>
        </p:nvSpPr>
        <p:spPr/>
        <p:txBody>
          <a:bodyPr/>
          <a:lstStyle/>
          <a:p>
            <a:pPr>
              <a:defRPr/>
            </a:pPr>
            <a:fld id="{F8C3E294-9E12-4E24-B275-9BA1AC14E86B}" type="slidenum">
              <a:rPr lang="en-US" smtClean="0"/>
              <a:pPr>
                <a:defRPr/>
              </a:pPr>
              <a:t>12</a:t>
            </a:fld>
            <a:endParaRPr lang="en-US" dirty="0"/>
          </a:p>
        </p:txBody>
      </p:sp>
      <p:pic>
        <p:nvPicPr>
          <p:cNvPr id="7" name="Picture 6">
            <a:extLst>
              <a:ext uri="{FF2B5EF4-FFF2-40B4-BE49-F238E27FC236}">
                <a16:creationId xmlns:a16="http://schemas.microsoft.com/office/drawing/2014/main" id="{35D920E1-A030-4FD0-A4A2-56BC71BD8EDC}"/>
              </a:ext>
            </a:extLst>
          </p:cNvPr>
          <p:cNvPicPr>
            <a:picLocks noChangeAspect="1"/>
          </p:cNvPicPr>
          <p:nvPr/>
        </p:nvPicPr>
        <p:blipFill>
          <a:blip r:embed="rId2"/>
          <a:stretch>
            <a:fillRect/>
          </a:stretch>
        </p:blipFill>
        <p:spPr>
          <a:xfrm>
            <a:off x="3200400" y="1905000"/>
            <a:ext cx="5210175" cy="1276350"/>
          </a:xfrm>
          <a:prstGeom prst="rect">
            <a:avLst/>
          </a:prstGeom>
        </p:spPr>
      </p:pic>
      <p:pic>
        <p:nvPicPr>
          <p:cNvPr id="8" name="Picture 7">
            <a:extLst>
              <a:ext uri="{FF2B5EF4-FFF2-40B4-BE49-F238E27FC236}">
                <a16:creationId xmlns:a16="http://schemas.microsoft.com/office/drawing/2014/main" id="{6F92B5A2-E8E9-477F-B9F5-78E6EC0B2541}"/>
              </a:ext>
            </a:extLst>
          </p:cNvPr>
          <p:cNvPicPr>
            <a:picLocks noChangeAspect="1"/>
          </p:cNvPicPr>
          <p:nvPr/>
        </p:nvPicPr>
        <p:blipFill>
          <a:blip r:embed="rId3"/>
          <a:stretch>
            <a:fillRect/>
          </a:stretch>
        </p:blipFill>
        <p:spPr>
          <a:xfrm>
            <a:off x="3276600" y="3581400"/>
            <a:ext cx="3161109" cy="1685925"/>
          </a:xfrm>
          <a:prstGeom prst="rect">
            <a:avLst/>
          </a:prstGeom>
        </p:spPr>
      </p:pic>
    </p:spTree>
    <p:extLst>
      <p:ext uri="{BB962C8B-B14F-4D97-AF65-F5344CB8AC3E}">
        <p14:creationId xmlns:p14="http://schemas.microsoft.com/office/powerpoint/2010/main" val="2778464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4142-1731-4F18-9776-BA44F7C34241}"/>
              </a:ext>
            </a:extLst>
          </p:cNvPr>
          <p:cNvSpPr>
            <a:spLocks noGrp="1"/>
          </p:cNvSpPr>
          <p:nvPr>
            <p:ph type="title"/>
          </p:nvPr>
        </p:nvSpPr>
        <p:spPr/>
        <p:txBody>
          <a:bodyPr/>
          <a:lstStyle/>
          <a:p>
            <a:r>
              <a:rPr lang="en-US" dirty="0"/>
              <a:t>Code Review</a:t>
            </a:r>
          </a:p>
        </p:txBody>
      </p:sp>
      <p:sp>
        <p:nvSpPr>
          <p:cNvPr id="3" name="Content Placeholder 2">
            <a:extLst>
              <a:ext uri="{FF2B5EF4-FFF2-40B4-BE49-F238E27FC236}">
                <a16:creationId xmlns:a16="http://schemas.microsoft.com/office/drawing/2014/main" id="{5D1A4452-3C3C-4AB6-ADE8-7BB591BA7269}"/>
              </a:ext>
            </a:extLst>
          </p:cNvPr>
          <p:cNvSpPr>
            <a:spLocks noGrp="1"/>
          </p:cNvSpPr>
          <p:nvPr>
            <p:ph idx="1"/>
          </p:nvPr>
        </p:nvSpPr>
        <p:spPr/>
        <p:txBody>
          <a:bodyPr/>
          <a:lstStyle/>
          <a:p>
            <a:r>
              <a:rPr lang="en-US" dirty="0"/>
              <a:t>Create Azure Blob dataset</a:t>
            </a:r>
          </a:p>
          <a:p>
            <a:pPr>
              <a:spcBef>
                <a:spcPts val="0"/>
              </a:spcBef>
            </a:pPr>
            <a:r>
              <a:rPr lang="en-US" dirty="0"/>
              <a:t>Run the code to create data factory  and make sure there are no errors.</a:t>
            </a:r>
          </a:p>
          <a:p>
            <a:pPr>
              <a:spcBef>
                <a:spcPts val="0"/>
              </a:spcBef>
            </a:pPr>
            <a:r>
              <a:rPr lang="en-US" dirty="0"/>
              <a:t>Complete code is in GitHub repository</a:t>
            </a:r>
          </a:p>
        </p:txBody>
      </p:sp>
      <p:sp>
        <p:nvSpPr>
          <p:cNvPr id="4" name="Footer Placeholder 3">
            <a:extLst>
              <a:ext uri="{FF2B5EF4-FFF2-40B4-BE49-F238E27FC236}">
                <a16:creationId xmlns:a16="http://schemas.microsoft.com/office/drawing/2014/main" id="{085908F7-A833-4FED-BF15-CDD5CF27C2E4}"/>
              </a:ext>
            </a:extLst>
          </p:cNvPr>
          <p:cNvSpPr>
            <a:spLocks noGrp="1"/>
          </p:cNvSpPr>
          <p:nvPr>
            <p:ph type="ftr" sz="quarter" idx="11"/>
          </p:nvPr>
        </p:nvSpPr>
        <p:spPr/>
        <p:txBody>
          <a:bodyPr/>
          <a:lstStyle/>
          <a:p>
            <a:pPr>
              <a:defRPr/>
            </a:pPr>
            <a:r>
              <a:rPr lang="en-US"/>
              <a:t>Data Management and Masking on Azure@dilipreddy</a:t>
            </a:r>
          </a:p>
        </p:txBody>
      </p:sp>
      <p:sp>
        <p:nvSpPr>
          <p:cNvPr id="5" name="Slide Number Placeholder 4">
            <a:extLst>
              <a:ext uri="{FF2B5EF4-FFF2-40B4-BE49-F238E27FC236}">
                <a16:creationId xmlns:a16="http://schemas.microsoft.com/office/drawing/2014/main" id="{106B39E2-AD70-4607-8630-EB71DAEC178C}"/>
              </a:ext>
            </a:extLst>
          </p:cNvPr>
          <p:cNvSpPr>
            <a:spLocks noGrp="1"/>
          </p:cNvSpPr>
          <p:nvPr>
            <p:ph type="sldNum" sz="quarter" idx="12"/>
          </p:nvPr>
        </p:nvSpPr>
        <p:spPr/>
        <p:txBody>
          <a:bodyPr/>
          <a:lstStyle/>
          <a:p>
            <a:pPr>
              <a:defRPr/>
            </a:pPr>
            <a:fld id="{F8C3E294-9E12-4E24-B275-9BA1AC14E86B}" type="slidenum">
              <a:rPr lang="en-US" smtClean="0"/>
              <a:pPr>
                <a:defRPr/>
              </a:pPr>
              <a:t>13</a:t>
            </a:fld>
            <a:endParaRPr lang="en-US" dirty="0"/>
          </a:p>
        </p:txBody>
      </p:sp>
      <p:pic>
        <p:nvPicPr>
          <p:cNvPr id="6" name="Picture 5">
            <a:extLst>
              <a:ext uri="{FF2B5EF4-FFF2-40B4-BE49-F238E27FC236}">
                <a16:creationId xmlns:a16="http://schemas.microsoft.com/office/drawing/2014/main" id="{F571841C-8454-41DF-8D3E-022B82485286}"/>
              </a:ext>
            </a:extLst>
          </p:cNvPr>
          <p:cNvPicPr>
            <a:picLocks noChangeAspect="1"/>
          </p:cNvPicPr>
          <p:nvPr/>
        </p:nvPicPr>
        <p:blipFill>
          <a:blip r:embed="rId2"/>
          <a:stretch>
            <a:fillRect/>
          </a:stretch>
        </p:blipFill>
        <p:spPr>
          <a:xfrm>
            <a:off x="991300" y="1904691"/>
            <a:ext cx="3124902" cy="2941827"/>
          </a:xfrm>
          <a:prstGeom prst="rect">
            <a:avLst/>
          </a:prstGeom>
        </p:spPr>
      </p:pic>
      <p:pic>
        <p:nvPicPr>
          <p:cNvPr id="7" name="Picture 6">
            <a:extLst>
              <a:ext uri="{FF2B5EF4-FFF2-40B4-BE49-F238E27FC236}">
                <a16:creationId xmlns:a16="http://schemas.microsoft.com/office/drawing/2014/main" id="{3B1AFA16-9032-4699-BBBC-264F07410D4C}"/>
              </a:ext>
            </a:extLst>
          </p:cNvPr>
          <p:cNvPicPr/>
          <p:nvPr/>
        </p:nvPicPr>
        <p:blipFill>
          <a:blip r:embed="rId3"/>
          <a:stretch>
            <a:fillRect/>
          </a:stretch>
        </p:blipFill>
        <p:spPr>
          <a:xfrm>
            <a:off x="4116202" y="2895600"/>
            <a:ext cx="3689122" cy="2438400"/>
          </a:xfrm>
          <a:prstGeom prst="rect">
            <a:avLst/>
          </a:prstGeom>
        </p:spPr>
      </p:pic>
    </p:spTree>
    <p:extLst>
      <p:ext uri="{BB962C8B-B14F-4D97-AF65-F5344CB8AC3E}">
        <p14:creationId xmlns:p14="http://schemas.microsoft.com/office/powerpoint/2010/main" val="448660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67F88-C40F-4CC1-A32A-CE1FEF4C9F9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ACF5AA3-822A-4CDF-9865-58F542104370}"/>
              </a:ext>
            </a:extLst>
          </p:cNvPr>
          <p:cNvSpPr>
            <a:spLocks noGrp="1"/>
          </p:cNvSpPr>
          <p:nvPr>
            <p:ph idx="1"/>
          </p:nvPr>
        </p:nvSpPr>
        <p:spPr/>
        <p:txBody>
          <a:bodyPr/>
          <a:lstStyle/>
          <a:p>
            <a:r>
              <a:rPr lang="en-US" dirty="0"/>
              <a:t>Login to SQL database and check the masked data in the database</a:t>
            </a:r>
          </a:p>
          <a:p>
            <a:r>
              <a:rPr lang="en-US" dirty="0"/>
              <a:t>FIRST_NAME and SSN columns are masked</a:t>
            </a:r>
          </a:p>
          <a:p>
            <a:endParaRPr lang="en-US" dirty="0"/>
          </a:p>
          <a:p>
            <a:pPr marL="0" indent="0">
              <a:buNone/>
            </a:pPr>
            <a:r>
              <a:rPr lang="en-US" dirty="0"/>
              <a:t>Unmasked Data                                                     Masked Data</a:t>
            </a:r>
          </a:p>
          <a:p>
            <a:endParaRPr lang="en-US" dirty="0"/>
          </a:p>
        </p:txBody>
      </p:sp>
      <p:sp>
        <p:nvSpPr>
          <p:cNvPr id="4" name="Footer Placeholder 3">
            <a:extLst>
              <a:ext uri="{FF2B5EF4-FFF2-40B4-BE49-F238E27FC236}">
                <a16:creationId xmlns:a16="http://schemas.microsoft.com/office/drawing/2014/main" id="{90034F68-740D-4ED6-A78A-CF0EFC97E30A}"/>
              </a:ext>
            </a:extLst>
          </p:cNvPr>
          <p:cNvSpPr>
            <a:spLocks noGrp="1"/>
          </p:cNvSpPr>
          <p:nvPr>
            <p:ph type="ftr" sz="quarter" idx="11"/>
          </p:nvPr>
        </p:nvSpPr>
        <p:spPr/>
        <p:txBody>
          <a:bodyPr/>
          <a:lstStyle/>
          <a:p>
            <a:pPr>
              <a:defRPr/>
            </a:pPr>
            <a:r>
              <a:rPr lang="en-US"/>
              <a:t>Data Management and Masking on Azure@dilipreddy</a:t>
            </a:r>
          </a:p>
        </p:txBody>
      </p:sp>
      <p:sp>
        <p:nvSpPr>
          <p:cNvPr id="5" name="Slide Number Placeholder 4">
            <a:extLst>
              <a:ext uri="{FF2B5EF4-FFF2-40B4-BE49-F238E27FC236}">
                <a16:creationId xmlns:a16="http://schemas.microsoft.com/office/drawing/2014/main" id="{CCEA9728-1EEF-4F8B-852D-81C3BF1B32D0}"/>
              </a:ext>
            </a:extLst>
          </p:cNvPr>
          <p:cNvSpPr>
            <a:spLocks noGrp="1"/>
          </p:cNvSpPr>
          <p:nvPr>
            <p:ph type="sldNum" sz="quarter" idx="12"/>
          </p:nvPr>
        </p:nvSpPr>
        <p:spPr/>
        <p:txBody>
          <a:bodyPr/>
          <a:lstStyle/>
          <a:p>
            <a:pPr>
              <a:defRPr/>
            </a:pPr>
            <a:fld id="{F8C3E294-9E12-4E24-B275-9BA1AC14E86B}" type="slidenum">
              <a:rPr lang="en-US" smtClean="0"/>
              <a:pPr>
                <a:defRPr/>
              </a:pPr>
              <a:t>14</a:t>
            </a:fld>
            <a:endParaRPr lang="en-US" dirty="0"/>
          </a:p>
        </p:txBody>
      </p:sp>
      <p:pic>
        <p:nvPicPr>
          <p:cNvPr id="6" name="Picture 5">
            <a:extLst>
              <a:ext uri="{FF2B5EF4-FFF2-40B4-BE49-F238E27FC236}">
                <a16:creationId xmlns:a16="http://schemas.microsoft.com/office/drawing/2014/main" id="{2D11932D-28F5-473C-8CE8-D48B78F9982C}"/>
              </a:ext>
            </a:extLst>
          </p:cNvPr>
          <p:cNvPicPr/>
          <p:nvPr/>
        </p:nvPicPr>
        <p:blipFill>
          <a:blip r:embed="rId2"/>
          <a:stretch>
            <a:fillRect/>
          </a:stretch>
        </p:blipFill>
        <p:spPr>
          <a:xfrm>
            <a:off x="4800600" y="2362200"/>
            <a:ext cx="3810000" cy="2743200"/>
          </a:xfrm>
          <a:prstGeom prst="rect">
            <a:avLst/>
          </a:prstGeom>
        </p:spPr>
      </p:pic>
      <p:pic>
        <p:nvPicPr>
          <p:cNvPr id="8" name="Picture 7">
            <a:extLst>
              <a:ext uri="{FF2B5EF4-FFF2-40B4-BE49-F238E27FC236}">
                <a16:creationId xmlns:a16="http://schemas.microsoft.com/office/drawing/2014/main" id="{4B8A138E-1F82-4AC8-BE72-ECC7EF62E286}"/>
              </a:ext>
            </a:extLst>
          </p:cNvPr>
          <p:cNvPicPr/>
          <p:nvPr/>
        </p:nvPicPr>
        <p:blipFill>
          <a:blip r:embed="rId3"/>
          <a:stretch>
            <a:fillRect/>
          </a:stretch>
        </p:blipFill>
        <p:spPr>
          <a:xfrm>
            <a:off x="381000" y="2286000"/>
            <a:ext cx="3962400" cy="2971800"/>
          </a:xfrm>
          <a:prstGeom prst="rect">
            <a:avLst/>
          </a:prstGeom>
        </p:spPr>
      </p:pic>
    </p:spTree>
    <p:extLst>
      <p:ext uri="{BB962C8B-B14F-4D97-AF65-F5344CB8AC3E}">
        <p14:creationId xmlns:p14="http://schemas.microsoft.com/office/powerpoint/2010/main" val="1495637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5F6E2-F4F6-4BFC-A5DD-DD5160C1789F}"/>
              </a:ext>
            </a:extLst>
          </p:cNvPr>
          <p:cNvSpPr>
            <a:spLocks noGrp="1"/>
          </p:cNvSpPr>
          <p:nvPr>
            <p:ph type="title"/>
          </p:nvPr>
        </p:nvSpPr>
        <p:spPr/>
        <p:txBody>
          <a:bodyPr/>
          <a:lstStyle/>
          <a:p>
            <a:r>
              <a:rPr lang="en-US" dirty="0"/>
              <a:t>Visualization</a:t>
            </a:r>
          </a:p>
        </p:txBody>
      </p:sp>
      <p:sp>
        <p:nvSpPr>
          <p:cNvPr id="3" name="Content Placeholder 2">
            <a:extLst>
              <a:ext uri="{FF2B5EF4-FFF2-40B4-BE49-F238E27FC236}">
                <a16:creationId xmlns:a16="http://schemas.microsoft.com/office/drawing/2014/main" id="{CB67C953-FA45-4823-AA6A-C0DFCE6A3710}"/>
              </a:ext>
            </a:extLst>
          </p:cNvPr>
          <p:cNvSpPr>
            <a:spLocks noGrp="1"/>
          </p:cNvSpPr>
          <p:nvPr>
            <p:ph idx="1"/>
          </p:nvPr>
        </p:nvSpPr>
        <p:spPr/>
        <p:txBody>
          <a:bodyPr/>
          <a:lstStyle/>
          <a:p>
            <a:r>
              <a:rPr lang="en-US" dirty="0"/>
              <a:t>Login to Tableau and visualize the data in Tableau report</a:t>
            </a:r>
          </a:p>
          <a:p>
            <a:endParaRPr lang="en-US" dirty="0"/>
          </a:p>
          <a:p>
            <a:endParaRPr lang="en-US" dirty="0"/>
          </a:p>
        </p:txBody>
      </p:sp>
      <p:sp>
        <p:nvSpPr>
          <p:cNvPr id="4" name="Footer Placeholder 3">
            <a:extLst>
              <a:ext uri="{FF2B5EF4-FFF2-40B4-BE49-F238E27FC236}">
                <a16:creationId xmlns:a16="http://schemas.microsoft.com/office/drawing/2014/main" id="{CA4A429A-4434-4EBA-936F-8582E91EF328}"/>
              </a:ext>
            </a:extLst>
          </p:cNvPr>
          <p:cNvSpPr>
            <a:spLocks noGrp="1"/>
          </p:cNvSpPr>
          <p:nvPr>
            <p:ph type="ftr" sz="quarter" idx="11"/>
          </p:nvPr>
        </p:nvSpPr>
        <p:spPr/>
        <p:txBody>
          <a:bodyPr/>
          <a:lstStyle/>
          <a:p>
            <a:pPr>
              <a:defRPr/>
            </a:pPr>
            <a:r>
              <a:rPr lang="en-US"/>
              <a:t>Data Management and Masking on Azure@dilipreddy</a:t>
            </a:r>
          </a:p>
        </p:txBody>
      </p:sp>
      <p:sp>
        <p:nvSpPr>
          <p:cNvPr id="5" name="Slide Number Placeholder 4">
            <a:extLst>
              <a:ext uri="{FF2B5EF4-FFF2-40B4-BE49-F238E27FC236}">
                <a16:creationId xmlns:a16="http://schemas.microsoft.com/office/drawing/2014/main" id="{3B318DFC-DF40-43C0-8A0C-8234F0FAA935}"/>
              </a:ext>
            </a:extLst>
          </p:cNvPr>
          <p:cNvSpPr>
            <a:spLocks noGrp="1"/>
          </p:cNvSpPr>
          <p:nvPr>
            <p:ph type="sldNum" sz="quarter" idx="12"/>
          </p:nvPr>
        </p:nvSpPr>
        <p:spPr/>
        <p:txBody>
          <a:bodyPr/>
          <a:lstStyle/>
          <a:p>
            <a:pPr>
              <a:defRPr/>
            </a:pPr>
            <a:fld id="{F8C3E294-9E12-4E24-B275-9BA1AC14E86B}" type="slidenum">
              <a:rPr lang="en-US" smtClean="0"/>
              <a:pPr>
                <a:defRPr/>
              </a:pPr>
              <a:t>15</a:t>
            </a:fld>
            <a:endParaRPr lang="en-US" dirty="0"/>
          </a:p>
        </p:txBody>
      </p:sp>
      <p:pic>
        <p:nvPicPr>
          <p:cNvPr id="6" name="Picture 5">
            <a:extLst>
              <a:ext uri="{FF2B5EF4-FFF2-40B4-BE49-F238E27FC236}">
                <a16:creationId xmlns:a16="http://schemas.microsoft.com/office/drawing/2014/main" id="{635EDC32-F0A7-4582-9883-E01EE926458A}"/>
              </a:ext>
            </a:extLst>
          </p:cNvPr>
          <p:cNvPicPr/>
          <p:nvPr/>
        </p:nvPicPr>
        <p:blipFill>
          <a:blip r:embed="rId2"/>
          <a:stretch>
            <a:fillRect/>
          </a:stretch>
        </p:blipFill>
        <p:spPr>
          <a:xfrm>
            <a:off x="1143000" y="1600200"/>
            <a:ext cx="5562600" cy="3962400"/>
          </a:xfrm>
          <a:prstGeom prst="rect">
            <a:avLst/>
          </a:prstGeom>
        </p:spPr>
      </p:pic>
    </p:spTree>
    <p:extLst>
      <p:ext uri="{BB962C8B-B14F-4D97-AF65-F5344CB8AC3E}">
        <p14:creationId xmlns:p14="http://schemas.microsoft.com/office/powerpoint/2010/main" val="3463820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3D41-8E78-42CC-8C25-C9AB2227AF5B}"/>
              </a:ext>
            </a:extLst>
          </p:cNvPr>
          <p:cNvSpPr>
            <a:spLocks noGrp="1"/>
          </p:cNvSpPr>
          <p:nvPr>
            <p:ph type="title"/>
          </p:nvPr>
        </p:nvSpPr>
        <p:spPr/>
        <p:txBody>
          <a:bodyPr/>
          <a:lstStyle/>
          <a:p>
            <a:r>
              <a:rPr lang="en-US" dirty="0"/>
              <a:t>Visualization</a:t>
            </a:r>
          </a:p>
        </p:txBody>
      </p:sp>
      <p:sp>
        <p:nvSpPr>
          <p:cNvPr id="3" name="Content Placeholder 2">
            <a:extLst>
              <a:ext uri="{FF2B5EF4-FFF2-40B4-BE49-F238E27FC236}">
                <a16:creationId xmlns:a16="http://schemas.microsoft.com/office/drawing/2014/main" id="{66A95F3D-EF4D-4EC2-BC04-9427EF32CF6C}"/>
              </a:ext>
            </a:extLst>
          </p:cNvPr>
          <p:cNvSpPr>
            <a:spLocks noGrp="1"/>
          </p:cNvSpPr>
          <p:nvPr>
            <p:ph idx="1"/>
          </p:nvPr>
        </p:nvSpPr>
        <p:spPr/>
        <p:txBody>
          <a:bodyPr/>
          <a:lstStyle/>
          <a:p>
            <a:endParaRPr lang="en-US" dirty="0"/>
          </a:p>
          <a:p>
            <a:r>
              <a:rPr lang="en-US" dirty="0"/>
              <a:t>For the same data set, I created lung cancer graph for each age group in tableau dash board. </a:t>
            </a:r>
          </a:p>
          <a:p>
            <a:r>
              <a:rPr lang="en-US" dirty="0"/>
              <a:t>The below graph shows number of lung cancer patients against age group.</a:t>
            </a:r>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E2FE56B8-D87E-4667-A986-39219A63CC86}"/>
              </a:ext>
            </a:extLst>
          </p:cNvPr>
          <p:cNvSpPr>
            <a:spLocks noGrp="1"/>
          </p:cNvSpPr>
          <p:nvPr>
            <p:ph type="ftr" sz="quarter" idx="11"/>
          </p:nvPr>
        </p:nvSpPr>
        <p:spPr/>
        <p:txBody>
          <a:bodyPr/>
          <a:lstStyle/>
          <a:p>
            <a:pPr>
              <a:defRPr/>
            </a:pPr>
            <a:r>
              <a:rPr lang="en-US"/>
              <a:t>Data Management and Masking on Azure@dilipreddy</a:t>
            </a:r>
          </a:p>
        </p:txBody>
      </p:sp>
      <p:sp>
        <p:nvSpPr>
          <p:cNvPr id="5" name="Slide Number Placeholder 4">
            <a:extLst>
              <a:ext uri="{FF2B5EF4-FFF2-40B4-BE49-F238E27FC236}">
                <a16:creationId xmlns:a16="http://schemas.microsoft.com/office/drawing/2014/main" id="{2E82EEA4-4E2F-44B7-B4ED-1569A3BD92FC}"/>
              </a:ext>
            </a:extLst>
          </p:cNvPr>
          <p:cNvSpPr>
            <a:spLocks noGrp="1"/>
          </p:cNvSpPr>
          <p:nvPr>
            <p:ph type="sldNum" sz="quarter" idx="12"/>
          </p:nvPr>
        </p:nvSpPr>
        <p:spPr/>
        <p:txBody>
          <a:bodyPr/>
          <a:lstStyle/>
          <a:p>
            <a:pPr>
              <a:defRPr/>
            </a:pPr>
            <a:fld id="{F8C3E294-9E12-4E24-B275-9BA1AC14E86B}" type="slidenum">
              <a:rPr lang="en-US" smtClean="0"/>
              <a:pPr>
                <a:defRPr/>
              </a:pPr>
              <a:t>16</a:t>
            </a:fld>
            <a:endParaRPr lang="en-US" dirty="0"/>
          </a:p>
        </p:txBody>
      </p:sp>
      <p:pic>
        <p:nvPicPr>
          <p:cNvPr id="6" name="Picture 5">
            <a:extLst>
              <a:ext uri="{FF2B5EF4-FFF2-40B4-BE49-F238E27FC236}">
                <a16:creationId xmlns:a16="http://schemas.microsoft.com/office/drawing/2014/main" id="{3DB6AD3A-184D-49D8-A702-BFA8FB811B14}"/>
              </a:ext>
            </a:extLst>
          </p:cNvPr>
          <p:cNvPicPr/>
          <p:nvPr/>
        </p:nvPicPr>
        <p:blipFill>
          <a:blip r:embed="rId2"/>
          <a:stretch>
            <a:fillRect/>
          </a:stretch>
        </p:blipFill>
        <p:spPr>
          <a:xfrm>
            <a:off x="2286000" y="2590800"/>
            <a:ext cx="4267200" cy="2988310"/>
          </a:xfrm>
          <a:prstGeom prst="rect">
            <a:avLst/>
          </a:prstGeom>
        </p:spPr>
      </p:pic>
    </p:spTree>
    <p:extLst>
      <p:ext uri="{BB962C8B-B14F-4D97-AF65-F5344CB8AC3E}">
        <p14:creationId xmlns:p14="http://schemas.microsoft.com/office/powerpoint/2010/main" val="3263592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EEAF-4055-4125-BEE0-2634412B5FEE}"/>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D524655A-62B8-461A-8145-2B3ACD36F94A}"/>
              </a:ext>
            </a:extLst>
          </p:cNvPr>
          <p:cNvSpPr>
            <a:spLocks noGrp="1"/>
          </p:cNvSpPr>
          <p:nvPr>
            <p:ph idx="1"/>
          </p:nvPr>
        </p:nvSpPr>
        <p:spPr/>
        <p:txBody>
          <a:bodyPr/>
          <a:lstStyle/>
          <a:p>
            <a:r>
              <a:rPr lang="en-US" dirty="0"/>
              <a:t>Only dynamic data masking is possible/available. This doesn’t change the base data but just changes the view of the data based on the user access. This might be an issue in some cases where you need to mask the base data and not change the view of the data</a:t>
            </a:r>
          </a:p>
          <a:p>
            <a:r>
              <a:rPr lang="en-US" dirty="0"/>
              <a:t>Persistent data masking is not available in Azure as of today</a:t>
            </a:r>
          </a:p>
          <a:p>
            <a:endParaRPr lang="en-US" dirty="0"/>
          </a:p>
        </p:txBody>
      </p:sp>
      <p:sp>
        <p:nvSpPr>
          <p:cNvPr id="4" name="Footer Placeholder 3">
            <a:extLst>
              <a:ext uri="{FF2B5EF4-FFF2-40B4-BE49-F238E27FC236}">
                <a16:creationId xmlns:a16="http://schemas.microsoft.com/office/drawing/2014/main" id="{327D3677-D759-4049-9788-1420503FD6CB}"/>
              </a:ext>
            </a:extLst>
          </p:cNvPr>
          <p:cNvSpPr>
            <a:spLocks noGrp="1"/>
          </p:cNvSpPr>
          <p:nvPr>
            <p:ph type="ftr" sz="quarter" idx="11"/>
          </p:nvPr>
        </p:nvSpPr>
        <p:spPr/>
        <p:txBody>
          <a:bodyPr/>
          <a:lstStyle/>
          <a:p>
            <a:pPr>
              <a:defRPr/>
            </a:pPr>
            <a:r>
              <a:rPr lang="en-US"/>
              <a:t>Data Management and Masking on Azure@dilipreddy</a:t>
            </a:r>
          </a:p>
        </p:txBody>
      </p:sp>
      <p:sp>
        <p:nvSpPr>
          <p:cNvPr id="5" name="Slide Number Placeholder 4">
            <a:extLst>
              <a:ext uri="{FF2B5EF4-FFF2-40B4-BE49-F238E27FC236}">
                <a16:creationId xmlns:a16="http://schemas.microsoft.com/office/drawing/2014/main" id="{3DCA08DA-71FA-478F-97CD-7523FA755347}"/>
              </a:ext>
            </a:extLst>
          </p:cNvPr>
          <p:cNvSpPr>
            <a:spLocks noGrp="1"/>
          </p:cNvSpPr>
          <p:nvPr>
            <p:ph type="sldNum" sz="quarter" idx="12"/>
          </p:nvPr>
        </p:nvSpPr>
        <p:spPr/>
        <p:txBody>
          <a:bodyPr/>
          <a:lstStyle/>
          <a:p>
            <a:pPr>
              <a:defRPr/>
            </a:pPr>
            <a:fld id="{F8C3E294-9E12-4E24-B275-9BA1AC14E86B}" type="slidenum">
              <a:rPr lang="en-US" smtClean="0"/>
              <a:pPr>
                <a:defRPr/>
              </a:pPr>
              <a:t>17</a:t>
            </a:fld>
            <a:endParaRPr lang="en-US" dirty="0"/>
          </a:p>
        </p:txBody>
      </p:sp>
    </p:spTree>
    <p:extLst>
      <p:ext uri="{BB962C8B-B14F-4D97-AF65-F5344CB8AC3E}">
        <p14:creationId xmlns:p14="http://schemas.microsoft.com/office/powerpoint/2010/main" val="771229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YouTube URLs, GitHub URL, Last Page</a:t>
            </a:r>
          </a:p>
        </p:txBody>
      </p:sp>
      <p:sp>
        <p:nvSpPr>
          <p:cNvPr id="7" name="Content Placeholder 6"/>
          <p:cNvSpPr>
            <a:spLocks noGrp="1"/>
          </p:cNvSpPr>
          <p:nvPr>
            <p:ph idx="1"/>
          </p:nvPr>
        </p:nvSpPr>
        <p:spPr/>
        <p:txBody>
          <a:bodyPr/>
          <a:lstStyle/>
          <a:p>
            <a:r>
              <a:rPr lang="en-US" dirty="0"/>
              <a:t>Two minute (short):</a:t>
            </a:r>
          </a:p>
          <a:p>
            <a:r>
              <a:rPr lang="en-US" dirty="0">
                <a:hlinkClick r:id="rId2"/>
              </a:rPr>
              <a:t>https://youtu.be/6K-Yg_f0LiI</a:t>
            </a:r>
            <a:endParaRPr lang="en-US" dirty="0"/>
          </a:p>
          <a:p>
            <a:endParaRPr lang="en-US" dirty="0"/>
          </a:p>
          <a:p>
            <a:r>
              <a:rPr lang="en-US" dirty="0"/>
              <a:t>15 minutes (long):</a:t>
            </a:r>
          </a:p>
          <a:p>
            <a:pPr marL="400050" lvl="1" indent="0">
              <a:buNone/>
            </a:pPr>
            <a:r>
              <a:rPr lang="en-US" dirty="0">
                <a:hlinkClick r:id="rId3"/>
              </a:rPr>
              <a:t>https://youtu.be/3jxA-Lr5IQU</a:t>
            </a:r>
            <a:endParaRPr lang="en-US" dirty="0"/>
          </a:p>
          <a:p>
            <a:pPr marL="0" indent="0">
              <a:buNone/>
            </a:pPr>
            <a:endParaRPr lang="en-US" dirty="0"/>
          </a:p>
          <a:p>
            <a:r>
              <a:rPr lang="en-US" dirty="0"/>
              <a:t>GitHub Repository with all artifacts: </a:t>
            </a:r>
          </a:p>
          <a:p>
            <a:pPr marL="400050" lvl="1" indent="0">
              <a:buNone/>
            </a:pPr>
            <a:r>
              <a:rPr lang="en-US" dirty="0">
                <a:hlinkClick r:id="rId4"/>
              </a:rPr>
              <a:t>https://github.com/dilreddy143/AzureFinalProject</a:t>
            </a:r>
            <a:endParaRPr lang="en-US" dirty="0"/>
          </a:p>
          <a:p>
            <a:pPr marL="400050" lvl="1" indent="0">
              <a:buNone/>
            </a:pPr>
            <a:endParaRPr lang="en-US" dirty="0"/>
          </a:p>
          <a:p>
            <a:r>
              <a:rPr lang="en-US" dirty="0">
                <a:hlinkClick r:id="rId5"/>
              </a:rPr>
              <a:t>https://docs.microsoft.com/en-us/azure/data-factory/quickstart-create-data-factory-dot-net</a:t>
            </a:r>
            <a:endParaRPr lang="en-US" dirty="0"/>
          </a:p>
          <a:p>
            <a:endParaRPr lang="en-US" dirty="0"/>
          </a:p>
          <a:p>
            <a:r>
              <a:rPr lang="en-US" dirty="0">
                <a:hlinkClick r:id="rId6"/>
              </a:rPr>
              <a:t>https://azure.microsoft.com/en-us/blog/dynamic-data-masking-generally-available/</a:t>
            </a:r>
            <a:endParaRPr lang="en-US" dirty="0"/>
          </a:p>
          <a:p>
            <a:endParaRPr lang="en-US" dirty="0"/>
          </a:p>
          <a:p>
            <a:endParaRPr lang="en-US" dirty="0"/>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Data Management and Masking on Azure@dilipreddy</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18</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b="1" dirty="0"/>
              <a:t>Problem Statement</a:t>
            </a:r>
            <a:endParaRPr lang="en-US" dirty="0"/>
          </a:p>
        </p:txBody>
      </p:sp>
      <p:sp>
        <p:nvSpPr>
          <p:cNvPr id="7" name="Content Placeholder 6"/>
          <p:cNvSpPr>
            <a:spLocks noGrp="1"/>
          </p:cNvSpPr>
          <p:nvPr>
            <p:ph idx="1"/>
          </p:nvPr>
        </p:nvSpPr>
        <p:spPr/>
        <p:txBody>
          <a:bodyPr/>
          <a:lstStyle/>
          <a:p>
            <a:pPr marL="0" indent="0" algn="just">
              <a:buNone/>
            </a:pPr>
            <a:r>
              <a:rPr lang="en-US" dirty="0"/>
              <a:t>Cyber security is a big challenge in the current world. Most of the companies has a need to mask enterprise data to protect from outside intrusions and accidental loss of protected data. So, Data Masking is an important technology used to maintain data security even in case of external threats.  Data exposure to the right user is essential to properly organize and maintain data processes to meet ongoing information lifecycle needs. </a:t>
            </a:r>
          </a:p>
          <a:p>
            <a:pPr marL="0" indent="0">
              <a:buNone/>
            </a:pPr>
            <a:endParaRPr lang="en-US" dirty="0"/>
          </a:p>
          <a:p>
            <a:pPr marL="0" indent="0">
              <a:buNone/>
            </a:pPr>
            <a:endParaRPr lang="en-US" dirty="0"/>
          </a:p>
        </p:txBody>
      </p:sp>
      <p:sp>
        <p:nvSpPr>
          <p:cNvPr id="4100" name="Footer Placeholder 3"/>
          <p:cNvSpPr>
            <a:spLocks noGrp="1"/>
          </p:cNvSpPr>
          <p:nvPr>
            <p:ph type="ftr" sz="quarter" idx="11"/>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Data Management and Masking on </a:t>
            </a:r>
            <a:r>
              <a:rPr lang="en-US" altLang="en-US" sz="1200" dirty="0" err="1">
                <a:solidFill>
                  <a:srgbClr val="898989"/>
                </a:solidFill>
              </a:rPr>
              <a:t>Azure@dilipreddy</a:t>
            </a:r>
            <a:endParaRPr lang="en-US" altLang="en-US" sz="1200" dirty="0">
              <a:solidFill>
                <a:srgbClr val="898989"/>
              </a:solidFill>
            </a:endParaRP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spTree>
    <p:extLst>
      <p:ext uri="{BB962C8B-B14F-4D97-AF65-F5344CB8AC3E}">
        <p14:creationId xmlns:p14="http://schemas.microsoft.com/office/powerpoint/2010/main" val="912422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4BAC-A04F-4DB5-A1B6-DE3B282847BC}"/>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38410C82-5961-4E39-A91F-20507DAC4B64}"/>
              </a:ext>
            </a:extLst>
          </p:cNvPr>
          <p:cNvSpPr>
            <a:spLocks noGrp="1"/>
          </p:cNvSpPr>
          <p:nvPr>
            <p:ph idx="1"/>
          </p:nvPr>
        </p:nvSpPr>
        <p:spPr/>
        <p:txBody>
          <a:bodyPr/>
          <a:lstStyle/>
          <a:p>
            <a:r>
              <a:rPr lang="en-US" b="1" dirty="0"/>
              <a:t>Data set obtained at</a:t>
            </a:r>
            <a:r>
              <a:rPr lang="en-US" dirty="0"/>
              <a:t> : </a:t>
            </a:r>
            <a:r>
              <a:rPr lang="en-US" u="sng" dirty="0">
                <a:hlinkClick r:id="rId2"/>
              </a:rPr>
              <a:t>https://www.challenge.gov/challenge/patient-matching-algorithm-challenge/</a:t>
            </a:r>
            <a:endParaRPr lang="en-US" u="sng" dirty="0"/>
          </a:p>
          <a:p>
            <a:r>
              <a:rPr lang="en-US" dirty="0"/>
              <a:t>This is a fake PHI data set with list of lung cancer patients and associated providers</a:t>
            </a:r>
          </a:p>
          <a:p>
            <a:r>
              <a:rPr lang="en-US" dirty="0"/>
              <a:t>Data set includes, patient First Name, Last Name, DOB, SSN Address</a:t>
            </a:r>
          </a:p>
          <a:p>
            <a:r>
              <a:rPr lang="en-US" dirty="0"/>
              <a:t>It also includes Provider First Name, Last Name, NPI</a:t>
            </a:r>
          </a:p>
          <a:p>
            <a:endParaRPr lang="en-US" dirty="0"/>
          </a:p>
          <a:p>
            <a:pPr marL="0" indent="0">
              <a:buNone/>
            </a:pPr>
            <a:r>
              <a:rPr lang="en-US" dirty="0"/>
              <a:t>          Patient File                                              Patient Table (After loading file)</a:t>
            </a:r>
          </a:p>
          <a:p>
            <a:pPr marL="0" indent="0">
              <a:buNone/>
            </a:pPr>
            <a:r>
              <a:rPr lang="en-US" dirty="0"/>
              <a:t>                                          </a:t>
            </a:r>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FDC239E9-B7EA-4444-80E3-C72F320ADBFC}"/>
              </a:ext>
            </a:extLst>
          </p:cNvPr>
          <p:cNvSpPr>
            <a:spLocks noGrp="1"/>
          </p:cNvSpPr>
          <p:nvPr>
            <p:ph type="ftr" sz="quarter" idx="11"/>
          </p:nvPr>
        </p:nvSpPr>
        <p:spPr/>
        <p:txBody>
          <a:bodyPr/>
          <a:lstStyle/>
          <a:p>
            <a:pPr>
              <a:defRPr/>
            </a:pPr>
            <a:r>
              <a:rPr lang="en-US"/>
              <a:t>Data Management and Masking on Azure@dilipreddy</a:t>
            </a:r>
          </a:p>
        </p:txBody>
      </p:sp>
      <p:sp>
        <p:nvSpPr>
          <p:cNvPr id="5" name="Slide Number Placeholder 4">
            <a:extLst>
              <a:ext uri="{FF2B5EF4-FFF2-40B4-BE49-F238E27FC236}">
                <a16:creationId xmlns:a16="http://schemas.microsoft.com/office/drawing/2014/main" id="{9789BBFE-A2D8-48B7-8D1B-2B8CEB709782}"/>
              </a:ext>
            </a:extLst>
          </p:cNvPr>
          <p:cNvSpPr>
            <a:spLocks noGrp="1"/>
          </p:cNvSpPr>
          <p:nvPr>
            <p:ph type="sldNum" sz="quarter" idx="12"/>
          </p:nvPr>
        </p:nvSpPr>
        <p:spPr/>
        <p:txBody>
          <a:bodyPr/>
          <a:lstStyle/>
          <a:p>
            <a:pPr>
              <a:defRPr/>
            </a:pPr>
            <a:fld id="{F8C3E294-9E12-4E24-B275-9BA1AC14E86B}" type="slidenum">
              <a:rPr lang="en-US" smtClean="0"/>
              <a:pPr>
                <a:defRPr/>
              </a:pPr>
              <a:t>3</a:t>
            </a:fld>
            <a:endParaRPr lang="en-US" dirty="0"/>
          </a:p>
        </p:txBody>
      </p:sp>
      <p:pic>
        <p:nvPicPr>
          <p:cNvPr id="7" name="Picture 6">
            <a:extLst>
              <a:ext uri="{FF2B5EF4-FFF2-40B4-BE49-F238E27FC236}">
                <a16:creationId xmlns:a16="http://schemas.microsoft.com/office/drawing/2014/main" id="{0FA08C4E-3E53-4555-A0BE-23C6AB7A4C7F}"/>
              </a:ext>
            </a:extLst>
          </p:cNvPr>
          <p:cNvPicPr>
            <a:picLocks noChangeAspect="1"/>
          </p:cNvPicPr>
          <p:nvPr/>
        </p:nvPicPr>
        <p:blipFill>
          <a:blip r:embed="rId3"/>
          <a:stretch>
            <a:fillRect/>
          </a:stretch>
        </p:blipFill>
        <p:spPr>
          <a:xfrm>
            <a:off x="4495801" y="3332922"/>
            <a:ext cx="3415303" cy="2286000"/>
          </a:xfrm>
          <a:prstGeom prst="rect">
            <a:avLst/>
          </a:prstGeom>
        </p:spPr>
      </p:pic>
      <p:pic>
        <p:nvPicPr>
          <p:cNvPr id="9" name="Picture 8">
            <a:extLst>
              <a:ext uri="{FF2B5EF4-FFF2-40B4-BE49-F238E27FC236}">
                <a16:creationId xmlns:a16="http://schemas.microsoft.com/office/drawing/2014/main" id="{86F6559B-8C54-4275-9582-6B6C067B0619}"/>
              </a:ext>
            </a:extLst>
          </p:cNvPr>
          <p:cNvPicPr>
            <a:picLocks noChangeAspect="1"/>
          </p:cNvPicPr>
          <p:nvPr/>
        </p:nvPicPr>
        <p:blipFill>
          <a:blip r:embed="rId4"/>
          <a:stretch>
            <a:fillRect/>
          </a:stretch>
        </p:blipFill>
        <p:spPr>
          <a:xfrm>
            <a:off x="885826" y="3336417"/>
            <a:ext cx="3181350" cy="2454783"/>
          </a:xfrm>
          <a:prstGeom prst="rect">
            <a:avLst/>
          </a:prstGeom>
        </p:spPr>
      </p:pic>
    </p:spTree>
    <p:extLst>
      <p:ext uri="{BB962C8B-B14F-4D97-AF65-F5344CB8AC3E}">
        <p14:creationId xmlns:p14="http://schemas.microsoft.com/office/powerpoint/2010/main" val="161952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0FE24-7FD7-4D0E-BCD5-CC8B1D0EE712}"/>
              </a:ext>
            </a:extLst>
          </p:cNvPr>
          <p:cNvSpPr>
            <a:spLocks noGrp="1"/>
          </p:cNvSpPr>
          <p:nvPr>
            <p:ph type="title"/>
          </p:nvPr>
        </p:nvSpPr>
        <p:spPr/>
        <p:txBody>
          <a:bodyPr/>
          <a:lstStyle/>
          <a:p>
            <a:r>
              <a:rPr lang="en-US" dirty="0"/>
              <a:t>Data Set</a:t>
            </a:r>
          </a:p>
        </p:txBody>
      </p:sp>
      <p:sp>
        <p:nvSpPr>
          <p:cNvPr id="4" name="Footer Placeholder 3">
            <a:extLst>
              <a:ext uri="{FF2B5EF4-FFF2-40B4-BE49-F238E27FC236}">
                <a16:creationId xmlns:a16="http://schemas.microsoft.com/office/drawing/2014/main" id="{8FBD1DEB-FB35-4C28-8751-00FC2AEF3043}"/>
              </a:ext>
            </a:extLst>
          </p:cNvPr>
          <p:cNvSpPr>
            <a:spLocks noGrp="1"/>
          </p:cNvSpPr>
          <p:nvPr>
            <p:ph type="ftr" sz="quarter" idx="11"/>
          </p:nvPr>
        </p:nvSpPr>
        <p:spPr/>
        <p:txBody>
          <a:bodyPr/>
          <a:lstStyle/>
          <a:p>
            <a:pPr>
              <a:defRPr/>
            </a:pPr>
            <a:r>
              <a:rPr lang="en-US"/>
              <a:t>Data Management and Masking on Azure@dilipreddy</a:t>
            </a:r>
          </a:p>
        </p:txBody>
      </p:sp>
      <p:sp>
        <p:nvSpPr>
          <p:cNvPr id="5" name="Slide Number Placeholder 4">
            <a:extLst>
              <a:ext uri="{FF2B5EF4-FFF2-40B4-BE49-F238E27FC236}">
                <a16:creationId xmlns:a16="http://schemas.microsoft.com/office/drawing/2014/main" id="{7807D1AA-5823-4386-9FB1-8AE85E343132}"/>
              </a:ext>
            </a:extLst>
          </p:cNvPr>
          <p:cNvSpPr>
            <a:spLocks noGrp="1"/>
          </p:cNvSpPr>
          <p:nvPr>
            <p:ph type="sldNum" sz="quarter" idx="12"/>
          </p:nvPr>
        </p:nvSpPr>
        <p:spPr/>
        <p:txBody>
          <a:bodyPr/>
          <a:lstStyle/>
          <a:p>
            <a:pPr>
              <a:defRPr/>
            </a:pPr>
            <a:fld id="{F8C3E294-9E12-4E24-B275-9BA1AC14E86B}" type="slidenum">
              <a:rPr lang="en-US" smtClean="0"/>
              <a:pPr>
                <a:defRPr/>
              </a:pPr>
              <a:t>4</a:t>
            </a:fld>
            <a:endParaRPr lang="en-US" dirty="0"/>
          </a:p>
        </p:txBody>
      </p:sp>
      <p:pic>
        <p:nvPicPr>
          <p:cNvPr id="6" name="Content Placeholder 5">
            <a:extLst>
              <a:ext uri="{FF2B5EF4-FFF2-40B4-BE49-F238E27FC236}">
                <a16:creationId xmlns:a16="http://schemas.microsoft.com/office/drawing/2014/main" id="{00AD6F58-F4BD-4C14-8818-C7C469D24951}"/>
              </a:ext>
            </a:extLst>
          </p:cNvPr>
          <p:cNvPicPr>
            <a:picLocks noGrp="1" noChangeAspect="1"/>
          </p:cNvPicPr>
          <p:nvPr>
            <p:ph idx="1"/>
          </p:nvPr>
        </p:nvPicPr>
        <p:blipFill>
          <a:blip r:embed="rId2"/>
          <a:stretch>
            <a:fillRect/>
          </a:stretch>
        </p:blipFill>
        <p:spPr>
          <a:xfrm>
            <a:off x="4372646" y="2133600"/>
            <a:ext cx="3553753" cy="2362200"/>
          </a:xfrm>
          <a:prstGeom prst="rect">
            <a:avLst/>
          </a:prstGeom>
        </p:spPr>
      </p:pic>
      <p:pic>
        <p:nvPicPr>
          <p:cNvPr id="7" name="Picture 6">
            <a:extLst>
              <a:ext uri="{FF2B5EF4-FFF2-40B4-BE49-F238E27FC236}">
                <a16:creationId xmlns:a16="http://schemas.microsoft.com/office/drawing/2014/main" id="{CD83438B-B19E-45A7-A50A-C2D5F02EB982}"/>
              </a:ext>
            </a:extLst>
          </p:cNvPr>
          <p:cNvPicPr>
            <a:picLocks noChangeAspect="1"/>
          </p:cNvPicPr>
          <p:nvPr/>
        </p:nvPicPr>
        <p:blipFill>
          <a:blip r:embed="rId3"/>
          <a:stretch>
            <a:fillRect/>
          </a:stretch>
        </p:blipFill>
        <p:spPr>
          <a:xfrm>
            <a:off x="501941" y="2057400"/>
            <a:ext cx="3200400" cy="2628153"/>
          </a:xfrm>
          <a:prstGeom prst="rect">
            <a:avLst/>
          </a:prstGeom>
        </p:spPr>
      </p:pic>
      <p:sp>
        <p:nvSpPr>
          <p:cNvPr id="8" name="Rectangle 7">
            <a:extLst>
              <a:ext uri="{FF2B5EF4-FFF2-40B4-BE49-F238E27FC236}">
                <a16:creationId xmlns:a16="http://schemas.microsoft.com/office/drawing/2014/main" id="{56482B68-1512-4C8A-AEA1-546FD95FD4D0}"/>
              </a:ext>
            </a:extLst>
          </p:cNvPr>
          <p:cNvSpPr/>
          <p:nvPr/>
        </p:nvSpPr>
        <p:spPr>
          <a:xfrm>
            <a:off x="609600" y="1796534"/>
            <a:ext cx="1752600" cy="369332"/>
          </a:xfrm>
          <a:prstGeom prst="rect">
            <a:avLst/>
          </a:prstGeom>
        </p:spPr>
        <p:txBody>
          <a:bodyPr wrap="square">
            <a:spAutoFit/>
          </a:bodyPr>
          <a:lstStyle/>
          <a:p>
            <a:r>
              <a:rPr lang="en-US" dirty="0"/>
              <a:t>Provider File </a:t>
            </a:r>
          </a:p>
        </p:txBody>
      </p:sp>
      <p:sp>
        <p:nvSpPr>
          <p:cNvPr id="9" name="Rectangle 8">
            <a:extLst>
              <a:ext uri="{FF2B5EF4-FFF2-40B4-BE49-F238E27FC236}">
                <a16:creationId xmlns:a16="http://schemas.microsoft.com/office/drawing/2014/main" id="{5751730D-662A-4911-8962-051354E00ADE}"/>
              </a:ext>
            </a:extLst>
          </p:cNvPr>
          <p:cNvSpPr/>
          <p:nvPr/>
        </p:nvSpPr>
        <p:spPr>
          <a:xfrm>
            <a:off x="4267200" y="1811914"/>
            <a:ext cx="3733800" cy="369332"/>
          </a:xfrm>
          <a:prstGeom prst="rect">
            <a:avLst/>
          </a:prstGeom>
        </p:spPr>
        <p:txBody>
          <a:bodyPr wrap="square">
            <a:spAutoFit/>
          </a:bodyPr>
          <a:lstStyle/>
          <a:p>
            <a:r>
              <a:rPr lang="en-US" dirty="0"/>
              <a:t>Provider Table(After loading data) </a:t>
            </a:r>
          </a:p>
        </p:txBody>
      </p:sp>
    </p:spTree>
    <p:extLst>
      <p:ext uri="{BB962C8B-B14F-4D97-AF65-F5344CB8AC3E}">
        <p14:creationId xmlns:p14="http://schemas.microsoft.com/office/powerpoint/2010/main" val="23921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EFC4-97F8-4504-AE4C-77342CDCFFCF}"/>
              </a:ext>
            </a:extLst>
          </p:cNvPr>
          <p:cNvSpPr>
            <a:spLocks noGrp="1"/>
          </p:cNvSpPr>
          <p:nvPr>
            <p:ph type="title"/>
          </p:nvPr>
        </p:nvSpPr>
        <p:spPr/>
        <p:txBody>
          <a:bodyPr/>
          <a:lstStyle/>
          <a:p>
            <a:r>
              <a:rPr lang="en-US" dirty="0"/>
              <a:t>Technology and Software</a:t>
            </a:r>
          </a:p>
        </p:txBody>
      </p:sp>
      <p:sp>
        <p:nvSpPr>
          <p:cNvPr id="3" name="Content Placeholder 2">
            <a:extLst>
              <a:ext uri="{FF2B5EF4-FFF2-40B4-BE49-F238E27FC236}">
                <a16:creationId xmlns:a16="http://schemas.microsoft.com/office/drawing/2014/main" id="{B7F53897-E579-4533-A8F6-DA491D5DAC43}"/>
              </a:ext>
            </a:extLst>
          </p:cNvPr>
          <p:cNvSpPr>
            <a:spLocks noGrp="1"/>
          </p:cNvSpPr>
          <p:nvPr>
            <p:ph idx="1"/>
          </p:nvPr>
        </p:nvSpPr>
        <p:spPr/>
        <p:txBody>
          <a:bodyPr/>
          <a:lstStyle/>
          <a:p>
            <a:r>
              <a:rPr lang="en-US" dirty="0"/>
              <a:t>Azure Data masking service is used to mask the data</a:t>
            </a:r>
          </a:p>
          <a:p>
            <a:r>
              <a:rPr lang="en-US" dirty="0"/>
              <a:t>Visual studio is used to create data factory</a:t>
            </a:r>
          </a:p>
          <a:p>
            <a:r>
              <a:rPr lang="en-US" dirty="0"/>
              <a:t>.NET code is used to create data factory</a:t>
            </a:r>
          </a:p>
          <a:p>
            <a:r>
              <a:rPr lang="en-US" dirty="0"/>
              <a:t>SQL Server is the database used to mask the data in the tables</a:t>
            </a:r>
          </a:p>
          <a:p>
            <a:r>
              <a:rPr lang="en-US" dirty="0"/>
              <a:t>Tableau is used for visualization</a:t>
            </a:r>
          </a:p>
          <a:p>
            <a:endParaRPr lang="en-US" dirty="0"/>
          </a:p>
          <a:p>
            <a:endParaRPr lang="en-US" dirty="0"/>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DAC3BF6C-DCAA-45B1-BF84-E924A91DB834}"/>
              </a:ext>
            </a:extLst>
          </p:cNvPr>
          <p:cNvSpPr>
            <a:spLocks noGrp="1"/>
          </p:cNvSpPr>
          <p:nvPr>
            <p:ph type="ftr" sz="quarter" idx="11"/>
          </p:nvPr>
        </p:nvSpPr>
        <p:spPr>
          <a:xfrm>
            <a:off x="3124200" y="6356350"/>
            <a:ext cx="2895600" cy="365125"/>
          </a:xfrm>
        </p:spPr>
        <p:txBody>
          <a:bodyPr/>
          <a:lstStyle/>
          <a:p>
            <a:pPr>
              <a:defRPr/>
            </a:pPr>
            <a:r>
              <a:rPr lang="en-US" dirty="0"/>
              <a:t>Data Management and Masking on </a:t>
            </a:r>
            <a:r>
              <a:rPr lang="en-US" dirty="0" err="1"/>
              <a:t>Azure@dilipreddy</a:t>
            </a:r>
            <a:endParaRPr lang="en-US" dirty="0"/>
          </a:p>
        </p:txBody>
      </p:sp>
      <p:sp>
        <p:nvSpPr>
          <p:cNvPr id="5" name="Slide Number Placeholder 4">
            <a:extLst>
              <a:ext uri="{FF2B5EF4-FFF2-40B4-BE49-F238E27FC236}">
                <a16:creationId xmlns:a16="http://schemas.microsoft.com/office/drawing/2014/main" id="{49270223-D521-4F42-BDFF-552098DA8C16}"/>
              </a:ext>
            </a:extLst>
          </p:cNvPr>
          <p:cNvSpPr>
            <a:spLocks noGrp="1"/>
          </p:cNvSpPr>
          <p:nvPr>
            <p:ph type="sldNum" sz="quarter" idx="12"/>
          </p:nvPr>
        </p:nvSpPr>
        <p:spPr/>
        <p:txBody>
          <a:bodyPr/>
          <a:lstStyle/>
          <a:p>
            <a:pPr>
              <a:defRPr/>
            </a:pPr>
            <a:fld id="{F8C3E294-9E12-4E24-B275-9BA1AC14E86B}" type="slidenum">
              <a:rPr lang="en-US" smtClean="0"/>
              <a:pPr>
                <a:defRPr/>
              </a:pPr>
              <a:t>5</a:t>
            </a:fld>
            <a:endParaRPr lang="en-US" dirty="0"/>
          </a:p>
        </p:txBody>
      </p:sp>
      <p:pic>
        <p:nvPicPr>
          <p:cNvPr id="6" name="Picture 5">
            <a:extLst>
              <a:ext uri="{FF2B5EF4-FFF2-40B4-BE49-F238E27FC236}">
                <a16:creationId xmlns:a16="http://schemas.microsoft.com/office/drawing/2014/main" id="{0175F211-A431-4472-BE15-D0DBFC5729AB}"/>
              </a:ext>
            </a:extLst>
          </p:cNvPr>
          <p:cNvPicPr>
            <a:picLocks noChangeAspect="1"/>
          </p:cNvPicPr>
          <p:nvPr/>
        </p:nvPicPr>
        <p:blipFill>
          <a:blip r:embed="rId2"/>
          <a:stretch>
            <a:fillRect/>
          </a:stretch>
        </p:blipFill>
        <p:spPr>
          <a:xfrm>
            <a:off x="762000" y="2774547"/>
            <a:ext cx="2497937" cy="1090709"/>
          </a:xfrm>
          <a:prstGeom prst="rect">
            <a:avLst/>
          </a:prstGeom>
        </p:spPr>
      </p:pic>
      <p:pic>
        <p:nvPicPr>
          <p:cNvPr id="7" name="Picture 6">
            <a:extLst>
              <a:ext uri="{FF2B5EF4-FFF2-40B4-BE49-F238E27FC236}">
                <a16:creationId xmlns:a16="http://schemas.microsoft.com/office/drawing/2014/main" id="{05992C67-CA6D-4E11-851C-17F49F4E0D9D}"/>
              </a:ext>
            </a:extLst>
          </p:cNvPr>
          <p:cNvPicPr>
            <a:picLocks noChangeAspect="1"/>
          </p:cNvPicPr>
          <p:nvPr/>
        </p:nvPicPr>
        <p:blipFill>
          <a:blip r:embed="rId3"/>
          <a:stretch>
            <a:fillRect/>
          </a:stretch>
        </p:blipFill>
        <p:spPr>
          <a:xfrm>
            <a:off x="4572000" y="2971800"/>
            <a:ext cx="2284901" cy="1600200"/>
          </a:xfrm>
          <a:prstGeom prst="rect">
            <a:avLst/>
          </a:prstGeom>
        </p:spPr>
      </p:pic>
      <p:pic>
        <p:nvPicPr>
          <p:cNvPr id="8" name="Picture 7">
            <a:extLst>
              <a:ext uri="{FF2B5EF4-FFF2-40B4-BE49-F238E27FC236}">
                <a16:creationId xmlns:a16="http://schemas.microsoft.com/office/drawing/2014/main" id="{8010407B-701B-43AA-934C-D35209864074}"/>
              </a:ext>
            </a:extLst>
          </p:cNvPr>
          <p:cNvPicPr>
            <a:picLocks noChangeAspect="1"/>
          </p:cNvPicPr>
          <p:nvPr/>
        </p:nvPicPr>
        <p:blipFill>
          <a:blip r:embed="rId4"/>
          <a:stretch>
            <a:fillRect/>
          </a:stretch>
        </p:blipFill>
        <p:spPr>
          <a:xfrm>
            <a:off x="1520155" y="4419600"/>
            <a:ext cx="2440466" cy="1426854"/>
          </a:xfrm>
          <a:prstGeom prst="rect">
            <a:avLst/>
          </a:prstGeom>
        </p:spPr>
      </p:pic>
      <p:pic>
        <p:nvPicPr>
          <p:cNvPr id="9" name="Picture 8">
            <a:extLst>
              <a:ext uri="{FF2B5EF4-FFF2-40B4-BE49-F238E27FC236}">
                <a16:creationId xmlns:a16="http://schemas.microsoft.com/office/drawing/2014/main" id="{5908222B-0EDF-4882-97F7-2700946BFA39}"/>
              </a:ext>
            </a:extLst>
          </p:cNvPr>
          <p:cNvPicPr>
            <a:picLocks noChangeAspect="1"/>
          </p:cNvPicPr>
          <p:nvPr/>
        </p:nvPicPr>
        <p:blipFill>
          <a:blip r:embed="rId5"/>
          <a:stretch>
            <a:fillRect/>
          </a:stretch>
        </p:blipFill>
        <p:spPr>
          <a:xfrm>
            <a:off x="6903850" y="806450"/>
            <a:ext cx="1432299" cy="1483453"/>
          </a:xfrm>
          <a:prstGeom prst="rect">
            <a:avLst/>
          </a:prstGeom>
        </p:spPr>
      </p:pic>
    </p:spTree>
    <p:extLst>
      <p:ext uri="{BB962C8B-B14F-4D97-AF65-F5344CB8AC3E}">
        <p14:creationId xmlns:p14="http://schemas.microsoft.com/office/powerpoint/2010/main" val="98599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18AB-CE5C-4ABF-B887-1A97713D24C3}"/>
              </a:ext>
            </a:extLst>
          </p:cNvPr>
          <p:cNvSpPr>
            <a:spLocks noGrp="1"/>
          </p:cNvSpPr>
          <p:nvPr>
            <p:ph type="title"/>
          </p:nvPr>
        </p:nvSpPr>
        <p:spPr/>
        <p:txBody>
          <a:bodyPr/>
          <a:lstStyle/>
          <a:p>
            <a:r>
              <a:rPr lang="en-US" dirty="0"/>
              <a:t>Hardware</a:t>
            </a:r>
          </a:p>
        </p:txBody>
      </p:sp>
      <p:sp>
        <p:nvSpPr>
          <p:cNvPr id="3" name="Content Placeholder 2">
            <a:extLst>
              <a:ext uri="{FF2B5EF4-FFF2-40B4-BE49-F238E27FC236}">
                <a16:creationId xmlns:a16="http://schemas.microsoft.com/office/drawing/2014/main" id="{E4653B01-2BC5-4702-8165-7015A7D1A136}"/>
              </a:ext>
            </a:extLst>
          </p:cNvPr>
          <p:cNvSpPr>
            <a:spLocks noGrp="1"/>
          </p:cNvSpPr>
          <p:nvPr>
            <p:ph idx="1"/>
          </p:nvPr>
        </p:nvSpPr>
        <p:spPr/>
        <p:txBody>
          <a:bodyPr/>
          <a:lstStyle/>
          <a:p>
            <a:r>
              <a:rPr lang="en-US" dirty="0"/>
              <a:t>Intel Core i5-5300U CPU 2.30 GHZ</a:t>
            </a:r>
          </a:p>
          <a:p>
            <a:r>
              <a:rPr lang="en-US" dirty="0"/>
              <a:t> 16 GB RAM</a:t>
            </a:r>
          </a:p>
          <a:p>
            <a:r>
              <a:rPr lang="en-US" dirty="0"/>
              <a:t> 64 bit Windows 7 operating system</a:t>
            </a:r>
          </a:p>
        </p:txBody>
      </p:sp>
      <p:sp>
        <p:nvSpPr>
          <p:cNvPr id="4" name="Footer Placeholder 3">
            <a:extLst>
              <a:ext uri="{FF2B5EF4-FFF2-40B4-BE49-F238E27FC236}">
                <a16:creationId xmlns:a16="http://schemas.microsoft.com/office/drawing/2014/main" id="{ADC24051-BB4E-4787-B990-D616ECB0ED49}"/>
              </a:ext>
            </a:extLst>
          </p:cNvPr>
          <p:cNvSpPr>
            <a:spLocks noGrp="1"/>
          </p:cNvSpPr>
          <p:nvPr>
            <p:ph type="ftr" sz="quarter" idx="11"/>
          </p:nvPr>
        </p:nvSpPr>
        <p:spPr/>
        <p:txBody>
          <a:bodyPr/>
          <a:lstStyle/>
          <a:p>
            <a:pPr>
              <a:defRPr/>
            </a:pPr>
            <a:r>
              <a:rPr lang="en-US"/>
              <a:t>Data Management and Masking on Azure@dilipreddy</a:t>
            </a:r>
          </a:p>
        </p:txBody>
      </p:sp>
      <p:sp>
        <p:nvSpPr>
          <p:cNvPr id="5" name="Slide Number Placeholder 4">
            <a:extLst>
              <a:ext uri="{FF2B5EF4-FFF2-40B4-BE49-F238E27FC236}">
                <a16:creationId xmlns:a16="http://schemas.microsoft.com/office/drawing/2014/main" id="{4B11AC9A-DA14-452F-8169-C4FF4D6A7524}"/>
              </a:ext>
            </a:extLst>
          </p:cNvPr>
          <p:cNvSpPr>
            <a:spLocks noGrp="1"/>
          </p:cNvSpPr>
          <p:nvPr>
            <p:ph type="sldNum" sz="quarter" idx="12"/>
          </p:nvPr>
        </p:nvSpPr>
        <p:spPr/>
        <p:txBody>
          <a:bodyPr/>
          <a:lstStyle/>
          <a:p>
            <a:pPr>
              <a:defRPr/>
            </a:pPr>
            <a:fld id="{F8C3E294-9E12-4E24-B275-9BA1AC14E86B}" type="slidenum">
              <a:rPr lang="en-US" smtClean="0"/>
              <a:pPr>
                <a:defRPr/>
              </a:pPr>
              <a:t>6</a:t>
            </a:fld>
            <a:endParaRPr lang="en-US" dirty="0"/>
          </a:p>
        </p:txBody>
      </p:sp>
    </p:spTree>
    <p:extLst>
      <p:ext uri="{BB962C8B-B14F-4D97-AF65-F5344CB8AC3E}">
        <p14:creationId xmlns:p14="http://schemas.microsoft.com/office/powerpoint/2010/main" val="146285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8D6B4-417C-4747-880F-FD0288B34BA2}"/>
              </a:ext>
            </a:extLst>
          </p:cNvPr>
          <p:cNvSpPr>
            <a:spLocks noGrp="1"/>
          </p:cNvSpPr>
          <p:nvPr>
            <p:ph type="title"/>
          </p:nvPr>
        </p:nvSpPr>
        <p:spPr/>
        <p:txBody>
          <a:bodyPr/>
          <a:lstStyle/>
          <a:p>
            <a:r>
              <a:rPr lang="en-US" dirty="0"/>
              <a:t>Why Data Masking</a:t>
            </a:r>
          </a:p>
        </p:txBody>
      </p:sp>
      <p:sp>
        <p:nvSpPr>
          <p:cNvPr id="3" name="Content Placeholder 2">
            <a:extLst>
              <a:ext uri="{FF2B5EF4-FFF2-40B4-BE49-F238E27FC236}">
                <a16:creationId xmlns:a16="http://schemas.microsoft.com/office/drawing/2014/main" id="{034F11D3-09A4-4648-96BA-CE4400DA6F1B}"/>
              </a:ext>
            </a:extLst>
          </p:cNvPr>
          <p:cNvSpPr>
            <a:spLocks noGrp="1"/>
          </p:cNvSpPr>
          <p:nvPr>
            <p:ph idx="1"/>
          </p:nvPr>
        </p:nvSpPr>
        <p:spPr/>
        <p:txBody>
          <a:bodyPr/>
          <a:lstStyle/>
          <a:p>
            <a:r>
              <a:rPr lang="en-US" dirty="0"/>
              <a:t>To limit sensitive data exposure by obfuscating it to non-privileged users</a:t>
            </a:r>
          </a:p>
          <a:p>
            <a:r>
              <a:rPr lang="en-US" dirty="0"/>
              <a:t>Limit exposure of sensitive data to app users</a:t>
            </a:r>
          </a:p>
          <a:p>
            <a:r>
              <a:rPr lang="en-US" dirty="0"/>
              <a:t>Avoid exposure of sensitive data to Engineers ,Users….</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3FE957E5-6664-4CBB-ABD7-9802575969AE}"/>
              </a:ext>
            </a:extLst>
          </p:cNvPr>
          <p:cNvSpPr>
            <a:spLocks noGrp="1"/>
          </p:cNvSpPr>
          <p:nvPr>
            <p:ph type="ftr" sz="quarter" idx="11"/>
          </p:nvPr>
        </p:nvSpPr>
        <p:spPr/>
        <p:txBody>
          <a:bodyPr/>
          <a:lstStyle/>
          <a:p>
            <a:pPr>
              <a:defRPr/>
            </a:pPr>
            <a:r>
              <a:rPr lang="en-US"/>
              <a:t>Data Management and Masking on Azure@dilipreddy</a:t>
            </a:r>
          </a:p>
        </p:txBody>
      </p:sp>
      <p:sp>
        <p:nvSpPr>
          <p:cNvPr id="5" name="Slide Number Placeholder 4">
            <a:extLst>
              <a:ext uri="{FF2B5EF4-FFF2-40B4-BE49-F238E27FC236}">
                <a16:creationId xmlns:a16="http://schemas.microsoft.com/office/drawing/2014/main" id="{717731A0-F131-46B7-8417-D24556171D9E}"/>
              </a:ext>
            </a:extLst>
          </p:cNvPr>
          <p:cNvSpPr>
            <a:spLocks noGrp="1"/>
          </p:cNvSpPr>
          <p:nvPr>
            <p:ph type="sldNum" sz="quarter" idx="12"/>
          </p:nvPr>
        </p:nvSpPr>
        <p:spPr/>
        <p:txBody>
          <a:bodyPr/>
          <a:lstStyle/>
          <a:p>
            <a:pPr>
              <a:defRPr/>
            </a:pPr>
            <a:fld id="{F8C3E294-9E12-4E24-B275-9BA1AC14E86B}" type="slidenum">
              <a:rPr lang="en-US" smtClean="0"/>
              <a:pPr>
                <a:defRPr/>
              </a:pPr>
              <a:t>7</a:t>
            </a:fld>
            <a:endParaRPr lang="en-US" dirty="0"/>
          </a:p>
        </p:txBody>
      </p:sp>
      <p:pic>
        <p:nvPicPr>
          <p:cNvPr id="6" name="Picture 5">
            <a:extLst>
              <a:ext uri="{FF2B5EF4-FFF2-40B4-BE49-F238E27FC236}">
                <a16:creationId xmlns:a16="http://schemas.microsoft.com/office/drawing/2014/main" id="{AE0FD498-B25C-4897-ACBC-8538CC0796D3}"/>
              </a:ext>
            </a:extLst>
          </p:cNvPr>
          <p:cNvPicPr>
            <a:picLocks noChangeAspect="1"/>
          </p:cNvPicPr>
          <p:nvPr/>
        </p:nvPicPr>
        <p:blipFill>
          <a:blip r:embed="rId2"/>
          <a:stretch>
            <a:fillRect/>
          </a:stretch>
        </p:blipFill>
        <p:spPr>
          <a:xfrm>
            <a:off x="1638300" y="2072301"/>
            <a:ext cx="5867400" cy="4142969"/>
          </a:xfrm>
          <a:prstGeom prst="rect">
            <a:avLst/>
          </a:prstGeom>
        </p:spPr>
      </p:pic>
    </p:spTree>
    <p:extLst>
      <p:ext uri="{BB962C8B-B14F-4D97-AF65-F5344CB8AC3E}">
        <p14:creationId xmlns:p14="http://schemas.microsoft.com/office/powerpoint/2010/main" val="363170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EB6B1-9F47-4E39-A030-83BDA524043D}"/>
              </a:ext>
            </a:extLst>
          </p:cNvPr>
          <p:cNvSpPr>
            <a:spLocks noGrp="1"/>
          </p:cNvSpPr>
          <p:nvPr>
            <p:ph type="title"/>
          </p:nvPr>
        </p:nvSpPr>
        <p:spPr/>
        <p:txBody>
          <a:bodyPr/>
          <a:lstStyle/>
          <a:p>
            <a:r>
              <a:rPr lang="en-US" dirty="0"/>
              <a:t>Azure Dynamic Data Masking</a:t>
            </a:r>
          </a:p>
        </p:txBody>
      </p:sp>
      <p:sp>
        <p:nvSpPr>
          <p:cNvPr id="3" name="Content Placeholder 2">
            <a:extLst>
              <a:ext uri="{FF2B5EF4-FFF2-40B4-BE49-F238E27FC236}">
                <a16:creationId xmlns:a16="http://schemas.microsoft.com/office/drawing/2014/main" id="{89971F1B-C541-4314-BF0A-3B273379CC3B}"/>
              </a:ext>
            </a:extLst>
          </p:cNvPr>
          <p:cNvSpPr>
            <a:spLocks noGrp="1"/>
          </p:cNvSpPr>
          <p:nvPr>
            <p:ph idx="1"/>
          </p:nvPr>
        </p:nvSpPr>
        <p:spPr/>
        <p:txBody>
          <a:bodyPr/>
          <a:lstStyle/>
          <a:p>
            <a:r>
              <a:rPr lang="en-US" dirty="0"/>
              <a:t>Dynamic data masking helps prevent unauthorized access to sensitive data by enabling customers to designate how much of the sensitive data to reveal with minimal impact on the application layer. It’s a policy-based security feature that hides the sensitive data in the result set of a query over designated database fields, while the data in the database is not changed.</a:t>
            </a:r>
          </a:p>
          <a:p>
            <a:pPr marL="0" indent="0">
              <a:buNone/>
            </a:pPr>
            <a:endParaRPr lang="en-US" dirty="0"/>
          </a:p>
          <a:p>
            <a:r>
              <a:rPr lang="en-US" dirty="0"/>
              <a:t>You enable DDM by defining masking rules on designated database fields, which determine how you want the data in these fields to appear in query results. You can define a partial mask which exposes some of the data in the selected field such as the first and last few characters, while masking out the rest. Or, you can define a full mask which doesn't leave any of the data exposed and always replaces the field's data with a constant value.</a:t>
            </a:r>
          </a:p>
        </p:txBody>
      </p:sp>
      <p:sp>
        <p:nvSpPr>
          <p:cNvPr id="4" name="Footer Placeholder 3">
            <a:extLst>
              <a:ext uri="{FF2B5EF4-FFF2-40B4-BE49-F238E27FC236}">
                <a16:creationId xmlns:a16="http://schemas.microsoft.com/office/drawing/2014/main" id="{2047338A-24FD-4766-928E-A3C3C878CDC0}"/>
              </a:ext>
            </a:extLst>
          </p:cNvPr>
          <p:cNvSpPr>
            <a:spLocks noGrp="1"/>
          </p:cNvSpPr>
          <p:nvPr>
            <p:ph type="ftr" sz="quarter" idx="11"/>
          </p:nvPr>
        </p:nvSpPr>
        <p:spPr/>
        <p:txBody>
          <a:bodyPr/>
          <a:lstStyle/>
          <a:p>
            <a:pPr>
              <a:defRPr/>
            </a:pPr>
            <a:r>
              <a:rPr lang="en-US"/>
              <a:t>Data Management and Masking on Azure@dilipreddy</a:t>
            </a:r>
          </a:p>
        </p:txBody>
      </p:sp>
      <p:sp>
        <p:nvSpPr>
          <p:cNvPr id="5" name="Slide Number Placeholder 4">
            <a:extLst>
              <a:ext uri="{FF2B5EF4-FFF2-40B4-BE49-F238E27FC236}">
                <a16:creationId xmlns:a16="http://schemas.microsoft.com/office/drawing/2014/main" id="{3D0DF06F-3257-4B34-A2FB-909E4555557B}"/>
              </a:ext>
            </a:extLst>
          </p:cNvPr>
          <p:cNvSpPr>
            <a:spLocks noGrp="1"/>
          </p:cNvSpPr>
          <p:nvPr>
            <p:ph type="sldNum" sz="quarter" idx="12"/>
          </p:nvPr>
        </p:nvSpPr>
        <p:spPr/>
        <p:txBody>
          <a:bodyPr/>
          <a:lstStyle/>
          <a:p>
            <a:pPr>
              <a:defRPr/>
            </a:pPr>
            <a:fld id="{F8C3E294-9E12-4E24-B275-9BA1AC14E86B}" type="slidenum">
              <a:rPr lang="en-US" smtClean="0"/>
              <a:pPr>
                <a:defRPr/>
              </a:pPr>
              <a:t>8</a:t>
            </a:fld>
            <a:endParaRPr lang="en-US" dirty="0"/>
          </a:p>
        </p:txBody>
      </p:sp>
    </p:spTree>
    <p:extLst>
      <p:ext uri="{BB962C8B-B14F-4D97-AF65-F5344CB8AC3E}">
        <p14:creationId xmlns:p14="http://schemas.microsoft.com/office/powerpoint/2010/main" val="1191054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AEDE6-F592-48E9-85F7-15C3E6AA1C06}"/>
              </a:ext>
            </a:extLst>
          </p:cNvPr>
          <p:cNvSpPr>
            <a:spLocks noGrp="1"/>
          </p:cNvSpPr>
          <p:nvPr>
            <p:ph type="title"/>
          </p:nvPr>
        </p:nvSpPr>
        <p:spPr/>
        <p:txBody>
          <a:bodyPr/>
          <a:lstStyle/>
          <a:p>
            <a:r>
              <a:rPr lang="en-US" dirty="0"/>
              <a:t>Dynamic Data Masking Workflow </a:t>
            </a:r>
          </a:p>
        </p:txBody>
      </p:sp>
      <p:sp>
        <p:nvSpPr>
          <p:cNvPr id="3" name="Content Placeholder 2">
            <a:extLst>
              <a:ext uri="{FF2B5EF4-FFF2-40B4-BE49-F238E27FC236}">
                <a16:creationId xmlns:a16="http://schemas.microsoft.com/office/drawing/2014/main" id="{05ECCC6B-A3BA-402A-BED4-E5FCB614B363}"/>
              </a:ext>
            </a:extLst>
          </p:cNvPr>
          <p:cNvSpPr>
            <a:spLocks noGrp="1"/>
          </p:cNvSpPr>
          <p:nvPr>
            <p:ph idx="1"/>
          </p:nvPr>
        </p:nvSpPr>
        <p:spPr/>
        <p:txBody>
          <a:bodyPr/>
          <a:lstStyle/>
          <a:p>
            <a:pPr lvl="0"/>
            <a:r>
              <a:rPr lang="en-US" dirty="0"/>
              <a:t>Identify the data set</a:t>
            </a:r>
          </a:p>
          <a:p>
            <a:pPr lvl="0"/>
            <a:r>
              <a:rPr lang="en-US" dirty="0"/>
              <a:t>Create a SQL server and a SQL database in azure portal</a:t>
            </a:r>
          </a:p>
          <a:p>
            <a:pPr lvl="0"/>
            <a:r>
              <a:rPr lang="en-US" dirty="0"/>
              <a:t>Login to database and create tables and multiple users with access to the newly created database </a:t>
            </a:r>
          </a:p>
          <a:p>
            <a:pPr lvl="0"/>
            <a:r>
              <a:rPr lang="en-US" dirty="0"/>
              <a:t>Create azure storage account and container</a:t>
            </a:r>
          </a:p>
          <a:p>
            <a:pPr lvl="0"/>
            <a:r>
              <a:rPr lang="en-US" dirty="0"/>
              <a:t>Upload files to storage container</a:t>
            </a:r>
          </a:p>
          <a:p>
            <a:pPr lvl="0"/>
            <a:r>
              <a:rPr lang="en-US" dirty="0"/>
              <a:t>Using Visual Studio .NET, create azure data factory to load the data from flat file into the SQL database</a:t>
            </a:r>
          </a:p>
          <a:p>
            <a:pPr lvl="0"/>
            <a:r>
              <a:rPr lang="en-US" dirty="0"/>
              <a:t>Mask the data using azure data masking service on the </a:t>
            </a:r>
            <a:r>
              <a:rPr lang="en-US" dirty="0" err="1"/>
              <a:t>sql</a:t>
            </a:r>
            <a:r>
              <a:rPr lang="en-US" dirty="0"/>
              <a:t> server for the required users</a:t>
            </a:r>
          </a:p>
          <a:p>
            <a:pPr lvl="0"/>
            <a:r>
              <a:rPr lang="en-US" dirty="0"/>
              <a:t>View the data on Tableau or any other visualization tool</a:t>
            </a:r>
          </a:p>
          <a:p>
            <a:endParaRPr lang="en-US" dirty="0"/>
          </a:p>
        </p:txBody>
      </p:sp>
      <p:sp>
        <p:nvSpPr>
          <p:cNvPr id="4" name="Footer Placeholder 3">
            <a:extLst>
              <a:ext uri="{FF2B5EF4-FFF2-40B4-BE49-F238E27FC236}">
                <a16:creationId xmlns:a16="http://schemas.microsoft.com/office/drawing/2014/main" id="{FCDA070C-770F-4D60-9122-23F649A89CFA}"/>
              </a:ext>
            </a:extLst>
          </p:cNvPr>
          <p:cNvSpPr>
            <a:spLocks noGrp="1"/>
          </p:cNvSpPr>
          <p:nvPr>
            <p:ph type="ftr" sz="quarter" idx="11"/>
          </p:nvPr>
        </p:nvSpPr>
        <p:spPr/>
        <p:txBody>
          <a:bodyPr/>
          <a:lstStyle/>
          <a:p>
            <a:pPr>
              <a:defRPr/>
            </a:pPr>
            <a:r>
              <a:rPr lang="en-US"/>
              <a:t>Data Management and Masking on Azure@dilipreddy</a:t>
            </a:r>
          </a:p>
        </p:txBody>
      </p:sp>
      <p:sp>
        <p:nvSpPr>
          <p:cNvPr id="5" name="Slide Number Placeholder 4">
            <a:extLst>
              <a:ext uri="{FF2B5EF4-FFF2-40B4-BE49-F238E27FC236}">
                <a16:creationId xmlns:a16="http://schemas.microsoft.com/office/drawing/2014/main" id="{3BE88AE4-1735-4800-814C-C43346624D90}"/>
              </a:ext>
            </a:extLst>
          </p:cNvPr>
          <p:cNvSpPr>
            <a:spLocks noGrp="1"/>
          </p:cNvSpPr>
          <p:nvPr>
            <p:ph type="sldNum" sz="quarter" idx="12"/>
          </p:nvPr>
        </p:nvSpPr>
        <p:spPr/>
        <p:txBody>
          <a:bodyPr/>
          <a:lstStyle/>
          <a:p>
            <a:pPr>
              <a:defRPr/>
            </a:pPr>
            <a:fld id="{F8C3E294-9E12-4E24-B275-9BA1AC14E86B}" type="slidenum">
              <a:rPr lang="en-US" smtClean="0"/>
              <a:pPr>
                <a:defRPr/>
              </a:pPr>
              <a:t>9</a:t>
            </a:fld>
            <a:endParaRPr lang="en-US" dirty="0"/>
          </a:p>
        </p:txBody>
      </p:sp>
    </p:spTree>
    <p:extLst>
      <p:ext uri="{BB962C8B-B14F-4D97-AF65-F5344CB8AC3E}">
        <p14:creationId xmlns:p14="http://schemas.microsoft.com/office/powerpoint/2010/main" val="3794030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9999</TotalTime>
  <Words>1020</Words>
  <Application>Microsoft Office PowerPoint</Application>
  <PresentationFormat>On-screen Show (4:3)</PresentationFormat>
  <Paragraphs>146</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Office Theme</vt:lpstr>
      <vt:lpstr>   Final Project  Data Management and Masking on Azure  </vt:lpstr>
      <vt:lpstr>Problem Statement</vt:lpstr>
      <vt:lpstr>Data Set</vt:lpstr>
      <vt:lpstr>Data Set</vt:lpstr>
      <vt:lpstr>Technology and Software</vt:lpstr>
      <vt:lpstr>Hardware</vt:lpstr>
      <vt:lpstr>Why Data Masking</vt:lpstr>
      <vt:lpstr>Azure Dynamic Data Masking</vt:lpstr>
      <vt:lpstr>Dynamic Data Masking Workflow </vt:lpstr>
      <vt:lpstr>Azure Dynamic Data Masking</vt:lpstr>
      <vt:lpstr>Benefits of Azure DDM</vt:lpstr>
      <vt:lpstr>Code Review</vt:lpstr>
      <vt:lpstr>Code Review</vt:lpstr>
      <vt:lpstr>Results</vt:lpstr>
      <vt:lpstr>Visualization</vt:lpstr>
      <vt:lpstr>Visualization</vt:lpstr>
      <vt:lpstr>Lessons Learned</vt:lpstr>
      <vt:lpstr>YouTube URLs, GitHub URL, Last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Reddy, Dilip</cp:lastModifiedBy>
  <cp:revision>920</cp:revision>
  <cp:lastPrinted>2012-11-30T20:59:45Z</cp:lastPrinted>
  <dcterms:created xsi:type="dcterms:W3CDTF">2006-08-16T00:00:00Z</dcterms:created>
  <dcterms:modified xsi:type="dcterms:W3CDTF">2018-02-10T06:44:50Z</dcterms:modified>
</cp:coreProperties>
</file>