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56" r:id="rId2"/>
    <p:sldId id="290" r:id="rId3"/>
    <p:sldId id="291" r:id="rId4"/>
    <p:sldId id="267" r:id="rId5"/>
    <p:sldId id="269" r:id="rId6"/>
    <p:sldId id="268" r:id="rId7"/>
    <p:sldId id="275" r:id="rId8"/>
    <p:sldId id="274" r:id="rId9"/>
    <p:sldId id="270" r:id="rId10"/>
    <p:sldId id="271" r:id="rId11"/>
    <p:sldId id="277" r:id="rId12"/>
    <p:sldId id="278" r:id="rId13"/>
    <p:sldId id="279" r:id="rId14"/>
    <p:sldId id="280" r:id="rId15"/>
    <p:sldId id="258" r:id="rId16"/>
    <p:sldId id="261" r:id="rId17"/>
    <p:sldId id="260" r:id="rId18"/>
    <p:sldId id="259" r:id="rId19"/>
    <p:sldId id="262" r:id="rId20"/>
    <p:sldId id="272" r:id="rId21"/>
    <p:sldId id="283" r:id="rId22"/>
    <p:sldId id="263" r:id="rId23"/>
    <p:sldId id="281" r:id="rId24"/>
    <p:sldId id="282" r:id="rId25"/>
    <p:sldId id="273" r:id="rId26"/>
    <p:sldId id="284" r:id="rId27"/>
    <p:sldId id="292" r:id="rId28"/>
    <p:sldId id="293" r:id="rId29"/>
    <p:sldId id="285" r:id="rId30"/>
    <p:sldId id="286" r:id="rId31"/>
    <p:sldId id="295" r:id="rId32"/>
    <p:sldId id="296" r:id="rId33"/>
    <p:sldId id="265" r:id="rId34"/>
    <p:sldId id="297" r:id="rId35"/>
    <p:sldId id="298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A2EA4-0171-4BAC-AC93-619943DE2FC4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69C1-364F-4CE1-BC25-4D952C579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69C1-364F-4CE1-BC25-4D952C57927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8B91881-B098-4368-8FFD-AA253063F96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EFB01-B070-4DB8-B048-2DEED96DB9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91D3B-2F6F-486F-9E67-62F1C82D04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21470-4CAB-4C15-9BFF-B90C85436A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10909-D594-4E1B-BC9C-F2E0A647A9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099-DEDF-47B9-A953-18280F83B8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DCD95-99B1-4B5F-8D32-3CE63714F8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82FD5-0D96-41AF-BAD3-DFC98BBAD8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12B33-1668-4690-9B83-6E8C730BB2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DB023-B38D-416C-917E-F6BA01D920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C3B01-584A-4586-88FE-CD8B4B6452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154F371-CD2C-4202-83CF-63ADB1CE258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Differences-in-Differences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dirty="0" smtClean="0"/>
              <a:t>10, 2009</a:t>
            </a:r>
            <a:endParaRPr lang="en-US" dirty="0"/>
          </a:p>
          <a:p>
            <a:r>
              <a:rPr lang="en-US" dirty="0" smtClean="0"/>
              <a:t>Erick Gong</a:t>
            </a:r>
          </a:p>
          <a:p>
            <a:r>
              <a:rPr lang="en-US" dirty="0" smtClean="0"/>
              <a:t>Thanks </a:t>
            </a:r>
            <a:r>
              <a:rPr lang="en-US" dirty="0" smtClean="0"/>
              <a:t>to Null </a:t>
            </a:r>
            <a:r>
              <a:rPr lang="en-US" dirty="0" smtClean="0"/>
              <a:t>&amp; </a:t>
            </a:r>
            <a:r>
              <a:rPr lang="en-US" dirty="0" smtClean="0"/>
              <a:t>Miguel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Review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for those of you looking at these slides later, here’s what we just wrote down: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 dirty="0"/>
              <a:t>(1) 	Yi = a + </a:t>
            </a:r>
            <a:r>
              <a:rPr lang="en-US" sz="2100" i="1" dirty="0" err="1"/>
              <a:t>bTi</a:t>
            </a:r>
            <a:r>
              <a:rPr lang="en-US" sz="2100" i="1"/>
              <a:t> + cXi  + ei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/>
              <a:t>(2) 	E(Yi | Ti=1) – E(Yi | Ti=0)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/>
              <a:t>		= </a:t>
            </a:r>
            <a:r>
              <a:rPr lang="en-US" sz="2100"/>
              <a:t>[</a:t>
            </a:r>
            <a:r>
              <a:rPr lang="en-US" sz="2100" i="1"/>
              <a:t>a + b + cE(Xi | Ti=1) + E(ei | Ti=1)</a:t>
            </a:r>
            <a:r>
              <a:rPr lang="en-US" sz="2100"/>
              <a:t>]</a:t>
            </a:r>
            <a:endParaRPr lang="en-US" sz="2100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/>
              <a:t>			–  </a:t>
            </a:r>
            <a:r>
              <a:rPr lang="en-US" sz="2100"/>
              <a:t>[</a:t>
            </a:r>
            <a:r>
              <a:rPr lang="en-US" sz="2100" i="1"/>
              <a:t>a + 0 + cE(Xi | Ti=0) + E(ei | Ti=0)</a:t>
            </a:r>
            <a:r>
              <a:rPr lang="en-US" sz="2100"/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/>
              <a:t>		= b          +             c </a:t>
            </a:r>
            <a:r>
              <a:rPr lang="en-US" sz="2100"/>
              <a:t>[</a:t>
            </a:r>
            <a:r>
              <a:rPr lang="en-US" sz="2100" i="1"/>
              <a:t>E(Xi | Ti=1) – E(Xi | Ti=0)</a:t>
            </a:r>
            <a:r>
              <a:rPr lang="en-US" sz="2100"/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</a:t>
            </a:r>
            <a:r>
              <a:rPr lang="en-US" sz="2100" i="1"/>
              <a:t>True effect	</a:t>
            </a:r>
            <a:r>
              <a:rPr lang="en-US" sz="2100"/>
              <a:t>	“Omitted variable/selection bias”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we had data from before the program?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What if we estimated this equation using data from before the program?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/>
              <a:t>(1) 	Yi = a + bTi + cXi  + ei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Specifically, what would our estimate of b be?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</a:t>
            </a:r>
            <a:endParaRPr lang="en-US" sz="21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we had data from before the program?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1387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What if we estimated this equation using data from before the program?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 dirty="0"/>
              <a:t>(1) 	Yi = a + </a:t>
            </a:r>
            <a:r>
              <a:rPr lang="en-US" sz="2100" i="1" dirty="0" err="1"/>
              <a:t>bTi</a:t>
            </a:r>
            <a:r>
              <a:rPr lang="en-US" sz="2100" i="1" dirty="0"/>
              <a:t> + </a:t>
            </a:r>
            <a:r>
              <a:rPr lang="en-US" sz="2100" i="1" dirty="0" err="1"/>
              <a:t>cXi</a:t>
            </a:r>
            <a:r>
              <a:rPr lang="en-US" sz="2100" i="1" dirty="0"/>
              <a:t>  + </a:t>
            </a:r>
            <a:r>
              <a:rPr lang="en-US" sz="2100" i="1" dirty="0" err="1"/>
              <a:t>ei</a:t>
            </a:r>
            <a:endParaRPr lang="en-US" sz="2100" i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dirty="0"/>
          </a:p>
          <a:p>
            <a:pPr>
              <a:lnSpc>
                <a:spcPct val="90000"/>
              </a:lnSpc>
              <a:buNone/>
            </a:pPr>
            <a:r>
              <a:rPr lang="en-US" sz="2100" i="1" dirty="0"/>
              <a:t>(2) 	</a:t>
            </a:r>
            <a:r>
              <a:rPr lang="en-US" sz="2100" i="1" dirty="0" smtClean="0"/>
              <a:t>E(Y</a:t>
            </a:r>
            <a:r>
              <a:rPr lang="en-US" sz="2100" i="1" baseline="-25000" dirty="0" smtClean="0"/>
              <a:t>i0</a:t>
            </a:r>
            <a:r>
              <a:rPr lang="en-US" sz="2100" i="1" dirty="0" smtClean="0"/>
              <a:t>| T</a:t>
            </a:r>
            <a:r>
              <a:rPr lang="en-US" sz="2100" i="1" baseline="-25000" dirty="0" smtClean="0"/>
              <a:t>i1</a:t>
            </a:r>
            <a:r>
              <a:rPr lang="en-US" sz="2100" i="1" dirty="0" smtClean="0"/>
              <a:t>=1</a:t>
            </a:r>
            <a:r>
              <a:rPr lang="en-US" sz="2100" i="1" dirty="0"/>
              <a:t>) – </a:t>
            </a:r>
            <a:r>
              <a:rPr lang="en-US" sz="2100" i="1" dirty="0" smtClean="0"/>
              <a:t>E(Y</a:t>
            </a:r>
            <a:r>
              <a:rPr lang="en-US" sz="2100" i="1" baseline="-25000" dirty="0" smtClean="0"/>
              <a:t>i0</a:t>
            </a:r>
            <a:r>
              <a:rPr lang="en-US" sz="2100" i="1" dirty="0" smtClean="0"/>
              <a:t>| T</a:t>
            </a:r>
            <a:r>
              <a:rPr lang="en-US" sz="2100" i="1" baseline="-25000" dirty="0" smtClean="0"/>
              <a:t>i1</a:t>
            </a:r>
            <a:r>
              <a:rPr lang="en-US" sz="2100" i="1" dirty="0" smtClean="0"/>
              <a:t>=0</a:t>
            </a:r>
            <a:r>
              <a:rPr lang="en-US" sz="2100" i="1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 dirty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100" i="1" dirty="0"/>
              <a:t>		= </a:t>
            </a:r>
            <a:r>
              <a:rPr lang="en-US" sz="2100" dirty="0"/>
              <a:t>[</a:t>
            </a:r>
            <a:r>
              <a:rPr lang="en-US" sz="2100" i="1" dirty="0"/>
              <a:t>a + </a:t>
            </a:r>
            <a:r>
              <a:rPr lang="en-US" sz="2100" b="1" i="1" dirty="0">
                <a:solidFill>
                  <a:srgbClr val="FF0000"/>
                </a:solidFill>
              </a:rPr>
              <a:t>0</a:t>
            </a:r>
            <a:r>
              <a:rPr lang="en-US" sz="2100" i="1" dirty="0"/>
              <a:t> + </a:t>
            </a:r>
            <a:r>
              <a:rPr lang="en-US" sz="2100" i="1" dirty="0" err="1" smtClean="0"/>
              <a:t>cE</a:t>
            </a:r>
            <a:r>
              <a:rPr lang="en-US" sz="2100" i="1" dirty="0" smtClean="0"/>
              <a:t>(X</a:t>
            </a:r>
            <a:r>
              <a:rPr lang="en-US" sz="2100" i="1" baseline="-25000" dirty="0" smtClean="0"/>
              <a:t>i0</a:t>
            </a:r>
            <a:r>
              <a:rPr lang="en-US" sz="2100" i="1" dirty="0" smtClean="0"/>
              <a:t> </a:t>
            </a:r>
            <a:r>
              <a:rPr lang="en-US" sz="2100" i="1" dirty="0"/>
              <a:t>| </a:t>
            </a:r>
            <a:r>
              <a:rPr lang="en-US" sz="2100" i="1" dirty="0" smtClean="0"/>
              <a:t>T</a:t>
            </a:r>
            <a:r>
              <a:rPr lang="en-US" sz="2100" i="1" baseline="-25000" dirty="0" smtClean="0"/>
              <a:t>i1</a:t>
            </a:r>
            <a:r>
              <a:rPr lang="en-US" sz="2100" i="1" dirty="0" smtClean="0"/>
              <a:t>=1</a:t>
            </a:r>
            <a:r>
              <a:rPr lang="en-US" sz="2100" i="1" dirty="0"/>
              <a:t>) + </a:t>
            </a:r>
            <a:r>
              <a:rPr lang="en-US" sz="2100" i="1" dirty="0" smtClean="0"/>
              <a:t>E(e</a:t>
            </a:r>
            <a:r>
              <a:rPr lang="en-US" sz="2100" i="1" baseline="-25000" dirty="0" smtClean="0"/>
              <a:t>i0</a:t>
            </a:r>
            <a:r>
              <a:rPr lang="en-US" sz="2100" i="1" dirty="0" smtClean="0"/>
              <a:t>| T</a:t>
            </a:r>
            <a:r>
              <a:rPr lang="en-US" sz="2100" i="1" baseline="-25000" dirty="0" smtClean="0"/>
              <a:t>i1</a:t>
            </a:r>
            <a:r>
              <a:rPr lang="en-US" sz="2100" i="1" dirty="0" smtClean="0"/>
              <a:t>=1</a:t>
            </a:r>
            <a:r>
              <a:rPr lang="en-US" sz="2100" i="1" dirty="0"/>
              <a:t>)</a:t>
            </a:r>
            <a:r>
              <a:rPr lang="en-US" sz="2100" dirty="0"/>
              <a:t>]</a:t>
            </a:r>
            <a:endParaRPr lang="en-US" sz="2100" i="1" dirty="0"/>
          </a:p>
          <a:p>
            <a:pPr>
              <a:lnSpc>
                <a:spcPct val="90000"/>
              </a:lnSpc>
              <a:buNone/>
            </a:pPr>
            <a:r>
              <a:rPr lang="en-US" sz="2100" i="1" dirty="0"/>
              <a:t>			–  </a:t>
            </a:r>
            <a:r>
              <a:rPr lang="en-US" sz="2100" dirty="0"/>
              <a:t>[</a:t>
            </a:r>
            <a:r>
              <a:rPr lang="en-US" sz="2100" i="1" dirty="0"/>
              <a:t>a + 0 + </a:t>
            </a:r>
            <a:r>
              <a:rPr lang="en-US" sz="2100" i="1" dirty="0" err="1" smtClean="0"/>
              <a:t>cE</a:t>
            </a:r>
            <a:r>
              <a:rPr lang="en-US" sz="2100" i="1" dirty="0" smtClean="0"/>
              <a:t>(X</a:t>
            </a:r>
            <a:r>
              <a:rPr lang="en-US" sz="2100" i="1" baseline="-25000" dirty="0" smtClean="0"/>
              <a:t>i0</a:t>
            </a:r>
            <a:r>
              <a:rPr lang="en-US" sz="2100" i="1" dirty="0" smtClean="0"/>
              <a:t>| T</a:t>
            </a:r>
            <a:r>
              <a:rPr lang="en-US" sz="2100" i="1" baseline="-25000" dirty="0" smtClean="0"/>
              <a:t>i1</a:t>
            </a:r>
            <a:r>
              <a:rPr lang="en-US" sz="2100" i="1" dirty="0" smtClean="0"/>
              <a:t>=0</a:t>
            </a:r>
            <a:r>
              <a:rPr lang="en-US" sz="2100" i="1" dirty="0"/>
              <a:t>) + </a:t>
            </a:r>
            <a:r>
              <a:rPr lang="en-US" sz="2100" i="1" dirty="0" smtClean="0"/>
              <a:t>E(e</a:t>
            </a:r>
            <a:r>
              <a:rPr lang="en-US" sz="2100" i="1" baseline="-25000" dirty="0" smtClean="0"/>
              <a:t>i0</a:t>
            </a:r>
            <a:r>
              <a:rPr lang="en-US" sz="2100" i="1" dirty="0" smtClean="0"/>
              <a:t>| T</a:t>
            </a:r>
            <a:r>
              <a:rPr lang="en-US" sz="2100" i="1" baseline="-25000" dirty="0" smtClean="0"/>
              <a:t>i1</a:t>
            </a:r>
            <a:r>
              <a:rPr lang="en-US" sz="2100" i="1" dirty="0" smtClean="0"/>
              <a:t>=0</a:t>
            </a:r>
            <a:r>
              <a:rPr lang="en-US" sz="2100" i="1" dirty="0"/>
              <a:t>)</a:t>
            </a:r>
            <a:r>
              <a:rPr lang="en-US" sz="2100" dirty="0"/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i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 dirty="0"/>
              <a:t>		=                            c </a:t>
            </a:r>
            <a:r>
              <a:rPr lang="en-US" sz="2100" dirty="0"/>
              <a:t>[</a:t>
            </a:r>
            <a:r>
              <a:rPr lang="en-US" sz="2100" i="1" dirty="0"/>
              <a:t>E(Xi | Ti=1) – E(Xi | Ti=0)</a:t>
            </a:r>
            <a:r>
              <a:rPr lang="en-US" sz="2100" dirty="0"/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          </a:t>
            </a:r>
            <a:r>
              <a:rPr lang="en-US" sz="2100" i="1" dirty="0"/>
              <a:t>	</a:t>
            </a:r>
            <a:r>
              <a:rPr lang="en-US" sz="2100" dirty="0"/>
              <a:t>	“Omitted variable/selection bias” term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solidFill>
                  <a:srgbClr val="FF0000"/>
                </a:solidFill>
              </a:rPr>
              <a:t>ALL THAT’S LEFT IS THE PROBLEMATIC TERM – HOW COULD THIS BE HELPFUL TO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Differences-in-Differences</a:t>
            </a:r>
            <a:br>
              <a:rPr lang="en-US"/>
            </a:br>
            <a:r>
              <a:rPr lang="en-US"/>
              <a:t>(just what it sounds like)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19263"/>
            <a:ext cx="8382000" cy="4411662"/>
          </a:xfrm>
        </p:spPr>
        <p:txBody>
          <a:bodyPr/>
          <a:lstStyle/>
          <a:p>
            <a:r>
              <a:rPr lang="en-US" dirty="0"/>
              <a:t>Use two periods of data</a:t>
            </a:r>
          </a:p>
          <a:p>
            <a:pPr lvl="1"/>
            <a:r>
              <a:rPr lang="en-US" dirty="0"/>
              <a:t>add second subscript to denote time</a:t>
            </a:r>
          </a:p>
          <a:p>
            <a:pPr>
              <a:buFont typeface="Wingdings" pitchFamily="2" charset="2"/>
              <a:buNone/>
            </a:pPr>
            <a:r>
              <a:rPr lang="en-US" sz="2100" i="1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100" i="1" dirty="0"/>
              <a:t>	= {E(Y</a:t>
            </a:r>
            <a:r>
              <a:rPr lang="en-US" sz="2100" i="1" baseline="-25000" dirty="0"/>
              <a:t>i1</a:t>
            </a:r>
            <a:r>
              <a:rPr lang="en-US" sz="2100" i="1" dirty="0"/>
              <a:t> | T</a:t>
            </a:r>
            <a:r>
              <a:rPr lang="en-US" sz="2100" i="1" baseline="-25000" dirty="0"/>
              <a:t>i1</a:t>
            </a:r>
            <a:r>
              <a:rPr lang="en-US" sz="2100" i="1" dirty="0"/>
              <a:t>=1) – E(Y</a:t>
            </a:r>
            <a:r>
              <a:rPr lang="en-US" sz="2100" i="1" baseline="-25000" dirty="0"/>
              <a:t>i1</a:t>
            </a:r>
            <a:r>
              <a:rPr lang="en-US" sz="2100" i="1" dirty="0"/>
              <a:t> | T</a:t>
            </a:r>
            <a:r>
              <a:rPr lang="en-US" sz="2100" i="1" baseline="-25000" dirty="0"/>
              <a:t>i1</a:t>
            </a:r>
            <a:r>
              <a:rPr lang="en-US" sz="2100" i="1" dirty="0"/>
              <a:t>=0)}       </a:t>
            </a:r>
            <a:r>
              <a:rPr lang="en-US" sz="2100" dirty="0">
                <a:solidFill>
                  <a:schemeClr val="accent2"/>
                </a:solidFill>
              </a:rPr>
              <a:t>(difference </a:t>
            </a:r>
            <a:r>
              <a:rPr lang="en-US" sz="2100" dirty="0" err="1">
                <a:solidFill>
                  <a:schemeClr val="accent2"/>
                </a:solidFill>
              </a:rPr>
              <a:t>btwn</a:t>
            </a:r>
            <a:r>
              <a:rPr lang="en-US" sz="2100" dirty="0">
                <a:solidFill>
                  <a:schemeClr val="accent2"/>
                </a:solidFill>
              </a:rPr>
              <a:t> T&amp;C, post)</a:t>
            </a:r>
          </a:p>
          <a:p>
            <a:pPr>
              <a:buFont typeface="Wingdings" pitchFamily="2" charset="2"/>
              <a:buNone/>
            </a:pPr>
            <a:r>
              <a:rPr lang="en-US" sz="2100" i="1" dirty="0"/>
              <a:t>	   – {E(Y</a:t>
            </a:r>
            <a:r>
              <a:rPr lang="en-US" sz="2100" i="1" baseline="-25000" dirty="0"/>
              <a:t>i0</a:t>
            </a:r>
            <a:r>
              <a:rPr lang="en-US" sz="2100" i="1" dirty="0"/>
              <a:t> | T</a:t>
            </a:r>
            <a:r>
              <a:rPr lang="en-US" sz="2100" i="1" baseline="-25000" dirty="0"/>
              <a:t>i1</a:t>
            </a:r>
            <a:r>
              <a:rPr lang="en-US" sz="2100" i="1" dirty="0"/>
              <a:t>=1) – E(Y</a:t>
            </a:r>
            <a:r>
              <a:rPr lang="en-US" sz="2100" i="1" baseline="-25000" dirty="0"/>
              <a:t>i0</a:t>
            </a:r>
            <a:r>
              <a:rPr lang="en-US" sz="2100" i="1" dirty="0"/>
              <a:t> | T</a:t>
            </a:r>
            <a:r>
              <a:rPr lang="en-US" sz="2100" i="1" baseline="-25000" dirty="0"/>
              <a:t>i1</a:t>
            </a:r>
            <a:r>
              <a:rPr lang="en-US" sz="2100" i="1" dirty="0"/>
              <a:t>=0)}      </a:t>
            </a:r>
            <a:r>
              <a:rPr lang="en-US" sz="2100" i="1" dirty="0">
                <a:solidFill>
                  <a:schemeClr val="tx2"/>
                </a:solidFill>
              </a:rPr>
              <a:t>– (difference </a:t>
            </a:r>
            <a:r>
              <a:rPr lang="en-US" sz="2100" i="1" dirty="0" err="1">
                <a:solidFill>
                  <a:schemeClr val="tx2"/>
                </a:solidFill>
              </a:rPr>
              <a:t>btwn</a:t>
            </a:r>
            <a:r>
              <a:rPr lang="en-US" sz="2100" i="1" dirty="0">
                <a:solidFill>
                  <a:schemeClr val="tx2"/>
                </a:solidFill>
              </a:rPr>
              <a:t> T&amp;C, pre)</a:t>
            </a:r>
          </a:p>
          <a:p>
            <a:pPr>
              <a:buFont typeface="Wingdings" pitchFamily="2" charset="2"/>
              <a:buNone/>
            </a:pPr>
            <a:endParaRPr lang="en-US" sz="2100" i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100" i="1" dirty="0"/>
              <a:t>	= </a:t>
            </a:r>
            <a:r>
              <a:rPr lang="en-US" sz="2100" i="1" dirty="0">
                <a:solidFill>
                  <a:schemeClr val="accent2"/>
                </a:solidFill>
              </a:rPr>
              <a:t>b + c </a:t>
            </a:r>
            <a:r>
              <a:rPr lang="en-US" sz="2100" dirty="0">
                <a:solidFill>
                  <a:schemeClr val="accent2"/>
                </a:solidFill>
              </a:rPr>
              <a:t>[</a:t>
            </a:r>
            <a:r>
              <a:rPr lang="en-US" sz="2100" i="1" dirty="0">
                <a:solidFill>
                  <a:schemeClr val="accent2"/>
                </a:solidFill>
              </a:rPr>
              <a:t>E(X</a:t>
            </a:r>
            <a:r>
              <a:rPr lang="en-US" sz="2100" i="1" baseline="-25000" dirty="0">
                <a:solidFill>
                  <a:schemeClr val="accent2"/>
                </a:solidFill>
              </a:rPr>
              <a:t>i1</a:t>
            </a:r>
            <a:r>
              <a:rPr lang="en-US" sz="2100" i="1" dirty="0">
                <a:solidFill>
                  <a:schemeClr val="accent2"/>
                </a:solidFill>
              </a:rPr>
              <a:t> | T</a:t>
            </a:r>
            <a:r>
              <a:rPr lang="en-US" sz="2100" i="1" baseline="-25000" dirty="0">
                <a:solidFill>
                  <a:schemeClr val="accent2"/>
                </a:solidFill>
              </a:rPr>
              <a:t>i1</a:t>
            </a:r>
            <a:r>
              <a:rPr lang="en-US" sz="2100" i="1" dirty="0">
                <a:solidFill>
                  <a:schemeClr val="accent2"/>
                </a:solidFill>
              </a:rPr>
              <a:t>=1) – E(X</a:t>
            </a:r>
            <a:r>
              <a:rPr lang="en-US" sz="2100" i="1" baseline="-25000" dirty="0">
                <a:solidFill>
                  <a:schemeClr val="accent2"/>
                </a:solidFill>
              </a:rPr>
              <a:t>i1</a:t>
            </a:r>
            <a:r>
              <a:rPr lang="en-US" sz="2100" i="1" dirty="0">
                <a:solidFill>
                  <a:schemeClr val="accent2"/>
                </a:solidFill>
              </a:rPr>
              <a:t> | T</a:t>
            </a:r>
            <a:r>
              <a:rPr lang="en-US" sz="2100" i="1" baseline="-25000" dirty="0">
                <a:solidFill>
                  <a:schemeClr val="accent2"/>
                </a:solidFill>
              </a:rPr>
              <a:t>i1</a:t>
            </a:r>
            <a:r>
              <a:rPr lang="en-US" sz="2100" i="1" dirty="0">
                <a:solidFill>
                  <a:schemeClr val="accent2"/>
                </a:solidFill>
              </a:rPr>
              <a:t>=0)</a:t>
            </a:r>
            <a:r>
              <a:rPr lang="en-US" sz="2100" dirty="0">
                <a:solidFill>
                  <a:schemeClr val="accent2"/>
                </a:solidFill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sz="2100" dirty="0">
                <a:solidFill>
                  <a:schemeClr val="accent2"/>
                </a:solidFill>
              </a:rPr>
              <a:t>	   </a:t>
            </a:r>
            <a:r>
              <a:rPr lang="en-US" sz="2100" dirty="0">
                <a:solidFill>
                  <a:schemeClr val="tx2"/>
                </a:solidFill>
              </a:rPr>
              <a:t>– </a:t>
            </a:r>
            <a:r>
              <a:rPr lang="en-US" sz="2100" i="1" dirty="0">
                <a:solidFill>
                  <a:schemeClr val="tx2"/>
                </a:solidFill>
              </a:rPr>
              <a:t>c </a:t>
            </a:r>
            <a:r>
              <a:rPr lang="en-US" sz="2100" dirty="0">
                <a:solidFill>
                  <a:schemeClr val="tx2"/>
                </a:solidFill>
              </a:rPr>
              <a:t>[</a:t>
            </a:r>
            <a:r>
              <a:rPr lang="en-US" sz="2100" i="1" dirty="0">
                <a:solidFill>
                  <a:schemeClr val="tx2"/>
                </a:solidFill>
              </a:rPr>
              <a:t>E(X</a:t>
            </a:r>
            <a:r>
              <a:rPr lang="en-US" sz="2100" i="1" baseline="-25000" dirty="0">
                <a:solidFill>
                  <a:schemeClr val="tx2"/>
                </a:solidFill>
              </a:rPr>
              <a:t>i0</a:t>
            </a:r>
            <a:r>
              <a:rPr lang="en-US" sz="2100" i="1" dirty="0">
                <a:solidFill>
                  <a:schemeClr val="tx2"/>
                </a:solidFill>
              </a:rPr>
              <a:t> | T</a:t>
            </a:r>
            <a:r>
              <a:rPr lang="en-US" sz="2100" i="1" baseline="-25000" dirty="0">
                <a:solidFill>
                  <a:schemeClr val="tx2"/>
                </a:solidFill>
              </a:rPr>
              <a:t>i1</a:t>
            </a:r>
            <a:r>
              <a:rPr lang="en-US" sz="2100" i="1" dirty="0">
                <a:solidFill>
                  <a:schemeClr val="tx2"/>
                </a:solidFill>
              </a:rPr>
              <a:t>=1) – E(X</a:t>
            </a:r>
            <a:r>
              <a:rPr lang="en-US" sz="2100" i="1" baseline="-25000" dirty="0">
                <a:solidFill>
                  <a:schemeClr val="tx2"/>
                </a:solidFill>
              </a:rPr>
              <a:t>i0</a:t>
            </a:r>
            <a:r>
              <a:rPr lang="en-US" sz="2100" i="1" dirty="0">
                <a:solidFill>
                  <a:schemeClr val="tx2"/>
                </a:solidFill>
              </a:rPr>
              <a:t> | T</a:t>
            </a:r>
            <a:r>
              <a:rPr lang="en-US" sz="2100" i="1" baseline="-25000" dirty="0">
                <a:solidFill>
                  <a:schemeClr val="tx2"/>
                </a:solidFill>
              </a:rPr>
              <a:t>i1</a:t>
            </a:r>
            <a:r>
              <a:rPr lang="en-US" sz="2100" i="1" dirty="0">
                <a:solidFill>
                  <a:schemeClr val="tx2"/>
                </a:solidFill>
              </a:rPr>
              <a:t>=0)</a:t>
            </a:r>
            <a:r>
              <a:rPr lang="en-US" sz="2100" dirty="0">
                <a:solidFill>
                  <a:schemeClr val="tx2"/>
                </a:solidFill>
              </a:rPr>
              <a:t>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Differences-in-Differences</a:t>
            </a:r>
            <a:br>
              <a:rPr lang="en-US"/>
            </a:br>
            <a:r>
              <a:rPr lang="en-US"/>
              <a:t>(just what it sounds like)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458200" cy="4757737"/>
          </a:xfrm>
        </p:spPr>
        <p:txBody>
          <a:bodyPr/>
          <a:lstStyle/>
          <a:p>
            <a:r>
              <a:rPr lang="en-US" dirty="0"/>
              <a:t>Use two periods of data</a:t>
            </a:r>
          </a:p>
          <a:p>
            <a:pPr lvl="1"/>
            <a:r>
              <a:rPr lang="en-US" dirty="0"/>
              <a:t>add second subscript to denote time</a:t>
            </a:r>
          </a:p>
          <a:p>
            <a:pPr>
              <a:buFont typeface="Wingdings" pitchFamily="2" charset="2"/>
              <a:buNone/>
            </a:pPr>
            <a:r>
              <a:rPr lang="en-US" sz="2100" i="1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100" i="1" dirty="0"/>
              <a:t>	= {E(Y</a:t>
            </a:r>
            <a:r>
              <a:rPr lang="en-US" sz="2100" i="1" baseline="-25000" dirty="0"/>
              <a:t>i1</a:t>
            </a:r>
            <a:r>
              <a:rPr lang="en-US" sz="2100" i="1" dirty="0"/>
              <a:t> | T</a:t>
            </a:r>
            <a:r>
              <a:rPr lang="en-US" sz="2100" i="1" baseline="-25000" dirty="0"/>
              <a:t>i1</a:t>
            </a:r>
            <a:r>
              <a:rPr lang="en-US" sz="2100" i="1" dirty="0"/>
              <a:t>=1) – E(Y</a:t>
            </a:r>
            <a:r>
              <a:rPr lang="en-US" sz="2100" i="1" baseline="-25000" dirty="0"/>
              <a:t>i1</a:t>
            </a:r>
            <a:r>
              <a:rPr lang="en-US" sz="2100" i="1" dirty="0"/>
              <a:t> | T</a:t>
            </a:r>
            <a:r>
              <a:rPr lang="en-US" sz="2100" i="1" baseline="-25000" dirty="0"/>
              <a:t>i1</a:t>
            </a:r>
            <a:r>
              <a:rPr lang="en-US" sz="2100" i="1" dirty="0"/>
              <a:t>=0)}       </a:t>
            </a:r>
            <a:r>
              <a:rPr lang="en-US" sz="2100" dirty="0">
                <a:solidFill>
                  <a:schemeClr val="accent2"/>
                </a:solidFill>
              </a:rPr>
              <a:t>(difference </a:t>
            </a:r>
            <a:r>
              <a:rPr lang="en-US" sz="2100" dirty="0" err="1">
                <a:solidFill>
                  <a:schemeClr val="accent2"/>
                </a:solidFill>
              </a:rPr>
              <a:t>btwn</a:t>
            </a:r>
            <a:r>
              <a:rPr lang="en-US" sz="2100" dirty="0">
                <a:solidFill>
                  <a:schemeClr val="accent2"/>
                </a:solidFill>
              </a:rPr>
              <a:t> T&amp;C, post)</a:t>
            </a:r>
          </a:p>
          <a:p>
            <a:pPr>
              <a:buFont typeface="Wingdings" pitchFamily="2" charset="2"/>
              <a:buNone/>
            </a:pPr>
            <a:r>
              <a:rPr lang="en-US" sz="2100" i="1" dirty="0"/>
              <a:t>	   – {E(Y</a:t>
            </a:r>
            <a:r>
              <a:rPr lang="en-US" sz="2100" i="1" baseline="-25000" dirty="0"/>
              <a:t>i0</a:t>
            </a:r>
            <a:r>
              <a:rPr lang="en-US" sz="2100" i="1" dirty="0"/>
              <a:t> | T</a:t>
            </a:r>
            <a:r>
              <a:rPr lang="en-US" sz="2100" i="1" baseline="-25000" dirty="0"/>
              <a:t>i1</a:t>
            </a:r>
            <a:r>
              <a:rPr lang="en-US" sz="2100" i="1" dirty="0"/>
              <a:t>=1) – E(Y</a:t>
            </a:r>
            <a:r>
              <a:rPr lang="en-US" sz="2100" i="1" baseline="-25000" dirty="0"/>
              <a:t>i0</a:t>
            </a:r>
            <a:r>
              <a:rPr lang="en-US" sz="2100" i="1" dirty="0"/>
              <a:t> | T</a:t>
            </a:r>
            <a:r>
              <a:rPr lang="en-US" sz="2100" i="1" baseline="-25000" dirty="0"/>
              <a:t>i1</a:t>
            </a:r>
            <a:r>
              <a:rPr lang="en-US" sz="2100" i="1" dirty="0"/>
              <a:t>=0)}      </a:t>
            </a:r>
            <a:r>
              <a:rPr lang="en-US" sz="2100" i="1" dirty="0">
                <a:solidFill>
                  <a:schemeClr val="tx2"/>
                </a:solidFill>
              </a:rPr>
              <a:t>– (difference </a:t>
            </a:r>
            <a:r>
              <a:rPr lang="en-US" sz="2100" i="1" dirty="0" err="1">
                <a:solidFill>
                  <a:schemeClr val="tx2"/>
                </a:solidFill>
              </a:rPr>
              <a:t>btwn</a:t>
            </a:r>
            <a:r>
              <a:rPr lang="en-US" sz="2100" i="1" dirty="0">
                <a:solidFill>
                  <a:schemeClr val="tx2"/>
                </a:solidFill>
              </a:rPr>
              <a:t> T&amp;C, pre)</a:t>
            </a:r>
          </a:p>
          <a:p>
            <a:pPr>
              <a:buFont typeface="Wingdings" pitchFamily="2" charset="2"/>
              <a:buNone/>
            </a:pPr>
            <a:endParaRPr lang="en-US" sz="2100" i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100" i="1" dirty="0"/>
              <a:t>	= </a:t>
            </a:r>
            <a:r>
              <a:rPr lang="en-US" sz="2100" i="1" dirty="0">
                <a:solidFill>
                  <a:schemeClr val="accent2"/>
                </a:solidFill>
              </a:rPr>
              <a:t>b + c </a:t>
            </a:r>
            <a:r>
              <a:rPr lang="en-US" sz="2100" dirty="0">
                <a:solidFill>
                  <a:schemeClr val="accent2"/>
                </a:solidFill>
              </a:rPr>
              <a:t>[</a:t>
            </a:r>
            <a:r>
              <a:rPr lang="en-US" sz="2100" i="1" dirty="0">
                <a:solidFill>
                  <a:schemeClr val="accent2"/>
                </a:solidFill>
              </a:rPr>
              <a:t>E(X</a:t>
            </a:r>
            <a:r>
              <a:rPr lang="en-US" sz="2100" i="1" baseline="-25000" dirty="0">
                <a:solidFill>
                  <a:schemeClr val="accent2"/>
                </a:solidFill>
              </a:rPr>
              <a:t>i1</a:t>
            </a:r>
            <a:r>
              <a:rPr lang="en-US" sz="2100" i="1" dirty="0">
                <a:solidFill>
                  <a:schemeClr val="accent2"/>
                </a:solidFill>
              </a:rPr>
              <a:t> | T</a:t>
            </a:r>
            <a:r>
              <a:rPr lang="en-US" sz="2100" i="1" baseline="-25000" dirty="0">
                <a:solidFill>
                  <a:schemeClr val="accent2"/>
                </a:solidFill>
              </a:rPr>
              <a:t>i1</a:t>
            </a:r>
            <a:r>
              <a:rPr lang="en-US" sz="2100" i="1" dirty="0">
                <a:solidFill>
                  <a:schemeClr val="accent2"/>
                </a:solidFill>
              </a:rPr>
              <a:t>=1) – E(X</a:t>
            </a:r>
            <a:r>
              <a:rPr lang="en-US" sz="2100" i="1" baseline="-25000" dirty="0">
                <a:solidFill>
                  <a:schemeClr val="accent2"/>
                </a:solidFill>
              </a:rPr>
              <a:t>i1</a:t>
            </a:r>
            <a:r>
              <a:rPr lang="en-US" sz="2100" i="1" dirty="0">
                <a:solidFill>
                  <a:schemeClr val="accent2"/>
                </a:solidFill>
              </a:rPr>
              <a:t> | T</a:t>
            </a:r>
            <a:r>
              <a:rPr lang="en-US" sz="2100" i="1" baseline="-25000" dirty="0">
                <a:solidFill>
                  <a:schemeClr val="accent2"/>
                </a:solidFill>
              </a:rPr>
              <a:t>i1</a:t>
            </a:r>
            <a:r>
              <a:rPr lang="en-US" sz="2100" i="1" dirty="0">
                <a:solidFill>
                  <a:schemeClr val="accent2"/>
                </a:solidFill>
              </a:rPr>
              <a:t>=0)</a:t>
            </a:r>
            <a:r>
              <a:rPr lang="en-US" sz="2100" dirty="0">
                <a:solidFill>
                  <a:schemeClr val="accent2"/>
                </a:solidFill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sz="2100" dirty="0">
                <a:solidFill>
                  <a:schemeClr val="accent2"/>
                </a:solidFill>
              </a:rPr>
              <a:t>	   </a:t>
            </a:r>
            <a:r>
              <a:rPr lang="en-US" sz="2100" dirty="0">
                <a:solidFill>
                  <a:schemeClr val="tx2"/>
                </a:solidFill>
              </a:rPr>
              <a:t>– </a:t>
            </a:r>
            <a:r>
              <a:rPr lang="en-US" sz="2100" i="1" dirty="0">
                <a:solidFill>
                  <a:schemeClr val="tx2"/>
                </a:solidFill>
              </a:rPr>
              <a:t>c </a:t>
            </a:r>
            <a:r>
              <a:rPr lang="en-US" sz="2100" dirty="0">
                <a:solidFill>
                  <a:schemeClr val="tx2"/>
                </a:solidFill>
              </a:rPr>
              <a:t>[</a:t>
            </a:r>
            <a:r>
              <a:rPr lang="en-US" sz="2100" i="1" dirty="0">
                <a:solidFill>
                  <a:schemeClr val="tx2"/>
                </a:solidFill>
              </a:rPr>
              <a:t>E(X</a:t>
            </a:r>
            <a:r>
              <a:rPr lang="en-US" sz="2100" i="1" baseline="-25000" dirty="0">
                <a:solidFill>
                  <a:schemeClr val="tx2"/>
                </a:solidFill>
              </a:rPr>
              <a:t>i0</a:t>
            </a:r>
            <a:r>
              <a:rPr lang="en-US" sz="2100" i="1" dirty="0">
                <a:solidFill>
                  <a:schemeClr val="tx2"/>
                </a:solidFill>
              </a:rPr>
              <a:t> | T</a:t>
            </a:r>
            <a:r>
              <a:rPr lang="en-US" sz="2100" i="1" baseline="-25000" dirty="0">
                <a:solidFill>
                  <a:schemeClr val="tx2"/>
                </a:solidFill>
              </a:rPr>
              <a:t>i1</a:t>
            </a:r>
            <a:r>
              <a:rPr lang="en-US" sz="2100" i="1" dirty="0">
                <a:solidFill>
                  <a:schemeClr val="tx2"/>
                </a:solidFill>
              </a:rPr>
              <a:t>=1) – E(X</a:t>
            </a:r>
            <a:r>
              <a:rPr lang="en-US" sz="2100" i="1" baseline="-25000" dirty="0">
                <a:solidFill>
                  <a:schemeClr val="tx2"/>
                </a:solidFill>
              </a:rPr>
              <a:t>i0</a:t>
            </a:r>
            <a:r>
              <a:rPr lang="en-US" sz="2100" i="1" dirty="0">
                <a:solidFill>
                  <a:schemeClr val="tx2"/>
                </a:solidFill>
              </a:rPr>
              <a:t> | T</a:t>
            </a:r>
            <a:r>
              <a:rPr lang="en-US" sz="2100" i="1" baseline="-25000" dirty="0">
                <a:solidFill>
                  <a:schemeClr val="tx2"/>
                </a:solidFill>
              </a:rPr>
              <a:t>i1</a:t>
            </a:r>
            <a:r>
              <a:rPr lang="en-US" sz="2100" i="1" dirty="0">
                <a:solidFill>
                  <a:schemeClr val="tx2"/>
                </a:solidFill>
              </a:rPr>
              <a:t>=0)</a:t>
            </a:r>
            <a:r>
              <a:rPr lang="en-US" sz="2100" dirty="0">
                <a:solidFill>
                  <a:schemeClr val="tx2"/>
                </a:solidFill>
              </a:rPr>
              <a:t>]</a:t>
            </a:r>
          </a:p>
          <a:p>
            <a:pPr>
              <a:buFont typeface="Wingdings" pitchFamily="2" charset="2"/>
              <a:buNone/>
            </a:pPr>
            <a:endParaRPr lang="en-US" sz="21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100" i="1" dirty="0"/>
              <a:t>	= </a:t>
            </a:r>
            <a:r>
              <a:rPr lang="en-US" sz="2100" i="1" dirty="0">
                <a:solidFill>
                  <a:srgbClr val="FF0000"/>
                </a:solidFill>
              </a:rPr>
              <a:t>b     YAY!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Assume differences between X don’t change over time.</a:t>
            </a:r>
            <a:endParaRPr lang="en-US" sz="1600" dirty="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1524000" y="4343400"/>
            <a:ext cx="388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1143000" y="4724400"/>
            <a:ext cx="388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Differences-in-Differences, Graphically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286000" y="3810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286000" y="6324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3886200" y="3733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5908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Pre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958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Post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743200" y="4953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46482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5720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2895600" y="3733800"/>
            <a:ext cx="17526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2895600" y="5334000"/>
            <a:ext cx="1752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4953000" y="35052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</a:rPr>
              <a:t>Treatment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4953000" y="5029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Differences-in-Differences, Graphically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286000" y="3810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286000" y="6324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V="1">
            <a:off x="3886200" y="3733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514600" y="649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495800" y="649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Post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2743200" y="4953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46482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45720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2895600" y="3733800"/>
            <a:ext cx="17526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2895600" y="5334000"/>
            <a:ext cx="1752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9436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2971800" y="5029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006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6248400" y="3810000"/>
            <a:ext cx="2667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Effect of program using only pre- &amp; post- data from T group (ignoring general time trend).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2667000" y="53340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3048000" y="5867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2743200" y="51816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Differences-in-Differences, Graphically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286000" y="3810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286000" y="6324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3886200" y="3733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514600" y="649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495800" y="649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Post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2743200" y="4953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46482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5720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2895600" y="3733800"/>
            <a:ext cx="17526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2895600" y="5334000"/>
            <a:ext cx="1752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943600" y="3657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V="1">
            <a:off x="4800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8006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172200" y="3810000"/>
            <a:ext cx="2743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Effect of program using only T &amp; C comparison from post-intervention (ignoring pre-existing differences between T &amp; C groups).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2590800" y="3886200"/>
            <a:ext cx="1066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>
            <a:off x="2743200" y="3886200"/>
            <a:ext cx="6096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Differences-in-Differences, Graphically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286000" y="3810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286000" y="6324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V="1">
            <a:off x="3886200" y="3733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4600" y="649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495800" y="649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Post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743200" y="4953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46482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45720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2895600" y="3733800"/>
            <a:ext cx="17526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2895600" y="5334000"/>
            <a:ext cx="1752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2819400" y="4724400"/>
            <a:ext cx="1752600" cy="3048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4572000" y="4648200"/>
            <a:ext cx="152400" cy="1524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Differences-in-Differences,</a:t>
            </a:r>
            <a:br>
              <a:rPr lang="en-US"/>
            </a:br>
            <a:r>
              <a:rPr lang="en-US"/>
              <a:t>Graphically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2286000" y="3810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286000" y="6324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3886200" y="3733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514600" y="649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495800" y="649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Post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2743200" y="4953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46482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5720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2895600" y="3733800"/>
            <a:ext cx="17526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2895600" y="5334000"/>
            <a:ext cx="1752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2819400" y="4724400"/>
            <a:ext cx="1752600" cy="3048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4572000" y="4648200"/>
            <a:ext cx="152400" cy="1524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172200" y="3810000"/>
            <a:ext cx="2743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Effect of program difference-in-difference (taking into account pre-existing differences between T &amp; C and general time trend).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7244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47244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556260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Scheduling</a:t>
            </a:r>
            <a:endParaRPr lang="en-US" dirty="0" smtClean="0"/>
          </a:p>
          <a:p>
            <a:r>
              <a:rPr lang="en-US" dirty="0" smtClean="0"/>
              <a:t>Diff-in-Diff (Math &amp; Graphs)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STATA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Assumption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Whatever happened to the control group over time is what would have happened to the treatment group in the absence of the program.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2286000" y="3810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286000" y="6324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3886200" y="3733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514600" y="649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495800" y="649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Post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2743200" y="4953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46482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45720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2895600" y="3733800"/>
            <a:ext cx="17526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2895600" y="5334000"/>
            <a:ext cx="1752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819400" y="4724400"/>
            <a:ext cx="1752600" cy="3048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4572000" y="4648200"/>
            <a:ext cx="152400" cy="1524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172200" y="3810000"/>
            <a:ext cx="2743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Effect of program difference-in-difference (taking into account pre-existing differences between T &amp; C and general time trend).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7244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7244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556260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Graphing Exercise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Form Groups of 3-4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4 Programs 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Pre-Post Treatment Effect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/>
              <a:t>	Take the difference of post-treatment outcome vs. pre-treatment outcome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Post-intervention (Treatment vs. Control) Comparison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Circle what you think is pre-post effect and post-intervention treat vs. control effect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Ask group volunteers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Diff-in-Diff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two-period, two-group comparison </a:t>
            </a:r>
          </a:p>
          <a:p>
            <a:pPr lvl="1"/>
            <a:r>
              <a:rPr lang="en-US"/>
              <a:t>very useful in combination with other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Diff-in-Diff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two-period, two-group comparison </a:t>
            </a:r>
          </a:p>
          <a:p>
            <a:pPr lvl="1"/>
            <a:r>
              <a:rPr lang="en-US"/>
              <a:t>very useful in combination with other methods</a:t>
            </a:r>
          </a:p>
          <a:p>
            <a:pPr lvl="2"/>
            <a:r>
              <a:rPr lang="en-US"/>
              <a:t>Randomization</a:t>
            </a:r>
          </a:p>
          <a:p>
            <a:pPr lvl="2"/>
            <a:r>
              <a:rPr lang="en-US"/>
              <a:t>Regression Discontinuity</a:t>
            </a:r>
          </a:p>
          <a:p>
            <a:pPr lvl="2"/>
            <a:r>
              <a:rPr lang="en-US"/>
              <a:t>Matching (propensity score)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Diff-in-Diff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two-period, two-group comparison </a:t>
            </a:r>
          </a:p>
          <a:p>
            <a:pPr lvl="1"/>
            <a:r>
              <a:rPr lang="en-US"/>
              <a:t>very useful in combination with other methods</a:t>
            </a:r>
          </a:p>
          <a:p>
            <a:pPr lvl="2"/>
            <a:r>
              <a:rPr lang="en-US"/>
              <a:t>Randomization</a:t>
            </a:r>
          </a:p>
          <a:p>
            <a:pPr lvl="2"/>
            <a:r>
              <a:rPr lang="en-US"/>
              <a:t>Regression Discontinuity</a:t>
            </a:r>
          </a:p>
          <a:p>
            <a:pPr lvl="2"/>
            <a:r>
              <a:rPr lang="en-US"/>
              <a:t>Matching (propensity score)</a:t>
            </a:r>
          </a:p>
          <a:p>
            <a:endParaRPr lang="en-US"/>
          </a:p>
          <a:p>
            <a:r>
              <a:rPr lang="en-US"/>
              <a:t>Can also do much more complicated “cohort” analysis, comparing many groups over many time periods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(Simple) Regression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600" i="1"/>
              <a:t>Y</a:t>
            </a:r>
            <a:r>
              <a:rPr lang="en-US" sz="2600" i="1" baseline="-25000"/>
              <a:t>i,t</a:t>
            </a:r>
            <a:r>
              <a:rPr lang="en-US" sz="2600" i="1"/>
              <a:t> = a + bTreat</a:t>
            </a:r>
            <a:r>
              <a:rPr lang="en-US" sz="2600" i="1" baseline="-25000"/>
              <a:t>i,t</a:t>
            </a:r>
            <a:r>
              <a:rPr lang="en-US" sz="2600" i="1"/>
              <a:t>+ cPost</a:t>
            </a:r>
            <a:r>
              <a:rPr lang="en-US" sz="2600" i="1" baseline="-25000"/>
              <a:t>i,t</a:t>
            </a:r>
            <a:r>
              <a:rPr lang="en-US" sz="2600" i="1"/>
              <a:t> + d(Treat</a:t>
            </a:r>
            <a:r>
              <a:rPr lang="en-US" sz="2600" i="1" baseline="-25000"/>
              <a:t>i,t</a:t>
            </a:r>
            <a:r>
              <a:rPr lang="en-US" sz="2600" i="1"/>
              <a:t>Post</a:t>
            </a:r>
            <a:r>
              <a:rPr lang="en-US" sz="2600" i="1" baseline="-25000"/>
              <a:t>i,t</a:t>
            </a:r>
            <a:r>
              <a:rPr lang="en-US" sz="2600" i="1"/>
              <a:t> )+ e</a:t>
            </a:r>
            <a:r>
              <a:rPr lang="en-US" sz="2600" i="1" baseline="-25000"/>
              <a:t>i,t</a:t>
            </a:r>
          </a:p>
          <a:p>
            <a:pPr>
              <a:buFont typeface="Wingdings" pitchFamily="2" charset="2"/>
              <a:buNone/>
            </a:pPr>
            <a:endParaRPr lang="en-US" sz="2600" i="1" baseline="-25000"/>
          </a:p>
          <a:p>
            <a:r>
              <a:rPr lang="en-US" sz="2600" i="1"/>
              <a:t>Treat</a:t>
            </a:r>
            <a:r>
              <a:rPr lang="en-US" sz="2600" i="1" baseline="-25000"/>
              <a:t>i,t  </a:t>
            </a:r>
            <a:r>
              <a:rPr lang="en-US" sz="2600"/>
              <a:t>is a binary indicator (“turns on” from 0 to 1) for being in the treatment group</a:t>
            </a:r>
          </a:p>
          <a:p>
            <a:r>
              <a:rPr lang="en-US" sz="2600" i="1"/>
              <a:t>Post</a:t>
            </a:r>
            <a:r>
              <a:rPr lang="en-US" sz="2600" i="1" baseline="-25000"/>
              <a:t>i,t </a:t>
            </a:r>
            <a:r>
              <a:rPr lang="en-US" sz="2600"/>
              <a:t>is a binary indicator for the period after treatment</a:t>
            </a:r>
          </a:p>
          <a:p>
            <a:r>
              <a:rPr lang="en-US" sz="2600"/>
              <a:t>and </a:t>
            </a:r>
            <a:r>
              <a:rPr lang="en-US" sz="2600" i="1"/>
              <a:t>Treat</a:t>
            </a:r>
            <a:r>
              <a:rPr lang="en-US" sz="2600" i="1" baseline="-25000"/>
              <a:t>i,t</a:t>
            </a:r>
            <a:r>
              <a:rPr lang="en-US" sz="2600" i="1"/>
              <a:t>Post</a:t>
            </a:r>
            <a:r>
              <a:rPr lang="en-US" sz="2600" i="1" baseline="-25000"/>
              <a:t>i,t</a:t>
            </a:r>
            <a:r>
              <a:rPr lang="en-US" sz="2600" i="1"/>
              <a:t> </a:t>
            </a:r>
            <a:r>
              <a:rPr lang="en-US" sz="2600"/>
              <a:t>is the interaction (product)</a:t>
            </a:r>
          </a:p>
          <a:p>
            <a:endParaRPr lang="en-US" sz="2600"/>
          </a:p>
          <a:p>
            <a:pPr>
              <a:buFont typeface="Wingdings" pitchFamily="2" charset="2"/>
              <a:buNone/>
            </a:pPr>
            <a:r>
              <a:rPr lang="en-US" sz="2600"/>
              <a:t>Interpretation of </a:t>
            </a:r>
            <a:r>
              <a:rPr lang="en-US" sz="2600" i="1"/>
              <a:t>a, b, c, d</a:t>
            </a:r>
            <a:r>
              <a:rPr lang="en-US" sz="2600"/>
              <a:t> is “holding all else constant”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Graph &amp; Regression Together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2286000" y="3810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2286000" y="6324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3886200" y="3733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5908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Pre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4958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Post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2743200" y="4953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6482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45720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V="1">
            <a:off x="2895600" y="3733800"/>
            <a:ext cx="17526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895600" y="5334000"/>
            <a:ext cx="1752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41166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i="1"/>
              <a:t>Y</a:t>
            </a:r>
            <a:r>
              <a:rPr lang="en-US" sz="2800" i="1" baseline="-25000"/>
              <a:t>i,t</a:t>
            </a:r>
            <a:r>
              <a:rPr lang="en-US" sz="2800" i="1"/>
              <a:t> = a + bTreat</a:t>
            </a:r>
            <a:r>
              <a:rPr lang="en-US" sz="2800" i="1" baseline="-25000"/>
              <a:t>i,t</a:t>
            </a:r>
            <a:r>
              <a:rPr lang="en-US" sz="2800" i="1"/>
              <a:t>+ cPost</a:t>
            </a:r>
            <a:r>
              <a:rPr lang="en-US" sz="2800" i="1" baseline="-25000"/>
              <a:t>i,t</a:t>
            </a:r>
            <a:r>
              <a:rPr lang="en-US" sz="2800" i="1"/>
              <a:t> + d(Treat</a:t>
            </a:r>
            <a:r>
              <a:rPr lang="en-US" sz="2800" i="1" baseline="-25000"/>
              <a:t>i,t</a:t>
            </a:r>
            <a:r>
              <a:rPr lang="en-US" sz="2800" i="1"/>
              <a:t>Post</a:t>
            </a:r>
            <a:r>
              <a:rPr lang="en-US" sz="2800" i="1" baseline="-25000"/>
              <a:t>i,t</a:t>
            </a:r>
            <a:r>
              <a:rPr lang="en-US" sz="2800" i="1"/>
              <a:t> )+ e</a:t>
            </a:r>
            <a:r>
              <a:rPr lang="en-US" sz="2800" i="1" baseline="-25000"/>
              <a:t>i,t</a:t>
            </a:r>
          </a:p>
          <a:p>
            <a:pPr algn="ctr">
              <a:buFont typeface="Wingdings" pitchFamily="2" charset="2"/>
              <a:buNone/>
            </a:pPr>
            <a:endParaRPr lang="en-US" sz="2800" i="1"/>
          </a:p>
          <a:p>
            <a:pPr algn="ctr"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d</a:t>
            </a:r>
            <a:r>
              <a:rPr lang="en-US" sz="2800" b="1" i="1"/>
              <a:t>  </a:t>
            </a:r>
            <a:r>
              <a:rPr lang="en-US" sz="2800" b="1"/>
              <a:t>is the causal effect of treatment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286000" y="5486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a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4953000" y="5105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a + c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362200" y="4343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a + b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4800600" y="3352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a + b + c +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Graph &amp; Regression Together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2286000" y="3810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2286000" y="6324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3886200" y="3733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5908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Pre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4958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Post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2743200" y="4953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6482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45720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V="1">
            <a:off x="2895600" y="3733800"/>
            <a:ext cx="17526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895600" y="5334000"/>
            <a:ext cx="1752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41166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i="1" dirty="0" err="1"/>
              <a:t>Y</a:t>
            </a:r>
            <a:r>
              <a:rPr lang="en-US" sz="2800" i="1" baseline="-25000" dirty="0" err="1"/>
              <a:t>i,t</a:t>
            </a:r>
            <a:r>
              <a:rPr lang="en-US" sz="2800" i="1" dirty="0"/>
              <a:t> = a + </a:t>
            </a:r>
            <a:r>
              <a:rPr lang="en-US" sz="2800" i="1" dirty="0" err="1"/>
              <a:t>bTreat</a:t>
            </a:r>
            <a:r>
              <a:rPr lang="en-US" sz="2800" i="1" baseline="-25000" dirty="0" err="1"/>
              <a:t>i,t</a:t>
            </a:r>
            <a:r>
              <a:rPr lang="en-US" sz="2800" i="1" dirty="0"/>
              <a:t>+ </a:t>
            </a:r>
            <a:r>
              <a:rPr lang="en-US" sz="2800" i="1" dirty="0" err="1"/>
              <a:t>cPost</a:t>
            </a:r>
            <a:r>
              <a:rPr lang="en-US" sz="2800" i="1" baseline="-25000" dirty="0" err="1"/>
              <a:t>i,t</a:t>
            </a:r>
            <a:r>
              <a:rPr lang="en-US" sz="2800" i="1" dirty="0"/>
              <a:t> + d(</a:t>
            </a:r>
            <a:r>
              <a:rPr lang="en-US" sz="2800" i="1" dirty="0" err="1"/>
              <a:t>Treat</a:t>
            </a:r>
            <a:r>
              <a:rPr lang="en-US" sz="2800" i="1" baseline="-25000" dirty="0" err="1"/>
              <a:t>i,t</a:t>
            </a:r>
            <a:r>
              <a:rPr lang="en-US" sz="2800" i="1" dirty="0" err="1"/>
              <a:t>Post</a:t>
            </a:r>
            <a:r>
              <a:rPr lang="en-US" sz="2800" i="1" baseline="-25000" dirty="0" err="1"/>
              <a:t>i,t</a:t>
            </a:r>
            <a:r>
              <a:rPr lang="en-US" sz="2800" i="1" dirty="0"/>
              <a:t> )+ </a:t>
            </a:r>
            <a:r>
              <a:rPr lang="en-US" sz="2800" i="1" dirty="0" err="1"/>
              <a:t>e</a:t>
            </a:r>
            <a:r>
              <a:rPr lang="en-US" sz="2800" i="1" baseline="-25000" dirty="0" err="1"/>
              <a:t>i,t</a:t>
            </a:r>
            <a:endParaRPr lang="en-US" sz="2800" i="1" baseline="-25000" dirty="0"/>
          </a:p>
          <a:p>
            <a:pPr algn="ctr">
              <a:buFont typeface="Wingdings" pitchFamily="2" charset="2"/>
              <a:buNone/>
            </a:pPr>
            <a:endParaRPr lang="en-US" sz="2800" i="1" dirty="0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286000" y="5486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a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4953000" y="5105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a + c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362200" y="4343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a + b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4800600" y="3352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/>
              <a:t>a + b + c + 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4191000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Single Diff  2= (</a:t>
            </a:r>
            <a:r>
              <a:rPr lang="en-US" dirty="0" err="1" smtClean="0"/>
              <a:t>a+b+c+d</a:t>
            </a:r>
            <a:r>
              <a:rPr lang="en-US" dirty="0" smtClean="0"/>
              <a:t>)-(</a:t>
            </a:r>
            <a:r>
              <a:rPr lang="en-US" dirty="0" err="1" smtClean="0"/>
              <a:t>a+c</a:t>
            </a:r>
            <a:r>
              <a:rPr lang="en-US" dirty="0" smtClean="0"/>
              <a:t>) = (</a:t>
            </a:r>
            <a:r>
              <a:rPr lang="en-US" dirty="0" err="1" smtClean="0"/>
              <a:t>b+d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4800600" y="3886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953000" y="4648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" y="5029200"/>
            <a:ext cx="1828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Single Diff  1= (</a:t>
            </a:r>
            <a:r>
              <a:rPr lang="en-US" dirty="0" err="1" smtClean="0"/>
              <a:t>a+b</a:t>
            </a:r>
            <a:r>
              <a:rPr lang="en-US" dirty="0" smtClean="0"/>
              <a:t>)-(a)=b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 flipV="1">
            <a:off x="2057400" y="5181600"/>
            <a:ext cx="609600" cy="170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33600" y="54864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Graph &amp; Regression Together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2286000" y="3810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2286000" y="6324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3886200" y="3733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5908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Pre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4958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Post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2743200" y="4953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6482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45720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V="1">
            <a:off x="2895600" y="3733800"/>
            <a:ext cx="17526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895600" y="5334000"/>
            <a:ext cx="1752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41166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i="1" dirty="0" err="1"/>
              <a:t>Y</a:t>
            </a:r>
            <a:r>
              <a:rPr lang="en-US" sz="2800" i="1" baseline="-25000" dirty="0" err="1"/>
              <a:t>i,t</a:t>
            </a:r>
            <a:r>
              <a:rPr lang="en-US" sz="2800" i="1" dirty="0"/>
              <a:t> = a + </a:t>
            </a:r>
            <a:r>
              <a:rPr lang="en-US" sz="2800" i="1" dirty="0" err="1"/>
              <a:t>bTreat</a:t>
            </a:r>
            <a:r>
              <a:rPr lang="en-US" sz="2800" i="1" baseline="-25000" dirty="0" err="1"/>
              <a:t>i,t</a:t>
            </a:r>
            <a:r>
              <a:rPr lang="en-US" sz="2800" i="1" dirty="0"/>
              <a:t>+ </a:t>
            </a:r>
            <a:r>
              <a:rPr lang="en-US" sz="2800" i="1" dirty="0" err="1"/>
              <a:t>cPost</a:t>
            </a:r>
            <a:r>
              <a:rPr lang="en-US" sz="2800" i="1" baseline="-25000" dirty="0" err="1"/>
              <a:t>i,t</a:t>
            </a:r>
            <a:r>
              <a:rPr lang="en-US" sz="2800" i="1" dirty="0"/>
              <a:t> + d(</a:t>
            </a:r>
            <a:r>
              <a:rPr lang="en-US" sz="2800" i="1" dirty="0" err="1"/>
              <a:t>Treat</a:t>
            </a:r>
            <a:r>
              <a:rPr lang="en-US" sz="2800" i="1" baseline="-25000" dirty="0" err="1"/>
              <a:t>i,t</a:t>
            </a:r>
            <a:r>
              <a:rPr lang="en-US" sz="2800" i="1" dirty="0" err="1"/>
              <a:t>Post</a:t>
            </a:r>
            <a:r>
              <a:rPr lang="en-US" sz="2800" i="1" baseline="-25000" dirty="0" err="1"/>
              <a:t>i,t</a:t>
            </a:r>
            <a:r>
              <a:rPr lang="en-US" sz="2800" i="1" dirty="0"/>
              <a:t> )+ </a:t>
            </a:r>
            <a:r>
              <a:rPr lang="en-US" sz="2800" i="1" dirty="0" err="1"/>
              <a:t>e</a:t>
            </a:r>
            <a:r>
              <a:rPr lang="en-US" sz="2800" i="1" baseline="-25000" dirty="0" err="1"/>
              <a:t>i,t</a:t>
            </a:r>
            <a:endParaRPr lang="en-US" sz="2800" i="1" baseline="-25000" dirty="0"/>
          </a:p>
          <a:p>
            <a:pPr algn="ctr">
              <a:buFont typeface="Wingdings" pitchFamily="2" charset="2"/>
              <a:buNone/>
            </a:pPr>
            <a:endParaRPr lang="en-US" sz="2800" i="1" dirty="0"/>
          </a:p>
          <a:p>
            <a:pPr algn="ctr">
              <a:buFont typeface="Wingdings" pitchFamily="2" charset="2"/>
              <a:buNone/>
            </a:pPr>
            <a:r>
              <a:rPr lang="en-US" sz="2000" dirty="0" smtClean="0"/>
              <a:t>Diff-in-Diff=(Single Diff 2-Single Diff 1)=(</a:t>
            </a:r>
            <a:r>
              <a:rPr lang="en-US" sz="2000" dirty="0" err="1" smtClean="0"/>
              <a:t>b+d</a:t>
            </a:r>
            <a:r>
              <a:rPr lang="en-US" sz="2000" dirty="0" smtClean="0"/>
              <a:t>)-b=d</a:t>
            </a:r>
            <a:endParaRPr lang="en-US" sz="2000" dirty="0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286000" y="5486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a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4953000" y="5105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a + c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362200" y="4343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a + b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4800600" y="3352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/>
              <a:t>a + b + c + 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4191000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Single Diff 2 = (</a:t>
            </a:r>
            <a:r>
              <a:rPr lang="en-US" dirty="0" err="1" smtClean="0"/>
              <a:t>a+b+c+d</a:t>
            </a:r>
            <a:r>
              <a:rPr lang="en-US" dirty="0" smtClean="0"/>
              <a:t>)-(</a:t>
            </a:r>
            <a:r>
              <a:rPr lang="en-US" dirty="0" err="1" smtClean="0"/>
              <a:t>a+c</a:t>
            </a:r>
            <a:r>
              <a:rPr lang="en-US" dirty="0" smtClean="0"/>
              <a:t>) = (</a:t>
            </a:r>
            <a:r>
              <a:rPr lang="en-US" dirty="0" err="1" smtClean="0"/>
              <a:t>b+d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4800600" y="3886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953000" y="4648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" y="5029200"/>
            <a:ext cx="1828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Single Diff  1= (</a:t>
            </a:r>
            <a:r>
              <a:rPr lang="en-US" dirty="0" err="1" smtClean="0"/>
              <a:t>a+b</a:t>
            </a:r>
            <a:r>
              <a:rPr lang="en-US" dirty="0" smtClean="0"/>
              <a:t>)-(a)=b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 flipV="1">
            <a:off x="2057400" y="5181600"/>
            <a:ext cx="609600" cy="170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33600" y="54864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Cohort Analysis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600"/>
              <a:t>When you’ve got richer data, it’s not as easy to draw the picture or write the equations</a:t>
            </a:r>
          </a:p>
          <a:p>
            <a:pPr lvl="1"/>
            <a:r>
              <a:rPr lang="en-US" sz="2200"/>
              <a:t>cross-section (lots of individuals at one point in time)</a:t>
            </a:r>
          </a:p>
          <a:p>
            <a:pPr lvl="1"/>
            <a:r>
              <a:rPr lang="en-US" sz="2200"/>
              <a:t>time-series (one individual over lots of time)</a:t>
            </a:r>
          </a:p>
          <a:p>
            <a:pPr lvl="1"/>
            <a:r>
              <a:rPr lang="en-US" sz="2200"/>
              <a:t>repeated cross-section (lots of individuals over several times)</a:t>
            </a:r>
          </a:p>
          <a:p>
            <a:pPr lvl="1"/>
            <a:r>
              <a:rPr lang="en-US" sz="2200">
                <a:solidFill>
                  <a:srgbClr val="FF0000"/>
                </a:solidFill>
                <a:sym typeface="Wingdings" pitchFamily="2" charset="2"/>
              </a:rPr>
              <a:t></a:t>
            </a:r>
            <a:r>
              <a:rPr lang="en-US" sz="2200"/>
              <a:t> panel (lots of individuals, multiple times for each) </a:t>
            </a:r>
            <a:r>
              <a:rPr lang="en-US" sz="2200">
                <a:solidFill>
                  <a:srgbClr val="FF0000"/>
                </a:solidFill>
                <a:sym typeface="Wingdings" pitchFamily="2" charset="2"/>
              </a:rPr>
              <a:t></a:t>
            </a:r>
          </a:p>
          <a:p>
            <a:endParaRPr lang="en-US" sz="2600"/>
          </a:p>
          <a:p>
            <a:r>
              <a:rPr lang="en-US" sz="2600"/>
              <a:t>Basically, control for each time period and each “group” (fixed effects) – the coefficient on the treatment dummy is the effect you’re trying to estimate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 10: Diff-in-Diff</a:t>
            </a:r>
          </a:p>
          <a:p>
            <a:r>
              <a:rPr lang="en-US" dirty="0" smtClean="0"/>
              <a:t>Nov 17: Power Calculations &amp; Guest Speaker</a:t>
            </a:r>
          </a:p>
          <a:p>
            <a:r>
              <a:rPr lang="en-US" dirty="0" smtClean="0"/>
              <a:t>Nov 24: Class poll: Who will be here?</a:t>
            </a:r>
          </a:p>
          <a:p>
            <a:r>
              <a:rPr lang="en-US" dirty="0" smtClean="0"/>
              <a:t>Dec 1: Review &amp; Presentations</a:t>
            </a:r>
          </a:p>
          <a:p>
            <a:pPr>
              <a:buNone/>
            </a:pPr>
            <a:r>
              <a:rPr lang="en-US" dirty="0" smtClean="0"/>
              <a:t>Class Poll: Who will be presenting their research proposals?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DiD Data Requirements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Either repeated cross-section or panel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Treatment can’t happen for everyone at the same time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If you believe the identifying assumption, then you can analyze policies ex post</a:t>
            </a:r>
          </a:p>
          <a:p>
            <a:pPr lvl="1">
              <a:lnSpc>
                <a:spcPct val="90000"/>
              </a:lnSpc>
            </a:pPr>
            <a:r>
              <a:rPr lang="en-US"/>
              <a:t>Let’s us tackle really big questions that we’re unlikely to be able to randomize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Malaria Eradication in the Americas (Bleakley 2007)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dirty="0"/>
              <a:t>Question: What is the effect of malaria on economic development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Data: Malaria Eradication in United States South (1920’s) Brazil, Colombia, Mexico (1950’s)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Diff-in-Diff: Use birth cohorts (old people vs. young people) &amp; (regions with lots of malaria vs. little malaria)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Idea: Young Cohort X Region w/malaria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Result: This group higher income &amp; literacy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Areas with high pre-treatment malaria will most benefit from malaria eradication</a:t>
            </a:r>
          </a:p>
          <a:p>
            <a:r>
              <a:rPr lang="en-US" dirty="0" smtClean="0"/>
              <a:t>Young people living in these areas will benefit most (older people might have partial immunity)</a:t>
            </a:r>
          </a:p>
          <a:p>
            <a:r>
              <a:rPr lang="en-US" dirty="0" smtClean="0"/>
              <a:t>Comparison Group: young people living in low pre-treatment malaria areas (malaria eradication will have little effect here)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Robustness Checks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138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If possible, use data on multiple pre-program periods to show that difference between treated &amp; control is stable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 necessary for trends to be parallel, just to know function for each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If possible, use data on multiple post-program periods to show that unusual difference between treated &amp; control occurs only concurrent with program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Alternatively, use data on multiple indicators to show that response to program is only manifest for those we expect it to be (e.g. the diff-in-diff estimate of the impact of ITN distribution on diarrhea should be zero)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back if intro to PS4</a:t>
            </a:r>
          </a:p>
          <a:p>
            <a:r>
              <a:rPr lang="en-US" dirty="0" smtClean="0"/>
              <a:t>STATA tips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2ndary School Construction in Tanzania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Villages</a:t>
            </a:r>
          </a:p>
          <a:p>
            <a:r>
              <a:rPr lang="en-US" dirty="0" smtClean="0"/>
              <a:t>“Treatment Villages” got 2ndary schools</a:t>
            </a:r>
          </a:p>
          <a:p>
            <a:r>
              <a:rPr lang="en-US" dirty="0" smtClean="0"/>
              <a:t>“Control Villages” didn’t</a:t>
            </a:r>
          </a:p>
          <a:p>
            <a:r>
              <a:rPr lang="en-US" dirty="0" smtClean="0"/>
              <a:t>Who benefits from 2ndary schools?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Young People benefit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Older people out of school shouldn’t benefit</a:t>
            </a:r>
          </a:p>
          <a:p>
            <a:r>
              <a:rPr lang="en-US" dirty="0" smtClean="0"/>
              <a:t>Effect: (Young People X Treatment Villages)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class really about, anyway?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class really about, anyway?</a:t>
            </a:r>
          </a:p>
          <a:p>
            <a:pPr lvl="1"/>
            <a:r>
              <a:rPr lang="en-US" dirty="0"/>
              <a:t>Causality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 lvl="2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86337"/>
          </a:xfrm>
        </p:spPr>
        <p:txBody>
          <a:bodyPr/>
          <a:lstStyle/>
          <a:p>
            <a:r>
              <a:rPr lang="en-US" dirty="0"/>
              <a:t>What is this class really about, anyway?</a:t>
            </a:r>
          </a:p>
          <a:p>
            <a:pPr lvl="1"/>
            <a:r>
              <a:rPr lang="en-US" dirty="0"/>
              <a:t>Causality</a:t>
            </a:r>
          </a:p>
          <a:p>
            <a:endParaRPr lang="en-US" dirty="0"/>
          </a:p>
          <a:p>
            <a:r>
              <a:rPr lang="en-US" dirty="0"/>
              <a:t>What is our biggest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86337"/>
          </a:xfrm>
        </p:spPr>
        <p:txBody>
          <a:bodyPr/>
          <a:lstStyle/>
          <a:p>
            <a:r>
              <a:rPr lang="en-US" dirty="0"/>
              <a:t>What is this class really about, anyway?</a:t>
            </a:r>
          </a:p>
          <a:p>
            <a:pPr lvl="1"/>
            <a:r>
              <a:rPr lang="en-US" dirty="0"/>
              <a:t>Causality</a:t>
            </a:r>
          </a:p>
          <a:p>
            <a:endParaRPr lang="en-US" dirty="0"/>
          </a:p>
          <a:p>
            <a:r>
              <a:rPr lang="en-US" dirty="0"/>
              <a:t>What is our biggest problem?</a:t>
            </a:r>
          </a:p>
          <a:p>
            <a:pPr lvl="1"/>
            <a:r>
              <a:rPr lang="en-US" dirty="0"/>
              <a:t>Omitted variable bias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10137"/>
          </a:xfrm>
        </p:spPr>
        <p:txBody>
          <a:bodyPr/>
          <a:lstStyle/>
          <a:p>
            <a:pPr lvl="1"/>
            <a:r>
              <a:rPr lang="en-US" dirty="0"/>
              <a:t>The actual cause is unobserved</a:t>
            </a:r>
          </a:p>
          <a:p>
            <a:pPr lvl="2"/>
            <a:r>
              <a:rPr lang="en-US" dirty="0"/>
              <a:t>e.g. higher wages for educated actually caused by motivation, not schooling</a:t>
            </a:r>
          </a:p>
          <a:p>
            <a:pPr lvl="1"/>
            <a:r>
              <a:rPr lang="en-US" dirty="0"/>
              <a:t>Happens when people get to choose their own level of the “treatment” (broadly construed)</a:t>
            </a:r>
          </a:p>
          <a:p>
            <a:pPr lvl="2"/>
            <a:r>
              <a:rPr lang="en-US" dirty="0"/>
              <a:t>Selection bias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Non-random program placement</a:t>
            </a:r>
          </a:p>
          <a:p>
            <a:pPr lvl="2"/>
            <a:r>
              <a:rPr lang="en-US" dirty="0"/>
              <a:t>Because of someone else’s choice, “control” isn’t a good </a:t>
            </a:r>
            <a:r>
              <a:rPr lang="en-US" i="1" dirty="0">
                <a:solidFill>
                  <a:srgbClr val="FF0000"/>
                </a:solidFill>
              </a:rPr>
              <a:t>counterfactual</a:t>
            </a:r>
            <a:r>
              <a:rPr lang="en-US" dirty="0"/>
              <a:t> for treated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Review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(blackboard)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4702</TotalTime>
  <Words>1184</Words>
  <Application>Microsoft Office PowerPoint</Application>
  <PresentationFormat>On-screen Show (4:3)</PresentationFormat>
  <Paragraphs>279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Network</vt:lpstr>
      <vt:lpstr>Differences-in-Differences</vt:lpstr>
      <vt:lpstr>Agenda</vt:lpstr>
      <vt:lpstr>Class Scheduling</vt:lpstr>
      <vt:lpstr>The Big Picture</vt:lpstr>
      <vt:lpstr>The Big Picture</vt:lpstr>
      <vt:lpstr>The Big Picture</vt:lpstr>
      <vt:lpstr>The Big Picture</vt:lpstr>
      <vt:lpstr>Omitted Variable Bias</vt:lpstr>
      <vt:lpstr>Math Review</vt:lpstr>
      <vt:lpstr>Math Review</vt:lpstr>
      <vt:lpstr>What if we had data from before the program?</vt:lpstr>
      <vt:lpstr>What if we had data from before the program?</vt:lpstr>
      <vt:lpstr>Differences-in-Differences (just what it sounds like)</vt:lpstr>
      <vt:lpstr>Differences-in-Differences (just what it sounds like)</vt:lpstr>
      <vt:lpstr>Differences-in-Differences, Graphically</vt:lpstr>
      <vt:lpstr>Differences-in-Differences, Graphically</vt:lpstr>
      <vt:lpstr>Differences-in-Differences, Graphically</vt:lpstr>
      <vt:lpstr>Differences-in-Differences, Graphically</vt:lpstr>
      <vt:lpstr>Differences-in-Differences, Graphically</vt:lpstr>
      <vt:lpstr>Identifying Assumption</vt:lpstr>
      <vt:lpstr>Graphing Exercise</vt:lpstr>
      <vt:lpstr>Uses of Diff-in-Diff</vt:lpstr>
      <vt:lpstr>Uses of Diff-in-Diff</vt:lpstr>
      <vt:lpstr>Uses of Diff-in-Diff</vt:lpstr>
      <vt:lpstr>The (Simple) Regression</vt:lpstr>
      <vt:lpstr>Putting Graph &amp; Regression Together</vt:lpstr>
      <vt:lpstr>Putting Graph &amp; Regression Together</vt:lpstr>
      <vt:lpstr>Putting Graph &amp; Regression Together</vt:lpstr>
      <vt:lpstr>Cohort Analysis</vt:lpstr>
      <vt:lpstr>DiD Data Requirements</vt:lpstr>
      <vt:lpstr>Malaria Eradication in the Americas (Bleakley 2007)</vt:lpstr>
      <vt:lpstr>What’s the intuition</vt:lpstr>
      <vt:lpstr>Robustness Checks</vt:lpstr>
      <vt:lpstr>Intermission</vt:lpstr>
      <vt:lpstr>Effect of 2ndary School Construction in Tanzania</vt:lpstr>
    </vt:vector>
  </TitlesOfParts>
  <Company>UC Berkeley 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Differences-in-Differences</dc:title>
  <dc:creator>Alex Clair Null</dc:creator>
  <cp:lastModifiedBy>Lenovo User</cp:lastModifiedBy>
  <cp:revision>79</cp:revision>
  <dcterms:created xsi:type="dcterms:W3CDTF">2008-04-23T23:23:02Z</dcterms:created>
  <dcterms:modified xsi:type="dcterms:W3CDTF">2009-11-11T19:13:29Z</dcterms:modified>
</cp:coreProperties>
</file>