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6"/>
  </p:notesMasterIdLst>
  <p:handoutMasterIdLst>
    <p:handoutMasterId r:id="rId77"/>
  </p:handoutMasterIdLst>
  <p:sldIdLst>
    <p:sldId id="265" r:id="rId2"/>
    <p:sldId id="266" r:id="rId3"/>
    <p:sldId id="333" r:id="rId4"/>
    <p:sldId id="256" r:id="rId5"/>
    <p:sldId id="331" r:id="rId6"/>
    <p:sldId id="335" r:id="rId7"/>
    <p:sldId id="336" r:id="rId8"/>
    <p:sldId id="257" r:id="rId9"/>
    <p:sldId id="329" r:id="rId10"/>
    <p:sldId id="337" r:id="rId11"/>
    <p:sldId id="338" r:id="rId12"/>
    <p:sldId id="332" r:id="rId13"/>
    <p:sldId id="334" r:id="rId14"/>
    <p:sldId id="267" r:id="rId15"/>
    <p:sldId id="330" r:id="rId16"/>
    <p:sldId id="269" r:id="rId17"/>
    <p:sldId id="270" r:id="rId18"/>
    <p:sldId id="258" r:id="rId19"/>
    <p:sldId id="271" r:id="rId20"/>
    <p:sldId id="272" r:id="rId21"/>
    <p:sldId id="273" r:id="rId22"/>
    <p:sldId id="279" r:id="rId23"/>
    <p:sldId id="280" r:id="rId24"/>
    <p:sldId id="281" r:id="rId25"/>
    <p:sldId id="283" r:id="rId26"/>
    <p:sldId id="284" r:id="rId27"/>
    <p:sldId id="285" r:id="rId28"/>
    <p:sldId id="278" r:id="rId29"/>
    <p:sldId id="276" r:id="rId30"/>
    <p:sldId id="287" r:id="rId31"/>
    <p:sldId id="286" r:id="rId32"/>
    <p:sldId id="301" r:id="rId33"/>
    <p:sldId id="302" r:id="rId34"/>
    <p:sldId id="303" r:id="rId35"/>
    <p:sldId id="328" r:id="rId36"/>
    <p:sldId id="288" r:id="rId37"/>
    <p:sldId id="305" r:id="rId38"/>
    <p:sldId id="319" r:id="rId39"/>
    <p:sldId id="289" r:id="rId40"/>
    <p:sldId id="320" r:id="rId41"/>
    <p:sldId id="290" r:id="rId42"/>
    <p:sldId id="297" r:id="rId43"/>
    <p:sldId id="298" r:id="rId44"/>
    <p:sldId id="306" r:id="rId45"/>
    <p:sldId id="307" r:id="rId46"/>
    <p:sldId id="309" r:id="rId47"/>
    <p:sldId id="282" r:id="rId48"/>
    <p:sldId id="291" r:id="rId49"/>
    <p:sldId id="292" r:id="rId50"/>
    <p:sldId id="299" r:id="rId51"/>
    <p:sldId id="300" r:id="rId52"/>
    <p:sldId id="310" r:id="rId53"/>
    <p:sldId id="311" r:id="rId54"/>
    <p:sldId id="321" r:id="rId55"/>
    <p:sldId id="322" r:id="rId56"/>
    <p:sldId id="326" r:id="rId57"/>
    <p:sldId id="327" r:id="rId58"/>
    <p:sldId id="323" r:id="rId59"/>
    <p:sldId id="324" r:id="rId60"/>
    <p:sldId id="325" r:id="rId61"/>
    <p:sldId id="312" r:id="rId62"/>
    <p:sldId id="313" r:id="rId63"/>
    <p:sldId id="317" r:id="rId64"/>
    <p:sldId id="318" r:id="rId65"/>
    <p:sldId id="314" r:id="rId66"/>
    <p:sldId id="316" r:id="rId67"/>
    <p:sldId id="315" r:id="rId68"/>
    <p:sldId id="268" r:id="rId69"/>
    <p:sldId id="293" r:id="rId70"/>
    <p:sldId id="260" r:id="rId71"/>
    <p:sldId id="261" r:id="rId72"/>
    <p:sldId id="296" r:id="rId73"/>
    <p:sldId id="294" r:id="rId74"/>
    <p:sldId id="295" r:id="rId7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62A"/>
    <a:srgbClr val="008A3E"/>
    <a:srgbClr val="9781B1"/>
    <a:srgbClr val="A997BF"/>
    <a:srgbClr val="7C609E"/>
    <a:srgbClr val="009900"/>
    <a:srgbClr val="00A4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4" autoAdjust="0"/>
  </p:normalViewPr>
  <p:slideViewPr>
    <p:cSldViewPr>
      <p:cViewPr varScale="1">
        <p:scale>
          <a:sx n="62" d="100"/>
          <a:sy n="62" d="100"/>
        </p:scale>
        <p:origin x="-546"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46F27CC9-1F4A-49A1-B5AA-9B12D533606B}" type="datetimeFigureOut">
              <a:rPr lang="en-US" smtClean="0"/>
              <a:pPr/>
              <a:t>11/21/2016</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937277A4-AFB0-4337-B8BA-C5E1A0DC6503}"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C1FBE88-4D9C-4AC3-ABDB-50F4F0E3707E}" type="datetimeFigureOut">
              <a:rPr lang="en-US" smtClean="0"/>
              <a:pPr/>
              <a:t>11/21/2016</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2369598-4872-47DD-B516-70245BE387F9}"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2369598-4872-47DD-B516-70245BE387F9}" type="slidenum">
              <a:rPr lang="en-IN" smtClean="0"/>
              <a:pPr/>
              <a:t>74</a:t>
            </a:fld>
            <a:endParaRPr lang="en-IN"/>
          </a:p>
        </p:txBody>
      </p:sp>
      <p:sp>
        <p:nvSpPr>
          <p:cNvPr id="5" name="Footer Placeholder 4"/>
          <p:cNvSpPr>
            <a:spLocks noGrp="1"/>
          </p:cNvSpPr>
          <p:nvPr>
            <p:ph type="ftr" sz="quarter" idx="11"/>
          </p:nvPr>
        </p:nvSpPr>
        <p:spPr/>
        <p:txBody>
          <a:bodyPr/>
          <a:lstStyle/>
          <a:p>
            <a:r>
              <a:rPr lang="en-IN" dirty="0" smtClean="0"/>
              <a:t>Copyright (c) Dilshad Mustafa. All Rights Reserved.</a:t>
            </a:r>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spc="-1">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IN" sz="3200" spc="-1">
                <a:latin typeface="Arial"/>
              </a:rPr>
              <a:t>Click to edit the outline text format</a:t>
            </a:r>
            <a:endParaRPr/>
          </a:p>
          <a:p>
            <a:pPr marL="864000" lvl="1" indent="-324000">
              <a:buClr>
                <a:srgbClr val="FFFFFF"/>
              </a:buClr>
              <a:buSzPct val="75000"/>
              <a:buFont typeface="StarSymbol"/>
              <a:buChar char=""/>
            </a:pPr>
            <a:r>
              <a:rPr lang="en-IN" sz="2800" spc="-1">
                <a:latin typeface="Arial"/>
              </a:rPr>
              <a:t>Second Outline Level</a:t>
            </a:r>
            <a:endParaRPr/>
          </a:p>
          <a:p>
            <a:pPr marL="1296000" lvl="2" indent="-288000">
              <a:buClr>
                <a:srgbClr val="FFFFFF"/>
              </a:buClr>
              <a:buSzPct val="45000"/>
              <a:buFont typeface="StarSymbol"/>
              <a:buChar char=""/>
            </a:pPr>
            <a:r>
              <a:rPr lang="en-IN" sz="2400" spc="-1">
                <a:latin typeface="Arial"/>
              </a:rPr>
              <a:t>Third Outline Level</a:t>
            </a:r>
            <a:endParaRPr/>
          </a:p>
          <a:p>
            <a:pPr marL="1728000" lvl="3" indent="-216000">
              <a:buClr>
                <a:srgbClr val="FFFFFF"/>
              </a:buClr>
              <a:buSzPct val="75000"/>
              <a:buFont typeface="StarSymbol"/>
              <a:buChar char=""/>
            </a:pPr>
            <a:r>
              <a:rPr lang="en-IN" sz="2000" spc="-1">
                <a:latin typeface="Arial"/>
              </a:rPr>
              <a:t>Fourth Outline Level</a:t>
            </a:r>
            <a:endParaRPr/>
          </a:p>
          <a:p>
            <a:pPr marL="2160000" lvl="4" indent="-216000">
              <a:buClr>
                <a:srgbClr val="FFFFFF"/>
              </a:buClr>
              <a:buSzPct val="45000"/>
              <a:buFont typeface="StarSymbol"/>
              <a:buChar char=""/>
            </a:pPr>
            <a:r>
              <a:rPr lang="en-IN" sz="2000" spc="-1">
                <a:latin typeface="Arial"/>
              </a:rPr>
              <a:t>Fifth Outline Level</a:t>
            </a:r>
            <a:endParaRPr/>
          </a:p>
          <a:p>
            <a:pPr marL="2592000" lvl="5" indent="-216000">
              <a:buClr>
                <a:srgbClr val="FFFFFF"/>
              </a:buClr>
              <a:buSzPct val="45000"/>
              <a:buFont typeface="StarSymbol"/>
              <a:buChar char=""/>
            </a:pPr>
            <a:r>
              <a:rPr lang="en-IN" sz="2000" spc="-1">
                <a:latin typeface="Arial"/>
              </a:rPr>
              <a:t>Sixth Outline Level</a:t>
            </a:r>
            <a:endParaRPr/>
          </a:p>
          <a:p>
            <a:pPr marL="3024000" lvl="6" indent="-216000">
              <a:buClr>
                <a:srgbClr val="FFFFFF"/>
              </a:buClr>
              <a:buSzPct val="45000"/>
              <a:buFont typeface="StarSymbol"/>
              <a:buChar char=""/>
            </a:pPr>
            <a:r>
              <a:rPr lang="en-IN"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mailto:mdilshad2015@rediffmail.com" TargetMode="External"/><Relationship Id="rId2" Type="http://schemas.openxmlformats.org/officeDocument/2006/relationships/hyperlink" Target="mailto:mdilshad2015@yahoo.co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dilshad2015@rediffmail.com" TargetMode="External"/><Relationship Id="rId4" Type="http://schemas.openxmlformats.org/officeDocument/2006/relationships/hyperlink" Target="mailto:mdilshad2015@yaho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jetaproject\q11.bmp"/>
          <p:cNvPicPr>
            <a:picLocks noChangeAspect="1" noChangeArrowheads="1"/>
          </p:cNvPicPr>
          <p:nvPr/>
        </p:nvPicPr>
        <p:blipFill>
          <a:blip r:embed="rId2"/>
          <a:srcRect/>
          <a:stretch>
            <a:fillRect/>
          </a:stretch>
        </p:blipFill>
        <p:spPr bwMode="auto">
          <a:xfrm>
            <a:off x="682594" y="1493821"/>
            <a:ext cx="4457700" cy="3962400"/>
          </a:xfrm>
          <a:prstGeom prst="rect">
            <a:avLst/>
          </a:prstGeom>
          <a:noFill/>
        </p:spPr>
      </p:pic>
      <p:sp>
        <p:nvSpPr>
          <p:cNvPr id="10" name="TextBox 9"/>
          <p:cNvSpPr txBox="1"/>
          <p:nvPr/>
        </p:nvSpPr>
        <p:spPr>
          <a:xfrm>
            <a:off x="5397502" y="2713631"/>
            <a:ext cx="2031325" cy="923330"/>
          </a:xfrm>
          <a:prstGeom prst="rect">
            <a:avLst/>
          </a:prstGeom>
          <a:noFill/>
        </p:spPr>
        <p:txBody>
          <a:bodyPr wrap="none" rtlCol="0">
            <a:spAutoFit/>
          </a:bodyPr>
          <a:lstStyle/>
          <a:p>
            <a:r>
              <a:rPr lang="en-US" sz="5400" b="1" dirty="0" smtClean="0">
                <a:solidFill>
                  <a:schemeClr val="accent4"/>
                </a:solidFill>
              </a:rPr>
              <a:t>Scabi</a:t>
            </a:r>
            <a:endParaRPr lang="en-IN" sz="5400" b="1" dirty="0">
              <a:solidFill>
                <a:schemeClr val="accent4"/>
              </a:solidFill>
            </a:endParaRPr>
          </a:p>
        </p:txBody>
      </p:sp>
      <p:sp>
        <p:nvSpPr>
          <p:cNvPr id="11" name="TextBox 10"/>
          <p:cNvSpPr txBox="1"/>
          <p:nvPr/>
        </p:nvSpPr>
        <p:spPr>
          <a:xfrm>
            <a:off x="5397502" y="3636961"/>
            <a:ext cx="4683123" cy="1200329"/>
          </a:xfrm>
          <a:prstGeom prst="rect">
            <a:avLst/>
          </a:prstGeom>
          <a:noFill/>
        </p:spPr>
        <p:txBody>
          <a:bodyPr wrap="square" rtlCol="0">
            <a:spAutoFit/>
          </a:bodyPr>
          <a:lstStyle/>
          <a:p>
            <a:r>
              <a:rPr lang="en-US" dirty="0" smtClean="0"/>
              <a:t>A simple, lightweight framework for Cluster Computing and Storage for </a:t>
            </a:r>
            <a:r>
              <a:rPr lang="en-US" dirty="0" err="1" smtClean="0"/>
              <a:t>BigData</a:t>
            </a:r>
            <a:r>
              <a:rPr lang="en-US" dirty="0" smtClean="0"/>
              <a:t> processing in pure Java, created and programmed by </a:t>
            </a:r>
            <a:r>
              <a:rPr lang="en-US" dirty="0" err="1" smtClean="0"/>
              <a:t>Dilshad</a:t>
            </a:r>
            <a:r>
              <a:rPr lang="en-US" dirty="0" smtClean="0"/>
              <a:t> Mustafa</a:t>
            </a:r>
          </a:p>
        </p:txBody>
      </p:sp>
      <p:pic>
        <p:nvPicPr>
          <p:cNvPr id="1029" name="Picture 5" descr="D:\jetaproject\Fotor_144872631628773.jpg"/>
          <p:cNvPicPr>
            <a:picLocks noChangeAspect="1" noChangeArrowheads="1"/>
          </p:cNvPicPr>
          <p:nvPr/>
        </p:nvPicPr>
        <p:blipFill>
          <a:blip r:embed="rId3" cstate="print"/>
          <a:srcRect/>
          <a:stretch>
            <a:fillRect/>
          </a:stretch>
        </p:blipFill>
        <p:spPr bwMode="auto">
          <a:xfrm>
            <a:off x="6826262" y="5065721"/>
            <a:ext cx="1143008" cy="857256"/>
          </a:xfrm>
          <a:prstGeom prst="rect">
            <a:avLst/>
          </a:prstGeom>
          <a:noFill/>
        </p:spPr>
      </p:pic>
      <p:sp>
        <p:nvSpPr>
          <p:cNvPr id="13" name="TextBox 12"/>
          <p:cNvSpPr txBox="1"/>
          <p:nvPr/>
        </p:nvSpPr>
        <p:spPr>
          <a:xfrm>
            <a:off x="611156" y="6851671"/>
            <a:ext cx="5907451" cy="369332"/>
          </a:xfrm>
          <a:prstGeom prst="rect">
            <a:avLst/>
          </a:prstGeom>
          <a:noFill/>
        </p:spPr>
        <p:txBody>
          <a:bodyPr wrap="none" rtlCol="0">
            <a:spAutoFit/>
          </a:bodyPr>
          <a:lstStyle/>
          <a:p>
            <a:r>
              <a:rPr lang="en-US" dirty="0" smtClean="0"/>
              <a:t>Copyright © </a:t>
            </a:r>
            <a:r>
              <a:rPr lang="en-US" dirty="0" err="1" smtClean="0"/>
              <a:t>Dilshad</a:t>
            </a:r>
            <a:r>
              <a:rPr lang="en-US" dirty="0" smtClean="0"/>
              <a:t> Mustafa 2016. All Rights Reserved.</a:t>
            </a:r>
            <a:endParaRPr lang="en-IN" dirty="0"/>
          </a:p>
        </p:txBody>
      </p:sp>
      <p:sp>
        <p:nvSpPr>
          <p:cNvPr id="7" name="TextBox 6"/>
          <p:cNvSpPr txBox="1"/>
          <p:nvPr/>
        </p:nvSpPr>
        <p:spPr>
          <a:xfrm>
            <a:off x="5183188" y="6280167"/>
            <a:ext cx="4775731" cy="369332"/>
          </a:xfrm>
          <a:prstGeom prst="rect">
            <a:avLst/>
          </a:prstGeom>
          <a:noFill/>
        </p:spPr>
        <p:txBody>
          <a:bodyPr wrap="none" rtlCol="0">
            <a:spAutoFit/>
          </a:bodyPr>
          <a:lstStyle/>
          <a:p>
            <a:r>
              <a:rPr lang="en-IN" dirty="0" smtClean="0"/>
              <a:t>https://www.github.com/dilshadmustafa/scabi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127" y="52919"/>
            <a:ext cx="3147015" cy="369332"/>
          </a:xfrm>
          <a:prstGeom prst="rect">
            <a:avLst/>
          </a:prstGeom>
          <a:noFill/>
        </p:spPr>
        <p:txBody>
          <a:bodyPr wrap="none" rtlCol="0">
            <a:spAutoFit/>
          </a:bodyPr>
          <a:lstStyle/>
          <a:p>
            <a:r>
              <a:rPr lang="en-US" dirty="0" err="1" smtClean="0">
                <a:solidFill>
                  <a:srgbClr val="0070C0"/>
                </a:solidFill>
              </a:rPr>
              <a:t>Scabi</a:t>
            </a:r>
            <a:r>
              <a:rPr lang="en-US" dirty="0" smtClean="0">
                <a:solidFill>
                  <a:srgbClr val="0070C0"/>
                </a:solidFill>
              </a:rPr>
              <a:t> Framework Constructs</a:t>
            </a:r>
            <a:endParaRPr lang="en-IN" dirty="0">
              <a:solidFill>
                <a:srgbClr val="0070C0"/>
              </a:solidFill>
            </a:endParaRPr>
          </a:p>
        </p:txBody>
      </p:sp>
      <p:sp>
        <p:nvSpPr>
          <p:cNvPr id="5" name="TextBox 4"/>
          <p:cNvSpPr txBox="1"/>
          <p:nvPr/>
        </p:nvSpPr>
        <p:spPr>
          <a:xfrm>
            <a:off x="183842" y="490300"/>
            <a:ext cx="9785692" cy="646331"/>
          </a:xfrm>
          <a:prstGeom prst="rect">
            <a:avLst/>
          </a:prstGeom>
          <a:noFill/>
        </p:spPr>
        <p:txBody>
          <a:bodyPr wrap="none" rtlCol="0">
            <a:spAutoFit/>
          </a:bodyPr>
          <a:lstStyle/>
          <a:p>
            <a:r>
              <a:rPr lang="en-US" dirty="0" err="1" smtClean="0"/>
              <a:t>Scabi’s</a:t>
            </a:r>
            <a:r>
              <a:rPr lang="en-US" dirty="0" smtClean="0"/>
              <a:t> data-driven framework comprises four core constructs: Data, Data Unit, Data Partition,</a:t>
            </a:r>
          </a:p>
          <a:p>
            <a:r>
              <a:rPr lang="en-US" dirty="0" smtClean="0"/>
              <a:t>Data Ring</a:t>
            </a:r>
            <a:endParaRPr lang="en-IN" dirty="0"/>
          </a:p>
        </p:txBody>
      </p:sp>
      <p:sp>
        <p:nvSpPr>
          <p:cNvPr id="6" name="TextBox 5"/>
          <p:cNvSpPr txBox="1"/>
          <p:nvPr/>
        </p:nvSpPr>
        <p:spPr>
          <a:xfrm>
            <a:off x="182528" y="1267365"/>
            <a:ext cx="671979" cy="369332"/>
          </a:xfrm>
          <a:prstGeom prst="rect">
            <a:avLst/>
          </a:prstGeom>
          <a:noFill/>
        </p:spPr>
        <p:txBody>
          <a:bodyPr wrap="none" rtlCol="0">
            <a:spAutoFit/>
          </a:bodyPr>
          <a:lstStyle/>
          <a:p>
            <a:r>
              <a:rPr lang="en-US" dirty="0" smtClean="0">
                <a:solidFill>
                  <a:srgbClr val="0070C0"/>
                </a:solidFill>
              </a:rPr>
              <a:t>Data</a:t>
            </a:r>
            <a:endParaRPr lang="en-IN" dirty="0">
              <a:solidFill>
                <a:srgbClr val="0070C0"/>
              </a:solidFill>
            </a:endParaRPr>
          </a:p>
        </p:txBody>
      </p:sp>
      <p:sp>
        <p:nvSpPr>
          <p:cNvPr id="7" name="TextBox 6"/>
          <p:cNvSpPr txBox="1"/>
          <p:nvPr/>
        </p:nvSpPr>
        <p:spPr>
          <a:xfrm>
            <a:off x="182528" y="1636697"/>
            <a:ext cx="9858468" cy="923330"/>
          </a:xfrm>
          <a:prstGeom prst="rect">
            <a:avLst/>
          </a:prstGeom>
          <a:noFill/>
        </p:spPr>
        <p:txBody>
          <a:bodyPr wrap="none" rtlCol="0">
            <a:spAutoFit/>
          </a:bodyPr>
          <a:lstStyle/>
          <a:p>
            <a:r>
              <a:rPr lang="en-US" dirty="0" smtClean="0"/>
              <a:t>Data is the construct that orchestrates a data cluster of Data Units across Compute Services</a:t>
            </a:r>
          </a:p>
          <a:p>
            <a:r>
              <a:rPr lang="en-US" dirty="0" smtClean="0"/>
              <a:t>in the </a:t>
            </a:r>
            <a:r>
              <a:rPr lang="en-US" dirty="0" err="1" smtClean="0"/>
              <a:t>Scabi</a:t>
            </a:r>
            <a:r>
              <a:rPr lang="en-US" dirty="0" smtClean="0"/>
              <a:t> Cluster. It handles all the User’s multiple datasets. User can give a string identifier </a:t>
            </a:r>
          </a:p>
          <a:p>
            <a:r>
              <a:rPr lang="en-US" dirty="0" smtClean="0"/>
              <a:t>to each dataset referred to as Data Id.</a:t>
            </a:r>
            <a:endParaRPr lang="en-IN" dirty="0"/>
          </a:p>
        </p:txBody>
      </p:sp>
      <p:sp>
        <p:nvSpPr>
          <p:cNvPr id="8" name="TextBox 7"/>
          <p:cNvSpPr txBox="1"/>
          <p:nvPr/>
        </p:nvSpPr>
        <p:spPr>
          <a:xfrm>
            <a:off x="182528" y="2565391"/>
            <a:ext cx="1146468" cy="369332"/>
          </a:xfrm>
          <a:prstGeom prst="rect">
            <a:avLst/>
          </a:prstGeom>
          <a:noFill/>
        </p:spPr>
        <p:txBody>
          <a:bodyPr wrap="none" rtlCol="0">
            <a:spAutoFit/>
          </a:bodyPr>
          <a:lstStyle/>
          <a:p>
            <a:r>
              <a:rPr lang="en-US" dirty="0" smtClean="0">
                <a:solidFill>
                  <a:srgbClr val="0070C0"/>
                </a:solidFill>
              </a:rPr>
              <a:t>Data Unit</a:t>
            </a:r>
            <a:endParaRPr lang="en-IN" dirty="0">
              <a:solidFill>
                <a:srgbClr val="0070C0"/>
              </a:solidFill>
            </a:endParaRPr>
          </a:p>
        </p:txBody>
      </p:sp>
      <p:sp>
        <p:nvSpPr>
          <p:cNvPr id="9" name="TextBox 8"/>
          <p:cNvSpPr txBox="1"/>
          <p:nvPr/>
        </p:nvSpPr>
        <p:spPr>
          <a:xfrm>
            <a:off x="182528" y="2922581"/>
            <a:ext cx="9576276" cy="923330"/>
          </a:xfrm>
          <a:prstGeom prst="rect">
            <a:avLst/>
          </a:prstGeom>
          <a:noFill/>
        </p:spPr>
        <p:txBody>
          <a:bodyPr wrap="none" rtlCol="0">
            <a:spAutoFit/>
          </a:bodyPr>
          <a:lstStyle/>
          <a:p>
            <a:r>
              <a:rPr lang="en-US" dirty="0" smtClean="0"/>
              <a:t>Data  Unit is the construct that represents a data partition from all the User’s datasets along </a:t>
            </a:r>
          </a:p>
          <a:p>
            <a:r>
              <a:rPr lang="en-US" dirty="0" smtClean="0"/>
              <a:t>with their User defined set of operations. Data Units are executed </a:t>
            </a:r>
            <a:r>
              <a:rPr lang="en-US" dirty="0" err="1" smtClean="0"/>
              <a:t>parallely</a:t>
            </a:r>
            <a:r>
              <a:rPr lang="en-US" dirty="0" smtClean="0"/>
              <a:t> in the Compute </a:t>
            </a:r>
          </a:p>
          <a:p>
            <a:r>
              <a:rPr lang="en-US" dirty="0" smtClean="0"/>
              <a:t>Services.</a:t>
            </a:r>
            <a:endParaRPr lang="en-IN" dirty="0"/>
          </a:p>
        </p:txBody>
      </p:sp>
      <p:sp>
        <p:nvSpPr>
          <p:cNvPr id="10" name="TextBox 9"/>
          <p:cNvSpPr txBox="1"/>
          <p:nvPr/>
        </p:nvSpPr>
        <p:spPr>
          <a:xfrm>
            <a:off x="182528" y="3839133"/>
            <a:ext cx="1582484" cy="369332"/>
          </a:xfrm>
          <a:prstGeom prst="rect">
            <a:avLst/>
          </a:prstGeom>
          <a:noFill/>
        </p:spPr>
        <p:txBody>
          <a:bodyPr wrap="none" rtlCol="0">
            <a:spAutoFit/>
          </a:bodyPr>
          <a:lstStyle/>
          <a:p>
            <a:r>
              <a:rPr lang="en-US" dirty="0" smtClean="0">
                <a:solidFill>
                  <a:srgbClr val="0070C0"/>
                </a:solidFill>
              </a:rPr>
              <a:t>Data Partition</a:t>
            </a:r>
            <a:endParaRPr lang="en-IN" dirty="0">
              <a:solidFill>
                <a:srgbClr val="0070C0"/>
              </a:solidFill>
            </a:endParaRPr>
          </a:p>
        </p:txBody>
      </p:sp>
      <p:sp>
        <p:nvSpPr>
          <p:cNvPr id="11" name="TextBox 10"/>
          <p:cNvSpPr txBox="1"/>
          <p:nvPr/>
        </p:nvSpPr>
        <p:spPr>
          <a:xfrm>
            <a:off x="182528" y="4248842"/>
            <a:ext cx="10029349" cy="2031325"/>
          </a:xfrm>
          <a:prstGeom prst="rect">
            <a:avLst/>
          </a:prstGeom>
          <a:noFill/>
        </p:spPr>
        <p:txBody>
          <a:bodyPr wrap="none" rtlCol="0">
            <a:spAutoFit/>
          </a:bodyPr>
          <a:lstStyle/>
          <a:p>
            <a:r>
              <a:rPr lang="en-US" dirty="0" smtClean="0"/>
              <a:t>Data Partition is an in-memory, off-heap, unbounded storage data structure that uses memory,</a:t>
            </a:r>
          </a:p>
          <a:p>
            <a:r>
              <a:rPr lang="en-US" dirty="0" smtClean="0"/>
              <a:t>local cache, distributed storage system (Data Ring) for storing a portion of a data set. Data </a:t>
            </a:r>
          </a:p>
          <a:p>
            <a:r>
              <a:rPr lang="en-US" dirty="0" smtClean="0"/>
              <a:t>Partition has unbounded storage as its storage is not limited to any particular system’s hard disk </a:t>
            </a:r>
          </a:p>
          <a:p>
            <a:r>
              <a:rPr lang="en-US" dirty="0" smtClean="0"/>
              <a:t>or storage. The storage is provided by the Data Ring. Data Partition maintains a Most Recently </a:t>
            </a:r>
          </a:p>
          <a:p>
            <a:r>
              <a:rPr lang="en-US" dirty="0" smtClean="0"/>
              <a:t>Used (MRU) of Data Pages locally (basically 64 MB page files with Time To Live TTL of 1000 </a:t>
            </a:r>
          </a:p>
          <a:p>
            <a:r>
              <a:rPr lang="en-US" dirty="0" smtClean="0"/>
              <a:t>ms) which are memory-mapped files, in-memory and off-heap, enabling faster processing in </a:t>
            </a:r>
          </a:p>
          <a:p>
            <a:r>
              <a:rPr lang="en-US" dirty="0" smtClean="0"/>
              <a:t>memory with less memory foot print.</a:t>
            </a:r>
            <a:endParaRPr lang="en-IN" dirty="0"/>
          </a:p>
        </p:txBody>
      </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127" y="52919"/>
            <a:ext cx="3147015" cy="369332"/>
          </a:xfrm>
          <a:prstGeom prst="rect">
            <a:avLst/>
          </a:prstGeom>
          <a:noFill/>
        </p:spPr>
        <p:txBody>
          <a:bodyPr wrap="none" rtlCol="0">
            <a:spAutoFit/>
          </a:bodyPr>
          <a:lstStyle/>
          <a:p>
            <a:r>
              <a:rPr lang="en-US" dirty="0" err="1" smtClean="0">
                <a:solidFill>
                  <a:srgbClr val="0070C0"/>
                </a:solidFill>
              </a:rPr>
              <a:t>Scabi</a:t>
            </a:r>
            <a:r>
              <a:rPr lang="en-US" dirty="0" smtClean="0">
                <a:solidFill>
                  <a:srgbClr val="0070C0"/>
                </a:solidFill>
              </a:rPr>
              <a:t> Framework Constructs</a:t>
            </a:r>
            <a:endParaRPr lang="en-IN" dirty="0">
              <a:solidFill>
                <a:srgbClr val="0070C0"/>
              </a:solidFill>
            </a:endParaRPr>
          </a:p>
        </p:txBody>
      </p:sp>
      <p:sp>
        <p:nvSpPr>
          <p:cNvPr id="5" name="TextBox 4"/>
          <p:cNvSpPr txBox="1"/>
          <p:nvPr/>
        </p:nvSpPr>
        <p:spPr>
          <a:xfrm>
            <a:off x="182528" y="565127"/>
            <a:ext cx="1736373" cy="369332"/>
          </a:xfrm>
          <a:prstGeom prst="rect">
            <a:avLst/>
          </a:prstGeom>
          <a:noFill/>
        </p:spPr>
        <p:txBody>
          <a:bodyPr wrap="none" rtlCol="0">
            <a:spAutoFit/>
          </a:bodyPr>
          <a:lstStyle/>
          <a:p>
            <a:r>
              <a:rPr lang="en-US" dirty="0" smtClean="0">
                <a:solidFill>
                  <a:srgbClr val="0070C0"/>
                </a:solidFill>
              </a:rPr>
              <a:t>Data Unit class</a:t>
            </a:r>
            <a:endParaRPr lang="en-IN" dirty="0">
              <a:solidFill>
                <a:srgbClr val="0070C0"/>
              </a:solidFill>
            </a:endParaRPr>
          </a:p>
        </p:txBody>
      </p:sp>
      <p:sp>
        <p:nvSpPr>
          <p:cNvPr id="6" name="TextBox 5"/>
          <p:cNvSpPr txBox="1"/>
          <p:nvPr/>
        </p:nvSpPr>
        <p:spPr>
          <a:xfrm>
            <a:off x="182528" y="922317"/>
            <a:ext cx="9828332" cy="646331"/>
          </a:xfrm>
          <a:prstGeom prst="rect">
            <a:avLst/>
          </a:prstGeom>
          <a:noFill/>
        </p:spPr>
        <p:txBody>
          <a:bodyPr wrap="none" rtlCol="0">
            <a:spAutoFit/>
          </a:bodyPr>
          <a:lstStyle/>
          <a:p>
            <a:r>
              <a:rPr lang="en-US" dirty="0" smtClean="0"/>
              <a:t>Data Unit class is used to load data into each Data Unit and tell the framework how many Data</a:t>
            </a:r>
          </a:p>
          <a:p>
            <a:r>
              <a:rPr lang="en-US" dirty="0" smtClean="0"/>
              <a:t>Units are to be created.</a:t>
            </a:r>
            <a:endParaRPr lang="en-IN" dirty="0"/>
          </a:p>
        </p:txBody>
      </p:sp>
      <p:sp>
        <p:nvSpPr>
          <p:cNvPr id="7" name="TextBox 6"/>
          <p:cNvSpPr txBox="1"/>
          <p:nvPr/>
        </p:nvSpPr>
        <p:spPr>
          <a:xfrm>
            <a:off x="182528" y="1636697"/>
            <a:ext cx="1210588" cy="369332"/>
          </a:xfrm>
          <a:prstGeom prst="rect">
            <a:avLst/>
          </a:prstGeom>
          <a:noFill/>
        </p:spPr>
        <p:txBody>
          <a:bodyPr wrap="none" rtlCol="0">
            <a:spAutoFit/>
          </a:bodyPr>
          <a:lstStyle/>
          <a:p>
            <a:r>
              <a:rPr lang="en-US" dirty="0" smtClean="0">
                <a:solidFill>
                  <a:srgbClr val="0070C0"/>
                </a:solidFill>
              </a:rPr>
              <a:t>Data Ring</a:t>
            </a:r>
            <a:endParaRPr lang="en-IN" dirty="0">
              <a:solidFill>
                <a:srgbClr val="0070C0"/>
              </a:solidFill>
            </a:endParaRPr>
          </a:p>
        </p:txBody>
      </p:sp>
      <p:sp>
        <p:nvSpPr>
          <p:cNvPr id="8" name="TextBox 7"/>
          <p:cNvSpPr txBox="1"/>
          <p:nvPr/>
        </p:nvSpPr>
        <p:spPr>
          <a:xfrm>
            <a:off x="192499" y="1993887"/>
            <a:ext cx="10123284" cy="5078313"/>
          </a:xfrm>
          <a:prstGeom prst="rect">
            <a:avLst/>
          </a:prstGeom>
          <a:noFill/>
        </p:spPr>
        <p:txBody>
          <a:bodyPr wrap="none" rtlCol="0">
            <a:spAutoFit/>
          </a:bodyPr>
          <a:lstStyle/>
          <a:p>
            <a:r>
              <a:rPr lang="en-US" dirty="0" smtClean="0"/>
              <a:t>Data Ring is a distributed storage system that holds all the partition data of all the User’s </a:t>
            </a:r>
          </a:p>
          <a:p>
            <a:r>
              <a:rPr lang="en-US" dirty="0" smtClean="0"/>
              <a:t>datasets. </a:t>
            </a:r>
          </a:p>
          <a:p>
            <a:endParaRPr lang="en-US" dirty="0" smtClean="0"/>
          </a:p>
          <a:p>
            <a:r>
              <a:rPr lang="en-US" dirty="0" smtClean="0"/>
              <a:t>This can be a </a:t>
            </a:r>
          </a:p>
          <a:p>
            <a:endParaRPr lang="en-US" dirty="0" smtClean="0"/>
          </a:p>
          <a:p>
            <a:pPr marL="342900" indent="-342900">
              <a:buAutoNum type="alphaLcParenBoth"/>
            </a:pPr>
            <a:r>
              <a:rPr lang="en-US" dirty="0" smtClean="0"/>
              <a:t>Network or distributed file system (POSIX or </a:t>
            </a:r>
            <a:r>
              <a:rPr lang="en-US" dirty="0" smtClean="0"/>
              <a:t>non-POSIX, need not be fully POSIX compliant). </a:t>
            </a:r>
          </a:p>
          <a:p>
            <a:pPr marL="342900" indent="-342900"/>
            <a:r>
              <a:rPr lang="en-US" dirty="0" smtClean="0"/>
              <a:t>Examples </a:t>
            </a:r>
            <a:r>
              <a:rPr lang="en-US" dirty="0" smtClean="0"/>
              <a:t>are NFS, IBM GPFS, </a:t>
            </a:r>
            <a:r>
              <a:rPr lang="en-US" dirty="0" smtClean="0"/>
              <a:t>Oracle </a:t>
            </a:r>
            <a:r>
              <a:rPr lang="en-US" dirty="0" err="1" smtClean="0"/>
              <a:t>LustreFS</a:t>
            </a:r>
            <a:endParaRPr lang="en-US" dirty="0" smtClean="0"/>
          </a:p>
          <a:p>
            <a:endParaRPr lang="en-US" dirty="0" smtClean="0"/>
          </a:p>
          <a:p>
            <a:r>
              <a:rPr lang="en-US" dirty="0" smtClean="0"/>
              <a:t>(b) FUSE mounted distributed file system. Examples are </a:t>
            </a:r>
            <a:r>
              <a:rPr lang="en-US" dirty="0" err="1" smtClean="0"/>
              <a:t>RedHat</a:t>
            </a:r>
            <a:r>
              <a:rPr lang="en-US" dirty="0" smtClean="0"/>
              <a:t> </a:t>
            </a:r>
            <a:r>
              <a:rPr lang="en-US" dirty="0" err="1" smtClean="0"/>
              <a:t>GlusterFS</a:t>
            </a:r>
            <a:r>
              <a:rPr lang="en-US" dirty="0" smtClean="0"/>
              <a:t>, </a:t>
            </a:r>
            <a:r>
              <a:rPr lang="en-US" dirty="0" err="1" smtClean="0"/>
              <a:t>Scality</a:t>
            </a:r>
            <a:r>
              <a:rPr lang="en-US" dirty="0" smtClean="0"/>
              <a:t>, Google </a:t>
            </a:r>
          </a:p>
          <a:p>
            <a:r>
              <a:rPr lang="en-US" dirty="0" smtClean="0"/>
              <a:t>GFS2, Apache HDFS, </a:t>
            </a:r>
            <a:r>
              <a:rPr lang="en-US" dirty="0" err="1" smtClean="0"/>
              <a:t>MapR</a:t>
            </a:r>
            <a:r>
              <a:rPr lang="en-US" dirty="0" smtClean="0"/>
              <a:t> FS, </a:t>
            </a:r>
            <a:r>
              <a:rPr lang="en-US" dirty="0" err="1" smtClean="0"/>
              <a:t>Ceph</a:t>
            </a:r>
            <a:r>
              <a:rPr lang="en-US" dirty="0" smtClean="0"/>
              <a:t> FS, IBM </a:t>
            </a:r>
            <a:r>
              <a:rPr lang="en-US" dirty="0" err="1" smtClean="0"/>
              <a:t>Cleversafe</a:t>
            </a:r>
            <a:endParaRPr lang="en-US" dirty="0" smtClean="0"/>
          </a:p>
          <a:p>
            <a:endParaRPr lang="en-US" dirty="0" smtClean="0"/>
          </a:p>
          <a:p>
            <a:r>
              <a:rPr lang="en-US" dirty="0" smtClean="0"/>
              <a:t>(c) Non file system. Examples are Seaweed file system</a:t>
            </a:r>
          </a:p>
          <a:p>
            <a:endParaRPr lang="en-US" dirty="0" smtClean="0"/>
          </a:p>
          <a:p>
            <a:r>
              <a:rPr lang="en-US" dirty="0" smtClean="0"/>
              <a:t>(d) S3 or Object Storage system. Examples are </a:t>
            </a:r>
            <a:r>
              <a:rPr lang="en-US" dirty="0" err="1" smtClean="0"/>
              <a:t>Minio</a:t>
            </a:r>
            <a:r>
              <a:rPr lang="en-US" dirty="0" smtClean="0"/>
              <a:t>, </a:t>
            </a:r>
            <a:r>
              <a:rPr lang="en-US" dirty="0" err="1" smtClean="0"/>
              <a:t>Cloudian</a:t>
            </a:r>
            <a:r>
              <a:rPr lang="en-US" dirty="0" smtClean="0"/>
              <a:t>, </a:t>
            </a:r>
            <a:r>
              <a:rPr lang="en-US" dirty="0" err="1" smtClean="0"/>
              <a:t>Riak</a:t>
            </a:r>
            <a:endParaRPr lang="en-US" dirty="0" smtClean="0"/>
          </a:p>
          <a:p>
            <a:endParaRPr lang="en-US" dirty="0" smtClean="0"/>
          </a:p>
          <a:p>
            <a:r>
              <a:rPr lang="en-US" dirty="0" smtClean="0"/>
              <a:t>(e) Any other storage system with HTTP or REST or S3 or any custom interface. Support for </a:t>
            </a:r>
          </a:p>
          <a:p>
            <a:r>
              <a:rPr lang="en-US" dirty="0" smtClean="0"/>
              <a:t>any storage system can be implemented by implementing the interface IStorageHandler.java</a:t>
            </a:r>
          </a:p>
          <a:p>
            <a:endParaRPr lang="en-IN" dirty="0"/>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0114" y="3136895"/>
            <a:ext cx="259545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Part 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1408621" y="4065589"/>
            <a:ext cx="7132153" cy="1200329"/>
          </a:xfrm>
          <a:prstGeom prst="rect">
            <a:avLst/>
          </a:prstGeom>
          <a:noFill/>
        </p:spPr>
        <p:txBody>
          <a:bodyPr wrap="square" lIns="91440" tIns="45720" rIns="91440" bIns="45720">
            <a:spAutoFit/>
          </a:bodyPr>
          <a:lstStyle/>
          <a:p>
            <a:pPr algn="ctr"/>
            <a:r>
              <a:rPr lang="en-US" sz="36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Scabi</a:t>
            </a:r>
            <a:r>
              <a:rPr lang="en-U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compute driven framework</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61436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smtClean="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micro framework with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enables </a:t>
            </a:r>
            <a:r>
              <a:rPr lang="en-IN" sz="1800" strike="noStrike" spc="-1" dirty="0">
                <a:solidFill>
                  <a:srgbClr val="000000"/>
                </a:solidFill>
                <a:uFill>
                  <a:solidFill>
                    <a:srgbClr val="FFFFFF"/>
                  </a:solidFill>
                </a:uFill>
                <a:latin typeface="Arial"/>
                <a:ea typeface="DejaVu Sans"/>
              </a:rPr>
              <a:t>high performance computing by spreading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Users's</a:t>
            </a:r>
            <a:r>
              <a:rPr lang="en-IN" sz="1800" strike="noStrike" spc="-1" dirty="0">
                <a:solidFill>
                  <a:srgbClr val="000000"/>
                </a:solidFill>
                <a:uFill>
                  <a:solidFill>
                    <a:srgbClr val="FFFFFF"/>
                  </a:solidFill>
                </a:uFill>
                <a:latin typeface="Arial"/>
                <a:ea typeface="DejaVu Sans"/>
              </a:rPr>
              <a:t> jobs and programs and executing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a:t>
            </a:r>
            <a:r>
              <a:rPr lang="en-IN" sz="1800" strike="noStrike" spc="-1" dirty="0">
                <a:solidFill>
                  <a:srgbClr val="000000"/>
                </a:solidFill>
                <a:uFill>
                  <a:solidFill>
                    <a:srgbClr val="FFFFFF"/>
                  </a:solidFill>
                </a:uFill>
                <a:latin typeface="Arial"/>
                <a:ea typeface="DejaVu Sans"/>
              </a:rPr>
              <a:t>.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Compute Servers and Meta Servers weave together to form a highly scalable cluster of hundreds of thousands of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Compute Servers </a:t>
            </a:r>
            <a:r>
              <a:rPr lang="en-IN" sz="1800" strike="noStrike" spc="-1" dirty="0">
                <a:solidFill>
                  <a:srgbClr val="000000"/>
                </a:solidFill>
                <a:uFill>
                  <a:solidFill>
                    <a:srgbClr val="FFFFFF"/>
                  </a:solidFill>
                </a:uFill>
                <a:latin typeface="Arial"/>
                <a:ea typeface="DejaVu Sans"/>
              </a:rPr>
              <a:t>by networking commodity hardware</a:t>
            </a:r>
            <a:r>
              <a:rPr lang="en-IN" sz="1800" strike="noStrike" spc="-1" dirty="0" smtClean="0">
                <a:solidFill>
                  <a:srgbClr val="000000"/>
                </a:solidFill>
                <a:uFill>
                  <a:solidFill>
                    <a:srgbClr val="FFFFFF"/>
                  </a:solidFill>
                </a:uFill>
                <a:latin typeface="Arial"/>
                <a:ea typeface="DejaVu Sans"/>
              </a:rPr>
              <a:t>. This means Users do not need specialized computing hardware with thousands of CPUs or CPU cores or special network hardware.</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framework provides simple API to easily distribute storage and retrieval of User files and data by using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Namespaces. The micro framework with the cluster provides high availability of User files and data by keeping versions of User files. </a:t>
            </a:r>
            <a:endParaRPr/>
          </a:p>
          <a:p>
            <a:endParaRPr/>
          </a:p>
          <a:p>
            <a:endParaRPr/>
          </a:p>
          <a:p>
            <a:endParaRPr/>
          </a:p>
          <a:p>
            <a:endParaRPr/>
          </a:p>
          <a:p>
            <a:endParaRPr/>
          </a:p>
        </p:txBody>
      </p:sp>
      <p:sp>
        <p:nvSpPr>
          <p:cNvPr id="3" name="TextBox 2"/>
          <p:cNvSpPr txBox="1"/>
          <p:nvPr/>
        </p:nvSpPr>
        <p:spPr>
          <a:xfrm>
            <a:off x="188127" y="136499"/>
            <a:ext cx="4801314" cy="369332"/>
          </a:xfrm>
          <a:prstGeom prst="rect">
            <a:avLst/>
          </a:prstGeom>
          <a:noFill/>
        </p:spPr>
        <p:txBody>
          <a:bodyPr wrap="none" rtlCol="0">
            <a:spAutoFit/>
          </a:bodyPr>
          <a:lstStyle/>
          <a:p>
            <a:r>
              <a:rPr lang="en-US" dirty="0" err="1" smtClean="0">
                <a:solidFill>
                  <a:srgbClr val="0070C0"/>
                </a:solidFill>
              </a:rPr>
              <a:t>Scabi</a:t>
            </a:r>
            <a:r>
              <a:rPr lang="en-US" dirty="0" smtClean="0">
                <a:solidFill>
                  <a:srgbClr val="0070C0"/>
                </a:solidFill>
              </a:rPr>
              <a:t> Compute Driven Framework Overview</a:t>
            </a:r>
            <a:endParaRPr lang="en-IN" dirty="0">
              <a:solidFill>
                <a:srgbClr val="0070C0"/>
              </a:solid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47149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single, unified and uniform namespace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z="1800" strike="noStrike" spc="-1" dirty="0" smtClean="0">
                <a:solidFill>
                  <a:srgbClr val="000000"/>
                </a:solidFill>
                <a:uFill>
                  <a:solidFill>
                    <a:srgbClr val="FFFFFF"/>
                  </a:solidFill>
                </a:uFill>
                <a:latin typeface="Arial"/>
                <a:ea typeface="DejaVu Sans"/>
              </a:rPr>
              <a:t>User files of various sizes can be stored and retrieved using the </a:t>
            </a:r>
            <a:r>
              <a:rPr lang="en-US" sz="1800" strike="noStrike" spc="-1" dirty="0" err="1" smtClean="0">
                <a:solidFill>
                  <a:srgbClr val="000000"/>
                </a:solidFill>
                <a:uFill>
                  <a:solidFill>
                    <a:srgbClr val="FFFFFF"/>
                  </a:solidFill>
                </a:uFill>
                <a:latin typeface="Arial"/>
                <a:ea typeface="DejaVu Sans"/>
              </a:rPr>
              <a:t>Scabi</a:t>
            </a:r>
            <a:r>
              <a:rPr lang="en-US" sz="1800" strike="noStrike" spc="-1" dirty="0" smtClean="0">
                <a:solidFill>
                  <a:srgbClr val="000000"/>
                </a:solidFill>
                <a:uFill>
                  <a:solidFill>
                    <a:srgbClr val="FFFFFF"/>
                  </a:solidFill>
                </a:uFill>
                <a:latin typeface="Arial"/>
                <a:ea typeface="DejaVu Sans"/>
              </a:rPr>
              <a:t> Namespaces just like in a shared or cluster file system.</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Massively parallel Map/Reduce, Aggregations and Geospatial queries can be performed on the User’s tables in various databases without actually moving the data in the network.</a:t>
            </a:r>
          </a:p>
          <a:p>
            <a:pPr algn="just"/>
            <a:r>
              <a:rPr lang="en-US" spc="-1" dirty="0" smtClean="0">
                <a:solidFill>
                  <a:srgbClr val="000000"/>
                </a:solidFill>
                <a:uFill>
                  <a:solidFill>
                    <a:srgbClr val="FFFFFF"/>
                  </a:solidFill>
                </a:uFill>
                <a:latin typeface="Arial"/>
                <a:ea typeface="DejaVu Sans"/>
              </a:rPr>
              <a:t> </a:t>
            </a:r>
            <a:endParaRPr lang="en-US" sz="1800" strike="noStrike" spc="-1" dirty="0" smtClean="0">
              <a:solidFill>
                <a:srgbClr val="000000"/>
              </a:solidFill>
              <a:uFill>
                <a:solidFill>
                  <a:srgbClr val="FFFFFF"/>
                </a:solidFill>
              </a:uFill>
              <a:latin typeface="Arial"/>
              <a:ea typeface="DejaVu Sans"/>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and tables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:&lt;namespace&gt;:&lt;resource name&gt;. Also using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URLs eliminate the need to pass huge volumes of data around in the network, without saturating the network bandwidth.</a:t>
            </a:r>
          </a:p>
        </p:txBody>
      </p:sp>
      <p:sp>
        <p:nvSpPr>
          <p:cNvPr id="4" name="TextBox 3"/>
          <p:cNvSpPr txBox="1"/>
          <p:nvPr/>
        </p:nvSpPr>
        <p:spPr>
          <a:xfrm>
            <a:off x="182528" y="136499"/>
            <a:ext cx="6715172" cy="369332"/>
          </a:xfrm>
          <a:prstGeom prst="rect">
            <a:avLst/>
          </a:prstGeom>
          <a:noFill/>
        </p:spPr>
        <p:txBody>
          <a:bodyPr wrap="square" rtlCol="0">
            <a:spAutoFit/>
          </a:bodyPr>
          <a:lstStyle/>
          <a:p>
            <a:r>
              <a:rPr lang="en-US" dirty="0" err="1" smtClean="0">
                <a:solidFill>
                  <a:srgbClr val="0070C0"/>
                </a:solidFill>
              </a:rPr>
              <a:t>Scabi</a:t>
            </a:r>
            <a:r>
              <a:rPr lang="en-US" dirty="0" smtClean="0">
                <a:solidFill>
                  <a:srgbClr val="0070C0"/>
                </a:solidFill>
              </a:rPr>
              <a:t> Compute Driven Framework Overview (continued)</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2"/>
          <p:cNvSpPr/>
          <p:nvPr/>
        </p:nvSpPr>
        <p:spPr>
          <a:xfrm>
            <a:off x="182528" y="493689"/>
            <a:ext cx="9672120" cy="3429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a:solidFill>
                  <a:srgbClr val="000000"/>
                </a:solidFill>
                <a:uFill>
                  <a:solidFill>
                    <a:srgbClr val="FFFFFF"/>
                  </a:solidFill>
                </a:uFill>
                <a:latin typeface="Arial"/>
                <a:ea typeface="DejaVu Sans"/>
              </a:rPr>
              <a:t>In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each User job or program is sliced into multiple split </a:t>
            </a:r>
            <a:r>
              <a:rPr lang="en-IN" sz="1800" strike="noStrike" spc="-1" dirty="0" smtClean="0">
                <a:solidFill>
                  <a:srgbClr val="000000"/>
                </a:solidFill>
                <a:uFill>
                  <a:solidFill>
                    <a:srgbClr val="FFFFFF"/>
                  </a:solidFill>
                </a:uFill>
                <a:latin typeface="Arial"/>
                <a:ea typeface="DejaVu Sans"/>
              </a:rPr>
              <a:t>jobs. </a:t>
            </a:r>
            <a:r>
              <a:rPr lang="en-IN" sz="1800" strike="noStrike" spc="-1" dirty="0">
                <a:solidFill>
                  <a:srgbClr val="000000"/>
                </a:solidFill>
                <a:uFill>
                  <a:solidFill>
                    <a:srgbClr val="FFFFFF"/>
                  </a:solidFill>
                </a:uFill>
                <a:latin typeface="Arial"/>
                <a:ea typeface="DejaVu Sans"/>
              </a:rPr>
              <a:t>Each split job is known as </a:t>
            </a:r>
            <a:r>
              <a:rPr lang="en-IN" sz="1800" strike="noStrike" spc="-1" dirty="0" smtClean="0">
                <a:solidFill>
                  <a:srgbClr val="000000"/>
                </a:solidFill>
                <a:uFill>
                  <a:solidFill>
                    <a:srgbClr val="FFFFFF"/>
                  </a:solidFill>
                </a:uFill>
                <a:latin typeface="Arial"/>
                <a:ea typeface="DejaVu Sans"/>
              </a:rPr>
              <a:t>Compute </a:t>
            </a:r>
            <a:r>
              <a:rPr lang="en-IN" sz="1800" strike="noStrike" spc="-1" dirty="0">
                <a:solidFill>
                  <a:srgbClr val="000000"/>
                </a:solidFill>
                <a:uFill>
                  <a:solidFill>
                    <a:srgbClr val="FFFFFF"/>
                  </a:solidFill>
                </a:uFill>
                <a:latin typeface="Arial"/>
                <a:ea typeface="DejaVu Sans"/>
              </a:rPr>
              <a:t>Unit </a:t>
            </a:r>
            <a:r>
              <a:rPr lang="en-IN" sz="1800" strike="noStrike" spc="-1" dirty="0" smtClean="0">
                <a:solidFill>
                  <a:srgbClr val="000000"/>
                </a:solidFill>
                <a:uFill>
                  <a:solidFill>
                    <a:srgbClr val="FFFFFF"/>
                  </a:solidFill>
                </a:uFill>
                <a:latin typeface="Arial"/>
                <a:ea typeface="DejaVu Sans"/>
              </a:rPr>
              <a:t>(CU</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total number </a:t>
            </a:r>
            <a:r>
              <a:rPr lang="en-IN" sz="1800" strike="noStrike" spc="-1" dirty="0">
                <a:solidFill>
                  <a:srgbClr val="000000"/>
                </a:solidFill>
                <a:uFill>
                  <a:solidFill>
                    <a:srgbClr val="FFFFFF"/>
                  </a:solidFill>
                </a:uFill>
                <a:latin typeface="Arial"/>
                <a:ea typeface="DejaVu Sans"/>
              </a:rPr>
              <a:t>of </a:t>
            </a:r>
            <a:r>
              <a:rPr lang="en-IN" sz="1800" strike="noStrike" spc="-1" dirty="0" smtClean="0">
                <a:solidFill>
                  <a:srgbClr val="000000"/>
                </a:solidFill>
                <a:uFill>
                  <a:solidFill>
                    <a:srgbClr val="FFFFFF"/>
                  </a:solidFill>
                </a:uFill>
                <a:latin typeface="Arial"/>
                <a:ea typeface="DejaVu Sans"/>
              </a:rPr>
              <a:t>Compute Units </a:t>
            </a:r>
            <a:r>
              <a:rPr lang="en-IN" sz="1800" strike="noStrike" spc="-1" dirty="0">
                <a:solidFill>
                  <a:srgbClr val="000000"/>
                </a:solidFill>
                <a:uFill>
                  <a:solidFill>
                    <a:srgbClr val="FFFFFF"/>
                  </a:solidFill>
                </a:uFill>
                <a:latin typeface="Arial"/>
                <a:ea typeface="DejaVu Sans"/>
              </a:rPr>
              <a:t>is </a:t>
            </a:r>
            <a:r>
              <a:rPr lang="en-IN" sz="1800" strike="noStrike" spc="-1" dirty="0" smtClean="0">
                <a:solidFill>
                  <a:srgbClr val="000000"/>
                </a:solidFill>
                <a:uFill>
                  <a:solidFill>
                    <a:srgbClr val="FFFFFF"/>
                  </a:solidFill>
                </a:uFill>
                <a:latin typeface="Arial"/>
                <a:ea typeface="DejaVu Sans"/>
              </a:rPr>
              <a:t>specified </a:t>
            </a:r>
            <a:r>
              <a:rPr lang="en-IN" sz="1800" strike="noStrike" spc="-1" dirty="0">
                <a:solidFill>
                  <a:srgbClr val="000000"/>
                </a:solidFill>
                <a:uFill>
                  <a:solidFill>
                    <a:srgbClr val="FFFFFF"/>
                  </a:solidFill>
                </a:uFill>
                <a:latin typeface="Arial"/>
                <a:ea typeface="DejaVu Sans"/>
              </a:rPr>
              <a:t>by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Each </a:t>
            </a:r>
            <a:r>
              <a:rPr lang="en-IN" sz="1800" strike="noStrike" spc="-1" dirty="0" smtClean="0">
                <a:solidFill>
                  <a:srgbClr val="000000"/>
                </a:solidFill>
                <a:uFill>
                  <a:solidFill>
                    <a:srgbClr val="FFFFFF"/>
                  </a:solidFill>
                </a:uFill>
                <a:latin typeface="Arial"/>
                <a:ea typeface="DejaVu Sans"/>
              </a:rPr>
              <a:t>Compute Unit </a:t>
            </a:r>
            <a:r>
              <a:rPr lang="en-IN" sz="1800" strike="noStrike" spc="-1" dirty="0">
                <a:solidFill>
                  <a:srgbClr val="000000"/>
                </a:solidFill>
                <a:uFill>
                  <a:solidFill>
                    <a:srgbClr val="FFFFFF"/>
                  </a:solidFill>
                </a:uFill>
                <a:latin typeface="Arial"/>
                <a:ea typeface="DejaVu Sans"/>
              </a:rPr>
              <a:t>will be executed </a:t>
            </a:r>
            <a:r>
              <a:rPr lang="en-IN" sz="1800" strike="noStrike" spc="-1" dirty="0" smtClean="0">
                <a:solidFill>
                  <a:srgbClr val="000000"/>
                </a:solidFill>
                <a:uFill>
                  <a:solidFill>
                    <a:srgbClr val="FFFFFF"/>
                  </a:solidFill>
                </a:uFill>
                <a:latin typeface="Arial"/>
                <a:ea typeface="DejaVu Sans"/>
              </a:rPr>
              <a:t>separately </a:t>
            </a:r>
            <a:r>
              <a:rPr lang="en-IN" sz="1800" strike="noStrike" spc="-1" dirty="0">
                <a:solidFill>
                  <a:srgbClr val="000000"/>
                </a:solidFill>
                <a:uFill>
                  <a:solidFill>
                    <a:srgbClr val="FFFFFF"/>
                  </a:solidFill>
                </a:uFill>
                <a:latin typeface="Arial"/>
                <a:ea typeface="DejaVu Sans"/>
              </a:rPr>
              <a:t>in </a:t>
            </a:r>
            <a:r>
              <a:rPr lang="en-IN" sz="1800" strike="noStrike" spc="-1" dirty="0" smtClean="0">
                <a:solidFill>
                  <a:srgbClr val="000000"/>
                </a:solidFill>
                <a:uFill>
                  <a:solidFill>
                    <a:srgbClr val="FFFFFF"/>
                  </a:solidFill>
                </a:uFill>
                <a:latin typeface="Arial"/>
                <a:ea typeface="DejaVu Sans"/>
              </a:rPr>
              <a:t>any </a:t>
            </a:r>
            <a:r>
              <a:rPr lang="en-IN" sz="1800" strike="noStrike" spc="-1" dirty="0">
                <a:solidFill>
                  <a:srgbClr val="000000"/>
                </a:solidFill>
                <a:uFill>
                  <a:solidFill>
                    <a:srgbClr val="FFFFFF"/>
                  </a:solidFill>
                </a:uFill>
                <a:latin typeface="Arial"/>
                <a:ea typeface="DejaVu Sans"/>
              </a:rPr>
              <a:t>of the Compute Servers available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Cluster. Also each Compute Server can execute multiple </a:t>
            </a:r>
            <a:r>
              <a:rPr lang="en-IN" sz="1800" strike="noStrike" spc="-1" dirty="0" smtClean="0">
                <a:solidFill>
                  <a:srgbClr val="000000"/>
                </a:solidFill>
                <a:uFill>
                  <a:solidFill>
                    <a:srgbClr val="FFFFFF"/>
                  </a:solidFill>
                </a:uFill>
                <a:latin typeface="Arial"/>
                <a:ea typeface="DejaVu Sans"/>
              </a:rPr>
              <a:t>CU concurrently. </a:t>
            </a:r>
            <a:endParaRPr/>
          </a:p>
          <a:p>
            <a:pPr algn="just"/>
            <a:endParaRPr/>
          </a:p>
          <a:p>
            <a:pPr algn="just"/>
            <a:r>
              <a:rPr lang="en-IN" sz="1800" strike="noStrike" spc="-1" dirty="0">
                <a:solidFill>
                  <a:srgbClr val="000000"/>
                </a:solidFill>
                <a:uFill>
                  <a:solidFill>
                    <a:srgbClr val="FFFFFF"/>
                  </a:solidFill>
                </a:uFill>
                <a:latin typeface="Arial"/>
                <a:ea typeface="DejaVu Sans"/>
              </a:rPr>
              <a:t>There can be multiple Compute Servers running in the same as well as different hardware. All </a:t>
            </a:r>
            <a:endParaRPr/>
          </a:p>
          <a:p>
            <a:pPr algn="just"/>
            <a:r>
              <a:rPr lang="en-IN" sz="1800" strike="noStrike" spc="-1" dirty="0">
                <a:solidFill>
                  <a:srgbClr val="000000"/>
                </a:solidFill>
                <a:uFill>
                  <a:solidFill>
                    <a:srgbClr val="FFFFFF"/>
                  </a:solidFill>
                </a:uFill>
                <a:latin typeface="Arial"/>
                <a:ea typeface="DejaVu Sans"/>
              </a:rPr>
              <a:t>Compute Servers are connected to a Meta Server. All Meta Servers are connected to each </a:t>
            </a:r>
            <a:endParaRPr/>
          </a:p>
          <a:p>
            <a:pPr algn="just"/>
            <a:r>
              <a:rPr lang="en-IN" sz="1800" strike="noStrike" spc="-1" dirty="0">
                <a:solidFill>
                  <a:srgbClr val="000000"/>
                </a:solidFill>
                <a:uFill>
                  <a:solidFill>
                    <a:srgbClr val="FFFFFF"/>
                  </a:solidFill>
                </a:uFill>
                <a:latin typeface="Arial"/>
                <a:ea typeface="DejaVu Sans"/>
              </a:rPr>
              <a:t>other forming 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t>
            </a:r>
            <a:r>
              <a:rPr lang="en-IN" sz="1800" strike="noStrike" spc="-1" dirty="0">
                <a:solidFill>
                  <a:srgbClr val="000000"/>
                </a:solidFill>
                <a:uFill>
                  <a:solidFill>
                    <a:srgbClr val="FFFFFF"/>
                  </a:solidFill>
                </a:uFill>
                <a:latin typeface="Arial"/>
                <a:ea typeface="DejaVu Sans"/>
              </a:rPr>
              <a:t>can be easily scaled-out </a:t>
            </a:r>
            <a:r>
              <a:rPr lang="en-IN" sz="1800" strike="noStrike" spc="-1" dirty="0" smtClean="0">
                <a:solidFill>
                  <a:srgbClr val="000000"/>
                </a:solidFill>
                <a:uFill>
                  <a:solidFill>
                    <a:srgbClr val="FFFFFF"/>
                  </a:solidFill>
                </a:uFill>
                <a:latin typeface="Arial"/>
                <a:ea typeface="DejaVu Sans"/>
              </a:rPr>
              <a:t>horizontally by adding more Compute Hardware</a:t>
            </a:r>
            <a:r>
              <a:rPr lang="en-IN" spc="-1" dirty="0" smtClean="0">
                <a:solidFill>
                  <a:srgbClr val="000000"/>
                </a:solidFill>
                <a:uFill>
                  <a:solidFill>
                    <a:srgbClr val="FFFFFF"/>
                  </a:solidFill>
                </a:uFill>
              </a:rPr>
              <a:t>, starting more Compute Servers, run Compute Servers with more number of threads per Compute Server and adding Meta Servers with its own Cluster of Compute Servers. </a:t>
            </a:r>
            <a:r>
              <a:rPr lang="en-IN" sz="1800" strike="noStrike" spc="-1" dirty="0" smtClean="0">
                <a:solidFill>
                  <a:srgbClr val="000000"/>
                </a:solidFill>
                <a:uFill>
                  <a:solidFill>
                    <a:srgbClr val="FFFFFF"/>
                  </a:solidFill>
                </a:uFill>
                <a:latin typeface="Arial"/>
                <a:ea typeface="DejaVu Sans"/>
              </a:rPr>
              <a:t>Meta Servers are added by starting a new Meta Server and pointing it to an existing Meta Server, forming a mega cluster.</a:t>
            </a:r>
            <a:endParaRPr/>
          </a:p>
          <a:p>
            <a:pPr algn="just"/>
            <a:endParaRPr/>
          </a:p>
          <a:p>
            <a:pPr algn="just"/>
            <a:endParaRPr/>
          </a:p>
          <a:p>
            <a:pPr algn="just"/>
            <a:endParaRPr/>
          </a:p>
          <a:p>
            <a:pPr algn="just"/>
            <a:r>
              <a:rPr lang="en-IN" sz="1800" strike="noStrike" spc="-1" dirty="0">
                <a:solidFill>
                  <a:srgbClr val="000000"/>
                </a:solidFill>
                <a:uFill>
                  <a:solidFill>
                    <a:srgbClr val="FFFFFF"/>
                  </a:solidFill>
                </a:uFill>
                <a:latin typeface="Arial"/>
                <a:ea typeface="DejaVu Sans"/>
              </a:rPr>
              <a:t> </a:t>
            </a:r>
            <a:endParaRPr/>
          </a:p>
        </p:txBody>
      </p:sp>
      <p:sp>
        <p:nvSpPr>
          <p:cNvPr id="4" name="TextBox 3"/>
          <p:cNvSpPr txBox="1"/>
          <p:nvPr/>
        </p:nvSpPr>
        <p:spPr>
          <a:xfrm>
            <a:off x="186727" y="124357"/>
            <a:ext cx="3711272" cy="369332"/>
          </a:xfrm>
          <a:prstGeom prst="rect">
            <a:avLst/>
          </a:prstGeom>
          <a:noFill/>
        </p:spPr>
        <p:txBody>
          <a:bodyPr wrap="none" rtlCol="0">
            <a:spAutoFit/>
          </a:bodyPr>
          <a:lstStyle/>
          <a:p>
            <a:r>
              <a:rPr lang="en-US" dirty="0" err="1" smtClean="0">
                <a:solidFill>
                  <a:srgbClr val="0070C0"/>
                </a:solidFill>
              </a:rPr>
              <a:t>Scabi</a:t>
            </a:r>
            <a:r>
              <a:rPr lang="en-US" dirty="0" smtClean="0">
                <a:solidFill>
                  <a:srgbClr val="0070C0"/>
                </a:solidFill>
              </a:rPr>
              <a:t> Compute Driven Framework</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40246" y="3636961"/>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61" name="Group 60"/>
          <p:cNvGrpSpPr/>
          <p:nvPr/>
        </p:nvGrpSpPr>
        <p:grpSpPr>
          <a:xfrm>
            <a:off x="3040048" y="1779573"/>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5" name="Rounded Rectangle 4"/>
            <p:cNvSpPr/>
            <p:nvPr/>
          </p:nvSpPr>
          <p:spPr>
            <a:xfrm>
              <a:off x="325404" y="2344865"/>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62" name="Group 61"/>
          <p:cNvGrpSpPr/>
          <p:nvPr/>
        </p:nvGrpSpPr>
        <p:grpSpPr>
          <a:xfrm>
            <a:off x="5183188" y="4708531"/>
            <a:ext cx="3929090" cy="1714512"/>
            <a:chOff x="325404" y="1922449"/>
            <a:chExt cx="3929090" cy="1714512"/>
          </a:xfrm>
        </p:grpSpPr>
        <p:sp>
          <p:nvSpPr>
            <p:cNvPr id="63" name="Rounded Rectangle 62"/>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#2 Compute Hardware</a:t>
              </a:r>
              <a:endParaRPr lang="en-IN" dirty="0"/>
            </a:p>
          </p:txBody>
        </p:sp>
        <p:sp>
          <p:nvSpPr>
            <p:cNvPr id="64" name="Rounded Rectangle 63"/>
            <p:cNvSpPr/>
            <p:nvPr/>
          </p:nvSpPr>
          <p:spPr>
            <a:xfrm>
              <a:off x="325404" y="2344865"/>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65" name="Rounded Rectangle 64"/>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66" name="Rounded Rectangle 65"/>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67" name="Rounded Rectangle 66"/>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68" name="Rounded Rectangle 67"/>
            <p:cNvSpPr/>
            <p:nvPr/>
          </p:nvSpPr>
          <p:spPr>
            <a:xfrm>
              <a:off x="1359375" y="2517143"/>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69" name="Rounded Rectangle 68"/>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0" name="Rounded Rectangle 69"/>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1" name="Rounded Rectangle 70"/>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72" name="Rounded Rectangle 71"/>
            <p:cNvSpPr/>
            <p:nvPr/>
          </p:nvSpPr>
          <p:spPr>
            <a:xfrm>
              <a:off x="2393346" y="2667889"/>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73" name="Rounded Rectangle 72"/>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4" name="Rounded Rectangle 73"/>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5" name="Rounded Rectangle 74"/>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146" name="Group 145"/>
          <p:cNvGrpSpPr/>
          <p:nvPr/>
        </p:nvGrpSpPr>
        <p:grpSpPr>
          <a:xfrm>
            <a:off x="1039784" y="4708531"/>
            <a:ext cx="3929090" cy="1714512"/>
            <a:chOff x="325404" y="1922449"/>
            <a:chExt cx="3929090" cy="1714512"/>
          </a:xfrm>
        </p:grpSpPr>
        <p:sp>
          <p:nvSpPr>
            <p:cNvPr id="147" name="Rounded Rectangle 146"/>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48" name="Rounded Rectangle 147"/>
            <p:cNvSpPr/>
            <p:nvPr/>
          </p:nvSpPr>
          <p:spPr>
            <a:xfrm>
              <a:off x="325404" y="2344865"/>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49" name="Rounded Rectangle 148"/>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0" name="Rounded Rectangle 149"/>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1" name="Rounded Rectangle 150"/>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2" name="Rounded Rectangle 151"/>
            <p:cNvSpPr/>
            <p:nvPr/>
          </p:nvSpPr>
          <p:spPr>
            <a:xfrm>
              <a:off x="1359375" y="2517143"/>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53" name="Rounded Rectangle 152"/>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4" name="Rounded Rectangle 153"/>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5" name="Rounded Rectangle 154"/>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6" name="Rounded Rectangle 155"/>
            <p:cNvSpPr/>
            <p:nvPr/>
          </p:nvSpPr>
          <p:spPr>
            <a:xfrm>
              <a:off x="2393346" y="2667889"/>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157" name="Rounded Rectangle 156"/>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8" name="Rounded Rectangle 157"/>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9" name="Rounded Rectangle 158"/>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0"/>
          </p:cNvCxnSpPr>
          <p:nvPr/>
        </p:nvCxnSpPr>
        <p:spPr>
          <a:xfrm rot="16200000" flipH="1">
            <a:off x="4391105" y="2987755"/>
            <a:ext cx="1262694" cy="3571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0"/>
          </p:cNvCxnSpPr>
          <p:nvPr/>
        </p:nvCxnSpPr>
        <p:spPr>
          <a:xfrm rot="16200000" flipH="1" flipV="1">
            <a:off x="4983464" y="2581861"/>
            <a:ext cx="1111948" cy="998252"/>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0"/>
          </p:cNvCxnSpPr>
          <p:nvPr/>
        </p:nvCxnSpPr>
        <p:spPr>
          <a:xfrm rot="16200000" flipH="1">
            <a:off x="3787981" y="2384630"/>
            <a:ext cx="1434972" cy="1069690"/>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endCxn id="4" idx="3"/>
          </p:cNvCxnSpPr>
          <p:nvPr/>
        </p:nvCxnSpPr>
        <p:spPr>
          <a:xfrm rot="16200000" flipV="1">
            <a:off x="5308677" y="4325862"/>
            <a:ext cx="1036786" cy="57338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4" idx="3"/>
          </p:cNvCxnSpPr>
          <p:nvPr/>
        </p:nvCxnSpPr>
        <p:spPr>
          <a:xfrm rot="16200000" flipV="1">
            <a:off x="5739524" y="3895015"/>
            <a:ext cx="1209064"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4" idx="1"/>
          </p:cNvCxnSpPr>
          <p:nvPr/>
        </p:nvCxnSpPr>
        <p:spPr>
          <a:xfrm rot="5400000" flipH="1" flipV="1">
            <a:off x="2736909" y="3327610"/>
            <a:ext cx="1036786" cy="25698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endCxn id="4" idx="3"/>
          </p:cNvCxnSpPr>
          <p:nvPr/>
        </p:nvCxnSpPr>
        <p:spPr>
          <a:xfrm rot="16200000" flipV="1">
            <a:off x="6181136" y="3453403"/>
            <a:ext cx="1359810" cy="26413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4" idx="1"/>
          </p:cNvCxnSpPr>
          <p:nvPr/>
        </p:nvCxnSpPr>
        <p:spPr>
          <a:xfrm rot="5400000" flipH="1" flipV="1">
            <a:off x="3609368" y="4523093"/>
            <a:ext cx="1359810" cy="5019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4" idx="1"/>
          </p:cNvCxnSpPr>
          <p:nvPr/>
        </p:nvCxnSpPr>
        <p:spPr>
          <a:xfrm rot="5400000" flipH="1" flipV="1">
            <a:off x="3167755" y="3930735"/>
            <a:ext cx="1209064" cy="15359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7328" y="136499"/>
            <a:ext cx="1556836" cy="369332"/>
          </a:xfrm>
          <a:prstGeom prst="rect">
            <a:avLst/>
          </a:prstGeom>
          <a:noFill/>
        </p:spPr>
        <p:txBody>
          <a:bodyPr wrap="none" rtlCol="0">
            <a:spAutoFit/>
          </a:bodyPr>
          <a:lstStyle/>
          <a:p>
            <a:r>
              <a:rPr lang="en-US" dirty="0" smtClean="0">
                <a:solidFill>
                  <a:srgbClr val="0070C0"/>
                </a:solidFill>
              </a:rPr>
              <a:t>Scabi Cluster</a:t>
            </a:r>
            <a:endParaRPr lang="en-IN" dirty="0">
              <a:solidFill>
                <a:srgbClr val="0070C0"/>
              </a:solidFill>
            </a:endParaRPr>
          </a:p>
        </p:txBody>
      </p:sp>
      <p:sp>
        <p:nvSpPr>
          <p:cNvPr id="77" name="TextBox 76"/>
          <p:cNvSpPr txBox="1"/>
          <p:nvPr/>
        </p:nvSpPr>
        <p:spPr>
          <a:xfrm>
            <a:off x="225464" y="493689"/>
            <a:ext cx="9815508" cy="646331"/>
          </a:xfrm>
          <a:prstGeom prst="rect">
            <a:avLst/>
          </a:prstGeom>
          <a:noFill/>
        </p:spPr>
        <p:txBody>
          <a:bodyPr wrap="none" rtlCol="0">
            <a:spAutoFit/>
          </a:bodyPr>
          <a:lstStyle/>
          <a:p>
            <a:r>
              <a:rPr lang="en-US" dirty="0" smtClean="0"/>
              <a:t>Figure shows a Scabi Cluster with m-Compute Hardware running n-Compute Servers each </a:t>
            </a:r>
          </a:p>
          <a:p>
            <a:r>
              <a:rPr lang="en-US" dirty="0" smtClean="0"/>
              <a:t>running p-Compute Units, connected to one Meta Server.</a:t>
            </a:r>
            <a:endParaRPr lang="en-IN" dirty="0"/>
          </a:p>
        </p:txBody>
      </p:sp>
      <p:sp>
        <p:nvSpPr>
          <p:cNvPr id="56" name="TextBox 5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25800" y="357981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2" name="Group 60"/>
          <p:cNvGrpSpPr/>
          <p:nvPr/>
        </p:nvGrpSpPr>
        <p:grpSpPr>
          <a:xfrm>
            <a:off x="253966" y="4779969"/>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5" name="Rounded Rectangle 4"/>
            <p:cNvSpPr/>
            <p:nvPr/>
          </p:nvSpPr>
          <p:spPr>
            <a:xfrm>
              <a:off x="325404" y="2344865"/>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2"/>
          </p:cNvCxnSpPr>
          <p:nvPr/>
        </p:nvCxnSpPr>
        <p:spPr>
          <a:xfrm rot="5400000" flipH="1" flipV="1">
            <a:off x="2581965" y="4130763"/>
            <a:ext cx="880446"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2"/>
          </p:cNvCxnSpPr>
          <p:nvPr/>
        </p:nvCxnSpPr>
        <p:spPr>
          <a:xfrm rot="5400000" flipH="1" flipV="1">
            <a:off x="3023578" y="4723121"/>
            <a:ext cx="1031192" cy="573384"/>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2"/>
          </p:cNvCxnSpPr>
          <p:nvPr/>
        </p:nvCxnSpPr>
        <p:spPr>
          <a:xfrm rot="5400000" flipH="1" flipV="1">
            <a:off x="2151119" y="3527638"/>
            <a:ext cx="708168" cy="2641326"/>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022" y="124357"/>
            <a:ext cx="2390398" cy="369332"/>
          </a:xfrm>
          <a:prstGeom prst="rect">
            <a:avLst/>
          </a:prstGeom>
          <a:noFill/>
        </p:spPr>
        <p:txBody>
          <a:bodyPr wrap="none" rtlCol="0">
            <a:spAutoFit/>
          </a:bodyPr>
          <a:lstStyle/>
          <a:p>
            <a:r>
              <a:rPr lang="en-US" dirty="0" smtClean="0">
                <a:solidFill>
                  <a:srgbClr val="0070C0"/>
                </a:solidFill>
              </a:rPr>
              <a:t>Scabi Cluster (cont’d)</a:t>
            </a:r>
            <a:endParaRPr lang="en-IN" dirty="0">
              <a:solidFill>
                <a:srgbClr val="0070C0"/>
              </a:solidFill>
            </a:endParaRPr>
          </a:p>
        </p:txBody>
      </p:sp>
      <p:cxnSp>
        <p:nvCxnSpPr>
          <p:cNvPr id="109" name="Straight Arrow Connector 108"/>
          <p:cNvCxnSpPr>
            <a:stCxn id="113" idx="1"/>
            <a:endCxn id="4" idx="3"/>
          </p:cNvCxnSpPr>
          <p:nvPr/>
        </p:nvCxnSpPr>
        <p:spPr>
          <a:xfrm rot="10800000" flipV="1">
            <a:off x="4325932" y="3451219"/>
            <a:ext cx="571504" cy="58579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897436" y="2994019"/>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sp>
        <p:nvSpPr>
          <p:cNvPr id="141" name="Rounded Rectangle 140"/>
          <p:cNvSpPr/>
          <p:nvPr/>
        </p:nvSpPr>
        <p:spPr>
          <a:xfrm>
            <a:off x="4897436" y="4279903"/>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cxnSp>
        <p:nvCxnSpPr>
          <p:cNvPr id="145" name="Straight Arrow Connector 144"/>
          <p:cNvCxnSpPr>
            <a:stCxn id="113" idx="2"/>
            <a:endCxn id="141" idx="0"/>
          </p:cNvCxnSpPr>
          <p:nvPr/>
        </p:nvCxnSpPr>
        <p:spPr>
          <a:xfrm rot="5400000">
            <a:off x="5211760" y="4094161"/>
            <a:ext cx="371484" cy="15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1" idx="3"/>
          </p:cNvCxnSpPr>
          <p:nvPr/>
        </p:nvCxnSpPr>
        <p:spPr>
          <a:xfrm rot="10800000">
            <a:off x="5897568" y="4737103"/>
            <a:ext cx="1357322" cy="7572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stCxn id="141" idx="1"/>
            <a:endCxn id="4" idx="3"/>
          </p:cNvCxnSpPr>
          <p:nvPr/>
        </p:nvCxnSpPr>
        <p:spPr>
          <a:xfrm rot="10800000">
            <a:off x="4325932" y="4037017"/>
            <a:ext cx="571504" cy="70008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190616" y="570491"/>
            <a:ext cx="10007868" cy="923330"/>
          </a:xfrm>
          <a:prstGeom prst="rect">
            <a:avLst/>
          </a:prstGeom>
          <a:noFill/>
        </p:spPr>
        <p:txBody>
          <a:bodyPr wrap="none" rtlCol="0">
            <a:spAutoFit/>
          </a:bodyPr>
          <a:lstStyle/>
          <a:p>
            <a:r>
              <a:rPr lang="en-US" dirty="0" smtClean="0"/>
              <a:t>Figure shows a Scabi Cluster with multiple Compute Hardware running multiple Compute </a:t>
            </a:r>
          </a:p>
          <a:p>
            <a:r>
              <a:rPr lang="en-US" dirty="0" smtClean="0"/>
              <a:t>Servers each running multiple Compute Units, scales out horizontally by adding more Compute </a:t>
            </a:r>
          </a:p>
          <a:p>
            <a:r>
              <a:rPr lang="en-US" dirty="0" smtClean="0"/>
              <a:t>Hardware, starting more Compute Servers and Meta Servers.</a:t>
            </a:r>
            <a:endParaRPr lang="en-IN" dirty="0"/>
          </a:p>
        </p:txBody>
      </p:sp>
      <p:grpSp>
        <p:nvGrpSpPr>
          <p:cNvPr id="34" name="Group 33"/>
          <p:cNvGrpSpPr/>
          <p:nvPr/>
        </p:nvGrpSpPr>
        <p:grpSpPr>
          <a:xfrm>
            <a:off x="1367019" y="2360601"/>
            <a:ext cx="1815905" cy="990608"/>
            <a:chOff x="5510423" y="2860667"/>
            <a:chExt cx="1815905" cy="990608"/>
          </a:xfrm>
        </p:grpSpPr>
        <p:sp>
          <p:nvSpPr>
            <p:cNvPr id="35" name="Rounded Rectangle 34"/>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5" name="Rounded Rectangle 44"/>
            <p:cNvSpPr/>
            <p:nvPr/>
          </p:nvSpPr>
          <p:spPr>
            <a:xfrm>
              <a:off x="5621340"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6" name="Rounded Rectangle 45"/>
            <p:cNvSpPr/>
            <p:nvPr/>
          </p:nvSpPr>
          <p:spPr>
            <a:xfrm>
              <a:off x="6192844" y="3279771"/>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7" name="Rounded Rectangle 46"/>
            <p:cNvSpPr/>
            <p:nvPr/>
          </p:nvSpPr>
          <p:spPr>
            <a:xfrm>
              <a:off x="6754824"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184" name="Straight Arrow Connector 183"/>
          <p:cNvCxnSpPr>
            <a:stCxn id="47" idx="0"/>
            <a:endCxn id="4" idx="0"/>
          </p:cNvCxnSpPr>
          <p:nvPr/>
        </p:nvCxnSpPr>
        <p:spPr>
          <a:xfrm rot="16200000" flipH="1">
            <a:off x="2942878" y="2696830"/>
            <a:ext cx="796800" cy="9691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 idx="0"/>
          </p:cNvCxnSpPr>
          <p:nvPr/>
        </p:nvCxnSpPr>
        <p:spPr>
          <a:xfrm rot="16200000" flipH="1">
            <a:off x="2660232" y="2414184"/>
            <a:ext cx="800112" cy="15311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0"/>
            <a:endCxn id="4" idx="0"/>
          </p:cNvCxnSpPr>
          <p:nvPr/>
        </p:nvCxnSpPr>
        <p:spPr>
          <a:xfrm rot="16200000" flipH="1">
            <a:off x="2376136" y="2130088"/>
            <a:ext cx="796800" cy="210265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111882" y="1779573"/>
            <a:ext cx="1815905" cy="990608"/>
            <a:chOff x="5510423" y="2860667"/>
            <a:chExt cx="1815905" cy="990608"/>
          </a:xfrm>
        </p:grpSpPr>
        <p:sp>
          <p:nvSpPr>
            <p:cNvPr id="56" name="Rounded Rectangle 55"/>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CH</a:t>
              </a:r>
              <a:endParaRPr lang="en-IN" dirty="0"/>
            </a:p>
          </p:txBody>
        </p:sp>
        <p:sp>
          <p:nvSpPr>
            <p:cNvPr id="57" name="Rounded Rectangle 56"/>
            <p:cNvSpPr/>
            <p:nvPr/>
          </p:nvSpPr>
          <p:spPr>
            <a:xfrm>
              <a:off x="5621340"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58" name="Rounded Rectangle 57"/>
            <p:cNvSpPr/>
            <p:nvPr/>
          </p:nvSpPr>
          <p:spPr>
            <a:xfrm>
              <a:off x="6192844" y="3279771"/>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59" name="Rounded Rectangle 58"/>
            <p:cNvSpPr/>
            <p:nvPr/>
          </p:nvSpPr>
          <p:spPr>
            <a:xfrm>
              <a:off x="6754824"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grpSp>
        <p:nvGrpSpPr>
          <p:cNvPr id="60" name="Group 59"/>
          <p:cNvGrpSpPr/>
          <p:nvPr/>
        </p:nvGrpSpPr>
        <p:grpSpPr>
          <a:xfrm>
            <a:off x="6867745" y="3646485"/>
            <a:ext cx="1815905" cy="990608"/>
            <a:chOff x="5510423" y="2860667"/>
            <a:chExt cx="1815905" cy="990608"/>
          </a:xfrm>
        </p:grpSpPr>
        <p:sp>
          <p:nvSpPr>
            <p:cNvPr id="61" name="Rounded Rectangle 60"/>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 CH</a:t>
              </a:r>
              <a:endParaRPr lang="en-IN" dirty="0"/>
            </a:p>
          </p:txBody>
        </p:sp>
        <p:sp>
          <p:nvSpPr>
            <p:cNvPr id="62" name="Rounded Rectangle 61"/>
            <p:cNvSpPr/>
            <p:nvPr/>
          </p:nvSpPr>
          <p:spPr>
            <a:xfrm>
              <a:off x="5621340"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63" name="Rounded Rectangle 62"/>
            <p:cNvSpPr/>
            <p:nvPr/>
          </p:nvSpPr>
          <p:spPr>
            <a:xfrm>
              <a:off x="6192844" y="3279771"/>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64" name="Rounded Rectangle 63"/>
            <p:cNvSpPr/>
            <p:nvPr/>
          </p:nvSpPr>
          <p:spPr>
            <a:xfrm>
              <a:off x="6754824"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93" name="Straight Arrow Connector 92"/>
          <p:cNvCxnSpPr>
            <a:stCxn id="113" idx="0"/>
            <a:endCxn id="57" idx="0"/>
          </p:cNvCxnSpPr>
          <p:nvPr/>
        </p:nvCxnSpPr>
        <p:spPr>
          <a:xfrm rot="5400000" flipH="1" flipV="1">
            <a:off x="5536771" y="2062720"/>
            <a:ext cx="792030" cy="107056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3" idx="0"/>
            <a:endCxn id="58" idx="0"/>
          </p:cNvCxnSpPr>
          <p:nvPr/>
        </p:nvCxnSpPr>
        <p:spPr>
          <a:xfrm rot="5400000" flipH="1" flipV="1">
            <a:off x="5820867" y="1775312"/>
            <a:ext cx="795342" cy="164207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3" idx="0"/>
            <a:endCxn id="59" idx="0"/>
          </p:cNvCxnSpPr>
          <p:nvPr/>
        </p:nvCxnSpPr>
        <p:spPr>
          <a:xfrm rot="5400000" flipH="1" flipV="1">
            <a:off x="6103513" y="1495978"/>
            <a:ext cx="792030" cy="220405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0"/>
            <a:endCxn id="113" idx="3"/>
          </p:cNvCxnSpPr>
          <p:nvPr/>
        </p:nvCxnSpPr>
        <p:spPr>
          <a:xfrm rot="16200000" flipV="1">
            <a:off x="6539318" y="2809469"/>
            <a:ext cx="614370" cy="189786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0"/>
            <a:endCxn id="113" idx="3"/>
          </p:cNvCxnSpPr>
          <p:nvPr/>
        </p:nvCxnSpPr>
        <p:spPr>
          <a:xfrm rot="16200000" flipV="1">
            <a:off x="6818652" y="2530135"/>
            <a:ext cx="617682" cy="245984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2" idx="0"/>
            <a:endCxn id="113" idx="3"/>
          </p:cNvCxnSpPr>
          <p:nvPr/>
        </p:nvCxnSpPr>
        <p:spPr>
          <a:xfrm rot="16200000" flipV="1">
            <a:off x="6251910" y="3096877"/>
            <a:ext cx="617682" cy="132636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4" name="Rounded Rectangle 53"/>
          <p:cNvSpPr/>
          <p:nvPr/>
        </p:nvSpPr>
        <p:spPr>
          <a:xfrm>
            <a:off x="5826130" y="6780233"/>
            <a:ext cx="490542" cy="353878"/>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CS</a:t>
            </a:r>
            <a:endParaRPr lang="en-IN" sz="1400" dirty="0"/>
          </a:p>
        </p:txBody>
      </p:sp>
      <p:sp>
        <p:nvSpPr>
          <p:cNvPr id="65" name="Rounded Rectangle 64"/>
          <p:cNvSpPr/>
          <p:nvPr/>
        </p:nvSpPr>
        <p:spPr>
          <a:xfrm>
            <a:off x="5826130" y="6280167"/>
            <a:ext cx="490542" cy="353878"/>
          </a:xfrm>
          <a:prstGeom prst="roundRect">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CH</a:t>
            </a:r>
            <a:endParaRPr lang="en-IN" sz="1400" dirty="0"/>
          </a:p>
        </p:txBody>
      </p:sp>
      <p:sp>
        <p:nvSpPr>
          <p:cNvPr id="66" name="TextBox 65"/>
          <p:cNvSpPr txBox="1"/>
          <p:nvPr/>
        </p:nvSpPr>
        <p:spPr>
          <a:xfrm>
            <a:off x="6326196" y="6268025"/>
            <a:ext cx="2185214" cy="369332"/>
          </a:xfrm>
          <a:prstGeom prst="rect">
            <a:avLst/>
          </a:prstGeom>
          <a:noFill/>
        </p:spPr>
        <p:txBody>
          <a:bodyPr wrap="none" rtlCol="0">
            <a:spAutoFit/>
          </a:bodyPr>
          <a:lstStyle/>
          <a:p>
            <a:r>
              <a:rPr lang="en-US" dirty="0" smtClean="0"/>
              <a:t>Compute Hardware</a:t>
            </a:r>
            <a:endParaRPr lang="en-IN" dirty="0"/>
          </a:p>
        </p:txBody>
      </p:sp>
      <p:sp>
        <p:nvSpPr>
          <p:cNvPr id="68" name="TextBox 67"/>
          <p:cNvSpPr txBox="1"/>
          <p:nvPr/>
        </p:nvSpPr>
        <p:spPr>
          <a:xfrm>
            <a:off x="6355560" y="6768091"/>
            <a:ext cx="1864613" cy="369332"/>
          </a:xfrm>
          <a:prstGeom prst="rect">
            <a:avLst/>
          </a:prstGeom>
          <a:noFill/>
        </p:spPr>
        <p:txBody>
          <a:bodyPr wrap="none" rtlCol="0">
            <a:spAutoFit/>
          </a:bodyPr>
          <a:lstStyle/>
          <a:p>
            <a:r>
              <a:rPr lang="en-US" dirty="0" smtClean="0"/>
              <a:t>Compute Server</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4782" y="493689"/>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storage and retrieval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endParaRPr lang="en-IN" sz="1800" strike="noStrike" spc="-1" dirty="0" smtClean="0">
              <a:solidFill>
                <a:srgbClr val="000000"/>
              </a:solidFill>
              <a:uFill>
                <a:solidFill>
                  <a:srgbClr val="FFFFFF"/>
                </a:solidFill>
              </a:uFill>
              <a:latin typeface="Arial"/>
              <a:ea typeface="DejaVu Sans"/>
            </a:endParaRPr>
          </a:p>
          <a:p>
            <a:pPr algn="just"/>
            <a:endParaRPr lang="en-IN" spc="-1" dirty="0" smtClean="0">
              <a:solidFill>
                <a:srgbClr val="000000"/>
              </a:solidFill>
              <a:uFill>
                <a:solidFill>
                  <a:srgbClr val="FFFFFF"/>
                </a:solidFill>
              </a:uFill>
              <a:latin typeface="Arial"/>
              <a:ea typeface="DejaVu Sans"/>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maintains </a:t>
            </a:r>
            <a:r>
              <a:rPr lang="en-IN" sz="1800" strike="noStrike" spc="-1" dirty="0">
                <a:solidFill>
                  <a:srgbClr val="000000"/>
                </a:solidFill>
                <a:uFill>
                  <a:solidFill>
                    <a:srgbClr val="FFFFFF"/>
                  </a:solidFill>
                </a:uFill>
                <a:latin typeface="Arial"/>
                <a:ea typeface="DejaVu Sans"/>
              </a:rPr>
              <a:t>two versions of each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at any time. The current version and </a:t>
            </a:r>
            <a:r>
              <a:rPr lang="en-IN" sz="1800" strike="noStrike" spc="-1" dirty="0" smtClean="0">
                <a:solidFill>
                  <a:srgbClr val="000000"/>
                </a:solidFill>
                <a:uFill>
                  <a:solidFill>
                    <a:srgbClr val="FFFFFF"/>
                  </a:solidFill>
                </a:uFill>
                <a:latin typeface="Arial"/>
                <a:ea typeface="DejaVu Sans"/>
              </a:rPr>
              <a:t>the </a:t>
            </a:r>
            <a:r>
              <a:rPr lang="en-IN" sz="1800" strike="noStrike" spc="-1" dirty="0">
                <a:solidFill>
                  <a:srgbClr val="000000"/>
                </a:solidFill>
                <a:uFill>
                  <a:solidFill>
                    <a:srgbClr val="FFFFFF"/>
                  </a:solidFill>
                </a:uFill>
                <a:latin typeface="Arial"/>
                <a:ea typeface="DejaVu Sans"/>
              </a:rPr>
              <a:t>immediate previous version of each file will be always available in the system. After each </a:t>
            </a:r>
            <a:r>
              <a:rPr lang="en-IN" sz="1800" strike="noStrike" spc="-1" dirty="0" smtClean="0">
                <a:solidFill>
                  <a:srgbClr val="000000"/>
                </a:solidFill>
                <a:uFill>
                  <a:solidFill>
                    <a:srgbClr val="FFFFFF"/>
                  </a:solidFill>
                </a:uFill>
                <a:latin typeface="Arial"/>
                <a:ea typeface="DejaVu Sans"/>
              </a:rPr>
              <a:t>completed </a:t>
            </a:r>
            <a:r>
              <a:rPr lang="en-IN" sz="1800" strike="noStrike" spc="-1" dirty="0">
                <a:solidFill>
                  <a:srgbClr val="000000"/>
                </a:solidFill>
                <a:uFill>
                  <a:solidFill>
                    <a:srgbClr val="FFFFFF"/>
                  </a:solidFill>
                </a:uFill>
                <a:latin typeface="Arial"/>
                <a:ea typeface="DejaVu Sans"/>
              </a:rPr>
              <a:t>file upload operation, the specific uploaded file will be marked as latest and the </a:t>
            </a:r>
            <a:r>
              <a:rPr lang="en-IN" sz="1800" strike="noStrike" spc="-1" dirty="0" smtClean="0">
                <a:solidFill>
                  <a:srgbClr val="000000"/>
                </a:solidFill>
                <a:uFill>
                  <a:solidFill>
                    <a:srgbClr val="FFFFFF"/>
                  </a:solidFill>
                </a:uFill>
                <a:latin typeface="Arial"/>
                <a:ea typeface="DejaVu Sans"/>
              </a:rPr>
              <a:t>last </a:t>
            </a:r>
            <a:r>
              <a:rPr lang="en-IN" sz="1800" strike="noStrike" spc="-1" dirty="0">
                <a:solidFill>
                  <a:srgbClr val="000000"/>
                </a:solidFill>
                <a:uFill>
                  <a:solidFill>
                    <a:srgbClr val="FFFFFF"/>
                  </a:solidFill>
                </a:uFill>
                <a:latin typeface="Arial"/>
                <a:ea typeface="DejaVu Sans"/>
              </a:rPr>
              <a:t>version (based on server timestamp) that </a:t>
            </a:r>
            <a:r>
              <a:rPr lang="en-IN" sz="1800" strike="noStrike" spc="-1" dirty="0" smtClean="0">
                <a:solidFill>
                  <a:srgbClr val="000000"/>
                </a:solidFill>
                <a:uFill>
                  <a:solidFill>
                    <a:srgbClr val="FFFFFF"/>
                  </a:solidFill>
                </a:uFill>
                <a:latin typeface="Arial"/>
                <a:ea typeface="DejaVu Sans"/>
              </a:rPr>
              <a:t>already </a:t>
            </a:r>
            <a:r>
              <a:rPr lang="en-IN" sz="1800" strike="noStrike" spc="-1" dirty="0">
                <a:solidFill>
                  <a:srgbClr val="000000"/>
                </a:solidFill>
                <a:uFill>
                  <a:solidFill>
                    <a:srgbClr val="FFFFFF"/>
                  </a:solidFill>
                </a:uFill>
                <a:latin typeface="Arial"/>
                <a:ea typeface="DejaVu Sans"/>
              </a:rPr>
              <a:t>existed in the system prior to upload </a:t>
            </a:r>
            <a:r>
              <a:rPr lang="en-IN" sz="1800" strike="noStrike" spc="-1" dirty="0" smtClean="0">
                <a:solidFill>
                  <a:srgbClr val="000000"/>
                </a:solidFill>
                <a:uFill>
                  <a:solidFill>
                    <a:srgbClr val="FFFFFF"/>
                  </a:solidFill>
                </a:uFill>
                <a:latin typeface="Arial"/>
                <a:ea typeface="DejaVu Sans"/>
              </a:rPr>
              <a:t>will </a:t>
            </a:r>
            <a:r>
              <a:rPr lang="en-IN" sz="1800" strike="noStrike" spc="-1" dirty="0">
                <a:solidFill>
                  <a:srgbClr val="000000"/>
                </a:solidFill>
                <a:uFill>
                  <a:solidFill>
                    <a:srgbClr val="FFFFFF"/>
                  </a:solidFill>
                </a:uFill>
                <a:latin typeface="Arial"/>
                <a:ea typeface="DejaVu Sans"/>
              </a:rPr>
              <a:t>be marked as immediate previous version. All other versions will be removed from the </a:t>
            </a:r>
            <a:r>
              <a:rPr lang="en-IN" sz="1800" strike="noStrike" spc="-1" dirty="0" smtClean="0">
                <a:solidFill>
                  <a:srgbClr val="000000"/>
                </a:solidFill>
                <a:uFill>
                  <a:solidFill>
                    <a:srgbClr val="FFFFFF"/>
                  </a:solidFill>
                </a:uFill>
                <a:latin typeface="Arial"/>
                <a:ea typeface="DejaVu Sans"/>
              </a:rPr>
              <a:t>system</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smtClean="0">
                <a:solidFill>
                  <a:srgbClr val="000000"/>
                </a:solidFill>
                <a:uFill>
                  <a:solidFill>
                    <a:srgbClr val="FFFFFF"/>
                  </a:solidFill>
                </a:uFill>
                <a:latin typeface="Arial"/>
                <a:ea typeface="DejaVu Sans"/>
              </a:rPr>
              <a:t>MongoDB's</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replicating / secondary servers. The Replication process provided by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a:t>
            </a:r>
            <a:r>
              <a:rPr lang="en-IN" sz="1800" strike="noStrike" spc="-1" dirty="0">
                <a:solidFill>
                  <a:srgbClr val="000000"/>
                </a:solidFill>
                <a:uFill>
                  <a:solidFill>
                    <a:srgbClr val="FFFFFF"/>
                  </a:solidFill>
                </a:uFill>
                <a:latin typeface="Arial"/>
                <a:ea typeface="DejaVu Sans"/>
              </a:rPr>
              <a:t>transparent to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and is utilized by directly configuring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a:solidFill>
                  <a:srgbClr val="000000"/>
                </a:solidFill>
                <a:uFill>
                  <a:solidFill>
                    <a:srgbClr val="FFFFFF"/>
                  </a:solidFill>
                </a:uFill>
                <a:latin typeface="Arial"/>
                <a:ea typeface="DejaVu Sans"/>
              </a:rPr>
              <a:t>For providing load balancing for various </a:t>
            </a:r>
            <a:r>
              <a:rPr lang="en-IN" sz="1800" strike="noStrike" spc="-1" dirty="0" smtClean="0">
                <a:solidFill>
                  <a:srgbClr val="000000"/>
                </a:solidFill>
                <a:uFill>
                  <a:solidFill>
                    <a:srgbClr val="FFFFFF"/>
                  </a:solidFill>
                </a:uFill>
                <a:latin typeface="Arial"/>
                <a:ea typeface="DejaVu Sans"/>
              </a:rPr>
              <a:t>User’s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 to provide high performance </a:t>
            </a:r>
            <a:r>
              <a:rPr lang="en-IN" sz="1800" strike="noStrike" spc="-1" dirty="0" smtClean="0">
                <a:solidFill>
                  <a:srgbClr val="000000"/>
                </a:solidFill>
                <a:uFill>
                  <a:solidFill>
                    <a:srgbClr val="FFFFFF"/>
                  </a:solidFill>
                </a:uFill>
                <a:latin typeface="Arial"/>
                <a:ea typeface="DejaVu Sans"/>
              </a:rPr>
              <a:t>access to User’s data.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can directly configure the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 to use </a:t>
            </a:r>
            <a:r>
              <a:rPr lang="en-IN" sz="1800" strike="noStrike" spc="-1" dirty="0" err="1">
                <a:solidFill>
                  <a:srgbClr val="000000"/>
                </a:solidFill>
                <a:uFill>
                  <a:solidFill>
                    <a:srgbClr val="FFFFFF"/>
                  </a:solidFill>
                </a:uFill>
                <a:latin typeface="Arial"/>
                <a:ea typeface="DejaVu Sans"/>
              </a:rPr>
              <a:t>Sharding</a:t>
            </a:r>
            <a:r>
              <a:rPr lang="en-IN" sz="1800" strike="noStrike" spc="-1" dirty="0" smtClean="0">
                <a:solidFill>
                  <a:srgbClr val="000000"/>
                </a:solidFill>
                <a:uFill>
                  <a:solidFill>
                    <a:srgbClr val="FFFFFF"/>
                  </a:solidFill>
                </a:uFill>
                <a:latin typeface="Arial"/>
                <a:ea typeface="DejaVu Sans"/>
              </a:rPr>
              <a:t>.</a:t>
            </a:r>
            <a:endParaRPr/>
          </a:p>
        </p:txBody>
      </p:sp>
      <p:sp>
        <p:nvSpPr>
          <p:cNvPr id="4" name="TextBox 3"/>
          <p:cNvSpPr txBox="1"/>
          <p:nvPr/>
        </p:nvSpPr>
        <p:spPr>
          <a:xfrm>
            <a:off x="165914" y="136499"/>
            <a:ext cx="4258602"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Retrieval</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11090" y="565127"/>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1800" strike="noStrike" spc="-1" dirty="0" smtClean="0">
                <a:solidFill>
                  <a:srgbClr val="000000"/>
                </a:solidFill>
                <a:uFill>
                  <a:solidFill>
                    <a:srgbClr val="FFFFFF"/>
                  </a:solidFill>
                </a:uFill>
                <a:latin typeface="Arial"/>
                <a:ea typeface="DejaVu Sans"/>
              </a:rPr>
              <a:t>Scabi provides single, unified and uniform namespace for various types of User data: files, tables, unstructured document data </a:t>
            </a:r>
            <a:r>
              <a:rPr lang="en-US" spc="-1" dirty="0" smtClean="0">
                <a:solidFill>
                  <a:srgbClr val="000000"/>
                </a:solidFill>
                <a:uFill>
                  <a:solidFill>
                    <a:srgbClr val="FFFFFF"/>
                  </a:solidFill>
                </a:uFill>
              </a:rPr>
              <a:t>(Collections)</a:t>
            </a:r>
            <a:r>
              <a:rPr lang="en-US" sz="1800" strike="noStrike" spc="-1" dirty="0" smtClean="0">
                <a:solidFill>
                  <a:srgbClr val="000000"/>
                </a:solidFill>
                <a:uFill>
                  <a:solidFill>
                    <a:srgbClr val="FFFFFF"/>
                  </a:solidFill>
                </a:uFill>
                <a:latin typeface="Arial"/>
                <a:ea typeface="DejaVu Sans"/>
              </a:rPr>
              <a:t>, properties and Java files (.class, .jar, .</a:t>
            </a:r>
            <a:r>
              <a:rPr lang="en-US" sz="1800" strike="noStrike" spc="-1" dirty="0" err="1" smtClean="0">
                <a:solidFill>
                  <a:srgbClr val="000000"/>
                </a:solidFill>
                <a:uFill>
                  <a:solidFill>
                    <a:srgbClr val="FFFFFF"/>
                  </a:solidFill>
                </a:uFill>
                <a:latin typeface="Arial"/>
                <a:ea typeface="DejaVu Sans"/>
              </a:rPr>
              <a:t>bsh</a:t>
            </a:r>
            <a:r>
              <a:rPr lang="en-US" sz="1800" strike="noStrike" spc="-1" dirty="0" smtClean="0">
                <a:solidFill>
                  <a:srgbClr val="000000"/>
                </a:solidFill>
                <a:uFill>
                  <a:solidFill>
                    <a:srgbClr val="FFFFFF"/>
                  </a:solidFill>
                </a:uFill>
                <a:latin typeface="Arial"/>
                <a:ea typeface="DejaVu Sans"/>
              </a:rPr>
              <a:t>).</a:t>
            </a:r>
          </a:p>
          <a:p>
            <a:pPr algn="just"/>
            <a:endParaRPr lang="en-IN" sz="1800" strike="noStrike" spc="-1" dirty="0" smtClean="0">
              <a:solidFill>
                <a:srgbClr val="000000"/>
              </a:solidFill>
              <a:uFill>
                <a:solidFill>
                  <a:srgbClr val="FFFFFF"/>
                </a:solidFill>
              </a:uFill>
              <a:latin typeface="Arial"/>
              <a:ea typeface="DejaVu Sans"/>
            </a:endParaRPr>
          </a:p>
          <a:p>
            <a:pPr algn="just"/>
            <a:r>
              <a:rPr lang="en-IN" sz="1800" strike="noStrike" spc="-1" dirty="0" smtClean="0">
                <a:solidFill>
                  <a:srgbClr val="000000"/>
                </a:solidFill>
                <a:uFill>
                  <a:solidFill>
                    <a:srgbClr val="FFFFFF"/>
                  </a:solidFill>
                </a:uFill>
                <a:latin typeface="Arial"/>
                <a:ea typeface="DejaVu Sans"/>
              </a:rPr>
              <a:t>Each </a:t>
            </a:r>
            <a:r>
              <a:rPr lang="en-IN" sz="1800" strike="noStrike" spc="-1" dirty="0">
                <a:solidFill>
                  <a:srgbClr val="000000"/>
                </a:solidFill>
                <a:uFill>
                  <a:solidFill>
                    <a:srgbClr val="FFFFFF"/>
                  </a:solidFill>
                </a:uFill>
                <a:latin typeface="Arial"/>
                <a:ea typeface="DejaVu Sans"/>
              </a:rPr>
              <a:t>of </a:t>
            </a:r>
            <a:r>
              <a:rPr lang="en-IN" sz="1800" strike="noStrike" spc="-1" dirty="0" err="1">
                <a:solidFill>
                  <a:srgbClr val="000000"/>
                </a:solidFill>
                <a:uFill>
                  <a:solidFill>
                    <a:srgbClr val="FFFFFF"/>
                  </a:solidFill>
                </a:uFill>
                <a:latin typeface="Arial"/>
                <a:ea typeface="DejaVu Sans"/>
              </a:rPr>
              <a:t>Scabi's</a:t>
            </a:r>
            <a:r>
              <a:rPr lang="en-IN" sz="1800" strike="noStrike" spc="-1" dirty="0">
                <a:solidFill>
                  <a:srgbClr val="000000"/>
                </a:solidFill>
                <a:uFill>
                  <a:solidFill>
                    <a:srgbClr val="FFFFFF"/>
                  </a:solidFill>
                </a:uFill>
                <a:latin typeface="Arial"/>
                <a:ea typeface="DejaVu Sans"/>
              </a:rPr>
              <a:t> Namespace for </a:t>
            </a:r>
            <a:r>
              <a:rPr lang="en-IN" sz="1800" strike="noStrike" spc="-1" dirty="0" smtClean="0">
                <a:solidFill>
                  <a:srgbClr val="000000"/>
                </a:solidFill>
                <a:uFill>
                  <a:solidFill>
                    <a:srgbClr val="FFFFFF"/>
                  </a:solidFill>
                </a:uFill>
                <a:latin typeface="Arial"/>
                <a:ea typeface="DejaVu Sans"/>
              </a:rPr>
              <a:t>User files</a:t>
            </a:r>
            <a:r>
              <a:rPr lang="en-IN" sz="1800" strike="noStrike" spc="-1" dirty="0">
                <a:solidFill>
                  <a:srgbClr val="000000"/>
                </a:solidFill>
                <a:uFill>
                  <a:solidFill>
                    <a:srgbClr val="FFFFFF"/>
                  </a:solidFill>
                </a:uFill>
                <a:latin typeface="Arial"/>
                <a:ea typeface="DejaVu Sans"/>
              </a:rPr>
              <a:t>, </a:t>
            </a:r>
            <a:r>
              <a:rPr lang="en-IN" spc="-1" dirty="0" smtClean="0">
                <a:solidFill>
                  <a:srgbClr val="000000"/>
                </a:solidFill>
                <a:uFill>
                  <a:solidFill>
                    <a:srgbClr val="FFFFFF"/>
                  </a:solidFill>
                </a:uFill>
              </a:rPr>
              <a:t>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a:t>
            </a:r>
            <a:r>
              <a:rPr lang="en-IN" sz="1800" strike="noStrike" spc="-1" dirty="0">
                <a:solidFill>
                  <a:srgbClr val="000000"/>
                </a:solidFill>
                <a:uFill>
                  <a:solidFill>
                    <a:srgbClr val="FFFFFF"/>
                  </a:solidFill>
                </a:uFill>
                <a:latin typeface="Arial"/>
                <a:ea typeface="DejaVu Sans"/>
              </a:rPr>
              <a:t>corresponds to a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database as configured by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a:t>
            </a:r>
            <a:r>
              <a:rPr lang="en-IN" sz="1800" strike="noStrike" spc="-1" dirty="0" smtClean="0">
                <a:solidFill>
                  <a:srgbClr val="000000"/>
                </a:solidFill>
                <a:uFill>
                  <a:solidFill>
                    <a:srgbClr val="FFFFFF"/>
                  </a:solidFill>
                </a:uFill>
                <a:latin typeface="Arial"/>
                <a:ea typeface="DejaVu Sans"/>
              </a:rPr>
              <a:t>while registering the namespace in Meta </a:t>
            </a:r>
            <a:r>
              <a:rPr lang="en-IN" sz="1800" strike="noStrike" spc="-1" dirty="0">
                <a:solidFill>
                  <a:srgbClr val="000000"/>
                </a:solidFill>
                <a:uFill>
                  <a:solidFill>
                    <a:srgbClr val="FFFFFF"/>
                  </a:solidFill>
                </a:uFill>
                <a:latin typeface="Arial"/>
                <a:ea typeface="DejaVu Sans"/>
              </a:rPr>
              <a:t>server</a:t>
            </a:r>
            <a:r>
              <a:rPr lang="en-IN" sz="1800" strike="noStrike" spc="-1" dirty="0" smtClean="0">
                <a:solidFill>
                  <a:srgbClr val="000000"/>
                </a:solidFill>
                <a:uFill>
                  <a:solidFill>
                    <a:srgbClr val="FFFFFF"/>
                  </a:solidFill>
                </a:uFill>
                <a:latin typeface="Arial"/>
                <a:ea typeface="DejaVu Sans"/>
              </a:rPr>
              <a:t>.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 can be registered to use same or different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databases which are distributed and located anywhere and connected to the network accessible by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and User’s Client system.</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Programs running in the User’s Client system as well as those running in the Scabi Cluster can access the User’s resources stored in the distributed databases through the Scabi namespace URL: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:&lt;namespace&gt;:&lt;resource name&gt;</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Users as well as programs running in the Scabi Cluster can perform various operations viz. registering new namespace, read / write operations </a:t>
            </a:r>
            <a:r>
              <a:rPr lang="en-US" spc="-1" dirty="0" smtClean="0">
                <a:solidFill>
                  <a:srgbClr val="000000"/>
                </a:solidFill>
                <a:uFill>
                  <a:solidFill>
                    <a:srgbClr val="FFFFFF"/>
                  </a:solidFill>
                </a:uFill>
              </a:rPr>
              <a:t>for various types of User data: User files, tables, unstructured document data,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r>
              <a:rPr lang="en-US" spc="-1" dirty="0" smtClean="0">
                <a:solidFill>
                  <a:srgbClr val="000000"/>
                </a:solidFill>
                <a:uFill>
                  <a:solidFill>
                    <a:srgbClr val="FFFFFF"/>
                  </a:solidFill>
                </a:uFill>
                <a:latin typeface="Arial"/>
                <a:ea typeface="DejaVu Sans"/>
              </a:rPr>
              <a:t> </a:t>
            </a:r>
            <a:endParaRPr/>
          </a:p>
          <a:p>
            <a:pPr algn="just"/>
            <a:r>
              <a:rPr lang="en-IN" sz="1800" strike="noStrike" spc="-1" dirty="0">
                <a:solidFill>
                  <a:srgbClr val="000000"/>
                </a:solidFill>
                <a:uFill>
                  <a:solidFill>
                    <a:srgbClr val="FFFFFF"/>
                  </a:solidFill>
                </a:uFill>
                <a:latin typeface="Arial"/>
                <a:ea typeface="DejaVu Sans"/>
              </a:rPr>
              <a:t> </a:t>
            </a:r>
            <a:endParaRPr/>
          </a:p>
          <a:p>
            <a:pPr algn="just"/>
            <a:endParaRPr/>
          </a:p>
        </p:txBody>
      </p:sp>
      <p:sp>
        <p:nvSpPr>
          <p:cNvPr id="4" name="TextBox 3"/>
          <p:cNvSpPr txBox="1"/>
          <p:nvPr/>
        </p:nvSpPr>
        <p:spPr>
          <a:xfrm>
            <a:off x="111090" y="136499"/>
            <a:ext cx="2108141" cy="369332"/>
          </a:xfrm>
          <a:prstGeom prst="rect">
            <a:avLst/>
          </a:prstGeom>
          <a:noFill/>
        </p:spPr>
        <p:txBody>
          <a:bodyPr wrap="none" rtlCol="0">
            <a:spAutoFit/>
          </a:bodyPr>
          <a:lstStyle/>
          <a:p>
            <a:r>
              <a:rPr lang="en-US" dirty="0" smtClean="0">
                <a:solidFill>
                  <a:srgbClr val="0070C0"/>
                </a:solidFill>
              </a:rPr>
              <a:t>Scabi Namespace</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1552" y="195795"/>
            <a:ext cx="2616935" cy="369332"/>
          </a:xfrm>
          <a:prstGeom prst="rect">
            <a:avLst/>
          </a:prstGeom>
          <a:noFill/>
        </p:spPr>
        <p:txBody>
          <a:bodyPr wrap="none" rtlCol="0">
            <a:spAutoFit/>
          </a:bodyPr>
          <a:lstStyle/>
          <a:p>
            <a:r>
              <a:rPr lang="en-US" dirty="0" smtClean="0">
                <a:solidFill>
                  <a:srgbClr val="0070C0"/>
                </a:solidFill>
              </a:rPr>
              <a:t>TABLE OF CONTENTS</a:t>
            </a:r>
            <a:endParaRPr lang="en-IN" dirty="0">
              <a:solidFill>
                <a:srgbClr val="0070C0"/>
              </a:solidFill>
            </a:endParaRPr>
          </a:p>
        </p:txBody>
      </p:sp>
      <p:sp>
        <p:nvSpPr>
          <p:cNvPr id="6" name="TextBox 5"/>
          <p:cNvSpPr txBox="1"/>
          <p:nvPr/>
        </p:nvSpPr>
        <p:spPr>
          <a:xfrm>
            <a:off x="253966" y="593924"/>
            <a:ext cx="4552272" cy="4770537"/>
          </a:xfrm>
          <a:prstGeom prst="rect">
            <a:avLst/>
          </a:prstGeom>
          <a:noFill/>
        </p:spPr>
        <p:txBody>
          <a:bodyPr wrap="square" rtlCol="0">
            <a:spAutoFit/>
          </a:bodyPr>
          <a:lstStyle/>
          <a:p>
            <a:pPr marL="342900" indent="-342900">
              <a:buFont typeface="+mj-lt"/>
              <a:buAutoNum type="arabicPeriod"/>
            </a:pPr>
            <a:r>
              <a:rPr lang="en-US" sz="1600" dirty="0" smtClean="0">
                <a:solidFill>
                  <a:srgbClr val="0070C0"/>
                </a:solidFill>
              </a:rPr>
              <a:t>Scabi Overview</a:t>
            </a:r>
          </a:p>
          <a:p>
            <a:pPr marL="342900" indent="-342900">
              <a:buFont typeface="+mj-lt"/>
              <a:buAutoNum type="arabicPeriod"/>
            </a:pPr>
            <a:endParaRPr lang="en-US" sz="1600" dirty="0" smtClean="0">
              <a:solidFill>
                <a:srgbClr val="0070C0"/>
              </a:solidFill>
            </a:endParaRPr>
          </a:p>
          <a:p>
            <a:pPr marL="342900" indent="-342900">
              <a:buFont typeface="+mj-lt"/>
              <a:buAutoNum type="arabicPeriod"/>
            </a:pPr>
            <a:r>
              <a:rPr lang="en-US" sz="1600" dirty="0" err="1" smtClean="0">
                <a:solidFill>
                  <a:srgbClr val="0070C0"/>
                </a:solidFill>
              </a:rPr>
              <a:t>Scabi</a:t>
            </a:r>
            <a:r>
              <a:rPr lang="en-US" sz="1600" dirty="0" smtClean="0">
                <a:solidFill>
                  <a:srgbClr val="0070C0"/>
                </a:solidFill>
              </a:rPr>
              <a:t> Data Driven Framework</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err="1" smtClean="0">
                <a:solidFill>
                  <a:srgbClr val="0070C0"/>
                </a:solidFill>
              </a:rPr>
              <a:t>Scabi</a:t>
            </a:r>
            <a:r>
              <a:rPr lang="en-US" sz="1600" dirty="0" smtClean="0">
                <a:solidFill>
                  <a:srgbClr val="0070C0"/>
                </a:solidFill>
              </a:rPr>
              <a:t> Framework Constructs</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err="1" smtClean="0">
                <a:solidFill>
                  <a:srgbClr val="0070C0"/>
                </a:solidFill>
              </a:rPr>
              <a:t>Scabi</a:t>
            </a:r>
            <a:r>
              <a:rPr lang="en-US" sz="1600" dirty="0" smtClean="0">
                <a:solidFill>
                  <a:srgbClr val="0070C0"/>
                </a:solidFill>
              </a:rPr>
              <a:t> Data Ring</a:t>
            </a:r>
            <a:endParaRPr lang="en-IN" sz="1600" spc="-1" dirty="0" smtClean="0">
              <a:solidFill>
                <a:srgbClr val="0070C0"/>
              </a:solidFill>
              <a:uFill>
                <a:solidFill>
                  <a:srgbClr val="FFFFFF"/>
                </a:solidFill>
              </a:uFill>
            </a:endParaRP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Processing Huge Data Sets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6.  Single Hardware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 Performance</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7.  User Files in </a:t>
            </a:r>
            <a:r>
              <a:rPr lang="en-US" sz="1600" spc="-1" dirty="0" err="1" smtClean="0">
                <a:solidFill>
                  <a:srgbClr val="0070C0"/>
                </a:solidFill>
                <a:uFill>
                  <a:solidFill>
                    <a:srgbClr val="FFFFFF"/>
                  </a:solidFill>
                </a:uFill>
              </a:rPr>
              <a:t>Scabifs</a:t>
            </a:r>
            <a:endParaRPr lang="en-US" sz="1600" spc="-1" dirty="0" smtClean="0">
              <a:solidFill>
                <a:srgbClr val="0070C0"/>
              </a:solidFill>
              <a:uFill>
                <a:solidFill>
                  <a:srgbClr val="FFFFFF"/>
                </a:solidFill>
              </a:uFill>
            </a:endParaRPr>
          </a:p>
          <a:p>
            <a:pPr marL="342900" indent="-342900">
              <a:buAutoNum type="arabicPeriod" startAt="7"/>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8. Map/Reduce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9. </a:t>
            </a:r>
            <a:r>
              <a:rPr lang="en-US" sz="1600" spc="-1" dirty="0" err="1" smtClean="0">
                <a:solidFill>
                  <a:srgbClr val="0070C0"/>
                </a:solidFill>
                <a:uFill>
                  <a:solidFill>
                    <a:srgbClr val="FFFFFF"/>
                  </a:solidFill>
                </a:uFill>
              </a:rPr>
              <a:t>BigData</a:t>
            </a:r>
            <a:r>
              <a:rPr lang="en-US" sz="1600" spc="-1" dirty="0" smtClean="0">
                <a:solidFill>
                  <a:srgbClr val="0070C0"/>
                </a:solidFill>
                <a:uFill>
                  <a:solidFill>
                    <a:srgbClr val="FFFFFF"/>
                  </a:solidFill>
                </a:uFill>
              </a:rPr>
              <a:t> Processing In Cloud</a:t>
            </a:r>
          </a:p>
          <a:p>
            <a:pPr marL="342900" indent="-342900"/>
            <a:endParaRPr lang="en-US" sz="1600" spc="-1" dirty="0" smtClean="0">
              <a:solidFill>
                <a:srgbClr val="0070C0"/>
              </a:solidFill>
              <a:uFill>
                <a:solidFill>
                  <a:srgbClr val="FFFFFF"/>
                </a:solidFill>
              </a:uFill>
            </a:endParaRPr>
          </a:p>
        </p:txBody>
      </p:sp>
      <p:sp>
        <p:nvSpPr>
          <p:cNvPr id="7" name="TextBox 6"/>
          <p:cNvSpPr txBox="1"/>
          <p:nvPr/>
        </p:nvSpPr>
        <p:spPr>
          <a:xfrm>
            <a:off x="5040312" y="602677"/>
            <a:ext cx="4672241" cy="2554545"/>
          </a:xfrm>
          <a:prstGeom prst="rect">
            <a:avLst/>
          </a:prstGeom>
          <a:noFill/>
        </p:spPr>
        <p:txBody>
          <a:bodyPr wrap="none" rtlCol="0">
            <a:spAutoFit/>
          </a:bodyPr>
          <a:lstStyle/>
          <a:p>
            <a:pPr marL="342900" indent="-342900"/>
            <a:r>
              <a:rPr lang="en-US" sz="1600" spc="-1" dirty="0" smtClean="0">
                <a:solidFill>
                  <a:srgbClr val="0070C0"/>
                </a:solidFill>
                <a:uFill>
                  <a:solidFill>
                    <a:srgbClr val="FFFFFF"/>
                  </a:solidFill>
                </a:uFill>
              </a:rPr>
              <a:t>10. </a:t>
            </a:r>
            <a:r>
              <a:rPr lang="en-US" sz="1600" spc="-1" dirty="0" err="1" smtClean="0">
                <a:solidFill>
                  <a:srgbClr val="0070C0"/>
                </a:solidFill>
                <a:uFill>
                  <a:solidFill>
                    <a:srgbClr val="FFFFFF"/>
                  </a:solidFill>
                </a:uFill>
              </a:rPr>
              <a:t>Peta</a:t>
            </a:r>
            <a:r>
              <a:rPr lang="en-US" sz="1600" spc="-1" dirty="0" smtClean="0">
                <a:solidFill>
                  <a:srgbClr val="0070C0"/>
                </a:solidFill>
                <a:uFill>
                  <a:solidFill>
                    <a:srgbClr val="FFFFFF"/>
                  </a:solidFill>
                </a:uFill>
              </a:rPr>
              <a:t> Scale In Cloud</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11. How to quickly run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12. Example 1 – </a:t>
            </a:r>
            <a:r>
              <a:rPr lang="en-US" sz="1600" spc="-1" dirty="0" err="1" smtClean="0">
                <a:solidFill>
                  <a:srgbClr val="0070C0"/>
                </a:solidFill>
                <a:uFill>
                  <a:solidFill>
                    <a:srgbClr val="FFFFFF"/>
                  </a:solidFill>
                </a:uFill>
              </a:rPr>
              <a:t>MapReduce</a:t>
            </a:r>
            <a:r>
              <a:rPr lang="en-US" sz="1600" spc="-1" dirty="0" smtClean="0">
                <a:solidFill>
                  <a:srgbClr val="0070C0"/>
                </a:solidFill>
                <a:uFill>
                  <a:solidFill>
                    <a:srgbClr val="FFFFFF"/>
                  </a:solidFill>
                </a:uFill>
              </a:rPr>
              <a:t>, Median </a:t>
            </a:r>
            <a:r>
              <a:rPr lang="en-IN" sz="1600" spc="-1" dirty="0" smtClean="0">
                <a:solidFill>
                  <a:srgbClr val="0070C0"/>
                </a:solidFill>
                <a:uFill>
                  <a:solidFill>
                    <a:srgbClr val="FFFFFF"/>
                  </a:solidFill>
                </a:uFill>
              </a:rPr>
              <a:t>computing </a:t>
            </a:r>
          </a:p>
          <a:p>
            <a:pPr marL="342900" indent="-342900"/>
            <a:r>
              <a:rPr lang="en-IN" sz="1600" spc="-1" dirty="0" smtClean="0">
                <a:solidFill>
                  <a:srgbClr val="0070C0"/>
                </a:solidFill>
                <a:uFill>
                  <a:solidFill>
                    <a:srgbClr val="FFFFFF"/>
                  </a:solidFill>
                </a:uFill>
              </a:rPr>
              <a:t>		           examples</a:t>
            </a:r>
            <a:endParaRPr lang="en-US" sz="1600" spc="-1" dirty="0" smtClean="0">
              <a:solidFill>
                <a:srgbClr val="0070C0"/>
              </a:solidFill>
              <a:uFill>
                <a:solidFill>
                  <a:srgbClr val="FFFFFF"/>
                </a:solidFill>
              </a:uFill>
            </a:endParaRPr>
          </a:p>
          <a:p>
            <a:pPr marL="342900" indent="-342900"/>
            <a:endParaRPr lang="en-US" sz="1600" dirty="0" smtClean="0">
              <a:solidFill>
                <a:srgbClr val="0070C0"/>
              </a:solidFill>
            </a:endParaRPr>
          </a:p>
          <a:p>
            <a:pPr marL="342900" indent="-342900"/>
            <a:r>
              <a:rPr lang="en-US" sz="1600" dirty="0" smtClean="0">
                <a:solidFill>
                  <a:srgbClr val="0070C0"/>
                </a:solidFill>
              </a:rPr>
              <a:t>13. Example 2 – S</a:t>
            </a:r>
            <a:r>
              <a:rPr lang="en-IN" sz="1600" spc="-1" dirty="0" err="1" smtClean="0">
                <a:solidFill>
                  <a:srgbClr val="0070C0"/>
                </a:solidFill>
                <a:uFill>
                  <a:solidFill>
                    <a:srgbClr val="FFFFFF"/>
                  </a:solidFill>
                </a:uFill>
              </a:rPr>
              <a:t>cabifs</a:t>
            </a:r>
            <a:r>
              <a:rPr lang="en-IN" sz="1600" spc="-1" dirty="0" smtClean="0">
                <a:solidFill>
                  <a:srgbClr val="0070C0"/>
                </a:solidFill>
                <a:uFill>
                  <a:solidFill>
                    <a:srgbClr val="FFFFFF"/>
                  </a:solidFill>
                </a:uFill>
              </a:rPr>
              <a:t> examples</a:t>
            </a:r>
          </a:p>
          <a:p>
            <a:pPr marL="342900" indent="-342900"/>
            <a:endParaRPr lang="en-US" sz="1600" dirty="0" smtClean="0">
              <a:solidFill>
                <a:srgbClr val="0070C0"/>
              </a:solidFill>
            </a:endParaRPr>
          </a:p>
        </p:txBody>
      </p:sp>
      <p:sp>
        <p:nvSpPr>
          <p:cNvPr id="8" name="TextBox 7"/>
          <p:cNvSpPr txBox="1"/>
          <p:nvPr/>
        </p:nvSpPr>
        <p:spPr>
          <a:xfrm>
            <a:off x="253966" y="207937"/>
            <a:ext cx="967124" cy="369332"/>
          </a:xfrm>
          <a:prstGeom prst="rect">
            <a:avLst/>
          </a:prstGeom>
          <a:noFill/>
        </p:spPr>
        <p:txBody>
          <a:bodyPr wrap="none" rtlCol="0">
            <a:spAutoFit/>
          </a:bodyPr>
          <a:lstStyle/>
          <a:p>
            <a:r>
              <a:rPr lang="en-US" dirty="0" smtClean="0">
                <a:solidFill>
                  <a:srgbClr val="0070C0"/>
                </a:solidFill>
              </a:rPr>
              <a:t>PART 1</a:t>
            </a:r>
            <a:endParaRPr lang="en-IN"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182660" y="1993887"/>
            <a:ext cx="8643998" cy="5429288"/>
            <a:chOff x="682594" y="1993887"/>
            <a:chExt cx="8643998" cy="5429288"/>
          </a:xfrm>
        </p:grpSpPr>
        <p:sp>
          <p:nvSpPr>
            <p:cNvPr id="5" name="Rounded Rectangle 4"/>
            <p:cNvSpPr/>
            <p:nvPr/>
          </p:nvSpPr>
          <p:spPr>
            <a:xfrm>
              <a:off x="2539982" y="6637357"/>
              <a:ext cx="100013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7" name="Flowchart: Magnetic Disk 6"/>
            <p:cNvSpPr/>
            <p:nvPr/>
          </p:nvSpPr>
          <p:spPr>
            <a:xfrm>
              <a:off x="5626110" y="6637357"/>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DB-n</a:t>
              </a:r>
              <a:endParaRPr lang="en-IN" dirty="0"/>
            </a:p>
          </p:txBody>
        </p:sp>
        <p:sp>
          <p:nvSpPr>
            <p:cNvPr id="6" name="Rounded Rectangle 5"/>
            <p:cNvSpPr/>
            <p:nvPr/>
          </p:nvSpPr>
          <p:spPr>
            <a:xfrm>
              <a:off x="5111750" y="377983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agnetic Disk 7"/>
            <p:cNvSpPr/>
            <p:nvPr/>
          </p:nvSpPr>
          <p:spPr>
            <a:xfrm>
              <a:off x="8412192" y="4779969"/>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9" name="Flowchart: Magnetic Disk 8"/>
            <p:cNvSpPr/>
            <p:nvPr/>
          </p:nvSpPr>
          <p:spPr>
            <a:xfrm>
              <a:off x="6983432" y="5708663"/>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IN" dirty="0"/>
            </a:p>
          </p:txBody>
        </p:sp>
        <p:grpSp>
          <p:nvGrpSpPr>
            <p:cNvPr id="40" name="Group 39"/>
            <p:cNvGrpSpPr/>
            <p:nvPr/>
          </p:nvGrpSpPr>
          <p:grpSpPr>
            <a:xfrm>
              <a:off x="682594" y="1993887"/>
              <a:ext cx="3929090" cy="1714512"/>
              <a:chOff x="1039784" y="1136631"/>
              <a:chExt cx="3929090" cy="1714512"/>
            </a:xfrm>
          </p:grpSpPr>
          <p:sp>
            <p:nvSpPr>
              <p:cNvPr id="11" name="Rounded Rectangle 10"/>
              <p:cNvSpPr/>
              <p:nvPr/>
            </p:nvSpPr>
            <p:spPr>
              <a:xfrm>
                <a:off x="1143181" y="1136631"/>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2" name="Rounded Rectangle 11"/>
              <p:cNvSpPr/>
              <p:nvPr/>
            </p:nvSpPr>
            <p:spPr>
              <a:xfrm>
                <a:off x="1039784" y="1559047"/>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3" name="Rounded Rectangle 12"/>
              <p:cNvSpPr/>
              <p:nvPr/>
            </p:nvSpPr>
            <p:spPr>
              <a:xfrm>
                <a:off x="1143181"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1711865"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 name="Rounded Rectangle 14"/>
              <p:cNvSpPr/>
              <p:nvPr/>
            </p:nvSpPr>
            <p:spPr>
              <a:xfrm>
                <a:off x="2280549"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6" name="Rounded Rectangle 15"/>
              <p:cNvSpPr/>
              <p:nvPr/>
            </p:nvSpPr>
            <p:spPr>
              <a:xfrm>
                <a:off x="2073755" y="1731325"/>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7" name="Rounded Rectangle 16"/>
              <p:cNvSpPr/>
              <p:nvPr/>
            </p:nvSpPr>
            <p:spPr>
              <a:xfrm>
                <a:off x="2177152"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8" name="Rounded Rectangle 17"/>
              <p:cNvSpPr/>
              <p:nvPr/>
            </p:nvSpPr>
            <p:spPr>
              <a:xfrm>
                <a:off x="2745836"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9" name="Rounded Rectangle 18"/>
              <p:cNvSpPr/>
              <p:nvPr/>
            </p:nvSpPr>
            <p:spPr>
              <a:xfrm>
                <a:off x="3314520"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20" name="Rounded Rectangle 19"/>
              <p:cNvSpPr/>
              <p:nvPr/>
            </p:nvSpPr>
            <p:spPr>
              <a:xfrm>
                <a:off x="3107726" y="1882071"/>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21" name="Rounded Rectangle 20"/>
              <p:cNvSpPr/>
              <p:nvPr/>
            </p:nvSpPr>
            <p:spPr>
              <a:xfrm>
                <a:off x="3211123"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22" name="Rounded Rectangle 21"/>
              <p:cNvSpPr/>
              <p:nvPr/>
            </p:nvSpPr>
            <p:spPr>
              <a:xfrm>
                <a:off x="3779807"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23" name="Rounded Rectangle 22"/>
              <p:cNvSpPr/>
              <p:nvPr/>
            </p:nvSpPr>
            <p:spPr>
              <a:xfrm>
                <a:off x="4348491"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49" name="Group 48"/>
            <p:cNvGrpSpPr/>
            <p:nvPr/>
          </p:nvGrpSpPr>
          <p:grpSpPr>
            <a:xfrm>
              <a:off x="6969138" y="3146419"/>
              <a:ext cx="1815905" cy="990608"/>
              <a:chOff x="5510423" y="2860667"/>
              <a:chExt cx="1815905" cy="990608"/>
            </a:xfrm>
          </p:grpSpPr>
          <p:sp>
            <p:nvSpPr>
              <p:cNvPr id="43" name="Rounded Rectangle 42"/>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4" name="Rounded Rectangle 43"/>
              <p:cNvSpPr/>
              <p:nvPr/>
            </p:nvSpPr>
            <p:spPr>
              <a:xfrm>
                <a:off x="5621340"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7" name="Rounded Rectangle 46"/>
              <p:cNvSpPr/>
              <p:nvPr/>
            </p:nvSpPr>
            <p:spPr>
              <a:xfrm>
                <a:off x="6192844" y="3279771"/>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8" name="Rounded Rectangle 47"/>
              <p:cNvSpPr/>
              <p:nvPr/>
            </p:nvSpPr>
            <p:spPr>
              <a:xfrm>
                <a:off x="6754824" y="3283083"/>
                <a:ext cx="490542" cy="49675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50" name="Straight Arrow Connector 49"/>
            <p:cNvCxnSpPr>
              <a:stCxn id="5" idx="0"/>
            </p:cNvCxnSpPr>
            <p:nvPr/>
          </p:nvCxnSpPr>
          <p:spPr>
            <a:xfrm rot="5400000" flipH="1" flipV="1">
              <a:off x="2180442" y="4568005"/>
              <a:ext cx="2928958" cy="1209746"/>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0"/>
            </p:cNvCxnSpPr>
            <p:nvPr/>
          </p:nvCxnSpPr>
          <p:spPr>
            <a:xfrm rot="16200000" flipV="1">
              <a:off x="1303742" y="4901050"/>
              <a:ext cx="3079704" cy="39290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0"/>
            </p:cNvCxnSpPr>
            <p:nvPr/>
          </p:nvCxnSpPr>
          <p:spPr>
            <a:xfrm rot="16200000" flipV="1">
              <a:off x="416275" y="4013584"/>
              <a:ext cx="3251982" cy="1995564"/>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 idx="0"/>
              <a:endCxn id="6" idx="1"/>
            </p:cNvCxnSpPr>
            <p:nvPr/>
          </p:nvCxnSpPr>
          <p:spPr>
            <a:xfrm rot="5400000" flipH="1" flipV="1">
              <a:off x="2875739" y="4401346"/>
              <a:ext cx="2400320" cy="207170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p:cNvCxnSpPr>
            <p:nvPr/>
          </p:nvCxnSpPr>
          <p:spPr>
            <a:xfrm rot="5400000" flipH="1" flipV="1">
              <a:off x="3896803" y="3208834"/>
              <a:ext cx="2571768" cy="428527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0"/>
            </p:cNvCxnSpPr>
            <p:nvPr/>
          </p:nvCxnSpPr>
          <p:spPr>
            <a:xfrm rot="5400000" flipH="1" flipV="1">
              <a:off x="4463545" y="2642092"/>
              <a:ext cx="2571768" cy="541876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 idx="3"/>
            </p:cNvCxnSpPr>
            <p:nvPr/>
          </p:nvCxnSpPr>
          <p:spPr>
            <a:xfrm flipV="1">
              <a:off x="6111882" y="3568835"/>
              <a:ext cx="1213444"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3"/>
            </p:cNvCxnSpPr>
            <p:nvPr/>
          </p:nvCxnSpPr>
          <p:spPr>
            <a:xfrm flipV="1">
              <a:off x="6111882" y="3568835"/>
              <a:ext cx="2346928"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 idx="3"/>
            </p:cNvCxnSpPr>
            <p:nvPr/>
          </p:nvCxnSpPr>
          <p:spPr>
            <a:xfrm flipV="1">
              <a:off x="6111882" y="3565523"/>
              <a:ext cx="1784948" cy="671514"/>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6" idx="0"/>
            </p:cNvCxnSpPr>
            <p:nvPr/>
          </p:nvCxnSpPr>
          <p:spPr>
            <a:xfrm rot="16200000" flipH="1">
              <a:off x="4126208" y="2294229"/>
              <a:ext cx="1040510" cy="193070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 idx="0"/>
            </p:cNvCxnSpPr>
            <p:nvPr/>
          </p:nvCxnSpPr>
          <p:spPr>
            <a:xfrm rot="16200000" flipV="1">
              <a:off x="2930725" y="1098746"/>
              <a:ext cx="1363534" cy="399864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 idx="0"/>
            </p:cNvCxnSpPr>
            <p:nvPr/>
          </p:nvCxnSpPr>
          <p:spPr>
            <a:xfrm rot="16200000" flipV="1">
              <a:off x="3533850" y="1701870"/>
              <a:ext cx="1191256" cy="296467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 idx="2"/>
              <a:endCxn id="5" idx="3"/>
            </p:cNvCxnSpPr>
            <p:nvPr/>
          </p:nvCxnSpPr>
          <p:spPr>
            <a:xfrm rot="10800000" flipV="1">
              <a:off x="3540114" y="6943680"/>
              <a:ext cx="2085996" cy="86585"/>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 idx="2"/>
              <a:endCxn id="5" idx="3"/>
            </p:cNvCxnSpPr>
            <p:nvPr/>
          </p:nvCxnSpPr>
          <p:spPr>
            <a:xfrm rot="10800000" flipV="1">
              <a:off x="3540114" y="6014986"/>
              <a:ext cx="3443318" cy="101527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 idx="2"/>
            </p:cNvCxnSpPr>
            <p:nvPr/>
          </p:nvCxnSpPr>
          <p:spPr>
            <a:xfrm rot="10800000">
              <a:off x="2647140" y="3557653"/>
              <a:ext cx="4336293" cy="245733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 idx="1"/>
            </p:cNvCxnSpPr>
            <p:nvPr/>
          </p:nvCxnSpPr>
          <p:spPr>
            <a:xfrm rot="16200000" flipV="1">
              <a:off x="1937906" y="2491953"/>
              <a:ext cx="3251982" cy="50388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 idx="1"/>
            </p:cNvCxnSpPr>
            <p:nvPr/>
          </p:nvCxnSpPr>
          <p:spPr>
            <a:xfrm rot="16200000" flipV="1">
              <a:off x="3702073" y="4256120"/>
              <a:ext cx="2928958" cy="183351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 idx="1"/>
            </p:cNvCxnSpPr>
            <p:nvPr/>
          </p:nvCxnSpPr>
          <p:spPr>
            <a:xfrm rot="5400000" flipH="1" flipV="1">
              <a:off x="7128184" y="4378037"/>
              <a:ext cx="1643074" cy="1018178"/>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 idx="2"/>
              <a:endCxn id="6" idx="2"/>
            </p:cNvCxnSpPr>
            <p:nvPr/>
          </p:nvCxnSpPr>
          <p:spPr>
            <a:xfrm rot="10800000">
              <a:off x="5611816" y="4694237"/>
              <a:ext cx="2800376" cy="392056"/>
            </a:xfrm>
            <a:prstGeom prst="straightConnector1">
              <a:avLst/>
            </a:prstGeom>
            <a:ln w="38100" cmpd="sng">
              <a:solidFill>
                <a:schemeClr val="accent2"/>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 idx="1"/>
            </p:cNvCxnSpPr>
            <p:nvPr/>
          </p:nvCxnSpPr>
          <p:spPr>
            <a:xfrm rot="5400000" flipH="1" flipV="1">
              <a:off x="5418434" y="4730465"/>
              <a:ext cx="2571768" cy="1242016"/>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11091" y="493689"/>
            <a:ext cx="9715568" cy="2031325"/>
          </a:xfrm>
          <a:prstGeom prst="rect">
            <a:avLst/>
          </a:prstGeom>
          <a:noFill/>
        </p:spPr>
        <p:txBody>
          <a:bodyPr wrap="square" rtlCol="0">
            <a:spAutoFit/>
          </a:bodyPr>
          <a:lstStyle/>
          <a:p>
            <a:r>
              <a:rPr lang="en-US" dirty="0" smtClean="0"/>
              <a:t>Figure shows one scenario with a Scabi Client writing User files and table data to DB-2 and DB-n and submitting split jobs / Compute Units to various Compute Servers for execution. The CUs will then process the User files and table data by accessing DB-2 and DB-n and writing results back to DB or returning results back to Scabi Client. The Client either directly receives the results from  the Compute Units or read results from User files and table data from DB-2 and DB-n.</a:t>
            </a:r>
          </a:p>
          <a:p>
            <a:endParaRPr lang="en-IN" dirty="0"/>
          </a:p>
        </p:txBody>
      </p:sp>
      <p:sp>
        <p:nvSpPr>
          <p:cNvPr id="57" name="Rounded Rectangular Callout 56"/>
          <p:cNvSpPr/>
          <p:nvPr/>
        </p:nvSpPr>
        <p:spPr>
          <a:xfrm>
            <a:off x="5254626" y="1993887"/>
            <a:ext cx="4643470" cy="1071570"/>
          </a:xfrm>
          <a:prstGeom prst="wedgeRoundRect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Scabi Client and Compute Servers resolve the namespace URL </a:t>
            </a:r>
            <a:r>
              <a:rPr lang="en-US" sz="1400" spc="-1" dirty="0" err="1" smtClean="0">
                <a:solidFill>
                  <a:schemeClr val="tx1"/>
                </a:solidFill>
                <a:uFill>
                  <a:solidFill>
                    <a:srgbClr val="FFFFFF"/>
                  </a:solidFill>
                </a:uFill>
              </a:rPr>
              <a:t>scabi</a:t>
            </a:r>
            <a:r>
              <a:rPr lang="en-US" sz="1400" spc="-1" dirty="0" smtClean="0">
                <a:solidFill>
                  <a:schemeClr val="tx1"/>
                </a:solidFill>
                <a:uFill>
                  <a:solidFill>
                    <a:srgbClr val="FFFFFF"/>
                  </a:solidFill>
                </a:uFill>
              </a:rPr>
              <a:t>:&lt;namespace&gt;:&lt;resource name&gt; into specific DB by contacting the Meta Server</a:t>
            </a:r>
            <a:endParaRPr lang="en-IN" sz="1400" dirty="0">
              <a:solidFill>
                <a:schemeClr val="tx1"/>
              </a:solidFill>
            </a:endParaRPr>
          </a:p>
        </p:txBody>
      </p:sp>
      <p:sp>
        <p:nvSpPr>
          <p:cNvPr id="52" name="TextBox 51"/>
          <p:cNvSpPr txBox="1"/>
          <p:nvPr/>
        </p:nvSpPr>
        <p:spPr>
          <a:xfrm>
            <a:off x="111090" y="136499"/>
            <a:ext cx="3275256" cy="369332"/>
          </a:xfrm>
          <a:prstGeom prst="rect">
            <a:avLst/>
          </a:prstGeom>
          <a:noFill/>
        </p:spPr>
        <p:txBody>
          <a:bodyPr wrap="none" rtlCol="0">
            <a:spAutoFit/>
          </a:bodyPr>
          <a:lstStyle/>
          <a:p>
            <a:r>
              <a:rPr lang="en-US" dirty="0" smtClean="0">
                <a:solidFill>
                  <a:srgbClr val="0070C0"/>
                </a:solidFill>
              </a:rPr>
              <a:t>Scabi Namespace (continued)</a:t>
            </a:r>
            <a:endParaRPr lang="en-IN" dirty="0">
              <a:solidFill>
                <a:srgbClr val="0070C0"/>
              </a:solidFill>
            </a:endParaRPr>
          </a:p>
        </p:txBody>
      </p:sp>
      <p:sp>
        <p:nvSpPr>
          <p:cNvPr id="54" name="TextBox 5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a:t>
            </a:r>
          </a:p>
        </p:txBody>
      </p:sp>
      <p:sp>
        <p:nvSpPr>
          <p:cNvPr id="5" name="TextBox 4"/>
          <p:cNvSpPr txBox="1"/>
          <p:nvPr/>
        </p:nvSpPr>
        <p:spPr>
          <a:xfrm>
            <a:off x="182528" y="493689"/>
            <a:ext cx="9358378" cy="830997"/>
          </a:xfrm>
          <a:prstGeom prst="rect">
            <a:avLst/>
          </a:prstGeom>
          <a:noFill/>
        </p:spPr>
        <p:txBody>
          <a:bodyPr wrap="square" rtlCol="0">
            <a:spAutoFit/>
          </a:bodyPr>
          <a:lstStyle/>
          <a:p>
            <a:r>
              <a:rPr lang="en-US" sz="1600" dirty="0" smtClean="0"/>
              <a:t>User programs use Scabi Client API to split jobs or programs into Compute Units. Users extend the DComputeUnit class and implement the compute() method. Users can then use </a:t>
            </a:r>
            <a:r>
              <a:rPr lang="en-US" sz="1600" dirty="0" err="1" smtClean="0"/>
              <a:t>DCompute</a:t>
            </a:r>
            <a:r>
              <a:rPr lang="en-US" sz="1600" dirty="0" smtClean="0"/>
              <a:t> class to submit the Compute Units to the Scabi Cluster for  execution in the Compute Servers.</a:t>
            </a:r>
          </a:p>
        </p:txBody>
      </p:sp>
      <p:sp>
        <p:nvSpPr>
          <p:cNvPr id="6" name="TextBox 5"/>
          <p:cNvSpPr txBox="1"/>
          <p:nvPr/>
        </p:nvSpPr>
        <p:spPr>
          <a:xfrm>
            <a:off x="182528" y="3392715"/>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a:t>
            </a:r>
          </a:p>
        </p:txBody>
      </p:sp>
      <p:sp>
        <p:nvSpPr>
          <p:cNvPr id="7" name="TextBox 6"/>
          <p:cNvSpPr txBox="1"/>
          <p:nvPr/>
        </p:nvSpPr>
        <p:spPr>
          <a:xfrm>
            <a:off x="182528" y="3749905"/>
            <a:ext cx="9286940" cy="1815882"/>
          </a:xfrm>
          <a:prstGeom prst="rect">
            <a:avLst/>
          </a:prstGeom>
          <a:noFill/>
        </p:spPr>
        <p:txBody>
          <a:bodyPr wrap="square" rtlCol="0">
            <a:spAutoFit/>
          </a:bodyPr>
          <a:lstStyle/>
          <a:p>
            <a:r>
              <a:rPr lang="en-US" sz="1600" dirty="0" smtClean="0"/>
              <a:t>Let’s take a Prime number example. To check if a given number N is Prime, we need to divide with all the previous Prime numbers or with 2 and all previous odd numbers till square root of N to check if N is divisible. If N contains millions of digits, this process will become a time consuming computing for a single PC or a computer hardware with thousands of cores or CPUs.</a:t>
            </a:r>
          </a:p>
          <a:p>
            <a:endParaRPr lang="en-US" sz="1600" dirty="0" smtClean="0"/>
          </a:p>
          <a:p>
            <a:r>
              <a:rPr lang="en-US" sz="1600" dirty="0" smtClean="0"/>
              <a:t>To give an idea for comparison, Java’s long has a maximum of 19 digits and double has a maximum of 308 digits.</a:t>
            </a:r>
            <a:endParaRPr lang="en-IN" sz="1600" dirty="0"/>
          </a:p>
        </p:txBody>
      </p:sp>
      <p:graphicFrame>
        <p:nvGraphicFramePr>
          <p:cNvPr id="1027" name="Object 3"/>
          <p:cNvGraphicFramePr>
            <a:graphicFrameLocks noChangeAspect="1"/>
          </p:cNvGraphicFramePr>
          <p:nvPr/>
        </p:nvGraphicFramePr>
        <p:xfrm>
          <a:off x="7540642" y="5542350"/>
          <a:ext cx="428628" cy="335448"/>
        </p:xfrm>
        <a:graphic>
          <a:graphicData uri="http://schemas.openxmlformats.org/presentationml/2006/ole">
            <p:oleObj spid="_x0000_s1027" name="Equation" r:id="rId3" imgW="291960" imgH="228600" progId="Equation.3">
              <p:embed/>
            </p:oleObj>
          </a:graphicData>
        </a:graphic>
      </p:graphicFrame>
      <p:sp>
        <p:nvSpPr>
          <p:cNvPr id="9" name="TextBox 8"/>
          <p:cNvSpPr txBox="1"/>
          <p:nvPr/>
        </p:nvSpPr>
        <p:spPr>
          <a:xfrm>
            <a:off x="1702393" y="5508466"/>
            <a:ext cx="5981125" cy="369332"/>
          </a:xfrm>
          <a:prstGeom prst="rect">
            <a:avLst/>
          </a:prstGeom>
          <a:noFill/>
        </p:spPr>
        <p:txBody>
          <a:bodyPr wrap="none" rtlCol="0">
            <a:spAutoFit/>
          </a:bodyPr>
          <a:lstStyle/>
          <a:p>
            <a:r>
              <a:rPr lang="en-US" dirty="0" smtClean="0"/>
              <a:t>Job : Check if N is divisible by 2 and all odd numbers &lt;= </a:t>
            </a:r>
            <a:endParaRPr lang="en-IN" dirty="0"/>
          </a:p>
        </p:txBody>
      </p:sp>
      <p:sp>
        <p:nvSpPr>
          <p:cNvPr id="10" name="TextBox 9"/>
          <p:cNvSpPr txBox="1"/>
          <p:nvPr/>
        </p:nvSpPr>
        <p:spPr>
          <a:xfrm>
            <a:off x="2291054" y="5865656"/>
            <a:ext cx="1249060" cy="369332"/>
          </a:xfrm>
          <a:prstGeom prst="rect">
            <a:avLst/>
          </a:prstGeom>
          <a:noFill/>
        </p:spPr>
        <p:txBody>
          <a:bodyPr wrap="none" rtlCol="0">
            <a:spAutoFit/>
          </a:bodyPr>
          <a:lstStyle/>
          <a:p>
            <a:r>
              <a:rPr lang="en-US" dirty="0" smtClean="0"/>
              <a:t>2, 3, 5, …,</a:t>
            </a:r>
            <a:endParaRPr lang="en-IN" dirty="0"/>
          </a:p>
        </p:txBody>
      </p:sp>
      <p:graphicFrame>
        <p:nvGraphicFramePr>
          <p:cNvPr id="1028" name="Object 4"/>
          <p:cNvGraphicFramePr>
            <a:graphicFrameLocks noChangeAspect="1"/>
          </p:cNvGraphicFramePr>
          <p:nvPr/>
        </p:nvGraphicFramePr>
        <p:xfrm>
          <a:off x="3397238" y="5887884"/>
          <a:ext cx="428625" cy="334962"/>
        </p:xfrm>
        <a:graphic>
          <a:graphicData uri="http://schemas.openxmlformats.org/presentationml/2006/ole">
            <p:oleObj spid="_x0000_s1028" name="Equation" r:id="rId4" imgW="291960" imgH="228600" progId="Equation.3">
              <p:embed/>
            </p:oleObj>
          </a:graphicData>
        </a:graphic>
      </p:graphicFrame>
      <p:sp>
        <p:nvSpPr>
          <p:cNvPr id="11" name="TextBox 10"/>
          <p:cNvSpPr txBox="1"/>
          <p:nvPr/>
        </p:nvSpPr>
        <p:spPr>
          <a:xfrm>
            <a:off x="182529" y="659217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100,000, then 100,000 DComputeUnit objects will be executed in the Scabi Cluster in various Compute Servers.</a:t>
            </a:r>
            <a:endParaRPr lang="en-IN" sz="1600" dirty="0"/>
          </a:p>
        </p:txBody>
      </p:sp>
      <p:sp>
        <p:nvSpPr>
          <p:cNvPr id="12" name="TextBox 11"/>
          <p:cNvSpPr txBox="1"/>
          <p:nvPr/>
        </p:nvSpPr>
        <p:spPr>
          <a:xfrm>
            <a:off x="182528" y="1638673"/>
            <a:ext cx="9825126" cy="1569660"/>
          </a:xfrm>
          <a:prstGeom prst="rect">
            <a:avLst/>
          </a:prstGeom>
          <a:noFill/>
        </p:spPr>
        <p:txBody>
          <a:bodyPr wrap="square" rtlCol="0">
            <a:spAutoFit/>
          </a:bodyPr>
          <a:lstStyle/>
          <a:p>
            <a:r>
              <a:rPr lang="en-US" sz="1600" dirty="0" smtClean="0"/>
              <a:t>Submitting User jobs or programs for execution in the Scabi Cluster involve the following steps:-</a:t>
            </a:r>
          </a:p>
          <a:p>
            <a:pPr marL="342900" indent="-342900">
              <a:buFont typeface="+mj-lt"/>
              <a:buAutoNum type="arabicPeriod"/>
            </a:pPr>
            <a:r>
              <a:rPr lang="en-US" sz="1600" dirty="0" smtClean="0"/>
              <a:t>Splitting the User’s job or program</a:t>
            </a:r>
          </a:p>
          <a:p>
            <a:pPr marL="342900" indent="-342900">
              <a:buFont typeface="+mj-lt"/>
              <a:buAutoNum type="arabicPeriod"/>
            </a:pPr>
            <a:r>
              <a:rPr lang="en-US" sz="1600" dirty="0" smtClean="0"/>
              <a:t>Extend the DComputeUnit class and implement the compute() method</a:t>
            </a:r>
          </a:p>
          <a:p>
            <a:pPr marL="342900" indent="-342900">
              <a:buFont typeface="+mj-lt"/>
              <a:buAutoNum type="arabicPeriod"/>
            </a:pPr>
            <a:r>
              <a:rPr lang="en-US" sz="1600" dirty="0" smtClean="0"/>
              <a:t>Use </a:t>
            </a:r>
            <a:r>
              <a:rPr lang="en-US" sz="1600" dirty="0" err="1" smtClean="0"/>
              <a:t>DCompute</a:t>
            </a:r>
            <a:r>
              <a:rPr lang="en-US" sz="1600" dirty="0" smtClean="0"/>
              <a:t> class to submit the DComputeUnit class for execution in the Scabi </a:t>
            </a:r>
          </a:p>
          <a:p>
            <a:pPr marL="342900" indent="-342900"/>
            <a:r>
              <a:rPr lang="en-US" sz="1600" dirty="0" smtClean="0"/>
              <a:t>       Cluster</a:t>
            </a:r>
          </a:p>
          <a:p>
            <a:pPr marL="342900" indent="-342900"/>
            <a:r>
              <a:rPr lang="en-US" sz="1600" dirty="0" smtClean="0"/>
              <a:t>4.    Retrieve the execution results</a:t>
            </a:r>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621510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8759129" cy="584775"/>
          </a:xfrm>
          <a:prstGeom prst="rect">
            <a:avLst/>
          </a:prstGeom>
          <a:noFill/>
        </p:spPr>
        <p:txBody>
          <a:bodyPr wrap="none" rtlCol="0">
            <a:spAutoFit/>
          </a:bodyPr>
          <a:lstStyle/>
          <a:p>
            <a:r>
              <a:rPr lang="en-US" sz="1600" dirty="0" smtClean="0"/>
              <a:t>Each DComputeUnit object below checks for division of N only for the following set of numbers</a:t>
            </a:r>
          </a:p>
          <a:p>
            <a:r>
              <a:rPr lang="en-US" sz="1600" dirty="0" smtClean="0"/>
              <a:t>shown below:-</a:t>
            </a:r>
            <a:endParaRPr lang="en-IN" sz="1600" dirty="0"/>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2052"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4" name="Rounded Rectangle 23"/>
          <p:cNvSpPr/>
          <p:nvPr/>
        </p:nvSpPr>
        <p:spPr>
          <a:xfrm>
            <a:off x="4040180"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+2</a:t>
            </a:r>
            <a:endParaRPr lang="en-IN" dirty="0">
              <a:solidFill>
                <a:schemeClr val="tx1"/>
              </a:solidFill>
            </a:endParaRPr>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897436"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+4</a:t>
            </a:r>
            <a:endParaRPr lang="en-IN" dirty="0">
              <a:solidFill>
                <a:schemeClr val="tx1"/>
              </a:solidFill>
            </a:endParaRPr>
          </a:p>
        </p:txBody>
      </p:sp>
      <p:sp>
        <p:nvSpPr>
          <p:cNvPr id="27" name="Rounded Rectangle 26"/>
          <p:cNvSpPr/>
          <p:nvPr/>
        </p:nvSpPr>
        <p:spPr>
          <a:xfrm>
            <a:off x="7969270" y="2542237"/>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endParaRPr lang="en-IN" baseline="-25000" dirty="0">
              <a:solidFill>
                <a:schemeClr val="tx1"/>
              </a:solidFill>
            </a:endParaRPr>
          </a:p>
        </p:txBody>
      </p:sp>
      <p:sp>
        <p:nvSpPr>
          <p:cNvPr id="28" name="Rounded Rectangle 27"/>
          <p:cNvSpPr/>
          <p:nvPr/>
        </p:nvSpPr>
        <p:spPr>
          <a:xfrm>
            <a:off x="4111618"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+2</a:t>
            </a:r>
            <a:endParaRPr lang="en-IN" dirty="0">
              <a:solidFill>
                <a:schemeClr val="tx1"/>
              </a:solidFill>
            </a:endParaRPr>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#100,000</a:t>
            </a:r>
            <a:endParaRPr lang="en-IN" sz="1400" dirty="0"/>
          </a:p>
        </p:txBody>
      </p:sp>
      <p:sp>
        <p:nvSpPr>
          <p:cNvPr id="34" name="Rounded Rectangle 33"/>
          <p:cNvSpPr/>
          <p:nvPr/>
        </p:nvSpPr>
        <p:spPr>
          <a:xfrm>
            <a:off x="7897832" y="4328187"/>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100000</a:t>
            </a:r>
            <a:endParaRPr lang="en-IN" dirty="0">
              <a:solidFill>
                <a:schemeClr val="tx1"/>
              </a:solidFill>
            </a:endParaRPr>
          </a:p>
        </p:txBody>
      </p:sp>
      <p:sp>
        <p:nvSpPr>
          <p:cNvPr id="35" name="Rounded Rectangle 34"/>
          <p:cNvSpPr/>
          <p:nvPr/>
        </p:nvSpPr>
        <p:spPr>
          <a:xfrm>
            <a:off x="5254626"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+4</a:t>
            </a:r>
            <a:endParaRPr lang="en-IN" dirty="0">
              <a:solidFill>
                <a:schemeClr val="tx1"/>
              </a:solidFill>
            </a:endParaRPr>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4" name="Object 6"/>
          <p:cNvGraphicFramePr>
            <a:graphicFrameLocks noChangeAspect="1"/>
          </p:cNvGraphicFramePr>
          <p:nvPr/>
        </p:nvGraphicFramePr>
        <p:xfrm>
          <a:off x="5040312" y="5351473"/>
          <a:ext cx="428625" cy="334962"/>
        </p:xfrm>
        <a:graphic>
          <a:graphicData uri="http://schemas.openxmlformats.org/presentationml/2006/ole">
            <p:oleObj spid="_x0000_s2054" name="Equation" r:id="rId4" imgW="291960" imgH="228600" progId="Equation.3">
              <p:embed/>
            </p:oleObj>
          </a:graphicData>
        </a:graphic>
      </p:graphicFrame>
      <p:cxnSp>
        <p:nvCxnSpPr>
          <p:cNvPr id="33" name="Straight Connector 32"/>
          <p:cNvCxnSpPr/>
          <p:nvPr/>
        </p:nvCxnSpPr>
        <p:spPr>
          <a:xfrm>
            <a:off x="4397370" y="5707075"/>
            <a:ext cx="192882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25932" y="5696521"/>
            <a:ext cx="2104166" cy="369332"/>
          </a:xfrm>
          <a:prstGeom prst="rect">
            <a:avLst/>
          </a:prstGeom>
          <a:noFill/>
        </p:spPr>
        <p:txBody>
          <a:bodyPr wrap="none" rtlCol="0">
            <a:spAutoFit/>
          </a:bodyPr>
          <a:lstStyle/>
          <a:p>
            <a:r>
              <a:rPr lang="en-US" dirty="0" smtClean="0"/>
              <a:t>getTU() Total Units</a:t>
            </a:r>
            <a:endParaRPr lang="en-IN" dirty="0"/>
          </a:p>
        </p:txBody>
      </p:sp>
      <p:sp>
        <p:nvSpPr>
          <p:cNvPr id="38" name="TextBox 37"/>
          <p:cNvSpPr txBox="1"/>
          <p:nvPr/>
        </p:nvSpPr>
        <p:spPr>
          <a:xfrm>
            <a:off x="6326196" y="5494349"/>
            <a:ext cx="453970" cy="369332"/>
          </a:xfrm>
          <a:prstGeom prst="rect">
            <a:avLst/>
          </a:prstGeom>
          <a:noFill/>
        </p:spPr>
        <p:txBody>
          <a:bodyPr wrap="none" rtlCol="0">
            <a:spAutoFit/>
          </a:bodyPr>
          <a:lstStyle/>
          <a:p>
            <a:r>
              <a:rPr lang="en-US" dirty="0" smtClean="0"/>
              <a:t>X </a:t>
            </a:r>
            <a:r>
              <a:rPr lang="en-US" dirty="0" err="1" smtClean="0"/>
              <a:t>i</a:t>
            </a:r>
            <a:endParaRPr lang="en-IN" dirty="0"/>
          </a:p>
        </p:txBody>
      </p:sp>
      <p:sp>
        <p:nvSpPr>
          <p:cNvPr id="39" name="TextBox 38"/>
          <p:cNvSpPr txBox="1"/>
          <p:nvPr/>
        </p:nvSpPr>
        <p:spPr>
          <a:xfrm>
            <a:off x="3089904" y="5494349"/>
            <a:ext cx="1378904" cy="369332"/>
          </a:xfrm>
          <a:prstGeom prst="rect">
            <a:avLst/>
          </a:prstGeom>
          <a:noFill/>
        </p:spPr>
        <p:txBody>
          <a:bodyPr wrap="none" rtlCol="0">
            <a:spAutoFit/>
          </a:bodyPr>
          <a:lstStyle/>
          <a:p>
            <a:r>
              <a:rPr lang="en-US" dirty="0" smtClean="0"/>
              <a:t>Where P</a:t>
            </a:r>
            <a:r>
              <a:rPr lang="en-US" baseline="-25000" dirty="0" smtClean="0"/>
              <a:t>i</a:t>
            </a:r>
            <a:r>
              <a:rPr lang="en-US" dirty="0" smtClean="0"/>
              <a:t> = </a:t>
            </a:r>
            <a:endParaRPr lang="en-IN" dirty="0"/>
          </a:p>
        </p:txBody>
      </p:sp>
      <p:sp>
        <p:nvSpPr>
          <p:cNvPr id="31" name="TextBox 3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 </a:t>
            </a:r>
          </a:p>
        </p:txBody>
      </p:sp>
      <p:sp>
        <p:nvSpPr>
          <p:cNvPr id="6" name="TextBox 5"/>
          <p:cNvSpPr txBox="1"/>
          <p:nvPr/>
        </p:nvSpPr>
        <p:spPr>
          <a:xfrm>
            <a:off x="182528" y="493689"/>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a:t>
            </a:r>
          </a:p>
        </p:txBody>
      </p:sp>
      <p:sp>
        <p:nvSpPr>
          <p:cNvPr id="7" name="TextBox 6"/>
          <p:cNvSpPr txBox="1"/>
          <p:nvPr/>
        </p:nvSpPr>
        <p:spPr>
          <a:xfrm>
            <a:off x="182528" y="850879"/>
            <a:ext cx="9286940" cy="1569660"/>
          </a:xfrm>
          <a:prstGeom prst="rect">
            <a:avLst/>
          </a:prstGeom>
          <a:noFill/>
        </p:spPr>
        <p:txBody>
          <a:bodyPr wrap="square" rtlCol="0">
            <a:spAutoFit/>
          </a:bodyPr>
          <a:lstStyle/>
          <a:p>
            <a:r>
              <a:rPr lang="en-IN" sz="1600" spc="-1" dirty="0" smtClean="0">
                <a:solidFill>
                  <a:srgbClr val="000000"/>
                </a:solidFill>
                <a:uFill>
                  <a:solidFill>
                    <a:srgbClr val="FFFFFF"/>
                  </a:solidFill>
                </a:uFill>
              </a:rPr>
              <a:t>A meteorological department's data contains Geographical temperature variations from 1980 to 2015 automatically recorded by instrumentation devices each hour. The department needs to obtain mean-average of temperature variations per month basis for their research purposes. The calculation becomes complex as they want to apply complex statistical formula. </a:t>
            </a:r>
            <a:r>
              <a:rPr lang="en-US" sz="1600" dirty="0" smtClean="0"/>
              <a:t>If the data contains millions of records to be processed, this process will become a time consuming computing for a single PC or a computer hardware with thousands of cores or CPUs.</a:t>
            </a:r>
            <a:endParaRPr lang="en-IN" sz="1600" dirty="0"/>
          </a:p>
        </p:txBody>
      </p:sp>
      <p:sp>
        <p:nvSpPr>
          <p:cNvPr id="9" name="TextBox 8"/>
          <p:cNvSpPr txBox="1"/>
          <p:nvPr/>
        </p:nvSpPr>
        <p:spPr>
          <a:xfrm>
            <a:off x="182529" y="2565391"/>
            <a:ext cx="9429816" cy="646331"/>
          </a:xfrm>
          <a:prstGeom prst="rect">
            <a:avLst/>
          </a:prstGeom>
          <a:noFill/>
        </p:spPr>
        <p:txBody>
          <a:bodyPr wrap="square" rtlCol="0">
            <a:spAutoFit/>
          </a:bodyPr>
          <a:lstStyle/>
          <a:p>
            <a:r>
              <a:rPr lang="en-US" dirty="0" smtClean="0"/>
              <a:t>Job : Calculate mean-average of temperature variations per month basis from 1980 to 2015 and apply the department’s statistical formula</a:t>
            </a:r>
            <a:endParaRPr lang="en-IN" dirty="0"/>
          </a:p>
        </p:txBody>
      </p:sp>
      <p:sp>
        <p:nvSpPr>
          <p:cNvPr id="11" name="TextBox 10"/>
          <p:cNvSpPr txBox="1"/>
          <p:nvPr/>
        </p:nvSpPr>
        <p:spPr>
          <a:xfrm>
            <a:off x="182529" y="337746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36 to split by Year, then 36 DComputeUnit objects will be executed in the Scabi Cluster in various Compute Servers.</a:t>
            </a:r>
            <a:endParaRPr lang="en-IN" sz="1600"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592935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7882158" cy="338554"/>
          </a:xfrm>
          <a:prstGeom prst="rect">
            <a:avLst/>
          </a:prstGeom>
          <a:noFill/>
        </p:spPr>
        <p:txBody>
          <a:bodyPr wrap="none" rtlCol="0">
            <a:spAutoFit/>
          </a:bodyPr>
          <a:lstStyle/>
          <a:p>
            <a:r>
              <a:rPr lang="en-US" sz="1600" dirty="0" smtClean="0"/>
              <a:t>Each DComputeUnit object below checks for 12 months of an Year as shown below:-</a:t>
            </a:r>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4098"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#36</a:t>
            </a:r>
            <a:endParaRPr lang="en-IN" sz="1400" dirty="0"/>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8755088" y="185101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a:t>
            </a:r>
            <a:endParaRPr lang="en-IN" dirty="0">
              <a:solidFill>
                <a:schemeClr val="tx1"/>
              </a:solidFill>
            </a:endParaRPr>
          </a:p>
        </p:txBody>
      </p:sp>
      <p:sp>
        <p:nvSpPr>
          <p:cNvPr id="31" name="TextBox 30"/>
          <p:cNvSpPr txBox="1"/>
          <p:nvPr/>
        </p:nvSpPr>
        <p:spPr>
          <a:xfrm>
            <a:off x="8969402" y="1136631"/>
            <a:ext cx="650819" cy="369332"/>
          </a:xfrm>
          <a:prstGeom prst="rect">
            <a:avLst/>
          </a:prstGeom>
          <a:noFill/>
        </p:spPr>
        <p:txBody>
          <a:bodyPr wrap="none" rtlCol="0">
            <a:spAutoFit/>
          </a:bodyPr>
          <a:lstStyle/>
          <a:p>
            <a:r>
              <a:rPr lang="en-US" dirty="0" smtClean="0"/>
              <a:t>Year</a:t>
            </a:r>
            <a:endParaRPr lang="en-IN" dirty="0"/>
          </a:p>
        </p:txBody>
      </p:sp>
      <p:sp>
        <p:nvSpPr>
          <p:cNvPr id="33" name="Down Arrow 32"/>
          <p:cNvSpPr/>
          <p:nvPr/>
        </p:nvSpPr>
        <p:spPr>
          <a:xfrm>
            <a:off x="9255154" y="1493821"/>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8612212" y="2565391"/>
            <a:ext cx="1357322"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1980+(2-1)</a:t>
            </a:r>
            <a:endParaRPr lang="en-IN" dirty="0">
              <a:solidFill>
                <a:schemeClr val="tx1"/>
              </a:solidFill>
            </a:endParaRPr>
          </a:p>
        </p:txBody>
      </p:sp>
      <p:sp>
        <p:nvSpPr>
          <p:cNvPr id="38" name="Rounded Rectangle 37"/>
          <p:cNvSpPr/>
          <p:nvPr/>
        </p:nvSpPr>
        <p:spPr>
          <a:xfrm>
            <a:off x="4183056"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39" name="Rounded Rectangle 38"/>
          <p:cNvSpPr/>
          <p:nvPr/>
        </p:nvSpPr>
        <p:spPr>
          <a:xfrm>
            <a:off x="4683122"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0" name="Rounded Rectangle 39"/>
          <p:cNvSpPr/>
          <p:nvPr/>
        </p:nvSpPr>
        <p:spPr>
          <a:xfrm>
            <a:off x="5183188"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1" name="Rounded Rectangle 40"/>
          <p:cNvSpPr/>
          <p:nvPr/>
        </p:nvSpPr>
        <p:spPr>
          <a:xfrm>
            <a:off x="8040708" y="2565391"/>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42" name="Rounded Rectangle 41"/>
          <p:cNvSpPr/>
          <p:nvPr/>
        </p:nvSpPr>
        <p:spPr>
          <a:xfrm>
            <a:off x="8540775" y="4279903"/>
            <a:ext cx="153985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1980+(36-1)</a:t>
            </a:r>
            <a:endParaRPr lang="en-IN" dirty="0">
              <a:solidFill>
                <a:schemeClr val="tx1"/>
              </a:solidFill>
            </a:endParaRPr>
          </a:p>
        </p:txBody>
      </p:sp>
      <p:sp>
        <p:nvSpPr>
          <p:cNvPr id="43" name="Rounded Rectangle 42"/>
          <p:cNvSpPr/>
          <p:nvPr/>
        </p:nvSpPr>
        <p:spPr>
          <a:xfrm>
            <a:off x="4111618"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44" name="Rounded Rectangle 43"/>
          <p:cNvSpPr/>
          <p:nvPr/>
        </p:nvSpPr>
        <p:spPr>
          <a:xfrm>
            <a:off x="4611684"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5" name="Rounded Rectangle 44"/>
          <p:cNvSpPr/>
          <p:nvPr/>
        </p:nvSpPr>
        <p:spPr>
          <a:xfrm>
            <a:off x="5111750"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6" name="Rounded Rectangle 45"/>
          <p:cNvSpPr/>
          <p:nvPr/>
        </p:nvSpPr>
        <p:spPr>
          <a:xfrm>
            <a:off x="7969270" y="4279903"/>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34" name="TextBox 3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(a) MyFirstUnit Class</a:t>
            </a:r>
            <a:endParaRPr lang="en-US" dirty="0" smtClean="0">
              <a:solidFill>
                <a:srgbClr val="0070C0"/>
              </a:solidFill>
            </a:endParaRPr>
          </a:p>
        </p:txBody>
      </p:sp>
      <p:sp>
        <p:nvSpPr>
          <p:cNvPr id="7" name="TextBox 6"/>
          <p:cNvSpPr txBox="1"/>
          <p:nvPr/>
        </p:nvSpPr>
        <p:spPr>
          <a:xfrm>
            <a:off x="253966" y="1386803"/>
            <a:ext cx="9286940" cy="289310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rPr>
              <a:t>public class MyFirstUnit extends DComputeUnit {</a:t>
            </a:r>
          </a:p>
          <a:p>
            <a:endParaRPr lang="en-US" sz="1400" dirty="0" smtClean="0">
              <a:solidFill>
                <a:schemeClr val="accent6"/>
              </a:solidFill>
            </a:endParaRPr>
          </a:p>
          <a:p>
            <a:r>
              <a:rPr lang="en-US" sz="1400" dirty="0" smtClean="0">
                <a:solidFill>
                  <a:schemeClr val="accent6"/>
                </a:solidFill>
              </a:rPr>
              <a:t>	public String compute(</a:t>
            </a:r>
            <a:r>
              <a:rPr lang="en-US" sz="1400" dirty="0" err="1" smtClean="0">
                <a:solidFill>
                  <a:schemeClr val="accent6"/>
                </a:solidFill>
              </a:rPr>
              <a:t>DComputeContext</a:t>
            </a:r>
            <a:r>
              <a:rPr lang="en-US" sz="1400" dirty="0" smtClean="0">
                <a:solidFill>
                  <a:schemeClr val="accent6"/>
                </a:solidFill>
              </a:rPr>
              <a:t> context) {</a:t>
            </a:r>
          </a:p>
          <a:p>
            <a:endParaRPr lang="en-US" sz="1400" dirty="0" smtClean="0">
              <a:solidFill>
                <a:schemeClr val="accent6"/>
              </a:solidFill>
            </a:endParaRPr>
          </a:p>
          <a:p>
            <a:r>
              <a:rPr lang="en-US" sz="1400" dirty="0" smtClean="0">
                <a:solidFill>
                  <a:schemeClr val="accent6"/>
                </a:solidFill>
              </a:rPr>
              <a:t>		int totalUnits = context.getTU();</a:t>
            </a:r>
          </a:p>
          <a:p>
            <a:r>
              <a:rPr lang="en-US" sz="1400" dirty="0" smtClean="0">
                <a:solidFill>
                  <a:schemeClr val="accent6"/>
                </a:solidFill>
              </a:rPr>
              <a:t>		int thisUnit = context.getCU();</a:t>
            </a:r>
          </a:p>
          <a:p>
            <a:endParaRPr lang="en-US" sz="1400" dirty="0" smtClean="0">
              <a:solidFill>
                <a:schemeClr val="accent6"/>
              </a:solidFill>
            </a:endParaRPr>
          </a:p>
          <a:p>
            <a:r>
              <a:rPr lang="en-US" sz="1400" dirty="0" smtClean="0">
                <a:solidFill>
                  <a:schemeClr val="accent6"/>
                </a:solidFill>
              </a:rPr>
              <a:t>		String result = “Hello from this unit CU #” + thisUnit);</a:t>
            </a:r>
          </a:p>
          <a:p>
            <a:endParaRPr lang="en-US" sz="1400" dirty="0" smtClean="0">
              <a:solidFill>
                <a:schemeClr val="accent6"/>
              </a:solidFill>
            </a:endParaRPr>
          </a:p>
          <a:p>
            <a:r>
              <a:rPr lang="en-US" sz="1400" dirty="0" smtClean="0">
                <a:solidFill>
                  <a:schemeClr val="accent6"/>
                </a:solidFill>
              </a:rPr>
              <a:t>		return result;</a:t>
            </a:r>
          </a:p>
          <a:p>
            <a:r>
              <a:rPr lang="en-US" sz="1400" dirty="0" smtClean="0">
                <a:solidFill>
                  <a:schemeClr val="accent6"/>
                </a:solidFill>
              </a:rPr>
              <a:t>	}</a:t>
            </a:r>
          </a:p>
          <a:p>
            <a:endParaRPr lang="en-US" sz="1400" dirty="0" smtClean="0">
              <a:solidFill>
                <a:schemeClr val="accent6"/>
              </a:solidFill>
            </a:endParaRPr>
          </a:p>
          <a:p>
            <a:r>
              <a:rPr lang="en-US" sz="1400" dirty="0" smtClean="0">
                <a:solidFill>
                  <a:schemeClr val="accent6"/>
                </a:solidFill>
              </a:rPr>
              <a:t>}</a:t>
            </a:r>
            <a:endParaRPr lang="en-IN" sz="1400" dirty="0">
              <a:solidFill>
                <a:schemeClr val="accent6"/>
              </a:solidFill>
            </a:endParaRPr>
          </a:p>
        </p:txBody>
      </p:sp>
      <p:sp>
        <p:nvSpPr>
          <p:cNvPr id="8" name="TextBox 7"/>
          <p:cNvSpPr txBox="1"/>
          <p:nvPr/>
        </p:nvSpPr>
        <p:spPr>
          <a:xfrm>
            <a:off x="111090" y="4494217"/>
            <a:ext cx="9777035" cy="2031325"/>
          </a:xfrm>
          <a:prstGeom prst="rect">
            <a:avLst/>
          </a:prstGeom>
          <a:noFill/>
        </p:spPr>
        <p:txBody>
          <a:bodyPr wrap="none" rtlCol="0">
            <a:spAutoFit/>
          </a:bodyPr>
          <a:lstStyle/>
          <a:p>
            <a:r>
              <a:rPr lang="en-US" dirty="0" smtClean="0"/>
              <a:t>The code above creates a class MyFirstUnit by extending DComputeUnit and implements </a:t>
            </a:r>
          </a:p>
          <a:p>
            <a:r>
              <a:rPr lang="en-US" dirty="0" smtClean="0"/>
              <a:t>the compute() method. context will be passed to each Compute Unit object running in the </a:t>
            </a:r>
          </a:p>
          <a:p>
            <a:r>
              <a:rPr lang="en-US" dirty="0" smtClean="0"/>
              <a:t>Compute Servers by the Scabi framework.</a:t>
            </a:r>
          </a:p>
          <a:p>
            <a:endParaRPr lang="en-US" dirty="0" smtClean="0"/>
          </a:p>
          <a:p>
            <a:r>
              <a:rPr lang="en-US" dirty="0" smtClean="0"/>
              <a:t>getTU() will give the Total number of Compute Units or the split jobs as specified by the User,</a:t>
            </a:r>
          </a:p>
          <a:p>
            <a:r>
              <a:rPr lang="en-US" dirty="0" smtClean="0"/>
              <a:t>getCU() is the Compute Unit number of this particular Compute Unit object running in the </a:t>
            </a:r>
          </a:p>
          <a:p>
            <a:r>
              <a:rPr lang="en-US" dirty="0" smtClean="0"/>
              <a:t>Compute Server.</a:t>
            </a:r>
            <a:endParaRPr lang="en-IN" dirty="0"/>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endParaRPr lang="en-US" dirty="0" smtClean="0">
              <a:solidFill>
                <a:srgbClr val="0070C0"/>
              </a:solidFill>
            </a:endParaRPr>
          </a:p>
        </p:txBody>
      </p:sp>
      <p:sp>
        <p:nvSpPr>
          <p:cNvPr id="7" name="TextBox 6"/>
          <p:cNvSpPr txBox="1"/>
          <p:nvPr/>
        </p:nvSpPr>
        <p:spPr>
          <a:xfrm>
            <a:off x="182528" y="1366471"/>
            <a:ext cx="9429816" cy="590931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latin typeface="Tahoma" pitchFamily="34" charset="0"/>
                <a:ea typeface="Tahoma" pitchFamily="34" charset="0"/>
                <a:cs typeface="Tahoma" pitchFamily="34" charset="0"/>
              </a:rPr>
              <a:t>public class MyPrimeCheckUnit extends DComputeUnit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public String compute(</a:t>
            </a:r>
            <a:r>
              <a:rPr lang="en-US" sz="1400" dirty="0" err="1" smtClean="0">
                <a:solidFill>
                  <a:schemeClr val="accent6"/>
                </a:solidFill>
                <a:latin typeface="Tahoma" pitchFamily="34" charset="0"/>
                <a:ea typeface="Tahoma" pitchFamily="34" charset="0"/>
                <a:cs typeface="Tahoma" pitchFamily="34" charset="0"/>
              </a:rPr>
              <a:t>D</a:t>
            </a:r>
            <a:r>
              <a:rPr lang="en-US" sz="1400" dirty="0" err="1" smtClean="0">
                <a:solidFill>
                  <a:schemeClr val="accent6"/>
                </a:solidFill>
              </a:rPr>
              <a:t>ComputeContext</a:t>
            </a:r>
            <a:r>
              <a:rPr lang="en-US" sz="1400" dirty="0" smtClean="0">
                <a:solidFill>
                  <a:schemeClr val="accent6"/>
                </a:solidFill>
                <a:latin typeface="Tahoma" pitchFamily="34" charset="0"/>
                <a:ea typeface="Tahoma" pitchFamily="34" charset="0"/>
                <a:cs typeface="Tahoma" pitchFamily="34" charset="0"/>
              </a:rPr>
              <a:t>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int totalUnits =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.getTU();</a:t>
            </a:r>
          </a:p>
          <a:p>
            <a:r>
              <a:rPr lang="en-US" sz="1400" dirty="0" smtClean="0">
                <a:solidFill>
                  <a:schemeClr val="accent6"/>
                </a:solidFill>
                <a:latin typeface="Tahoma" pitchFamily="34" charset="0"/>
                <a:ea typeface="Tahoma" pitchFamily="34" charset="0"/>
                <a:cs typeface="Tahoma" pitchFamily="34" charset="0"/>
              </a:rPr>
              <a:t>		int thisUnit =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.getCU();</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BigInteger number = new BigInteger(</a:t>
            </a:r>
            <a:r>
              <a:rPr lang="en-US" sz="1400" dirty="0" err="1" smtClean="0">
                <a:solidFill>
                  <a:schemeClr val="accent6"/>
                </a:solidFill>
              </a:rPr>
              <a:t>context</a:t>
            </a:r>
            <a:r>
              <a:rPr lang="en-US" sz="1400" dirty="0" err="1" smtClean="0">
                <a:solidFill>
                  <a:schemeClr val="accent6"/>
                </a:solidFill>
                <a:latin typeface="Tahoma" pitchFamily="34" charset="0"/>
                <a:ea typeface="Tahoma" pitchFamily="34" charset="0"/>
                <a:cs typeface="Tahoma" pitchFamily="34" charset="0"/>
              </a:rPr>
              <a:t>.getInput</a:t>
            </a:r>
            <a:r>
              <a:rPr lang="en-US" sz="1400" dirty="0" smtClean="0">
                <a:solidFill>
                  <a:schemeClr val="accent6"/>
                </a:solidFill>
                <a:latin typeface="Tahoma" pitchFamily="34" charset="0"/>
                <a:ea typeface="Tahoma" pitchFamily="34" charset="0"/>
                <a:cs typeface="Tahoma" pitchFamily="34" charset="0"/>
              </a:rPr>
              <a:t>().getString(“NumberToCheck”));</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check if number is even number. </a:t>
            </a:r>
          </a:p>
          <a:p>
            <a:r>
              <a:rPr lang="en-US" sz="1400" dirty="0" smtClean="0">
                <a:solidFill>
                  <a:schemeClr val="accent6"/>
                </a:solidFill>
                <a:latin typeface="Tahoma" pitchFamily="34" charset="0"/>
                <a:ea typeface="Tahoma" pitchFamily="34" charset="0"/>
                <a:cs typeface="Tahoma" pitchFamily="34" charset="0"/>
              </a:rPr>
              <a:t>		// If number &gt;2 and divisible by 2, then number is not Prime, return false immediately</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Obtain square root of number</a:t>
            </a:r>
          </a:p>
          <a:p>
            <a:r>
              <a:rPr lang="en-US" sz="1400" dirty="0" smtClean="0">
                <a:solidFill>
                  <a:schemeClr val="accent6"/>
                </a:solidFill>
                <a:latin typeface="Tahoma" pitchFamily="34" charset="0"/>
                <a:ea typeface="Tahoma" pitchFamily="34" charset="0"/>
                <a:cs typeface="Tahoma" pitchFamily="34" charset="0"/>
              </a:rPr>
              <a:t>		BigInteger sqrtof = sqrt(number);</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chunkSize = sqrt(number) / totalUnits</a:t>
            </a:r>
          </a:p>
          <a:p>
            <a:r>
              <a:rPr lang="en-US" sz="1400" dirty="0" smtClean="0">
                <a:solidFill>
                  <a:schemeClr val="accent6"/>
                </a:solidFill>
                <a:latin typeface="Tahoma" pitchFamily="34" charset="0"/>
                <a:ea typeface="Tahoma" pitchFamily="34" charset="0"/>
                <a:cs typeface="Tahoma" pitchFamily="34" charset="0"/>
              </a:rPr>
              <a:t>		BigInteger chunkSize =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starting number for division, start = (thisUnit – 1) * chunkSize + 1</a:t>
            </a:r>
          </a:p>
          <a:p>
            <a:r>
              <a:rPr lang="en-US" sz="1400" dirty="0" smtClean="0">
                <a:solidFill>
                  <a:schemeClr val="accent6"/>
                </a:solidFill>
                <a:latin typeface="Tahoma" pitchFamily="34" charset="0"/>
                <a:ea typeface="Tahoma" pitchFamily="34" charset="0"/>
                <a:cs typeface="Tahoma" pitchFamily="34" charset="0"/>
              </a:rPr>
              <a:t>		// make start as odd number &gt; 1 if not already</a:t>
            </a:r>
          </a:p>
          <a:p>
            <a:r>
              <a:rPr lang="en-US" sz="1400" dirty="0" smtClean="0">
                <a:solidFill>
                  <a:schemeClr val="accent6"/>
                </a:solidFill>
                <a:latin typeface="Tahoma" pitchFamily="34" charset="0"/>
                <a:ea typeface="Tahoma" pitchFamily="34" charset="0"/>
                <a:cs typeface="Tahoma" pitchFamily="34" charset="0"/>
              </a:rPr>
              <a:t>		BigInteger start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ending number for division, end = thisUnit * chunkSize</a:t>
            </a:r>
          </a:p>
          <a:p>
            <a:r>
              <a:rPr lang="en-US" sz="1400" dirty="0" smtClean="0">
                <a:solidFill>
                  <a:schemeClr val="accent6"/>
                </a:solidFill>
                <a:latin typeface="Tahoma" pitchFamily="34" charset="0"/>
                <a:ea typeface="Tahoma" pitchFamily="34" charset="0"/>
                <a:cs typeface="Tahoma" pitchFamily="34" charset="0"/>
              </a:rPr>
              <a:t>		// make end as odd number if not already</a:t>
            </a:r>
          </a:p>
          <a:p>
            <a:r>
              <a:rPr lang="en-US" sz="1400" dirty="0" smtClean="0">
                <a:solidFill>
                  <a:schemeClr val="accent6"/>
                </a:solidFill>
                <a:latin typeface="Tahoma" pitchFamily="34" charset="0"/>
                <a:ea typeface="Tahoma" pitchFamily="34" charset="0"/>
                <a:cs typeface="Tahoma" pitchFamily="34" charset="0"/>
              </a:rPr>
              <a:t>		BigInteger end = …;</a:t>
            </a:r>
          </a:p>
          <a:p>
            <a:endParaRPr lang="en-US" sz="1400" dirty="0" smtClean="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r>
              <a:rPr lang="en-US" dirty="0" smtClean="0">
                <a:solidFill>
                  <a:srgbClr val="0070C0"/>
                </a:solidFill>
              </a:rPr>
              <a:t> (continued)</a:t>
            </a:r>
          </a:p>
        </p:txBody>
      </p:sp>
      <p:sp>
        <p:nvSpPr>
          <p:cNvPr id="7" name="TextBox 6"/>
          <p:cNvSpPr txBox="1"/>
          <p:nvPr/>
        </p:nvSpPr>
        <p:spPr>
          <a:xfrm>
            <a:off x="182528" y="1366471"/>
            <a:ext cx="9429816" cy="2677656"/>
          </a:xfrm>
          <a:prstGeom prst="rect">
            <a:avLst/>
          </a:prstGeom>
          <a:solidFill>
            <a:schemeClr val="tx1"/>
          </a:solidFill>
          <a:ln>
            <a:solidFill>
              <a:schemeClr val="tx1"/>
            </a:solidFill>
          </a:ln>
        </p:spPr>
        <p:txBody>
          <a:bodyPr wrap="square" rtlCol="0">
            <a:spAutoFit/>
          </a:bodyPr>
          <a:lstStyle/>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check if number is divisible by numbers from start to end</a:t>
            </a:r>
          </a:p>
          <a:p>
            <a:r>
              <a:rPr lang="en-US" sz="1400" dirty="0" smtClean="0">
                <a:solidFill>
                  <a:schemeClr val="accent6"/>
                </a:solidFill>
                <a:latin typeface="Tahoma" pitchFamily="34" charset="0"/>
                <a:ea typeface="Tahoma" pitchFamily="34" charset="0"/>
                <a:cs typeface="Tahoma" pitchFamily="34" charset="0"/>
              </a:rPr>
              <a:t>		for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String result  =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return result;</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a:t>
            </a:r>
            <a:endParaRPr lang="en-IN" sz="1400" dirty="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253966" y="4137027"/>
            <a:ext cx="9336851" cy="3139321"/>
          </a:xfrm>
          <a:prstGeom prst="rect">
            <a:avLst/>
          </a:prstGeom>
          <a:noFill/>
        </p:spPr>
        <p:txBody>
          <a:bodyPr wrap="none" rtlCol="0">
            <a:spAutoFit/>
          </a:bodyPr>
          <a:lstStyle/>
          <a:p>
            <a:r>
              <a:rPr lang="en-US" dirty="0" smtClean="0"/>
              <a:t>The above code is abbreviated to focus on explaining the concept and saving space. The </a:t>
            </a:r>
          </a:p>
          <a:p>
            <a:r>
              <a:rPr lang="en-US" dirty="0" smtClean="0"/>
              <a:t>abbreviated code is provided with comments and is self-explanatory.</a:t>
            </a:r>
          </a:p>
          <a:p>
            <a:endParaRPr lang="en-US" dirty="0" smtClean="0"/>
          </a:p>
          <a:p>
            <a:r>
              <a:rPr lang="en-US" dirty="0" smtClean="0"/>
              <a:t>We first calculate the chunk size, which is square root (N) / getTU() Total Units.</a:t>
            </a:r>
          </a:p>
          <a:p>
            <a:endParaRPr lang="en-US" dirty="0" smtClean="0"/>
          </a:p>
          <a:p>
            <a:r>
              <a:rPr lang="en-US" dirty="0" smtClean="0"/>
              <a:t>We then calculate the start and end numbers to be used for division check.</a:t>
            </a:r>
          </a:p>
          <a:p>
            <a:endParaRPr lang="en-US" dirty="0" smtClean="0"/>
          </a:p>
          <a:p>
            <a:r>
              <a:rPr lang="en-US" dirty="0" smtClean="0"/>
              <a:t>start = </a:t>
            </a:r>
            <a:r>
              <a:rPr lang="en-US" dirty="0" smtClean="0">
                <a:latin typeface="Tahoma" pitchFamily="34" charset="0"/>
                <a:ea typeface="Tahoma" pitchFamily="34" charset="0"/>
                <a:cs typeface="Tahoma" pitchFamily="34" charset="0"/>
              </a:rPr>
              <a:t>(thisUnit – 1) * chunk size + 1</a:t>
            </a:r>
          </a:p>
          <a:p>
            <a:r>
              <a:rPr lang="en-US" dirty="0" smtClean="0">
                <a:latin typeface="Tahoma" pitchFamily="34" charset="0"/>
                <a:ea typeface="Tahoma" pitchFamily="34" charset="0"/>
                <a:cs typeface="Tahoma" pitchFamily="34" charset="0"/>
              </a:rPr>
              <a:t>end = thisUnit * chunk size</a:t>
            </a:r>
          </a:p>
          <a:p>
            <a:endParaRPr lang="en-US"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For more details, please refer the Java code.</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398662"/>
            <a:ext cx="9358378" cy="4247317"/>
          </a:xfrm>
          <a:prstGeom prst="rect">
            <a:avLst/>
          </a:prstGeom>
          <a:noFill/>
        </p:spPr>
        <p:txBody>
          <a:bodyPr wrap="square" rtlCol="0">
            <a:spAutoFit/>
          </a:bodyPr>
          <a:lstStyle/>
          <a:p>
            <a:pPr algn="just"/>
            <a:r>
              <a:rPr lang="en-US" dirty="0" smtClean="0"/>
              <a:t>After DComputeUnit class or object is created, Users can then use </a:t>
            </a:r>
            <a:r>
              <a:rPr lang="en-US" dirty="0" err="1" smtClean="0"/>
              <a:t>DCompute</a:t>
            </a:r>
            <a:r>
              <a:rPr lang="en-US" dirty="0" smtClean="0"/>
              <a:t> class to submit the Compute Units to the Scabi Cluster for  execution in the Compute Servers. </a:t>
            </a:r>
          </a:p>
          <a:p>
            <a:pPr algn="just"/>
            <a:endParaRPr lang="en-US" dirty="0" smtClean="0"/>
          </a:p>
          <a:p>
            <a:pPr algn="just"/>
            <a:r>
              <a:rPr lang="en-US" dirty="0" smtClean="0"/>
              <a:t>DCompute class uses asynchronous non-blocking network I/O to submit the Compute Units to the Compute Servers for execution. It determines the optimal number of threads the User’s Client system can handle based on User’s Client system’s memory and number of CPUs as well as the number of threads sufficient enough to submit all the Compute Units. This class can be used to submit very large number of Compute Units / split jobs to the Scabi Cluster for execution. </a:t>
            </a:r>
          </a:p>
          <a:p>
            <a:pPr algn="just"/>
            <a:endParaRPr lang="en-US" dirty="0" smtClean="0"/>
          </a:p>
          <a:p>
            <a:pPr algn="just"/>
            <a:r>
              <a:rPr lang="en-US" dirty="0" smtClean="0"/>
              <a:t>Users can also explicitly specify the number of threads to be created by using the maxThreads() method. The performance of execution of the Compute Units in the Scabi Cluster is limited mostly by the number of Compute Hardware and Compute Servers available in the Scabi Cluster.</a:t>
            </a:r>
          </a:p>
          <a:p>
            <a:pPr algn="just"/>
            <a:endParaRPr lang="en-US" dirty="0" smtClean="0"/>
          </a:p>
        </p:txBody>
      </p:sp>
      <p:sp>
        <p:nvSpPr>
          <p:cNvPr id="7" name="TextBox 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970034"/>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a:t>
            </a:r>
          </a:p>
        </p:txBody>
      </p:sp>
      <p:sp>
        <p:nvSpPr>
          <p:cNvPr id="6" name="TextBox 5"/>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2528" y="1168255"/>
            <a:ext cx="9358378" cy="1754326"/>
          </a:xfrm>
          <a:prstGeom prst="rect">
            <a:avLst/>
          </a:prstGeom>
          <a:noFill/>
        </p:spPr>
        <p:txBody>
          <a:bodyPr wrap="square" rtlCol="0">
            <a:spAutoFit/>
          </a:bodyPr>
          <a:lstStyle/>
          <a:p>
            <a:pPr algn="just"/>
            <a:r>
              <a:rPr lang="en-US" dirty="0" smtClean="0"/>
              <a:t>To give a theoretical example, the following code submits 1 billion Compute Units or split jobs to check if the input number is Prime number. The number of compute hardware and compute servers running in Scabi Cluster is the limiting factor in the performance of execution of the Compute Units.</a:t>
            </a:r>
          </a:p>
          <a:p>
            <a:endParaRPr lang="en-US" dirty="0" smtClean="0"/>
          </a:p>
          <a:p>
            <a:r>
              <a:rPr lang="en-US" dirty="0" smtClean="0"/>
              <a:t>The code below shows four different ways to do it:-</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83873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2" name="TextBox 11"/>
          <p:cNvSpPr txBox="1"/>
          <p:nvPr/>
        </p:nvSpPr>
        <p:spPr>
          <a:xfrm>
            <a:off x="182528" y="5351473"/>
            <a:ext cx="9286940" cy="1754326"/>
          </a:xfrm>
          <a:prstGeom prst="rect">
            <a:avLst/>
          </a:prstGeom>
          <a:noFill/>
        </p:spPr>
        <p:txBody>
          <a:bodyPr wrap="square" rtlCol="0">
            <a:spAutoFit/>
          </a:bodyPr>
          <a:lstStyle/>
          <a:p>
            <a:pPr algn="just"/>
            <a:r>
              <a:rPr lang="en-US" dirty="0" smtClean="0"/>
              <a:t>MyPrimeCheckUnit class extends DComputeUnit class and is explained in prior slide in section “Extend the DComputeUnit Class and implement the compute() method”, Example (b).</a:t>
            </a:r>
          </a:p>
          <a:p>
            <a:pPr algn="just"/>
            <a:r>
              <a:rPr lang="en-US" dirty="0" smtClean="0"/>
              <a:t>json is a Dson object containing the input number to check for Prime. It can contain potentially millions of digits. To give an idea for comparison, Java’s long has a maximum of 19 digits and double has a maximum of 308 digits.</a:t>
            </a:r>
            <a:endParaRPr lang="en-IN" dirty="0" smtClean="0"/>
          </a:p>
        </p:txBody>
      </p:sp>
      <p:graphicFrame>
        <p:nvGraphicFramePr>
          <p:cNvPr id="13" name="Table 12"/>
          <p:cNvGraphicFramePr>
            <a:graphicFrameLocks noGrp="1"/>
          </p:cNvGraphicFramePr>
          <p:nvPr/>
        </p:nvGraphicFramePr>
        <p:xfrm>
          <a:off x="253966" y="3351209"/>
          <a:ext cx="9072626" cy="1857388"/>
        </p:xfrm>
        <a:graphic>
          <a:graphicData uri="http://schemas.openxmlformats.org/drawingml/2006/table">
            <a:tbl>
              <a:tblPr firstRow="1" bandRow="1">
                <a:tableStyleId>{5C22544A-7EE6-4342-B048-85BDC9FD1C3A}</a:tableStyleId>
              </a:tblPr>
              <a:tblGrid>
                <a:gridCol w="9072626"/>
              </a:tblGrid>
              <a:tr h="1857388">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c.executeClass(</a:t>
                      </a:r>
                      <a:r>
                        <a:rPr lang="en-US" dirty="0" err="1" smtClean="0">
                          <a:solidFill>
                            <a:schemeClr val="accent6"/>
                          </a:solidFill>
                          <a:latin typeface="+mn-lt"/>
                          <a:ea typeface="Tahoma" pitchFamily="34" charset="0"/>
                          <a:cs typeface="Tahoma" pitchFamily="34" charset="0"/>
                        </a:rPr>
                        <a:t>MyPrimeCheckUnit.class</a:t>
                      </a:r>
                      <a:r>
                        <a:rPr lang="en-US" dirty="0" smtClean="0">
                          <a:solidFill>
                            <a:schemeClr val="accent6"/>
                          </a:solidFill>
                          <a:latin typeface="+mn-lt"/>
                          <a:ea typeface="Tahoma" pitchFamily="34" charset="0"/>
                          <a:cs typeface="Tahoma" pitchFamily="34" charset="0"/>
                        </a:rPr>
                        <a:t>).split(1000000000).input(</a:t>
                      </a:r>
                      <a:r>
                        <a:rPr lang="en-US" dirty="0" err="1" smtClean="0">
                          <a:solidFill>
                            <a:schemeClr val="accent6"/>
                          </a:solidFill>
                          <a:latin typeface="+mn-lt"/>
                          <a:ea typeface="Tahoma" pitchFamily="34" charset="0"/>
                          <a:cs typeface="Tahoma" pitchFamily="34" charset="0"/>
                        </a:rPr>
                        <a:t>json</a:t>
                      </a:r>
                      <a:r>
                        <a:rPr lang="en-US" dirty="0" smtClean="0">
                          <a:solidFill>
                            <a:schemeClr val="accent6"/>
                          </a:solidFill>
                          <a:latin typeface="+mn-lt"/>
                          <a:ea typeface="Tahoma" pitchFamily="34" charset="0"/>
                          <a:cs typeface="Tahoma" pitchFamily="34" charset="0"/>
                        </a:rPr>
                        <a:t>).output(map).perform();</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4" name="TextBox 13"/>
          <p:cNvSpPr txBox="1"/>
          <p:nvPr/>
        </p:nvSpPr>
        <p:spPr>
          <a:xfrm>
            <a:off x="179068" y="2910439"/>
            <a:ext cx="5327099" cy="369332"/>
          </a:xfrm>
          <a:prstGeom prst="rect">
            <a:avLst/>
          </a:prstGeom>
          <a:noFill/>
        </p:spPr>
        <p:txBody>
          <a:bodyPr wrap="none" rtlCol="0">
            <a:spAutoFit/>
          </a:bodyPr>
          <a:lstStyle/>
          <a:p>
            <a:r>
              <a:rPr lang="en-US" dirty="0" smtClean="0"/>
              <a:t>Method 1 – Submitting Compute Units with Class</a:t>
            </a:r>
            <a:endParaRPr lang="en-IN" dirty="0"/>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1" name="TextBox 1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1552" y="195795"/>
            <a:ext cx="2616935" cy="369332"/>
          </a:xfrm>
          <a:prstGeom prst="rect">
            <a:avLst/>
          </a:prstGeom>
          <a:noFill/>
        </p:spPr>
        <p:txBody>
          <a:bodyPr wrap="none" rtlCol="0">
            <a:spAutoFit/>
          </a:bodyPr>
          <a:lstStyle/>
          <a:p>
            <a:r>
              <a:rPr lang="en-US" dirty="0" smtClean="0">
                <a:solidFill>
                  <a:srgbClr val="0070C0"/>
                </a:solidFill>
              </a:rPr>
              <a:t>TABLE OF CONTENTS</a:t>
            </a:r>
            <a:endParaRPr lang="en-IN" dirty="0">
              <a:solidFill>
                <a:srgbClr val="0070C0"/>
              </a:solidFill>
            </a:endParaRPr>
          </a:p>
        </p:txBody>
      </p:sp>
      <p:sp>
        <p:nvSpPr>
          <p:cNvPr id="6" name="TextBox 5"/>
          <p:cNvSpPr txBox="1"/>
          <p:nvPr/>
        </p:nvSpPr>
        <p:spPr>
          <a:xfrm>
            <a:off x="253966" y="593924"/>
            <a:ext cx="4552272" cy="6986528"/>
          </a:xfrm>
          <a:prstGeom prst="rect">
            <a:avLst/>
          </a:prstGeom>
          <a:noFill/>
        </p:spPr>
        <p:txBody>
          <a:bodyPr wrap="square" rtlCol="0">
            <a:spAutoFit/>
          </a:bodyPr>
          <a:lstStyle/>
          <a:p>
            <a:pPr marL="342900" indent="-342900">
              <a:buFont typeface="+mj-lt"/>
              <a:buAutoNum type="arabicPeriod"/>
            </a:pPr>
            <a:r>
              <a:rPr lang="en-US" sz="1600" dirty="0" err="1" smtClean="0">
                <a:solidFill>
                  <a:srgbClr val="0070C0"/>
                </a:solidFill>
              </a:rPr>
              <a:t>Scabi</a:t>
            </a:r>
            <a:r>
              <a:rPr lang="en-US" sz="1600" dirty="0" smtClean="0">
                <a:solidFill>
                  <a:srgbClr val="0070C0"/>
                </a:solidFill>
              </a:rPr>
              <a:t> Compute Driven Framework Overview</a:t>
            </a:r>
          </a:p>
          <a:p>
            <a:pPr marL="342900" indent="-342900">
              <a:buFont typeface="+mj-lt"/>
              <a:buAutoNum type="arabicPeriod"/>
            </a:pPr>
            <a:endParaRPr lang="en-US" sz="1600" dirty="0" smtClean="0">
              <a:solidFill>
                <a:srgbClr val="0070C0"/>
              </a:solidFill>
            </a:endParaRPr>
          </a:p>
          <a:p>
            <a:pPr marL="342900" indent="-342900">
              <a:buFont typeface="+mj-lt"/>
              <a:buAutoNum type="arabicPeriod"/>
            </a:pPr>
            <a:r>
              <a:rPr lang="en-US" sz="1600" dirty="0" err="1" smtClean="0">
                <a:solidFill>
                  <a:srgbClr val="0070C0"/>
                </a:solidFill>
              </a:rPr>
              <a:t>Scabi</a:t>
            </a:r>
            <a:r>
              <a:rPr lang="en-US" sz="1600" dirty="0" smtClean="0">
                <a:solidFill>
                  <a:srgbClr val="0070C0"/>
                </a:solidFill>
              </a:rPr>
              <a:t> Compute Driven Framework</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Cluster</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 </a:t>
            </a:r>
            <a:r>
              <a:rPr lang="en-IN" sz="1600" spc="-1" dirty="0">
                <a:solidFill>
                  <a:srgbClr val="0070C0"/>
                </a:solidFill>
                <a:uFill>
                  <a:solidFill>
                    <a:srgbClr val="FFFFFF"/>
                  </a:solidFill>
                </a:uFill>
              </a:rPr>
              <a:t>Distributed </a:t>
            </a:r>
            <a:r>
              <a:rPr lang="en-IN" sz="1600" spc="-1" dirty="0" smtClean="0">
                <a:solidFill>
                  <a:srgbClr val="0070C0"/>
                </a:solidFill>
                <a:uFill>
                  <a:solidFill>
                    <a:srgbClr val="FFFFFF"/>
                  </a:solidFill>
                </a:uFill>
              </a:rPr>
              <a:t>Storage </a:t>
            </a:r>
            <a:r>
              <a:rPr lang="en-IN" sz="1600" spc="-1" dirty="0">
                <a:solidFill>
                  <a:srgbClr val="0070C0"/>
                </a:solidFill>
                <a:uFill>
                  <a:solidFill>
                    <a:srgbClr val="FFFFFF"/>
                  </a:solidFill>
                </a:uFill>
              </a:rPr>
              <a:t>&amp; </a:t>
            </a:r>
            <a:r>
              <a:rPr lang="en-IN" sz="1600" spc="-1" dirty="0" smtClean="0">
                <a:solidFill>
                  <a:srgbClr val="0070C0"/>
                </a:solidFill>
                <a:uFill>
                  <a:solidFill>
                    <a:srgbClr val="FFFFFF"/>
                  </a:solidFill>
                </a:uFill>
              </a:rPr>
              <a:t>Retrieval</a:t>
            </a:r>
          </a:p>
          <a:p>
            <a:pPr marL="342900" indent="-342900">
              <a:buFont typeface="+mj-lt"/>
              <a:buAutoNum type="arabicPeriod"/>
            </a:pPr>
            <a:endParaRPr lang="en-US" sz="1600" spc="-1" dirty="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Scabi Namespace</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Submitting User Jobs, Programs in </a:t>
            </a:r>
          </a:p>
          <a:p>
            <a:pPr marL="342900" indent="-342900"/>
            <a:r>
              <a:rPr lang="en-US" sz="1600" spc="-1" dirty="0" smtClean="0">
                <a:solidFill>
                  <a:srgbClr val="0070C0"/>
                </a:solidFill>
                <a:uFill>
                  <a:solidFill>
                    <a:srgbClr val="FFFFFF"/>
                  </a:solidFill>
                </a:uFill>
              </a:rPr>
              <a:t>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7.  Single Hardware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 Performance</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8.  User Files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buAutoNum type="arabicPeriod" startAt="7"/>
            </a:pPr>
            <a:endParaRPr lang="en-US" sz="1600" spc="-1" dirty="0" smtClean="0">
              <a:solidFill>
                <a:srgbClr val="0070C0"/>
              </a:solidFill>
              <a:uFill>
                <a:solidFill>
                  <a:srgbClr val="FFFFFF"/>
                </a:solidFill>
              </a:uFill>
            </a:endParaRPr>
          </a:p>
          <a:p>
            <a:pPr marL="342900" indent="-342900">
              <a:buAutoNum type="arabicPeriod" startAt="9"/>
            </a:pPr>
            <a:r>
              <a:rPr lang="en-US" sz="1600" spc="-1" dirty="0" smtClean="0">
                <a:solidFill>
                  <a:srgbClr val="0070C0"/>
                </a:solidFill>
                <a:uFill>
                  <a:solidFill>
                    <a:srgbClr val="FFFFFF"/>
                  </a:solidFill>
                </a:uFill>
              </a:rPr>
              <a:t>Local </a:t>
            </a:r>
            <a:r>
              <a:rPr lang="en-US" sz="1600" spc="-1" dirty="0" err="1" smtClean="0">
                <a:solidFill>
                  <a:srgbClr val="0070C0"/>
                </a:solidFill>
                <a:uFill>
                  <a:solidFill>
                    <a:srgbClr val="FFFFFF"/>
                  </a:solidFill>
                </a:uFill>
              </a:rPr>
              <a:t>Filesystem</a:t>
            </a:r>
            <a:r>
              <a:rPr lang="en-US" sz="1600" spc="-1" dirty="0" smtClean="0">
                <a:solidFill>
                  <a:srgbClr val="0070C0"/>
                </a:solidFill>
                <a:uFill>
                  <a:solidFill>
                    <a:srgbClr val="FFFFFF"/>
                  </a:solidFill>
                </a:uFill>
              </a:rPr>
              <a:t>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a:t>
            </a:r>
          </a:p>
          <a:p>
            <a:pPr marL="342900" indent="-342900"/>
            <a:r>
              <a:rPr lang="en-US" sz="1600" spc="-1" dirty="0" smtClean="0">
                <a:solidFill>
                  <a:srgbClr val="0070C0"/>
                </a:solidFill>
                <a:uFill>
                  <a:solidFill>
                    <a:srgbClr val="FFFFFF"/>
                  </a:solidFill>
                </a:uFill>
              </a:rPr>
              <a:t>      Performance</a:t>
            </a:r>
          </a:p>
          <a:p>
            <a:pPr marL="342900" indent="-342900">
              <a:buAutoNum type="arabicPeriod" startAt="7"/>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10. User Tables, Data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11. Map/Reduce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12. </a:t>
            </a:r>
            <a:r>
              <a:rPr lang="en-US" sz="1600" spc="-1" dirty="0" err="1" smtClean="0">
                <a:solidFill>
                  <a:srgbClr val="0070C0"/>
                </a:solidFill>
                <a:uFill>
                  <a:solidFill>
                    <a:srgbClr val="FFFFFF"/>
                  </a:solidFill>
                </a:uFill>
              </a:rPr>
              <a:t>BigData</a:t>
            </a:r>
            <a:r>
              <a:rPr lang="en-US" sz="1600" spc="-1" dirty="0" smtClean="0">
                <a:solidFill>
                  <a:srgbClr val="0070C0"/>
                </a:solidFill>
                <a:uFill>
                  <a:solidFill>
                    <a:srgbClr val="FFFFFF"/>
                  </a:solidFill>
                </a:uFill>
              </a:rPr>
              <a:t> Processing In Cloud</a:t>
            </a:r>
          </a:p>
          <a:p>
            <a:pPr marL="342900" indent="-342900"/>
            <a:endParaRPr lang="en-US" sz="1600" spc="-1" dirty="0" smtClean="0">
              <a:solidFill>
                <a:srgbClr val="0070C0"/>
              </a:solidFill>
              <a:uFill>
                <a:solidFill>
                  <a:srgbClr val="FFFFFF"/>
                </a:solidFill>
              </a:uFill>
            </a:endParaRPr>
          </a:p>
        </p:txBody>
      </p:sp>
      <p:sp>
        <p:nvSpPr>
          <p:cNvPr id="7" name="TextBox 6"/>
          <p:cNvSpPr txBox="1"/>
          <p:nvPr/>
        </p:nvSpPr>
        <p:spPr>
          <a:xfrm>
            <a:off x="5040312" y="602677"/>
            <a:ext cx="4549002" cy="6740307"/>
          </a:xfrm>
          <a:prstGeom prst="rect">
            <a:avLst/>
          </a:prstGeom>
          <a:noFill/>
        </p:spPr>
        <p:txBody>
          <a:bodyPr wrap="none" rtlCol="0">
            <a:spAutoFit/>
          </a:bodyPr>
          <a:lstStyle/>
          <a:p>
            <a:pPr marL="342900" indent="-342900"/>
            <a:r>
              <a:rPr lang="en-US" sz="1600" spc="-1" dirty="0" smtClean="0">
                <a:solidFill>
                  <a:srgbClr val="0070C0"/>
                </a:solidFill>
                <a:uFill>
                  <a:solidFill>
                    <a:srgbClr val="FFFFFF"/>
                  </a:solidFill>
                </a:uFill>
              </a:rPr>
              <a:t>13. </a:t>
            </a:r>
            <a:r>
              <a:rPr lang="en-US" sz="1600" spc="-1" dirty="0" err="1" smtClean="0">
                <a:solidFill>
                  <a:srgbClr val="0070C0"/>
                </a:solidFill>
                <a:uFill>
                  <a:solidFill>
                    <a:srgbClr val="FFFFFF"/>
                  </a:solidFill>
                </a:uFill>
              </a:rPr>
              <a:t>Peta</a:t>
            </a:r>
            <a:r>
              <a:rPr lang="en-US" sz="1600" spc="-1" dirty="0" smtClean="0">
                <a:solidFill>
                  <a:srgbClr val="0070C0"/>
                </a:solidFill>
                <a:uFill>
                  <a:solidFill>
                    <a:srgbClr val="FFFFFF"/>
                  </a:solidFill>
                </a:uFill>
              </a:rPr>
              <a:t> Scale In Cloud</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14.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Operations</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15. How to quickly run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16.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Performance Tuning</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17. How to quickly build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from </a:t>
            </a:r>
            <a:r>
              <a:rPr lang="en-US" sz="1600" spc="-1" dirty="0" err="1" smtClean="0">
                <a:solidFill>
                  <a:srgbClr val="0070C0"/>
                </a:solidFill>
                <a:uFill>
                  <a:solidFill>
                    <a:srgbClr val="FFFFFF"/>
                  </a:solidFill>
                </a:uFill>
              </a:rPr>
              <a:t>GitHub</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18. </a:t>
            </a:r>
            <a:r>
              <a:rPr lang="en-US" sz="1600" spc="-1" dirty="0" err="1" smtClean="0">
                <a:solidFill>
                  <a:srgbClr val="0070C0"/>
                </a:solidFill>
                <a:uFill>
                  <a:solidFill>
                    <a:srgbClr val="FFFFFF"/>
                  </a:solidFill>
                </a:uFill>
              </a:rPr>
              <a:t>InfiniBand</a:t>
            </a:r>
            <a:r>
              <a:rPr lang="en-US" sz="1600" spc="-1" dirty="0" smtClean="0">
                <a:solidFill>
                  <a:srgbClr val="0070C0"/>
                </a:solidFill>
                <a:uFill>
                  <a:solidFill>
                    <a:srgbClr val="FFFFFF"/>
                  </a:solidFill>
                </a:uFill>
              </a:rPr>
              <a:t> Support</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19. APIs / Libraries used by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20.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Test Environment</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21. Example 1 - </a:t>
            </a:r>
            <a:r>
              <a:rPr lang="en-IN" sz="1600" spc="-1" dirty="0" smtClean="0">
                <a:solidFill>
                  <a:srgbClr val="0070C0"/>
                </a:solidFill>
                <a:uFill>
                  <a:solidFill>
                    <a:srgbClr val="FFFFFF"/>
                  </a:solidFill>
                </a:uFill>
              </a:rPr>
              <a:t>Complex and time consuming</a:t>
            </a:r>
          </a:p>
          <a:p>
            <a:pPr marL="342900" indent="-342900"/>
            <a:r>
              <a:rPr lang="en-IN" sz="1600" spc="-1" dirty="0" smtClean="0">
                <a:solidFill>
                  <a:srgbClr val="0070C0"/>
                </a:solidFill>
                <a:uFill>
                  <a:solidFill>
                    <a:srgbClr val="FFFFFF"/>
                  </a:solidFill>
                </a:uFill>
              </a:rPr>
              <a:t>		           computing examples</a:t>
            </a:r>
            <a:endParaRPr lang="en-US" sz="1600" spc="-1" dirty="0" smtClean="0">
              <a:solidFill>
                <a:srgbClr val="0070C0"/>
              </a:solidFill>
              <a:uFill>
                <a:solidFill>
                  <a:srgbClr val="FFFFFF"/>
                </a:solidFill>
              </a:uFill>
            </a:endParaRPr>
          </a:p>
          <a:p>
            <a:pPr marL="342900" indent="-342900"/>
            <a:endParaRPr lang="en-US" sz="1600" dirty="0" smtClean="0">
              <a:solidFill>
                <a:srgbClr val="0070C0"/>
              </a:solidFill>
            </a:endParaRPr>
          </a:p>
          <a:p>
            <a:pPr marL="342900" indent="-342900"/>
            <a:r>
              <a:rPr lang="en-US" sz="1600" dirty="0" smtClean="0">
                <a:solidFill>
                  <a:srgbClr val="0070C0"/>
                </a:solidFill>
              </a:rPr>
              <a:t>22. Example 2 - </a:t>
            </a:r>
            <a:r>
              <a:rPr lang="en-IN" sz="1600" spc="-1" dirty="0">
                <a:solidFill>
                  <a:srgbClr val="0070C0"/>
                </a:solidFill>
                <a:uFill>
                  <a:solidFill>
                    <a:srgbClr val="FFFFFF"/>
                  </a:solidFill>
                </a:uFill>
              </a:rPr>
              <a:t>Distributed Store &amp; Retrieval </a:t>
            </a:r>
            <a:endParaRPr lang="en-IN" sz="1600" spc="-1" dirty="0" smtClean="0">
              <a:solidFill>
                <a:srgbClr val="0070C0"/>
              </a:solidFill>
              <a:uFill>
                <a:solidFill>
                  <a:srgbClr val="FFFFFF"/>
                </a:solidFill>
              </a:uFill>
            </a:endParaRPr>
          </a:p>
          <a:p>
            <a:pPr marL="342900" indent="-342900"/>
            <a:r>
              <a:rPr lang="en-IN" sz="1600" spc="-1" dirty="0">
                <a:solidFill>
                  <a:srgbClr val="0070C0"/>
                </a:solidFill>
                <a:uFill>
                  <a:solidFill>
                    <a:srgbClr val="FFFFFF"/>
                  </a:solidFill>
                </a:uFill>
              </a:rPr>
              <a:t>	</a:t>
            </a:r>
            <a:r>
              <a:rPr lang="en-IN" sz="1600" spc="-1" dirty="0" smtClean="0">
                <a:solidFill>
                  <a:srgbClr val="0070C0"/>
                </a:solidFill>
                <a:uFill>
                  <a:solidFill>
                    <a:srgbClr val="FFFFFF"/>
                  </a:solidFill>
                </a:uFill>
              </a:rPr>
              <a:t>	            examples</a:t>
            </a:r>
          </a:p>
          <a:p>
            <a:pPr marL="342900" indent="-342900"/>
            <a:endParaRPr lang="en-US" sz="1600" dirty="0" smtClean="0">
              <a:solidFill>
                <a:srgbClr val="0070C0"/>
              </a:solidFill>
            </a:endParaRPr>
          </a:p>
          <a:p>
            <a:pPr marL="342900" indent="-342900"/>
            <a:r>
              <a:rPr lang="en-US" sz="1600" dirty="0" smtClean="0">
                <a:solidFill>
                  <a:srgbClr val="0070C0"/>
                </a:solidFill>
              </a:rPr>
              <a:t>23. Example 3 - </a:t>
            </a:r>
            <a:r>
              <a:rPr lang="en-IN" sz="1600" spc="-1" dirty="0">
                <a:solidFill>
                  <a:srgbClr val="0070C0"/>
                </a:solidFill>
                <a:uFill>
                  <a:solidFill>
                    <a:srgbClr val="FFFFFF"/>
                  </a:solidFill>
                </a:uFill>
              </a:rPr>
              <a:t>CRUD </a:t>
            </a:r>
            <a:r>
              <a:rPr lang="en-IN" sz="1600" spc="-1" dirty="0" smtClean="0">
                <a:solidFill>
                  <a:srgbClr val="0070C0"/>
                </a:solidFill>
                <a:uFill>
                  <a:solidFill>
                    <a:srgbClr val="FFFFFF"/>
                  </a:solidFill>
                </a:uFill>
              </a:rPr>
              <a:t>examples</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24. Example 4 – Map/Reduce example</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25. Example 5 –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examples</a:t>
            </a:r>
            <a:endParaRPr lang="en-US" sz="1600" dirty="0" smtClean="0">
              <a:solidFill>
                <a:srgbClr val="0070C0"/>
              </a:solidFill>
            </a:endParaRPr>
          </a:p>
        </p:txBody>
      </p:sp>
      <p:sp>
        <p:nvSpPr>
          <p:cNvPr id="8" name="TextBox 7"/>
          <p:cNvSpPr txBox="1"/>
          <p:nvPr/>
        </p:nvSpPr>
        <p:spPr>
          <a:xfrm>
            <a:off x="253966" y="207937"/>
            <a:ext cx="967124" cy="369332"/>
          </a:xfrm>
          <a:prstGeom prst="rect">
            <a:avLst/>
          </a:prstGeom>
          <a:noFill/>
        </p:spPr>
        <p:txBody>
          <a:bodyPr wrap="none" rtlCol="0">
            <a:spAutoFit/>
          </a:bodyPr>
          <a:lstStyle/>
          <a:p>
            <a:r>
              <a:rPr lang="en-US" dirty="0" smtClean="0">
                <a:solidFill>
                  <a:srgbClr val="0070C0"/>
                </a:solidFill>
              </a:rPr>
              <a:t>PART 2</a:t>
            </a:r>
            <a:endParaRPr lang="en-IN" dirty="0">
              <a:solidFill>
                <a:srgbClr val="0070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101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1" name="Table 10"/>
          <p:cNvGraphicFramePr>
            <a:graphicFrameLocks noGrp="1"/>
          </p:cNvGraphicFramePr>
          <p:nvPr/>
        </p:nvGraphicFramePr>
        <p:xfrm>
          <a:off x="325404" y="4637093"/>
          <a:ext cx="9072626" cy="2643206"/>
        </p:xfrm>
        <a:graphic>
          <a:graphicData uri="http://schemas.openxmlformats.org/drawingml/2006/table">
            <a:tbl>
              <a:tblPr firstRow="1" bandRow="1">
                <a:tableStyleId>{5C22544A-7EE6-4342-B048-85BDC9FD1C3A}</a:tableStyleId>
              </a:tblPr>
              <a:tblGrid>
                <a:gridCol w="9072626"/>
              </a:tblGrid>
              <a:tr h="2643206">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p>
                    <a:p>
                      <a:r>
                        <a:rPr lang="en-US" dirty="0" smtClean="0">
                          <a:solidFill>
                            <a:schemeClr val="accent6"/>
                          </a:solidFill>
                          <a:latin typeface="+mn-lt"/>
                          <a:ea typeface="Tahoma" pitchFamily="34" charset="0"/>
                          <a:cs typeface="Tahoma" pitchFamily="34" charset="0"/>
                        </a:rPr>
                        <a:t>c.addJar(“MyPrimeCheckUnit.jar”); // Add all Java libraries</a:t>
                      </a:r>
                      <a:r>
                        <a:rPr lang="en-US" baseline="0" dirty="0" smtClean="0">
                          <a:solidFill>
                            <a:schemeClr val="accent6"/>
                          </a:solidFill>
                          <a:latin typeface="+mn-lt"/>
                          <a:ea typeface="Tahoma" pitchFamily="34" charset="0"/>
                          <a:cs typeface="Tahoma" pitchFamily="34" charset="0"/>
                        </a:rPr>
                        <a:t> / jar files like this</a:t>
                      </a:r>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cu.compute(context);”);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2" name="TextBox 11"/>
          <p:cNvSpPr txBox="1"/>
          <p:nvPr/>
        </p:nvSpPr>
        <p:spPr>
          <a:xfrm>
            <a:off x="250506" y="4124885"/>
            <a:ext cx="6519734" cy="369332"/>
          </a:xfrm>
          <a:prstGeom prst="rect">
            <a:avLst/>
          </a:prstGeom>
          <a:noFill/>
        </p:spPr>
        <p:txBody>
          <a:bodyPr wrap="none" rtlCol="0">
            <a:spAutoFit/>
          </a:bodyPr>
          <a:lstStyle/>
          <a:p>
            <a:r>
              <a:rPr lang="en-US" dirty="0" smtClean="0"/>
              <a:t>Method 3 – Submitting Compute Units with Java Source Code</a:t>
            </a:r>
            <a:endParaRPr lang="en-IN" dirty="0"/>
          </a:p>
        </p:txBody>
      </p:sp>
      <p:graphicFrame>
        <p:nvGraphicFramePr>
          <p:cNvPr id="8" name="Table 7"/>
          <p:cNvGraphicFramePr>
            <a:graphicFrameLocks noGrp="1"/>
          </p:cNvGraphicFramePr>
          <p:nvPr/>
        </p:nvGraphicFramePr>
        <p:xfrm>
          <a:off x="253966" y="1708135"/>
          <a:ext cx="9072626" cy="2357454"/>
        </p:xfrm>
        <a:graphic>
          <a:graphicData uri="http://schemas.openxmlformats.org/drawingml/2006/table">
            <a:tbl>
              <a:tblPr firstRow="1" bandRow="1">
                <a:tableStyleId>{5C22544A-7EE6-4342-B048-85BDC9FD1C3A}</a:tableStyleId>
              </a:tblPr>
              <a:tblGrid>
                <a:gridCol w="9072626"/>
              </a:tblGrid>
              <a:tr h="2357454">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DCompute c = DCompute(meta);</a:t>
                      </a:r>
                    </a:p>
                    <a:p>
                      <a:r>
                        <a:rPr lang="en-US" dirty="0" smtClean="0">
                          <a:solidFill>
                            <a:schemeClr val="accent6"/>
                          </a:solidFill>
                          <a:latin typeface="+mn-lt"/>
                          <a:ea typeface="Tahoma" pitchFamily="34" charset="0"/>
                          <a:cs typeface="Tahoma" pitchFamily="34" charset="0"/>
                        </a:rPr>
                        <a:t>c.executeObject(cu).split(1000000000).input(json).output(map).perform();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182528" y="1267365"/>
            <a:ext cx="6404317" cy="369332"/>
          </a:xfrm>
          <a:prstGeom prst="rect">
            <a:avLst/>
          </a:prstGeom>
          <a:noFill/>
        </p:spPr>
        <p:txBody>
          <a:bodyPr wrap="none" rtlCol="0">
            <a:spAutoFit/>
          </a:bodyPr>
          <a:lstStyle/>
          <a:p>
            <a:r>
              <a:rPr lang="en-US" dirty="0" smtClean="0"/>
              <a:t>Method 2 – Submitting Compute Units with object reference</a:t>
            </a:r>
            <a:endParaRPr lang="en-IN" dirty="0"/>
          </a:p>
        </p:txBody>
      </p:sp>
      <p:sp>
        <p:nvSpPr>
          <p:cNvPr id="14" name="TextBox 13"/>
          <p:cNvSpPr txBox="1"/>
          <p:nvPr/>
        </p:nvSpPr>
        <p:spPr>
          <a:xfrm>
            <a:off x="182528" y="49368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3623406"/>
            <a:ext cx="9358378" cy="3693319"/>
          </a:xfrm>
          <a:prstGeom prst="rect">
            <a:avLst/>
          </a:prstGeom>
          <a:noFill/>
        </p:spPr>
        <p:txBody>
          <a:bodyPr wrap="square" rtlCol="0">
            <a:spAutoFit/>
          </a:bodyPr>
          <a:lstStyle/>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a:p>
            <a:endParaRPr lang="en-US" dirty="0" smtClean="0"/>
          </a:p>
          <a:p>
            <a:r>
              <a:rPr lang="en-US" dirty="0" smtClean="0"/>
              <a:t>The DCompute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94580"/>
          <a:ext cx="9072626" cy="1785950"/>
        </p:xfrm>
        <a:graphic>
          <a:graphicData uri="http://schemas.openxmlformats.org/drawingml/2006/table">
            <a:tbl>
              <a:tblPr firstRow="1" bandRow="1">
                <a:tableStyleId>{5C22544A-7EE6-4342-B048-85BDC9FD1C3A}</a:tableStyleId>
              </a:tblPr>
              <a:tblGrid>
                <a:gridCol w="9072626"/>
              </a:tblGrid>
              <a:tr h="1785950">
                <a:tc>
                  <a:txBody>
                    <a:bodyPr/>
                    <a:lstStyle/>
                    <a:p>
                      <a:r>
                        <a:rPr lang="en-US" b="1" dirty="0" smtClean="0">
                          <a:solidFill>
                            <a:schemeClr val="accent6"/>
                          </a:solidFill>
                          <a:latin typeface="+mn-lt"/>
                          <a:ea typeface="Tahoma" pitchFamily="34" charset="0"/>
                          <a:cs typeface="Tahoma" pitchFamily="34" charset="0"/>
                        </a:rPr>
                        <a:t>Dson json = new Dson();</a:t>
                      </a:r>
                    </a:p>
                    <a:p>
                      <a:r>
                        <a:rPr lang="en-US" b="1"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endParaRPr lang="en-US" b="1" dirty="0" smtClean="0">
                        <a:solidFill>
                          <a:schemeClr val="accent6"/>
                        </a:solidFill>
                        <a:latin typeface="+mn-lt"/>
                        <a:ea typeface="Tahoma" pitchFamily="34" charset="0"/>
                        <a:cs typeface="Tahoma" pitchFamily="34" charset="0"/>
                      </a:endParaRPr>
                    </a:p>
                    <a:p>
                      <a:r>
                        <a:rPr lang="en-US" b="1" dirty="0" smtClean="0">
                          <a:solidFill>
                            <a:schemeClr val="accent6"/>
                          </a:solidFill>
                          <a:latin typeface="+mn-lt"/>
                          <a:ea typeface="Tahoma" pitchFamily="34" charset="0"/>
                          <a:cs typeface="Tahoma" pitchFamily="34" charset="0"/>
                        </a:rPr>
                        <a:t>c.executeJar(“MyPrimeCheckUnit.jar”, “MyPrimeCheckUnit”);</a:t>
                      </a:r>
                    </a:p>
                    <a:p>
                      <a:pPr marL="0" marR="0" indent="0" defTabSz="914400" eaLnBrk="1" fontAlgn="auto" latinLnBrk="0" hangingPunct="1">
                        <a:lnSpc>
                          <a:spcPct val="100000"/>
                        </a:lnSpc>
                        <a:spcBef>
                          <a:spcPts val="0"/>
                        </a:spcBef>
                        <a:spcAft>
                          <a:spcPts val="0"/>
                        </a:spcAft>
                        <a:buClrTx/>
                        <a:buSzTx/>
                        <a:buFontTx/>
                        <a:buNone/>
                        <a:tabLst/>
                        <a:defRPr/>
                      </a:pPr>
                      <a:r>
                        <a:rPr lang="en-US" b="1" dirty="0" smtClean="0">
                          <a:solidFill>
                            <a:schemeClr val="accent6"/>
                          </a:solidFill>
                          <a:latin typeface="+mn-lt"/>
                          <a:ea typeface="Tahoma" pitchFamily="34" charset="0"/>
                          <a:cs typeface="Tahoma" pitchFamily="34" charset="0"/>
                        </a:rPr>
                        <a:t>c.split(1000000000).input(json).output(map).perform();</a:t>
                      </a:r>
                    </a:p>
                    <a:p>
                      <a:r>
                        <a:rPr lang="en-US" b="1"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250506" y="1253810"/>
            <a:ext cx="5429692" cy="369332"/>
          </a:xfrm>
          <a:prstGeom prst="rect">
            <a:avLst/>
          </a:prstGeom>
          <a:noFill/>
        </p:spPr>
        <p:txBody>
          <a:bodyPr wrap="none" rtlCol="0">
            <a:spAutoFit/>
          </a:bodyPr>
          <a:lstStyle/>
          <a:p>
            <a:r>
              <a:rPr lang="en-US" dirty="0" smtClean="0"/>
              <a:t>Method 4 – Submitting Compute Units with Jar file</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5351473"/>
            <a:ext cx="9358378" cy="1754326"/>
          </a:xfrm>
          <a:prstGeom prst="rect">
            <a:avLst/>
          </a:prstGeom>
          <a:noFill/>
        </p:spPr>
        <p:txBody>
          <a:bodyPr wrap="square" rtlCol="0">
            <a:spAutoFit/>
          </a:bodyPr>
          <a:lstStyle/>
          <a:p>
            <a:r>
              <a:rPr lang="en-US" dirty="0" smtClean="0"/>
              <a:t>As 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 the Compute Servers will not have the User’s jar files for the classes used by the DComputeUnit object, cu in the above example.</a:t>
            </a:r>
          </a:p>
          <a:p>
            <a:endParaRPr lang="en-US" dirty="0" smtClean="0"/>
          </a:p>
          <a:p>
            <a:r>
              <a:rPr lang="en-US" dirty="0" smtClean="0"/>
              <a:t>Use </a:t>
            </a:r>
            <a:r>
              <a:rPr lang="en-US" dirty="0" err="1" smtClean="0"/>
              <a:t>addJar</a:t>
            </a:r>
            <a:r>
              <a:rPr lang="en-US" dirty="0" smtClean="0"/>
              <a:t>() method to add all the supporting jar files.</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93873"/>
          <a:ext cx="9072626" cy="3657600"/>
        </p:xfrm>
        <a:graphic>
          <a:graphicData uri="http://schemas.openxmlformats.org/drawingml/2006/table">
            <a:tbl>
              <a:tblPr firstRow="1" bandRow="1">
                <a:tableStyleId>{5C22544A-7EE6-4342-B048-85BDC9FD1C3A}</a:tableStyleId>
              </a:tblPr>
              <a:tblGrid>
                <a:gridCol w="9072626"/>
              </a:tblGrid>
              <a:tr h="1785950">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MyPrimeCheckUnit pcu = new   </a:t>
                      </a:r>
                    </a:p>
                    <a:p>
                      <a:r>
                        <a:rPr lang="en-US" sz="1800" b="1" dirty="0" smtClean="0">
                          <a:solidFill>
                            <a:schemeClr val="accent6"/>
                          </a:solidFill>
                          <a:latin typeface="+mn-lt"/>
                          <a:ea typeface="+mn-ea"/>
                          <a:cs typeface="+mn-cs"/>
                        </a:rPr>
                        <a:t>                                                                                              MyPrimeCheckUnit();</a:t>
                      </a:r>
                    </a:p>
                    <a:p>
                      <a:r>
                        <a:rPr lang="en-US" sz="1800" b="1" dirty="0" smtClean="0">
                          <a:solidFill>
                            <a:schemeClr val="accent6"/>
                          </a:solidFill>
                          <a:latin typeface="+mn-lt"/>
                          <a:ea typeface="+mn-ea"/>
                          <a:cs typeface="+mn-cs"/>
                        </a:rPr>
                        <a:t>	     			return pcu.compute(context);</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 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416868" cy="369332"/>
          </a:xfrm>
          <a:prstGeom prst="rect">
            <a:avLst/>
          </a:prstGeom>
          <a:noFill/>
        </p:spPr>
        <p:txBody>
          <a:bodyPr wrap="none" rtlCol="0">
            <a:spAutoFit/>
          </a:bodyPr>
          <a:lstStyle/>
          <a:p>
            <a:r>
              <a:rPr lang="en-US" dirty="0" smtClean="0"/>
              <a:t>Adding jar files, Java libraries to the Compute Units</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142655"/>
            <a:ext cx="9358378" cy="923330"/>
          </a:xfrm>
          <a:prstGeom prst="rect">
            <a:avLst/>
          </a:prstGeom>
          <a:noFill/>
        </p:spPr>
        <p:txBody>
          <a:bodyPr wrap="square" rtlCol="0">
            <a:spAutoFit/>
          </a:bodyPr>
          <a:lstStyle/>
          <a:p>
            <a:r>
              <a:rPr lang="en-IN" dirty="0" smtClean="0"/>
              <a:t>The above example shows </a:t>
            </a:r>
            <a:r>
              <a:rPr lang="en-IN" dirty="0" err="1" smtClean="0"/>
              <a:t>executeObject</a:t>
            </a:r>
            <a:r>
              <a:rPr lang="en-IN" dirty="0" smtClean="0"/>
              <a:t>() method to submit a Compute Unit. The Compute Unit will internally submit its own Compute Units / split jobs for execution in the Cluster.</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36697"/>
          <a:ext cx="9072626" cy="448056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a:t>
                      </a:r>
                      <a:r>
                        <a:rPr lang="en-US" dirty="0" smtClean="0">
                          <a:solidFill>
                            <a:schemeClr val="accent6"/>
                          </a:solidFill>
                          <a:latin typeface="+mn-lt"/>
                          <a:ea typeface="Tahoma" pitchFamily="34" charset="0"/>
                          <a:cs typeface="Tahoma" pitchFamily="34" charset="0"/>
                        </a:rPr>
                        <a:t>DCompute c2 = </a:t>
                      </a:r>
                      <a:r>
                        <a:rPr lang="en-US" dirty="0" err="1" smtClean="0">
                          <a:solidFill>
                            <a:schemeClr val="accent6"/>
                          </a:solidFill>
                          <a:latin typeface="+mn-lt"/>
                          <a:ea typeface="Tahoma" pitchFamily="34" charset="0"/>
                          <a:cs typeface="Tahoma" pitchFamily="34" charset="0"/>
                        </a:rPr>
                        <a:t>DCompute</a:t>
                      </a:r>
                      <a:r>
                        <a:rPr lang="en-US" dirty="0" smtClean="0">
                          <a:solidFill>
                            <a:schemeClr val="accent6"/>
                          </a:solidFill>
                          <a:latin typeface="+mn-lt"/>
                          <a:ea typeface="Tahoma" pitchFamily="34" charset="0"/>
                          <a:cs typeface="Tahoma" pitchFamily="34" charset="0"/>
                        </a:rPr>
                        <a:t>(meta2);</a:t>
                      </a:r>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c2.executeClass(</a:t>
                      </a:r>
                      <a:r>
                        <a:rPr lang="en-US" sz="1800" b="1" dirty="0" err="1" smtClean="0">
                          <a:solidFill>
                            <a:schemeClr val="accent6"/>
                          </a:solidFill>
                          <a:latin typeface="+mn-lt"/>
                          <a:ea typeface="+mn-ea"/>
                          <a:cs typeface="+mn-cs"/>
                        </a:rPr>
                        <a:t>MyPrimeCheckUnit.class</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c2.input(</a:t>
                      </a:r>
                      <a:r>
                        <a:rPr lang="en-US" sz="1800" b="1" dirty="0" err="1" smtClean="0">
                          <a:solidFill>
                            <a:schemeClr val="accent6"/>
                          </a:solidFill>
                          <a:latin typeface="+mn-lt"/>
                          <a:ea typeface="+mn-ea"/>
                          <a:cs typeface="+mn-cs"/>
                        </a:rPr>
                        <a:t>context.getInput</a:t>
                      </a:r>
                      <a:r>
                        <a:rPr lang="en-US" sz="1800" b="1" dirty="0" smtClean="0">
                          <a:solidFill>
                            <a:schemeClr val="accent6"/>
                          </a:solidFill>
                          <a:latin typeface="+mn-lt"/>
                          <a:ea typeface="+mn-ea"/>
                          <a:cs typeface="+mn-cs"/>
                        </a:rPr>
                        <a:t>()).split(1).output(out2);</a:t>
                      </a:r>
                    </a:p>
                    <a:p>
                      <a:r>
                        <a:rPr lang="en-US" sz="1800" b="1" dirty="0" smtClean="0">
                          <a:solidFill>
                            <a:schemeClr val="accent6"/>
                          </a:solidFill>
                          <a:latin typeface="+mn-lt"/>
                          <a:ea typeface="+mn-ea"/>
                          <a:cs typeface="+mn-cs"/>
                        </a:rPr>
                        <a:t>                            c2.perform();</a:t>
                      </a:r>
                    </a:p>
                    <a:p>
                      <a:r>
                        <a:rPr lang="en-US" sz="1800" b="1" dirty="0" smtClean="0">
                          <a:solidFill>
                            <a:schemeClr val="accent6"/>
                          </a:solidFill>
                          <a:latin typeface="+mn-lt"/>
                          <a:ea typeface="+mn-ea"/>
                          <a:cs typeface="+mn-cs"/>
                        </a:rPr>
                        <a:t>                            c2.finish();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a:t>
                      </a: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711820" cy="369332"/>
          </a:xfrm>
          <a:prstGeom prst="rect">
            <a:avLst/>
          </a:prstGeom>
          <a:noFill/>
        </p:spPr>
        <p:txBody>
          <a:bodyPr wrap="none" rtlCol="0">
            <a:spAutoFit/>
          </a:bodyPr>
          <a:lstStyle/>
          <a:p>
            <a:r>
              <a:rPr lang="en-US" dirty="0" smtClean="0"/>
              <a:t>Submitting Compute Units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351605"/>
            <a:ext cx="9358378" cy="1200329"/>
          </a:xfrm>
          <a:prstGeom prst="rect">
            <a:avLst/>
          </a:prstGeom>
          <a:noFill/>
        </p:spPr>
        <p:txBody>
          <a:bodyPr wrap="square" rtlCol="0">
            <a:spAutoFit/>
          </a:bodyPr>
          <a:lstStyle/>
          <a:p>
            <a:r>
              <a:rPr lang="en-IN" dirty="0" smtClean="0"/>
              <a:t>The CUs submitted through this CU are run in any of the Compute Servers. The jar file paths in the User’s Client system will not be valid inside a Compute Server. Users can use addComputeUnitJars() method to add all the jars added to this CU (cu in above code) by the User earlier when submitting this CU.</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525287"/>
          <a:ext cx="9072626" cy="475488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baseline="0" dirty="0" smtClean="0">
                          <a:solidFill>
                            <a:schemeClr val="accent6"/>
                          </a:solidFill>
                          <a:latin typeface="+mn-lt"/>
                          <a:ea typeface="+mn-ea"/>
                          <a:cs typeface="+mn-cs"/>
                        </a:rPr>
                        <a:t>                  </a:t>
                      </a:r>
                      <a:r>
                        <a:rPr lang="en-US" sz="1800" b="1" dirty="0" smtClean="0">
                          <a:solidFill>
                            <a:schemeClr val="accent6"/>
                          </a:solidFill>
                          <a:latin typeface="+mn-lt"/>
                          <a:ea typeface="+mn-ea"/>
                          <a:cs typeface="+mn-cs"/>
                        </a:rPr>
                        <a:t>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a:t>
                      </a:r>
                      <a:r>
                        <a:rPr lang="en-US" dirty="0" smtClean="0">
                          <a:solidFill>
                            <a:schemeClr val="accent6"/>
                          </a:solidFill>
                          <a:latin typeface="+mn-lt"/>
                          <a:ea typeface="Tahoma" pitchFamily="34" charset="0"/>
                          <a:cs typeface="Tahoma" pitchFamily="34" charset="0"/>
                        </a:rPr>
                        <a:t>DCompute c2 = </a:t>
                      </a:r>
                      <a:r>
                        <a:rPr lang="en-US" dirty="0" err="1" smtClean="0">
                          <a:solidFill>
                            <a:schemeClr val="accent6"/>
                          </a:solidFill>
                          <a:latin typeface="+mn-lt"/>
                          <a:ea typeface="Tahoma" pitchFamily="34" charset="0"/>
                          <a:cs typeface="Tahoma" pitchFamily="34" charset="0"/>
                        </a:rPr>
                        <a:t>DCompute</a:t>
                      </a:r>
                      <a:r>
                        <a:rPr lang="en-US" dirty="0" smtClean="0">
                          <a:solidFill>
                            <a:schemeClr val="accent6"/>
                          </a:solidFill>
                          <a:latin typeface="+mn-lt"/>
                          <a:ea typeface="Tahoma" pitchFamily="34" charset="0"/>
                          <a:cs typeface="Tahoma" pitchFamily="34" charset="0"/>
                        </a:rPr>
                        <a:t>(meta2);</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c2.addComputeUnitJars();</a:t>
                      </a:r>
                    </a:p>
                    <a:p>
                      <a:r>
                        <a:rPr lang="en-US" dirty="0" smtClean="0">
                          <a:solidFill>
                            <a:schemeClr val="accent6"/>
                          </a:solidFill>
                          <a:latin typeface="+mn-lt"/>
                          <a:ea typeface="Tahoma" pitchFamily="34" charset="0"/>
                          <a:cs typeface="Tahoma" pitchFamily="34" charset="0"/>
                        </a:rPr>
                        <a:t>                            c2.executeCode(“import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a:t>
                      </a:r>
                      <a:r>
                        <a:rPr lang="en-US" sz="1800" b="1" dirty="0" smtClean="0">
                          <a:solidFill>
                            <a:schemeClr val="accent6"/>
                          </a:solidFill>
                          <a:latin typeface="+mn-lt"/>
                          <a:ea typeface="+mn-ea"/>
                          <a:cs typeface="+mn-cs"/>
                        </a:rPr>
                        <a:t>context</a:t>
                      </a:r>
                      <a:r>
                        <a:rPr lang="en-US" dirty="0" smtClean="0">
                          <a:solidFill>
                            <a:schemeClr val="accent6"/>
                          </a:solidFill>
                          <a:latin typeface="+mn-lt"/>
                          <a:ea typeface="Tahoma" pitchFamily="34" charset="0"/>
                          <a:cs typeface="Tahoma" pitchFamily="34" charset="0"/>
                        </a:rPr>
                        <a:t>);”);</a:t>
                      </a:r>
                    </a:p>
                    <a:p>
                      <a:r>
                        <a:rPr lang="en-US" sz="1800" b="1" dirty="0" smtClean="0">
                          <a:solidFill>
                            <a:schemeClr val="accent6"/>
                          </a:solidFill>
                          <a:latin typeface="+mn-lt"/>
                          <a:ea typeface="+mn-ea"/>
                          <a:cs typeface="+mn-cs"/>
                        </a:rPr>
                        <a:t>                            c2.input(</a:t>
                      </a:r>
                      <a:r>
                        <a:rPr lang="en-US" sz="1800" b="1" dirty="0" err="1" smtClean="0">
                          <a:solidFill>
                            <a:schemeClr val="accent6"/>
                          </a:solidFill>
                          <a:latin typeface="+mn-lt"/>
                          <a:ea typeface="+mn-ea"/>
                          <a:cs typeface="+mn-cs"/>
                        </a:rPr>
                        <a:t>context.getInput</a:t>
                      </a:r>
                      <a:r>
                        <a:rPr lang="en-US" sz="1800" b="1" dirty="0" smtClean="0">
                          <a:solidFill>
                            <a:schemeClr val="accent6"/>
                          </a:solidFill>
                          <a:latin typeface="+mn-lt"/>
                          <a:ea typeface="+mn-ea"/>
                          <a:cs typeface="+mn-cs"/>
                        </a:rPr>
                        <a:t>()).split(1).output(out2);</a:t>
                      </a:r>
                    </a:p>
                    <a:p>
                      <a:r>
                        <a:rPr lang="en-US" sz="1800" b="1" dirty="0" smtClean="0">
                          <a:solidFill>
                            <a:schemeClr val="accent6"/>
                          </a:solidFill>
                          <a:latin typeface="+mn-lt"/>
                          <a:ea typeface="+mn-ea"/>
                          <a:cs typeface="+mn-cs"/>
                        </a:rPr>
                        <a:t>                            c2.perform();</a:t>
                      </a:r>
                    </a:p>
                    <a:p>
                      <a:r>
                        <a:rPr lang="en-US" sz="1800" b="1" dirty="0" smtClean="0">
                          <a:solidFill>
                            <a:schemeClr val="accent6"/>
                          </a:solidFill>
                          <a:latin typeface="+mn-lt"/>
                          <a:ea typeface="+mn-ea"/>
                          <a:cs typeface="+mn-cs"/>
                        </a:rPr>
                        <a:t>                            c2.finish();</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r>
                        <a:rPr lang="en-IN" sz="1800" b="1" dirty="0" smtClean="0">
                          <a:solidFill>
                            <a:schemeClr val="accent6"/>
                          </a:solidFill>
                          <a:latin typeface="+mn-lt"/>
                          <a:ea typeface="+mn-ea"/>
                          <a:cs typeface="+mn-cs"/>
                        </a:rPr>
                        <a:t>c.addJar("</a:t>
                      </a:r>
                      <a:r>
                        <a:rPr lang="en-US" dirty="0" smtClean="0">
                          <a:solidFill>
                            <a:schemeClr val="accent6"/>
                          </a:solidFill>
                          <a:latin typeface="+mn-lt"/>
                          <a:ea typeface="Tahoma" pitchFamily="34" charset="0"/>
                          <a:cs typeface="Tahoma" pitchFamily="34" charset="0"/>
                        </a:rPr>
                        <a:t>MyPrimeCheckUnit</a:t>
                      </a:r>
                      <a:r>
                        <a:rPr lang="en-IN" sz="1800" b="1" dirty="0" smtClean="0">
                          <a:solidFill>
                            <a:schemeClr val="accent6"/>
                          </a:solidFill>
                          <a:latin typeface="+mn-lt"/>
                          <a:ea typeface="+mn-ea"/>
                          <a:cs typeface="+mn-cs"/>
                        </a:rPr>
                        <a:t>.jar");</a:t>
                      </a:r>
                      <a:r>
                        <a:rPr lang="en-US" dirty="0" smtClean="0">
                          <a:solidFill>
                            <a:schemeClr val="accent6"/>
                          </a:solidFill>
                          <a:latin typeface="+mn-lt"/>
                          <a:ea typeface="Tahoma" pitchFamily="34" charset="0"/>
                          <a:cs typeface="Tahoma" pitchFamily="34" charset="0"/>
                        </a:rPr>
                        <a:t> // Add all Java libraries</a:t>
                      </a:r>
                      <a:r>
                        <a:rPr lang="en-US" baseline="0" dirty="0" smtClean="0">
                          <a:solidFill>
                            <a:schemeClr val="accent6"/>
                          </a:solidFill>
                          <a:latin typeface="+mn-lt"/>
                          <a:ea typeface="Tahoma" pitchFamily="34" charset="0"/>
                          <a:cs typeface="Tahoma" pitchFamily="34" charset="0"/>
                        </a:rPr>
                        <a:t> / jar files like this</a:t>
                      </a:r>
                      <a:endParaRPr lang="en-IN"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124489"/>
            <a:ext cx="8357994" cy="369332"/>
          </a:xfrm>
          <a:prstGeom prst="rect">
            <a:avLst/>
          </a:prstGeom>
          <a:noFill/>
        </p:spPr>
        <p:txBody>
          <a:bodyPr wrap="none" rtlCol="0">
            <a:spAutoFit/>
          </a:bodyPr>
          <a:lstStyle/>
          <a:p>
            <a:r>
              <a:rPr lang="en-US" dirty="0" smtClean="0"/>
              <a:t>Providing User’s jar files to Compute Units submitted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3" name="TextBox 12"/>
          <p:cNvSpPr txBox="1"/>
          <p:nvPr/>
        </p:nvSpPr>
        <p:spPr>
          <a:xfrm>
            <a:off x="182529" y="1136631"/>
            <a:ext cx="9644130" cy="5355312"/>
          </a:xfrm>
          <a:prstGeom prst="rect">
            <a:avLst/>
          </a:prstGeom>
          <a:noFill/>
        </p:spPr>
        <p:txBody>
          <a:bodyPr wrap="square" rtlCol="0">
            <a:spAutoFit/>
          </a:bodyPr>
          <a:lstStyle/>
          <a:p>
            <a:pPr algn="just"/>
            <a:r>
              <a:rPr lang="en-IN" dirty="0" smtClean="0"/>
              <a:t>Compute Units are just like any other Java program. We need to include the jar files in the </a:t>
            </a:r>
          </a:p>
          <a:p>
            <a:pPr algn="just"/>
            <a:r>
              <a:rPr lang="en-IN" dirty="0" smtClean="0"/>
              <a:t>program to start using the API of specific storage systems (like Amazon S3, Google Cloud </a:t>
            </a:r>
          </a:p>
          <a:p>
            <a:pPr algn="just"/>
            <a:r>
              <a:rPr lang="en-IN" dirty="0" smtClean="0"/>
              <a:t>Storage), other file systems, databases (JDBC, Oracle, DB2, Cassandra, </a:t>
            </a:r>
            <a:r>
              <a:rPr lang="en-IN" dirty="0" err="1" smtClean="0"/>
              <a:t>CouchDB</a:t>
            </a:r>
            <a:r>
              <a:rPr lang="en-IN" dirty="0" smtClean="0"/>
              <a:t>, </a:t>
            </a:r>
            <a:r>
              <a:rPr lang="en-IN" dirty="0" err="1" smtClean="0"/>
              <a:t>Redis</a:t>
            </a:r>
            <a:r>
              <a:rPr lang="en-IN" dirty="0" smtClean="0"/>
              <a:t>, etc.), other third-party Java libraries, Java Machine Learning libraries (J48/C4.5/C5, </a:t>
            </a:r>
            <a:r>
              <a:rPr lang="en-IN" dirty="0" err="1" smtClean="0"/>
              <a:t>JavaBayes</a:t>
            </a:r>
            <a:r>
              <a:rPr lang="en-IN" dirty="0" smtClean="0"/>
              <a:t>, </a:t>
            </a:r>
            <a:r>
              <a:rPr lang="en-IN" dirty="0" err="1" smtClean="0"/>
              <a:t>Weka</a:t>
            </a:r>
            <a:r>
              <a:rPr lang="en-IN" dirty="0" smtClean="0"/>
              <a:t>, etc.), other Java external libraries. </a:t>
            </a:r>
          </a:p>
          <a:p>
            <a:pPr algn="just"/>
            <a:endParaRPr lang="en-IN" dirty="0" smtClean="0"/>
          </a:p>
          <a:p>
            <a:pPr algn="just"/>
            <a:r>
              <a:rPr lang="en-IN" dirty="0" smtClean="0"/>
              <a:t>To access these systems or other Java libraries from inside a compute Unit, add the jar files using the .</a:t>
            </a:r>
            <a:r>
              <a:rPr lang="en-IN" dirty="0" err="1" smtClean="0"/>
              <a:t>addJar</a:t>
            </a:r>
            <a:r>
              <a:rPr lang="en-IN" dirty="0" smtClean="0"/>
              <a:t>() method before submitting the Compute Units for execution using the .perform() method in </a:t>
            </a:r>
            <a:r>
              <a:rPr lang="en-IN" dirty="0" err="1" smtClean="0"/>
              <a:t>DCompute</a:t>
            </a:r>
            <a:r>
              <a:rPr lang="en-IN" dirty="0" smtClean="0"/>
              <a:t> class.</a:t>
            </a:r>
          </a:p>
          <a:p>
            <a:pPr algn="just"/>
            <a:endParaRPr lang="en-US" dirty="0" smtClean="0"/>
          </a:p>
          <a:p>
            <a:pPr algn="just"/>
            <a:r>
              <a:rPr lang="en-US" dirty="0" smtClean="0"/>
              <a:t>In each </a:t>
            </a:r>
            <a:r>
              <a:rPr lang="en-US" dirty="0" err="1" smtClean="0"/>
              <a:t>DCompute</a:t>
            </a:r>
            <a:r>
              <a:rPr lang="en-US" dirty="0" smtClean="0"/>
              <a:t> object, a maximum of Java </a:t>
            </a:r>
            <a:r>
              <a:rPr lang="en-US" dirty="0" err="1" smtClean="0"/>
              <a:t>Long.MAX_VALUE</a:t>
            </a:r>
            <a:r>
              <a:rPr lang="en-US" dirty="0" smtClean="0"/>
              <a:t> (</a:t>
            </a:r>
            <a:r>
              <a:rPr lang="en-IN" dirty="0" smtClean="0"/>
              <a:t>2</a:t>
            </a:r>
            <a:r>
              <a:rPr lang="en-IN" baseline="30000" dirty="0" smtClean="0"/>
              <a:t>64</a:t>
            </a:r>
            <a:r>
              <a:rPr lang="en-IN" dirty="0" smtClean="0"/>
              <a:t>-1 or 9223372036854775807) </a:t>
            </a:r>
            <a:r>
              <a:rPr lang="en-US" dirty="0" smtClean="0"/>
              <a:t>number of splits can be created. By creating additional </a:t>
            </a:r>
            <a:r>
              <a:rPr lang="en-US" dirty="0" err="1" smtClean="0"/>
              <a:t>DCompute</a:t>
            </a:r>
            <a:r>
              <a:rPr lang="en-US" dirty="0" smtClean="0"/>
              <a:t> objects and by passing in additional parameter values in </a:t>
            </a:r>
            <a:r>
              <a:rPr lang="en-US" dirty="0" err="1" smtClean="0"/>
              <a:t>json</a:t>
            </a:r>
            <a:r>
              <a:rPr lang="en-US" dirty="0" smtClean="0"/>
              <a:t> input (passed in .input() method of </a:t>
            </a:r>
            <a:r>
              <a:rPr lang="en-US" dirty="0" err="1" smtClean="0"/>
              <a:t>DCompute</a:t>
            </a:r>
            <a:r>
              <a:rPr lang="en-US" dirty="0" smtClean="0"/>
              <a:t>) like “</a:t>
            </a:r>
            <a:r>
              <a:rPr lang="en-US" dirty="0" err="1" smtClean="0"/>
              <a:t>TotalDComputeObjects</a:t>
            </a:r>
            <a:r>
              <a:rPr lang="en-US" dirty="0" smtClean="0"/>
              <a:t>” and “</a:t>
            </a:r>
            <a:r>
              <a:rPr lang="en-US" dirty="0" err="1" smtClean="0"/>
              <a:t>ThisDComputeObject</a:t>
            </a:r>
            <a:r>
              <a:rPr lang="en-US" dirty="0" smtClean="0"/>
              <a:t>”, theoretically infinite number of splits can be created and handled in the System, limited only by the hardware and memory used in the System.</a:t>
            </a:r>
            <a:endParaRPr lang="en-IN" dirty="0" smtClean="0"/>
          </a:p>
          <a:p>
            <a:endParaRPr lang="en-US" dirty="0" smtClean="0"/>
          </a:p>
          <a:p>
            <a:endParaRPr lang="en-US" dirty="0" smtClean="0"/>
          </a:p>
          <a:p>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4954469"/>
            <a:ext cx="9572692" cy="1754326"/>
          </a:xfrm>
          <a:prstGeom prst="rect">
            <a:avLst/>
          </a:prstGeom>
          <a:noFill/>
        </p:spPr>
        <p:txBody>
          <a:bodyPr wrap="square" rtlCol="0">
            <a:spAutoFit/>
          </a:bodyPr>
          <a:lstStyle/>
          <a:p>
            <a:pPr algn="just"/>
            <a:r>
              <a:rPr lang="en-US" dirty="0" smtClean="0"/>
              <a:t>After the finish() method is called on the </a:t>
            </a:r>
            <a:r>
              <a:rPr lang="en-US" dirty="0" err="1" smtClean="0"/>
              <a:t>Dcompute</a:t>
            </a:r>
            <a:r>
              <a:rPr lang="en-US" dirty="0" smtClean="0"/>
              <a:t> object, results will be available in the </a:t>
            </a:r>
            <a:r>
              <a:rPr lang="en-US" dirty="0" err="1" smtClean="0"/>
              <a:t>HashMap</a:t>
            </a:r>
            <a:r>
              <a:rPr lang="en-US" dirty="0" smtClean="0"/>
              <a:t> object supplied in the .output() method.</a:t>
            </a:r>
          </a:p>
          <a:p>
            <a:pPr algn="just"/>
            <a:endParaRPr lang="en-US" dirty="0" smtClean="0"/>
          </a:p>
          <a:p>
            <a:pPr algn="just"/>
            <a:r>
              <a:rPr lang="en-US" dirty="0" smtClean="0"/>
              <a:t>The map will contain the split number / Compute Unit number as the key with value as the result returned by each Compute Unit after execution in the Compute Server in the Cluster.</a:t>
            </a:r>
          </a:p>
          <a:p>
            <a:pPr algn="just"/>
            <a:endParaRPr lang="en-US" dirty="0" smtClean="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448207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4. Retrieving Results After Execution</a:t>
            </a:r>
          </a:p>
        </p:txBody>
      </p:sp>
      <p:sp>
        <p:nvSpPr>
          <p:cNvPr id="7" name="TextBox 6"/>
          <p:cNvSpPr txBox="1"/>
          <p:nvPr/>
        </p:nvSpPr>
        <p:spPr>
          <a:xfrm>
            <a:off x="253966" y="1016625"/>
            <a:ext cx="9286940" cy="3139321"/>
          </a:xfrm>
          <a:prstGeom prst="rect">
            <a:avLst/>
          </a:prstGeom>
          <a:noFill/>
        </p:spPr>
        <p:txBody>
          <a:bodyPr wrap="square" rtlCol="0">
            <a:spAutoFit/>
          </a:bodyPr>
          <a:lstStyle/>
          <a:p>
            <a:pPr algn="just"/>
            <a:r>
              <a:rPr lang="en-IN" spc="-1" dirty="0" smtClean="0">
                <a:solidFill>
                  <a:srgbClr val="000000"/>
                </a:solidFill>
                <a:uFill>
                  <a:solidFill>
                    <a:srgbClr val="FFFFFF"/>
                  </a:solidFill>
                </a:uFill>
              </a:rPr>
              <a:t>In </a:t>
            </a:r>
            <a:r>
              <a:rPr lang="en-IN" spc="-1" dirty="0" err="1" smtClean="0">
                <a:solidFill>
                  <a:srgbClr val="000000"/>
                </a:solidFill>
                <a:uFill>
                  <a:solidFill>
                    <a:srgbClr val="FFFFFF"/>
                  </a:solidFill>
                </a:uFill>
              </a:rPr>
              <a:t>DCompute</a:t>
            </a:r>
            <a:r>
              <a:rPr lang="en-IN" spc="-1" dirty="0" smtClean="0">
                <a:solidFill>
                  <a:srgbClr val="000000"/>
                </a:solidFill>
                <a:uFill>
                  <a:solidFill>
                    <a:srgbClr val="FFFFFF"/>
                  </a:solidFill>
                </a:uFill>
              </a:rPr>
              <a:t> class, Compute Units / split jobs will be submitted for execution in parallel in the available Compute Servers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The framework will try to execute the Compute Units in as many Compute Servers as the total number of splits specified by the User. This is limited only by the number of Compute Servers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Users can use the </a:t>
            </a:r>
            <a:r>
              <a:rPr lang="en-US" spc="-1" dirty="0" err="1" smtClean="0">
                <a:solidFill>
                  <a:srgbClr val="000000"/>
                </a:solidFill>
                <a:uFill>
                  <a:solidFill>
                    <a:srgbClr val="FFFFFF"/>
                  </a:solidFill>
                </a:uFill>
              </a:rPr>
              <a:t>maxRetry</a:t>
            </a:r>
            <a:r>
              <a:rPr lang="en-US" spc="-1" dirty="0" smtClean="0">
                <a:solidFill>
                  <a:srgbClr val="000000"/>
                </a:solidFill>
                <a:uFill>
                  <a:solidFill>
                    <a:srgbClr val="FFFFFF"/>
                  </a:solidFill>
                </a:uFill>
              </a:rPr>
              <a:t>() method to specify the maximum retries attempted in case of network communication error with a Compute Server. In those cases, retries of submitting the Compute Units will be attempted with other working Compute Servers in the Cluster.</a:t>
            </a:r>
            <a:endParaRPr lang="en-IN" dirty="0" smtClean="0"/>
          </a:p>
        </p:txBody>
      </p:sp>
      <p:sp>
        <p:nvSpPr>
          <p:cNvPr id="9" name="TextBox 8"/>
          <p:cNvSpPr txBox="1"/>
          <p:nvPr/>
        </p:nvSpPr>
        <p:spPr>
          <a:xfrm>
            <a:off x="182528" y="55298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2539982" y="2708267"/>
            <a:ext cx="4761001" cy="3071834"/>
            <a:chOff x="136435" y="850879"/>
            <a:chExt cx="4761001" cy="3071834"/>
          </a:xfrm>
        </p:grpSpPr>
        <p:pic>
          <p:nvPicPr>
            <p:cNvPr id="29698" name="Picture 2"/>
            <p:cNvPicPr>
              <a:picLocks noChangeAspect="1" noChangeArrowheads="1"/>
            </p:cNvPicPr>
            <p:nvPr/>
          </p:nvPicPr>
          <p:blipFill>
            <a:blip r:embed="rId2"/>
            <a:srcRect/>
            <a:stretch>
              <a:fillRect/>
            </a:stretch>
          </p:blipFill>
          <p:spPr bwMode="auto">
            <a:xfrm>
              <a:off x="1468412" y="1279507"/>
              <a:ext cx="2655902" cy="1714512"/>
            </a:xfrm>
            <a:prstGeom prst="rect">
              <a:avLst/>
            </a:prstGeom>
            <a:noFill/>
            <a:ln w="9525">
              <a:noFill/>
              <a:miter lim="800000"/>
              <a:headEnd/>
              <a:tailEnd/>
            </a:ln>
            <a:effectLst/>
          </p:spPr>
        </p:pic>
        <p:cxnSp>
          <p:nvCxnSpPr>
            <p:cNvPr id="9" name="Straight Connector 8"/>
            <p:cNvCxnSpPr/>
            <p:nvPr/>
          </p:nvCxnSpPr>
          <p:spPr>
            <a:xfrm>
              <a:off x="968346" y="3413123"/>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277057" y="2167720"/>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435" y="1993887"/>
              <a:ext cx="689035" cy="369332"/>
            </a:xfrm>
            <a:prstGeom prst="rect">
              <a:avLst/>
            </a:prstGeom>
            <a:noFill/>
          </p:spPr>
          <p:txBody>
            <a:bodyPr wrap="none" rtlCol="0">
              <a:spAutoFit/>
            </a:bodyPr>
            <a:lstStyle/>
            <a:p>
              <a:r>
                <a:rPr lang="en-US" dirty="0" smtClean="0"/>
                <a:t>Time</a:t>
              </a:r>
              <a:endParaRPr lang="en-IN" dirty="0"/>
            </a:p>
          </p:txBody>
        </p:sp>
        <p:cxnSp>
          <p:nvCxnSpPr>
            <p:cNvPr id="20" name="Straight Arrow Connector 19"/>
            <p:cNvCxnSpPr/>
            <p:nvPr/>
          </p:nvCxnSpPr>
          <p:spPr>
            <a:xfrm rot="5400000" flipH="1" flipV="1">
              <a:off x="432561" y="21716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39850" y="3553381"/>
              <a:ext cx="2976136" cy="369332"/>
            </a:xfrm>
            <a:prstGeom prst="rect">
              <a:avLst/>
            </a:prstGeom>
            <a:noFill/>
          </p:spPr>
          <p:txBody>
            <a:bodyPr wrap="none" rtlCol="0">
              <a:spAutoFit/>
            </a:bodyPr>
            <a:lstStyle/>
            <a:p>
              <a:r>
                <a:rPr lang="en-US" dirty="0" smtClean="0"/>
                <a:t>No. of Threads / Processes</a:t>
              </a:r>
              <a:endParaRPr lang="en-IN" dirty="0"/>
            </a:p>
          </p:txBody>
        </p:sp>
        <p:cxnSp>
          <p:nvCxnSpPr>
            <p:cNvPr id="25" name="Straight Arrow Connector 24"/>
            <p:cNvCxnSpPr/>
            <p:nvPr/>
          </p:nvCxnSpPr>
          <p:spPr>
            <a:xfrm>
              <a:off x="2254230" y="356552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Shape 2"/>
          <p:cNvSpPr txBox="1"/>
          <p:nvPr/>
        </p:nvSpPr>
        <p:spPr>
          <a:xfrm>
            <a:off x="133342" y="850879"/>
            <a:ext cx="9550440" cy="1785950"/>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a single hardware scenario, User has a system with N number of CPUs/cores. Users utilise the maximum performance by running their program in maximum number of threads or running in multiple processes. If </a:t>
            </a:r>
            <a:r>
              <a:rPr lang="en-IN" sz="1800" strike="noStrike" spc="-1" dirty="0">
                <a:solidFill>
                  <a:srgbClr val="000000"/>
                </a:solidFill>
                <a:uFill>
                  <a:solidFill>
                    <a:srgbClr val="FFFFFF"/>
                  </a:solidFill>
                </a:uFill>
                <a:latin typeface="Arial"/>
                <a:ea typeface="DejaVu Sans"/>
              </a:rPr>
              <a:t>the </a:t>
            </a:r>
            <a:r>
              <a:rPr lang="en-IN" sz="1800" strike="noStrike" spc="-1" dirty="0" smtClean="0">
                <a:solidFill>
                  <a:srgbClr val="000000"/>
                </a:solidFill>
                <a:uFill>
                  <a:solidFill>
                    <a:srgbClr val="FFFFFF"/>
                  </a:solidFill>
                </a:uFill>
                <a:latin typeface="Arial"/>
                <a:ea typeface="DejaVu Sans"/>
              </a:rPr>
              <a:t>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If the user's system has </a:t>
            </a:r>
            <a:r>
              <a:rPr lang="en-IN" sz="1800" strike="noStrike" spc="-1" dirty="0" smtClean="0">
                <a:solidFill>
                  <a:srgbClr val="000000"/>
                </a:solidFill>
                <a:uFill>
                  <a:solidFill>
                    <a:srgbClr val="FFFFFF"/>
                  </a:solidFill>
                </a:uFill>
                <a:latin typeface="Arial"/>
                <a:ea typeface="DejaVu Sans"/>
              </a:rPr>
              <a:t>4 </a:t>
            </a:r>
            <a:r>
              <a:rPr lang="en-IN" sz="1800" strike="noStrike" spc="-1" dirty="0">
                <a:solidFill>
                  <a:srgbClr val="000000"/>
                </a:solidFill>
                <a:uFill>
                  <a:solidFill>
                    <a:srgbClr val="FFFFFF"/>
                  </a:solidFill>
                </a:uFill>
                <a:latin typeface="Arial"/>
                <a:ea typeface="DejaVu Sans"/>
              </a:rPr>
              <a:t>CPUs, then the system will spend most of the </a:t>
            </a:r>
            <a:r>
              <a:rPr lang="en-IN" sz="1800" strike="noStrike" spc="-1" dirty="0" smtClean="0">
                <a:solidFill>
                  <a:srgbClr val="000000"/>
                </a:solidFill>
                <a:uFill>
                  <a:solidFill>
                    <a:srgbClr val="FFFFFF"/>
                  </a:solidFill>
                </a:uFill>
                <a:latin typeface="Arial"/>
                <a:ea typeface="DejaVu Sans"/>
              </a:rPr>
              <a:t>time </a:t>
            </a:r>
            <a:r>
              <a:rPr lang="en-IN" sz="1800" strike="noStrike" spc="-1" dirty="0">
                <a:solidFill>
                  <a:srgbClr val="000000"/>
                </a:solidFill>
                <a:uFill>
                  <a:solidFill>
                    <a:srgbClr val="FFFFFF"/>
                  </a:solidFill>
                </a:uFill>
                <a:latin typeface="Arial"/>
                <a:ea typeface="DejaVu Sans"/>
              </a:rPr>
              <a:t>in thread context switching in this case</a:t>
            </a:r>
            <a:r>
              <a:rPr lang="en-IN" sz="1800" strike="noStrike" spc="-1" dirty="0" smtClean="0">
                <a:solidFill>
                  <a:srgbClr val="000000"/>
                </a:solidFill>
                <a:uFill>
                  <a:solidFill>
                    <a:srgbClr val="FFFFFF"/>
                  </a:solidFill>
                </a:uFill>
                <a:latin typeface="Arial"/>
                <a:ea typeface="DejaVu Sans"/>
              </a:rPr>
              <a:t>.</a:t>
            </a:r>
            <a:endParaRPr/>
          </a:p>
        </p:txBody>
      </p:sp>
      <p:sp>
        <p:nvSpPr>
          <p:cNvPr id="22" name="TextBox 21"/>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a:t>
            </a:r>
          </a:p>
        </p:txBody>
      </p:sp>
      <p:sp>
        <p:nvSpPr>
          <p:cNvPr id="23" name="TextBox 22"/>
          <p:cNvSpPr txBox="1"/>
          <p:nvPr/>
        </p:nvSpPr>
        <p:spPr>
          <a:xfrm>
            <a:off x="182528" y="5851539"/>
            <a:ext cx="9429816" cy="1477328"/>
          </a:xfrm>
          <a:prstGeom prst="rect">
            <a:avLst/>
          </a:prstGeom>
          <a:noFill/>
        </p:spPr>
        <p:txBody>
          <a:bodyPr wrap="square" rtlCol="0">
            <a:spAutoFit/>
          </a:bodyPr>
          <a:lstStyle/>
          <a:p>
            <a:pPr algn="just"/>
            <a:r>
              <a:rPr lang="en-US" dirty="0" smtClean="0"/>
              <a:t>The above graph shows the maximum performance (minimum time in graph) is achieved only at a certain number of threads. As the number of threads increases, the CPUs will be spending most of the time in thread context switching and high number of threads actually becomes counter-productive to performance of the system. The graph shows for very high number of threads the performance actually drops. </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1552433" y="4339199"/>
            <a:ext cx="5773895" cy="3083976"/>
            <a:chOff x="288835" y="4124885"/>
            <a:chExt cx="5773895" cy="3083976"/>
          </a:xfrm>
        </p:grpSpPr>
        <p:pic>
          <p:nvPicPr>
            <p:cNvPr id="28678" name="Picture 6"/>
            <p:cNvPicPr>
              <a:picLocks noChangeAspect="1" noChangeArrowheads="1"/>
            </p:cNvPicPr>
            <p:nvPr/>
          </p:nvPicPr>
          <p:blipFill>
            <a:blip r:embed="rId2"/>
            <a:srcRect/>
            <a:stretch>
              <a:fillRect/>
            </a:stretch>
          </p:blipFill>
          <p:spPr bwMode="auto">
            <a:xfrm>
              <a:off x="1254098" y="4137027"/>
              <a:ext cx="3571900" cy="2327616"/>
            </a:xfrm>
            <a:prstGeom prst="rect">
              <a:avLst/>
            </a:prstGeom>
            <a:noFill/>
            <a:ln w="9525">
              <a:noFill/>
              <a:miter lim="800000"/>
              <a:headEnd/>
              <a:tailEnd/>
            </a:ln>
            <a:effectLst/>
          </p:spPr>
        </p:pic>
        <p:cxnSp>
          <p:nvCxnSpPr>
            <p:cNvPr id="27" name="Straight Connector 26"/>
            <p:cNvCxnSpPr/>
            <p:nvPr/>
          </p:nvCxnSpPr>
          <p:spPr>
            <a:xfrm>
              <a:off x="1120746" y="668712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124657" y="544172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8835" y="5267893"/>
              <a:ext cx="689035" cy="369332"/>
            </a:xfrm>
            <a:prstGeom prst="rect">
              <a:avLst/>
            </a:prstGeom>
            <a:noFill/>
          </p:spPr>
          <p:txBody>
            <a:bodyPr wrap="none" rtlCol="0">
              <a:spAutoFit/>
            </a:bodyPr>
            <a:lstStyle/>
            <a:p>
              <a:r>
                <a:rPr lang="en-US" dirty="0" smtClean="0"/>
                <a:t>Time</a:t>
              </a:r>
              <a:endParaRPr lang="en-IN" dirty="0"/>
            </a:p>
          </p:txBody>
        </p:sp>
        <p:cxnSp>
          <p:nvCxnSpPr>
            <p:cNvPr id="30" name="Straight Arrow Connector 29"/>
            <p:cNvCxnSpPr/>
            <p:nvPr/>
          </p:nvCxnSpPr>
          <p:spPr>
            <a:xfrm rot="5400000" flipH="1" flipV="1">
              <a:off x="584961" y="5445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536" y="6839529"/>
              <a:ext cx="4737194" cy="369332"/>
            </a:xfrm>
            <a:prstGeom prst="rect">
              <a:avLst/>
            </a:prstGeom>
            <a:noFill/>
          </p:spPr>
          <p:txBody>
            <a:bodyPr wrap="none" rtlCol="0">
              <a:spAutoFit/>
            </a:bodyPr>
            <a:lstStyle/>
            <a:p>
              <a:r>
                <a:rPr lang="en-US" dirty="0" smtClean="0"/>
                <a:t>m-Compute Hardware X n-Compute Servers</a:t>
              </a:r>
              <a:endParaRPr lang="en-IN" dirty="0"/>
            </a:p>
          </p:txBody>
        </p:sp>
        <p:cxnSp>
          <p:nvCxnSpPr>
            <p:cNvPr id="32" name="Straight Arrow Connector 31"/>
            <p:cNvCxnSpPr/>
            <p:nvPr/>
          </p:nvCxnSpPr>
          <p:spPr>
            <a:xfrm>
              <a:off x="2406630" y="685167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82528" y="422251"/>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2" name="TextShape 2"/>
          <p:cNvSpPr txBox="1"/>
          <p:nvPr/>
        </p:nvSpPr>
        <p:spPr>
          <a:xfrm>
            <a:off x="133342" y="708003"/>
            <a:ext cx="9550440" cy="3643338"/>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the previous single hardware scenario, the 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a:t>
            </a:r>
            <a:endParaRPr lang="en-IN" sz="1800" strike="noStrike" spc="-1" dirty="0" smtClean="0">
              <a:solidFill>
                <a:srgbClr val="000000"/>
              </a:solidFill>
              <a:uFill>
                <a:solidFill>
                  <a:srgbClr val="FFFFFF"/>
                </a:solidFill>
              </a:uFill>
              <a:latin typeface="Arial"/>
              <a:ea typeface="DejaVu Sans"/>
            </a:endParaRP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Using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Cluster, User can run his programs in multiple such systems. For example if the User has m such systems, his programs can effectively run on m * 16,384 threads allowing the User to scale out horizontally by adding more compute hardware, starting more compute servers, or run compute servers with more number of threads per compute server or adding more Meta Servers with its own Cluster of Compute Servers.</a:t>
            </a:r>
          </a:p>
          <a:p>
            <a:pPr algn="just"/>
            <a:endParaRPr lang="en-US" spc="-1" dirty="0" smtClean="0">
              <a:solidFill>
                <a:srgbClr val="000000"/>
              </a:solidFill>
              <a:uFill>
                <a:solidFill>
                  <a:srgbClr val="FFFFFF"/>
                </a:solidFill>
              </a:uFill>
              <a:latin typeface="Arial"/>
              <a:ea typeface="DejaVu Sans"/>
            </a:endParaRPr>
          </a:p>
          <a:p>
            <a:pPr algn="just"/>
            <a:r>
              <a:rPr lang="en-US" dirty="0" smtClean="0"/>
              <a:t>The Compute Units submitted through </a:t>
            </a:r>
            <a:r>
              <a:rPr lang="en-US" dirty="0" err="1" smtClean="0"/>
              <a:t>DCompute</a:t>
            </a:r>
            <a:r>
              <a:rPr lang="en-US" dirty="0" smtClean="0"/>
              <a:t> Class run concurrently in the Compute Servers in the </a:t>
            </a:r>
            <a:r>
              <a:rPr lang="en-US" dirty="0" err="1" smtClean="0"/>
              <a:t>Scabi</a:t>
            </a:r>
            <a:r>
              <a:rPr lang="en-US" dirty="0" smtClean="0"/>
              <a:t> Cluster and as well as run concurrently in multiple different threads within a Compute Server also.</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186309"/>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User file operations in Scabi are carried out using the DFile Class. The </a:t>
            </a:r>
            <a:r>
              <a:rPr lang="en-US" spc="-1" dirty="0" err="1" smtClean="0">
                <a:solidFill>
                  <a:srgbClr val="000000"/>
                </a:solidFill>
                <a:uFill>
                  <a:solidFill>
                    <a:srgbClr val="FFFFFF"/>
                  </a:solidFill>
                </a:uFill>
              </a:rPr>
              <a:t>DFile</a:t>
            </a:r>
            <a:r>
              <a:rPr lang="en-US" spc="-1" dirty="0" smtClean="0">
                <a:solidFill>
                  <a:srgbClr val="000000"/>
                </a:solidFill>
                <a:uFill>
                  <a:solidFill>
                    <a:srgbClr val="FFFFFF"/>
                  </a:solidFill>
                </a:uFill>
              </a:rPr>
              <a:t> class provides </a:t>
            </a:r>
          </a:p>
          <a:p>
            <a:pPr marL="342900" indent="-342900" algn="just"/>
            <a:r>
              <a:rPr lang="en-US" spc="-1" dirty="0" smtClean="0">
                <a:solidFill>
                  <a:srgbClr val="000000"/>
                </a:solidFill>
                <a:uFill>
                  <a:solidFill>
                    <a:srgbClr val="FFFFFF"/>
                  </a:solidFill>
                </a:uFill>
              </a:rPr>
              <a:t>methods to set Namespace to access, put() method to store files in </a:t>
            </a: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and get() method </a:t>
            </a:r>
          </a:p>
          <a:p>
            <a:pPr marL="342900" indent="-342900" algn="just"/>
            <a:r>
              <a:rPr lang="en-US" spc="-1" dirty="0" smtClean="0">
                <a:solidFill>
                  <a:srgbClr val="000000"/>
                </a:solidFill>
                <a:uFill>
                  <a:solidFill>
                    <a:srgbClr val="FFFFFF"/>
                  </a:solidFill>
                </a:uFill>
              </a:rPr>
              <a:t>to retrieve files from Scabi.</a:t>
            </a:r>
          </a:p>
          <a:p>
            <a:pPr marL="342900" indent="-342900" algn="just"/>
            <a:endParaRPr lang="en-US" spc="-1" dirty="0" smtClean="0">
              <a:solidFill>
                <a:srgbClr val="000000"/>
              </a:solidFill>
              <a:uFill>
                <a:solidFill>
                  <a:srgbClr val="FFFFFF"/>
                </a:solidFill>
              </a:uFill>
            </a:endParaRPr>
          </a:p>
          <a:p>
            <a:pPr algn="just"/>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maintains two versions of each User file at any time. The current version and the immediate previous version of each file will be always available in the system. After each completed file upload operation, the specific uploaded file will be marked as latest and the last version (based on server timestamp) that already existed in the system prior to upload will be marked as immediate previous version. All other versions will be removed from the system.</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Scabi provides single, unified and uniform namespace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Each of </a:t>
            </a:r>
            <a:r>
              <a:rPr lang="en-IN" spc="-1" dirty="0" err="1" smtClean="0">
                <a:solidFill>
                  <a:srgbClr val="000000"/>
                </a:solidFill>
                <a:uFill>
                  <a:solidFill>
                    <a:srgbClr val="FFFFFF"/>
                  </a:solidFill>
                </a:uFill>
              </a:rPr>
              <a:t>Scabi's</a:t>
            </a:r>
            <a:r>
              <a:rPr lang="en-IN" spc="-1" dirty="0" smtClean="0">
                <a:solidFill>
                  <a:srgbClr val="000000"/>
                </a:solidFill>
                <a:uFill>
                  <a:solidFill>
                    <a:srgbClr val="FFFFFF"/>
                  </a:solidFill>
                </a:uFill>
              </a:rPr>
              <a:t> Namespace for User files, User 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corresponds to a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 as configured by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user while registering the namespace in Meta server.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Namespaces can be registered to use same or different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databases which are distributed and located anywhere and connected to the network accessible by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and User’s Client system.</a:t>
            </a:r>
          </a:p>
          <a:p>
            <a:pPr marL="342900" indent="-342900" algn="just"/>
            <a:endParaRPr lang="en-IN" dirty="0"/>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36" name="CustomShape 1"/>
          <p:cNvSpPr/>
          <p:nvPr/>
        </p:nvSpPr>
        <p:spPr>
          <a:xfrm>
            <a:off x="182527" y="350813"/>
            <a:ext cx="9715569" cy="69945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chorCtr="0">
            <a:noAutofit/>
          </a:bodyPr>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is </a:t>
            </a:r>
            <a:r>
              <a:rPr lang="en-IN" sz="1800" strike="noStrike" spc="-1" dirty="0">
                <a:solidFill>
                  <a:srgbClr val="000000"/>
                </a:solidFill>
                <a:uFill>
                  <a:solidFill>
                    <a:srgbClr val="FFFFFF"/>
                  </a:solidFill>
                </a:uFill>
                <a:latin typeface="Arial"/>
                <a:ea typeface="DejaVu Sans"/>
              </a:rPr>
              <a:t>a simple, light-weight </a:t>
            </a:r>
            <a:r>
              <a:rPr lang="en-IN" sz="1800" strike="noStrike" spc="-1" dirty="0" smtClean="0">
                <a:solidFill>
                  <a:srgbClr val="000000"/>
                </a:solidFill>
                <a:uFill>
                  <a:solidFill>
                    <a:srgbClr val="FFFFFF"/>
                  </a:solidFill>
                </a:uFill>
                <a:latin typeface="Arial"/>
                <a:ea typeface="DejaVu Sans"/>
              </a:rPr>
              <a:t>Cluster Computing </a:t>
            </a:r>
            <a:r>
              <a:rPr lang="en-IN" sz="1800" strike="noStrike" spc="-1" dirty="0">
                <a:solidFill>
                  <a:srgbClr val="000000"/>
                </a:solidFill>
                <a:uFill>
                  <a:solidFill>
                    <a:srgbClr val="FFFFFF"/>
                  </a:solidFill>
                </a:uFill>
                <a:latin typeface="Arial"/>
                <a:ea typeface="DejaVu Sans"/>
              </a:rPr>
              <a:t>&amp;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micro framework </a:t>
            </a:r>
            <a:r>
              <a:rPr lang="en-IN" sz="1800" strike="noStrike" spc="-1" dirty="0" smtClean="0">
                <a:solidFill>
                  <a:srgbClr val="000000"/>
                </a:solidFill>
                <a:uFill>
                  <a:solidFill>
                    <a:srgbClr val="FFFFFF"/>
                  </a:solidFill>
                </a:uFill>
                <a:latin typeface="Arial"/>
                <a:ea typeface="DejaVu Sans"/>
              </a:rPr>
              <a:t>for </a:t>
            </a:r>
            <a:r>
              <a:rPr lang="en-IN" sz="1800" strike="noStrike" spc="-1" dirty="0" err="1" smtClean="0">
                <a:solidFill>
                  <a:srgbClr val="000000"/>
                </a:solidFill>
                <a:uFill>
                  <a:solidFill>
                    <a:srgbClr val="FFFFFF"/>
                  </a:solidFill>
                </a:uFill>
                <a:latin typeface="Arial"/>
                <a:ea typeface="DejaVu Sans"/>
              </a:rPr>
              <a:t>BigData</a:t>
            </a:r>
            <a:r>
              <a:rPr lang="en-IN" sz="1800" strike="noStrike" spc="-1" dirty="0" smtClean="0">
                <a:solidFill>
                  <a:srgbClr val="000000"/>
                </a:solidFill>
                <a:uFill>
                  <a:solidFill>
                    <a:srgbClr val="FFFFFF"/>
                  </a:solidFill>
                </a:uFill>
                <a:latin typeface="Arial"/>
                <a:ea typeface="DejaVu Sans"/>
              </a:rPr>
              <a:t> processing written </a:t>
            </a:r>
            <a:r>
              <a:rPr lang="en-IN" sz="1800" strike="noStrike" spc="-1" dirty="0">
                <a:solidFill>
                  <a:srgbClr val="000000"/>
                </a:solidFill>
                <a:uFill>
                  <a:solidFill>
                    <a:srgbClr val="FFFFFF"/>
                  </a:solidFill>
                </a:uFill>
                <a:latin typeface="Arial"/>
                <a:ea typeface="DejaVu Sans"/>
              </a:rPr>
              <a:t>purely in Java. </a:t>
            </a:r>
            <a:endParaRPr/>
          </a:p>
          <a:p>
            <a:pPr algn="just"/>
            <a:endParaRPr lang="en-US" dirty="0" smtClean="0"/>
          </a:p>
          <a:p>
            <a:pPr algn="just"/>
            <a:r>
              <a:rPr lang="en-US" dirty="0" err="1" smtClean="0"/>
              <a:t>Scabi</a:t>
            </a:r>
            <a:r>
              <a:rPr lang="en-US" dirty="0" smtClean="0"/>
              <a:t> provides two frameworks for processing (a) Data-driven framework and (b) Compute-driven framework. Both the frameworks basically share the same underlying core. Part 1 of this presentation covers Data-driven framework and Part 2 covers Compute-driven framework.</a:t>
            </a:r>
          </a:p>
          <a:p>
            <a:pPr algn="just"/>
            <a:endParaRPr lang="en-US" dirty="0" smtClean="0"/>
          </a:p>
          <a:p>
            <a:pPr marL="342900" indent="-342900" algn="just">
              <a:buAutoNum type="alphaLcParenBoth"/>
            </a:pPr>
            <a:r>
              <a:rPr lang="en-US" dirty="0" smtClean="0"/>
              <a:t>Data-driven framework</a:t>
            </a:r>
          </a:p>
          <a:p>
            <a:pPr marL="342900" indent="-342900" algn="just">
              <a:buAutoNum type="alphaLcParenBoth"/>
            </a:pPr>
            <a:endParaRPr lang="en-US" dirty="0" smtClean="0"/>
          </a:p>
          <a:p>
            <a:pPr marL="342900" indent="-342900" algn="just"/>
            <a:r>
              <a:rPr lang="en-US" dirty="0" smtClean="0"/>
              <a:t>In the data-driven framework, </a:t>
            </a:r>
            <a:r>
              <a:rPr lang="en-US" dirty="0" err="1" smtClean="0"/>
              <a:t>Scabi</a:t>
            </a:r>
            <a:r>
              <a:rPr lang="en-US" dirty="0" smtClean="0"/>
              <a:t> processes partitions of huge datasets </a:t>
            </a:r>
            <a:r>
              <a:rPr lang="en-US" dirty="0" err="1" smtClean="0"/>
              <a:t>parallely</a:t>
            </a:r>
            <a:r>
              <a:rPr lang="en-US" dirty="0" smtClean="0"/>
              <a:t> by </a:t>
            </a:r>
          </a:p>
          <a:p>
            <a:pPr marL="342900" indent="-342900" algn="just"/>
            <a:r>
              <a:rPr lang="en-US" dirty="0" smtClean="0"/>
              <a:t>loading these partitions into memory and executing User-defined operations on those </a:t>
            </a:r>
          </a:p>
          <a:p>
            <a:pPr marL="342900" indent="-342900" algn="just"/>
            <a:r>
              <a:rPr lang="en-US" dirty="0" smtClean="0"/>
              <a:t>partitions (partition data and its operations are together referred to as a Data Unit) in the </a:t>
            </a:r>
            <a:r>
              <a:rPr lang="en-US" dirty="0" err="1" smtClean="0"/>
              <a:t>Scabi</a:t>
            </a:r>
            <a:r>
              <a:rPr lang="en-US" dirty="0" smtClean="0"/>
              <a:t> </a:t>
            </a:r>
          </a:p>
          <a:p>
            <a:pPr marL="342900" indent="-342900" algn="just"/>
            <a:r>
              <a:rPr lang="en-US" dirty="0" smtClean="0"/>
              <a:t>Cluster. </a:t>
            </a:r>
          </a:p>
          <a:p>
            <a:pPr marL="342900" indent="-342900" algn="just"/>
            <a:r>
              <a:rPr lang="en-US" dirty="0" smtClean="0"/>
              <a:t> </a:t>
            </a:r>
          </a:p>
          <a:p>
            <a:pPr marL="342900" indent="-342900" algn="just"/>
            <a:r>
              <a:rPr lang="en-US" dirty="0" smtClean="0"/>
              <a:t>The framework is highly fault tolerant and manages executing the Data Units when any </a:t>
            </a:r>
          </a:p>
          <a:p>
            <a:pPr marL="342900" indent="-342900" algn="just"/>
            <a:r>
              <a:rPr lang="en-US" dirty="0" smtClean="0"/>
              <a:t>number of systems which are part of the </a:t>
            </a:r>
            <a:r>
              <a:rPr lang="en-US" dirty="0" err="1" smtClean="0"/>
              <a:t>Scabi</a:t>
            </a:r>
            <a:r>
              <a:rPr lang="en-US" dirty="0" smtClean="0"/>
              <a:t> Cluster can fail at any time. Data Unit </a:t>
            </a:r>
          </a:p>
          <a:p>
            <a:pPr marL="342900" indent="-342900" algn="just"/>
            <a:r>
              <a:rPr lang="en-US" dirty="0" smtClean="0"/>
              <a:t>makes use of in-memory, off-heap and unbounded storage data structure and enables fast </a:t>
            </a:r>
          </a:p>
          <a:p>
            <a:pPr marL="342900" indent="-342900" algn="just"/>
            <a:r>
              <a:rPr lang="en-US" dirty="0" smtClean="0"/>
              <a:t>processing of huge data sets. This enables us to perform algorithms like complex </a:t>
            </a:r>
          </a:p>
          <a:p>
            <a:pPr marL="342900" indent="-342900" algn="just"/>
            <a:r>
              <a:rPr lang="en-US" dirty="0" err="1" smtClean="0"/>
              <a:t>MapReduce</a:t>
            </a:r>
            <a:r>
              <a:rPr lang="en-US" dirty="0" smtClean="0"/>
              <a:t> operations, ensemble machine learning algorithms and iterative algorithms. </a:t>
            </a:r>
          </a:p>
          <a:p>
            <a:pPr marL="342900" indent="-342900" algn="just"/>
            <a:r>
              <a:rPr lang="en-US" dirty="0" smtClean="0"/>
              <a:t>This gives us the capability to process </a:t>
            </a:r>
            <a:r>
              <a:rPr lang="en-US" dirty="0" err="1" smtClean="0"/>
              <a:t>Petabytes</a:t>
            </a:r>
            <a:r>
              <a:rPr lang="en-US" dirty="0" smtClean="0"/>
              <a:t> to </a:t>
            </a:r>
            <a:r>
              <a:rPr lang="en-US" dirty="0" err="1" smtClean="0"/>
              <a:t>Exabytes</a:t>
            </a:r>
            <a:r>
              <a:rPr lang="en-US" dirty="0" smtClean="0"/>
              <a:t>+ of multiple datasets within </a:t>
            </a:r>
          </a:p>
          <a:p>
            <a:pPr marL="342900" indent="-342900" algn="just"/>
            <a:r>
              <a:rPr lang="en-US" dirty="0" smtClean="0"/>
              <a:t>minutes.</a:t>
            </a:r>
          </a:p>
          <a:p>
            <a:pPr marL="342900" indent="-342900" algn="just"/>
            <a:endParaRPr lang="en-US" dirty="0" smtClean="0"/>
          </a:p>
          <a:p>
            <a:pPr marL="342900" indent="-342900" algn="just"/>
            <a:r>
              <a:rPr lang="en-IN" spc="-1" dirty="0" smtClean="0">
                <a:solidFill>
                  <a:srgbClr val="000000"/>
                </a:solidFill>
                <a:uFill>
                  <a:solidFill>
                    <a:srgbClr val="FFFFFF"/>
                  </a:solidFill>
                </a:uFill>
              </a:rPr>
              <a:t>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micro framework with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enables high performance computing by </a:t>
            </a:r>
          </a:p>
          <a:p>
            <a:pPr marL="342900" indent="-342900" algn="just"/>
            <a:r>
              <a:rPr lang="en-IN" spc="-1" dirty="0" smtClean="0">
                <a:solidFill>
                  <a:srgbClr val="000000"/>
                </a:solidFill>
                <a:uFill>
                  <a:solidFill>
                    <a:srgbClr val="FFFFFF"/>
                  </a:solidFill>
                </a:uFill>
              </a:rPr>
              <a:t>spreading the Data Units and executing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Compute Services </a:t>
            </a:r>
          </a:p>
          <a:p>
            <a:pPr marL="342900" indent="-342900" algn="just"/>
            <a:r>
              <a:rPr lang="en-IN" spc="-1" dirty="0" smtClean="0">
                <a:solidFill>
                  <a:srgbClr val="000000"/>
                </a:solidFill>
                <a:uFill>
                  <a:solidFill>
                    <a:srgbClr val="FFFFFF"/>
                  </a:solidFill>
                </a:uFill>
              </a:rPr>
              <a:t>and Meta Services weave together to form a highly scalable cluster of hundreds of </a:t>
            </a:r>
          </a:p>
          <a:p>
            <a:pPr marL="342900" indent="-342900" algn="just"/>
            <a:r>
              <a:rPr lang="en-IN" spc="-1" dirty="0" smtClean="0">
                <a:solidFill>
                  <a:srgbClr val="000000"/>
                </a:solidFill>
                <a:uFill>
                  <a:solidFill>
                    <a:srgbClr val="FFFFFF"/>
                  </a:solidFill>
                </a:uFill>
              </a:rPr>
              <a:t>thousands of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Compute Services by networking commodity hardware.</a:t>
            </a:r>
            <a:endParaRPr/>
          </a:p>
          <a:p>
            <a:endParaRPr/>
          </a:p>
          <a:p>
            <a:endParaRPr/>
          </a:p>
          <a:p>
            <a:endParaRPr/>
          </a:p>
          <a:p>
            <a:endParaRPr/>
          </a:p>
        </p:txBody>
      </p:sp>
      <p:sp>
        <p:nvSpPr>
          <p:cNvPr id="3" name="TextBox 2"/>
          <p:cNvSpPr txBox="1"/>
          <p:nvPr/>
        </p:nvSpPr>
        <p:spPr>
          <a:xfrm>
            <a:off x="188127" y="52919"/>
            <a:ext cx="1851789" cy="369332"/>
          </a:xfrm>
          <a:prstGeom prst="rect">
            <a:avLst/>
          </a:prstGeom>
          <a:noFill/>
        </p:spPr>
        <p:txBody>
          <a:bodyPr wrap="none" rtlCol="0">
            <a:spAutoFit/>
          </a:bodyPr>
          <a:lstStyle/>
          <a:p>
            <a:r>
              <a:rPr lang="en-US" dirty="0" smtClean="0">
                <a:solidFill>
                  <a:srgbClr val="0070C0"/>
                </a:solidFill>
              </a:rPr>
              <a:t>Scabi Overview</a:t>
            </a:r>
            <a:endParaRPr lang="en-IN" dirty="0">
              <a:solidFill>
                <a:srgbClr val="0070C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Scabi</a:t>
            </a:r>
          </a:p>
        </p:txBody>
      </p:sp>
      <p:sp>
        <p:nvSpPr>
          <p:cNvPr id="5" name="CustomShape 1"/>
          <p:cNvSpPr/>
          <p:nvPr/>
        </p:nvSpPr>
        <p:spPr>
          <a:xfrm>
            <a:off x="182528" y="565127"/>
            <a:ext cx="9180344" cy="2714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connects to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databases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a:t>
            </a:r>
            <a:r>
              <a:rPr lang="en-IN" sz="1800" strike="noStrike" spc="-1" dirty="0" smtClean="0">
                <a:solidFill>
                  <a:srgbClr val="000000"/>
                </a:solidFill>
                <a:uFill>
                  <a:solidFill>
                    <a:srgbClr val="FFFFFF"/>
                  </a:solidFill>
                </a:uFill>
                <a:latin typeface="Arial"/>
                <a:ea typeface="DejaVu Sans"/>
              </a:rPr>
              <a:t>User database </a:t>
            </a:r>
            <a:r>
              <a:rPr lang="en-IN" sz="1800" strike="noStrike" spc="-1" dirty="0">
                <a:solidFill>
                  <a:srgbClr val="000000"/>
                </a:solidFill>
                <a:uFill>
                  <a:solidFill>
                    <a:srgbClr val="FFFFFF"/>
                  </a:solidFill>
                </a:uFill>
                <a:latin typeface="Arial"/>
                <a:ea typeface="DejaVu Sans"/>
              </a:rPr>
              <a:t>operations. Each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 </a:t>
            </a:r>
            <a:r>
              <a:rPr lang="en-IN" sz="1800" strike="noStrike" spc="-1" dirty="0" smtClean="0">
                <a:solidFill>
                  <a:srgbClr val="000000"/>
                </a:solidFill>
                <a:uFill>
                  <a:solidFill>
                    <a:srgbClr val="FFFFFF"/>
                  </a:solidFill>
                </a:uFill>
                <a:latin typeface="Arial"/>
                <a:ea typeface="DejaVu Sans"/>
              </a:rPr>
              <a:t>may </a:t>
            </a:r>
            <a:r>
              <a:rPr lang="en-IN" sz="1800" strike="noStrike" spc="-1" dirty="0">
                <a:solidFill>
                  <a:srgbClr val="000000"/>
                </a:solidFill>
                <a:uFill>
                  <a:solidFill>
                    <a:srgbClr val="FFFFFF"/>
                  </a:solidFill>
                </a:uFill>
                <a:latin typeface="Arial"/>
                <a:ea typeface="DejaVu Sans"/>
              </a:rPr>
              <a:t>correspond to separate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a:t>
            </a:r>
            <a:r>
              <a:rPr lang="en-IN" sz="1800" strike="noStrike" spc="-1" dirty="0" smtClean="0">
                <a:solidFill>
                  <a:srgbClr val="000000"/>
                </a:solidFill>
                <a:uFill>
                  <a:solidFill>
                    <a:srgbClr val="FFFFFF"/>
                  </a:solidFill>
                </a:uFill>
                <a:latin typeface="Arial"/>
                <a:ea typeface="DejaVu Sans"/>
              </a:rPr>
              <a:t>. Also </a:t>
            </a:r>
            <a:r>
              <a:rPr lang="en-IN" sz="1800" strike="noStrike" spc="-1" dirty="0" err="1" smtClean="0">
                <a:solidFill>
                  <a:srgbClr val="000000"/>
                </a:solidFill>
                <a:uFill>
                  <a:solidFill>
                    <a:srgbClr val="FFFFFF"/>
                  </a:solidFill>
                </a:uFill>
                <a:latin typeface="Arial"/>
                <a:ea typeface="DejaVu Sans"/>
              </a:rPr>
              <a:t>Scabi’s</a:t>
            </a:r>
            <a:r>
              <a:rPr lang="en-IN" sz="1800" strike="noStrike" spc="-1" dirty="0" smtClean="0">
                <a:solidFill>
                  <a:srgbClr val="000000"/>
                </a:solidFill>
                <a:uFill>
                  <a:solidFill>
                    <a:srgbClr val="FFFFFF"/>
                  </a:solidFill>
                </a:uFill>
                <a:latin typeface="Arial"/>
                <a:ea typeface="DejaVu Sans"/>
              </a:rPr>
              <a:t> Meta Server connects to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to read/write meta data about Compute Servers as well as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a:t>
            </a:r>
            <a:endParaRPr/>
          </a:p>
          <a:p>
            <a:pPr algn="just"/>
            <a:endParaRPr/>
          </a:p>
          <a:p>
            <a:pPr algn="just"/>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replication / secondary servers. For providing load balancing for various </a:t>
            </a:r>
            <a:r>
              <a:rPr lang="en-IN" sz="1800" strike="noStrike" spc="-1" dirty="0" smtClean="0">
                <a:solidFill>
                  <a:srgbClr val="000000"/>
                </a:solidFill>
                <a:uFill>
                  <a:solidFill>
                    <a:srgbClr val="FFFFFF"/>
                  </a:solidFill>
                </a:uFill>
                <a:latin typeface="Arial"/>
                <a:ea typeface="DejaVu Sans"/>
              </a:rPr>
              <a:t>User’s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a:t>
            </a:r>
            <a:r>
              <a:rPr lang="en-IN" sz="1800" strike="noStrike" spc="-1" dirty="0" smtClean="0">
                <a:solidFill>
                  <a:srgbClr val="000000"/>
                </a:solidFill>
                <a:uFill>
                  <a:solidFill>
                    <a:srgbClr val="FFFFFF"/>
                  </a:solidFill>
                </a:uFill>
                <a:latin typeface="Arial"/>
                <a:ea typeface="DejaVu Sans"/>
              </a:rPr>
              <a:t>.</a:t>
            </a:r>
            <a:endParaRP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740307"/>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Scabi Namespace URLs refer to different files:-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scabi:MyOrg.Bangalore:myfile.txt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scabi:MyOrg.California:myfile.txt</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a:p>
            <a:pPr marL="342900" indent="-342900" algn="just"/>
            <a:r>
              <a:rPr lang="en-US" spc="-1" dirty="0" smtClean="0">
                <a:solidFill>
                  <a:srgbClr val="000000"/>
                </a:solidFill>
                <a:uFill>
                  <a:solidFill>
                    <a:srgbClr val="FFFFFF"/>
                  </a:solidFill>
                </a:uFill>
              </a:rPr>
              <a:t>After the files are stored in Scabi using the put() method, the Scabi Namespace URL can be</a:t>
            </a:r>
          </a:p>
          <a:p>
            <a:pPr marL="342900" indent="-342900" algn="just"/>
            <a:r>
              <a:rPr lang="en-US" spc="-1" dirty="0" smtClean="0">
                <a:solidFill>
                  <a:srgbClr val="000000"/>
                </a:solidFill>
                <a:uFill>
                  <a:solidFill>
                    <a:srgbClr val="FFFFFF"/>
                  </a:solidFill>
                </a:uFill>
              </a:rPr>
              <a:t>passed around between Scabi Client system and Compute Units to access input files for  </a:t>
            </a:r>
          </a:p>
          <a:p>
            <a:pPr marL="342900" indent="-342900" algn="just"/>
            <a:r>
              <a:rPr lang="en-US" spc="-1" dirty="0" smtClean="0">
                <a:solidFill>
                  <a:srgbClr val="000000"/>
                </a:solidFill>
                <a:uFill>
                  <a:solidFill>
                    <a:srgbClr val="FFFFFF"/>
                  </a:solidFill>
                </a:uFill>
              </a:rPr>
              <a:t>processing by the Compute Units. Compute Units can also write results to files in Scabi and</a:t>
            </a:r>
          </a:p>
          <a:p>
            <a:pPr marL="342900" indent="-342900" algn="just"/>
            <a:r>
              <a:rPr lang="en-US" spc="-1" dirty="0" smtClean="0">
                <a:solidFill>
                  <a:srgbClr val="000000"/>
                </a:solidFill>
                <a:uFill>
                  <a:solidFill>
                    <a:srgbClr val="FFFFFF"/>
                  </a:solidFill>
                </a:uFill>
              </a:rPr>
              <a:t>return back a Scabi Namespace URL of the file in the result if the result contains huge </a:t>
            </a:r>
          </a:p>
          <a:p>
            <a:pPr marL="342900" indent="-342900" algn="just"/>
            <a:r>
              <a:rPr lang="en-US" spc="-1" dirty="0" smtClean="0">
                <a:solidFill>
                  <a:srgbClr val="000000"/>
                </a:solidFill>
                <a:uFill>
                  <a:solidFill>
                    <a:srgbClr val="FFFFFF"/>
                  </a:solidFill>
                </a:uFill>
              </a:rPr>
              <a:t>volume 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:&lt;namespace&gt;:&lt;file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files.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68412" y="1851011"/>
            <a:ext cx="6715172" cy="3429024"/>
            <a:chOff x="1682726" y="1422383"/>
            <a:chExt cx="6715172" cy="3429024"/>
          </a:xfrm>
        </p:grpSpPr>
        <p:sp>
          <p:nvSpPr>
            <p:cNvPr id="5" name="Rounded Rectangle 4"/>
            <p:cNvSpPr/>
            <p:nvPr/>
          </p:nvSpPr>
          <p:spPr>
            <a:xfrm>
              <a:off x="1682726" y="2351077"/>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982772" y="313689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611684" y="1993887"/>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825998" y="377983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325932" y="356552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5826130" y="2851143"/>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3182924" y="3029739"/>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3182924" y="2451086"/>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825734" y="1422383"/>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gr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file operations in </a:t>
            </a:r>
            <a:r>
              <a:rPr lang="en-US" dirty="0" err="1" smtClean="0"/>
              <a:t>Scabi</a:t>
            </a:r>
            <a:r>
              <a:rPr lang="en-US" dirty="0" smtClean="0"/>
              <a:t>. Namespaces are resolved by the framework by contacting the Meta Server.</a:t>
            </a:r>
            <a:endParaRPr lang="en-IN" dirty="0"/>
          </a:p>
        </p:txBody>
      </p:sp>
      <p:sp>
        <p:nvSpPr>
          <p:cNvPr id="15" name="TextBox 1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040576" y="4851407"/>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1486" y="6137291"/>
            <a:ext cx="3429024" cy="1200329"/>
          </a:xfrm>
          <a:prstGeom prst="rect">
            <a:avLst/>
          </a:prstGeom>
          <a:noFill/>
        </p:spPr>
        <p:txBody>
          <a:bodyPr wrap="square" rtlCol="0">
            <a:spAutoFit/>
          </a:bodyPr>
          <a:lstStyle/>
          <a:p>
            <a:r>
              <a:rPr lang="en-US" dirty="0" smtClean="0"/>
              <a:t>1) Write</a:t>
            </a:r>
          </a:p>
          <a:p>
            <a:r>
              <a:rPr lang="en-US" dirty="0" err="1" smtClean="0"/>
              <a:t>scabi:MyOrg.MyFiles:input.txt</a:t>
            </a:r>
            <a:endParaRPr lang="en-US" dirty="0" smtClean="0"/>
          </a:p>
          <a:p>
            <a:r>
              <a:rPr lang="en-US" dirty="0" smtClean="0"/>
              <a:t>4) Read</a:t>
            </a:r>
          </a:p>
          <a:p>
            <a:r>
              <a:rPr lang="en-US" dirty="0" err="1" smtClean="0"/>
              <a:t>scabi:MyOrg.MyFiles:results.txt</a:t>
            </a:r>
            <a:endParaRPr lang="en-IN" dirty="0"/>
          </a:p>
        </p:txBody>
      </p:sp>
      <p:sp>
        <p:nvSpPr>
          <p:cNvPr id="28" name="TextBox 27"/>
          <p:cNvSpPr txBox="1"/>
          <p:nvPr/>
        </p:nvSpPr>
        <p:spPr>
          <a:xfrm>
            <a:off x="2325668" y="3436764"/>
            <a:ext cx="3429024" cy="1200329"/>
          </a:xfrm>
          <a:prstGeom prst="rect">
            <a:avLst/>
          </a:prstGeom>
          <a:noFill/>
        </p:spPr>
        <p:txBody>
          <a:bodyPr wrap="square" rtlCol="0">
            <a:spAutoFit/>
          </a:bodyPr>
          <a:lstStyle/>
          <a:p>
            <a:r>
              <a:rPr lang="en-US" dirty="0" smtClean="0"/>
              <a:t>2) Read</a:t>
            </a:r>
          </a:p>
          <a:p>
            <a:r>
              <a:rPr lang="en-US" dirty="0" err="1" smtClean="0"/>
              <a:t>scabi:MyOrg.MyFiles:input.txt</a:t>
            </a:r>
            <a:endParaRPr lang="en-US" dirty="0" smtClean="0"/>
          </a:p>
          <a:p>
            <a:r>
              <a:rPr lang="en-US" dirty="0" smtClean="0"/>
              <a:t>3) Write </a:t>
            </a:r>
          </a:p>
          <a:p>
            <a:r>
              <a:rPr lang="en-US" dirty="0" err="1" smtClean="0"/>
              <a:t>scabi:MyOrg,MyFiles:results.txt</a:t>
            </a:r>
            <a:endParaRPr lang="en-IN" dirty="0"/>
          </a:p>
        </p:txBody>
      </p:sp>
      <p:grpSp>
        <p:nvGrpSpPr>
          <p:cNvPr id="29"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read / write operations of file in Scabi. After a file is stored in Scabi, only Scabi Namespace URL of the file need to be conveyed instead of transferring the actual contents of the file between Scabi Client and Compute Units.</a:t>
            </a:r>
            <a:endParaRPr lang="en-IN" dirty="0"/>
          </a:p>
        </p:txBody>
      </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4" name="TextBox 4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850879"/>
            <a:ext cx="9286940" cy="6186309"/>
          </a:xfrm>
          <a:prstGeom prst="rect">
            <a:avLst/>
          </a:prstGeom>
          <a:noFill/>
        </p:spPr>
        <p:txBody>
          <a:bodyPr wrap="square" rtlCol="0">
            <a:spAutoFit/>
          </a:bodyPr>
          <a:lstStyle/>
          <a:p>
            <a:pPr algn="just"/>
            <a:r>
              <a:rPr lang="en-US" dirty="0" smtClean="0"/>
              <a:t>DFile Class is used to do all the file operations in </a:t>
            </a:r>
            <a:r>
              <a:rPr lang="en-US" dirty="0" err="1" smtClean="0"/>
              <a:t>Scabi</a:t>
            </a:r>
            <a:r>
              <a:rPr lang="en-US" dirty="0" smtClean="0"/>
              <a:t>. The </a:t>
            </a:r>
            <a:r>
              <a:rPr lang="en-US" dirty="0" err="1" smtClean="0"/>
              <a:t>Scabi</a:t>
            </a:r>
            <a:r>
              <a:rPr lang="en-US" dirty="0" smtClean="0"/>
              <a:t> micro framework resolves the namespaces in the </a:t>
            </a:r>
            <a:r>
              <a:rPr lang="en-US" dirty="0" err="1" smtClean="0"/>
              <a:t>Scabi</a:t>
            </a:r>
            <a:r>
              <a:rPr lang="en-US" dirty="0" smtClean="0"/>
              <a:t> Namespace URLs by contacting the Meta Server. </a:t>
            </a:r>
          </a:p>
          <a:p>
            <a:pPr algn="just"/>
            <a:endParaRPr lang="en-US" dirty="0" smtClean="0"/>
          </a:p>
          <a:p>
            <a:pPr algn="just"/>
            <a:r>
              <a:rPr lang="en-US" dirty="0" smtClean="0"/>
              <a:t>The DFile class internally uses streaming mechanism to read and write files into </a:t>
            </a:r>
            <a:r>
              <a:rPr lang="en-US" dirty="0" err="1" smtClean="0"/>
              <a:t>Scabi</a:t>
            </a:r>
            <a:r>
              <a:rPr lang="en-US" dirty="0" smtClean="0"/>
              <a:t>. This means the entire file contents are not loaded into memory. For e.g. if the User’s Client system has 2 GB memory and a 6 GB file is written using the DFile class, the contents of the file is transferred through a 64 MB internal buffer. The entire 6 GB of file data is not loaded into memory.  The DFile class is lightweight and does not pose any overhead in transferring data. To give an example, on a low-end system with 2 GB RAM, a 6 GB file is transferred within 4 minutes.</a:t>
            </a:r>
          </a:p>
          <a:p>
            <a:pPr algn="just"/>
            <a:endParaRPr lang="en-US" dirty="0" smtClean="0"/>
          </a:p>
          <a:p>
            <a:pPr algn="just"/>
            <a:r>
              <a:rPr lang="en-US" dirty="0" smtClean="0"/>
              <a:t>The </a:t>
            </a:r>
            <a:r>
              <a:rPr lang="en-US" dirty="0" err="1" smtClean="0"/>
              <a:t>Scabi</a:t>
            </a:r>
            <a:r>
              <a:rPr lang="en-US" dirty="0" smtClean="0"/>
              <a:t> framework maintains two versions of each file: the latest version and the previous version. This ensures that when transferring files of very large size, if there is a network error, the system will still contain the previous versions and the corrupted file will be discarded.</a:t>
            </a:r>
          </a:p>
          <a:p>
            <a:pPr algn="just"/>
            <a:endParaRPr lang="en-US" dirty="0" smtClean="0"/>
          </a:p>
          <a:p>
            <a:pPr algn="just"/>
            <a:r>
              <a:rPr lang="en-US" dirty="0" smtClean="0"/>
              <a:t>High availability of data is achieved by enabling MongoDB Replication of primary and secondary servers of the underlying MongoDB server instances that correspond to each </a:t>
            </a:r>
            <a:r>
              <a:rPr lang="en-US" dirty="0" err="1" smtClean="0"/>
              <a:t>Scabi</a:t>
            </a:r>
            <a:r>
              <a:rPr lang="en-US" dirty="0" smtClean="0"/>
              <a:t> Namespace.</a:t>
            </a:r>
          </a:p>
          <a:p>
            <a:pPr algn="just"/>
            <a:endParaRPr lang="en-US" dirty="0" smtClean="0"/>
          </a:p>
          <a:p>
            <a:pPr algn="just"/>
            <a:r>
              <a:rPr lang="en-US" dirty="0" smtClean="0"/>
              <a:t>High loads can be handled by using MongoDB </a:t>
            </a:r>
            <a:r>
              <a:rPr lang="en-US" dirty="0" err="1" smtClean="0"/>
              <a:t>Sharding</a:t>
            </a:r>
            <a:r>
              <a:rPr lang="en-US" dirty="0" smtClean="0"/>
              <a:t> of the underlying MongoDB server instances that correspond to each </a:t>
            </a:r>
            <a:r>
              <a:rPr lang="en-US" dirty="0" err="1" smtClean="0"/>
              <a:t>Scabi</a:t>
            </a:r>
            <a:r>
              <a:rPr lang="en-US" dirty="0" smtClean="0"/>
              <a:t> Namespace.</a:t>
            </a:r>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6" name="TextBox 5"/>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6" name="TextBox 5"/>
          <p:cNvSpPr txBox="1"/>
          <p:nvPr/>
        </p:nvSpPr>
        <p:spPr>
          <a:xfrm>
            <a:off x="350553" y="2351077"/>
            <a:ext cx="5722464" cy="923330"/>
          </a:xfrm>
          <a:prstGeom prst="rect">
            <a:avLst/>
          </a:prstGeom>
          <a:solidFill>
            <a:schemeClr val="tx1"/>
          </a:solidFill>
        </p:spPr>
        <p:txBody>
          <a:bodyPr wrap="none" rtlCol="0">
            <a:spAutoFit/>
          </a:bodyPr>
          <a:lstStyle/>
          <a:p>
            <a:r>
              <a:rPr lang="en-US" dirty="0" smtClean="0">
                <a:solidFill>
                  <a:schemeClr val="accent6"/>
                </a:solidFill>
                <a:latin typeface="Tahoma" pitchFamily="34" charset="0"/>
                <a:ea typeface="Tahoma" pitchFamily="34" charset="0"/>
                <a:cs typeface="Tahoma" pitchFamily="34" charset="0"/>
              </a:rPr>
              <a:t>DFile f = new DFile(meta);</a:t>
            </a:r>
          </a:p>
          <a:p>
            <a:r>
              <a:rPr lang="en-US" dirty="0" smtClean="0">
                <a:solidFill>
                  <a:schemeClr val="accent6"/>
                </a:solidFill>
                <a:latin typeface="Tahoma" pitchFamily="34" charset="0"/>
                <a:ea typeface="Tahoma" pitchFamily="34" charset="0"/>
                <a:cs typeface="Tahoma" pitchFamily="34" charset="0"/>
              </a:rPr>
              <a:t>f.put("scabi:MyOrg.MyFiles:myfile1.txt", “myfile1.txt");</a:t>
            </a:r>
          </a:p>
          <a:p>
            <a:endParaRPr lang="en-IN" dirty="0">
              <a:solidFill>
                <a:schemeClr val="accent6"/>
              </a:solidFill>
            </a:endParaRPr>
          </a:p>
        </p:txBody>
      </p:sp>
      <p:sp>
        <p:nvSpPr>
          <p:cNvPr id="10" name="TextBox 9"/>
          <p:cNvSpPr txBox="1"/>
          <p:nvPr/>
        </p:nvSpPr>
        <p:spPr>
          <a:xfrm>
            <a:off x="325404" y="4070953"/>
            <a:ext cx="5902578" cy="923330"/>
          </a:xfrm>
          <a:prstGeom prst="rect">
            <a:avLst/>
          </a:prstGeom>
          <a:solidFill>
            <a:schemeClr val="tx1"/>
          </a:solidFill>
        </p:spPr>
        <p:txBody>
          <a:bodyPr wrap="none" rtlCol="0">
            <a:spAutoFit/>
          </a:bodyPr>
          <a:lstStyle/>
          <a:p>
            <a:r>
              <a:rPr lang="en-IN" dirty="0" smtClean="0">
                <a:solidFill>
                  <a:schemeClr val="accent6"/>
                </a:solidFill>
              </a:rPr>
              <a:t>FileInputStream fis = new FileInputStream(“myfile3.txt”);</a:t>
            </a:r>
          </a:p>
          <a:p>
            <a:r>
              <a:rPr lang="en-US" dirty="0" smtClean="0">
                <a:solidFill>
                  <a:schemeClr val="accent6"/>
                </a:solidFill>
              </a:rPr>
              <a:t>f.put("scabi:MyOrg.MyFiles:myfile3.txt", fis);</a:t>
            </a:r>
          </a:p>
          <a:p>
            <a:r>
              <a:rPr lang="en-US" dirty="0" smtClean="0">
                <a:solidFill>
                  <a:schemeClr val="accent6"/>
                </a:solidFill>
              </a:rPr>
              <a:t>fis.close();</a:t>
            </a:r>
          </a:p>
        </p:txBody>
      </p:sp>
      <p:sp>
        <p:nvSpPr>
          <p:cNvPr id="12" name="TextBox 11"/>
          <p:cNvSpPr txBox="1"/>
          <p:nvPr/>
        </p:nvSpPr>
        <p:spPr>
          <a:xfrm>
            <a:off x="244439" y="1922449"/>
            <a:ext cx="4724435" cy="369332"/>
          </a:xfrm>
          <a:prstGeom prst="rect">
            <a:avLst/>
          </a:prstGeom>
          <a:noFill/>
        </p:spPr>
        <p:txBody>
          <a:bodyPr wrap="none" rtlCol="0">
            <a:spAutoFit/>
          </a:bodyPr>
          <a:lstStyle/>
          <a:p>
            <a:r>
              <a:rPr lang="en-US" dirty="0" smtClean="0"/>
              <a:t>To put a file from local file system into </a:t>
            </a:r>
            <a:r>
              <a:rPr lang="en-US" dirty="0" err="1" smtClean="0"/>
              <a:t>Scabi</a:t>
            </a:r>
            <a:r>
              <a:rPr lang="en-US" dirty="0" smtClean="0"/>
              <a:t>:</a:t>
            </a:r>
            <a:endParaRPr lang="en-IN" dirty="0"/>
          </a:p>
        </p:txBody>
      </p:sp>
      <p:sp>
        <p:nvSpPr>
          <p:cNvPr id="14" name="TextBox 13"/>
          <p:cNvSpPr txBox="1"/>
          <p:nvPr/>
        </p:nvSpPr>
        <p:spPr>
          <a:xfrm>
            <a:off x="253966" y="3636961"/>
            <a:ext cx="4685963" cy="369332"/>
          </a:xfrm>
          <a:prstGeom prst="rect">
            <a:avLst/>
          </a:prstGeom>
          <a:noFill/>
        </p:spPr>
        <p:txBody>
          <a:bodyPr wrap="none" rtlCol="0">
            <a:spAutoFit/>
          </a:bodyPr>
          <a:lstStyle/>
          <a:p>
            <a:r>
              <a:rPr lang="en-US" dirty="0" smtClean="0"/>
              <a:t>To put a file from an input stream into </a:t>
            </a:r>
            <a:r>
              <a:rPr lang="en-US" dirty="0" err="1" smtClean="0"/>
              <a:t>Scabi</a:t>
            </a:r>
            <a:r>
              <a:rPr lang="en-US" dirty="0" smtClean="0"/>
              <a:t>:</a:t>
            </a:r>
            <a:endParaRPr lang="en-IN" dirty="0"/>
          </a:p>
        </p:txBody>
      </p:sp>
      <p:sp>
        <p:nvSpPr>
          <p:cNvPr id="15" name="TextBox 14"/>
          <p:cNvSpPr txBox="1"/>
          <p:nvPr/>
        </p:nvSpPr>
        <p:spPr>
          <a:xfrm>
            <a:off x="182528" y="1208069"/>
            <a:ext cx="8751114" cy="369332"/>
          </a:xfrm>
          <a:prstGeom prst="rect">
            <a:avLst/>
          </a:prstGeom>
          <a:noFill/>
        </p:spPr>
        <p:txBody>
          <a:bodyPr wrap="none" rtlCol="0">
            <a:spAutoFit/>
          </a:bodyPr>
          <a:lstStyle/>
          <a:p>
            <a:r>
              <a:rPr lang="en-US" dirty="0" smtClean="0"/>
              <a:t>The following code examples demonstrate various file operations using DFile class:</a:t>
            </a:r>
            <a:endParaRPr lang="en-IN" dirty="0"/>
          </a:p>
        </p:txBody>
      </p:sp>
      <p:sp>
        <p:nvSpPr>
          <p:cNvPr id="11" name="TextBox 10"/>
          <p:cNvSpPr txBox="1"/>
          <p:nvPr/>
        </p:nvSpPr>
        <p:spPr>
          <a:xfrm>
            <a:off x="325404" y="5780101"/>
            <a:ext cx="8116324" cy="369332"/>
          </a:xfrm>
          <a:prstGeom prst="rect">
            <a:avLst/>
          </a:prstGeom>
          <a:solidFill>
            <a:schemeClr val="tx1"/>
          </a:solidFill>
        </p:spPr>
        <p:txBody>
          <a:bodyPr wrap="none" rtlCol="0">
            <a:spAutoFit/>
          </a:bodyPr>
          <a:lstStyle/>
          <a:p>
            <a:r>
              <a:rPr lang="en-US" dirty="0" smtClean="0">
                <a:solidFill>
                  <a:schemeClr val="accent6"/>
                </a:solidFill>
              </a:rPr>
              <a:t>f.copy("scabi:MyOrg.MyFiles:myfile4.txt", "scabi:MyOrg.MyFiles:myfile1.txt");</a:t>
            </a:r>
            <a:endParaRPr lang="en-US" dirty="0" smtClean="0">
              <a:solidFill>
                <a:schemeClr val="accent6"/>
              </a:solidFill>
              <a:latin typeface="Tahoma" pitchFamily="34" charset="0"/>
              <a:ea typeface="Tahoma" pitchFamily="34" charset="0"/>
              <a:cs typeface="Tahoma" pitchFamily="34" charset="0"/>
            </a:endParaRPr>
          </a:p>
        </p:txBody>
      </p:sp>
      <p:sp>
        <p:nvSpPr>
          <p:cNvPr id="16" name="TextBox 15"/>
          <p:cNvSpPr txBox="1"/>
          <p:nvPr/>
        </p:nvSpPr>
        <p:spPr>
          <a:xfrm>
            <a:off x="244439" y="5351473"/>
            <a:ext cx="8251041" cy="369332"/>
          </a:xfrm>
          <a:prstGeom prst="rect">
            <a:avLst/>
          </a:prstGeom>
          <a:noFill/>
        </p:spPr>
        <p:txBody>
          <a:bodyPr wrap="none" rtlCol="0">
            <a:spAutoFit/>
          </a:bodyPr>
          <a:lstStyle/>
          <a:p>
            <a:r>
              <a:rPr lang="en-US" dirty="0" smtClean="0"/>
              <a:t>To copy a file already in </a:t>
            </a:r>
            <a:r>
              <a:rPr lang="en-US" dirty="0" err="1" smtClean="0"/>
              <a:t>Scabi</a:t>
            </a:r>
            <a:r>
              <a:rPr lang="en-US" dirty="0" smtClean="0"/>
              <a:t> into another </a:t>
            </a:r>
            <a:r>
              <a:rPr lang="en-US" dirty="0" err="1" smtClean="0"/>
              <a:t>Scabi</a:t>
            </a:r>
            <a:r>
              <a:rPr lang="en-US" dirty="0" smtClean="0"/>
              <a:t> Namespace or to another file:</a:t>
            </a:r>
            <a:endParaRPr lang="en-IN" dirty="0"/>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9" name="TextBox 8"/>
          <p:cNvSpPr txBox="1"/>
          <p:nvPr/>
        </p:nvSpPr>
        <p:spPr>
          <a:xfrm>
            <a:off x="253966" y="1629919"/>
            <a:ext cx="5610831" cy="369332"/>
          </a:xfrm>
          <a:prstGeom prst="rect">
            <a:avLst/>
          </a:prstGeom>
          <a:solidFill>
            <a:schemeClr val="tx1"/>
          </a:solidFill>
        </p:spPr>
        <p:txBody>
          <a:bodyPr wrap="none" rtlCol="0">
            <a:spAutoFit/>
          </a:bodyPr>
          <a:lstStyle/>
          <a:p>
            <a:r>
              <a:rPr lang="en-US" dirty="0" smtClean="0">
                <a:solidFill>
                  <a:schemeClr val="accent6"/>
                </a:solidFill>
              </a:rPr>
              <a:t>f.get("scabi:MyOrg.MyFiles:myfile1.txt", “fileout1.txt”);</a:t>
            </a:r>
            <a:endParaRPr lang="en-IN" dirty="0">
              <a:solidFill>
                <a:schemeClr val="accent6"/>
              </a:solidFill>
            </a:endParaRPr>
          </a:p>
        </p:txBody>
      </p:sp>
      <p:sp>
        <p:nvSpPr>
          <p:cNvPr id="10" name="TextBox 9"/>
          <p:cNvSpPr txBox="1"/>
          <p:nvPr/>
        </p:nvSpPr>
        <p:spPr>
          <a:xfrm>
            <a:off x="253966" y="2999383"/>
            <a:ext cx="6397905" cy="923330"/>
          </a:xfrm>
          <a:prstGeom prst="rect">
            <a:avLst/>
          </a:prstGeom>
          <a:solidFill>
            <a:schemeClr val="tx1"/>
          </a:solidFill>
        </p:spPr>
        <p:txBody>
          <a:bodyPr wrap="none" rtlCol="0">
            <a:spAutoFit/>
          </a:bodyPr>
          <a:lstStyle/>
          <a:p>
            <a:r>
              <a:rPr lang="en-IN" dirty="0" smtClean="0">
                <a:solidFill>
                  <a:schemeClr val="accent6"/>
                </a:solidFill>
              </a:rPr>
              <a:t>FileOutputStream fos = new FileOutputStream(“fileout3.txt”);</a:t>
            </a:r>
          </a:p>
          <a:p>
            <a:r>
              <a:rPr lang="en-US" dirty="0" smtClean="0">
                <a:solidFill>
                  <a:schemeClr val="accent6"/>
                </a:solidFill>
              </a:rPr>
              <a:t>f.get("scabi:MyOrg.MyFiles:myfile1.txt", fos);</a:t>
            </a:r>
          </a:p>
          <a:p>
            <a:r>
              <a:rPr lang="en-US" dirty="0" smtClean="0">
                <a:solidFill>
                  <a:schemeClr val="accent6"/>
                </a:solidFill>
              </a:rPr>
              <a:t>fos.close();</a:t>
            </a:r>
          </a:p>
        </p:txBody>
      </p:sp>
      <p:sp>
        <p:nvSpPr>
          <p:cNvPr id="14" name="TextBox 13"/>
          <p:cNvSpPr txBox="1"/>
          <p:nvPr/>
        </p:nvSpPr>
        <p:spPr>
          <a:xfrm>
            <a:off x="182528" y="1129853"/>
            <a:ext cx="5083508"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local file system:</a:t>
            </a:r>
            <a:endParaRPr lang="en-IN" dirty="0"/>
          </a:p>
        </p:txBody>
      </p:sp>
      <p:sp>
        <p:nvSpPr>
          <p:cNvPr id="11" name="TextBox 10"/>
          <p:cNvSpPr txBox="1"/>
          <p:nvPr/>
        </p:nvSpPr>
        <p:spPr>
          <a:xfrm>
            <a:off x="182528" y="2410373"/>
            <a:ext cx="5186100"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an output stream:</a:t>
            </a:r>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grpSp>
        <p:nvGrpSpPr>
          <p:cNvPr id="18" name="Group 17"/>
          <p:cNvGrpSpPr/>
          <p:nvPr/>
        </p:nvGrpSpPr>
        <p:grpSpPr>
          <a:xfrm>
            <a:off x="64997" y="636565"/>
            <a:ext cx="4761001" cy="3071834"/>
            <a:chOff x="64997" y="636565"/>
            <a:chExt cx="4761001" cy="3071834"/>
          </a:xfrm>
        </p:grpSpPr>
        <p:pic>
          <p:nvPicPr>
            <p:cNvPr id="28680" name="Picture 8"/>
            <p:cNvPicPr>
              <a:picLocks noChangeAspect="1" noChangeArrowheads="1"/>
            </p:cNvPicPr>
            <p:nvPr/>
          </p:nvPicPr>
          <p:blipFill>
            <a:blip r:embed="rId2"/>
            <a:srcRect/>
            <a:stretch>
              <a:fillRect/>
            </a:stretch>
          </p:blipFill>
          <p:spPr bwMode="auto">
            <a:xfrm>
              <a:off x="968346" y="1208069"/>
              <a:ext cx="3152777" cy="2116550"/>
            </a:xfrm>
            <a:prstGeom prst="rect">
              <a:avLst/>
            </a:prstGeom>
            <a:noFill/>
            <a:ln w="9525">
              <a:noFill/>
              <a:miter lim="800000"/>
              <a:headEnd/>
              <a:tailEnd/>
            </a:ln>
            <a:effectLst/>
          </p:spPr>
        </p:pic>
        <p:cxnSp>
          <p:nvCxnSpPr>
            <p:cNvPr id="5" name="Straight Connector 4"/>
            <p:cNvCxnSpPr/>
            <p:nvPr/>
          </p:nvCxnSpPr>
          <p:spPr>
            <a:xfrm>
              <a:off x="896908" y="319880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48495" y="195340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97" y="1779573"/>
              <a:ext cx="689035" cy="369332"/>
            </a:xfrm>
            <a:prstGeom prst="rect">
              <a:avLst/>
            </a:prstGeom>
            <a:noFill/>
          </p:spPr>
          <p:txBody>
            <a:bodyPr wrap="none" rtlCol="0">
              <a:spAutoFit/>
            </a:bodyPr>
            <a:lstStyle/>
            <a:p>
              <a:r>
                <a:rPr lang="en-US" dirty="0" smtClean="0"/>
                <a:t>Time</a:t>
              </a:r>
              <a:endParaRPr lang="en-IN" dirty="0"/>
            </a:p>
          </p:txBody>
        </p:sp>
        <p:cxnSp>
          <p:nvCxnSpPr>
            <p:cNvPr id="8" name="Straight Arrow Connector 7"/>
            <p:cNvCxnSpPr/>
            <p:nvPr/>
          </p:nvCxnSpPr>
          <p:spPr>
            <a:xfrm rot="5400000" flipH="1" flipV="1">
              <a:off x="361123" y="19573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8412" y="3339067"/>
              <a:ext cx="2877711" cy="369332"/>
            </a:xfrm>
            <a:prstGeom prst="rect">
              <a:avLst/>
            </a:prstGeom>
            <a:noFill/>
          </p:spPr>
          <p:txBody>
            <a:bodyPr wrap="none" rtlCol="0">
              <a:spAutoFit/>
            </a:bodyPr>
            <a:lstStyle/>
            <a:p>
              <a:r>
                <a:rPr lang="en-US" dirty="0" smtClean="0"/>
                <a:t>No. of bytes of read / write</a:t>
              </a:r>
              <a:endParaRPr lang="en-IN" dirty="0"/>
            </a:p>
          </p:txBody>
        </p:sp>
        <p:cxnSp>
          <p:nvCxnSpPr>
            <p:cNvPr id="10" name="Straight Arrow Connector 9"/>
            <p:cNvCxnSpPr/>
            <p:nvPr/>
          </p:nvCxnSpPr>
          <p:spPr>
            <a:xfrm>
              <a:off x="2182792" y="335120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43420" y="3910571"/>
            <a:ext cx="6111338" cy="3360975"/>
            <a:chOff x="143420" y="3910571"/>
            <a:chExt cx="6111338" cy="3360975"/>
          </a:xfrm>
        </p:grpSpPr>
        <p:pic>
          <p:nvPicPr>
            <p:cNvPr id="28681" name="Picture 9"/>
            <p:cNvPicPr>
              <a:picLocks noChangeAspect="1" noChangeArrowheads="1"/>
            </p:cNvPicPr>
            <p:nvPr/>
          </p:nvPicPr>
          <p:blipFill>
            <a:blip r:embed="rId3"/>
            <a:srcRect/>
            <a:stretch>
              <a:fillRect/>
            </a:stretch>
          </p:blipFill>
          <p:spPr bwMode="auto">
            <a:xfrm rot="20932619">
              <a:off x="1083099" y="5695594"/>
              <a:ext cx="3643338" cy="778130"/>
            </a:xfrm>
            <a:prstGeom prst="rect">
              <a:avLst/>
            </a:prstGeom>
            <a:noFill/>
            <a:ln w="9525">
              <a:noFill/>
              <a:miter lim="800000"/>
              <a:headEnd/>
              <a:tailEnd/>
            </a:ln>
            <a:effectLst/>
          </p:spPr>
        </p:pic>
        <p:cxnSp>
          <p:nvCxnSpPr>
            <p:cNvPr id="11" name="Straight Connector 10"/>
            <p:cNvCxnSpPr/>
            <p:nvPr/>
          </p:nvCxnSpPr>
          <p:spPr>
            <a:xfrm>
              <a:off x="975331" y="6472815"/>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270072" y="5227412"/>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3420" y="5053579"/>
              <a:ext cx="689035" cy="369332"/>
            </a:xfrm>
            <a:prstGeom prst="rect">
              <a:avLst/>
            </a:prstGeom>
            <a:noFill/>
          </p:spPr>
          <p:txBody>
            <a:bodyPr wrap="none" rtlCol="0">
              <a:spAutoFit/>
            </a:bodyPr>
            <a:lstStyle/>
            <a:p>
              <a:r>
                <a:rPr lang="en-US" dirty="0" smtClean="0"/>
                <a:t>Time</a:t>
              </a:r>
              <a:endParaRPr lang="en-IN" dirty="0"/>
            </a:p>
          </p:txBody>
        </p:sp>
        <p:cxnSp>
          <p:nvCxnSpPr>
            <p:cNvPr id="14" name="Straight Arrow Connector 13"/>
            <p:cNvCxnSpPr/>
            <p:nvPr/>
          </p:nvCxnSpPr>
          <p:spPr>
            <a:xfrm rot="5400000" flipH="1" flipV="1">
              <a:off x="439546" y="523138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1083" y="6625215"/>
              <a:ext cx="4993675" cy="646331"/>
            </a:xfrm>
            <a:prstGeom prst="rect">
              <a:avLst/>
            </a:prstGeom>
            <a:noFill/>
          </p:spPr>
          <p:txBody>
            <a:bodyPr wrap="none" rtlCol="0">
              <a:spAutoFit/>
            </a:bodyPr>
            <a:lstStyle/>
            <a:p>
              <a:r>
                <a:rPr lang="en-US" dirty="0" smtClean="0"/>
                <a:t>No. of bytes of read / write using</a:t>
              </a:r>
              <a:endParaRPr lang="en-IN" dirty="0" smtClean="0"/>
            </a:p>
            <a:p>
              <a:r>
                <a:rPr lang="en-US" dirty="0" smtClean="0"/>
                <a:t>m-</a:t>
              </a:r>
              <a:r>
                <a:rPr lang="en-US" dirty="0" err="1" smtClean="0"/>
                <a:t>Scabi</a:t>
              </a:r>
              <a:r>
                <a:rPr lang="en-US" dirty="0" smtClean="0"/>
                <a:t> Namespaces X n-</a:t>
              </a:r>
              <a:r>
                <a:rPr lang="en-US" dirty="0" err="1" smtClean="0"/>
                <a:t>MongoDB</a:t>
              </a:r>
              <a:r>
                <a:rPr lang="en-US" dirty="0" smtClean="0"/>
                <a:t> instances</a:t>
              </a:r>
              <a:endParaRPr lang="en-IN" dirty="0"/>
            </a:p>
          </p:txBody>
        </p:sp>
        <p:cxnSp>
          <p:nvCxnSpPr>
            <p:cNvPr id="16" name="Straight Arrow Connector 15"/>
            <p:cNvCxnSpPr/>
            <p:nvPr/>
          </p:nvCxnSpPr>
          <p:spPr>
            <a:xfrm>
              <a:off x="2261215" y="663576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0" name="TextBox 19"/>
          <p:cNvSpPr txBox="1"/>
          <p:nvPr/>
        </p:nvSpPr>
        <p:spPr>
          <a:xfrm>
            <a:off x="4540246" y="1708135"/>
            <a:ext cx="2005677" cy="369332"/>
          </a:xfrm>
          <a:prstGeom prst="rect">
            <a:avLst/>
          </a:prstGeom>
          <a:noFill/>
        </p:spPr>
        <p:txBody>
          <a:bodyPr wrap="none" rtlCol="0">
            <a:spAutoFit/>
          </a:bodyPr>
          <a:lstStyle/>
          <a:p>
            <a:r>
              <a:rPr lang="en-US" dirty="0" smtClean="0"/>
              <a:t>Local File System</a:t>
            </a:r>
            <a:endParaRPr lang="en-IN" dirty="0"/>
          </a:p>
        </p:txBody>
      </p:sp>
      <p:sp>
        <p:nvSpPr>
          <p:cNvPr id="21" name="TextBox 20"/>
          <p:cNvSpPr txBox="1"/>
          <p:nvPr/>
        </p:nvSpPr>
        <p:spPr>
          <a:xfrm>
            <a:off x="4611684" y="4910703"/>
            <a:ext cx="1556836" cy="369332"/>
          </a:xfrm>
          <a:prstGeom prst="rect">
            <a:avLst/>
          </a:prstGeom>
          <a:noFill/>
        </p:spPr>
        <p:txBody>
          <a:bodyPr wrap="none" rtlCol="0">
            <a:spAutoFit/>
          </a:bodyPr>
          <a:lstStyle/>
          <a:p>
            <a:r>
              <a:rPr lang="en-US" dirty="0" err="1" smtClean="0"/>
              <a:t>Scabi</a:t>
            </a:r>
            <a:r>
              <a:rPr lang="en-US" dirty="0" smtClean="0"/>
              <a:t> Cluster</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Scabi</a:t>
            </a:r>
          </a:p>
        </p:txBody>
      </p:sp>
      <p:sp>
        <p:nvSpPr>
          <p:cNvPr id="5" name="TextBox 4"/>
          <p:cNvSpPr txBox="1"/>
          <p:nvPr/>
        </p:nvSpPr>
        <p:spPr>
          <a:xfrm>
            <a:off x="253966" y="614257"/>
            <a:ext cx="9644130" cy="6186309"/>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table operations in Scabi are carried out using the Dao, DTable, DObject, DResultSet </a:t>
            </a:r>
          </a:p>
          <a:p>
            <a:pPr marL="342900" indent="-342900"/>
            <a:r>
              <a:rPr lang="en-US" spc="-1" dirty="0" smtClean="0">
                <a:solidFill>
                  <a:srgbClr val="000000"/>
                </a:solidFill>
                <a:uFill>
                  <a:solidFill>
                    <a:srgbClr val="FFFFFF"/>
                  </a:solidFill>
                </a:uFill>
              </a:rPr>
              <a:t>classes. </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Dao class - provides methods to set Namespace to access, </a:t>
            </a:r>
            <a:r>
              <a:rPr lang="en-US" spc="-1" dirty="0" err="1" smtClean="0">
                <a:solidFill>
                  <a:srgbClr val="000000"/>
                </a:solidFill>
                <a:uFill>
                  <a:solidFill>
                    <a:srgbClr val="FFFFFF"/>
                  </a:solidFill>
                </a:uFill>
              </a:rPr>
              <a:t>getTable</a:t>
            </a:r>
            <a:r>
              <a:rPr lang="en-US" spc="-1" dirty="0" smtClean="0">
                <a:solidFill>
                  <a:srgbClr val="000000"/>
                </a:solidFill>
                <a:uFill>
                  <a:solidFill>
                    <a:srgbClr val="FFFFFF"/>
                  </a:solidFill>
                </a:uFill>
              </a:rPr>
              <a:t>() method to get DTable.</a:t>
            </a:r>
          </a:p>
          <a:p>
            <a:pPr marL="342900" indent="-342900"/>
            <a:r>
              <a:rPr lang="en-US" spc="-1" dirty="0" smtClean="0">
                <a:solidFill>
                  <a:srgbClr val="000000"/>
                </a:solidFill>
                <a:uFill>
                  <a:solidFill>
                    <a:srgbClr val="FFFFFF"/>
                  </a:solidFill>
                </a:uFill>
              </a:rPr>
              <a:t>DTable class - provides methods to select, insert, update and delete operations, can directly 	embed MongoDB queries and can be used to query or filter data, get underlying 	Mongo Collection, do Map/Reduce, use Aggregation Framework (Aggregation 	Pipeline), use Geospatial queries</a:t>
            </a:r>
          </a:p>
          <a:p>
            <a:pPr marL="342900" indent="-342900"/>
            <a:r>
              <a:rPr lang="en-US" spc="-1" dirty="0" smtClean="0">
                <a:solidFill>
                  <a:srgbClr val="000000"/>
                </a:solidFill>
                <a:uFill>
                  <a:solidFill>
                    <a:srgbClr val="FFFFFF"/>
                  </a:solidFill>
                </a:uFill>
              </a:rPr>
              <a:t>DResultSet class - contains the results returned by DTable methods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The following Scabi Namespace URLs refer to different tables:-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scabi:MyOrg.Bangalore.Tables:mytable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scabi:MyOrg.California.Tables:mytable</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3416320"/>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After the data are stored in Scabi using the DTable method, the Scabi Namespace URL can </a:t>
            </a:r>
          </a:p>
          <a:p>
            <a:pPr marL="342900" indent="-342900" algn="just"/>
            <a:r>
              <a:rPr lang="en-US" spc="-1" dirty="0" smtClean="0">
                <a:solidFill>
                  <a:srgbClr val="000000"/>
                </a:solidFill>
                <a:uFill>
                  <a:solidFill>
                    <a:srgbClr val="FFFFFF"/>
                  </a:solidFill>
                </a:uFill>
              </a:rPr>
              <a:t>be passed around between Scabi Client system and Compute Units to access data for </a:t>
            </a:r>
          </a:p>
          <a:p>
            <a:pPr marL="342900" indent="-342900" algn="just"/>
            <a:r>
              <a:rPr lang="en-US" spc="-1" dirty="0" smtClean="0">
                <a:solidFill>
                  <a:srgbClr val="000000"/>
                </a:solidFill>
                <a:uFill>
                  <a:solidFill>
                    <a:srgbClr val="FFFFFF"/>
                  </a:solidFill>
                </a:uFill>
              </a:rPr>
              <a:t>processing by the Compute Units. Compute Units can also write results to tables in Scabi </a:t>
            </a:r>
          </a:p>
          <a:p>
            <a:pPr marL="342900" indent="-342900" algn="just"/>
            <a:r>
              <a:rPr lang="en-US" spc="-1" dirty="0" smtClean="0">
                <a:solidFill>
                  <a:srgbClr val="000000"/>
                </a:solidFill>
                <a:uFill>
                  <a:solidFill>
                    <a:srgbClr val="FFFFFF"/>
                  </a:solidFill>
                </a:uFill>
              </a:rPr>
              <a:t>and return back a Scabi Namespace URL of the table in the result if the result contains huge</a:t>
            </a:r>
          </a:p>
          <a:p>
            <a:pPr marL="342900" indent="-342900" algn="just"/>
            <a:r>
              <a:rPr lang="en-US" spc="-1" dirty="0" smtClean="0">
                <a:solidFill>
                  <a:srgbClr val="000000"/>
                </a:solidFill>
                <a:uFill>
                  <a:solidFill>
                    <a:srgbClr val="FFFFFF"/>
                  </a:solidFill>
                </a:uFill>
              </a:rPr>
              <a:t>volume 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tables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:&lt;namespace&gt;:&lt;table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tables.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65722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r>
              <a:rPr lang="en-US" dirty="0" smtClean="0"/>
              <a:t>(b) Compute-driven </a:t>
            </a:r>
            <a:r>
              <a:rPr lang="en-US" dirty="0" smtClean="0"/>
              <a:t>framework</a:t>
            </a:r>
            <a:endParaRPr lang="en-US" dirty="0" smtClean="0"/>
          </a:p>
          <a:p>
            <a:pPr marL="342900" indent="-342900" algn="just">
              <a:buAutoNum type="alphaLcParenBoth"/>
            </a:pPr>
            <a:endParaRPr lang="en-US" dirty="0" smtClean="0"/>
          </a:p>
          <a:p>
            <a:pPr marL="342900" indent="-342900" algn="just"/>
            <a:r>
              <a:rPr lang="en-US" dirty="0" smtClean="0"/>
              <a:t>In the compute-driven </a:t>
            </a:r>
            <a:r>
              <a:rPr lang="en-US" dirty="0" smtClean="0"/>
              <a:t>framework, </a:t>
            </a:r>
            <a:r>
              <a:rPr lang="en-US" dirty="0" err="1" smtClean="0"/>
              <a:t>Scabi</a:t>
            </a:r>
            <a:r>
              <a:rPr lang="en-US" dirty="0" smtClean="0"/>
              <a:t> processes User-defined computations or </a:t>
            </a:r>
            <a:endParaRPr lang="en-US" dirty="0" smtClean="0"/>
          </a:p>
          <a:p>
            <a:pPr marL="342900" indent="-342900" algn="just"/>
            <a:r>
              <a:rPr lang="en-US" dirty="0" smtClean="0"/>
              <a:t>Algorithms or </a:t>
            </a:r>
            <a:r>
              <a:rPr lang="en-US" dirty="0" smtClean="0"/>
              <a:t>jobs </a:t>
            </a:r>
            <a:r>
              <a:rPr lang="en-US" dirty="0" err="1" smtClean="0"/>
              <a:t>parallely</a:t>
            </a:r>
            <a:r>
              <a:rPr lang="en-US" dirty="0" smtClean="0"/>
              <a:t> by splitting them into Compute Units and executing them in </a:t>
            </a:r>
            <a:endParaRPr lang="en-US" dirty="0" smtClean="0"/>
          </a:p>
          <a:p>
            <a:pPr marL="342900" indent="-342900" algn="just"/>
            <a:r>
              <a:rPr lang="en-US" dirty="0" smtClean="0"/>
              <a:t>the </a:t>
            </a:r>
            <a:r>
              <a:rPr lang="en-US" dirty="0" err="1" smtClean="0"/>
              <a:t>Scabi</a:t>
            </a:r>
            <a:r>
              <a:rPr lang="en-US" dirty="0" smtClean="0"/>
              <a:t> </a:t>
            </a:r>
            <a:r>
              <a:rPr lang="en-US" dirty="0" smtClean="0"/>
              <a:t>Cluster</a:t>
            </a:r>
            <a:r>
              <a:rPr lang="en-US" dirty="0" smtClean="0"/>
              <a:t>. </a:t>
            </a:r>
          </a:p>
          <a:p>
            <a:pPr marL="342900" indent="-342900" algn="just">
              <a:buAutoNum type="alphaLcParenBoth"/>
            </a:pPr>
            <a:endParaRPr lang="en-US" dirty="0" smtClean="0"/>
          </a:p>
          <a:p>
            <a:pPr marL="342900" indent="-342900" algn="just"/>
            <a:r>
              <a:rPr lang="en-US" dirty="0" smtClean="0"/>
              <a:t>The framework is highly fault tolerant and manages executing the Compute Units when </a:t>
            </a:r>
          </a:p>
          <a:p>
            <a:pPr marL="342900" indent="-342900" algn="just"/>
            <a:r>
              <a:rPr lang="en-US" dirty="0" smtClean="0"/>
              <a:t>any number of systems which are part of the </a:t>
            </a:r>
            <a:r>
              <a:rPr lang="en-US" dirty="0" err="1" smtClean="0"/>
              <a:t>Scabi</a:t>
            </a:r>
            <a:r>
              <a:rPr lang="en-US" dirty="0" smtClean="0"/>
              <a:t> Cluster can fail at any time. The </a:t>
            </a:r>
          </a:p>
          <a:p>
            <a:pPr marL="342900" indent="-342900" algn="just"/>
            <a:r>
              <a:rPr lang="en-US" dirty="0" smtClean="0"/>
              <a:t>framework takes care of the distributed computing and load balancing in the </a:t>
            </a:r>
            <a:r>
              <a:rPr lang="en-US" dirty="0" err="1" smtClean="0"/>
              <a:t>Scabi</a:t>
            </a:r>
            <a:r>
              <a:rPr lang="en-US" dirty="0" smtClean="0"/>
              <a:t> </a:t>
            </a:r>
          </a:p>
          <a:p>
            <a:pPr marL="342900" indent="-342900" algn="just"/>
            <a:r>
              <a:rPr lang="en-US" dirty="0" smtClean="0"/>
              <a:t>Cluster. This gives us the capability to perform complex and time-consuming </a:t>
            </a:r>
          </a:p>
          <a:p>
            <a:pPr marL="342900" indent="-342900" algn="just"/>
            <a:r>
              <a:rPr lang="en-US" dirty="0" smtClean="0"/>
              <a:t>computations by aggregating and combining the processing power of many individual </a:t>
            </a:r>
          </a:p>
          <a:p>
            <a:pPr marL="342900" indent="-342900" algn="just"/>
            <a:r>
              <a:rPr lang="en-US" dirty="0" smtClean="0"/>
              <a:t>systems.</a:t>
            </a:r>
          </a:p>
          <a:p>
            <a:pPr marL="342900" indent="-342900" algn="just">
              <a:buAutoNum type="alphaLcParenBoth"/>
            </a:pPr>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micro framework with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enables </a:t>
            </a:r>
            <a:r>
              <a:rPr lang="en-IN" sz="1800" strike="noStrike" spc="-1" dirty="0">
                <a:solidFill>
                  <a:srgbClr val="000000"/>
                </a:solidFill>
                <a:uFill>
                  <a:solidFill>
                    <a:srgbClr val="FFFFFF"/>
                  </a:solidFill>
                </a:uFill>
                <a:latin typeface="Arial"/>
                <a:ea typeface="DejaVu Sans"/>
              </a:rPr>
              <a:t>high performance computing by spreading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Users's</a:t>
            </a:r>
            <a:r>
              <a:rPr lang="en-IN" sz="1800" strike="noStrike" spc="-1" dirty="0">
                <a:solidFill>
                  <a:srgbClr val="000000"/>
                </a:solidFill>
                <a:uFill>
                  <a:solidFill>
                    <a:srgbClr val="FFFFFF"/>
                  </a:solidFill>
                </a:uFill>
                <a:latin typeface="Arial"/>
                <a:ea typeface="DejaVu Sans"/>
              </a:rPr>
              <a:t> jobs and programs and executing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a:t>
            </a:r>
            <a:r>
              <a:rPr lang="en-IN" sz="1800" strike="noStrike" spc="-1" dirty="0">
                <a:solidFill>
                  <a:srgbClr val="000000"/>
                </a:solidFill>
                <a:uFill>
                  <a:solidFill>
                    <a:srgbClr val="FFFFFF"/>
                  </a:solidFill>
                </a:uFill>
                <a:latin typeface="Arial"/>
                <a:ea typeface="DejaVu Sans"/>
              </a:rPr>
              <a:t>.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Compute Servers and Meta Servers weave together to form a highly scalable cluster of hundreds of thousands of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Compute Servers </a:t>
            </a:r>
            <a:r>
              <a:rPr lang="en-IN" sz="1800" strike="noStrike" spc="-1" dirty="0">
                <a:solidFill>
                  <a:srgbClr val="000000"/>
                </a:solidFill>
                <a:uFill>
                  <a:solidFill>
                    <a:srgbClr val="FFFFFF"/>
                  </a:solidFill>
                </a:uFill>
                <a:latin typeface="Arial"/>
                <a:ea typeface="DejaVu Sans"/>
              </a:rPr>
              <a:t>by networking commodity hardware</a:t>
            </a:r>
            <a:r>
              <a:rPr lang="en-IN" sz="1800" strike="noStrike" spc="-1" dirty="0" smtClean="0">
                <a:solidFill>
                  <a:srgbClr val="000000"/>
                </a:solidFill>
                <a:uFill>
                  <a:solidFill>
                    <a:srgbClr val="FFFFFF"/>
                  </a:solidFill>
                </a:uFill>
                <a:latin typeface="Arial"/>
                <a:ea typeface="DejaVu Sans"/>
              </a:rPr>
              <a:t>. This means Users do not need specialized computing hardware with thousands of CPUs or CPU cores or special network hardware.</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framework provides simple API to easily distribute storage and retrieval of User files and data by using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Namespaces. The micro framework with the cluster provides high availability of User files and data by keeping versions of User files. </a:t>
            </a:r>
            <a:endParaRPr/>
          </a:p>
          <a:p>
            <a:endParaRPr/>
          </a:p>
          <a:p>
            <a:endParaRPr/>
          </a:p>
          <a:p>
            <a:endParaRPr/>
          </a:p>
          <a:p>
            <a:endParaRPr/>
          </a:p>
          <a:p>
            <a:endParaRPr/>
          </a:p>
        </p:txBody>
      </p:sp>
      <p:sp>
        <p:nvSpPr>
          <p:cNvPr id="3" name="TextBox 2"/>
          <p:cNvSpPr txBox="1"/>
          <p:nvPr/>
        </p:nvSpPr>
        <p:spPr>
          <a:xfrm>
            <a:off x="188127" y="136499"/>
            <a:ext cx="1851789" cy="369332"/>
          </a:xfrm>
          <a:prstGeom prst="rect">
            <a:avLst/>
          </a:prstGeom>
          <a:noFill/>
        </p:spPr>
        <p:txBody>
          <a:bodyPr wrap="none" rtlCol="0">
            <a:spAutoFit/>
          </a:bodyPr>
          <a:lstStyle/>
          <a:p>
            <a:r>
              <a:rPr lang="en-US" dirty="0" smtClean="0">
                <a:solidFill>
                  <a:srgbClr val="0070C0"/>
                </a:solidFill>
              </a:rPr>
              <a:t>Scabi Overview</a:t>
            </a:r>
            <a:endParaRPr lang="en-IN" dirty="0">
              <a:solidFill>
                <a:srgbClr val="0070C0"/>
              </a:solid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25668" y="2351077"/>
            <a:ext cx="4929222" cy="3429024"/>
            <a:chOff x="1468412" y="1851011"/>
            <a:chExt cx="4929222" cy="3429024"/>
          </a:xfrm>
        </p:grpSpPr>
        <p:sp>
          <p:nvSpPr>
            <p:cNvPr id="5" name="Rounded Rectangle 4"/>
            <p:cNvSpPr/>
            <p:nvPr/>
          </p:nvSpPr>
          <p:spPr>
            <a:xfrm>
              <a:off x="1468412" y="2779705"/>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356552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397370" y="2422515"/>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611684" y="4208465"/>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111618" y="3994151"/>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1"/>
              <a:endCxn id="5" idx="3"/>
            </p:cNvCxnSpPr>
            <p:nvPr/>
          </p:nvCxnSpPr>
          <p:spPr>
            <a:xfrm rot="10800000">
              <a:off x="2968610" y="3458367"/>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2879714"/>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611420" y="1851011"/>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sp>
          <p:nvSpPr>
            <p:cNvPr id="12" name="Rounded Rectangular Callout 11"/>
            <p:cNvSpPr/>
            <p:nvPr/>
          </p:nvSpPr>
          <p:spPr>
            <a:xfrm>
              <a:off x="5254626" y="3494085"/>
              <a:ext cx="1143008" cy="571504"/>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gr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7" name="TextBox 16"/>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database operations in </a:t>
            </a:r>
            <a:r>
              <a:rPr lang="en-US" dirty="0" err="1" smtClean="0"/>
              <a:t>Scabi</a:t>
            </a:r>
            <a:r>
              <a:rPr lang="en-US" dirty="0" smtClean="0"/>
              <a:t>. Namespaces are resolved by the framework by contacting the Meta Server.</a:t>
            </a:r>
            <a:endParaRPr lang="en-IN" dirty="0"/>
          </a:p>
        </p:txBody>
      </p:sp>
      <p:sp>
        <p:nvSpPr>
          <p:cNvPr id="18" name="TextBox 17"/>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26" name="TextBox 25"/>
          <p:cNvSpPr txBox="1"/>
          <p:nvPr/>
        </p:nvSpPr>
        <p:spPr>
          <a:xfrm>
            <a:off x="2897172" y="6280167"/>
            <a:ext cx="3857652" cy="1200329"/>
          </a:xfrm>
          <a:prstGeom prst="rect">
            <a:avLst/>
          </a:prstGeom>
          <a:noFill/>
        </p:spPr>
        <p:txBody>
          <a:bodyPr wrap="square" rtlCol="0">
            <a:spAutoFit/>
          </a:bodyPr>
          <a:lstStyle/>
          <a:p>
            <a:r>
              <a:rPr lang="en-US" dirty="0" smtClean="0"/>
              <a:t>1) Write</a:t>
            </a:r>
          </a:p>
          <a:p>
            <a:r>
              <a:rPr lang="en-US" dirty="0" err="1" smtClean="0"/>
              <a:t>scabi:MyOrg.MyTables:emp_table</a:t>
            </a:r>
            <a:endParaRPr lang="en-US" dirty="0" smtClean="0"/>
          </a:p>
          <a:p>
            <a:r>
              <a:rPr lang="en-US" dirty="0" smtClean="0"/>
              <a:t>4) Read</a:t>
            </a:r>
          </a:p>
          <a:p>
            <a:r>
              <a:rPr lang="en-US" dirty="0" err="1" smtClean="0"/>
              <a:t>scabi:MyOrg.MyTables:emp_results</a:t>
            </a:r>
            <a:endParaRPr lang="en-IN" dirty="0"/>
          </a:p>
        </p:txBody>
      </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select, insert, update, delete operations of table in Scabi. After table data is stored in Scabi, only Scabi Namespace URL of the table need to be conveyed instead of transferring the actual contents of the table between Scabi Client and Compute Units.</a:t>
            </a:r>
            <a:endParaRPr lang="en-IN" dirty="0"/>
          </a:p>
        </p:txBody>
      </p:sp>
      <p:grpSp>
        <p:nvGrpSpPr>
          <p:cNvPr id="43" name="Group 42"/>
          <p:cNvGrpSpPr/>
          <p:nvPr/>
        </p:nvGrpSpPr>
        <p:grpSpPr>
          <a:xfrm>
            <a:off x="325404" y="1708135"/>
            <a:ext cx="8572560" cy="5486432"/>
            <a:chOff x="325404" y="1708135"/>
            <a:chExt cx="8572560" cy="5486432"/>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254890" y="5208597"/>
              <a:ext cx="1143008"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25668" y="3436764"/>
              <a:ext cx="4000528" cy="1200329"/>
            </a:xfrm>
            <a:prstGeom prst="rect">
              <a:avLst/>
            </a:prstGeom>
            <a:noFill/>
          </p:spPr>
          <p:txBody>
            <a:bodyPr wrap="square" rtlCol="0">
              <a:spAutoFit/>
            </a:bodyPr>
            <a:lstStyle/>
            <a:p>
              <a:r>
                <a:rPr lang="en-US" dirty="0" smtClean="0"/>
                <a:t>2) Read</a:t>
              </a:r>
            </a:p>
            <a:p>
              <a:r>
                <a:rPr lang="en-US" dirty="0" err="1" smtClean="0"/>
                <a:t>scabi:MyOrg.MyTables:emp_table</a:t>
              </a:r>
              <a:endParaRPr lang="en-US" dirty="0" smtClean="0"/>
            </a:p>
            <a:p>
              <a:r>
                <a:rPr lang="en-US" dirty="0" smtClean="0"/>
                <a:t>3) Write </a:t>
              </a:r>
            </a:p>
            <a:p>
              <a:r>
                <a:rPr lang="en-US" dirty="0" err="1" smtClean="0"/>
                <a:t>scabi:MyOrg,MyTables:emp_results</a:t>
              </a:r>
              <a:endParaRPr lang="en-IN" dirty="0"/>
            </a:p>
          </p:txBody>
        </p:sp>
        <p:grpSp>
          <p:nvGrpSpPr>
            <p:cNvPr id="2"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6" name="TextBox 4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350553" y="2053183"/>
            <a:ext cx="6830973" cy="369332"/>
          </a:xfrm>
          <a:prstGeom prst="rect">
            <a:avLst/>
          </a:prstGeom>
          <a:solidFill>
            <a:schemeClr val="tx1"/>
          </a:solidFill>
        </p:spPr>
        <p:txBody>
          <a:bodyPr wrap="none" rtlCol="0">
            <a:spAutoFit/>
          </a:bodyPr>
          <a:lstStyle/>
          <a:p>
            <a:r>
              <a:rPr lang="en-US" dirty="0" smtClean="0">
                <a:solidFill>
                  <a:schemeClr val="accent6"/>
                </a:solidFill>
              </a:rPr>
              <a:t>DTable table = dao.createTable("scabi:MyOrg.MyTables:Table1");</a:t>
            </a:r>
            <a:endParaRPr lang="en-IN" dirty="0">
              <a:solidFill>
                <a:schemeClr val="accent6"/>
              </a:solidFill>
            </a:endParaRPr>
          </a:p>
        </p:txBody>
      </p:sp>
      <p:sp>
        <p:nvSpPr>
          <p:cNvPr id="6" name="TextBox 5"/>
          <p:cNvSpPr txBox="1"/>
          <p:nvPr/>
        </p:nvSpPr>
        <p:spPr>
          <a:xfrm>
            <a:off x="325404" y="4079706"/>
            <a:ext cx="7917552" cy="1200329"/>
          </a:xfrm>
          <a:prstGeom prst="rect">
            <a:avLst/>
          </a:prstGeom>
          <a:solidFill>
            <a:schemeClr val="tx1"/>
          </a:solidFill>
        </p:spPr>
        <p:txBody>
          <a:bodyPr wrap="none" rtlCol="0">
            <a:spAutoFit/>
          </a:bodyPr>
          <a:lstStyle/>
          <a:p>
            <a:r>
              <a:rPr lang="en-US" dirty="0" smtClean="0">
                <a:solidFill>
                  <a:schemeClr val="accent6"/>
                </a:solidFill>
              </a:rPr>
              <a:t>DDocument d = new DDocument();</a:t>
            </a:r>
          </a:p>
          <a:p>
            <a:r>
              <a:rPr lang="en-IN" dirty="0" smtClean="0">
                <a:solidFill>
                  <a:schemeClr val="accent6"/>
                </a:solidFill>
              </a:rPr>
              <a:t>d.append("EmployeeName", "Karthik").append("EmployeeNumber", "3000");</a:t>
            </a:r>
          </a:p>
          <a:p>
            <a:r>
              <a:rPr lang="en-IN" dirty="0" smtClean="0">
                <a:solidFill>
                  <a:schemeClr val="accent6"/>
                </a:solidFill>
              </a:rPr>
              <a:t>d.append("Age",  40);</a:t>
            </a:r>
          </a:p>
          <a:p>
            <a:r>
              <a:rPr lang="en-US" dirty="0" smtClean="0">
                <a:solidFill>
                  <a:schemeClr val="accent6"/>
                </a:solidFill>
              </a:rPr>
              <a:t>table.insert(d);</a:t>
            </a:r>
          </a:p>
        </p:txBody>
      </p:sp>
      <p:sp>
        <p:nvSpPr>
          <p:cNvPr id="7" name="TextBox 6"/>
          <p:cNvSpPr txBox="1"/>
          <p:nvPr/>
        </p:nvSpPr>
        <p:spPr>
          <a:xfrm>
            <a:off x="325404" y="5802971"/>
            <a:ext cx="6647974" cy="1477328"/>
          </a:xfrm>
          <a:prstGeom prst="rect">
            <a:avLst/>
          </a:prstGeom>
          <a:solidFill>
            <a:schemeClr val="tx1"/>
          </a:solidFill>
        </p:spPr>
        <p:txBody>
          <a:bodyPr wrap="none" rtlCol="0">
            <a:spAutoFit/>
          </a:bodyPr>
          <a:lstStyle/>
          <a:p>
            <a:r>
              <a:rPr lang="en-US" dirty="0" smtClean="0">
                <a:solidFill>
                  <a:schemeClr val="accent6"/>
                </a:solidFill>
              </a:rPr>
              <a:t>DDocument d2 = new DDocument();</a:t>
            </a:r>
          </a:p>
          <a:p>
            <a:r>
              <a:rPr lang="en-US" dirty="0" smtClean="0">
                <a:solidFill>
                  <a:schemeClr val="accent6"/>
                </a:solidFill>
              </a:rPr>
              <a:t>d2.put("Age", 45);</a:t>
            </a:r>
          </a:p>
          <a:p>
            <a:r>
              <a:rPr lang="en-US" dirty="0" smtClean="0">
                <a:solidFill>
                  <a:schemeClr val="accent6"/>
                </a:solidFill>
              </a:rPr>
              <a:t>DDocument updateObj = new DDocument();</a:t>
            </a:r>
          </a:p>
          <a:p>
            <a:r>
              <a:rPr lang="en-US" dirty="0" smtClean="0">
                <a:solidFill>
                  <a:schemeClr val="accent6"/>
                </a:solidFill>
              </a:rPr>
              <a:t>updateObj.put("$set", d2);</a:t>
            </a:r>
          </a:p>
          <a:p>
            <a:r>
              <a:rPr lang="en-US" dirty="0" smtClean="0">
                <a:solidFill>
                  <a:schemeClr val="accent6"/>
                </a:solidFill>
              </a:rPr>
              <a:t>table.update(</a:t>
            </a:r>
            <a:r>
              <a:rPr lang="en-US" dirty="0" err="1" smtClean="0">
                <a:solidFill>
                  <a:schemeClr val="accent6"/>
                </a:solidFill>
              </a:rPr>
              <a:t>eq</a:t>
            </a:r>
            <a:r>
              <a:rPr lang="en-US" dirty="0" smtClean="0">
                <a:solidFill>
                  <a:schemeClr val="accent6"/>
                </a:solidFill>
              </a:rPr>
              <a:t>("EmployeeName", "Balaji"), updateObj);	</a:t>
            </a:r>
          </a:p>
        </p:txBody>
      </p:sp>
      <p:sp>
        <p:nvSpPr>
          <p:cNvPr id="8" name="TextBox 7"/>
          <p:cNvSpPr txBox="1"/>
          <p:nvPr/>
        </p:nvSpPr>
        <p:spPr>
          <a:xfrm>
            <a:off x="244439" y="1624555"/>
            <a:ext cx="2839303" cy="369332"/>
          </a:xfrm>
          <a:prstGeom prst="rect">
            <a:avLst/>
          </a:prstGeom>
          <a:noFill/>
        </p:spPr>
        <p:txBody>
          <a:bodyPr wrap="none" rtlCol="0">
            <a:spAutoFit/>
          </a:bodyPr>
          <a:lstStyle/>
          <a:p>
            <a:r>
              <a:rPr lang="en-US" dirty="0" smtClean="0"/>
              <a:t>To create a table in </a:t>
            </a:r>
            <a:r>
              <a:rPr lang="en-US" dirty="0" err="1" smtClean="0"/>
              <a:t>Scabi</a:t>
            </a:r>
            <a:r>
              <a:rPr lang="en-US" dirty="0" smtClean="0"/>
              <a:t>:</a:t>
            </a:r>
            <a:endParaRPr lang="en-IN" dirty="0"/>
          </a:p>
        </p:txBody>
      </p:sp>
      <p:sp>
        <p:nvSpPr>
          <p:cNvPr id="9" name="TextBox 8"/>
          <p:cNvSpPr txBox="1"/>
          <p:nvPr/>
        </p:nvSpPr>
        <p:spPr>
          <a:xfrm>
            <a:off x="244439" y="3638936"/>
            <a:ext cx="3711337" cy="369332"/>
          </a:xfrm>
          <a:prstGeom prst="rect">
            <a:avLst/>
          </a:prstGeom>
          <a:noFill/>
        </p:spPr>
        <p:txBody>
          <a:bodyPr wrap="none" rtlCol="0">
            <a:spAutoFit/>
          </a:bodyPr>
          <a:lstStyle/>
          <a:p>
            <a:r>
              <a:rPr lang="en-US" dirty="0" smtClean="0"/>
              <a:t>To insert data into a table in </a:t>
            </a:r>
            <a:r>
              <a:rPr lang="en-US" dirty="0" err="1" smtClean="0"/>
              <a:t>Scabi</a:t>
            </a:r>
            <a:r>
              <a:rPr lang="en-US" dirty="0" smtClean="0"/>
              <a:t>:</a:t>
            </a:r>
            <a:endParaRPr lang="en-IN" dirty="0"/>
          </a:p>
        </p:txBody>
      </p:sp>
      <p:sp>
        <p:nvSpPr>
          <p:cNvPr id="10" name="TextBox 9"/>
          <p:cNvSpPr txBox="1"/>
          <p:nvPr/>
        </p:nvSpPr>
        <p:spPr>
          <a:xfrm>
            <a:off x="253966" y="5410769"/>
            <a:ext cx="4096058" cy="369332"/>
          </a:xfrm>
          <a:prstGeom prst="rect">
            <a:avLst/>
          </a:prstGeom>
          <a:noFill/>
        </p:spPr>
        <p:txBody>
          <a:bodyPr wrap="none" rtlCol="0">
            <a:spAutoFit/>
          </a:bodyPr>
          <a:lstStyle/>
          <a:p>
            <a:r>
              <a:rPr lang="en-US" dirty="0" smtClean="0"/>
              <a:t>To update records in a table in </a:t>
            </a:r>
            <a:r>
              <a:rPr lang="en-US" dirty="0" err="1" smtClean="0"/>
              <a:t>Scabi</a:t>
            </a:r>
            <a:r>
              <a:rPr lang="en-US" dirty="0" smtClean="0"/>
              <a:t>:</a:t>
            </a:r>
            <a:endParaRPr lang="en-IN" dirty="0"/>
          </a:p>
        </p:txBody>
      </p:sp>
      <p:sp>
        <p:nvSpPr>
          <p:cNvPr id="11" name="TextBox 10"/>
          <p:cNvSpPr txBox="1"/>
          <p:nvPr/>
        </p:nvSpPr>
        <p:spPr>
          <a:xfrm>
            <a:off x="182528" y="1208069"/>
            <a:ext cx="9507731" cy="369332"/>
          </a:xfrm>
          <a:prstGeom prst="rect">
            <a:avLst/>
          </a:prstGeom>
          <a:noFill/>
        </p:spPr>
        <p:txBody>
          <a:bodyPr wrap="none" rtlCol="0">
            <a:spAutoFit/>
          </a:bodyPr>
          <a:lstStyle/>
          <a:p>
            <a:r>
              <a:rPr lang="en-US" dirty="0" smtClean="0"/>
              <a:t>The following code examples demonstrate various database operations using Dao class:</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352479" y="2981877"/>
            <a:ext cx="6510372" cy="369332"/>
          </a:xfrm>
          <a:prstGeom prst="rect">
            <a:avLst/>
          </a:prstGeom>
          <a:solidFill>
            <a:schemeClr val="tx1"/>
          </a:solidFill>
        </p:spPr>
        <p:txBody>
          <a:bodyPr wrap="none" rtlCol="0">
            <a:spAutoFit/>
          </a:bodyPr>
          <a:lstStyle/>
          <a:p>
            <a:r>
              <a:rPr lang="en-US" dirty="0" smtClean="0">
                <a:solidFill>
                  <a:schemeClr val="accent6"/>
                </a:solidFill>
              </a:rPr>
              <a:t>DTable table = dao.getTable(“scabi:MyOrg.MyTables:Table1");</a:t>
            </a:r>
            <a:endParaRPr lang="en-IN" dirty="0">
              <a:solidFill>
                <a:schemeClr val="accent6"/>
              </a:solidFill>
            </a:endParaRPr>
          </a:p>
        </p:txBody>
      </p:sp>
      <p:sp>
        <p:nvSpPr>
          <p:cNvPr id="14" name="TextBox 13"/>
          <p:cNvSpPr txBox="1"/>
          <p:nvPr/>
        </p:nvSpPr>
        <p:spPr>
          <a:xfrm>
            <a:off x="246365" y="2553249"/>
            <a:ext cx="3172728" cy="369332"/>
          </a:xfrm>
          <a:prstGeom prst="rect">
            <a:avLst/>
          </a:prstGeom>
          <a:noFill/>
        </p:spPr>
        <p:txBody>
          <a:bodyPr wrap="none" rtlCol="0">
            <a:spAutoFit/>
          </a:bodyPr>
          <a:lstStyle/>
          <a:p>
            <a:r>
              <a:rPr lang="en-US" dirty="0" smtClean="0"/>
              <a:t>To get existing table in </a:t>
            </a:r>
            <a:r>
              <a:rPr lang="en-US" dirty="0" err="1" smtClean="0"/>
              <a:t>Scabi</a:t>
            </a:r>
            <a:r>
              <a:rPr lang="en-US" dirty="0" smtClean="0"/>
              <a:t>:</a:t>
            </a:r>
            <a:endParaRPr lang="en-IN" dirty="0"/>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274673" y="1493821"/>
            <a:ext cx="8337539" cy="1477328"/>
          </a:xfrm>
          <a:prstGeom prst="rect">
            <a:avLst/>
          </a:prstGeom>
          <a:solidFill>
            <a:schemeClr val="tx1"/>
          </a:solidFill>
        </p:spPr>
        <p:txBody>
          <a:bodyPr wrap="none" rtlCol="0">
            <a:spAutoFit/>
          </a:bodyPr>
          <a:lstStyle/>
          <a:p>
            <a:r>
              <a:rPr lang="en-IN" dirty="0" smtClean="0">
                <a:solidFill>
                  <a:schemeClr val="accent6"/>
                </a:solidFill>
              </a:rPr>
              <a:t>DResultSet result = table.find(or(</a:t>
            </a:r>
            <a:r>
              <a:rPr lang="en-IN" dirty="0" err="1" smtClean="0">
                <a:solidFill>
                  <a:schemeClr val="accent6"/>
                </a:solidFill>
              </a:rPr>
              <a:t>eq</a:t>
            </a:r>
            <a:r>
              <a:rPr lang="en-IN" dirty="0" smtClean="0">
                <a:solidFill>
                  <a:schemeClr val="accent6"/>
                </a:solidFill>
              </a:rPr>
              <a:t>("EmployeeNumber", "3003"), lt("Age", 40)));</a:t>
            </a:r>
          </a:p>
          <a:p>
            <a:r>
              <a:rPr lang="en-US" dirty="0" smtClean="0">
                <a:solidFill>
                  <a:schemeClr val="accent6"/>
                </a:solidFill>
              </a:rPr>
              <a:t>while (result.hasNext()) {</a:t>
            </a:r>
          </a:p>
          <a:p>
            <a:r>
              <a:rPr lang="en-US" dirty="0" smtClean="0">
                <a:solidFill>
                  <a:schemeClr val="accent6"/>
                </a:solidFill>
              </a:rPr>
              <a:t>	DDocument d3 = result.next();</a:t>
            </a:r>
          </a:p>
          <a:p>
            <a:r>
              <a:rPr lang="en-US" dirty="0" smtClean="0">
                <a:solidFill>
                  <a:schemeClr val="accent6"/>
                </a:solidFill>
              </a:rPr>
              <a:t>	… … …</a:t>
            </a:r>
          </a:p>
          <a:p>
            <a:r>
              <a:rPr lang="en-US" dirty="0" smtClean="0">
                <a:solidFill>
                  <a:schemeClr val="accent6"/>
                </a:solidFill>
              </a:rPr>
              <a:t>}</a:t>
            </a:r>
            <a:endParaRPr lang="en-IN" dirty="0">
              <a:solidFill>
                <a:schemeClr val="accent6"/>
              </a:solidFill>
            </a:endParaRPr>
          </a:p>
        </p:txBody>
      </p:sp>
      <p:sp>
        <p:nvSpPr>
          <p:cNvPr id="8" name="TextBox 7"/>
          <p:cNvSpPr txBox="1"/>
          <p:nvPr/>
        </p:nvSpPr>
        <p:spPr>
          <a:xfrm>
            <a:off x="244439" y="993755"/>
            <a:ext cx="3531801" cy="369332"/>
          </a:xfrm>
          <a:prstGeom prst="rect">
            <a:avLst/>
          </a:prstGeom>
          <a:noFill/>
        </p:spPr>
        <p:txBody>
          <a:bodyPr wrap="none" rtlCol="0">
            <a:spAutoFit/>
          </a:bodyPr>
          <a:lstStyle/>
          <a:p>
            <a:r>
              <a:rPr lang="en-US" dirty="0" smtClean="0"/>
              <a:t>To query data in a table in </a:t>
            </a:r>
            <a:r>
              <a:rPr lang="en-US" dirty="0" err="1" smtClean="0"/>
              <a:t>Scabi</a:t>
            </a:r>
            <a:r>
              <a:rPr lang="en-US" dirty="0" smtClean="0"/>
              <a:t>:</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288642" y="3494085"/>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3065457"/>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4480662"/>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3968454"/>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13" name="TextBox 12"/>
          <p:cNvSpPr txBox="1"/>
          <p:nvPr/>
        </p:nvSpPr>
        <p:spPr>
          <a:xfrm>
            <a:off x="288642" y="1565259"/>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993755"/>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2551836"/>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2039628"/>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1" name="TextBox 10"/>
          <p:cNvSpPr txBox="1"/>
          <p:nvPr/>
        </p:nvSpPr>
        <p:spPr>
          <a:xfrm>
            <a:off x="181699" y="565127"/>
            <a:ext cx="8430513" cy="369332"/>
          </a:xfrm>
          <a:prstGeom prst="rect">
            <a:avLst/>
          </a:prstGeom>
          <a:noFill/>
        </p:spPr>
        <p:txBody>
          <a:bodyPr wrap="none" rtlCol="0">
            <a:spAutoFit/>
          </a:bodyPr>
          <a:lstStyle/>
          <a:p>
            <a:r>
              <a:rPr lang="en-US" dirty="0" smtClean="0"/>
              <a:t>Map/Reduce functions can be directly executed on the Mongo Collection natively.</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42876" y="631763"/>
            <a:ext cx="9826658" cy="2031325"/>
          </a:xfrm>
          <a:prstGeom prst="rect">
            <a:avLst/>
          </a:prstGeom>
          <a:noFill/>
        </p:spPr>
        <p:txBody>
          <a:bodyPr wrap="square" rtlCol="0">
            <a:spAutoFit/>
          </a:bodyPr>
          <a:lstStyle/>
          <a:p>
            <a:pPr algn="just"/>
            <a:r>
              <a:rPr lang="en-US" dirty="0" err="1" smtClean="0"/>
              <a:t>MongoDB’s</a:t>
            </a:r>
            <a:r>
              <a:rPr lang="en-US" dirty="0" smtClean="0"/>
              <a:t> Map/Reduce functionality can be directly used/invoked from within each Compute Unit. The following optimizations can be performed on Map/Reduce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Map/Reduce optimized with sort on indexed fields</a:t>
            </a:r>
          </a:p>
          <a:p>
            <a:pPr marL="342900" indent="-342900" algn="just">
              <a:buAutoNum type="arabicParenR"/>
            </a:pPr>
            <a:r>
              <a:rPr lang="en-US" dirty="0" smtClean="0"/>
              <a:t>Incremental Map/Reduce (Map/Reduce with query filter to read only newer records)</a:t>
            </a:r>
          </a:p>
          <a:p>
            <a:pPr marL="342900" indent="-342900" algn="just">
              <a:buAutoNum type="arabicParenR"/>
            </a:pPr>
            <a:r>
              <a:rPr lang="en-US" dirty="0" smtClean="0"/>
              <a:t>Concurrent Map/Reduce (each Map/Reduce over specific ranges)</a:t>
            </a:r>
          </a:p>
          <a:p>
            <a:pPr marL="342900" indent="-342900" algn="just">
              <a:buAutoNum type="arabicParenR"/>
            </a:pPr>
            <a:r>
              <a:rPr lang="en-US" dirty="0" smtClean="0"/>
              <a:t>Map/Reduce over </a:t>
            </a:r>
            <a:r>
              <a:rPr lang="en-US" dirty="0" err="1" smtClean="0"/>
              <a:t>sharded</a:t>
            </a:r>
            <a:r>
              <a:rPr lang="en-US" dirty="0" smtClean="0"/>
              <a:t> collection</a:t>
            </a:r>
          </a:p>
        </p:txBody>
      </p:sp>
      <p:sp>
        <p:nvSpPr>
          <p:cNvPr id="6" name="TextBox 5"/>
          <p:cNvSpPr txBox="1"/>
          <p:nvPr/>
        </p:nvSpPr>
        <p:spPr>
          <a:xfrm>
            <a:off x="182528" y="2828835"/>
            <a:ext cx="9501254" cy="1754326"/>
          </a:xfrm>
          <a:prstGeom prst="rect">
            <a:avLst/>
          </a:prstGeom>
          <a:noFill/>
        </p:spPr>
        <p:txBody>
          <a:bodyPr wrap="square" rtlCol="0">
            <a:spAutoFit/>
          </a:bodyPr>
          <a:lstStyle/>
          <a:p>
            <a:pPr algn="just"/>
            <a:r>
              <a:rPr lang="en-US" dirty="0" err="1" smtClean="0"/>
              <a:t>MongoDB’s</a:t>
            </a:r>
            <a:r>
              <a:rPr lang="en-US" dirty="0" smtClean="0"/>
              <a:t> Aggregation Framework functionality (Aggregation  Pipeline) can be directly used/invoked from within each Compute Unit. The following optimizations can be performed on aggregate()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Concurrently doing aggregate() (each aggregate() over specific split keys)</a:t>
            </a:r>
          </a:p>
          <a:p>
            <a:pPr marL="342900" indent="-342900" algn="just">
              <a:buAutoNum type="arabicParenR"/>
            </a:pPr>
            <a:r>
              <a:rPr lang="en-US" dirty="0" smtClean="0"/>
              <a:t>aggregate() over </a:t>
            </a:r>
            <a:r>
              <a:rPr lang="en-US" dirty="0" err="1" smtClean="0"/>
              <a:t>sharded</a:t>
            </a:r>
            <a:r>
              <a:rPr lang="en-US" dirty="0" smtClean="0"/>
              <a:t> collection</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7" name="TextBox 6"/>
          <p:cNvSpPr txBox="1"/>
          <p:nvPr/>
        </p:nvSpPr>
        <p:spPr>
          <a:xfrm>
            <a:off x="182528" y="493689"/>
            <a:ext cx="9358378" cy="5078313"/>
          </a:xfrm>
          <a:prstGeom prst="rect">
            <a:avLst/>
          </a:prstGeom>
          <a:noFill/>
        </p:spPr>
        <p:txBody>
          <a:bodyPr wrap="square" rtlCol="0">
            <a:spAutoFit/>
          </a:bodyPr>
          <a:lstStyle/>
          <a:p>
            <a:pPr algn="just"/>
            <a:r>
              <a:rPr lang="en-US" dirty="0" smtClean="0"/>
              <a:t>Alternatively, we can also programmatically read/write data from the Mongo Collection or from any other data source from each Compute Unit.</a:t>
            </a:r>
          </a:p>
          <a:p>
            <a:pPr algn="just"/>
            <a:endParaRPr lang="en-US" dirty="0" smtClean="0"/>
          </a:p>
          <a:p>
            <a:pPr algn="just"/>
            <a:r>
              <a:rPr lang="en-IN" dirty="0" smtClean="0"/>
              <a:t>Compute Units are just like any other Java program. We need to include the jar files in the program to start using the API of specific storage systems (like Amazon S3, Google Cloud Storage), other file systems, databases (JDBC, Oracle, DB2, Cassandra, </a:t>
            </a:r>
            <a:r>
              <a:rPr lang="en-IN" dirty="0" err="1" smtClean="0"/>
              <a:t>CouchDB</a:t>
            </a:r>
            <a:r>
              <a:rPr lang="en-IN" dirty="0" smtClean="0"/>
              <a:t>, </a:t>
            </a:r>
            <a:r>
              <a:rPr lang="en-IN" dirty="0" err="1" smtClean="0"/>
              <a:t>Redis</a:t>
            </a:r>
            <a:r>
              <a:rPr lang="en-IN" dirty="0" smtClean="0"/>
              <a:t>, etc.), other third-party Java libraries, Java Machine Learning libraries (J48/C4.5/C5, </a:t>
            </a:r>
            <a:r>
              <a:rPr lang="en-IN" dirty="0" err="1" smtClean="0"/>
              <a:t>JavaBayes</a:t>
            </a:r>
            <a:r>
              <a:rPr lang="en-IN" dirty="0" smtClean="0"/>
              <a:t>, </a:t>
            </a:r>
            <a:r>
              <a:rPr lang="en-IN" dirty="0" err="1" smtClean="0"/>
              <a:t>Weka</a:t>
            </a:r>
            <a:r>
              <a:rPr lang="en-IN" dirty="0" smtClean="0"/>
              <a:t>, etc.), other Java external libraries. </a:t>
            </a:r>
          </a:p>
          <a:p>
            <a:pPr algn="just"/>
            <a:endParaRPr lang="en-IN" dirty="0" smtClean="0"/>
          </a:p>
          <a:p>
            <a:pPr algn="just"/>
            <a:r>
              <a:rPr lang="en-IN" dirty="0" smtClean="0"/>
              <a:t>To access these systems from inside a compute Unit, add the jar files using the .</a:t>
            </a:r>
            <a:r>
              <a:rPr lang="en-IN" dirty="0" err="1" smtClean="0"/>
              <a:t>addJar</a:t>
            </a:r>
            <a:r>
              <a:rPr lang="en-IN" dirty="0" smtClean="0"/>
              <a:t>() method before submitting the Compute Units for execution using the .perform() method in </a:t>
            </a:r>
            <a:r>
              <a:rPr lang="en-IN" dirty="0" err="1" smtClean="0"/>
              <a:t>DCompute</a:t>
            </a:r>
            <a:r>
              <a:rPr lang="en-IN" dirty="0" smtClean="0"/>
              <a:t> class.</a:t>
            </a:r>
          </a:p>
          <a:p>
            <a:pPr algn="just"/>
            <a:endParaRPr lang="en-US" dirty="0" smtClean="0"/>
          </a:p>
          <a:p>
            <a:pPr algn="just"/>
            <a:r>
              <a:rPr lang="en-US" dirty="0" smtClean="0"/>
              <a:t>In each Compute Unit, load data directly from any data source: shared file system, SAN, NAS, </a:t>
            </a:r>
            <a:r>
              <a:rPr lang="en-US" dirty="0" err="1" smtClean="0"/>
              <a:t>Alluxio</a:t>
            </a:r>
            <a:r>
              <a:rPr lang="en-US" dirty="0" smtClean="0"/>
              <a:t> in-memory distributed file system (formerly Tachyon), JDBC, Amazon S3, etc. and perform the Map/Reduce and Aggregations and write back the results to the data source.</a:t>
            </a:r>
          </a:p>
          <a:p>
            <a:pPr algn="just"/>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7" name="TextBox 6"/>
          <p:cNvSpPr txBox="1"/>
          <p:nvPr/>
        </p:nvSpPr>
        <p:spPr>
          <a:xfrm>
            <a:off x="182528" y="493689"/>
            <a:ext cx="9358378" cy="4247317"/>
          </a:xfrm>
          <a:prstGeom prst="rect">
            <a:avLst/>
          </a:prstGeom>
          <a:noFill/>
        </p:spPr>
        <p:txBody>
          <a:bodyPr wrap="square" rtlCol="0">
            <a:spAutoFit/>
          </a:bodyPr>
          <a:lstStyle/>
          <a:p>
            <a:pPr algn="just"/>
            <a:r>
              <a:rPr lang="en-US" dirty="0" smtClean="0"/>
              <a:t>For unstructured data, the </a:t>
            </a:r>
            <a:r>
              <a:rPr lang="en-US" dirty="0" err="1" smtClean="0"/>
              <a:t>DFile</a:t>
            </a:r>
            <a:r>
              <a:rPr lang="en-US" dirty="0" smtClean="0"/>
              <a:t> class can be used to store large data files and retrieve only specific portions/partitions (for e.g. 64 MB partition) of the file from each Compute Unit to process the data concurrently. </a:t>
            </a:r>
          </a:p>
          <a:p>
            <a:pPr algn="just"/>
            <a:endParaRPr lang="en-US" dirty="0" smtClean="0"/>
          </a:p>
          <a:p>
            <a:pPr algn="just"/>
            <a:r>
              <a:rPr lang="en-US" dirty="0" smtClean="0"/>
              <a:t>Alternatively, very large files can be split into several small files and stored using </a:t>
            </a:r>
            <a:r>
              <a:rPr lang="en-US" dirty="0" err="1" smtClean="0"/>
              <a:t>DFile</a:t>
            </a:r>
            <a:r>
              <a:rPr lang="en-US" dirty="0" smtClean="0"/>
              <a:t> and processed from each Compute Unit concurrently.</a:t>
            </a:r>
          </a:p>
          <a:p>
            <a:pPr algn="just"/>
            <a:endParaRPr lang="en-US" dirty="0" smtClean="0"/>
          </a:p>
          <a:p>
            <a:pPr algn="just"/>
            <a:r>
              <a:rPr lang="en-US" dirty="0" smtClean="0"/>
              <a:t>For structured or semi-structured data, the Dao class can be used to do Map/Reduce, Aggregations and other data computations. By spreading the data into multiple databases, database instances, collections or using </a:t>
            </a:r>
            <a:r>
              <a:rPr lang="en-US" dirty="0" err="1" smtClean="0"/>
              <a:t>sharded</a:t>
            </a:r>
            <a:r>
              <a:rPr lang="en-US" dirty="0" smtClean="0"/>
              <a:t> databases and collections, massively parallel data computations can be implemented (discussed further in section “</a:t>
            </a:r>
            <a:r>
              <a:rPr lang="en-US" dirty="0" err="1" smtClean="0"/>
              <a:t>Peta</a:t>
            </a:r>
            <a:r>
              <a:rPr lang="en-US" dirty="0" smtClean="0"/>
              <a:t> Scale With Cloud”).</a:t>
            </a:r>
          </a:p>
          <a:p>
            <a:pPr algn="just"/>
            <a:endParaRPr lang="en-US" dirty="0" smtClean="0"/>
          </a:p>
          <a:p>
            <a:pPr algn="just"/>
            <a:r>
              <a:rPr lang="en-US" dirty="0" smtClean="0"/>
              <a:t>From each Compute Unit, read data over specific ranges or specific split keys from database for concurrently doing data computations from multiple Compute Units.</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647856"/>
            <a:ext cx="9144064" cy="6463308"/>
          </a:xfrm>
          <a:prstGeom prst="rect">
            <a:avLst/>
          </a:prstGeom>
          <a:noFill/>
        </p:spPr>
        <p:txBody>
          <a:bodyPr wrap="square" rtlCol="0">
            <a:spAutoFit/>
          </a:bodyPr>
          <a:lstStyle/>
          <a:p>
            <a:pPr algn="just"/>
            <a:r>
              <a:rPr lang="en-US" dirty="0" err="1" smtClean="0"/>
              <a:t>BigData</a:t>
            </a:r>
            <a:r>
              <a:rPr lang="en-US" dirty="0" smtClean="0"/>
              <a:t> solutions rely on data locality to handle data processing on large data sets. The data locality is achieved through local disk I/O (large number of Direct Attached Storage devices attached to each node) and in-memory (large RAM in each node).</a:t>
            </a:r>
          </a:p>
          <a:p>
            <a:pPr algn="just"/>
            <a:endParaRPr lang="en-US" dirty="0" smtClean="0"/>
          </a:p>
          <a:p>
            <a:pPr algn="just"/>
            <a:r>
              <a:rPr lang="en-US" dirty="0" smtClean="0"/>
              <a:t>Both Direct Attached Storage (DAS) architecture and large RAM sizes tend to raise costs quickly as data reaches </a:t>
            </a:r>
            <a:r>
              <a:rPr lang="en-US" dirty="0" err="1" smtClean="0"/>
              <a:t>Peta</a:t>
            </a:r>
            <a:r>
              <a:rPr lang="en-US" dirty="0" smtClean="0"/>
              <a:t> scale after factoring in maintenance costs, backup of previous months </a:t>
            </a:r>
            <a:r>
              <a:rPr lang="en-US" dirty="0" err="1" smtClean="0"/>
              <a:t>Peta</a:t>
            </a:r>
            <a:r>
              <a:rPr lang="en-US" dirty="0" smtClean="0"/>
              <a:t>-scale data sets, hardware upgrade cycle, etc. For example, compared with Amazon AWS, EBS with PIOPS and S3 are relatively cost effective over huge number of DAS storage devices physically attached to each node over tens of thousands of nodes for storing </a:t>
            </a:r>
            <a:r>
              <a:rPr lang="en-US" dirty="0" err="1" smtClean="0"/>
              <a:t>Peta</a:t>
            </a:r>
            <a:r>
              <a:rPr lang="en-US" dirty="0" smtClean="0"/>
              <a:t> scale data. EBS with PIOPS can provide near data locality.</a:t>
            </a:r>
          </a:p>
          <a:p>
            <a:pPr algn="just"/>
            <a:endParaRPr lang="en-US" dirty="0" smtClean="0"/>
          </a:p>
          <a:p>
            <a:pPr algn="just"/>
            <a:r>
              <a:rPr lang="en-US" dirty="0" smtClean="0"/>
              <a:t>If Map/Reduce is run incrementally and as a batch job, S3 provides a cost effective solution to store </a:t>
            </a:r>
            <a:r>
              <a:rPr lang="en-US" dirty="0" err="1" smtClean="0"/>
              <a:t>Peta</a:t>
            </a:r>
            <a:r>
              <a:rPr lang="en-US" dirty="0" smtClean="0"/>
              <a:t> Bytes of data (e.g. in the case of Netflix </a:t>
            </a:r>
            <a:r>
              <a:rPr lang="en-US" dirty="0" err="1" smtClean="0"/>
              <a:t>Hadoop</a:t>
            </a:r>
            <a:r>
              <a:rPr lang="en-US" dirty="0" smtClean="0"/>
              <a:t> implementation, </a:t>
            </a:r>
            <a:r>
              <a:rPr lang="en-US" dirty="0" err="1" smtClean="0"/>
              <a:t>Pinterest</a:t>
            </a:r>
            <a:r>
              <a:rPr lang="en-US" dirty="0" smtClean="0"/>
              <a:t>, etc.).</a:t>
            </a:r>
          </a:p>
          <a:p>
            <a:pPr algn="just"/>
            <a:endParaRPr lang="en-US" dirty="0" smtClean="0"/>
          </a:p>
          <a:p>
            <a:pPr algn="just"/>
            <a:r>
              <a:rPr lang="en-US" dirty="0" smtClean="0"/>
              <a:t>In-memory distributed file systems like </a:t>
            </a:r>
            <a:r>
              <a:rPr lang="en-US" dirty="0" err="1" smtClean="0"/>
              <a:t>Alluxio</a:t>
            </a:r>
            <a:r>
              <a:rPr lang="en-US" dirty="0" smtClean="0"/>
              <a:t> (formerly Tachyon) can provide faster access and act as a distributed memory cache layer. From each Compute Unit we can directly read/write to the in-memory file system.</a:t>
            </a:r>
          </a:p>
          <a:p>
            <a:pPr algn="just"/>
            <a:endParaRPr lang="en-US" dirty="0" smtClean="0"/>
          </a:p>
          <a:p>
            <a:pPr algn="just"/>
            <a:r>
              <a:rPr lang="en-US" dirty="0" err="1" smtClean="0"/>
              <a:t>Peta</a:t>
            </a:r>
            <a:r>
              <a:rPr lang="en-US" dirty="0" smtClean="0"/>
              <a:t> scale data can be divided and stored in multiple </a:t>
            </a:r>
            <a:r>
              <a:rPr lang="en-US" dirty="0" err="1" smtClean="0"/>
              <a:t>MongoDB</a:t>
            </a:r>
            <a:r>
              <a:rPr lang="en-US" dirty="0" smtClean="0"/>
              <a:t> instances or databases. From each Compute Unit we can directly read/write to a corresponding </a:t>
            </a:r>
            <a:r>
              <a:rPr lang="en-US" dirty="0" err="1" smtClean="0"/>
              <a:t>MongoDB</a:t>
            </a:r>
            <a:r>
              <a:rPr lang="en-US" dirty="0" smtClean="0"/>
              <a:t> instance or database.</a:t>
            </a:r>
            <a:endParaRPr lang="en-IN"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BigData</a:t>
            </a:r>
            <a:r>
              <a:rPr lang="en-US" spc="-1" dirty="0" smtClean="0">
                <a:solidFill>
                  <a:srgbClr val="0070C0"/>
                </a:solidFill>
                <a:uFill>
                  <a:solidFill>
                    <a:srgbClr val="FFFFFF"/>
                  </a:solidFill>
                </a:uFill>
              </a:rPr>
              <a:t> Processing In Cloud</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a:t>
            </a:r>
          </a:p>
        </p:txBody>
      </p:sp>
      <p:sp>
        <p:nvSpPr>
          <p:cNvPr id="93" name="TextBox 92"/>
          <p:cNvSpPr txBox="1"/>
          <p:nvPr/>
        </p:nvSpPr>
        <p:spPr>
          <a:xfrm>
            <a:off x="182528" y="565127"/>
            <a:ext cx="9286939" cy="6463308"/>
          </a:xfrm>
          <a:prstGeom prst="rect">
            <a:avLst/>
          </a:prstGeom>
          <a:noFill/>
        </p:spPr>
        <p:txBody>
          <a:bodyPr wrap="square" rtlCol="0">
            <a:spAutoFit/>
          </a:bodyPr>
          <a:lstStyle/>
          <a:p>
            <a:pPr algn="just"/>
            <a:r>
              <a:rPr lang="en-IN" dirty="0" err="1" smtClean="0"/>
              <a:t>Scabi</a:t>
            </a:r>
            <a:r>
              <a:rPr lang="en-IN" dirty="0" smtClean="0"/>
              <a:t> micro framework can be used to implement solutions to many different kinds of problems including Map/Reduce, Aggregation problems, parallel algorithms and run Machine Learning algorithms </a:t>
            </a:r>
            <a:r>
              <a:rPr lang="en-IN" dirty="0" err="1" smtClean="0"/>
              <a:t>parallely</a:t>
            </a:r>
            <a:r>
              <a:rPr lang="en-IN" dirty="0" smtClean="0"/>
              <a:t> over huge data sets stored in heterogeneous data sources. </a:t>
            </a:r>
          </a:p>
          <a:p>
            <a:pPr algn="just"/>
            <a:endParaRPr lang="en-IN" dirty="0" smtClean="0"/>
          </a:p>
          <a:p>
            <a:pPr algn="just"/>
            <a:r>
              <a:rPr lang="en-IN" dirty="0" smtClean="0"/>
              <a:t>The below is one example to handle </a:t>
            </a:r>
            <a:r>
              <a:rPr lang="en-IN" dirty="0" err="1" smtClean="0"/>
              <a:t>Peta</a:t>
            </a:r>
            <a:r>
              <a:rPr lang="en-IN" dirty="0" smtClean="0"/>
              <a:t> Scale. In this example, divide the </a:t>
            </a:r>
            <a:r>
              <a:rPr lang="en-IN" dirty="0" err="1" smtClean="0"/>
              <a:t>PetaBytes</a:t>
            </a:r>
            <a:r>
              <a:rPr lang="en-IN" dirty="0" smtClean="0"/>
              <a:t> of data into multiple </a:t>
            </a:r>
            <a:r>
              <a:rPr lang="en-IN" dirty="0" err="1" smtClean="0"/>
              <a:t>MongoDB</a:t>
            </a:r>
            <a:r>
              <a:rPr lang="en-IN" dirty="0" smtClean="0"/>
              <a:t> databases just to speedup Map/Reduce data computations and assign to different </a:t>
            </a:r>
            <a:r>
              <a:rPr lang="en-IN" dirty="0" err="1" smtClean="0"/>
              <a:t>Scabi</a:t>
            </a:r>
            <a:r>
              <a:rPr lang="en-IN" dirty="0" smtClean="0"/>
              <a:t> Namespaces (DataSet1, ..., </a:t>
            </a:r>
            <a:r>
              <a:rPr lang="en-IN" dirty="0" err="1" smtClean="0"/>
              <a:t>DataSetN</a:t>
            </a:r>
            <a:r>
              <a:rPr lang="en-IN" dirty="0" smtClean="0"/>
              <a:t>) using </a:t>
            </a:r>
            <a:r>
              <a:rPr lang="en-IN" dirty="0" err="1" smtClean="0"/>
              <a:t>meta.namespaceRegister</a:t>
            </a:r>
            <a:r>
              <a:rPr lang="en-IN" dirty="0" smtClean="0"/>
              <a:t>() method. Then submit multiple Compute Units to </a:t>
            </a:r>
            <a:r>
              <a:rPr lang="en-IN" dirty="0" err="1" smtClean="0"/>
              <a:t>Scabi</a:t>
            </a:r>
            <a:r>
              <a:rPr lang="en-IN" dirty="0" smtClean="0"/>
              <a:t> Cluster. </a:t>
            </a:r>
          </a:p>
          <a:p>
            <a:pPr algn="just"/>
            <a:endParaRPr lang="en-IN" dirty="0" smtClean="0"/>
          </a:p>
          <a:p>
            <a:pPr algn="just"/>
            <a:r>
              <a:rPr lang="en-IN" dirty="0" smtClean="0"/>
              <a:t>In each Compute Unit, get a table from an assigned </a:t>
            </a:r>
            <a:r>
              <a:rPr lang="en-IN" dirty="0" err="1" smtClean="0"/>
              <a:t>Scabi</a:t>
            </a:r>
            <a:r>
              <a:rPr lang="en-IN" dirty="0" smtClean="0"/>
              <a:t> Namespace and access the Mongo Collection using </a:t>
            </a:r>
            <a:r>
              <a:rPr lang="en-IN" dirty="0" err="1" smtClean="0"/>
              <a:t>MongoCollection</a:t>
            </a:r>
            <a:r>
              <a:rPr lang="en-IN" dirty="0" smtClean="0"/>
              <a:t> c = </a:t>
            </a:r>
            <a:r>
              <a:rPr lang="en-IN" dirty="0" err="1" smtClean="0"/>
              <a:t>table.getCollection</a:t>
            </a:r>
            <a:r>
              <a:rPr lang="en-IN" dirty="0" smtClean="0"/>
              <a:t>(). </a:t>
            </a:r>
          </a:p>
          <a:p>
            <a:pPr algn="just"/>
            <a:endParaRPr lang="en-IN" dirty="0" smtClean="0"/>
          </a:p>
          <a:p>
            <a:pPr algn="just"/>
            <a:r>
              <a:rPr lang="en-IN" dirty="0" smtClean="0"/>
              <a:t>Then directly do Map/Reduce on the Mongo Collection natively using </a:t>
            </a:r>
            <a:r>
              <a:rPr lang="en-IN" dirty="0" err="1" smtClean="0"/>
              <a:t>c.mapReduce</a:t>
            </a:r>
            <a:r>
              <a:rPr lang="en-IN" dirty="0" smtClean="0"/>
              <a:t>(map, reduce) (refer Example5). This way actual data will not be moved around in the network.</a:t>
            </a:r>
          </a:p>
          <a:p>
            <a:pPr algn="just"/>
            <a:endParaRPr lang="en-US" dirty="0" smtClean="0"/>
          </a:p>
          <a:p>
            <a:pPr algn="just"/>
            <a:r>
              <a:rPr lang="en-US" dirty="0" smtClean="0"/>
              <a:t>Data can be spread based on any of the below arrangements:</a:t>
            </a:r>
          </a:p>
          <a:p>
            <a:pPr algn="just"/>
            <a:endParaRPr lang="en-US" dirty="0" smtClean="0"/>
          </a:p>
          <a:p>
            <a:pPr marL="342900" indent="-342900" algn="just">
              <a:buAutoNum type="arabicPeriod"/>
            </a:pPr>
            <a:r>
              <a:rPr lang="en-US" dirty="0" smtClean="0"/>
              <a:t>Multiple different databases in different </a:t>
            </a:r>
            <a:r>
              <a:rPr lang="en-US" dirty="0" err="1" smtClean="0"/>
              <a:t>MongoDB</a:t>
            </a:r>
            <a:r>
              <a:rPr lang="en-US" dirty="0" smtClean="0"/>
              <a:t> instances</a:t>
            </a:r>
          </a:p>
          <a:p>
            <a:pPr marL="342900" indent="-342900" algn="just">
              <a:buAutoNum type="arabicPeriod"/>
            </a:pPr>
            <a:r>
              <a:rPr lang="en-US" dirty="0" smtClean="0"/>
              <a:t>Multiple different collection in same or different databases, in same or different </a:t>
            </a:r>
            <a:r>
              <a:rPr lang="en-US" dirty="0" err="1" smtClean="0"/>
              <a:t>MongoDB</a:t>
            </a:r>
            <a:r>
              <a:rPr lang="en-US" dirty="0" smtClean="0"/>
              <a:t> instances</a:t>
            </a:r>
          </a:p>
          <a:p>
            <a:pPr marL="342900" indent="-342900" algn="just">
              <a:buAutoNum type="arabicPeriod"/>
            </a:pPr>
            <a:r>
              <a:rPr lang="en-US" dirty="0" err="1" smtClean="0"/>
              <a:t>Sharded</a:t>
            </a:r>
            <a:r>
              <a:rPr lang="en-US" dirty="0" smtClean="0"/>
              <a:t> database and collection</a:t>
            </a:r>
            <a:endParaRPr lang="en-IN"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0114" y="3136895"/>
            <a:ext cx="259545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Part 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1408621" y="4065589"/>
            <a:ext cx="7132153" cy="1200329"/>
          </a:xfrm>
          <a:prstGeom prst="rect">
            <a:avLst/>
          </a:prstGeom>
          <a:noFill/>
        </p:spPr>
        <p:txBody>
          <a:bodyPr wrap="square" lIns="91440" tIns="45720" rIns="91440" bIns="45720">
            <a:spAutoFit/>
          </a:bodyPr>
          <a:lstStyle/>
          <a:p>
            <a:pPr algn="ctr"/>
            <a:r>
              <a:rPr lang="en-US" sz="36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Scabi</a:t>
            </a:r>
            <a:r>
              <a:rPr lang="en-U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data driven framework</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 (continued)</a:t>
            </a:r>
          </a:p>
        </p:txBody>
      </p:sp>
      <p:sp>
        <p:nvSpPr>
          <p:cNvPr id="93" name="TextBox 92"/>
          <p:cNvSpPr txBox="1"/>
          <p:nvPr/>
        </p:nvSpPr>
        <p:spPr>
          <a:xfrm>
            <a:off x="182529" y="565127"/>
            <a:ext cx="9215502" cy="923330"/>
          </a:xfrm>
          <a:prstGeom prst="rect">
            <a:avLst/>
          </a:prstGeom>
          <a:noFill/>
        </p:spPr>
        <p:txBody>
          <a:bodyPr wrap="square" rtlCol="0">
            <a:spAutoFit/>
          </a:bodyPr>
          <a:lstStyle/>
          <a:p>
            <a:r>
              <a:rPr lang="en-US" dirty="0" smtClean="0"/>
              <a:t>The figure shows one example to implement massively parallel Map/Reduce and Aggregations. A Grid of Compute Units is logically aligned to a corresponding grid of </a:t>
            </a:r>
            <a:r>
              <a:rPr lang="en-US" dirty="0" err="1" smtClean="0"/>
              <a:t>MongoDB</a:t>
            </a:r>
            <a:r>
              <a:rPr lang="en-US" dirty="0" smtClean="0"/>
              <a:t> instances / databases or collections.</a:t>
            </a:r>
            <a:endParaRPr lang="en-IN" dirty="0"/>
          </a:p>
        </p:txBody>
      </p:sp>
      <p:grpSp>
        <p:nvGrpSpPr>
          <p:cNvPr id="157" name="Group 156"/>
          <p:cNvGrpSpPr/>
          <p:nvPr/>
        </p:nvGrpSpPr>
        <p:grpSpPr>
          <a:xfrm>
            <a:off x="1897040" y="1636697"/>
            <a:ext cx="6143668" cy="5286412"/>
            <a:chOff x="1682726" y="1636697"/>
            <a:chExt cx="6143668" cy="5286412"/>
          </a:xfrm>
        </p:grpSpPr>
        <p:sp>
          <p:nvSpPr>
            <p:cNvPr id="4" name="Rounded Rectangle 3"/>
            <p:cNvSpPr/>
            <p:nvPr/>
          </p:nvSpPr>
          <p:spPr>
            <a:xfrm>
              <a:off x="168272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 name="Rounded Rectangle 4"/>
            <p:cNvSpPr/>
            <p:nvPr/>
          </p:nvSpPr>
          <p:spPr>
            <a:xfrm>
              <a:off x="226375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36" name="Straight Arrow Connector 35"/>
            <p:cNvCxnSpPr>
              <a:stCxn id="4" idx="3"/>
              <a:endCxn id="5" idx="0"/>
            </p:cNvCxnSpPr>
            <p:nvPr/>
          </p:nvCxnSpPr>
          <p:spPr>
            <a:xfrm>
              <a:off x="225423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68272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57" name="Rounded Rectangle 56"/>
            <p:cNvSpPr/>
            <p:nvPr/>
          </p:nvSpPr>
          <p:spPr>
            <a:xfrm>
              <a:off x="268285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9" name="Rounded Rectangle 58"/>
            <p:cNvSpPr/>
            <p:nvPr/>
          </p:nvSpPr>
          <p:spPr>
            <a:xfrm>
              <a:off x="326388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60" name="Straight Arrow Connector 59"/>
            <p:cNvCxnSpPr>
              <a:stCxn id="57" idx="3"/>
              <a:endCxn id="59" idx="0"/>
            </p:cNvCxnSpPr>
            <p:nvPr/>
          </p:nvCxnSpPr>
          <p:spPr>
            <a:xfrm>
              <a:off x="325436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8285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2" name="Rounded Rectangle 91"/>
            <p:cNvSpPr/>
            <p:nvPr/>
          </p:nvSpPr>
          <p:spPr>
            <a:xfrm>
              <a:off x="367346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4" name="Rounded Rectangle 93"/>
            <p:cNvSpPr/>
            <p:nvPr/>
          </p:nvSpPr>
          <p:spPr>
            <a:xfrm>
              <a:off x="425449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5" name="Straight Arrow Connector 94"/>
            <p:cNvCxnSpPr>
              <a:stCxn id="92" idx="3"/>
              <a:endCxn id="94" idx="0"/>
            </p:cNvCxnSpPr>
            <p:nvPr/>
          </p:nvCxnSpPr>
          <p:spPr>
            <a:xfrm>
              <a:off x="424497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7346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7" name="Rounded Rectangle 96"/>
            <p:cNvSpPr/>
            <p:nvPr/>
          </p:nvSpPr>
          <p:spPr>
            <a:xfrm>
              <a:off x="467359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8" name="Rounded Rectangle 97"/>
            <p:cNvSpPr/>
            <p:nvPr/>
          </p:nvSpPr>
          <p:spPr>
            <a:xfrm>
              <a:off x="525462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9" name="Straight Arrow Connector 98"/>
            <p:cNvCxnSpPr>
              <a:stCxn id="97" idx="3"/>
              <a:endCxn id="98" idx="0"/>
            </p:cNvCxnSpPr>
            <p:nvPr/>
          </p:nvCxnSpPr>
          <p:spPr>
            <a:xfrm>
              <a:off x="524510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67359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1" name="Rounded Rectangle 100"/>
            <p:cNvSpPr/>
            <p:nvPr/>
          </p:nvSpPr>
          <p:spPr>
            <a:xfrm>
              <a:off x="5673730"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2" name="Rounded Rectangle 101"/>
            <p:cNvSpPr/>
            <p:nvPr/>
          </p:nvSpPr>
          <p:spPr>
            <a:xfrm>
              <a:off x="6254758"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3" name="Straight Arrow Connector 102"/>
            <p:cNvCxnSpPr>
              <a:stCxn id="101" idx="3"/>
              <a:endCxn id="102" idx="0"/>
            </p:cNvCxnSpPr>
            <p:nvPr/>
          </p:nvCxnSpPr>
          <p:spPr>
            <a:xfrm>
              <a:off x="6245234"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673730"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5" name="Rounded Rectangle 104"/>
            <p:cNvSpPr/>
            <p:nvPr/>
          </p:nvSpPr>
          <p:spPr>
            <a:xfrm>
              <a:off x="6673862"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6" name="Rounded Rectangle 105"/>
            <p:cNvSpPr/>
            <p:nvPr/>
          </p:nvSpPr>
          <p:spPr>
            <a:xfrm>
              <a:off x="7254890"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7" name="Straight Arrow Connector 106"/>
            <p:cNvCxnSpPr>
              <a:stCxn id="105" idx="3"/>
              <a:endCxn id="106" idx="0"/>
            </p:cNvCxnSpPr>
            <p:nvPr/>
          </p:nvCxnSpPr>
          <p:spPr>
            <a:xfrm>
              <a:off x="7245366"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673862"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9" name="Rounded Rectangle 108"/>
            <p:cNvSpPr/>
            <p:nvPr/>
          </p:nvSpPr>
          <p:spPr>
            <a:xfrm>
              <a:off x="168272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0" name="Rounded Rectangle 109"/>
            <p:cNvSpPr/>
            <p:nvPr/>
          </p:nvSpPr>
          <p:spPr>
            <a:xfrm>
              <a:off x="226375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1" name="Straight Arrow Connector 110"/>
            <p:cNvCxnSpPr>
              <a:stCxn id="109" idx="3"/>
              <a:endCxn id="110" idx="0"/>
            </p:cNvCxnSpPr>
            <p:nvPr/>
          </p:nvCxnSpPr>
          <p:spPr>
            <a:xfrm>
              <a:off x="225423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68272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3" name="Rounded Rectangle 112"/>
            <p:cNvSpPr/>
            <p:nvPr/>
          </p:nvSpPr>
          <p:spPr>
            <a:xfrm>
              <a:off x="268285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4" name="Rounded Rectangle 113"/>
            <p:cNvSpPr/>
            <p:nvPr/>
          </p:nvSpPr>
          <p:spPr>
            <a:xfrm>
              <a:off x="326388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5" name="Straight Arrow Connector 114"/>
            <p:cNvCxnSpPr>
              <a:stCxn id="113" idx="3"/>
              <a:endCxn id="114" idx="0"/>
            </p:cNvCxnSpPr>
            <p:nvPr/>
          </p:nvCxnSpPr>
          <p:spPr>
            <a:xfrm>
              <a:off x="325436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68285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7" name="Rounded Rectangle 116"/>
            <p:cNvSpPr/>
            <p:nvPr/>
          </p:nvSpPr>
          <p:spPr>
            <a:xfrm>
              <a:off x="367346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8" name="Rounded Rectangle 117"/>
            <p:cNvSpPr/>
            <p:nvPr/>
          </p:nvSpPr>
          <p:spPr>
            <a:xfrm>
              <a:off x="425449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9" name="Straight Arrow Connector 118"/>
            <p:cNvCxnSpPr>
              <a:stCxn id="117" idx="3"/>
              <a:endCxn id="118" idx="0"/>
            </p:cNvCxnSpPr>
            <p:nvPr/>
          </p:nvCxnSpPr>
          <p:spPr>
            <a:xfrm>
              <a:off x="424497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67346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1" name="Rounded Rectangle 120"/>
            <p:cNvSpPr/>
            <p:nvPr/>
          </p:nvSpPr>
          <p:spPr>
            <a:xfrm>
              <a:off x="467359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2" name="Rounded Rectangle 121"/>
            <p:cNvSpPr/>
            <p:nvPr/>
          </p:nvSpPr>
          <p:spPr>
            <a:xfrm>
              <a:off x="525462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3" name="Straight Arrow Connector 122"/>
            <p:cNvCxnSpPr>
              <a:stCxn id="121" idx="3"/>
              <a:endCxn id="122" idx="0"/>
            </p:cNvCxnSpPr>
            <p:nvPr/>
          </p:nvCxnSpPr>
          <p:spPr>
            <a:xfrm>
              <a:off x="524510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67359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5" name="Rounded Rectangle 124"/>
            <p:cNvSpPr/>
            <p:nvPr/>
          </p:nvSpPr>
          <p:spPr>
            <a:xfrm>
              <a:off x="5673730"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6" name="Rounded Rectangle 125"/>
            <p:cNvSpPr/>
            <p:nvPr/>
          </p:nvSpPr>
          <p:spPr>
            <a:xfrm>
              <a:off x="6254758"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7" name="Straight Arrow Connector 126"/>
            <p:cNvCxnSpPr>
              <a:stCxn id="125" idx="3"/>
              <a:endCxn id="126" idx="0"/>
            </p:cNvCxnSpPr>
            <p:nvPr/>
          </p:nvCxnSpPr>
          <p:spPr>
            <a:xfrm>
              <a:off x="6245234"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673730"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9" name="Rounded Rectangle 128"/>
            <p:cNvSpPr/>
            <p:nvPr/>
          </p:nvSpPr>
          <p:spPr>
            <a:xfrm>
              <a:off x="6673862"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0" name="Rounded Rectangle 129"/>
            <p:cNvSpPr/>
            <p:nvPr/>
          </p:nvSpPr>
          <p:spPr>
            <a:xfrm>
              <a:off x="7254890"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1" name="Straight Arrow Connector 130"/>
            <p:cNvCxnSpPr>
              <a:stCxn id="129" idx="3"/>
              <a:endCxn id="130" idx="0"/>
            </p:cNvCxnSpPr>
            <p:nvPr/>
          </p:nvCxnSpPr>
          <p:spPr>
            <a:xfrm>
              <a:off x="7245366"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673862"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3" name="Rounded Rectangle 132"/>
            <p:cNvSpPr/>
            <p:nvPr/>
          </p:nvSpPr>
          <p:spPr>
            <a:xfrm>
              <a:off x="168272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4" name="Rounded Rectangle 133"/>
            <p:cNvSpPr/>
            <p:nvPr/>
          </p:nvSpPr>
          <p:spPr>
            <a:xfrm>
              <a:off x="226375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5" name="Straight Arrow Connector 134"/>
            <p:cNvCxnSpPr>
              <a:stCxn id="133" idx="3"/>
              <a:endCxn id="134" idx="0"/>
            </p:cNvCxnSpPr>
            <p:nvPr/>
          </p:nvCxnSpPr>
          <p:spPr>
            <a:xfrm>
              <a:off x="225423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68272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7" name="Rounded Rectangle 136"/>
            <p:cNvSpPr/>
            <p:nvPr/>
          </p:nvSpPr>
          <p:spPr>
            <a:xfrm>
              <a:off x="268285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8" name="Rounded Rectangle 137"/>
            <p:cNvSpPr/>
            <p:nvPr/>
          </p:nvSpPr>
          <p:spPr>
            <a:xfrm>
              <a:off x="326388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9" name="Straight Arrow Connector 138"/>
            <p:cNvCxnSpPr>
              <a:stCxn id="137" idx="3"/>
              <a:endCxn id="138" idx="0"/>
            </p:cNvCxnSpPr>
            <p:nvPr/>
          </p:nvCxnSpPr>
          <p:spPr>
            <a:xfrm>
              <a:off x="325436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68285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1" name="Rounded Rectangle 140"/>
            <p:cNvSpPr/>
            <p:nvPr/>
          </p:nvSpPr>
          <p:spPr>
            <a:xfrm>
              <a:off x="367346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2" name="Rounded Rectangle 141"/>
            <p:cNvSpPr/>
            <p:nvPr/>
          </p:nvSpPr>
          <p:spPr>
            <a:xfrm>
              <a:off x="425449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3" name="Straight Arrow Connector 142"/>
            <p:cNvCxnSpPr>
              <a:stCxn id="141" idx="3"/>
              <a:endCxn id="142" idx="0"/>
            </p:cNvCxnSpPr>
            <p:nvPr/>
          </p:nvCxnSpPr>
          <p:spPr>
            <a:xfrm>
              <a:off x="424497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67346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5" name="Rounded Rectangle 144"/>
            <p:cNvSpPr/>
            <p:nvPr/>
          </p:nvSpPr>
          <p:spPr>
            <a:xfrm>
              <a:off x="467359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6" name="Rounded Rectangle 145"/>
            <p:cNvSpPr/>
            <p:nvPr/>
          </p:nvSpPr>
          <p:spPr>
            <a:xfrm>
              <a:off x="525462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7" name="Straight Arrow Connector 146"/>
            <p:cNvCxnSpPr>
              <a:stCxn id="145" idx="3"/>
              <a:endCxn id="146" idx="0"/>
            </p:cNvCxnSpPr>
            <p:nvPr/>
          </p:nvCxnSpPr>
          <p:spPr>
            <a:xfrm>
              <a:off x="524510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467359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9" name="Rounded Rectangle 148"/>
            <p:cNvSpPr/>
            <p:nvPr/>
          </p:nvSpPr>
          <p:spPr>
            <a:xfrm>
              <a:off x="5673730"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0" name="Rounded Rectangle 149"/>
            <p:cNvSpPr/>
            <p:nvPr/>
          </p:nvSpPr>
          <p:spPr>
            <a:xfrm>
              <a:off x="6254758"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1" name="Straight Arrow Connector 150"/>
            <p:cNvCxnSpPr>
              <a:stCxn id="149" idx="3"/>
              <a:endCxn id="150" idx="0"/>
            </p:cNvCxnSpPr>
            <p:nvPr/>
          </p:nvCxnSpPr>
          <p:spPr>
            <a:xfrm>
              <a:off x="6245234"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673730"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53" name="Rounded Rectangle 152"/>
            <p:cNvSpPr/>
            <p:nvPr/>
          </p:nvSpPr>
          <p:spPr>
            <a:xfrm>
              <a:off x="6673862"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4" name="Rounded Rectangle 153"/>
            <p:cNvSpPr/>
            <p:nvPr/>
          </p:nvSpPr>
          <p:spPr>
            <a:xfrm>
              <a:off x="7254890"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5" name="Straight Arrow Connector 154"/>
            <p:cNvCxnSpPr>
              <a:stCxn id="153" idx="3"/>
              <a:endCxn id="154" idx="0"/>
            </p:cNvCxnSpPr>
            <p:nvPr/>
          </p:nvCxnSpPr>
          <p:spPr>
            <a:xfrm>
              <a:off x="7245366"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673862"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grpSp>
      <p:sp>
        <p:nvSpPr>
          <p:cNvPr id="78" name="TextBox 7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3" name="TextBox 2"/>
          <p:cNvSpPr txBox="1"/>
          <p:nvPr/>
        </p:nvSpPr>
        <p:spPr>
          <a:xfrm>
            <a:off x="253966" y="1095403"/>
            <a:ext cx="9429816" cy="3970318"/>
          </a:xfrm>
          <a:prstGeom prst="rect">
            <a:avLst/>
          </a:prstGeom>
          <a:solidFill>
            <a:schemeClr val="tx1"/>
          </a:solidFill>
        </p:spPr>
        <p:txBody>
          <a:bodyPr wrap="square" rtlCol="0">
            <a:spAutoFit/>
          </a:bodyPr>
          <a:lstStyle/>
          <a:p>
            <a:r>
              <a:rPr lang="en-US" dirty="0" smtClean="0">
                <a:solidFill>
                  <a:schemeClr val="accent6"/>
                </a:solidFill>
              </a:rPr>
              <a:t>Dson dson = new Dson();</a:t>
            </a:r>
          </a:p>
          <a:p>
            <a:r>
              <a:rPr lang="en-US" dirty="0" smtClean="0">
                <a:solidFill>
                  <a:schemeClr val="accent6"/>
                </a:solidFill>
              </a:rPr>
              <a:t>dson.add("Namespace", "MyCompany-Tables");</a:t>
            </a:r>
          </a:p>
          <a:p>
            <a:r>
              <a:rPr lang="en-US" dirty="0" smtClean="0">
                <a:solidFill>
                  <a:schemeClr val="accent6"/>
                </a:solidFill>
              </a:rPr>
              <a:t>dson.add("Type", DNamespace.APPTABLE);</a:t>
            </a:r>
          </a:p>
          <a:p>
            <a:r>
              <a:rPr lang="en-US" dirty="0" smtClean="0">
                <a:solidFill>
                  <a:schemeClr val="accent6"/>
                </a:solidFill>
              </a:rPr>
              <a:t>dson.add("Host", "localhost");</a:t>
            </a:r>
          </a:p>
          <a:p>
            <a:r>
              <a:rPr lang="en-US" dirty="0" smtClean="0">
                <a:solidFill>
                  <a:schemeClr val="accent6"/>
                </a:solidFill>
              </a:rPr>
              <a:t>dson.add("Port", "27017");</a:t>
            </a:r>
          </a:p>
          <a:p>
            <a:r>
              <a:rPr lang="en-US" dirty="0" smtClean="0">
                <a:solidFill>
                  <a:schemeClr val="accent6"/>
                </a:solidFill>
              </a:rPr>
              <a:t>dson.add("UserID", "myuser");</a:t>
            </a:r>
          </a:p>
          <a:p>
            <a:r>
              <a:rPr lang="en-US" dirty="0" smtClean="0">
                <a:solidFill>
                  <a:schemeClr val="accent6"/>
                </a:solidFill>
              </a:rPr>
              <a:t>dson.add("Pwd", "hello");</a:t>
            </a:r>
          </a:p>
          <a:p>
            <a:r>
              <a:rPr lang="en-US" dirty="0" smtClean="0">
                <a:solidFill>
                  <a:schemeClr val="accent6"/>
                </a:solidFill>
              </a:rPr>
              <a:t>dson.add("SystemSpecificName", "MyCompanyDB");</a:t>
            </a:r>
          </a:p>
          <a:p>
            <a:r>
              <a:rPr lang="en-US" dirty="0" smtClean="0">
                <a:solidFill>
                  <a:schemeClr val="accent6"/>
                </a:solidFill>
              </a:rPr>
              <a:t>dson.add("SystemType", "MongoDB");</a:t>
            </a:r>
          </a:p>
          <a:p>
            <a:endParaRPr lang="en-US" dirty="0" smtClean="0">
              <a:solidFill>
                <a:schemeClr val="accent6"/>
              </a:solidFill>
            </a:endParaRPr>
          </a:p>
          <a:p>
            <a:r>
              <a:rPr lang="en-US" dirty="0" smtClean="0">
                <a:solidFill>
                  <a:schemeClr val="accent6"/>
                </a:solidFill>
              </a:rPr>
              <a:t>if (false == meta.namespaceExists("MyCompany-Tables")) {</a:t>
            </a:r>
          </a:p>
          <a:p>
            <a:r>
              <a:rPr lang="en-US" dirty="0" smtClean="0">
                <a:solidFill>
                  <a:schemeClr val="accent6"/>
                </a:solidFill>
              </a:rPr>
              <a:t>	System.out.println("Register new namespace");</a:t>
            </a:r>
          </a:p>
          <a:p>
            <a:r>
              <a:rPr lang="en-US" dirty="0" smtClean="0">
                <a:solidFill>
                  <a:schemeClr val="accent6"/>
                </a:solidFill>
              </a:rPr>
              <a:t>   	String uuid = meta.namespaceRegister(dson);</a:t>
            </a:r>
          </a:p>
          <a:p>
            <a:r>
              <a:rPr lang="en-US" dirty="0" smtClean="0">
                <a:solidFill>
                  <a:schemeClr val="accent6"/>
                </a:solidFill>
              </a:rPr>
              <a:t>}</a:t>
            </a:r>
          </a:p>
        </p:txBody>
      </p:sp>
      <p:sp>
        <p:nvSpPr>
          <p:cNvPr id="5" name="TextBox 4"/>
          <p:cNvSpPr txBox="1"/>
          <p:nvPr/>
        </p:nvSpPr>
        <p:spPr>
          <a:xfrm>
            <a:off x="182528" y="636565"/>
            <a:ext cx="3134256" cy="369332"/>
          </a:xfrm>
          <a:prstGeom prst="rect">
            <a:avLst/>
          </a:prstGeom>
          <a:noFill/>
        </p:spPr>
        <p:txBody>
          <a:bodyPr wrap="none" rtlCol="0">
            <a:spAutoFit/>
          </a:bodyPr>
          <a:lstStyle/>
          <a:p>
            <a:r>
              <a:rPr lang="en-US" dirty="0" smtClean="0"/>
              <a:t>To create a new namespace:</a:t>
            </a:r>
            <a:endParaRPr lang="en-IN" dirty="0"/>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3" name="TextBox 2"/>
          <p:cNvSpPr txBox="1"/>
          <p:nvPr/>
        </p:nvSpPr>
        <p:spPr>
          <a:xfrm>
            <a:off x="182528" y="422251"/>
            <a:ext cx="9215502" cy="7294305"/>
          </a:xfrm>
          <a:prstGeom prst="rect">
            <a:avLst/>
          </a:prstGeom>
          <a:noFill/>
        </p:spPr>
        <p:txBody>
          <a:bodyPr wrap="squar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MongoDB v3.2.1 with default settings, without enabling Login password and security certificate. Run </a:t>
            </a:r>
            <a:r>
              <a:rPr lang="en-US" dirty="0" err="1" smtClean="0"/>
              <a:t>sudo</a:t>
            </a:r>
            <a:r>
              <a:rPr lang="en-US" dirty="0" smtClean="0"/>
              <a:t> </a:t>
            </a:r>
            <a:r>
              <a:rPr lang="en-US" dirty="0" err="1" smtClean="0"/>
              <a:t>mongod</a:t>
            </a:r>
            <a:r>
              <a:rPr lang="en-US" dirty="0" smtClean="0"/>
              <a:t> --</a:t>
            </a:r>
            <a:r>
              <a:rPr lang="en-US" dirty="0" err="1" smtClean="0"/>
              <a:t>dbpath</a:t>
            </a:r>
            <a:r>
              <a:rPr lang="en-US" dirty="0" smtClean="0"/>
              <a:t> /home/&lt;username&gt;/db/data</a:t>
            </a:r>
          </a:p>
          <a:p>
            <a:pPr marL="342900" indent="-342900">
              <a:buAutoNum type="arabicPeriod"/>
            </a:pPr>
            <a:r>
              <a:rPr lang="en-US" dirty="0" smtClean="0"/>
              <a:t>Download </a:t>
            </a:r>
            <a:r>
              <a:rPr lang="en-US" dirty="0" err="1" smtClean="0"/>
              <a:t>scabi.tar.gz</a:t>
            </a:r>
            <a:r>
              <a:rPr lang="en-US" dirty="0" smtClean="0"/>
              <a:t> from Download folder in </a:t>
            </a:r>
            <a:r>
              <a:rPr lang="en-US" dirty="0" err="1" smtClean="0"/>
              <a:t>Scabi’s</a:t>
            </a:r>
            <a:r>
              <a:rPr lang="en-US" dirty="0" smtClean="0"/>
              <a:t> </a:t>
            </a:r>
            <a:r>
              <a:rPr lang="en-US" dirty="0" err="1" smtClean="0"/>
              <a:t>GitHub</a:t>
            </a:r>
            <a:r>
              <a:rPr lang="en-US" dirty="0" smtClean="0"/>
              <a:t> project</a:t>
            </a:r>
          </a:p>
          <a:p>
            <a:pPr marL="342900" indent="-342900">
              <a:buAutoNum type="arabicPeriod"/>
            </a:pPr>
            <a:r>
              <a:rPr lang="en-US" dirty="0" smtClean="0"/>
              <a:t>Unzip </a:t>
            </a:r>
            <a:r>
              <a:rPr lang="en-US" dirty="0" err="1" smtClean="0"/>
              <a:t>scabi.tar.gz</a:t>
            </a:r>
            <a:r>
              <a:rPr lang="en-US" dirty="0" smtClean="0"/>
              <a:t> to a folder /home/&lt;username&gt;/</a:t>
            </a:r>
            <a:r>
              <a:rPr lang="en-US" dirty="0" err="1" smtClean="0"/>
              <a:t>scabi</a:t>
            </a:r>
            <a:endParaRPr lang="en-US" dirty="0" smtClean="0"/>
          </a:p>
          <a:p>
            <a:pPr marL="342900" indent="-342900">
              <a:buAutoNum type="arabicPeriod"/>
            </a:pPr>
            <a:r>
              <a:rPr lang="en-US" dirty="0" smtClean="0"/>
              <a:t>Start Meta Server, </a:t>
            </a:r>
          </a:p>
          <a:p>
            <a:pPr marL="342900" indent="-342900"/>
            <a:r>
              <a:rPr lang="en-US" dirty="0" smtClean="0"/>
              <a:t>		./start_meta.sh &amp;</a:t>
            </a:r>
          </a:p>
          <a:p>
            <a:pPr marL="342900" indent="-342900"/>
            <a:r>
              <a:rPr lang="en-US" dirty="0" smtClean="0"/>
              <a:t>6.  Start Compute Servers,</a:t>
            </a:r>
          </a:p>
          <a:p>
            <a:pPr marL="342900" indent="-342900"/>
            <a:r>
              <a:rPr lang="en-IN" dirty="0" smtClean="0"/>
              <a:t>		./start_compute.sh 5001 </a:t>
            </a:r>
            <a:r>
              <a:rPr lang="en-IN" dirty="0" err="1" smtClean="0"/>
              <a:t>localhost</a:t>
            </a:r>
            <a:r>
              <a:rPr lang="en-IN" dirty="0" smtClean="0"/>
              <a:t> 5000 1000 &amp;</a:t>
            </a:r>
          </a:p>
          <a:p>
            <a:r>
              <a:rPr lang="en-IN" dirty="0" smtClean="0"/>
              <a:t>	./start_compute.sh 5002 </a:t>
            </a:r>
            <a:r>
              <a:rPr lang="en-IN" dirty="0" err="1" smtClean="0"/>
              <a:t>localhost</a:t>
            </a:r>
            <a:r>
              <a:rPr lang="en-IN" dirty="0" smtClean="0"/>
              <a:t> 5000 1000 &amp;</a:t>
            </a:r>
          </a:p>
          <a:p>
            <a:endParaRPr lang="en-US" dirty="0" smtClean="0"/>
          </a:p>
          <a:p>
            <a:r>
              <a:rPr lang="en-US" dirty="0" smtClean="0"/>
              <a:t>      To start Compute Servers in other machines and ports, enter command as below,</a:t>
            </a:r>
          </a:p>
          <a:p>
            <a:r>
              <a:rPr lang="en-IN" dirty="0" smtClean="0"/>
              <a:t>	./start_compute.sh </a:t>
            </a:r>
            <a:r>
              <a:rPr lang="en-US" dirty="0" smtClean="0"/>
              <a:t>&lt;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 &amp;</a:t>
            </a:r>
          </a:p>
          <a:p>
            <a:r>
              <a:rPr lang="en-US" dirty="0" smtClean="0"/>
              <a:t>	</a:t>
            </a:r>
          </a:p>
          <a:p>
            <a:pPr marL="342900" indent="-342900"/>
            <a:r>
              <a:rPr lang="en-US" dirty="0" smtClean="0"/>
              <a:t>7. Run example code inside the examples folder in /home/&lt;username&gt;/</a:t>
            </a:r>
            <a:r>
              <a:rPr lang="en-US" dirty="0" err="1" smtClean="0"/>
              <a:t>scabi</a:t>
            </a:r>
            <a:r>
              <a:rPr lang="en-US" dirty="0" smtClean="0"/>
              <a:t>,</a:t>
            </a:r>
          </a:p>
          <a:p>
            <a:r>
              <a:rPr lang="en-US" dirty="0" smtClean="0"/>
              <a:t>	</a:t>
            </a:r>
            <a:r>
              <a:rPr lang="en-US" dirty="0" err="1" smtClean="0"/>
              <a:t>cd</a:t>
            </a:r>
            <a:r>
              <a:rPr lang="en-US" dirty="0" smtClean="0"/>
              <a:t> examples</a:t>
            </a:r>
          </a:p>
          <a:p>
            <a:r>
              <a:rPr lang="en-US" dirty="0" smtClean="0"/>
              <a:t>	java -cp "../dependency-jars/*":"../*":. Example1</a:t>
            </a:r>
          </a:p>
          <a:p>
            <a:pPr lvl="2"/>
            <a:r>
              <a:rPr lang="en-US" dirty="0" smtClean="0"/>
              <a:t>java -cp "../dependency-jars/*":"../*":. Example1_2</a:t>
            </a:r>
          </a:p>
          <a:p>
            <a:pPr lvl="2"/>
            <a:r>
              <a:rPr lang="en-US" dirty="0" smtClean="0"/>
              <a:t>java -cp "../dependency-jars/*":"../*":. Example1_3</a:t>
            </a:r>
          </a:p>
          <a:p>
            <a:pPr lvl="2"/>
            <a:r>
              <a:rPr lang="en-US" dirty="0" smtClean="0"/>
              <a:t>java -cp "../dependency-jars/*":"../*":. Example1_4</a:t>
            </a:r>
          </a:p>
          <a:p>
            <a:pPr lvl="2"/>
            <a:r>
              <a:rPr lang="en-US" dirty="0" smtClean="0"/>
              <a:t>java -cp "../dependency-jars/*":"../*":. Example2</a:t>
            </a:r>
          </a:p>
          <a:p>
            <a:pPr lvl="2"/>
            <a:r>
              <a:rPr lang="en-US" dirty="0" smtClean="0"/>
              <a:t>java -cp "../dependency-jars/*":"../*":. Example3</a:t>
            </a:r>
          </a:p>
          <a:p>
            <a:pPr lvl="2"/>
            <a:r>
              <a:rPr lang="en-US" dirty="0" smtClean="0"/>
              <a:t>java -cp "../dependency-jars/*":"../*":. Example4</a:t>
            </a:r>
          </a:p>
          <a:p>
            <a:pPr lvl="2"/>
            <a:r>
              <a:rPr lang="en-US" dirty="0" smtClean="0"/>
              <a:t>java -cp "../dependency-jars/*":"../*":. Example5</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3" name="TextBox 2"/>
          <p:cNvSpPr txBox="1"/>
          <p:nvPr/>
        </p:nvSpPr>
        <p:spPr>
          <a:xfrm>
            <a:off x="182528" y="1023965"/>
            <a:ext cx="9215502" cy="2862322"/>
          </a:xfrm>
          <a:prstGeom prst="rect">
            <a:avLst/>
          </a:prstGeom>
          <a:noFill/>
        </p:spPr>
        <p:txBody>
          <a:bodyPr wrap="square" rtlCol="0">
            <a:spAutoFit/>
          </a:bodyPr>
          <a:lstStyle/>
          <a:p>
            <a:pPr marL="342900" indent="-342900">
              <a:buAutoNum type="arabicPeriod"/>
            </a:pPr>
            <a:r>
              <a:rPr lang="en-US" dirty="0" err="1" smtClean="0"/>
              <a:t>Scabi</a:t>
            </a:r>
            <a:r>
              <a:rPr lang="en-US" dirty="0" smtClean="0"/>
              <a:t> Meta Server command line options</a:t>
            </a:r>
          </a:p>
          <a:p>
            <a:pPr marL="342900" indent="-342900">
              <a:buAutoNum type="arabicPeriod"/>
            </a:pPr>
            <a:endParaRPr lang="en-US" dirty="0" smtClean="0"/>
          </a:p>
          <a:p>
            <a:r>
              <a:rPr lang="en-US" dirty="0" smtClean="0"/>
              <a:t>./start_meta.sh </a:t>
            </a:r>
            <a:r>
              <a:rPr lang="en-IN" dirty="0" smtClean="0"/>
              <a:t>&lt;No arguments&gt; to use default settings</a:t>
            </a:r>
          </a:p>
          <a:p>
            <a:r>
              <a:rPr lang="en-US" dirty="0" smtClean="0"/>
              <a:t>./start_meta.sh &lt;</a:t>
            </a:r>
            <a:r>
              <a:rPr lang="en-US" dirty="0" err="1" smtClean="0"/>
              <a:t>MetaServer_Port</a:t>
            </a:r>
            <a:r>
              <a:rPr lang="en-US" dirty="0" smtClean="0"/>
              <a:t>&gt; [debug]</a:t>
            </a:r>
          </a:p>
          <a:p>
            <a:r>
              <a:rPr lang="en-US" dirty="0" smtClean="0"/>
              <a:t>./start_meta.sh &lt;</a:t>
            </a:r>
            <a:r>
              <a:rPr lang="en-US" dirty="0" err="1" smtClean="0"/>
              <a:t>MetaServer_Port</a:t>
            </a:r>
            <a:r>
              <a:rPr lang="en-US" dirty="0" smtClean="0"/>
              <a:t>&gt; &lt;</a:t>
            </a:r>
            <a:r>
              <a:rPr lang="en-US" dirty="0" err="1" smtClean="0"/>
              <a:t>Database_HostName</a:t>
            </a:r>
            <a:r>
              <a:rPr lang="en-US" dirty="0" smtClean="0"/>
              <a:t>&gt; &lt;</a:t>
            </a:r>
            <a:r>
              <a:rPr lang="en-US" dirty="0" err="1" smtClean="0"/>
              <a:t>Database_Port</a:t>
            </a:r>
            <a:r>
              <a:rPr lang="en-US" dirty="0" smtClean="0"/>
              <a:t>&gt; [debug]</a:t>
            </a:r>
          </a:p>
          <a:p>
            <a:pPr marL="342900" indent="-342900">
              <a:buAutoNum type="arabicPeriod"/>
            </a:pPr>
            <a:endParaRPr lang="en-US" dirty="0" smtClean="0"/>
          </a:p>
          <a:p>
            <a:pPr marL="342900" indent="-342900"/>
            <a:r>
              <a:rPr lang="en-US" dirty="0" smtClean="0"/>
              <a:t>2. </a:t>
            </a:r>
            <a:r>
              <a:rPr lang="en-US" dirty="0" err="1" smtClean="0"/>
              <a:t>Scabi</a:t>
            </a:r>
            <a:r>
              <a:rPr lang="en-US" dirty="0" smtClean="0"/>
              <a:t> Compute Server command line options</a:t>
            </a:r>
          </a:p>
          <a:p>
            <a:endParaRPr lang="en-US" dirty="0" smtClean="0"/>
          </a:p>
          <a:p>
            <a:r>
              <a:rPr lang="en-US" dirty="0" smtClean="0"/>
              <a:t>./start_compute.sh &lt;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a:t>
            </a:r>
          </a:p>
        </p:txBody>
      </p:sp>
      <p:sp>
        <p:nvSpPr>
          <p:cNvPr id="5" name="TextBox 4"/>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Command line options</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p:txBody>
      </p:sp>
      <p:sp>
        <p:nvSpPr>
          <p:cNvPr id="3" name="TextBox 2"/>
          <p:cNvSpPr txBox="1"/>
          <p:nvPr/>
        </p:nvSpPr>
        <p:spPr>
          <a:xfrm>
            <a:off x="182528" y="630350"/>
            <a:ext cx="9215502" cy="5355312"/>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guidelines can help with performance tuning. </a:t>
            </a:r>
          </a:p>
          <a:p>
            <a:pPr marL="342900" indent="-342900">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Cluster can be scaled out horizontally by adding more compute hardware, starting more compute servers, or running compute servers with more number of threads per compute server or adding more Meta Servers with its own Cluster of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limited number of compute hardware connected to the Cluster, the User can start fewer number of Compute Servers, with more number of threads per Compute Server, based on the memory size. Using JVM configuration, minimum and maximum size of Thread Stack Size and Heap memory size can be configured while starting the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high number of compute hardware connected to Cluster with large memory size, then high number of Computer Servers, with fewer number of threads per Compute Server, can be started in each of the compute hardware.</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Additional Meta Servers can be started and added to the Cluster, with each Meta Server having its own cluster of Compute Servers.</a:t>
            </a:r>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p:txBody>
      </p:sp>
      <p:sp>
        <p:nvSpPr>
          <p:cNvPr id="3" name="TextBox 2"/>
          <p:cNvSpPr txBox="1"/>
          <p:nvPr/>
        </p:nvSpPr>
        <p:spPr>
          <a:xfrm>
            <a:off x="182528" y="1248446"/>
            <a:ext cx="6417141" cy="2031325"/>
          </a:xfrm>
          <a:prstGeom prst="rect">
            <a:avLst/>
          </a:prstGeom>
          <a:noFill/>
        </p:spPr>
        <p:txBody>
          <a:bodyPr wrap="non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a:t>
            </a:r>
            <a:r>
              <a:rPr lang="en-US" dirty="0" err="1" smtClean="0"/>
              <a:t>Git</a:t>
            </a:r>
            <a:endParaRPr lang="en-US" dirty="0" smtClean="0"/>
          </a:p>
          <a:p>
            <a:pPr marL="342900" indent="-342900">
              <a:buAutoNum type="arabicPeriod"/>
            </a:pPr>
            <a:r>
              <a:rPr lang="en-US" dirty="0" smtClean="0"/>
              <a:t>Install Maven</a:t>
            </a:r>
          </a:p>
          <a:p>
            <a:pPr marL="342900" indent="-342900">
              <a:buAutoNum type="arabicPeriod"/>
            </a:pPr>
            <a:r>
              <a:rPr lang="en-US" dirty="0" smtClean="0"/>
              <a:t>Create folder /home/&lt;username&gt;/</a:t>
            </a:r>
            <a:r>
              <a:rPr lang="en-US" dirty="0" err="1" smtClean="0"/>
              <a:t>scabi</a:t>
            </a:r>
            <a:endParaRPr lang="en-US" dirty="0" smtClean="0"/>
          </a:p>
          <a:p>
            <a:pPr marL="342900" indent="-342900">
              <a:buAutoNum type="arabicPeriod"/>
            </a:pPr>
            <a:r>
              <a:rPr lang="en-US" dirty="0" err="1" smtClean="0"/>
              <a:t>cd</a:t>
            </a:r>
            <a:r>
              <a:rPr lang="en-US" dirty="0" smtClean="0"/>
              <a:t> to </a:t>
            </a:r>
            <a:r>
              <a:rPr lang="en-US" dirty="0" err="1" smtClean="0"/>
              <a:t>scabi</a:t>
            </a:r>
            <a:r>
              <a:rPr lang="en-US" dirty="0" smtClean="0"/>
              <a:t> folder</a:t>
            </a:r>
          </a:p>
          <a:p>
            <a:pPr marL="342900" indent="-342900">
              <a:buAutoNum type="arabicPeriod"/>
            </a:pPr>
            <a:r>
              <a:rPr lang="en-US" dirty="0" smtClean="0"/>
              <a:t>Run command</a:t>
            </a:r>
          </a:p>
          <a:p>
            <a:pPr marL="800100" lvl="1" indent="-342900"/>
            <a:r>
              <a:rPr lang="en-US" dirty="0" err="1" smtClean="0"/>
              <a:t>git</a:t>
            </a:r>
            <a:r>
              <a:rPr lang="en-US" dirty="0" smtClean="0"/>
              <a:t> clone https://www.github.com/dilshadmustafa/scabi.git</a:t>
            </a:r>
          </a:p>
        </p:txBody>
      </p:sp>
      <p:sp>
        <p:nvSpPr>
          <p:cNvPr id="5" name="TextBox 4"/>
          <p:cNvSpPr txBox="1"/>
          <p:nvPr/>
        </p:nvSpPr>
        <p:spPr>
          <a:xfrm>
            <a:off x="182528" y="3874145"/>
            <a:ext cx="8572560" cy="1200329"/>
          </a:xfrm>
          <a:prstGeom prst="rect">
            <a:avLst/>
          </a:prstGeom>
          <a:noFill/>
        </p:spPr>
        <p:txBody>
          <a:bodyPr wrap="square" rtlCol="0">
            <a:spAutoFit/>
          </a:bodyPr>
          <a:lstStyle/>
          <a:p>
            <a:r>
              <a:rPr lang="en-US" dirty="0" smtClean="0"/>
              <a:t>1. </a:t>
            </a:r>
            <a:r>
              <a:rPr lang="en-US" dirty="0" err="1" smtClean="0"/>
              <a:t>cd</a:t>
            </a:r>
            <a:r>
              <a:rPr lang="en-US" dirty="0" smtClean="0"/>
              <a:t> to </a:t>
            </a:r>
            <a:r>
              <a:rPr lang="en-US" dirty="0" err="1" smtClean="0"/>
              <a:t>DilshadDCS_Core</a:t>
            </a:r>
            <a:r>
              <a:rPr lang="en-US" dirty="0" smtClean="0"/>
              <a:t> folder in /home/&lt;username&gt;/</a:t>
            </a:r>
            <a:r>
              <a:rPr lang="en-US" dirty="0" err="1" smtClean="0"/>
              <a:t>scabi</a:t>
            </a:r>
            <a:endParaRPr lang="en-US" dirty="0" smtClean="0"/>
          </a:p>
          <a:p>
            <a:r>
              <a:rPr lang="en-US" dirty="0" smtClean="0"/>
              <a:t>2. Run command</a:t>
            </a:r>
          </a:p>
          <a:p>
            <a:r>
              <a:rPr lang="en-US" dirty="0" smtClean="0"/>
              <a:t>	</a:t>
            </a:r>
            <a:r>
              <a:rPr lang="en-US" dirty="0" err="1" smtClean="0"/>
              <a:t>mvn</a:t>
            </a:r>
            <a:r>
              <a:rPr lang="en-US" dirty="0" smtClean="0"/>
              <a:t> package</a:t>
            </a:r>
          </a:p>
          <a:p>
            <a:r>
              <a:rPr lang="en-US" dirty="0" smtClean="0"/>
              <a:t>3. The file scabi_core.jar will be created</a:t>
            </a:r>
            <a:endParaRPr lang="en-IN" dirty="0"/>
          </a:p>
        </p:txBody>
      </p:sp>
      <p:sp>
        <p:nvSpPr>
          <p:cNvPr id="6" name="TextBox 5"/>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Initial Setup</a:t>
            </a:r>
          </a:p>
        </p:txBody>
      </p:sp>
      <p:sp>
        <p:nvSpPr>
          <p:cNvPr id="7" name="TextBox 6"/>
          <p:cNvSpPr txBox="1"/>
          <p:nvPr/>
        </p:nvSpPr>
        <p:spPr>
          <a:xfrm>
            <a:off x="182528" y="3481943"/>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Core scabi_core.jar</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r>
              <a:rPr lang="en-US" spc="-1" dirty="0" smtClean="0">
                <a:solidFill>
                  <a:srgbClr val="0070C0"/>
                </a:solidFill>
                <a:uFill>
                  <a:solidFill>
                    <a:srgbClr val="FFFFFF"/>
                  </a:solidFill>
                </a:uFill>
              </a:rPr>
              <a:t> (continued)</a:t>
            </a:r>
          </a:p>
        </p:txBody>
      </p:sp>
      <p:sp>
        <p:nvSpPr>
          <p:cNvPr id="8" name="TextBox 7"/>
          <p:cNvSpPr txBox="1"/>
          <p:nvPr/>
        </p:nvSpPr>
        <p:spPr>
          <a:xfrm>
            <a:off x="182528" y="783392"/>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DilshadDCS_MS</a:t>
            </a:r>
            <a:endParaRPr lang="en-US" dirty="0" smtClean="0"/>
          </a:p>
          <a:p>
            <a:r>
              <a:rPr lang="en-US" dirty="0" smtClean="0"/>
              <a:t>2. </a:t>
            </a:r>
            <a:r>
              <a:rPr lang="en-US" dirty="0" err="1" smtClean="0"/>
              <a:t>cd</a:t>
            </a:r>
            <a:r>
              <a:rPr lang="en-US" dirty="0" smtClean="0"/>
              <a:t> to </a:t>
            </a:r>
            <a:r>
              <a:rPr lang="en-US" dirty="0" err="1" smtClean="0"/>
              <a:t>DilshadDCS_MS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scabi_meta.jar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Meta Server</a:t>
            </a:r>
          </a:p>
          <a:p>
            <a:r>
              <a:rPr lang="en-US" dirty="0" smtClean="0"/>
              <a:t>8. Run below command to run Meta Server with default settings (MongoDB should be installed and started already)</a:t>
            </a:r>
          </a:p>
          <a:p>
            <a:r>
              <a:rPr lang="en-US" dirty="0" smtClean="0"/>
              <a:t>	java –jar scabi_meta.jar</a:t>
            </a:r>
            <a:endParaRPr lang="en-IN" dirty="0"/>
          </a:p>
        </p:txBody>
      </p:sp>
      <p:sp>
        <p:nvSpPr>
          <p:cNvPr id="9" name="TextBox 8"/>
          <p:cNvSpPr txBox="1"/>
          <p:nvPr/>
        </p:nvSpPr>
        <p:spPr>
          <a:xfrm>
            <a:off x="182528" y="49368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Meta Server scabi_meta.jar</a:t>
            </a:r>
          </a:p>
        </p:txBody>
      </p:sp>
      <p:sp>
        <p:nvSpPr>
          <p:cNvPr id="10" name="TextBox 9"/>
          <p:cNvSpPr txBox="1"/>
          <p:nvPr/>
        </p:nvSpPr>
        <p:spPr>
          <a:xfrm>
            <a:off x="111090" y="4243477"/>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DilshadDCS_CS</a:t>
            </a:r>
            <a:endParaRPr lang="en-US" dirty="0" smtClean="0"/>
          </a:p>
          <a:p>
            <a:r>
              <a:rPr lang="en-US" dirty="0" smtClean="0"/>
              <a:t>2. </a:t>
            </a:r>
            <a:r>
              <a:rPr lang="en-US" dirty="0" err="1" smtClean="0"/>
              <a:t>cd</a:t>
            </a:r>
            <a:r>
              <a:rPr lang="en-US" dirty="0" smtClean="0"/>
              <a:t> to </a:t>
            </a:r>
            <a:r>
              <a:rPr lang="en-US" dirty="0" err="1" smtClean="0"/>
              <a:t>DilshadDCS_CS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scabi_compute.jar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Compute Server</a:t>
            </a:r>
          </a:p>
          <a:p>
            <a:r>
              <a:rPr lang="en-US" dirty="0" smtClean="0"/>
              <a:t>8. Run below command to run Compute Server, (Meta Server should be started already)</a:t>
            </a:r>
          </a:p>
          <a:p>
            <a:r>
              <a:rPr lang="en-US" dirty="0" smtClean="0"/>
              <a:t>	java –jar scabi_compute.jar 5001 localhost 5000 1000</a:t>
            </a:r>
            <a:endParaRPr lang="en-IN" dirty="0"/>
          </a:p>
        </p:txBody>
      </p:sp>
      <p:sp>
        <p:nvSpPr>
          <p:cNvPr id="11" name="TextBox 10"/>
          <p:cNvSpPr txBox="1"/>
          <p:nvPr/>
        </p:nvSpPr>
        <p:spPr>
          <a:xfrm>
            <a:off x="111090" y="38512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Compute Server scabi_compute.jar</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p:txBody>
      </p:sp>
      <p:sp>
        <p:nvSpPr>
          <p:cNvPr id="3" name="TextBox 2"/>
          <p:cNvSpPr txBox="1"/>
          <p:nvPr/>
        </p:nvSpPr>
        <p:spPr>
          <a:xfrm>
            <a:off x="182528" y="623010"/>
            <a:ext cx="9429816" cy="2585323"/>
          </a:xfrm>
          <a:prstGeom prst="rect">
            <a:avLst/>
          </a:prstGeom>
          <a:noFill/>
        </p:spPr>
        <p:txBody>
          <a:bodyPr wrap="square" rtlCol="0">
            <a:spAutoFit/>
          </a:bodyPr>
          <a:lstStyle/>
          <a:p>
            <a:pPr algn="just"/>
            <a:r>
              <a:rPr lang="en-US" dirty="0" err="1" smtClean="0"/>
              <a:t>Scabi</a:t>
            </a:r>
            <a:r>
              <a:rPr lang="en-US" dirty="0" smtClean="0"/>
              <a:t> micro framework and its Cluster are written in pure Java. The micro framework, Meta Servers, Compute Servers can be configured to use Sockets Direct Protocol (SDP) using Java JVM configuration to enable it to run on </a:t>
            </a:r>
            <a:r>
              <a:rPr lang="en-US" dirty="0" err="1" smtClean="0"/>
              <a:t>InfiniBand</a:t>
            </a:r>
            <a:r>
              <a:rPr lang="en-US" dirty="0" smtClean="0"/>
              <a:t> or other RDMA networks.</a:t>
            </a:r>
          </a:p>
          <a:p>
            <a:pPr algn="just"/>
            <a:endParaRPr lang="en-US" dirty="0" smtClean="0"/>
          </a:p>
          <a:p>
            <a:pPr algn="just"/>
            <a:r>
              <a:rPr lang="en-US" dirty="0" smtClean="0"/>
              <a:t>The Java JVM settings can be configured to use IBM Java Sockets Over RDMA (JSOR), </a:t>
            </a:r>
            <a:r>
              <a:rPr lang="en-US" dirty="0" err="1" smtClean="0"/>
              <a:t>RSockets</a:t>
            </a:r>
            <a:r>
              <a:rPr lang="en-US" dirty="0" smtClean="0"/>
              <a:t> to enable it to run on </a:t>
            </a:r>
            <a:r>
              <a:rPr lang="en-US" dirty="0" err="1" smtClean="0"/>
              <a:t>InfiniBand</a:t>
            </a:r>
            <a:r>
              <a:rPr lang="en-US" dirty="0" smtClean="0"/>
              <a:t> or other RDMA networks.</a:t>
            </a:r>
          </a:p>
          <a:p>
            <a:pPr algn="just"/>
            <a:endParaRPr lang="en-US" dirty="0" smtClean="0"/>
          </a:p>
          <a:p>
            <a:pPr algn="just"/>
            <a:r>
              <a:rPr lang="en-US" dirty="0" smtClean="0"/>
              <a:t>MongoDB does not natively support RDMA. It can be configured to run on IP Over </a:t>
            </a:r>
            <a:r>
              <a:rPr lang="en-US" dirty="0" err="1" smtClean="0"/>
              <a:t>InfiniBand</a:t>
            </a:r>
            <a:r>
              <a:rPr lang="en-US" dirty="0" smtClean="0"/>
              <a:t> (</a:t>
            </a:r>
            <a:r>
              <a:rPr lang="en-US" dirty="0" err="1" smtClean="0"/>
              <a:t>IPoIB</a:t>
            </a:r>
            <a:r>
              <a:rPr lang="en-US" dirty="0" smtClean="0"/>
              <a:t>).</a:t>
            </a:r>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11867"/>
            <a:ext cx="8637840" cy="36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uses </a:t>
            </a:r>
            <a:r>
              <a:rPr lang="en-IN" sz="1800" strike="noStrike" spc="-1" dirty="0">
                <a:solidFill>
                  <a:srgbClr val="000000"/>
                </a:solidFill>
                <a:uFill>
                  <a:solidFill>
                    <a:srgbClr val="FFFFFF"/>
                  </a:solidFill>
                </a:uFill>
                <a:latin typeface="Arial"/>
                <a:ea typeface="DejaVu Sans"/>
              </a:rPr>
              <a:t>the following APIs/Libraries :-</a:t>
            </a:r>
            <a:endParaRPr/>
          </a:p>
          <a:p>
            <a:endParaRPr/>
          </a:p>
          <a:p>
            <a:r>
              <a:rPr lang="en-IN" spc="-1" dirty="0" smtClean="0">
                <a:solidFill>
                  <a:srgbClr val="000000"/>
                </a:solidFill>
                <a:uFill>
                  <a:solidFill>
                    <a:srgbClr val="FFFFFF"/>
                  </a:solidFill>
                </a:uFill>
              </a:rPr>
              <a:t>1.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2.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GridFS</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3.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RESTEasy</a:t>
            </a:r>
            <a:r>
              <a:rPr lang="en-IN" spc="-1" dirty="0" smtClean="0">
                <a:solidFill>
                  <a:srgbClr val="000000"/>
                </a:solidFill>
                <a:uFill>
                  <a:solidFill>
                    <a:srgbClr val="FFFFFF"/>
                  </a:solidFill>
                </a:uFill>
              </a:rPr>
              <a:t> framework 3.0.14.Final</a:t>
            </a:r>
            <a:endParaRPr lang="en-IN" dirty="0" smtClean="0"/>
          </a:p>
          <a:p>
            <a:r>
              <a:rPr lang="en-IN" spc="-1" dirty="0" smtClean="0">
                <a:solidFill>
                  <a:srgbClr val="000000"/>
                </a:solidFill>
                <a:uFill>
                  <a:solidFill>
                    <a:srgbClr val="FFFFFF"/>
                  </a:solidFill>
                </a:uFill>
              </a:rPr>
              <a:t>4.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JavaAssist</a:t>
            </a:r>
            <a:r>
              <a:rPr lang="en-IN" spc="-1" dirty="0" smtClean="0">
                <a:solidFill>
                  <a:srgbClr val="000000"/>
                </a:solidFill>
                <a:uFill>
                  <a:solidFill>
                    <a:srgbClr val="FFFFFF"/>
                  </a:solidFill>
                </a:uFill>
              </a:rPr>
              <a:t> API 3.20.0-GA</a:t>
            </a:r>
            <a:endParaRPr lang="en-IN" dirty="0" smtClean="0"/>
          </a:p>
          <a:p>
            <a:r>
              <a:rPr lang="en-IN" spc="-1" dirty="0" smtClean="0">
                <a:solidFill>
                  <a:srgbClr val="000000"/>
                </a:solidFill>
                <a:uFill>
                  <a:solidFill>
                    <a:srgbClr val="FFFFFF"/>
                  </a:solidFill>
                </a:uFill>
              </a:rPr>
              <a:t>5. Jetty Web Server API 9.3.2.v20150730</a:t>
            </a:r>
            <a:endParaRPr lang="en-IN" dirty="0" smtClean="0"/>
          </a:p>
          <a:p>
            <a:r>
              <a:rPr lang="en-IN" spc="-1" dirty="0" smtClean="0">
                <a:solidFill>
                  <a:srgbClr val="000000"/>
                </a:solidFill>
                <a:uFill>
                  <a:solidFill>
                    <a:srgbClr val="FFFFFF"/>
                  </a:solidFill>
                </a:uFill>
              </a:rPr>
              <a:t>6. Apache Http Client API 4.5.2</a:t>
            </a:r>
          </a:p>
          <a:p>
            <a:r>
              <a:rPr lang="en-IN" spc="-1" dirty="0" smtClean="0">
                <a:solidFill>
                  <a:srgbClr val="000000"/>
                </a:solidFill>
                <a:uFill>
                  <a:solidFill>
                    <a:srgbClr val="FFFFFF"/>
                  </a:solidFill>
                </a:uFill>
              </a:rPr>
              <a:t>7. Apache Http </a:t>
            </a:r>
            <a:r>
              <a:rPr lang="en-IN" spc="-1" dirty="0" err="1" smtClean="0">
                <a:solidFill>
                  <a:srgbClr val="000000"/>
                </a:solidFill>
                <a:uFill>
                  <a:solidFill>
                    <a:srgbClr val="FFFFFF"/>
                  </a:solidFill>
                </a:uFill>
              </a:rPr>
              <a:t>Async</a:t>
            </a:r>
            <a:r>
              <a:rPr lang="en-IN" spc="-1" dirty="0" smtClean="0">
                <a:solidFill>
                  <a:srgbClr val="000000"/>
                </a:solidFill>
                <a:uFill>
                  <a:solidFill>
                    <a:srgbClr val="FFFFFF"/>
                  </a:solidFill>
                </a:uFill>
              </a:rPr>
              <a:t> Client API 4.1.1</a:t>
            </a:r>
            <a:endParaRPr lang="en-IN" dirty="0" smtClean="0"/>
          </a:p>
          <a:p>
            <a:r>
              <a:rPr lang="en-IN" spc="-1" dirty="0" smtClean="0">
                <a:solidFill>
                  <a:srgbClr val="000000"/>
                </a:solidFill>
                <a:uFill>
                  <a:solidFill>
                    <a:srgbClr val="FFFFFF"/>
                  </a:solidFill>
                </a:uFill>
              </a:rPr>
              <a:t>8. Jackson </a:t>
            </a:r>
            <a:r>
              <a:rPr lang="en-IN" spc="-1" dirty="0" err="1" smtClean="0">
                <a:solidFill>
                  <a:srgbClr val="000000"/>
                </a:solidFill>
                <a:uFill>
                  <a:solidFill>
                    <a:srgbClr val="FFFFFF"/>
                  </a:solidFill>
                </a:uFill>
              </a:rPr>
              <a:t>Json</a:t>
            </a:r>
            <a:r>
              <a:rPr lang="en-IN" spc="-1" dirty="0" smtClean="0">
                <a:solidFill>
                  <a:srgbClr val="000000"/>
                </a:solidFill>
                <a:uFill>
                  <a:solidFill>
                    <a:srgbClr val="FFFFFF"/>
                  </a:solidFill>
                </a:uFill>
              </a:rPr>
              <a:t> API 2.7.4</a:t>
            </a:r>
            <a:endParaRPr lang="en-IN" dirty="0" smtClean="0"/>
          </a:p>
          <a:p>
            <a:r>
              <a:rPr lang="en-IN" spc="-1" dirty="0" smtClean="0">
                <a:solidFill>
                  <a:srgbClr val="000000"/>
                </a:solidFill>
                <a:uFill>
                  <a:solidFill>
                    <a:srgbClr val="FFFFFF"/>
                  </a:solidFill>
                </a:uFill>
              </a:rPr>
              <a:t>9. </a:t>
            </a:r>
            <a:r>
              <a:rPr lang="en-IN" spc="-1" dirty="0" err="1" smtClean="0">
                <a:solidFill>
                  <a:srgbClr val="000000"/>
                </a:solidFill>
                <a:uFill>
                  <a:solidFill>
                    <a:srgbClr val="FFFFFF"/>
                  </a:solidFill>
                </a:uFill>
              </a:rPr>
              <a:t>BeanShell</a:t>
            </a:r>
            <a:r>
              <a:rPr lang="en-IN" spc="-1" dirty="0" smtClean="0">
                <a:solidFill>
                  <a:srgbClr val="000000"/>
                </a:solidFill>
                <a:uFill>
                  <a:solidFill>
                    <a:srgbClr val="FFFFFF"/>
                  </a:solidFill>
                </a:uFill>
              </a:rPr>
              <a:t> API 2.0b4</a:t>
            </a:r>
            <a:endParaRPr lang="en-IN" dirty="0" smtClean="0"/>
          </a:p>
          <a:p>
            <a:r>
              <a:rPr lang="en-IN" spc="-1" dirty="0" smtClean="0">
                <a:solidFill>
                  <a:srgbClr val="000000"/>
                </a:solidFill>
                <a:uFill>
                  <a:solidFill>
                    <a:srgbClr val="FFFFFF"/>
                  </a:solidFill>
                </a:uFill>
              </a:rPr>
              <a:t>10. SLF4J Simple Logging API 1.7.16</a:t>
            </a:r>
            <a:endParaRPr lang="en-IN" dirty="0"/>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65127"/>
            <a:ext cx="8637840" cy="5696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currently at version v0.2 which is the initial version. It is </a:t>
            </a:r>
            <a:r>
              <a:rPr lang="en-IN" spc="-1" dirty="0" smtClean="0">
                <a:solidFill>
                  <a:srgbClr val="000000"/>
                </a:solidFill>
                <a:uFill>
                  <a:solidFill>
                    <a:srgbClr val="FFFFFF"/>
                  </a:solidFill>
                </a:uFill>
                <a:latin typeface="Arial"/>
                <a:ea typeface="DejaVu Sans"/>
              </a:rPr>
              <a:t>developed and tested in the following environment</a:t>
            </a:r>
          </a:p>
          <a:p>
            <a:endParaRPr lang="en-US" sz="1800" strike="noStrike" spc="-1" dirty="0" smtClean="0">
              <a:solidFill>
                <a:srgbClr val="000000"/>
              </a:solidFill>
              <a:uFill>
                <a:solidFill>
                  <a:srgbClr val="FFFFFF"/>
                </a:solidFill>
              </a:uFill>
              <a:latin typeface="Arial"/>
              <a:ea typeface="DejaVu Sans"/>
            </a:endParaRPr>
          </a:p>
          <a:p>
            <a:pPr marL="342900" indent="-342900">
              <a:buFont typeface="+mj-lt"/>
              <a:buAutoNum type="arabicPeriod"/>
            </a:pPr>
            <a:r>
              <a:rPr lang="en-US" spc="-1" dirty="0" err="1" smtClean="0">
                <a:solidFill>
                  <a:srgbClr val="000000"/>
                </a:solidFill>
                <a:uFill>
                  <a:solidFill>
                    <a:srgbClr val="FFFFFF"/>
                  </a:solidFill>
                </a:uFill>
                <a:latin typeface="Arial"/>
                <a:ea typeface="DejaVu Sans"/>
              </a:rPr>
              <a:t>Ubuntu</a:t>
            </a:r>
            <a:r>
              <a:rPr lang="en-US" spc="-1" dirty="0" smtClean="0">
                <a:solidFill>
                  <a:srgbClr val="000000"/>
                </a:solidFill>
                <a:uFill>
                  <a:solidFill>
                    <a:srgbClr val="FFFFFF"/>
                  </a:solidFill>
                </a:uFill>
                <a:latin typeface="Arial"/>
                <a:ea typeface="DejaVu Sans"/>
              </a:rPr>
              <a:t> 15.10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Oracle Java 8 Java SE 1.8.0_66 64-bit</a:t>
            </a:r>
          </a:p>
          <a:p>
            <a:pPr marL="342900" indent="-342900">
              <a:buFont typeface="+mj-lt"/>
              <a:buAutoNum type="arabicPeriod"/>
            </a:pPr>
            <a:r>
              <a:rPr lang="en-US" spc="-1" dirty="0" smtClean="0">
                <a:solidFill>
                  <a:srgbClr val="000000"/>
                </a:solidFill>
                <a:uFill>
                  <a:solidFill>
                    <a:srgbClr val="FFFFFF"/>
                  </a:solidFill>
                </a:uFill>
                <a:latin typeface="Arial"/>
                <a:ea typeface="DejaVu Sans"/>
              </a:rPr>
              <a:t>MongoDB 3.2.1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Maven</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It uses </a:t>
            </a:r>
            <a:r>
              <a:rPr lang="en-IN" sz="1800" strike="noStrike" spc="-1" dirty="0">
                <a:solidFill>
                  <a:srgbClr val="000000"/>
                </a:solidFill>
                <a:uFill>
                  <a:solidFill>
                    <a:srgbClr val="FFFFFF"/>
                  </a:solidFill>
                </a:uFill>
                <a:latin typeface="Arial"/>
                <a:ea typeface="DejaVu Sans"/>
              </a:rPr>
              <a:t>the following </a:t>
            </a:r>
            <a:r>
              <a:rPr lang="en-IN" sz="1800" strike="noStrike" spc="-1" dirty="0" smtClean="0">
                <a:solidFill>
                  <a:srgbClr val="000000"/>
                </a:solidFill>
                <a:uFill>
                  <a:solidFill>
                    <a:srgbClr val="FFFFFF"/>
                  </a:solidFill>
                </a:uFill>
                <a:latin typeface="Arial"/>
                <a:ea typeface="DejaVu Sans"/>
              </a:rPr>
              <a:t>versions of APIs/Libraries:-</a:t>
            </a:r>
            <a:endParaRPr/>
          </a:p>
          <a:p>
            <a:endParaRPr/>
          </a:p>
          <a:p>
            <a:r>
              <a:rPr lang="en-IN" sz="1800" strike="noStrike" spc="-1" dirty="0">
                <a:solidFill>
                  <a:srgbClr val="000000"/>
                </a:solidFill>
                <a:uFill>
                  <a:solidFill>
                    <a:srgbClr val="FFFFFF"/>
                  </a:solidFill>
                </a:uFill>
                <a:latin typeface="Arial"/>
                <a:ea typeface="DejaVu Sans"/>
              </a:rPr>
              <a:t>1.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2.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GridFS</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3.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RESTEasy</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framework 3.0.14.Final</a:t>
            </a:r>
            <a:endParaRPr/>
          </a:p>
          <a:p>
            <a:r>
              <a:rPr lang="en-IN" sz="1800" strike="noStrike" spc="-1" dirty="0">
                <a:solidFill>
                  <a:srgbClr val="000000"/>
                </a:solidFill>
                <a:uFill>
                  <a:solidFill>
                    <a:srgbClr val="FFFFFF"/>
                  </a:solidFill>
                </a:uFill>
                <a:latin typeface="Arial"/>
                <a:ea typeface="DejaVu Sans"/>
              </a:rPr>
              <a:t>4.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JavaAssist</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3.20.0-GA</a:t>
            </a:r>
            <a:endParaRPr/>
          </a:p>
          <a:p>
            <a:r>
              <a:rPr lang="en-IN" sz="1800" strike="noStrike" spc="-1" dirty="0">
                <a:solidFill>
                  <a:srgbClr val="000000"/>
                </a:solidFill>
                <a:uFill>
                  <a:solidFill>
                    <a:srgbClr val="FFFFFF"/>
                  </a:solidFill>
                </a:uFill>
                <a:latin typeface="Arial"/>
                <a:ea typeface="DejaVu Sans"/>
              </a:rPr>
              <a:t>5. Jetty Web Server </a:t>
            </a:r>
            <a:r>
              <a:rPr lang="en-IN" spc="-1" dirty="0" smtClean="0">
                <a:solidFill>
                  <a:srgbClr val="000000"/>
                </a:solidFill>
                <a:uFill>
                  <a:solidFill>
                    <a:srgbClr val="FFFFFF"/>
                  </a:solidFill>
                </a:uFill>
              </a:rPr>
              <a:t>API 9.3.2.v20150730</a:t>
            </a:r>
            <a:endParaRPr/>
          </a:p>
          <a:p>
            <a:r>
              <a:rPr lang="en-IN" sz="1800" strike="noStrike" spc="-1" dirty="0">
                <a:solidFill>
                  <a:srgbClr val="000000"/>
                </a:solidFill>
                <a:uFill>
                  <a:solidFill>
                    <a:srgbClr val="FFFFFF"/>
                  </a:solidFill>
                </a:uFill>
                <a:latin typeface="Arial"/>
                <a:ea typeface="DejaVu Sans"/>
              </a:rPr>
              <a:t>6. Apache Http Client </a:t>
            </a:r>
            <a:r>
              <a:rPr lang="en-IN" sz="1800" strike="noStrike" spc="-1" dirty="0" smtClean="0">
                <a:solidFill>
                  <a:srgbClr val="000000"/>
                </a:solidFill>
                <a:uFill>
                  <a:solidFill>
                    <a:srgbClr val="FFFFFF"/>
                  </a:solidFill>
                </a:uFill>
                <a:latin typeface="Arial"/>
                <a:ea typeface="DejaVu Sans"/>
              </a:rPr>
              <a:t>API 4.5.2</a:t>
            </a:r>
          </a:p>
          <a:p>
            <a:r>
              <a:rPr lang="en-US" spc="-1" dirty="0" smtClean="0">
                <a:solidFill>
                  <a:srgbClr val="000000"/>
                </a:solidFill>
                <a:uFill>
                  <a:solidFill>
                    <a:srgbClr val="FFFFFF"/>
                  </a:solidFill>
                </a:uFill>
                <a:latin typeface="Arial"/>
                <a:ea typeface="DejaVu Sans"/>
              </a:rPr>
              <a:t>7. Apache Http </a:t>
            </a:r>
            <a:r>
              <a:rPr lang="en-US" spc="-1" dirty="0" err="1" smtClean="0">
                <a:solidFill>
                  <a:srgbClr val="000000"/>
                </a:solidFill>
                <a:uFill>
                  <a:solidFill>
                    <a:srgbClr val="FFFFFF"/>
                  </a:solidFill>
                </a:uFill>
                <a:latin typeface="Arial"/>
                <a:ea typeface="DejaVu Sans"/>
              </a:rPr>
              <a:t>Async</a:t>
            </a:r>
            <a:r>
              <a:rPr lang="en-US" spc="-1" dirty="0" smtClean="0">
                <a:solidFill>
                  <a:srgbClr val="000000"/>
                </a:solidFill>
                <a:uFill>
                  <a:solidFill>
                    <a:srgbClr val="FFFFFF"/>
                  </a:solidFill>
                </a:uFill>
                <a:latin typeface="Arial"/>
                <a:ea typeface="DejaVu Sans"/>
              </a:rPr>
              <a:t> Client API 4.1.1</a:t>
            </a:r>
            <a:endParaRPr/>
          </a:p>
          <a:p>
            <a:r>
              <a:rPr lang="en-IN" sz="1800" strike="noStrike" spc="-1" dirty="0" smtClean="0">
                <a:solidFill>
                  <a:srgbClr val="000000"/>
                </a:solidFill>
                <a:uFill>
                  <a:solidFill>
                    <a:srgbClr val="FFFFFF"/>
                  </a:solidFill>
                </a:uFill>
                <a:latin typeface="Arial"/>
                <a:ea typeface="DejaVu Sans"/>
              </a:rPr>
              <a:t>8. </a:t>
            </a:r>
            <a:r>
              <a:rPr lang="en-IN" spc="-1" dirty="0" smtClean="0">
                <a:solidFill>
                  <a:srgbClr val="000000"/>
                </a:solidFill>
                <a:uFill>
                  <a:solidFill>
                    <a:srgbClr val="FFFFFF"/>
                  </a:solidFill>
                </a:uFill>
              </a:rPr>
              <a:t>Jackson </a:t>
            </a:r>
            <a:r>
              <a:rPr lang="en-IN" spc="-1" dirty="0" err="1" smtClean="0">
                <a:solidFill>
                  <a:srgbClr val="000000"/>
                </a:solidFill>
                <a:uFill>
                  <a:solidFill>
                    <a:srgbClr val="FFFFFF"/>
                  </a:solidFill>
                </a:uFill>
              </a:rPr>
              <a:t>Json</a:t>
            </a:r>
            <a:r>
              <a:rPr lang="en-IN" spc="-1" dirty="0" smtClean="0">
                <a:solidFill>
                  <a:srgbClr val="000000"/>
                </a:solidFill>
                <a:uFill>
                  <a:solidFill>
                    <a:srgbClr val="FFFFFF"/>
                  </a:solidFill>
                </a:uFill>
              </a:rPr>
              <a:t> API 2.7.4</a:t>
            </a:r>
            <a:endParaRPr/>
          </a:p>
          <a:p>
            <a:r>
              <a:rPr lang="en-IN" sz="1800" strike="noStrike" spc="-1" dirty="0" smtClean="0">
                <a:solidFill>
                  <a:srgbClr val="000000"/>
                </a:solidFill>
                <a:uFill>
                  <a:solidFill>
                    <a:srgbClr val="FFFFFF"/>
                  </a:solidFill>
                </a:uFill>
                <a:latin typeface="Arial"/>
                <a:ea typeface="DejaVu Sans"/>
              </a:rPr>
              <a:t>9. </a:t>
            </a:r>
            <a:r>
              <a:rPr lang="en-IN" sz="1800" strike="noStrike" spc="-1" dirty="0" err="1">
                <a:solidFill>
                  <a:srgbClr val="000000"/>
                </a:solidFill>
                <a:uFill>
                  <a:solidFill>
                    <a:srgbClr val="FFFFFF"/>
                  </a:solidFill>
                </a:uFill>
                <a:latin typeface="Arial"/>
                <a:ea typeface="DejaVu Sans"/>
              </a:rPr>
              <a:t>BeanShell</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2.0b4</a:t>
            </a:r>
            <a:endParaRPr/>
          </a:p>
          <a:p>
            <a:r>
              <a:rPr lang="en-IN" sz="1800" strike="noStrike" spc="-1" dirty="0" smtClean="0">
                <a:solidFill>
                  <a:srgbClr val="000000"/>
                </a:solidFill>
                <a:uFill>
                  <a:solidFill>
                    <a:srgbClr val="FFFFFF"/>
                  </a:solidFill>
                </a:uFill>
                <a:latin typeface="Arial"/>
                <a:ea typeface="DejaVu Sans"/>
              </a:rPr>
              <a:t>10. </a:t>
            </a:r>
            <a:r>
              <a:rPr lang="en-IN" sz="1800" strike="noStrike" spc="-1" dirty="0">
                <a:solidFill>
                  <a:srgbClr val="000000"/>
                </a:solidFill>
                <a:uFill>
                  <a:solidFill>
                    <a:srgbClr val="FFFFFF"/>
                  </a:solidFill>
                </a:uFill>
                <a:latin typeface="Arial"/>
                <a:ea typeface="DejaVu Sans"/>
              </a:rPr>
              <a:t>SLF4J </a:t>
            </a:r>
            <a:r>
              <a:rPr lang="en-IN" sz="1800" strike="noStrike" spc="-1" dirty="0" smtClean="0">
                <a:solidFill>
                  <a:srgbClr val="000000"/>
                </a:solidFill>
                <a:uFill>
                  <a:solidFill>
                    <a:srgbClr val="FFFFFF"/>
                  </a:solidFill>
                </a:uFill>
                <a:latin typeface="Arial"/>
                <a:ea typeface="DejaVu Sans"/>
              </a:rPr>
              <a:t>Simple Logging API 1.7.16</a:t>
            </a:r>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82527" y="422251"/>
            <a:ext cx="9715569" cy="67802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chorCtr="0">
            <a:noAutofit/>
          </a:bodyPr>
          <a:lstStyle/>
          <a:p>
            <a:pPr marL="342900" indent="-342900" algn="just"/>
            <a:r>
              <a:rPr lang="en-US" dirty="0" smtClean="0"/>
              <a:t>In the data-driven framework, </a:t>
            </a:r>
            <a:r>
              <a:rPr lang="en-US" dirty="0" err="1" smtClean="0"/>
              <a:t>Scabi</a:t>
            </a:r>
            <a:r>
              <a:rPr lang="en-US" dirty="0" smtClean="0"/>
              <a:t> processes partitions of huge datasets </a:t>
            </a:r>
            <a:r>
              <a:rPr lang="en-US" dirty="0" err="1" smtClean="0"/>
              <a:t>parallely</a:t>
            </a:r>
            <a:r>
              <a:rPr lang="en-US" dirty="0" smtClean="0"/>
              <a:t> by </a:t>
            </a:r>
          </a:p>
          <a:p>
            <a:pPr marL="342900" indent="-342900" algn="just"/>
            <a:r>
              <a:rPr lang="en-US" dirty="0" smtClean="0"/>
              <a:t>loading these partitions into memory and executing User-defined operations on those </a:t>
            </a:r>
          </a:p>
          <a:p>
            <a:pPr marL="342900" indent="-342900" algn="just"/>
            <a:r>
              <a:rPr lang="en-US" dirty="0" smtClean="0"/>
              <a:t>partitions (partition data and its operations are together referred to as a Data Unit) in the </a:t>
            </a:r>
            <a:r>
              <a:rPr lang="en-US" dirty="0" err="1" smtClean="0"/>
              <a:t>Scabi</a:t>
            </a:r>
            <a:r>
              <a:rPr lang="en-US" dirty="0" smtClean="0"/>
              <a:t> </a:t>
            </a:r>
          </a:p>
          <a:p>
            <a:pPr marL="342900" indent="-342900" algn="just"/>
            <a:r>
              <a:rPr lang="en-US" dirty="0" smtClean="0"/>
              <a:t>Cluster. </a:t>
            </a:r>
          </a:p>
          <a:p>
            <a:pPr marL="342900" indent="-342900" algn="just"/>
            <a:r>
              <a:rPr lang="en-US" dirty="0" smtClean="0"/>
              <a:t> </a:t>
            </a:r>
          </a:p>
          <a:p>
            <a:pPr marL="342900" indent="-342900" algn="just"/>
            <a:r>
              <a:rPr lang="en-US" dirty="0" smtClean="0"/>
              <a:t>The framework is highly fault tolerant and manages executing the Data Units when any </a:t>
            </a:r>
          </a:p>
          <a:p>
            <a:pPr marL="342900" indent="-342900" algn="just"/>
            <a:r>
              <a:rPr lang="en-US" dirty="0" smtClean="0"/>
              <a:t>number of systems which are part of the </a:t>
            </a:r>
            <a:r>
              <a:rPr lang="en-US" dirty="0" err="1" smtClean="0"/>
              <a:t>Scabi</a:t>
            </a:r>
            <a:r>
              <a:rPr lang="en-US" dirty="0" smtClean="0"/>
              <a:t> Cluster can fail at any time. Data Unit </a:t>
            </a:r>
          </a:p>
          <a:p>
            <a:pPr marL="342900" indent="-342900" algn="just"/>
            <a:r>
              <a:rPr lang="en-US" dirty="0" smtClean="0"/>
              <a:t>makes use of in-memory, off-heap and unbounded storage data structure and enables fast </a:t>
            </a:r>
          </a:p>
          <a:p>
            <a:pPr marL="342900" indent="-342900" algn="just"/>
            <a:r>
              <a:rPr lang="en-US" dirty="0" smtClean="0"/>
              <a:t>processing of huge data sets. This enables us to perform algorithms like complex </a:t>
            </a:r>
          </a:p>
          <a:p>
            <a:pPr marL="342900" indent="-342900" algn="just"/>
            <a:r>
              <a:rPr lang="en-US" dirty="0" err="1" smtClean="0"/>
              <a:t>MapReduce</a:t>
            </a:r>
            <a:r>
              <a:rPr lang="en-US" dirty="0" smtClean="0"/>
              <a:t> operations, ensemble machine learning algorithms and iterative algorithms. </a:t>
            </a:r>
          </a:p>
          <a:p>
            <a:pPr marL="342900" indent="-342900" algn="just"/>
            <a:r>
              <a:rPr lang="en-US" dirty="0" smtClean="0"/>
              <a:t>This gives us the capability to process </a:t>
            </a:r>
            <a:r>
              <a:rPr lang="en-US" dirty="0" err="1" smtClean="0"/>
              <a:t>Petabytes</a:t>
            </a:r>
            <a:r>
              <a:rPr lang="en-US" dirty="0" smtClean="0"/>
              <a:t> to </a:t>
            </a:r>
            <a:r>
              <a:rPr lang="en-US" dirty="0" err="1" smtClean="0"/>
              <a:t>Exabytes</a:t>
            </a:r>
            <a:r>
              <a:rPr lang="en-US" dirty="0" smtClean="0"/>
              <a:t>+ of multiple datasets within </a:t>
            </a:r>
          </a:p>
          <a:p>
            <a:pPr marL="342900" indent="-342900" algn="just"/>
            <a:r>
              <a:rPr lang="en-US" dirty="0" smtClean="0"/>
              <a:t>minutes.</a:t>
            </a:r>
          </a:p>
          <a:p>
            <a:pPr marL="342900" indent="-342900" algn="just"/>
            <a:endParaRPr lang="en-US" dirty="0" smtClean="0"/>
          </a:p>
          <a:p>
            <a:pPr marL="342900" indent="-342900" algn="just"/>
            <a:r>
              <a:rPr lang="en-IN" spc="-1" dirty="0" smtClean="0">
                <a:solidFill>
                  <a:srgbClr val="000000"/>
                </a:solidFill>
                <a:uFill>
                  <a:solidFill>
                    <a:srgbClr val="FFFFFF"/>
                  </a:solidFill>
                </a:uFill>
              </a:rPr>
              <a:t>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micro framework with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enables high performance computing by </a:t>
            </a:r>
          </a:p>
          <a:p>
            <a:pPr marL="342900" indent="-342900" algn="just"/>
            <a:r>
              <a:rPr lang="en-IN" spc="-1" dirty="0" smtClean="0">
                <a:solidFill>
                  <a:srgbClr val="000000"/>
                </a:solidFill>
                <a:uFill>
                  <a:solidFill>
                    <a:srgbClr val="FFFFFF"/>
                  </a:solidFill>
                </a:uFill>
              </a:rPr>
              <a:t>spreading the Data Units and executing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Compute Services </a:t>
            </a:r>
          </a:p>
          <a:p>
            <a:pPr marL="342900" indent="-342900" algn="just"/>
            <a:r>
              <a:rPr lang="en-IN" spc="-1" dirty="0" smtClean="0">
                <a:solidFill>
                  <a:srgbClr val="000000"/>
                </a:solidFill>
                <a:uFill>
                  <a:solidFill>
                    <a:srgbClr val="FFFFFF"/>
                  </a:solidFill>
                </a:uFill>
              </a:rPr>
              <a:t>and Meta Services weave together to form a highly scalable cluster of hundreds of </a:t>
            </a:r>
          </a:p>
          <a:p>
            <a:pPr marL="342900" indent="-342900" algn="just"/>
            <a:r>
              <a:rPr lang="en-IN" spc="-1" dirty="0" smtClean="0">
                <a:solidFill>
                  <a:srgbClr val="000000"/>
                </a:solidFill>
                <a:uFill>
                  <a:solidFill>
                    <a:srgbClr val="FFFFFF"/>
                  </a:solidFill>
                </a:uFill>
              </a:rPr>
              <a:t>thousands of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Compute Services by networking commodity hardware.</a:t>
            </a:r>
            <a:endParaRPr/>
          </a:p>
          <a:p>
            <a:endParaRPr/>
          </a:p>
          <a:p>
            <a:endParaRPr/>
          </a:p>
          <a:p>
            <a:endParaRPr/>
          </a:p>
          <a:p>
            <a:endParaRPr/>
          </a:p>
        </p:txBody>
      </p:sp>
      <p:sp>
        <p:nvSpPr>
          <p:cNvPr id="5" name="TextBox 4"/>
          <p:cNvSpPr txBox="1"/>
          <p:nvPr/>
        </p:nvSpPr>
        <p:spPr>
          <a:xfrm>
            <a:off x="188127" y="52919"/>
            <a:ext cx="3262432" cy="369332"/>
          </a:xfrm>
          <a:prstGeom prst="rect">
            <a:avLst/>
          </a:prstGeom>
          <a:noFill/>
        </p:spPr>
        <p:txBody>
          <a:bodyPr wrap="none" rtlCol="0">
            <a:spAutoFit/>
          </a:bodyPr>
          <a:lstStyle/>
          <a:p>
            <a:r>
              <a:rPr lang="en-US" dirty="0" err="1" smtClean="0">
                <a:solidFill>
                  <a:srgbClr val="0070C0"/>
                </a:solidFill>
              </a:rPr>
              <a:t>Scabi</a:t>
            </a:r>
            <a:r>
              <a:rPr lang="en-US" dirty="0" smtClean="0">
                <a:solidFill>
                  <a:srgbClr val="0070C0"/>
                </a:solidFill>
              </a:rPr>
              <a:t> Data Driven Framework</a:t>
            </a:r>
            <a:endParaRPr lang="en-IN" dirty="0">
              <a:solidFill>
                <a:srgbClr val="0070C0"/>
              </a:solidFill>
            </a:endParaRP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82100" y="565127"/>
            <a:ext cx="9573120" cy="65008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US" sz="1800" strike="noStrike" spc="-1" dirty="0" smtClean="0">
                <a:solidFill>
                  <a:srgbClr val="000000"/>
                </a:solidFill>
                <a:uFill>
                  <a:solidFill>
                    <a:srgbClr val="FFFFFF"/>
                  </a:solidFill>
                </a:uFill>
                <a:latin typeface="Arial"/>
                <a:ea typeface="DejaVu Sans"/>
              </a:rPr>
              <a:t>Please refer the Java example code in Download folder in </a:t>
            </a:r>
            <a:r>
              <a:rPr lang="en-US" sz="1800" strike="noStrike" spc="-1" dirty="0" err="1" smtClean="0">
                <a:solidFill>
                  <a:srgbClr val="000000"/>
                </a:solidFill>
                <a:uFill>
                  <a:solidFill>
                    <a:srgbClr val="FFFFFF"/>
                  </a:solidFill>
                </a:uFill>
                <a:latin typeface="Arial"/>
                <a:ea typeface="DejaVu Sans"/>
              </a:rPr>
              <a:t>GitHub</a:t>
            </a:r>
            <a:r>
              <a:rPr lang="en-US" sz="1800" strike="noStrike" spc="-1" dirty="0" smtClean="0">
                <a:solidFill>
                  <a:srgbClr val="000000"/>
                </a:solidFill>
                <a:uFill>
                  <a:solidFill>
                    <a:srgbClr val="FFFFFF"/>
                  </a:solidFill>
                </a:uFill>
                <a:latin typeface="Arial"/>
                <a:ea typeface="DejaVu Sans"/>
              </a:rPr>
              <a:t> project </a:t>
            </a:r>
          </a:p>
          <a:p>
            <a:pPr marL="342900" indent="-342900"/>
            <a:r>
              <a:rPr lang="en-IN" dirty="0" smtClean="0"/>
              <a:t>https://www.github.com/dilshadmustafa/scabi</a:t>
            </a:r>
          </a:p>
          <a:p>
            <a:pPr marL="342900" indent="-342900"/>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Example 1</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t>
            </a:r>
            <a:r>
              <a:rPr lang="en-IN" dirty="0" smtClean="0"/>
              <a:t> class which internally uses asynchronous non-blocking network I/O and can submit very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1_2</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shows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24357"/>
            <a:ext cx="1838965" cy="369332"/>
          </a:xfrm>
          <a:prstGeom prst="rect">
            <a:avLst/>
          </a:prstGeom>
          <a:noFill/>
        </p:spPr>
        <p:txBody>
          <a:bodyPr wrap="none" rtlCol="0">
            <a:spAutoFit/>
          </a:bodyPr>
          <a:lstStyle/>
          <a:p>
            <a:r>
              <a:rPr lang="en-US" dirty="0" smtClean="0"/>
              <a:t>Scabi Examples</a:t>
            </a:r>
            <a:endParaRPr lang="en-IN" dirty="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CustomShape 2"/>
          <p:cNvSpPr/>
          <p:nvPr/>
        </p:nvSpPr>
        <p:spPr>
          <a:xfrm>
            <a:off x="182100" y="56512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1_3</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DComputeSync</a:t>
            </a:r>
            <a:r>
              <a:rPr lang="en-IN" dirty="0" smtClean="0"/>
              <a:t> class which internally uses synchronous blocking network I/O and can submit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1_4</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shows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182528" y="500065"/>
            <a:ext cx="9573120" cy="69945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smtClean="0">
                <a:solidFill>
                  <a:srgbClr val="000000"/>
                </a:solidFill>
                <a:uFill>
                  <a:solidFill>
                    <a:srgbClr val="FFFFFF"/>
                  </a:solidFill>
                </a:uFill>
                <a:latin typeface="Arial"/>
                <a:ea typeface="DejaVu Sans"/>
              </a:rPr>
              <a:t>Example 2 - </a:t>
            </a:r>
            <a:r>
              <a:rPr lang="en-IN" sz="1800" strike="noStrike" spc="-1" dirty="0">
                <a:solidFill>
                  <a:srgbClr val="000000"/>
                </a:solidFill>
                <a:uFill>
                  <a:solidFill>
                    <a:srgbClr val="FFFFFF"/>
                  </a:solidFill>
                </a:uFill>
                <a:latin typeface="Arial"/>
                <a:ea typeface="DejaVu Sans"/>
              </a:rPr>
              <a:t>Distributed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&amp; Retrieval </a:t>
            </a:r>
            <a:r>
              <a:rPr lang="en-IN" sz="1800" strike="noStrike" spc="-1" dirty="0" smtClean="0">
                <a:solidFill>
                  <a:srgbClr val="000000"/>
                </a:solidFill>
                <a:uFill>
                  <a:solidFill>
                    <a:srgbClr val="FFFFFF"/>
                  </a:solidFill>
                </a:uFill>
                <a:latin typeface="Arial"/>
                <a:ea typeface="DejaVu Sans"/>
              </a:rPr>
              <a:t>examples.</a:t>
            </a:r>
          </a:p>
          <a:p>
            <a:endParaRPr lang="en-US" spc="-1" dirty="0" smtClean="0">
              <a:solidFill>
                <a:srgbClr val="000000"/>
              </a:solidFill>
              <a:uFill>
                <a:solidFill>
                  <a:srgbClr val="FFFFFF"/>
                </a:solidFill>
              </a:uFill>
              <a:latin typeface="Arial"/>
              <a:ea typeface="DejaVu Sans"/>
            </a:endParaRPr>
          </a:p>
          <a:p>
            <a:pPr marL="342900" indent="-342900">
              <a:buAutoNum type="alphaLcParenBoth"/>
            </a:pPr>
            <a:r>
              <a:rPr lang="en-US" spc="-1" dirty="0" smtClean="0">
                <a:solidFill>
                  <a:srgbClr val="000000"/>
                </a:solidFill>
                <a:uFill>
                  <a:solidFill>
                    <a:srgbClr val="FFFFFF"/>
                  </a:solidFill>
                </a:uFill>
                <a:latin typeface="Arial"/>
                <a:ea typeface="DejaVu Sans"/>
              </a:rPr>
              <a:t>put() operations for storing files into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from local file system and from input streams</a:t>
            </a:r>
          </a:p>
          <a:p>
            <a:pPr marL="342900" indent="-342900">
              <a:buAutoNum type="alphaLcParenBoth"/>
            </a:pPr>
            <a:r>
              <a:rPr lang="en-US" spc="-1" dirty="0" smtClean="0">
                <a:solidFill>
                  <a:srgbClr val="000000"/>
                </a:solidFill>
                <a:uFill>
                  <a:solidFill>
                    <a:srgbClr val="FFFFFF"/>
                  </a:solidFill>
                </a:uFill>
                <a:latin typeface="Arial"/>
                <a:ea typeface="DejaVu Sans"/>
              </a:rPr>
              <a:t>copy() operations to copy files into another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Namespace or to another file</a:t>
            </a:r>
          </a:p>
          <a:p>
            <a:pPr marL="342900" indent="-342900">
              <a:buAutoNum type="alphaLcParenBoth"/>
            </a:pPr>
            <a:r>
              <a:rPr lang="en-US" spc="-1" dirty="0" smtClean="0">
                <a:solidFill>
                  <a:srgbClr val="000000"/>
                </a:solidFill>
                <a:uFill>
                  <a:solidFill>
                    <a:srgbClr val="FFFFFF"/>
                  </a:solidFill>
                </a:uFill>
                <a:latin typeface="Arial"/>
                <a:ea typeface="DejaVu Sans"/>
              </a:rPr>
              <a:t>get() operations for retrieving files from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to local file system or to output streams</a:t>
            </a:r>
          </a:p>
          <a:p>
            <a:pPr marL="342900" indent="-342900">
              <a:buAutoNum type="alphaLcParenBoth"/>
            </a:pPr>
            <a:endParaRPr lang="en-US" spc="-1" dirty="0" smtClean="0">
              <a:solidFill>
                <a:srgbClr val="000000"/>
              </a:solidFill>
              <a:uFill>
                <a:solidFill>
                  <a:srgbClr val="FFFFFF"/>
                </a:solidFill>
              </a:uFill>
              <a:latin typeface="Arial"/>
              <a:ea typeface="DejaVu Sans"/>
            </a:endParaRPr>
          </a:p>
          <a:p>
            <a:pPr marL="342900" indent="-342900"/>
            <a:r>
              <a:rPr lang="en-US" dirty="0" smtClean="0"/>
              <a:t>Example 3 - </a:t>
            </a:r>
            <a:r>
              <a:rPr lang="en-US" dirty="0" err="1" smtClean="0"/>
              <a:t>Scabi</a:t>
            </a:r>
            <a:r>
              <a:rPr lang="en-US" dirty="0" smtClean="0"/>
              <a:t> Distributed Tables examples</a:t>
            </a:r>
          </a:p>
          <a:p>
            <a:pPr marL="342900" indent="-342900"/>
            <a:endParaRPr lang="en-US" dirty="0" smtClean="0"/>
          </a:p>
          <a:p>
            <a:pPr marL="342900" indent="-342900"/>
            <a:r>
              <a:rPr lang="en-US" dirty="0" smtClean="0"/>
              <a:t>Demonstrate CRUD operations.</a:t>
            </a:r>
          </a:p>
          <a:p>
            <a:pPr marL="342900" indent="-342900"/>
            <a:endParaRPr lang="en-US" dirty="0" smtClean="0"/>
          </a:p>
          <a:p>
            <a:pPr marL="342900" indent="-342900">
              <a:buAutoNum type="alphaLcParenBoth"/>
            </a:pPr>
            <a:r>
              <a:rPr lang="en-US" dirty="0" smtClean="0"/>
              <a:t>Create Table</a:t>
            </a:r>
          </a:p>
          <a:p>
            <a:pPr marL="342900" indent="-342900">
              <a:buAutoNum type="alphaLcParenBoth"/>
            </a:pPr>
            <a:r>
              <a:rPr lang="en-US" dirty="0" smtClean="0"/>
              <a:t>Check table exists</a:t>
            </a:r>
          </a:p>
          <a:p>
            <a:pPr marL="342900" indent="-342900">
              <a:buAutoNum type="alphaLcParenBoth"/>
            </a:pPr>
            <a:r>
              <a:rPr lang="en-US" dirty="0" smtClean="0"/>
              <a:t>Get existing table</a:t>
            </a:r>
          </a:p>
          <a:p>
            <a:pPr marL="342900" indent="-342900">
              <a:buAutoNum type="alphaLcParenBoth"/>
            </a:pPr>
            <a:r>
              <a:rPr lang="en-US" dirty="0" smtClean="0"/>
              <a:t>Insert data into table</a:t>
            </a:r>
          </a:p>
          <a:p>
            <a:pPr marL="342900" indent="-342900">
              <a:buAutoNum type="alphaLcParenBoth"/>
            </a:pPr>
            <a:r>
              <a:rPr lang="en-US" dirty="0" smtClean="0"/>
              <a:t>Update records in table</a:t>
            </a:r>
          </a:p>
          <a:p>
            <a:pPr marL="342900" indent="-342900">
              <a:buAutoNum type="alphaLcParenBoth"/>
            </a:pPr>
            <a:r>
              <a:rPr lang="en-US" dirty="0" smtClean="0"/>
              <a:t>Query data in table</a:t>
            </a:r>
          </a:p>
          <a:p>
            <a:pPr marL="342900" indent="-342900">
              <a:buAutoNum type="alphaLcParenBoth"/>
            </a:pPr>
            <a:r>
              <a:rPr lang="en-US" dirty="0" smtClean="0"/>
              <a:t>Directly embed MongoDB filters into queries</a:t>
            </a:r>
          </a:p>
          <a:p>
            <a:pPr marL="342900" indent="-342900">
              <a:buAutoNum type="alphaLcParenBoth"/>
            </a:pPr>
            <a:endParaRPr lang="en-US" dirty="0" smtClean="0"/>
          </a:p>
          <a:p>
            <a:pPr marL="342900" indent="-342900"/>
            <a:r>
              <a:rPr lang="en-US" dirty="0" smtClean="0"/>
              <a:t>Example 4 - </a:t>
            </a:r>
            <a:r>
              <a:rPr lang="en-US" dirty="0" err="1" smtClean="0"/>
              <a:t>Scabi</a:t>
            </a:r>
            <a:r>
              <a:rPr lang="en-US" dirty="0" smtClean="0"/>
              <a:t> Distributed Tables examples (continued)</a:t>
            </a:r>
          </a:p>
          <a:p>
            <a:pPr marL="342900" indent="-342900">
              <a:buAutoNum type="alphaLcParenBoth"/>
            </a:pPr>
            <a:r>
              <a:rPr lang="en-US" dirty="0" smtClean="0"/>
              <a:t> Access underlying MongoCollection</a:t>
            </a:r>
          </a:p>
          <a:p>
            <a:pPr marL="342900" indent="-342900">
              <a:buAutoNum type="alphaLcParenBoth"/>
            </a:pPr>
            <a:r>
              <a:rPr lang="en-US" dirty="0" smtClean="0"/>
              <a:t>Map/Reduce example on the MongoCollection </a:t>
            </a:r>
          </a:p>
          <a:p>
            <a:pPr marL="342900" indent="-342900">
              <a:buAutoNum type="alphaLcParenBoth"/>
            </a:pPr>
            <a:endParaRPr lang="en-US" dirty="0" smtClean="0"/>
          </a:p>
          <a:p>
            <a:pPr marL="342900" indent="-342900"/>
            <a:r>
              <a:rPr lang="en-US" dirty="0" smtClean="0"/>
              <a:t>Example 5 - </a:t>
            </a:r>
            <a:r>
              <a:rPr lang="en-US" dirty="0" err="1" smtClean="0"/>
              <a:t>Scabi</a:t>
            </a:r>
            <a:r>
              <a:rPr lang="en-US" dirty="0" smtClean="0"/>
              <a:t> Namespace Operations</a:t>
            </a:r>
          </a:p>
          <a:p>
            <a:pPr marL="342900" indent="-342900">
              <a:buAutoNum type="alphaLcParenBoth"/>
            </a:pPr>
            <a:r>
              <a:rPr lang="en-US" dirty="0" smtClean="0"/>
              <a:t>Check Namespace exists</a:t>
            </a:r>
          </a:p>
          <a:p>
            <a:pPr marL="342900" indent="-342900">
              <a:buAutoNum type="alphaLcParenBoth"/>
            </a:pPr>
            <a:r>
              <a:rPr lang="en-US" dirty="0" smtClean="0"/>
              <a:t>Create new Namespace</a:t>
            </a:r>
            <a:endParaRPr/>
          </a:p>
          <a:p>
            <a:endParaRPr/>
          </a:p>
          <a:p>
            <a:endParaRPr/>
          </a:p>
          <a:p>
            <a:endParaRPr/>
          </a:p>
          <a:p>
            <a:endParaRPr/>
          </a:p>
          <a:p>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94" y="850879"/>
            <a:ext cx="399340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flip="none" rotWithShape="1">
                  <a:gsLst>
                    <a:gs pos="0">
                      <a:srgbClr val="DDEBCF"/>
                    </a:gs>
                    <a:gs pos="50000">
                      <a:srgbClr val="9CB86E"/>
                    </a:gs>
                    <a:gs pos="100000">
                      <a:srgbClr val="156B13"/>
                    </a:gs>
                  </a:gsLst>
                  <a:lin ang="16200000" scaled="1"/>
                  <a:tileRect/>
                </a:gradFill>
                <a:effectLst>
                  <a:outerShdw blurRad="50800" dist="39000" dir="5460000" algn="tl">
                    <a:srgbClr val="000000">
                      <a:alpha val="38000"/>
                    </a:srgbClr>
                  </a:outerShdw>
                </a:effectLst>
              </a:rPr>
              <a:t>Questions?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896908" y="2351077"/>
            <a:ext cx="8786874" cy="1200329"/>
          </a:xfrm>
          <a:prstGeom prst="rect">
            <a:avLst/>
          </a:prstGeom>
          <a:noFill/>
        </p:spPr>
        <p:txBody>
          <a:bodyPr wrap="square" rtlCol="0">
            <a:spAutoFit/>
          </a:bodyPr>
          <a:lstStyle/>
          <a:p>
            <a:r>
              <a:rPr lang="en-US" dirty="0" smtClean="0"/>
              <a:t>For any questions, clarifications or if you want to partner or participate or fund Scabi</a:t>
            </a:r>
          </a:p>
          <a:p>
            <a:r>
              <a:rPr lang="en-US" dirty="0" smtClean="0"/>
              <a:t>Project development, please feel free to contact </a:t>
            </a:r>
            <a:r>
              <a:rPr lang="en-US" dirty="0" err="1" smtClean="0"/>
              <a:t>Dilshad</a:t>
            </a:r>
            <a:r>
              <a:rPr lang="en-US" dirty="0" smtClean="0"/>
              <a:t> Mustafa at </a:t>
            </a:r>
            <a:r>
              <a:rPr lang="en-US" dirty="0" smtClean="0">
                <a:hlinkClick r:id="rId2"/>
              </a:rPr>
              <a:t>mdilshad2016@yahoo.com</a:t>
            </a:r>
            <a:r>
              <a:rPr lang="en-US" dirty="0" smtClean="0"/>
              <a:t> with a copy to </a:t>
            </a:r>
            <a:r>
              <a:rPr lang="en-US" dirty="0" smtClean="0">
                <a:hlinkClick r:id="rId3"/>
              </a:rPr>
              <a:t>mdilshad2016@rediffmail.com</a:t>
            </a:r>
            <a:endParaRPr lang="en-US" dirty="0" smtClean="0"/>
          </a:p>
          <a:p>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tor_144872631628773.jpg"/>
          <p:cNvPicPr>
            <a:picLocks noChangeAspect="1"/>
          </p:cNvPicPr>
          <p:nvPr/>
        </p:nvPicPr>
        <p:blipFill>
          <a:blip r:embed="rId3" cstate="print"/>
          <a:stretch>
            <a:fillRect/>
          </a:stretch>
        </p:blipFill>
        <p:spPr>
          <a:xfrm>
            <a:off x="396842" y="922317"/>
            <a:ext cx="4182528" cy="3136896"/>
          </a:xfrm>
          <a:prstGeom prst="rect">
            <a:avLst/>
          </a:prstGeom>
        </p:spPr>
      </p:pic>
      <p:sp>
        <p:nvSpPr>
          <p:cNvPr id="6" name="TextBox 5"/>
          <p:cNvSpPr txBox="1"/>
          <p:nvPr/>
        </p:nvSpPr>
        <p:spPr>
          <a:xfrm>
            <a:off x="4825998" y="850879"/>
            <a:ext cx="4929222" cy="5078313"/>
          </a:xfrm>
          <a:prstGeom prst="rect">
            <a:avLst/>
          </a:prstGeom>
          <a:noFill/>
        </p:spPr>
        <p:txBody>
          <a:bodyPr wrap="square" rtlCol="0">
            <a:spAutoFit/>
          </a:bodyPr>
          <a:lstStyle/>
          <a:p>
            <a:pPr algn="just"/>
            <a:r>
              <a:rPr lang="en-US" dirty="0" err="1" smtClean="0"/>
              <a:t>Dilshad</a:t>
            </a:r>
            <a:r>
              <a:rPr lang="en-US" dirty="0" smtClean="0"/>
              <a:t> Mustafa is the creator and programmer of Scabi micro framework and Cluster. He is also Author of Book titled “Tech Job 9 to 9”. He is a Senior Software Architect with 16+ years experience in Information Technology industry. He has experience across various domains, Banking, Retail, </a:t>
            </a:r>
          </a:p>
          <a:p>
            <a:pPr algn="just"/>
            <a:r>
              <a:rPr lang="en-US" dirty="0" smtClean="0"/>
              <a:t>Materials &amp; Supply Chain.</a:t>
            </a:r>
          </a:p>
          <a:p>
            <a:pPr algn="just"/>
            <a:endParaRPr lang="en-US" dirty="0" smtClean="0"/>
          </a:p>
          <a:p>
            <a:pPr algn="just"/>
            <a:r>
              <a:rPr lang="en-US" dirty="0" smtClean="0"/>
              <a:t>He completed his B.E. in Computer Science &amp; Engineering from </a:t>
            </a:r>
            <a:r>
              <a:rPr lang="en-US" dirty="0" err="1" smtClean="0"/>
              <a:t>Annamalai</a:t>
            </a:r>
            <a:r>
              <a:rPr lang="en-US" dirty="0" smtClean="0"/>
              <a:t> University, India and completed his M.Sc. In Communication &amp; Network Systems from </a:t>
            </a:r>
            <a:r>
              <a:rPr lang="en-US" dirty="0" err="1" smtClean="0"/>
              <a:t>Nanyang</a:t>
            </a:r>
            <a:r>
              <a:rPr lang="en-US" dirty="0" smtClean="0"/>
              <a:t> Technological University, Singapore. </a:t>
            </a:r>
          </a:p>
          <a:p>
            <a:endParaRPr lang="en-US" dirty="0" smtClean="0"/>
          </a:p>
          <a:p>
            <a:r>
              <a:rPr lang="en-US" dirty="0" err="1" smtClean="0"/>
              <a:t>Dilshad</a:t>
            </a:r>
            <a:r>
              <a:rPr lang="en-US" dirty="0" smtClean="0"/>
              <a:t> Mustafa can be reached at </a:t>
            </a:r>
            <a:r>
              <a:rPr lang="en-US" dirty="0" smtClean="0">
                <a:hlinkClick r:id="rId4"/>
              </a:rPr>
              <a:t>mdilshad2016@yahoo.com</a:t>
            </a:r>
            <a:r>
              <a:rPr lang="en-US" dirty="0" smtClean="0"/>
              <a:t> with a copy to </a:t>
            </a:r>
            <a:r>
              <a:rPr lang="en-US" dirty="0" smtClean="0">
                <a:hlinkClick r:id="rId5"/>
              </a:rPr>
              <a:t>mdilshad2016@rediffmail.com</a:t>
            </a:r>
            <a:endParaRPr lang="en-US"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6" name="Oval 5"/>
          <p:cNvSpPr/>
          <p:nvPr/>
        </p:nvSpPr>
        <p:spPr>
          <a:xfrm>
            <a:off x="1897040" y="2065325"/>
            <a:ext cx="3714776" cy="3714776"/>
          </a:xfrm>
          <a:prstGeom prst="ellipse">
            <a:avLst/>
          </a:prstGeom>
          <a:noFill/>
          <a:ln w="254000" cmpd="sng">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p:cNvGrpSpPr/>
          <p:nvPr/>
        </p:nvGrpSpPr>
        <p:grpSpPr>
          <a:xfrm>
            <a:off x="2182792" y="462629"/>
            <a:ext cx="2857520" cy="1888448"/>
            <a:chOff x="3182924" y="462629"/>
            <a:chExt cx="2857520" cy="1888448"/>
          </a:xfrm>
        </p:grpSpPr>
        <p:sp>
          <p:nvSpPr>
            <p:cNvPr id="11" name="Rounded Rectangle 10"/>
            <p:cNvSpPr/>
            <p:nvPr/>
          </p:nvSpPr>
          <p:spPr>
            <a:xfrm>
              <a:off x="3182924" y="462629"/>
              <a:ext cx="2857520" cy="144676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13" name="Rounded Rectangle 12"/>
            <p:cNvSpPr/>
            <p:nvPr/>
          </p:nvSpPr>
          <p:spPr>
            <a:xfrm>
              <a:off x="3468676" y="891257"/>
              <a:ext cx="1861148" cy="57150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Service</a:t>
              </a:r>
              <a:endParaRPr lang="en-IN" sz="1400" dirty="0"/>
            </a:p>
          </p:txBody>
        </p:sp>
        <p:sp>
          <p:nvSpPr>
            <p:cNvPr id="12" name="Rounded Rectangle 11"/>
            <p:cNvSpPr/>
            <p:nvPr/>
          </p:nvSpPr>
          <p:spPr>
            <a:xfrm>
              <a:off x="3611552" y="1177009"/>
              <a:ext cx="1861148" cy="50006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Service</a:t>
              </a:r>
              <a:endParaRPr lang="en-IN" sz="1400" dirty="0"/>
            </a:p>
          </p:txBody>
        </p:sp>
        <p:sp>
          <p:nvSpPr>
            <p:cNvPr id="7" name="Rounded Rectangle 6"/>
            <p:cNvSpPr/>
            <p:nvPr/>
          </p:nvSpPr>
          <p:spPr>
            <a:xfrm>
              <a:off x="3825866" y="1462761"/>
              <a:ext cx="1861148" cy="459688"/>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Service</a:t>
              </a:r>
              <a:endParaRPr lang="en-IN" sz="1400" dirty="0"/>
            </a:p>
          </p:txBody>
        </p:sp>
        <p:sp>
          <p:nvSpPr>
            <p:cNvPr id="8" name="Rounded Rectangle 7"/>
            <p:cNvSpPr/>
            <p:nvPr/>
          </p:nvSpPr>
          <p:spPr>
            <a:xfrm>
              <a:off x="3951822"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DU</a:t>
              </a:r>
              <a:endParaRPr lang="en-IN" sz="1200" dirty="0"/>
            </a:p>
          </p:txBody>
        </p:sp>
        <p:sp>
          <p:nvSpPr>
            <p:cNvPr id="9" name="Rounded Rectangle 8"/>
            <p:cNvSpPr/>
            <p:nvPr/>
          </p:nvSpPr>
          <p:spPr>
            <a:xfrm>
              <a:off x="4523326"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DU</a:t>
              </a:r>
              <a:endParaRPr lang="en-IN" sz="1200" dirty="0"/>
            </a:p>
          </p:txBody>
        </p:sp>
        <p:sp>
          <p:nvSpPr>
            <p:cNvPr id="10" name="Rounded Rectangle 9"/>
            <p:cNvSpPr/>
            <p:nvPr/>
          </p:nvSpPr>
          <p:spPr>
            <a:xfrm>
              <a:off x="5094830"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DU</a:t>
              </a:r>
              <a:endParaRPr lang="en-IN" sz="1200" dirty="0"/>
            </a:p>
          </p:txBody>
        </p:sp>
      </p:grpSp>
      <p:grpSp>
        <p:nvGrpSpPr>
          <p:cNvPr id="15" name="Group 14"/>
          <p:cNvGrpSpPr/>
          <p:nvPr/>
        </p:nvGrpSpPr>
        <p:grpSpPr>
          <a:xfrm rot="16200000">
            <a:off x="-261631" y="3121365"/>
            <a:ext cx="2857520" cy="1888448"/>
            <a:chOff x="3182924" y="462629"/>
            <a:chExt cx="2857520" cy="1888448"/>
          </a:xfrm>
        </p:grpSpPr>
        <p:sp>
          <p:nvSpPr>
            <p:cNvPr id="16" name="Rounded Rectangle 15"/>
            <p:cNvSpPr/>
            <p:nvPr/>
          </p:nvSpPr>
          <p:spPr>
            <a:xfrm>
              <a:off x="3182924" y="462629"/>
              <a:ext cx="2857520" cy="144676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7" name="Rounded Rectangle 16"/>
            <p:cNvSpPr/>
            <p:nvPr/>
          </p:nvSpPr>
          <p:spPr>
            <a:xfrm>
              <a:off x="3468676" y="891257"/>
              <a:ext cx="1861148" cy="57150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Service</a:t>
              </a:r>
              <a:endParaRPr lang="en-IN" sz="1400" dirty="0"/>
            </a:p>
          </p:txBody>
        </p:sp>
        <p:sp>
          <p:nvSpPr>
            <p:cNvPr id="18" name="Rounded Rectangle 17"/>
            <p:cNvSpPr/>
            <p:nvPr/>
          </p:nvSpPr>
          <p:spPr>
            <a:xfrm>
              <a:off x="3611552" y="1177009"/>
              <a:ext cx="1861148" cy="50006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Service</a:t>
              </a:r>
              <a:endParaRPr lang="en-IN" sz="1400" dirty="0"/>
            </a:p>
          </p:txBody>
        </p:sp>
        <p:sp>
          <p:nvSpPr>
            <p:cNvPr id="19" name="Rounded Rectangle 18"/>
            <p:cNvSpPr/>
            <p:nvPr/>
          </p:nvSpPr>
          <p:spPr>
            <a:xfrm>
              <a:off x="3825866" y="1462761"/>
              <a:ext cx="1861148" cy="459688"/>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Service</a:t>
              </a:r>
              <a:endParaRPr lang="en-IN" sz="1400" dirty="0"/>
            </a:p>
          </p:txBody>
        </p:sp>
        <p:sp>
          <p:nvSpPr>
            <p:cNvPr id="20" name="Rounded Rectangle 19"/>
            <p:cNvSpPr/>
            <p:nvPr/>
          </p:nvSpPr>
          <p:spPr>
            <a:xfrm>
              <a:off x="3951822"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DU</a:t>
              </a:r>
              <a:endParaRPr lang="en-IN" sz="1200" dirty="0"/>
            </a:p>
          </p:txBody>
        </p:sp>
        <p:sp>
          <p:nvSpPr>
            <p:cNvPr id="21" name="Rounded Rectangle 20"/>
            <p:cNvSpPr/>
            <p:nvPr/>
          </p:nvSpPr>
          <p:spPr>
            <a:xfrm>
              <a:off x="4523326"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DU</a:t>
              </a:r>
              <a:endParaRPr lang="en-IN" sz="1200" dirty="0"/>
            </a:p>
          </p:txBody>
        </p:sp>
        <p:sp>
          <p:nvSpPr>
            <p:cNvPr id="22" name="Rounded Rectangle 21"/>
            <p:cNvSpPr/>
            <p:nvPr/>
          </p:nvSpPr>
          <p:spPr>
            <a:xfrm>
              <a:off x="5094830"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DU</a:t>
              </a:r>
              <a:endParaRPr lang="en-IN" sz="1200" dirty="0"/>
            </a:p>
          </p:txBody>
        </p:sp>
      </p:grpSp>
      <p:grpSp>
        <p:nvGrpSpPr>
          <p:cNvPr id="23" name="Group 22"/>
          <p:cNvGrpSpPr/>
          <p:nvPr/>
        </p:nvGrpSpPr>
        <p:grpSpPr>
          <a:xfrm rot="5400000">
            <a:off x="4881906" y="2764175"/>
            <a:ext cx="2857520" cy="1888448"/>
            <a:chOff x="3182924" y="462629"/>
            <a:chExt cx="2857520" cy="1888448"/>
          </a:xfrm>
        </p:grpSpPr>
        <p:sp>
          <p:nvSpPr>
            <p:cNvPr id="24" name="Rounded Rectangle 23"/>
            <p:cNvSpPr/>
            <p:nvPr/>
          </p:nvSpPr>
          <p:spPr>
            <a:xfrm>
              <a:off x="3182924" y="462629"/>
              <a:ext cx="2857520" cy="144676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#2 Compute Hardware</a:t>
              </a:r>
              <a:endParaRPr lang="en-IN" dirty="0"/>
            </a:p>
          </p:txBody>
        </p:sp>
        <p:sp>
          <p:nvSpPr>
            <p:cNvPr id="25" name="Rounded Rectangle 24"/>
            <p:cNvSpPr/>
            <p:nvPr/>
          </p:nvSpPr>
          <p:spPr>
            <a:xfrm>
              <a:off x="3468676" y="891257"/>
              <a:ext cx="1861148" cy="571504"/>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Service</a:t>
              </a:r>
              <a:endParaRPr lang="en-IN" sz="1400" dirty="0"/>
            </a:p>
          </p:txBody>
        </p:sp>
        <p:sp>
          <p:nvSpPr>
            <p:cNvPr id="26" name="Rounded Rectangle 25"/>
            <p:cNvSpPr/>
            <p:nvPr/>
          </p:nvSpPr>
          <p:spPr>
            <a:xfrm>
              <a:off x="3611552" y="1177009"/>
              <a:ext cx="1861148" cy="500066"/>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Service</a:t>
              </a:r>
              <a:endParaRPr lang="en-IN" sz="1400" dirty="0"/>
            </a:p>
          </p:txBody>
        </p:sp>
        <p:sp>
          <p:nvSpPr>
            <p:cNvPr id="27" name="Rounded Rectangle 26"/>
            <p:cNvSpPr/>
            <p:nvPr/>
          </p:nvSpPr>
          <p:spPr>
            <a:xfrm>
              <a:off x="3825866" y="1462761"/>
              <a:ext cx="1861148" cy="459688"/>
            </a:xfrm>
            <a:prstGeom prst="round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Service</a:t>
              </a:r>
              <a:endParaRPr lang="en-IN" sz="1400" dirty="0"/>
            </a:p>
          </p:txBody>
        </p:sp>
        <p:sp>
          <p:nvSpPr>
            <p:cNvPr id="28" name="Rounded Rectangle 27"/>
            <p:cNvSpPr/>
            <p:nvPr/>
          </p:nvSpPr>
          <p:spPr>
            <a:xfrm>
              <a:off x="3951822"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DU</a:t>
              </a:r>
              <a:endParaRPr lang="en-IN" sz="1200" dirty="0"/>
            </a:p>
          </p:txBody>
        </p:sp>
        <p:sp>
          <p:nvSpPr>
            <p:cNvPr id="29" name="Rounded Rectangle 28"/>
            <p:cNvSpPr/>
            <p:nvPr/>
          </p:nvSpPr>
          <p:spPr>
            <a:xfrm>
              <a:off x="4523326"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DU</a:t>
              </a:r>
              <a:endParaRPr lang="en-IN" sz="1200" dirty="0"/>
            </a:p>
          </p:txBody>
        </p:sp>
        <p:sp>
          <p:nvSpPr>
            <p:cNvPr id="30" name="Rounded Rectangle 29"/>
            <p:cNvSpPr/>
            <p:nvPr/>
          </p:nvSpPr>
          <p:spPr>
            <a:xfrm>
              <a:off x="5094830" y="178578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DU</a:t>
              </a:r>
              <a:endParaRPr lang="en-IN" sz="1200" dirty="0"/>
            </a:p>
          </p:txBody>
        </p:sp>
      </p:grpSp>
      <p:grpSp>
        <p:nvGrpSpPr>
          <p:cNvPr id="40" name="Group 39"/>
          <p:cNvGrpSpPr/>
          <p:nvPr/>
        </p:nvGrpSpPr>
        <p:grpSpPr>
          <a:xfrm>
            <a:off x="2325668" y="5500561"/>
            <a:ext cx="2857520" cy="1994052"/>
            <a:chOff x="2325668" y="5500561"/>
            <a:chExt cx="2857520" cy="1994052"/>
          </a:xfrm>
        </p:grpSpPr>
        <p:sp>
          <p:nvSpPr>
            <p:cNvPr id="41" name="Rounded Rectangle 40"/>
            <p:cNvSpPr/>
            <p:nvPr/>
          </p:nvSpPr>
          <p:spPr>
            <a:xfrm>
              <a:off x="2325668" y="5922977"/>
              <a:ext cx="2857520" cy="157163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#3 Compute Hardware</a:t>
              </a:r>
              <a:endParaRPr lang="en-IN" dirty="0"/>
            </a:p>
          </p:txBody>
        </p:sp>
        <p:sp>
          <p:nvSpPr>
            <p:cNvPr id="42" name="Rounded Rectangle 41"/>
            <p:cNvSpPr/>
            <p:nvPr/>
          </p:nvSpPr>
          <p:spPr>
            <a:xfrm>
              <a:off x="2611420" y="6494481"/>
              <a:ext cx="1143008" cy="500066"/>
            </a:xfrm>
            <a:prstGeom prst="roundRect">
              <a:avLst/>
            </a:prstGeom>
            <a:solidFill>
              <a:schemeClr val="accent3">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Data (#1)</a:t>
              </a:r>
              <a:endParaRPr lang="en-IN" sz="1400" dirty="0"/>
            </a:p>
          </p:txBody>
        </p:sp>
        <p:sp>
          <p:nvSpPr>
            <p:cNvPr id="43" name="Rounded Rectangle 42"/>
            <p:cNvSpPr/>
            <p:nvPr/>
          </p:nvSpPr>
          <p:spPr>
            <a:xfrm>
              <a:off x="3825866" y="6494481"/>
              <a:ext cx="1071570" cy="500066"/>
            </a:xfrm>
            <a:prstGeom prst="roundRect">
              <a:avLst/>
            </a:prstGeom>
            <a:solidFill>
              <a:schemeClr val="accent3">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Data (#2)</a:t>
              </a:r>
              <a:endParaRPr lang="en-IN" sz="1400" dirty="0"/>
            </a:p>
          </p:txBody>
        </p:sp>
        <p:sp>
          <p:nvSpPr>
            <p:cNvPr id="44" name="Rounded Rectangle 43"/>
            <p:cNvSpPr/>
            <p:nvPr/>
          </p:nvSpPr>
          <p:spPr>
            <a:xfrm>
              <a:off x="2825734" y="5994415"/>
              <a:ext cx="1861148" cy="459688"/>
            </a:xfrm>
            <a:prstGeom prst="roundRect">
              <a:avLst/>
            </a:prstGeom>
            <a:solidFill>
              <a:schemeClr val="accent3">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Data (#M )</a:t>
              </a:r>
              <a:endParaRPr lang="en-IN" sz="1400" dirty="0"/>
            </a:p>
          </p:txBody>
        </p:sp>
        <p:sp>
          <p:nvSpPr>
            <p:cNvPr id="45" name="Rounded Rectangle 44"/>
            <p:cNvSpPr/>
            <p:nvPr/>
          </p:nvSpPr>
          <p:spPr>
            <a:xfrm>
              <a:off x="2951690" y="5500561"/>
              <a:ext cx="516986" cy="5652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DP</a:t>
              </a:r>
              <a:endParaRPr lang="en-IN" sz="1200" dirty="0"/>
            </a:p>
          </p:txBody>
        </p:sp>
        <p:sp>
          <p:nvSpPr>
            <p:cNvPr id="46" name="Rounded Rectangle 45"/>
            <p:cNvSpPr/>
            <p:nvPr/>
          </p:nvSpPr>
          <p:spPr>
            <a:xfrm>
              <a:off x="3523194" y="5500561"/>
              <a:ext cx="516986" cy="5652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DP</a:t>
              </a:r>
              <a:endParaRPr lang="en-IN" sz="1200" dirty="0"/>
            </a:p>
          </p:txBody>
        </p:sp>
        <p:sp>
          <p:nvSpPr>
            <p:cNvPr id="47" name="Rounded Rectangle 46"/>
            <p:cNvSpPr/>
            <p:nvPr/>
          </p:nvSpPr>
          <p:spPr>
            <a:xfrm>
              <a:off x="4094698" y="5500561"/>
              <a:ext cx="516986" cy="5652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 DP</a:t>
              </a:r>
              <a:endParaRPr lang="en-IN" sz="1200" dirty="0"/>
            </a:p>
          </p:txBody>
        </p:sp>
      </p:grpSp>
      <p:sp>
        <p:nvSpPr>
          <p:cNvPr id="49" name="TextBox 48"/>
          <p:cNvSpPr txBox="1"/>
          <p:nvPr/>
        </p:nvSpPr>
        <p:spPr>
          <a:xfrm>
            <a:off x="5254626" y="5550256"/>
            <a:ext cx="2650084" cy="1015663"/>
          </a:xfrm>
          <a:prstGeom prst="rect">
            <a:avLst/>
          </a:prstGeom>
          <a:noFill/>
        </p:spPr>
        <p:txBody>
          <a:bodyPr wrap="none" rtlCol="0">
            <a:spAutoFit/>
          </a:bodyPr>
          <a:lstStyle/>
          <a:p>
            <a:r>
              <a:rPr lang="en-US" sz="1200" dirty="0" smtClean="0"/>
              <a:t>N is total number of Data Units </a:t>
            </a:r>
          </a:p>
          <a:p>
            <a:r>
              <a:rPr lang="en-US" sz="1200" dirty="0" smtClean="0"/>
              <a:t>across all Compute Services across</a:t>
            </a:r>
          </a:p>
          <a:p>
            <a:r>
              <a:rPr lang="en-US" sz="1200" dirty="0" smtClean="0"/>
              <a:t>all Compute Hardware for a dataset</a:t>
            </a:r>
          </a:p>
          <a:p>
            <a:endParaRPr lang="en-US" sz="1200" dirty="0" smtClean="0"/>
          </a:p>
          <a:p>
            <a:r>
              <a:rPr lang="en-US" sz="1200" dirty="0" smtClean="0"/>
              <a:t>M is total number of datasets</a:t>
            </a:r>
            <a:endParaRPr lang="en-IN" sz="1200" dirty="0"/>
          </a:p>
        </p:txBody>
      </p:sp>
      <p:sp>
        <p:nvSpPr>
          <p:cNvPr id="50" name="Right Arrow 49"/>
          <p:cNvSpPr/>
          <p:nvPr/>
        </p:nvSpPr>
        <p:spPr>
          <a:xfrm rot="10800000">
            <a:off x="1754164" y="6494481"/>
            <a:ext cx="7143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396842" y="6565919"/>
            <a:ext cx="1415772" cy="369332"/>
          </a:xfrm>
          <a:prstGeom prst="rect">
            <a:avLst/>
          </a:prstGeom>
          <a:noFill/>
        </p:spPr>
        <p:txBody>
          <a:bodyPr wrap="none" rtlCol="0">
            <a:spAutoFit/>
          </a:bodyPr>
          <a:lstStyle/>
          <a:p>
            <a:r>
              <a:rPr lang="en-US" dirty="0" smtClean="0"/>
              <a:t>Driver Code</a:t>
            </a:r>
            <a:endParaRPr lang="en-IN" dirty="0"/>
          </a:p>
        </p:txBody>
      </p:sp>
      <p:sp>
        <p:nvSpPr>
          <p:cNvPr id="52" name="TextBox 51"/>
          <p:cNvSpPr txBox="1"/>
          <p:nvPr/>
        </p:nvSpPr>
        <p:spPr>
          <a:xfrm>
            <a:off x="2261499" y="3636961"/>
            <a:ext cx="2993127" cy="646331"/>
          </a:xfrm>
          <a:prstGeom prst="rect">
            <a:avLst/>
          </a:prstGeom>
          <a:noFill/>
        </p:spPr>
        <p:txBody>
          <a:bodyPr wrap="none" rtlCol="0" anchor="ctr" anchorCtr="1">
            <a:spAutoFit/>
          </a:bodyPr>
          <a:lstStyle/>
          <a:p>
            <a:r>
              <a:rPr lang="en-US" dirty="0" smtClean="0"/>
              <a:t>	Data Ring </a:t>
            </a:r>
          </a:p>
          <a:p>
            <a:r>
              <a:rPr lang="en-US" dirty="0" smtClean="0"/>
              <a:t>Distributed Storage System</a:t>
            </a:r>
            <a:endParaRPr lang="en-IN" dirty="0"/>
          </a:p>
        </p:txBody>
      </p:sp>
      <p:sp>
        <p:nvSpPr>
          <p:cNvPr id="53" name="Right Arrow 52"/>
          <p:cNvSpPr/>
          <p:nvPr/>
        </p:nvSpPr>
        <p:spPr>
          <a:xfrm rot="2605855">
            <a:off x="2257497" y="2889846"/>
            <a:ext cx="16011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188127" y="52919"/>
            <a:ext cx="4480714" cy="369332"/>
          </a:xfrm>
          <a:prstGeom prst="rect">
            <a:avLst/>
          </a:prstGeom>
          <a:noFill/>
        </p:spPr>
        <p:txBody>
          <a:bodyPr wrap="none" rtlCol="0">
            <a:spAutoFit/>
          </a:bodyPr>
          <a:lstStyle/>
          <a:p>
            <a:r>
              <a:rPr lang="en-US" dirty="0" err="1" smtClean="0">
                <a:solidFill>
                  <a:srgbClr val="0070C0"/>
                </a:solidFill>
              </a:rPr>
              <a:t>Scabi</a:t>
            </a:r>
            <a:r>
              <a:rPr lang="en-US" dirty="0" smtClean="0">
                <a:solidFill>
                  <a:srgbClr val="0070C0"/>
                </a:solidFill>
              </a:rPr>
              <a:t> Data Driven Framework (continued)</a:t>
            </a:r>
            <a:endParaRPr lang="en-IN" dirty="0">
              <a:solidFill>
                <a:srgbClr val="0070C0"/>
              </a:solidFill>
            </a:endParaRPr>
          </a:p>
        </p:txBody>
      </p:sp>
      <p:sp>
        <p:nvSpPr>
          <p:cNvPr id="54" name="TextBox 53"/>
          <p:cNvSpPr txBox="1"/>
          <p:nvPr/>
        </p:nvSpPr>
        <p:spPr>
          <a:xfrm>
            <a:off x="5621340" y="350813"/>
            <a:ext cx="2351926" cy="276999"/>
          </a:xfrm>
          <a:prstGeom prst="rect">
            <a:avLst/>
          </a:prstGeom>
          <a:noFill/>
        </p:spPr>
        <p:txBody>
          <a:bodyPr wrap="none" rtlCol="0">
            <a:spAutoFit/>
          </a:bodyPr>
          <a:lstStyle/>
          <a:p>
            <a:r>
              <a:rPr lang="en-US" sz="1200" dirty="0" smtClean="0"/>
              <a:t>m, n, p are any variable number</a:t>
            </a:r>
            <a:endParaRPr lang="en-IN" sz="1200" dirty="0"/>
          </a:p>
        </p:txBody>
      </p:sp>
      <p:sp>
        <p:nvSpPr>
          <p:cNvPr id="55" name="Rounded Rectangle 54"/>
          <p:cNvSpPr/>
          <p:nvPr/>
        </p:nvSpPr>
        <p:spPr>
          <a:xfrm>
            <a:off x="5683254" y="70800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DU</a:t>
            </a:r>
            <a:endParaRPr lang="en-IN" sz="1200" dirty="0"/>
          </a:p>
        </p:txBody>
      </p:sp>
      <p:sp>
        <p:nvSpPr>
          <p:cNvPr id="56" name="Rounded Rectangle 55"/>
          <p:cNvSpPr/>
          <p:nvPr/>
        </p:nvSpPr>
        <p:spPr>
          <a:xfrm>
            <a:off x="5683254" y="1422383"/>
            <a:ext cx="516986" cy="5652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DP</a:t>
            </a:r>
            <a:endParaRPr lang="en-IN" sz="1200" dirty="0"/>
          </a:p>
        </p:txBody>
      </p:sp>
      <p:sp>
        <p:nvSpPr>
          <p:cNvPr id="57" name="TextBox 56"/>
          <p:cNvSpPr txBox="1"/>
          <p:nvPr/>
        </p:nvSpPr>
        <p:spPr>
          <a:xfrm>
            <a:off x="6179860" y="779441"/>
            <a:ext cx="1146468" cy="369332"/>
          </a:xfrm>
          <a:prstGeom prst="rect">
            <a:avLst/>
          </a:prstGeom>
          <a:noFill/>
        </p:spPr>
        <p:txBody>
          <a:bodyPr wrap="none" rtlCol="0">
            <a:spAutoFit/>
          </a:bodyPr>
          <a:lstStyle/>
          <a:p>
            <a:r>
              <a:rPr lang="en-US" dirty="0" smtClean="0"/>
              <a:t>Data Unit</a:t>
            </a:r>
            <a:endParaRPr lang="en-IN" dirty="0"/>
          </a:p>
        </p:txBody>
      </p:sp>
      <p:sp>
        <p:nvSpPr>
          <p:cNvPr id="58" name="TextBox 57"/>
          <p:cNvSpPr txBox="1"/>
          <p:nvPr/>
        </p:nvSpPr>
        <p:spPr>
          <a:xfrm>
            <a:off x="6183320" y="1493821"/>
            <a:ext cx="1582484" cy="369332"/>
          </a:xfrm>
          <a:prstGeom prst="rect">
            <a:avLst/>
          </a:prstGeom>
          <a:noFill/>
        </p:spPr>
        <p:txBody>
          <a:bodyPr wrap="none" rtlCol="0">
            <a:spAutoFit/>
          </a:bodyPr>
          <a:lstStyle/>
          <a:p>
            <a:r>
              <a:rPr lang="en-US" dirty="0" smtClean="0"/>
              <a:t>Data Partition</a:t>
            </a:r>
            <a:endParaRPr lang="en-IN" dirty="0"/>
          </a:p>
        </p:txBody>
      </p:sp>
      <p:sp>
        <p:nvSpPr>
          <p:cNvPr id="59" name="TextBox 58"/>
          <p:cNvSpPr txBox="1"/>
          <p:nvPr/>
        </p:nvSpPr>
        <p:spPr>
          <a:xfrm>
            <a:off x="245000" y="552985"/>
            <a:ext cx="1223412" cy="369332"/>
          </a:xfrm>
          <a:prstGeom prst="rect">
            <a:avLst/>
          </a:prstGeom>
          <a:noFill/>
        </p:spPr>
        <p:txBody>
          <a:bodyPr wrap="none" rtlCol="0">
            <a:spAutoFit/>
          </a:bodyPr>
          <a:lstStyle/>
          <a:p>
            <a:r>
              <a:rPr lang="en-US" dirty="0" smtClean="0"/>
              <a:t>Figure 1.1</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5040312" y="493689"/>
            <a:ext cx="3857652" cy="407196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Data Partition DP</a:t>
            </a:r>
            <a:endParaRPr lang="en-IN" sz="1200" dirty="0"/>
          </a:p>
        </p:txBody>
      </p:sp>
      <p:sp>
        <p:nvSpPr>
          <p:cNvPr id="25" name="Rounded Rectangle 24"/>
          <p:cNvSpPr/>
          <p:nvPr/>
        </p:nvSpPr>
        <p:spPr>
          <a:xfrm>
            <a:off x="5254626" y="993755"/>
            <a:ext cx="2786082" cy="264320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#1 Data Page DPE</a:t>
            </a:r>
            <a:endParaRPr lang="en-IN" sz="1200" dirty="0"/>
          </a:p>
        </p:txBody>
      </p:sp>
      <p:sp>
        <p:nvSpPr>
          <p:cNvPr id="24" name="Rounded Rectangle 23"/>
          <p:cNvSpPr/>
          <p:nvPr/>
        </p:nvSpPr>
        <p:spPr>
          <a:xfrm>
            <a:off x="5540378" y="1422383"/>
            <a:ext cx="2786082" cy="264320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#2 Data Page DPE</a:t>
            </a:r>
            <a:endParaRPr lang="en-IN" sz="1200" dirty="0"/>
          </a:p>
        </p:txBody>
      </p:sp>
      <p:sp>
        <p:nvSpPr>
          <p:cNvPr id="22" name="Rounded Rectangle 21"/>
          <p:cNvSpPr/>
          <p:nvPr/>
        </p:nvSpPr>
        <p:spPr>
          <a:xfrm>
            <a:off x="5897568" y="1851011"/>
            <a:ext cx="2786082" cy="264320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#k Data Page DPE</a:t>
            </a:r>
            <a:endParaRPr lang="en-IN" sz="1200" dirty="0"/>
          </a:p>
        </p:txBody>
      </p:sp>
      <p:sp>
        <p:nvSpPr>
          <p:cNvPr id="14" name="Rounded Rectangle 13"/>
          <p:cNvSpPr/>
          <p:nvPr/>
        </p:nvSpPr>
        <p:spPr>
          <a:xfrm>
            <a:off x="253966" y="2208201"/>
            <a:ext cx="3429024" cy="171451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#p Data Unit DU</a:t>
            </a:r>
            <a:endParaRPr lang="en-IN" sz="1200" dirty="0"/>
          </a:p>
        </p:txBody>
      </p:sp>
      <p:sp>
        <p:nvSpPr>
          <p:cNvPr id="16" name="Rounded Rectangle 15"/>
          <p:cNvSpPr/>
          <p:nvPr/>
        </p:nvSpPr>
        <p:spPr>
          <a:xfrm>
            <a:off x="682594" y="2565391"/>
            <a:ext cx="2214578" cy="64294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#1 Data Partition DP</a:t>
            </a:r>
            <a:endParaRPr lang="en-IN" sz="1200" dirty="0"/>
          </a:p>
        </p:txBody>
      </p:sp>
      <p:sp>
        <p:nvSpPr>
          <p:cNvPr id="6" name="Oval 5"/>
          <p:cNvSpPr/>
          <p:nvPr/>
        </p:nvSpPr>
        <p:spPr>
          <a:xfrm>
            <a:off x="325404" y="3708399"/>
            <a:ext cx="3714776" cy="3714776"/>
          </a:xfrm>
          <a:prstGeom prst="ellipse">
            <a:avLst/>
          </a:prstGeom>
          <a:noFill/>
          <a:ln w="254000" cmpd="sng">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896908" y="2851143"/>
            <a:ext cx="2214578" cy="64294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#2 Data Partition DP</a:t>
            </a:r>
            <a:endParaRPr lang="en-IN" sz="1200" dirty="0"/>
          </a:p>
        </p:txBody>
      </p:sp>
      <p:sp>
        <p:nvSpPr>
          <p:cNvPr id="12" name="Rounded Rectangle 11"/>
          <p:cNvSpPr/>
          <p:nvPr/>
        </p:nvSpPr>
        <p:spPr>
          <a:xfrm>
            <a:off x="1111222" y="3136895"/>
            <a:ext cx="2214578" cy="64294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#M Data Partition DP</a:t>
            </a:r>
            <a:endParaRPr lang="en-IN" sz="1200" dirty="0"/>
          </a:p>
        </p:txBody>
      </p:sp>
      <p:sp>
        <p:nvSpPr>
          <p:cNvPr id="17" name="Rounded Rectangle 16"/>
          <p:cNvSpPr/>
          <p:nvPr/>
        </p:nvSpPr>
        <p:spPr>
          <a:xfrm>
            <a:off x="6183320" y="2289163"/>
            <a:ext cx="2214578" cy="5619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Memory</a:t>
            </a:r>
          </a:p>
          <a:p>
            <a:pPr algn="ctr"/>
            <a:r>
              <a:rPr lang="en-US" sz="1200" dirty="0" smtClean="0"/>
              <a:t>In-memory, Off-heap</a:t>
            </a:r>
            <a:endParaRPr lang="en-IN" sz="1200" dirty="0"/>
          </a:p>
        </p:txBody>
      </p:sp>
      <p:sp>
        <p:nvSpPr>
          <p:cNvPr id="18" name="Rounded Rectangle 17"/>
          <p:cNvSpPr/>
          <p:nvPr/>
        </p:nvSpPr>
        <p:spPr>
          <a:xfrm>
            <a:off x="6183320" y="2922581"/>
            <a:ext cx="2214578" cy="571504"/>
          </a:xfrm>
          <a:prstGeom prst="roundRect">
            <a:avLst/>
          </a:prstGeom>
          <a:solidFill>
            <a:srgbClr val="9781B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Local Cache</a:t>
            </a:r>
          </a:p>
          <a:p>
            <a:pPr algn="ctr"/>
            <a:r>
              <a:rPr lang="en-US" sz="1200" dirty="0" smtClean="0"/>
              <a:t>Memory-mapped, Local file</a:t>
            </a:r>
            <a:endParaRPr lang="en-IN" sz="1200" dirty="0"/>
          </a:p>
        </p:txBody>
      </p:sp>
      <p:sp>
        <p:nvSpPr>
          <p:cNvPr id="19" name="Rounded Rectangle 18"/>
          <p:cNvSpPr/>
          <p:nvPr/>
        </p:nvSpPr>
        <p:spPr>
          <a:xfrm>
            <a:off x="1325536" y="3494085"/>
            <a:ext cx="571504" cy="56529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DPE</a:t>
            </a:r>
            <a:endParaRPr lang="en-IN" sz="1200" dirty="0"/>
          </a:p>
        </p:txBody>
      </p:sp>
      <p:sp>
        <p:nvSpPr>
          <p:cNvPr id="20" name="Rounded Rectangle 19"/>
          <p:cNvSpPr/>
          <p:nvPr/>
        </p:nvSpPr>
        <p:spPr>
          <a:xfrm>
            <a:off x="1968478" y="3494085"/>
            <a:ext cx="571504" cy="56529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DPE</a:t>
            </a:r>
            <a:endParaRPr lang="en-IN" sz="1200" dirty="0"/>
          </a:p>
        </p:txBody>
      </p:sp>
      <p:sp>
        <p:nvSpPr>
          <p:cNvPr id="21" name="Rounded Rectangle 20"/>
          <p:cNvSpPr/>
          <p:nvPr/>
        </p:nvSpPr>
        <p:spPr>
          <a:xfrm>
            <a:off x="2611420" y="3494085"/>
            <a:ext cx="571504" cy="56529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 DPE</a:t>
            </a:r>
            <a:endParaRPr lang="en-IN" sz="1200" dirty="0"/>
          </a:p>
        </p:txBody>
      </p:sp>
      <p:sp>
        <p:nvSpPr>
          <p:cNvPr id="26" name="Oval 25"/>
          <p:cNvSpPr/>
          <p:nvPr/>
        </p:nvSpPr>
        <p:spPr>
          <a:xfrm>
            <a:off x="5397502" y="3708399"/>
            <a:ext cx="3714776" cy="3714776"/>
          </a:xfrm>
          <a:prstGeom prst="ellipse">
            <a:avLst/>
          </a:prstGeom>
          <a:noFill/>
          <a:ln w="254000" cmpd="sng">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6183320" y="3565523"/>
            <a:ext cx="2214578" cy="71438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Unbounded storage</a:t>
            </a:r>
          </a:p>
          <a:p>
            <a:pPr algn="ctr"/>
            <a:r>
              <a:rPr lang="en-US" sz="1200" dirty="0" smtClean="0"/>
              <a:t>Data Ring Distributed Storage System</a:t>
            </a:r>
            <a:endParaRPr lang="en-IN" sz="1200" dirty="0"/>
          </a:p>
        </p:txBody>
      </p:sp>
      <p:sp>
        <p:nvSpPr>
          <p:cNvPr id="27" name="Right Arrow 26"/>
          <p:cNvSpPr/>
          <p:nvPr/>
        </p:nvSpPr>
        <p:spPr>
          <a:xfrm>
            <a:off x="3397238" y="3279771"/>
            <a:ext cx="16011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rot="10800000">
            <a:off x="4217485" y="1136632"/>
            <a:ext cx="16011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825470" y="1065193"/>
            <a:ext cx="3714776" cy="830997"/>
          </a:xfrm>
          <a:prstGeom prst="rect">
            <a:avLst/>
          </a:prstGeom>
          <a:noFill/>
        </p:spPr>
        <p:txBody>
          <a:bodyPr wrap="square" rtlCol="0">
            <a:spAutoFit/>
          </a:bodyPr>
          <a:lstStyle/>
          <a:p>
            <a:r>
              <a:rPr lang="en-US" sz="1200" dirty="0" smtClean="0"/>
              <a:t>Most Recently Used (MRU) Of Data Pages (DPE)</a:t>
            </a:r>
          </a:p>
          <a:p>
            <a:r>
              <a:rPr lang="en-US" sz="1200" dirty="0" smtClean="0"/>
              <a:t>Data Page size = 64 MB (Configurable)</a:t>
            </a:r>
          </a:p>
          <a:p>
            <a:r>
              <a:rPr lang="en-US" sz="1200" dirty="0" smtClean="0"/>
              <a:t>Time To Live (TTL) = 1000 ms (Configurable)</a:t>
            </a:r>
          </a:p>
          <a:p>
            <a:endParaRPr lang="en-IN" sz="1200" dirty="0"/>
          </a:p>
        </p:txBody>
      </p:sp>
      <p:sp>
        <p:nvSpPr>
          <p:cNvPr id="31" name="TextBox 30"/>
          <p:cNvSpPr txBox="1"/>
          <p:nvPr/>
        </p:nvSpPr>
        <p:spPr>
          <a:xfrm>
            <a:off x="5754692" y="5633836"/>
            <a:ext cx="2993127" cy="646331"/>
          </a:xfrm>
          <a:prstGeom prst="rect">
            <a:avLst/>
          </a:prstGeom>
          <a:noFill/>
        </p:spPr>
        <p:txBody>
          <a:bodyPr wrap="none" rtlCol="0" anchor="ctr" anchorCtr="1">
            <a:spAutoFit/>
          </a:bodyPr>
          <a:lstStyle/>
          <a:p>
            <a:r>
              <a:rPr lang="en-US" dirty="0" smtClean="0"/>
              <a:t>	Data Ring </a:t>
            </a:r>
          </a:p>
          <a:p>
            <a:r>
              <a:rPr lang="en-US" dirty="0" smtClean="0"/>
              <a:t>Distributed Storage System</a:t>
            </a:r>
            <a:endParaRPr lang="en-IN" dirty="0"/>
          </a:p>
        </p:txBody>
      </p:sp>
      <p:sp>
        <p:nvSpPr>
          <p:cNvPr id="32" name="TextBox 31"/>
          <p:cNvSpPr txBox="1"/>
          <p:nvPr/>
        </p:nvSpPr>
        <p:spPr>
          <a:xfrm>
            <a:off x="682594" y="5562398"/>
            <a:ext cx="2993127" cy="646331"/>
          </a:xfrm>
          <a:prstGeom prst="rect">
            <a:avLst/>
          </a:prstGeom>
          <a:noFill/>
        </p:spPr>
        <p:txBody>
          <a:bodyPr wrap="none" rtlCol="0" anchor="ctr" anchorCtr="1">
            <a:spAutoFit/>
          </a:bodyPr>
          <a:lstStyle/>
          <a:p>
            <a:r>
              <a:rPr lang="en-US" dirty="0" smtClean="0"/>
              <a:t>	Data Ring </a:t>
            </a:r>
          </a:p>
          <a:p>
            <a:r>
              <a:rPr lang="en-US" dirty="0" smtClean="0"/>
              <a:t>Distributed Storage System</a:t>
            </a:r>
            <a:endParaRPr lang="en-IN" dirty="0"/>
          </a:p>
        </p:txBody>
      </p:sp>
      <p:sp>
        <p:nvSpPr>
          <p:cNvPr id="33" name="Right Arrow 32"/>
          <p:cNvSpPr/>
          <p:nvPr/>
        </p:nvSpPr>
        <p:spPr>
          <a:xfrm rot="2605855">
            <a:off x="5487765" y="4906828"/>
            <a:ext cx="16011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2605855">
            <a:off x="415667" y="4811420"/>
            <a:ext cx="16011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188127" y="52919"/>
            <a:ext cx="4480714" cy="369332"/>
          </a:xfrm>
          <a:prstGeom prst="rect">
            <a:avLst/>
          </a:prstGeom>
          <a:noFill/>
        </p:spPr>
        <p:txBody>
          <a:bodyPr wrap="none" rtlCol="0">
            <a:spAutoFit/>
          </a:bodyPr>
          <a:lstStyle/>
          <a:p>
            <a:r>
              <a:rPr lang="en-US" dirty="0" err="1" smtClean="0">
                <a:solidFill>
                  <a:srgbClr val="0070C0"/>
                </a:solidFill>
              </a:rPr>
              <a:t>Scabi</a:t>
            </a:r>
            <a:r>
              <a:rPr lang="en-US" dirty="0" smtClean="0">
                <a:solidFill>
                  <a:srgbClr val="0070C0"/>
                </a:solidFill>
              </a:rPr>
              <a:t> Data Driven Framework (continued)</a:t>
            </a:r>
            <a:endParaRPr lang="en-IN" dirty="0">
              <a:solidFill>
                <a:srgbClr val="0070C0"/>
              </a:solidFill>
            </a:endParaRPr>
          </a:p>
        </p:txBody>
      </p:sp>
      <p:sp>
        <p:nvSpPr>
          <p:cNvPr id="36" name="TextBox 35"/>
          <p:cNvSpPr txBox="1"/>
          <p:nvPr/>
        </p:nvSpPr>
        <p:spPr>
          <a:xfrm>
            <a:off x="468280" y="1708135"/>
            <a:ext cx="2201244" cy="461665"/>
          </a:xfrm>
          <a:prstGeom prst="rect">
            <a:avLst/>
          </a:prstGeom>
          <a:noFill/>
        </p:spPr>
        <p:txBody>
          <a:bodyPr wrap="none" rtlCol="0">
            <a:spAutoFit/>
          </a:bodyPr>
          <a:lstStyle/>
          <a:p>
            <a:r>
              <a:rPr lang="en-US" sz="1200" dirty="0" smtClean="0"/>
              <a:t>p, k are any variable number</a:t>
            </a:r>
          </a:p>
          <a:p>
            <a:r>
              <a:rPr lang="en-US" sz="1200" dirty="0" smtClean="0"/>
              <a:t>M is total number of datasets</a:t>
            </a:r>
            <a:endParaRPr lang="en-IN" sz="1200"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37" name="TextBox 36"/>
          <p:cNvSpPr txBox="1"/>
          <p:nvPr/>
        </p:nvSpPr>
        <p:spPr>
          <a:xfrm>
            <a:off x="245000" y="552985"/>
            <a:ext cx="1223412" cy="369332"/>
          </a:xfrm>
          <a:prstGeom prst="rect">
            <a:avLst/>
          </a:prstGeom>
          <a:noFill/>
        </p:spPr>
        <p:txBody>
          <a:bodyPr wrap="none" rtlCol="0">
            <a:spAutoFit/>
          </a:bodyPr>
          <a:lstStyle/>
          <a:p>
            <a:r>
              <a:rPr lang="en-US" dirty="0" smtClean="0"/>
              <a:t>Figure 1.2</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TotalTime>
  <Words>10890</Words>
  <Application>LibreOffice/5.0.2.2$Linux_X86_64 LibreOffice_project/00m0$Build-2</Application>
  <PresentationFormat>Custom</PresentationFormat>
  <Paragraphs>1371</Paragraphs>
  <Slides>74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1124</cp:revision>
  <dcterms:created xsi:type="dcterms:W3CDTF">2016-02-23T07:59:53Z</dcterms:created>
  <dcterms:modified xsi:type="dcterms:W3CDTF">2016-11-21T12:32:39Z</dcterms:modified>
  <dc:language>en-IN</dc:language>
</cp:coreProperties>
</file>