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53" d="100"/>
          <a:sy n="53"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74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VTON - A 2D Virtual Try-ON…"/>
          <p:cNvSpPr txBox="1">
            <a:spLocks noGrp="1"/>
          </p:cNvSpPr>
          <p:nvPr>
            <p:ph type="body" idx="21"/>
          </p:nvPr>
        </p:nvSpPr>
        <p:spPr>
          <a:xfrm>
            <a:off x="464688" y="712968"/>
            <a:ext cx="19456274" cy="211471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297179">
              <a:defRPr sz="6713" b="0">
                <a:solidFill>
                  <a:srgbClr val="0054A6"/>
                </a:solidFill>
                <a:latin typeface="Times Roman"/>
                <a:ea typeface="Times Roman"/>
                <a:cs typeface="Times Roman"/>
                <a:sym typeface="Times Roman"/>
              </a:defRPr>
            </a:pPr>
            <a:r>
              <a:rPr dirty="0"/>
              <a:t>                             </a:t>
            </a:r>
            <a:r>
              <a:rPr lang="en-US" dirty="0"/>
              <a:t> </a:t>
            </a:r>
            <a:r>
              <a:rPr sz="6258" dirty="0">
                <a:solidFill>
                  <a:schemeClr val="accent1">
                    <a:lumOff val="-13575"/>
                  </a:schemeClr>
                </a:solidFill>
              </a:rPr>
              <a:t>VTON - A 2D Virtual </a:t>
            </a:r>
            <a:r>
              <a:rPr sz="6258" dirty="0" err="1">
                <a:solidFill>
                  <a:schemeClr val="accent1">
                    <a:lumOff val="-13575"/>
                  </a:schemeClr>
                </a:solidFill>
              </a:rPr>
              <a:t>Try-ON</a:t>
            </a:r>
            <a:r>
              <a:rPr sz="6258" dirty="0">
                <a:solidFill>
                  <a:schemeClr val="accent1">
                    <a:lumOff val="-13575"/>
                  </a:schemeClr>
                </a:solidFill>
              </a:rPr>
              <a:t>                                </a:t>
            </a:r>
            <a:endParaRPr sz="195" dirty="0">
              <a:solidFill>
                <a:srgbClr val="000000"/>
              </a:solidFill>
            </a:endParaRPr>
          </a:p>
          <a:p>
            <a:pPr marL="0" lvl="8" indent="2377439" defTabSz="297179">
              <a:lnSpc>
                <a:spcPct val="100000"/>
              </a:lnSpc>
              <a:spcBef>
                <a:spcPts val="0"/>
              </a:spcBef>
              <a:buSzTx/>
              <a:buNone/>
              <a:defRPr sz="4113">
                <a:solidFill>
                  <a:srgbClr val="3284BF"/>
                </a:solidFill>
                <a:latin typeface="Times Roman"/>
                <a:ea typeface="Times Roman"/>
                <a:cs typeface="Times Roman"/>
                <a:sym typeface="Times Roman"/>
              </a:defRPr>
            </a:pPr>
            <a:r>
              <a:rPr sz="650" dirty="0">
                <a:solidFill>
                  <a:srgbClr val="000000"/>
                </a:solidFill>
              </a:rPr>
              <a:t>                                                                       </a:t>
            </a:r>
            <a:r>
              <a:rPr lang="en-US" sz="650" dirty="0">
                <a:solidFill>
                  <a:srgbClr val="000000"/>
                </a:solidFill>
              </a:rPr>
              <a:t>                                    </a:t>
            </a:r>
            <a:r>
              <a:rPr sz="650" dirty="0">
                <a:solidFill>
                  <a:srgbClr val="000000"/>
                </a:solidFill>
              </a:rPr>
              <a:t>    </a:t>
            </a:r>
            <a:r>
              <a:rPr sz="195" dirty="0">
                <a:solidFill>
                  <a:srgbClr val="000000"/>
                </a:solidFill>
              </a:rPr>
              <a:t> </a:t>
            </a:r>
            <a:r>
              <a:rPr sz="3658" dirty="0" err="1"/>
              <a:t>Dilshath</a:t>
            </a:r>
            <a:r>
              <a:rPr sz="3658" dirty="0"/>
              <a:t> Shaik, Khoury College of Compute Sciences (The Roux Institute)</a:t>
            </a:r>
            <a:endParaRPr sz="195" dirty="0">
              <a:solidFill>
                <a:srgbClr val="000000"/>
              </a:solidFill>
            </a:endParaRPr>
          </a:p>
          <a:p>
            <a:pPr marL="0" lvl="8" indent="2377439" defTabSz="297179">
              <a:lnSpc>
                <a:spcPct val="100000"/>
              </a:lnSpc>
              <a:spcBef>
                <a:spcPts val="0"/>
              </a:spcBef>
              <a:buSzTx/>
              <a:buNone/>
              <a:defRPr sz="4113">
                <a:solidFill>
                  <a:srgbClr val="3284BF"/>
                </a:solidFill>
                <a:latin typeface="Times Roman"/>
                <a:ea typeface="Times Roman"/>
                <a:cs typeface="Times Roman"/>
                <a:sym typeface="Times Roman"/>
              </a:defRPr>
            </a:pPr>
            <a:r>
              <a:rPr sz="650" dirty="0">
                <a:solidFill>
                  <a:srgbClr val="000000"/>
                </a:solidFill>
              </a:rPr>
              <a:t>                                                                                                                                                                                </a:t>
            </a:r>
          </a:p>
          <a:p>
            <a:pPr defTabSz="536575">
              <a:defRPr sz="2209"/>
            </a:pPr>
            <a:r>
              <a:rPr dirty="0"/>
              <a:t> </a:t>
            </a:r>
          </a:p>
        </p:txBody>
      </p:sp>
      <p:sp>
        <p:nvSpPr>
          <p:cNvPr id="152" name="Introduction…"/>
          <p:cNvSpPr txBox="1">
            <a:spLocks noGrp="1"/>
          </p:cNvSpPr>
          <p:nvPr>
            <p:ph type="ctrTitle"/>
          </p:nvPr>
        </p:nvSpPr>
        <p:spPr>
          <a:xfrm>
            <a:off x="980248" y="2630075"/>
            <a:ext cx="6546163" cy="3754991"/>
          </a:xfrm>
          <a:prstGeom prst="rect">
            <a:avLst/>
          </a:prstGeom>
        </p:spPr>
        <p:txBody>
          <a:bodyPr>
            <a:normAutofit/>
          </a:bodyPr>
          <a:lstStyle/>
          <a:p>
            <a:pPr lvl="4" indent="1298447" algn="just" defTabSz="1731220">
              <a:lnSpc>
                <a:spcPct val="120000"/>
              </a:lnSpc>
              <a:defRPr sz="3621" spc="-72"/>
            </a:pPr>
            <a:r>
              <a:rPr lang="en-US" sz="3905" spc="-78" dirty="0">
                <a:solidFill>
                  <a:schemeClr val="accent1">
                    <a:lumOff val="-13575"/>
                  </a:schemeClr>
                </a:solidFill>
                <a:latin typeface="Times Roman"/>
                <a:ea typeface="Times Roman"/>
                <a:cs typeface="Times Roman"/>
                <a:sym typeface="Times Roman"/>
              </a:rPr>
              <a:t>  </a:t>
            </a:r>
            <a:r>
              <a:rPr sz="3600" spc="-78" dirty="0">
                <a:solidFill>
                  <a:schemeClr val="accent1">
                    <a:lumOff val="-13575"/>
                  </a:schemeClr>
                </a:solidFill>
                <a:latin typeface="Times Roman"/>
                <a:ea typeface="Times Roman"/>
                <a:cs typeface="Times Roman"/>
                <a:sym typeface="Times Roman"/>
              </a:rPr>
              <a:t>Introduction</a:t>
            </a:r>
            <a:r>
              <a:rPr sz="2840" spc="-56" dirty="0"/>
              <a:t> </a:t>
            </a:r>
          </a:p>
          <a:p>
            <a:pPr algn="just" defTabSz="1731220">
              <a:lnSpc>
                <a:spcPct val="100000"/>
              </a:lnSpc>
              <a:defRPr sz="1917" b="0" spc="-38">
                <a:latin typeface="Times Roman"/>
                <a:ea typeface="Times Roman"/>
                <a:cs typeface="Times Roman"/>
                <a:sym typeface="Times Roman"/>
              </a:defRPr>
            </a:pPr>
            <a:r>
              <a:rPr dirty="0"/>
              <a:t>In the rapidly evolving digital landscape, the fashion industry seeks innovative solutions to enhance online shopping experiences. Despite significant advancements in this area, the quality of the resulting images often falls short, primarily due to their limited resolution (for instance, 256x192 pixels), which doesn’t meet the expectations of online shoppers</a:t>
            </a:r>
            <a:r>
              <a:rPr lang="en-US" dirty="0"/>
              <a:t>. By leveraging high-resolution imagery and advanced algorithms, VTON offers a remarkably realistic and detailed garment fitting experience,</a:t>
            </a:r>
            <a:r>
              <a:rPr dirty="0"/>
              <a:t> a new standard for accuracy and user engagement in the virtual fashion domain.</a:t>
            </a:r>
          </a:p>
        </p:txBody>
      </p:sp>
      <p:sp>
        <p:nvSpPr>
          <p:cNvPr id="153" name="Background…"/>
          <p:cNvSpPr txBox="1">
            <a:spLocks noGrp="1"/>
          </p:cNvSpPr>
          <p:nvPr>
            <p:ph type="subTitle" sz="quarter" idx="1"/>
          </p:nvPr>
        </p:nvSpPr>
        <p:spPr>
          <a:xfrm>
            <a:off x="934159" y="6578600"/>
            <a:ext cx="6592251" cy="3979424"/>
          </a:xfrm>
          <a:prstGeom prst="rect">
            <a:avLst/>
          </a:prstGeom>
        </p:spPr>
        <p:txBody>
          <a:bodyPr>
            <a:normAutofit/>
          </a:bodyPr>
          <a:lstStyle/>
          <a:p>
            <a:pPr lvl="4" indent="1024127" algn="just" defTabSz="462280">
              <a:defRPr sz="2184"/>
            </a:pPr>
            <a:r>
              <a:rPr dirty="0"/>
              <a:t> </a:t>
            </a:r>
            <a:r>
              <a:rPr lang="en-US" dirty="0"/>
              <a:t>  </a:t>
            </a:r>
            <a:r>
              <a:rPr dirty="0"/>
              <a:t> </a:t>
            </a:r>
            <a:r>
              <a:rPr lang="en-US" dirty="0"/>
              <a:t>    </a:t>
            </a:r>
            <a:r>
              <a:rPr sz="3600" dirty="0">
                <a:solidFill>
                  <a:schemeClr val="accent1">
                    <a:lumOff val="-13575"/>
                  </a:schemeClr>
                </a:solidFill>
                <a:latin typeface="Times Roman"/>
                <a:ea typeface="Times Roman"/>
                <a:cs typeface="Times Roman"/>
                <a:sym typeface="Times Roman"/>
              </a:rPr>
              <a:t>Background</a:t>
            </a:r>
          </a:p>
          <a:p>
            <a:pPr marL="227584" indent="-227584" algn="just" defTabSz="462280">
              <a:buSzPct val="123000"/>
              <a:buChar char="•"/>
              <a:defRPr sz="1792" b="0">
                <a:latin typeface="Times Roman"/>
                <a:ea typeface="Times Roman"/>
                <a:cs typeface="Times Roman"/>
                <a:sym typeface="Times Roman"/>
              </a:defRPr>
            </a:pPr>
            <a:r>
              <a:rPr dirty="0"/>
              <a:t>The VITON-HD project was conceived in response to the global shift towards online shopping, a transformation accelerated by the COVID-19 pandemic. As physical stores closed and the world grappled with unprecedented restrictions, the demand for an enhanced digital shopping experience, particularly in the fashion sector, became evident. </a:t>
            </a:r>
          </a:p>
          <a:p>
            <a:pPr marL="227584" indent="-227584" algn="just" defTabSz="462280">
              <a:buSzPct val="123000"/>
              <a:buChar char="•"/>
              <a:defRPr sz="1792" b="0">
                <a:latin typeface="Times Roman"/>
                <a:ea typeface="Times Roman"/>
                <a:cs typeface="Times Roman"/>
                <a:sym typeface="Times Roman"/>
              </a:defRPr>
            </a:pPr>
            <a:r>
              <a:rPr dirty="0"/>
              <a:t>Recognizing the need for a virtual try-on solution that could mimic the in-store experience with high-resolution realism, VTON aimed to bridge this gap. By leveraging advanced technologies, the project sought not only to improve online retail during these challenging times but also to set a new standard for the future of fashion shopping.</a:t>
            </a:r>
          </a:p>
        </p:txBody>
      </p:sp>
      <p:sp>
        <p:nvSpPr>
          <p:cNvPr id="154" name="Algorithm Development Plan…"/>
          <p:cNvSpPr txBox="1"/>
          <p:nvPr/>
        </p:nvSpPr>
        <p:spPr>
          <a:xfrm>
            <a:off x="8086458" y="2827679"/>
            <a:ext cx="8105629" cy="10397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fontScale="77500" lnSpcReduction="20000"/>
          </a:bodyPr>
          <a:lstStyle/>
          <a:p>
            <a:pPr algn="just" defTabSz="2340805">
              <a:lnSpc>
                <a:spcPct val="120000"/>
              </a:lnSpc>
              <a:defRPr sz="4224" b="1" spc="-84">
                <a:solidFill>
                  <a:srgbClr val="000000"/>
                </a:solidFill>
                <a:latin typeface="Times Roman"/>
                <a:ea typeface="Times Roman"/>
                <a:cs typeface="Times Roman"/>
                <a:sym typeface="Times Roman"/>
              </a:defRPr>
            </a:pPr>
            <a:r>
              <a:rPr lang="en-US" dirty="0"/>
              <a:t>          </a:t>
            </a:r>
            <a:r>
              <a:rPr sz="4032" spc="-80" dirty="0">
                <a:solidFill>
                  <a:schemeClr val="accent1">
                    <a:lumOff val="-13575"/>
                  </a:schemeClr>
                </a:solidFill>
              </a:rPr>
              <a:t>Algorithm Development Plan</a:t>
            </a:r>
          </a:p>
          <a:p>
            <a:pPr marL="342900" indent="-342900" algn="just" defTabSz="2340805">
              <a:lnSpc>
                <a:spcPct val="120000"/>
              </a:lnSpc>
              <a:buFont typeface="Arial" panose="020B0604020202020204" pitchFamily="34" charset="0"/>
              <a:buChar char="•"/>
              <a:defRPr sz="1919" spc="-38">
                <a:solidFill>
                  <a:srgbClr val="000000"/>
                </a:solidFill>
                <a:latin typeface="Times Roman"/>
                <a:ea typeface="Times Roman"/>
                <a:cs typeface="Times Roman"/>
                <a:sym typeface="Times Roman"/>
              </a:defRPr>
            </a:pPr>
            <a:r>
              <a:rPr dirty="0"/>
              <a:t>Data Preparation: Collect and preprocess images from the VTON dataset, including segmentation and annotation for accurate model training.</a:t>
            </a: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endParaRPr lang="en-US" dirty="0"/>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r>
              <a:rPr lang="en-US" dirty="0"/>
              <a:t>                                                      Figure 1 (Data Preprocessing)</a:t>
            </a:r>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endParaRPr lang="en-US" dirty="0"/>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r>
              <a:rPr dirty="0"/>
              <a:t>System Development: Implement the VTON framework using advanced computer vision and deep learning techniques, focusing on high-resolution image synthesis and the novel ALIAS normalization for precise garment fitting.</a:t>
            </a:r>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lang="en-US" dirty="0"/>
          </a:p>
          <a:p>
            <a:pPr algn="just" defTabSz="2340805">
              <a:lnSpc>
                <a:spcPct val="110000"/>
              </a:lnSpc>
              <a:defRPr sz="1919" spc="-38">
                <a:solidFill>
                  <a:srgbClr val="000000"/>
                </a:solidFill>
                <a:latin typeface="Times Roman"/>
                <a:ea typeface="Times Roman"/>
                <a:cs typeface="Times Roman"/>
                <a:sym typeface="Times Roman"/>
              </a:defRPr>
            </a:pPr>
            <a:endParaRPr dirty="0"/>
          </a:p>
          <a:p>
            <a:pPr algn="just" defTabSz="2340805">
              <a:lnSpc>
                <a:spcPct val="110000"/>
              </a:lnSpc>
              <a:defRPr sz="1919" spc="-38">
                <a:solidFill>
                  <a:srgbClr val="000000"/>
                </a:solidFill>
                <a:latin typeface="Times Roman"/>
                <a:ea typeface="Times Roman"/>
                <a:cs typeface="Times Roman"/>
                <a:sym typeface="Times Roman"/>
              </a:defRPr>
            </a:pPr>
            <a:r>
              <a:rPr dirty="0"/>
              <a:t>                                  </a:t>
            </a:r>
            <a:r>
              <a:rPr lang="en-US" dirty="0"/>
              <a:t> </a:t>
            </a:r>
          </a:p>
          <a:p>
            <a:pPr lvl="6" indent="2633472" algn="just" defTabSz="2340805">
              <a:lnSpc>
                <a:spcPct val="110000"/>
              </a:lnSpc>
              <a:defRPr sz="1919" spc="-38">
                <a:solidFill>
                  <a:srgbClr val="000000"/>
                </a:solidFill>
                <a:latin typeface="Times Roman"/>
                <a:ea typeface="Times Roman"/>
                <a:cs typeface="Times Roman"/>
                <a:sym typeface="Times Roman"/>
              </a:defRPr>
            </a:pPr>
            <a:r>
              <a:rPr lang="en-US" dirty="0"/>
              <a:t>     Figure 2 (Block diagram of VTON)</a:t>
            </a:r>
          </a:p>
          <a:p>
            <a:pPr lvl="6" indent="2633472" algn="just" defTabSz="2340805">
              <a:lnSpc>
                <a:spcPct val="110000"/>
              </a:lnSpc>
              <a:defRPr sz="1919" spc="-38">
                <a:solidFill>
                  <a:srgbClr val="000000"/>
                </a:solidFill>
                <a:latin typeface="Times Roman"/>
                <a:ea typeface="Times Roman"/>
                <a:cs typeface="Times Roman"/>
                <a:sym typeface="Times Roman"/>
              </a:defRPr>
            </a:pPr>
            <a:endParaRPr dirty="0"/>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r>
              <a:rPr dirty="0"/>
              <a:t>Model Training: Train the VTON model on the prepared dataset, iteratively refining the model based on initial testing to optimize performance.</a:t>
            </a:r>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endParaRPr dirty="0"/>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r>
              <a:rPr dirty="0"/>
              <a:t>Evaluation: Assess the system quantitatively and qualitatively, using metrics such as PSNR, SSIM, and </a:t>
            </a:r>
            <a:r>
              <a:rPr dirty="0" err="1"/>
              <a:t>IoU</a:t>
            </a:r>
            <a:r>
              <a:rPr dirty="0"/>
              <a:t> for technical evaluation, and conduct user surveys and expert reviews for user experience insights.</a:t>
            </a:r>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endParaRPr dirty="0"/>
          </a:p>
          <a:p>
            <a:pPr marL="342900" indent="-342900" algn="just" defTabSz="2340805">
              <a:lnSpc>
                <a:spcPct val="110000"/>
              </a:lnSpc>
              <a:buFont typeface="Arial" panose="020B0604020202020204" pitchFamily="34" charset="0"/>
              <a:buChar char="•"/>
              <a:defRPr sz="1919" spc="-38">
                <a:solidFill>
                  <a:srgbClr val="000000"/>
                </a:solidFill>
                <a:latin typeface="Times Roman"/>
                <a:ea typeface="Times Roman"/>
                <a:cs typeface="Times Roman"/>
                <a:sym typeface="Times Roman"/>
              </a:defRPr>
            </a:pPr>
            <a:r>
              <a:rPr dirty="0"/>
              <a:t>Optimization: Analyze evaluation results to identify areas for improvement, optimizing the model for better accuracy, efficiency, and user satisfaction</a:t>
            </a:r>
            <a:endParaRPr lang="en-US" dirty="0"/>
          </a:p>
          <a:p>
            <a:pPr algn="just" defTabSz="2340805">
              <a:lnSpc>
                <a:spcPct val="80000"/>
              </a:lnSpc>
              <a:defRPr sz="1919" spc="-38">
                <a:solidFill>
                  <a:srgbClr val="000000"/>
                </a:solidFill>
                <a:latin typeface="Times Roman"/>
                <a:ea typeface="Times Roman"/>
                <a:cs typeface="Times Roman"/>
                <a:sym typeface="Times Roman"/>
              </a:defRPr>
            </a:pPr>
            <a:endParaRPr lang="en-US" dirty="0"/>
          </a:p>
          <a:p>
            <a:pPr algn="just" defTabSz="2340805">
              <a:lnSpc>
                <a:spcPct val="80000"/>
              </a:lnSpc>
              <a:defRPr sz="1919" spc="-38">
                <a:solidFill>
                  <a:srgbClr val="000000"/>
                </a:solidFill>
                <a:latin typeface="Times Roman"/>
                <a:ea typeface="Times Roman"/>
                <a:cs typeface="Times Roman"/>
                <a:sym typeface="Times Roman"/>
              </a:defRPr>
            </a:pPr>
            <a:endParaRPr dirty="0"/>
          </a:p>
        </p:txBody>
      </p:sp>
      <p:pic>
        <p:nvPicPr>
          <p:cNvPr id="155" name="Screen Shot 2024-04-09 at 11.51.08 PM.png" descr="Screen Shot 2024-04-09 at 11.51.08 PM.png"/>
          <p:cNvPicPr>
            <a:picLocks noChangeAspect="1"/>
          </p:cNvPicPr>
          <p:nvPr/>
        </p:nvPicPr>
        <p:blipFill>
          <a:blip/>
          <a:stretch>
            <a:fillRect/>
          </a:stretch>
        </p:blipFill>
        <p:spPr>
          <a:xfrm>
            <a:off x="7876189" y="4254409"/>
            <a:ext cx="4375944" cy="2393901"/>
          </a:xfrm>
          <a:prstGeom prst="rect">
            <a:avLst/>
          </a:prstGeom>
          <a:ln w="12700">
            <a:miter lim="400000"/>
          </a:ln>
        </p:spPr>
      </p:pic>
      <p:pic>
        <p:nvPicPr>
          <p:cNvPr id="156" name="Screen Shot 2024-04-10 at 2.10.05 AM.png" descr="Screen Shot 2024-04-10 at 2.10.05 AM.png"/>
          <p:cNvPicPr>
            <a:picLocks noChangeAspect="1"/>
          </p:cNvPicPr>
          <p:nvPr/>
        </p:nvPicPr>
        <p:blipFill>
          <a:blip/>
          <a:stretch>
            <a:fillRect/>
          </a:stretch>
        </p:blipFill>
        <p:spPr>
          <a:xfrm>
            <a:off x="12270236" y="4263821"/>
            <a:ext cx="4132120" cy="2251003"/>
          </a:xfrm>
          <a:prstGeom prst="rect">
            <a:avLst/>
          </a:prstGeom>
          <a:ln w="12700">
            <a:miter lim="400000"/>
          </a:ln>
        </p:spPr>
      </p:pic>
      <p:sp>
        <p:nvSpPr>
          <p:cNvPr id="158" name="References…"/>
          <p:cNvSpPr txBox="1"/>
          <p:nvPr/>
        </p:nvSpPr>
        <p:spPr>
          <a:xfrm>
            <a:off x="16903678" y="10094614"/>
            <a:ext cx="6903546" cy="29084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fontScale="92500" lnSpcReduction="10000"/>
          </a:bodyPr>
          <a:lstStyle/>
          <a:p>
            <a:pPr lvl="5" indent="1280160" algn="just" defTabSz="1365469">
              <a:lnSpc>
                <a:spcPct val="120000"/>
              </a:lnSpc>
              <a:defRPr sz="3752" b="1" spc="-75">
                <a:solidFill>
                  <a:schemeClr val="accent1">
                    <a:lumOff val="-13575"/>
                  </a:schemeClr>
                </a:solidFill>
                <a:latin typeface="Times Roman"/>
                <a:ea typeface="Times Roman"/>
                <a:cs typeface="Times Roman"/>
                <a:sym typeface="Times Roman"/>
              </a:defRPr>
            </a:pPr>
            <a:r>
              <a:rPr lang="en-US" dirty="0"/>
              <a:t>         </a:t>
            </a:r>
            <a:r>
              <a:rPr sz="3600" dirty="0"/>
              <a:t>References</a:t>
            </a:r>
            <a:endParaRPr dirty="0"/>
          </a:p>
          <a:p>
            <a:pPr algn="just" defTabSz="1365469">
              <a:defRPr sz="1792" spc="-35">
                <a:solidFill>
                  <a:srgbClr val="000000"/>
                </a:solidFill>
                <a:latin typeface="Times Roman"/>
                <a:ea typeface="Times Roman"/>
                <a:cs typeface="Times Roman"/>
                <a:sym typeface="Times Roman"/>
              </a:defRPr>
            </a:pPr>
            <a:r>
              <a:rPr dirty="0"/>
              <a:t>I would like to thank Professor </a:t>
            </a:r>
            <a:r>
              <a:rPr dirty="0" err="1"/>
              <a:t>Jeongkyu</a:t>
            </a:r>
            <a:r>
              <a:rPr dirty="0"/>
              <a:t> Lee and TA Ting Tang for their constant support.</a:t>
            </a:r>
          </a:p>
          <a:p>
            <a:pPr algn="just" defTabSz="1365469">
              <a:lnSpc>
                <a:spcPct val="80000"/>
              </a:lnSpc>
              <a:defRPr sz="1792" spc="-35">
                <a:solidFill>
                  <a:srgbClr val="000000"/>
                </a:solidFill>
                <a:latin typeface="Times Roman"/>
                <a:ea typeface="Times Roman"/>
                <a:cs typeface="Times Roman"/>
                <a:sym typeface="Times Roman"/>
              </a:defRPr>
            </a:pPr>
            <a:endParaRPr dirty="0"/>
          </a:p>
          <a:p>
            <a:pPr algn="just" defTabSz="1365469">
              <a:defRPr sz="1679" spc="-33">
                <a:solidFill>
                  <a:srgbClr val="000000"/>
                </a:solidFill>
                <a:latin typeface="Times Roman"/>
                <a:ea typeface="Times Roman"/>
                <a:cs typeface="Times Roman"/>
                <a:sym typeface="Times Roman"/>
              </a:defRPr>
            </a:pPr>
            <a:r>
              <a:rPr dirty="0"/>
              <a:t>[1]. Andrew Brock, Jeff Donahue, and Karen </a:t>
            </a:r>
            <a:r>
              <a:rPr dirty="0" err="1"/>
              <a:t>Simonyan</a:t>
            </a:r>
            <a:r>
              <a:rPr dirty="0"/>
              <a:t>. Large scale </a:t>
            </a:r>
            <a:r>
              <a:rPr dirty="0" err="1"/>
              <a:t>gan</a:t>
            </a:r>
            <a:r>
              <a:rPr dirty="0"/>
              <a:t> training for high fidelity natural image synthesis. In Proc. the International Conference on Learning Representations (ICLR), 2018.</a:t>
            </a:r>
          </a:p>
          <a:p>
            <a:pPr algn="just" defTabSz="1365469">
              <a:defRPr sz="1679" spc="-33">
                <a:solidFill>
                  <a:srgbClr val="000000"/>
                </a:solidFill>
                <a:latin typeface="Times Roman"/>
                <a:ea typeface="Times Roman"/>
                <a:cs typeface="Times Roman"/>
                <a:sym typeface="Times Roman"/>
              </a:defRPr>
            </a:pPr>
            <a:r>
              <a:rPr dirty="0"/>
              <a:t>[2]. </a:t>
            </a:r>
            <a:r>
              <a:rPr dirty="0" err="1"/>
              <a:t>Haoye</a:t>
            </a:r>
            <a:r>
              <a:rPr dirty="0"/>
              <a:t> Dong, </a:t>
            </a:r>
            <a:r>
              <a:rPr dirty="0" err="1"/>
              <a:t>Xiaodan</a:t>
            </a:r>
            <a:r>
              <a:rPr dirty="0"/>
              <a:t> Liang, </a:t>
            </a:r>
            <a:r>
              <a:rPr dirty="0" err="1"/>
              <a:t>Xiaohui</a:t>
            </a:r>
            <a:r>
              <a:rPr dirty="0"/>
              <a:t> Shen, </a:t>
            </a:r>
            <a:r>
              <a:rPr dirty="0" err="1"/>
              <a:t>Bochao</a:t>
            </a:r>
            <a:r>
              <a:rPr dirty="0"/>
              <a:t> Wang, </a:t>
            </a:r>
            <a:r>
              <a:rPr dirty="0" err="1"/>
              <a:t>Hanjiang</a:t>
            </a:r>
            <a:r>
              <a:rPr dirty="0"/>
              <a:t> Lai, Jia Zhu, </a:t>
            </a:r>
            <a:r>
              <a:rPr dirty="0" err="1"/>
              <a:t>Zhiting</a:t>
            </a:r>
            <a:r>
              <a:rPr dirty="0"/>
              <a:t> Hu, and Jian Yin. Towards multi-pose guided virtual try-on network. In Proc. of the IEEE international conference on computer vision (ICCV), pages 9026–9035, 2019.</a:t>
            </a:r>
          </a:p>
        </p:txBody>
      </p:sp>
      <p:sp>
        <p:nvSpPr>
          <p:cNvPr id="159" name="Rectangle"/>
          <p:cNvSpPr txBox="1"/>
          <p:nvPr/>
        </p:nvSpPr>
        <p:spPr>
          <a:xfrm>
            <a:off x="2312991" y="414311"/>
            <a:ext cx="2834001" cy="231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l" defTabSz="182880">
              <a:defRPr sz="4211">
                <a:solidFill>
                  <a:srgbClr val="0054A6"/>
                </a:solidFill>
                <a:latin typeface="Times Roman"/>
                <a:ea typeface="Times Roman"/>
                <a:cs typeface="Times Roman"/>
                <a:sym typeface="Times Roman"/>
              </a:defRPr>
            </a:pPr>
            <a:endParaRPr/>
          </a:p>
        </p:txBody>
      </p:sp>
      <p:pic>
        <p:nvPicPr>
          <p:cNvPr id="160" name="Image" descr="Image"/>
          <p:cNvPicPr>
            <a:picLocks noChangeAspect="1"/>
          </p:cNvPicPr>
          <p:nvPr/>
        </p:nvPicPr>
        <p:blipFill>
          <a:blip/>
          <a:stretch>
            <a:fillRect/>
          </a:stretch>
        </p:blipFill>
        <p:spPr>
          <a:xfrm>
            <a:off x="1730848" y="414311"/>
            <a:ext cx="2219834" cy="2219834"/>
          </a:xfrm>
          <a:prstGeom prst="rect">
            <a:avLst/>
          </a:prstGeom>
          <a:ln w="12700">
            <a:miter lim="400000"/>
          </a:ln>
        </p:spPr>
      </p:pic>
      <p:sp>
        <p:nvSpPr>
          <p:cNvPr id="161" name="Problem Statement…"/>
          <p:cNvSpPr txBox="1"/>
          <p:nvPr/>
        </p:nvSpPr>
        <p:spPr>
          <a:xfrm>
            <a:off x="934159" y="10468943"/>
            <a:ext cx="6546164" cy="25340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fontScale="92500" lnSpcReduction="10000"/>
          </a:bodyPr>
          <a:lstStyle/>
          <a:p>
            <a:pPr algn="just" defTabSz="1389853">
              <a:lnSpc>
                <a:spcPct val="120000"/>
              </a:lnSpc>
              <a:defRPr sz="2508" b="1" spc="-50">
                <a:solidFill>
                  <a:srgbClr val="000000"/>
                </a:solidFill>
                <a:latin typeface="Times Roman"/>
                <a:ea typeface="Times Roman"/>
                <a:cs typeface="Times Roman"/>
                <a:sym typeface="Times Roman"/>
              </a:defRPr>
            </a:pPr>
            <a:r>
              <a:rPr dirty="0"/>
              <a:t>                 </a:t>
            </a:r>
            <a:r>
              <a:rPr sz="3477" spc="-69" dirty="0"/>
              <a:t>  </a:t>
            </a:r>
            <a:r>
              <a:rPr sz="3900" spc="-69" dirty="0">
                <a:solidFill>
                  <a:schemeClr val="accent1">
                    <a:lumOff val="-13575"/>
                  </a:schemeClr>
                </a:solidFill>
              </a:rPr>
              <a:t>Problem Statement</a:t>
            </a:r>
          </a:p>
          <a:p>
            <a:pPr marL="231647" indent="-231647" algn="just" defTabSz="470534">
              <a:buSzPct val="123000"/>
              <a:buChar char="•"/>
              <a:defRPr sz="1824">
                <a:solidFill>
                  <a:srgbClr val="000000"/>
                </a:solidFill>
                <a:latin typeface="Times Roman"/>
                <a:ea typeface="Times Roman"/>
                <a:cs typeface="Times Roman"/>
                <a:sym typeface="Times Roman"/>
              </a:defRPr>
            </a:pPr>
            <a:r>
              <a:rPr dirty="0"/>
              <a:t>Traditional virtual try-on technologies struggle with low-resolution outputs and noticeable misalignments between the warped clothing and the person's image. These issues hamper the overall consumer experience in online fashion retail.</a:t>
            </a:r>
          </a:p>
          <a:p>
            <a:pPr marL="231647" indent="-231647" algn="just" defTabSz="470534">
              <a:buSzPct val="123000"/>
              <a:buChar char="•"/>
              <a:defRPr sz="1824">
                <a:solidFill>
                  <a:srgbClr val="000000"/>
                </a:solidFill>
                <a:latin typeface="Times Roman"/>
                <a:ea typeface="Times Roman"/>
                <a:cs typeface="Times Roman"/>
                <a:sym typeface="Times Roman"/>
              </a:defRPr>
            </a:pPr>
            <a:r>
              <a:rPr dirty="0"/>
              <a:t>Specifically, these technologies struggle with accurately rendering textures, patterns, and fit across diverse body types, posing a significant challenge to achieving true-to-life virtual garment fitting.</a:t>
            </a:r>
          </a:p>
        </p:txBody>
      </p:sp>
      <p:sp>
        <p:nvSpPr>
          <p:cNvPr id="162" name="Results…"/>
          <p:cNvSpPr txBox="1"/>
          <p:nvPr/>
        </p:nvSpPr>
        <p:spPr>
          <a:xfrm>
            <a:off x="16903678" y="2544698"/>
            <a:ext cx="6903546" cy="7549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algn="just">
              <a:lnSpc>
                <a:spcPct val="120000"/>
              </a:lnSpc>
              <a:defRPr sz="4400" b="1" spc="-88">
                <a:solidFill>
                  <a:srgbClr val="000000"/>
                </a:solidFill>
                <a:latin typeface="Times Roman"/>
                <a:ea typeface="Times Roman"/>
                <a:cs typeface="Times Roman"/>
                <a:sym typeface="Times Roman"/>
              </a:defRPr>
            </a:pPr>
            <a:r>
              <a:rPr dirty="0"/>
              <a:t>                 </a:t>
            </a:r>
            <a:r>
              <a:rPr sz="6100" spc="-122" dirty="0"/>
              <a:t> </a:t>
            </a:r>
            <a:r>
              <a:rPr sz="3600" spc="-91" dirty="0">
                <a:solidFill>
                  <a:schemeClr val="accent1">
                    <a:lumOff val="-13575"/>
                  </a:schemeClr>
                </a:solidFill>
              </a:rPr>
              <a:t>Results</a:t>
            </a:r>
            <a:endParaRPr sz="4600" spc="-91" dirty="0">
              <a:solidFill>
                <a:schemeClr val="accent1">
                  <a:lumOff val="-13575"/>
                </a:schemeClr>
              </a:solidFill>
            </a:endParaRPr>
          </a:p>
          <a:p>
            <a:pPr algn="just" defTabSz="825500">
              <a:defRPr sz="1800">
                <a:solidFill>
                  <a:srgbClr val="000000"/>
                </a:solidFill>
                <a:latin typeface="Times Roman"/>
                <a:ea typeface="Times Roman"/>
                <a:cs typeface="Times Roman"/>
                <a:sym typeface="Times Roman"/>
              </a:defRPr>
            </a:pPr>
            <a:r>
              <a:rPr dirty="0"/>
              <a:t>VTON significantly outperforms existing methods, delivering superior image quality both qualitatively and quantitatively. It demonstrates remarkable ability in preserving the details of clothing and the natural shape of the person across various resolutions.</a:t>
            </a:r>
          </a:p>
          <a:p>
            <a:pPr algn="just" defTabSz="825500">
              <a:defRPr sz="1800">
                <a:solidFill>
                  <a:srgbClr val="000000"/>
                </a:solidFill>
                <a:latin typeface="Times Roman"/>
                <a:ea typeface="Times Roman"/>
                <a:cs typeface="Times Roman"/>
                <a:sym typeface="Times Roman"/>
              </a:defRPr>
            </a:pPr>
            <a:endParaRPr dirty="0"/>
          </a:p>
        </p:txBody>
      </p:sp>
      <p:pic>
        <p:nvPicPr>
          <p:cNvPr id="163" name="Screen Shot 2024-04-10 at 1.57.47 AM.png" descr="Screen Shot 2024-04-10 at 1.57.47 AM.png"/>
          <p:cNvPicPr>
            <a:picLocks noChangeAspect="1"/>
          </p:cNvPicPr>
          <p:nvPr/>
        </p:nvPicPr>
        <p:blipFill>
          <a:blip/>
          <a:stretch>
            <a:fillRect/>
          </a:stretch>
        </p:blipFill>
        <p:spPr>
          <a:xfrm>
            <a:off x="16890308" y="5000633"/>
            <a:ext cx="6798872" cy="4251960"/>
          </a:xfrm>
          <a:prstGeom prst="rect">
            <a:avLst/>
          </a:prstGeom>
          <a:ln w="12700">
            <a:miter lim="400000"/>
          </a:ln>
        </p:spPr>
      </p:pic>
      <p:sp>
        <p:nvSpPr>
          <p:cNvPr id="164" name="Rectangle"/>
          <p:cNvSpPr txBox="1"/>
          <p:nvPr/>
        </p:nvSpPr>
        <p:spPr>
          <a:xfrm>
            <a:off x="20485690" y="515364"/>
            <a:ext cx="2834001" cy="21147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algn="l" defTabSz="182880">
              <a:defRPr sz="4131">
                <a:solidFill>
                  <a:srgbClr val="0054A6"/>
                </a:solidFill>
                <a:latin typeface="Times Roman"/>
                <a:ea typeface="Times Roman"/>
                <a:cs typeface="Times Roman"/>
                <a:sym typeface="Times Roman"/>
              </a:defRPr>
            </a:pPr>
            <a:endParaRPr/>
          </a:p>
        </p:txBody>
      </p:sp>
      <p:pic>
        <p:nvPicPr>
          <p:cNvPr id="165" name="my-qr-code-1-1024.jpeg" descr="my-qr-code-1-1024.jpeg"/>
          <p:cNvPicPr>
            <a:picLocks noChangeAspect="1"/>
          </p:cNvPicPr>
          <p:nvPr/>
        </p:nvPicPr>
        <p:blipFill>
          <a:blip/>
          <a:stretch>
            <a:fillRect/>
          </a:stretch>
        </p:blipFill>
        <p:spPr>
          <a:xfrm>
            <a:off x="20485690" y="515364"/>
            <a:ext cx="2029334" cy="2029334"/>
          </a:xfrm>
          <a:prstGeom prst="rect">
            <a:avLst/>
          </a:prstGeom>
          <a:ln w="12700">
            <a:miter lim="400000"/>
          </a:ln>
        </p:spPr>
      </p:pic>
      <p:pic>
        <p:nvPicPr>
          <p:cNvPr id="3" name="Picture 2">
            <a:extLst>
              <a:ext uri="{FF2B5EF4-FFF2-40B4-BE49-F238E27FC236}">
                <a16:creationId xmlns:a16="http://schemas.microsoft.com/office/drawing/2014/main" id="{F82771AD-85CD-F37C-DDC6-F14378D5245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732" y="7533454"/>
            <a:ext cx="5279461" cy="2702488"/>
          </a:xfrm>
          <a:prstGeom prst="rect">
            <a:avLst/>
          </a:prstGeom>
        </p:spPr>
      </p:pic>
      <p:sp>
        <p:nvSpPr>
          <p:cNvPr id="4" name="TextBox 3">
            <a:extLst>
              <a:ext uri="{FF2B5EF4-FFF2-40B4-BE49-F238E27FC236}">
                <a16:creationId xmlns:a16="http://schemas.microsoft.com/office/drawing/2014/main" id="{AEB7ED27-FC95-D41B-5F51-25E529E88C33}"/>
              </a:ext>
            </a:extLst>
          </p:cNvPr>
          <p:cNvSpPr txBox="1"/>
          <p:nvPr/>
        </p:nvSpPr>
        <p:spPr>
          <a:xfrm>
            <a:off x="16802496" y="9367625"/>
            <a:ext cx="5370663" cy="3395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6" indent="2633472" algn="just" defTabSz="2340805">
              <a:lnSpc>
                <a:spcPct val="110000"/>
              </a:lnSpc>
              <a:defRPr sz="1919" spc="-38">
                <a:solidFill>
                  <a:srgbClr val="000000"/>
                </a:solidFill>
                <a:latin typeface="Times Roman"/>
                <a:ea typeface="Times Roman"/>
                <a:cs typeface="Times Roman"/>
                <a:sym typeface="Times Roman"/>
              </a:defRPr>
            </a:pPr>
            <a:r>
              <a:rPr lang="en-US" sz="1400" dirty="0"/>
              <a:t>Figure 3 (Output of VTON)</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324</TotalTime>
  <Words>604</Words>
  <Application>Microsoft Macintosh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Helvetica Neue</vt:lpstr>
      <vt:lpstr>Helvetica Neue Medium</vt:lpstr>
      <vt:lpstr>Times Roman</vt:lpstr>
      <vt:lpstr>21_BasicWhite</vt:lpstr>
      <vt:lpstr>  Introduction  In the rapidly evolving digital landscape, the fashion industry seeks innovative solutions to enhance online shopping experiences. Despite significant advancements in this area, the quality of the resulting images often falls short, primarily due to their limited resolution (for instance, 256x192 pixels), which doesn’t meet the expectations of online shoppers. By leveraging high-resolution imagery and advanced algorithms, VTON offers a remarkably realistic and detailed garment fitting experience, a new standard for accuracy and user engagement in the virtual fashion domain.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In the rapidly evolving digital landscape, the fashion industry seeks innovative solutions to enhance online shopping experiences. Despite significant advancements in this area, the quality of the resulting images often falls short, primarily due to their limited resolution (for instance, 256x192 pixels), which doesn’t meet the expectations of online shoppers. By leveraging high-resolution imagery and advanced algorithms, VTON offers a remarkably realistic and detailed garment fitting experience, a new standard for accuracy and user engagement in the virtual fashion domain.</dc:title>
  <cp:lastModifiedBy>Dilshath Shaik</cp:lastModifiedBy>
  <cp:revision>6</cp:revision>
  <dcterms:modified xsi:type="dcterms:W3CDTF">2024-04-17T07:49:05Z</dcterms:modified>
</cp:coreProperties>
</file>