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1" r:id="rId5"/>
    <p:sldMasterId id="2147483650" r:id="rId6"/>
  </p:sldMasterIdLst>
  <p:notesMasterIdLst>
    <p:notesMasterId r:id="rId48"/>
  </p:notesMasterIdLst>
  <p:sldIdLst>
    <p:sldId id="284" r:id="rId7"/>
    <p:sldId id="285" r:id="rId8"/>
    <p:sldId id="286" r:id="rId9"/>
    <p:sldId id="277" r:id="rId10"/>
    <p:sldId id="257" r:id="rId11"/>
    <p:sldId id="260" r:id="rId12"/>
    <p:sldId id="261" r:id="rId13"/>
    <p:sldId id="273" r:id="rId14"/>
    <p:sldId id="274" r:id="rId15"/>
    <p:sldId id="275" r:id="rId16"/>
    <p:sldId id="301" r:id="rId17"/>
    <p:sldId id="262" r:id="rId18"/>
    <p:sldId id="263" r:id="rId19"/>
    <p:sldId id="265" r:id="rId20"/>
    <p:sldId id="266" r:id="rId21"/>
    <p:sldId id="268" r:id="rId22"/>
    <p:sldId id="269" r:id="rId23"/>
    <p:sldId id="270" r:id="rId24"/>
    <p:sldId id="271" r:id="rId25"/>
    <p:sldId id="272" r:id="rId26"/>
    <p:sldId id="302" r:id="rId27"/>
    <p:sldId id="303" r:id="rId28"/>
    <p:sldId id="300" r:id="rId29"/>
    <p:sldId id="287" r:id="rId30"/>
    <p:sldId id="299" r:id="rId31"/>
    <p:sldId id="278" r:id="rId32"/>
    <p:sldId id="279" r:id="rId33"/>
    <p:sldId id="280" r:id="rId34"/>
    <p:sldId id="281" r:id="rId35"/>
    <p:sldId id="282" r:id="rId36"/>
    <p:sldId id="283" r:id="rId37"/>
    <p:sldId id="288" r:id="rId38"/>
    <p:sldId id="294" r:id="rId39"/>
    <p:sldId id="298" r:id="rId40"/>
    <p:sldId id="296" r:id="rId41"/>
    <p:sldId id="297" r:id="rId42"/>
    <p:sldId id="295" r:id="rId43"/>
    <p:sldId id="293" r:id="rId44"/>
    <p:sldId id="291" r:id="rId45"/>
    <p:sldId id="292" r:id="rId46"/>
    <p:sldId id="29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oleObject" Target="https://uniofmora-my.sharepoint.com/personal/170384t_uom_lk/Documents/fyp%20J.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a:effectLst/>
              </a:rPr>
              <a:t>Maximum value of Constant |J | variation with Nominal load and up to 20% disturbance</a:t>
            </a:r>
            <a:endParaRPr lang="en-US"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-J max</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forward val="200"/>
            <c:dispRSqr val="0"/>
            <c:dispEq val="1"/>
            <c:trendlineLbl>
              <c:layout>
                <c:manualLayout>
                  <c:x val="-0.11006221427856745"/>
                  <c:y val="8.379477132092189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Sheet1!$A$2:$A$32</c:f>
              <c:numCache>
                <c:formatCode>General</c:formatCode>
                <c:ptCount val="31"/>
                <c:pt idx="0">
                  <c:v>50</c:v>
                </c:pt>
                <c:pt idx="1">
                  <c:v>60</c:v>
                </c:pt>
                <c:pt idx="2">
                  <c:v>70</c:v>
                </c:pt>
                <c:pt idx="3">
                  <c:v>80</c:v>
                </c:pt>
                <c:pt idx="4">
                  <c:v>90</c:v>
                </c:pt>
                <c:pt idx="5">
                  <c:v>100</c:v>
                </c:pt>
                <c:pt idx="6">
                  <c:v>110</c:v>
                </c:pt>
                <c:pt idx="7">
                  <c:v>120</c:v>
                </c:pt>
                <c:pt idx="8">
                  <c:v>130</c:v>
                </c:pt>
                <c:pt idx="9">
                  <c:v>140</c:v>
                </c:pt>
                <c:pt idx="10">
                  <c:v>150</c:v>
                </c:pt>
                <c:pt idx="11">
                  <c:v>160</c:v>
                </c:pt>
                <c:pt idx="12">
                  <c:v>170</c:v>
                </c:pt>
                <c:pt idx="13">
                  <c:v>180</c:v>
                </c:pt>
                <c:pt idx="14">
                  <c:v>190</c:v>
                </c:pt>
                <c:pt idx="15">
                  <c:v>200</c:v>
                </c:pt>
                <c:pt idx="16">
                  <c:v>220</c:v>
                </c:pt>
                <c:pt idx="17">
                  <c:v>240</c:v>
                </c:pt>
                <c:pt idx="18">
                  <c:v>260</c:v>
                </c:pt>
                <c:pt idx="19">
                  <c:v>280</c:v>
                </c:pt>
                <c:pt idx="20">
                  <c:v>300</c:v>
                </c:pt>
                <c:pt idx="21">
                  <c:v>320</c:v>
                </c:pt>
                <c:pt idx="22">
                  <c:v>340</c:v>
                </c:pt>
                <c:pt idx="23">
                  <c:v>360</c:v>
                </c:pt>
                <c:pt idx="24">
                  <c:v>380</c:v>
                </c:pt>
                <c:pt idx="25">
                  <c:v>400</c:v>
                </c:pt>
                <c:pt idx="26">
                  <c:v>420</c:v>
                </c:pt>
                <c:pt idx="27">
                  <c:v>440</c:v>
                </c:pt>
                <c:pt idx="28">
                  <c:v>460</c:v>
                </c:pt>
                <c:pt idx="29">
                  <c:v>480</c:v>
                </c:pt>
                <c:pt idx="30">
                  <c:v>500</c:v>
                </c:pt>
              </c:numCache>
            </c:numRef>
          </c:xVal>
          <c:yVal>
            <c:numRef>
              <c:f>Sheet1!$B$2:$B$32</c:f>
              <c:numCache>
                <c:formatCode>General</c:formatCode>
                <c:ptCount val="31"/>
                <c:pt idx="0">
                  <c:v>0.125</c:v>
                </c:pt>
                <c:pt idx="1">
                  <c:v>0.13500000000000001</c:v>
                </c:pt>
                <c:pt idx="2">
                  <c:v>0.155</c:v>
                </c:pt>
                <c:pt idx="3">
                  <c:v>0.16500000000000001</c:v>
                </c:pt>
                <c:pt idx="4">
                  <c:v>0.17</c:v>
                </c:pt>
                <c:pt idx="5">
                  <c:v>0.18</c:v>
                </c:pt>
                <c:pt idx="6">
                  <c:v>0.1925</c:v>
                </c:pt>
                <c:pt idx="7">
                  <c:v>0.20250000000000001</c:v>
                </c:pt>
                <c:pt idx="8">
                  <c:v>0.21</c:v>
                </c:pt>
                <c:pt idx="9">
                  <c:v>0.22</c:v>
                </c:pt>
                <c:pt idx="10">
                  <c:v>0.22750000000000001</c:v>
                </c:pt>
                <c:pt idx="11">
                  <c:v>0.23499999999999999</c:v>
                </c:pt>
                <c:pt idx="12">
                  <c:v>0.245</c:v>
                </c:pt>
                <c:pt idx="13">
                  <c:v>0.2525</c:v>
                </c:pt>
                <c:pt idx="14">
                  <c:v>0.26250000000000001</c:v>
                </c:pt>
                <c:pt idx="15">
                  <c:v>0.27</c:v>
                </c:pt>
                <c:pt idx="16">
                  <c:v>0.28499999999999998</c:v>
                </c:pt>
                <c:pt idx="17">
                  <c:v>0.30249999999999999</c:v>
                </c:pt>
                <c:pt idx="18">
                  <c:v>0.32</c:v>
                </c:pt>
                <c:pt idx="19">
                  <c:v>0.33750000000000002</c:v>
                </c:pt>
                <c:pt idx="20">
                  <c:v>0.35749999999999998</c:v>
                </c:pt>
                <c:pt idx="21">
                  <c:v>0.375</c:v>
                </c:pt>
                <c:pt idx="22">
                  <c:v>0.39500000000000002</c:v>
                </c:pt>
                <c:pt idx="23">
                  <c:v>0.42</c:v>
                </c:pt>
                <c:pt idx="24">
                  <c:v>0.44500000000000001</c:v>
                </c:pt>
                <c:pt idx="25">
                  <c:v>0.47249999999999998</c:v>
                </c:pt>
                <c:pt idx="26">
                  <c:v>0.49249999999999999</c:v>
                </c:pt>
                <c:pt idx="27">
                  <c:v>0.52</c:v>
                </c:pt>
                <c:pt idx="28">
                  <c:v>0.54500000000000004</c:v>
                </c:pt>
                <c:pt idx="29">
                  <c:v>0.57999999999999996</c:v>
                </c:pt>
                <c:pt idx="30">
                  <c:v>0.61</c:v>
                </c:pt>
              </c:numCache>
            </c:numRef>
          </c:yVal>
          <c:smooth val="0"/>
          <c:extLst>
            <c:ext xmlns:c16="http://schemas.microsoft.com/office/drawing/2014/chart" uri="{C3380CC4-5D6E-409C-BE32-E72D297353CC}">
              <c16:uniqueId val="{00000001-22A6-415C-9B65-4DF3B0AE8443}"/>
            </c:ext>
          </c:extLst>
        </c:ser>
        <c:dLbls>
          <c:showLegendKey val="0"/>
          <c:showVal val="0"/>
          <c:showCatName val="0"/>
          <c:showSerName val="0"/>
          <c:showPercent val="0"/>
          <c:showBubbleSize val="0"/>
        </c:dLbls>
        <c:axId val="490929080"/>
        <c:axId val="490928096"/>
      </c:scatterChart>
      <c:valAx>
        <c:axId val="4909290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Nominal Load(kW)</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0928096"/>
        <c:crosses val="autoZero"/>
        <c:crossBetween val="midCat"/>
      </c:valAx>
      <c:valAx>
        <c:axId val="490928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Constant |J|</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09290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B3FA0-0CDE-46A9-B1AC-79F07862D3F3}"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32C77676-3AB4-4102-B178-3671EDAAD454}">
      <dgm:prSet phldrT="[Text]"/>
      <dgm:spPr>
        <a:solidFill>
          <a:schemeClr val="accent1"/>
        </a:solidFill>
      </dgm:spPr>
      <dgm:t>
        <a:bodyPr/>
        <a:lstStyle/>
        <a:p>
          <a:r>
            <a:rPr lang="en-US" dirty="0">
              <a:solidFill>
                <a:schemeClr val="bg1"/>
              </a:solidFill>
            </a:rPr>
            <a:t>Design a control system that can</a:t>
          </a:r>
        </a:p>
      </dgm:t>
    </dgm:pt>
    <dgm:pt modelId="{E7D03EE6-FEE0-4D45-83EB-D5A6C696CB2B}" type="parTrans" cxnId="{4DF5FB2F-7EF9-4A00-8FF2-B371A29A1400}">
      <dgm:prSet/>
      <dgm:spPr/>
      <dgm:t>
        <a:bodyPr/>
        <a:lstStyle/>
        <a:p>
          <a:endParaRPr lang="en-US"/>
        </a:p>
      </dgm:t>
    </dgm:pt>
    <dgm:pt modelId="{F049688E-703E-405D-B7B4-23DAE23DB253}" type="sibTrans" cxnId="{4DF5FB2F-7EF9-4A00-8FF2-B371A29A1400}">
      <dgm:prSet/>
      <dgm:spPr/>
      <dgm:t>
        <a:bodyPr/>
        <a:lstStyle/>
        <a:p>
          <a:endParaRPr lang="en-US"/>
        </a:p>
      </dgm:t>
    </dgm:pt>
    <dgm:pt modelId="{0A1B5D7E-EA6F-4E04-A93B-8AD93446D0E4}">
      <dgm:prSet phldrT="[Text]"/>
      <dgm:spPr>
        <a:solidFill>
          <a:schemeClr val="accent1">
            <a:alpha val="96000"/>
          </a:schemeClr>
        </a:solidFill>
      </dgm:spPr>
      <dgm:t>
        <a:bodyPr/>
        <a:lstStyle/>
        <a:p>
          <a:r>
            <a:rPr lang="en-US" dirty="0">
              <a:solidFill>
                <a:schemeClr val="bg1"/>
              </a:solidFill>
            </a:rPr>
            <a:t>Measure the disturbance</a:t>
          </a:r>
        </a:p>
      </dgm:t>
    </dgm:pt>
    <dgm:pt modelId="{406F68DB-E3B3-42B7-889E-303E09177C6C}" type="parTrans" cxnId="{C3D243B1-1155-4525-8312-26DD760C37ED}">
      <dgm:prSet/>
      <dgm:spPr/>
      <dgm:t>
        <a:bodyPr/>
        <a:lstStyle/>
        <a:p>
          <a:endParaRPr lang="en-US"/>
        </a:p>
      </dgm:t>
    </dgm:pt>
    <dgm:pt modelId="{CFAB5ED6-BB57-4074-889A-96D8C18993CF}" type="sibTrans" cxnId="{C3D243B1-1155-4525-8312-26DD760C37ED}">
      <dgm:prSet/>
      <dgm:spPr/>
      <dgm:t>
        <a:bodyPr/>
        <a:lstStyle/>
        <a:p>
          <a:endParaRPr lang="en-US"/>
        </a:p>
      </dgm:t>
    </dgm:pt>
    <dgm:pt modelId="{ADBCFA43-4E14-4D18-BA75-B3A378988A25}">
      <dgm:prSet phldrT="[Text]"/>
      <dgm:spPr>
        <a:solidFill>
          <a:schemeClr val="accent1"/>
        </a:solidFill>
      </dgm:spPr>
      <dgm:t>
        <a:bodyPr/>
        <a:lstStyle/>
        <a:p>
          <a:r>
            <a:rPr lang="en-US" dirty="0">
              <a:solidFill>
                <a:schemeClr val="bg1"/>
              </a:solidFill>
            </a:rPr>
            <a:t>Control the power injected to the grid</a:t>
          </a:r>
        </a:p>
      </dgm:t>
    </dgm:pt>
    <dgm:pt modelId="{B67D5A88-53EB-487C-86E9-4C01E3D632D9}" type="parTrans" cxnId="{F806A1BB-DE04-4ECD-B1DE-7E1714BEE7FC}">
      <dgm:prSet/>
      <dgm:spPr/>
      <dgm:t>
        <a:bodyPr/>
        <a:lstStyle/>
        <a:p>
          <a:endParaRPr lang="en-US"/>
        </a:p>
      </dgm:t>
    </dgm:pt>
    <dgm:pt modelId="{8B57B80C-649B-4B09-9B8C-D9D31A609125}" type="sibTrans" cxnId="{F806A1BB-DE04-4ECD-B1DE-7E1714BEE7FC}">
      <dgm:prSet/>
      <dgm:spPr/>
      <dgm:t>
        <a:bodyPr/>
        <a:lstStyle/>
        <a:p>
          <a:endParaRPr lang="en-US"/>
        </a:p>
      </dgm:t>
    </dgm:pt>
    <dgm:pt modelId="{4A7B7B29-E1E6-4861-8B47-0A44B5B51E25}">
      <dgm:prSet/>
      <dgm:spPr>
        <a:solidFill>
          <a:schemeClr val="accent1"/>
        </a:solidFill>
      </dgm:spPr>
      <dgm:t>
        <a:bodyPr/>
        <a:lstStyle/>
        <a:p>
          <a:r>
            <a:rPr lang="en-US" dirty="0"/>
            <a:t>Evaluate the virtual inertia system’s performance</a:t>
          </a:r>
        </a:p>
      </dgm:t>
    </dgm:pt>
    <dgm:pt modelId="{96CEBF90-0974-4710-8521-842B8776DBDC}" type="parTrans" cxnId="{FA9A998D-F5B0-4D2A-81AF-97A0EE70C6B3}">
      <dgm:prSet/>
      <dgm:spPr/>
      <dgm:t>
        <a:bodyPr/>
        <a:lstStyle/>
        <a:p>
          <a:endParaRPr lang="en-US"/>
        </a:p>
      </dgm:t>
    </dgm:pt>
    <dgm:pt modelId="{FB0D29F9-2567-4CA5-A495-15704213FA28}" type="sibTrans" cxnId="{FA9A998D-F5B0-4D2A-81AF-97A0EE70C6B3}">
      <dgm:prSet/>
      <dgm:spPr/>
      <dgm:t>
        <a:bodyPr/>
        <a:lstStyle/>
        <a:p>
          <a:endParaRPr lang="en-US"/>
        </a:p>
      </dgm:t>
    </dgm:pt>
    <dgm:pt modelId="{47F15E62-3180-48B9-8B28-F6E1795CF8FA}" type="pres">
      <dgm:prSet presAssocID="{C63B3FA0-0CDE-46A9-B1AC-79F07862D3F3}" presName="diagram" presStyleCnt="0">
        <dgm:presLayoutVars>
          <dgm:chPref val="1"/>
          <dgm:dir/>
          <dgm:animOne val="branch"/>
          <dgm:animLvl val="lvl"/>
          <dgm:resizeHandles val="exact"/>
        </dgm:presLayoutVars>
      </dgm:prSet>
      <dgm:spPr/>
    </dgm:pt>
    <dgm:pt modelId="{AD586EEC-62BA-4E32-A39C-16AA640B703B}" type="pres">
      <dgm:prSet presAssocID="{32C77676-3AB4-4102-B178-3671EDAAD454}" presName="root1" presStyleCnt="0"/>
      <dgm:spPr/>
    </dgm:pt>
    <dgm:pt modelId="{D27A6DD7-90B0-4FCB-9A60-6A5BC45014C1}" type="pres">
      <dgm:prSet presAssocID="{32C77676-3AB4-4102-B178-3671EDAAD454}" presName="LevelOneTextNode" presStyleLbl="node0" presStyleIdx="0" presStyleCnt="1" custScaleX="19780" custScaleY="21310" custLinFactNeighborX="37685" custLinFactNeighborY="798">
        <dgm:presLayoutVars>
          <dgm:chPref val="3"/>
        </dgm:presLayoutVars>
      </dgm:prSet>
      <dgm:spPr/>
    </dgm:pt>
    <dgm:pt modelId="{A1AE49E0-6FEA-4B4E-AFB7-B07CF73BA00E}" type="pres">
      <dgm:prSet presAssocID="{32C77676-3AB4-4102-B178-3671EDAAD454}" presName="level2hierChild" presStyleCnt="0"/>
      <dgm:spPr/>
    </dgm:pt>
    <dgm:pt modelId="{0A67FAEE-F570-4CC0-997F-D45CD49E1DCA}" type="pres">
      <dgm:prSet presAssocID="{406F68DB-E3B3-42B7-889E-303E09177C6C}" presName="conn2-1" presStyleLbl="parChTrans1D2" presStyleIdx="0" presStyleCnt="3"/>
      <dgm:spPr/>
    </dgm:pt>
    <dgm:pt modelId="{B88A3E08-F39F-45B3-A8EC-8235CA6CE39A}" type="pres">
      <dgm:prSet presAssocID="{406F68DB-E3B3-42B7-889E-303E09177C6C}" presName="connTx" presStyleLbl="parChTrans1D2" presStyleIdx="0" presStyleCnt="3"/>
      <dgm:spPr/>
    </dgm:pt>
    <dgm:pt modelId="{C1F290C0-64CA-431C-AF41-E6829A8689C9}" type="pres">
      <dgm:prSet presAssocID="{0A1B5D7E-EA6F-4E04-A93B-8AD93446D0E4}" presName="root2" presStyleCnt="0"/>
      <dgm:spPr/>
    </dgm:pt>
    <dgm:pt modelId="{4CF296D5-4200-4189-BB71-629E6BF2DB13}" type="pres">
      <dgm:prSet presAssocID="{0A1B5D7E-EA6F-4E04-A93B-8AD93446D0E4}" presName="LevelTwoTextNode" presStyleLbl="node2" presStyleIdx="0" presStyleCnt="3" custScaleX="19780" custScaleY="21310" custLinFactNeighborX="19485" custLinFactNeighborY="9572">
        <dgm:presLayoutVars>
          <dgm:chPref val="3"/>
        </dgm:presLayoutVars>
      </dgm:prSet>
      <dgm:spPr/>
    </dgm:pt>
    <dgm:pt modelId="{056DC407-25D0-459E-B067-9952EC2534D7}" type="pres">
      <dgm:prSet presAssocID="{0A1B5D7E-EA6F-4E04-A93B-8AD93446D0E4}" presName="level3hierChild" presStyleCnt="0"/>
      <dgm:spPr/>
    </dgm:pt>
    <dgm:pt modelId="{EBB426D0-2117-4E88-8CA7-ED38078A4BB2}" type="pres">
      <dgm:prSet presAssocID="{B67D5A88-53EB-487C-86E9-4C01E3D632D9}" presName="conn2-1" presStyleLbl="parChTrans1D2" presStyleIdx="1" presStyleCnt="3"/>
      <dgm:spPr/>
    </dgm:pt>
    <dgm:pt modelId="{68B2891E-FBDF-4B69-8732-94961B428241}" type="pres">
      <dgm:prSet presAssocID="{B67D5A88-53EB-487C-86E9-4C01E3D632D9}" presName="connTx" presStyleLbl="parChTrans1D2" presStyleIdx="1" presStyleCnt="3"/>
      <dgm:spPr/>
    </dgm:pt>
    <dgm:pt modelId="{80AEDC32-ADAE-436B-ACE5-DA12BF03B5B8}" type="pres">
      <dgm:prSet presAssocID="{ADBCFA43-4E14-4D18-BA75-B3A378988A25}" presName="root2" presStyleCnt="0"/>
      <dgm:spPr/>
    </dgm:pt>
    <dgm:pt modelId="{083A236C-0ADB-471B-846B-2BE9182C0E71}" type="pres">
      <dgm:prSet presAssocID="{ADBCFA43-4E14-4D18-BA75-B3A378988A25}" presName="LevelTwoTextNode" presStyleLbl="node2" presStyleIdx="1" presStyleCnt="3" custScaleX="19780" custScaleY="21310" custLinFactNeighborX="19141" custLinFactNeighborY="798">
        <dgm:presLayoutVars>
          <dgm:chPref val="3"/>
        </dgm:presLayoutVars>
      </dgm:prSet>
      <dgm:spPr/>
    </dgm:pt>
    <dgm:pt modelId="{719D5F28-D948-4338-995B-ACACEC70ECDD}" type="pres">
      <dgm:prSet presAssocID="{ADBCFA43-4E14-4D18-BA75-B3A378988A25}" presName="level3hierChild" presStyleCnt="0"/>
      <dgm:spPr/>
    </dgm:pt>
    <dgm:pt modelId="{FA9790B9-583C-4057-932F-2A720A5D2B1C}" type="pres">
      <dgm:prSet presAssocID="{96CEBF90-0974-4710-8521-842B8776DBDC}" presName="conn2-1" presStyleLbl="parChTrans1D2" presStyleIdx="2" presStyleCnt="3"/>
      <dgm:spPr/>
    </dgm:pt>
    <dgm:pt modelId="{DA7745AA-E62D-4A07-939E-00759231FCE2}" type="pres">
      <dgm:prSet presAssocID="{96CEBF90-0974-4710-8521-842B8776DBDC}" presName="connTx" presStyleLbl="parChTrans1D2" presStyleIdx="2" presStyleCnt="3"/>
      <dgm:spPr/>
    </dgm:pt>
    <dgm:pt modelId="{76C091B2-A6C8-4303-8972-4FA1AE9EE312}" type="pres">
      <dgm:prSet presAssocID="{4A7B7B29-E1E6-4861-8B47-0A44B5B51E25}" presName="root2" presStyleCnt="0"/>
      <dgm:spPr/>
    </dgm:pt>
    <dgm:pt modelId="{B37586FE-7383-4A22-9F75-706B9C048674}" type="pres">
      <dgm:prSet presAssocID="{4A7B7B29-E1E6-4861-8B47-0A44B5B51E25}" presName="LevelTwoTextNode" presStyleLbl="node2" presStyleIdx="2" presStyleCnt="3" custScaleX="19780" custScaleY="21310" custLinFactNeighborX="19342" custLinFactNeighborY="-7307">
        <dgm:presLayoutVars>
          <dgm:chPref val="3"/>
        </dgm:presLayoutVars>
      </dgm:prSet>
      <dgm:spPr/>
    </dgm:pt>
    <dgm:pt modelId="{913FFB5F-F860-4469-AAC0-948EFF2BF451}" type="pres">
      <dgm:prSet presAssocID="{4A7B7B29-E1E6-4861-8B47-0A44B5B51E25}" presName="level3hierChild" presStyleCnt="0"/>
      <dgm:spPr/>
    </dgm:pt>
  </dgm:ptLst>
  <dgm:cxnLst>
    <dgm:cxn modelId="{0A9CF409-0EBC-4FF0-87BE-5A9A29F45B19}" type="presOf" srcId="{B67D5A88-53EB-487C-86E9-4C01E3D632D9}" destId="{EBB426D0-2117-4E88-8CA7-ED38078A4BB2}" srcOrd="0" destOrd="0" presId="urn:microsoft.com/office/officeart/2005/8/layout/hierarchy2"/>
    <dgm:cxn modelId="{4DF5FB2F-7EF9-4A00-8FF2-B371A29A1400}" srcId="{C63B3FA0-0CDE-46A9-B1AC-79F07862D3F3}" destId="{32C77676-3AB4-4102-B178-3671EDAAD454}" srcOrd="0" destOrd="0" parTransId="{E7D03EE6-FEE0-4D45-83EB-D5A6C696CB2B}" sibTransId="{F049688E-703E-405D-B7B4-23DAE23DB253}"/>
    <dgm:cxn modelId="{6C51F036-81AD-40E5-AA8D-6E8540F03862}" type="presOf" srcId="{32C77676-3AB4-4102-B178-3671EDAAD454}" destId="{D27A6DD7-90B0-4FCB-9A60-6A5BC45014C1}" srcOrd="0" destOrd="0" presId="urn:microsoft.com/office/officeart/2005/8/layout/hierarchy2"/>
    <dgm:cxn modelId="{1B05B262-5CF6-481F-B266-2F31FE7984BC}" type="presOf" srcId="{406F68DB-E3B3-42B7-889E-303E09177C6C}" destId="{0A67FAEE-F570-4CC0-997F-D45CD49E1DCA}" srcOrd="0" destOrd="0" presId="urn:microsoft.com/office/officeart/2005/8/layout/hierarchy2"/>
    <dgm:cxn modelId="{6AB38565-F474-44B5-A4D9-C9B6F977A8F8}" type="presOf" srcId="{406F68DB-E3B3-42B7-889E-303E09177C6C}" destId="{B88A3E08-F39F-45B3-A8EC-8235CA6CE39A}" srcOrd="1" destOrd="0" presId="urn:microsoft.com/office/officeart/2005/8/layout/hierarchy2"/>
    <dgm:cxn modelId="{E131E557-0463-4B3A-920B-3A1C0553F568}" type="presOf" srcId="{96CEBF90-0974-4710-8521-842B8776DBDC}" destId="{DA7745AA-E62D-4A07-939E-00759231FCE2}" srcOrd="1" destOrd="0" presId="urn:microsoft.com/office/officeart/2005/8/layout/hierarchy2"/>
    <dgm:cxn modelId="{718CAF78-6A3E-4DFB-AFC1-5489AB59C6CE}" type="presOf" srcId="{4A7B7B29-E1E6-4861-8B47-0A44B5B51E25}" destId="{B37586FE-7383-4A22-9F75-706B9C048674}" srcOrd="0" destOrd="0" presId="urn:microsoft.com/office/officeart/2005/8/layout/hierarchy2"/>
    <dgm:cxn modelId="{FA9A998D-F5B0-4D2A-81AF-97A0EE70C6B3}" srcId="{32C77676-3AB4-4102-B178-3671EDAAD454}" destId="{4A7B7B29-E1E6-4861-8B47-0A44B5B51E25}" srcOrd="2" destOrd="0" parTransId="{96CEBF90-0974-4710-8521-842B8776DBDC}" sibTransId="{FB0D29F9-2567-4CA5-A495-15704213FA28}"/>
    <dgm:cxn modelId="{3FB77E8E-C3B6-44D8-B21D-8859FE456BB0}" type="presOf" srcId="{C63B3FA0-0CDE-46A9-B1AC-79F07862D3F3}" destId="{47F15E62-3180-48B9-8B28-F6E1795CF8FA}" srcOrd="0" destOrd="0" presId="urn:microsoft.com/office/officeart/2005/8/layout/hierarchy2"/>
    <dgm:cxn modelId="{E17A64AF-CA59-47EF-9701-C33B80D34BD9}" type="presOf" srcId="{B67D5A88-53EB-487C-86E9-4C01E3D632D9}" destId="{68B2891E-FBDF-4B69-8732-94961B428241}" srcOrd="1" destOrd="0" presId="urn:microsoft.com/office/officeart/2005/8/layout/hierarchy2"/>
    <dgm:cxn modelId="{C3D243B1-1155-4525-8312-26DD760C37ED}" srcId="{32C77676-3AB4-4102-B178-3671EDAAD454}" destId="{0A1B5D7E-EA6F-4E04-A93B-8AD93446D0E4}" srcOrd="0" destOrd="0" parTransId="{406F68DB-E3B3-42B7-889E-303E09177C6C}" sibTransId="{CFAB5ED6-BB57-4074-889A-96D8C18993CF}"/>
    <dgm:cxn modelId="{DDBD61B3-BA54-484A-B741-99419F974326}" type="presOf" srcId="{96CEBF90-0974-4710-8521-842B8776DBDC}" destId="{FA9790B9-583C-4057-932F-2A720A5D2B1C}" srcOrd="0" destOrd="0" presId="urn:microsoft.com/office/officeart/2005/8/layout/hierarchy2"/>
    <dgm:cxn modelId="{8C1842B8-DDC4-4B10-8559-C1F82D0FA16F}" type="presOf" srcId="{ADBCFA43-4E14-4D18-BA75-B3A378988A25}" destId="{083A236C-0ADB-471B-846B-2BE9182C0E71}" srcOrd="0" destOrd="0" presId="urn:microsoft.com/office/officeart/2005/8/layout/hierarchy2"/>
    <dgm:cxn modelId="{F806A1BB-DE04-4ECD-B1DE-7E1714BEE7FC}" srcId="{32C77676-3AB4-4102-B178-3671EDAAD454}" destId="{ADBCFA43-4E14-4D18-BA75-B3A378988A25}" srcOrd="1" destOrd="0" parTransId="{B67D5A88-53EB-487C-86E9-4C01E3D632D9}" sibTransId="{8B57B80C-649B-4B09-9B8C-D9D31A609125}"/>
    <dgm:cxn modelId="{5487A6F0-0B57-4626-88AF-B58B97018FFC}" type="presOf" srcId="{0A1B5D7E-EA6F-4E04-A93B-8AD93446D0E4}" destId="{4CF296D5-4200-4189-BB71-629E6BF2DB13}" srcOrd="0" destOrd="0" presId="urn:microsoft.com/office/officeart/2005/8/layout/hierarchy2"/>
    <dgm:cxn modelId="{C311A095-24B2-4BA9-8C24-1CA839EBE4D3}" type="presParOf" srcId="{47F15E62-3180-48B9-8B28-F6E1795CF8FA}" destId="{AD586EEC-62BA-4E32-A39C-16AA640B703B}" srcOrd="0" destOrd="0" presId="urn:microsoft.com/office/officeart/2005/8/layout/hierarchy2"/>
    <dgm:cxn modelId="{EDD4B95A-6005-4846-B609-3831FAFEFCF5}" type="presParOf" srcId="{AD586EEC-62BA-4E32-A39C-16AA640B703B}" destId="{D27A6DD7-90B0-4FCB-9A60-6A5BC45014C1}" srcOrd="0" destOrd="0" presId="urn:microsoft.com/office/officeart/2005/8/layout/hierarchy2"/>
    <dgm:cxn modelId="{C5C9D2B2-D943-4509-9235-29BBB6F9288D}" type="presParOf" srcId="{AD586EEC-62BA-4E32-A39C-16AA640B703B}" destId="{A1AE49E0-6FEA-4B4E-AFB7-B07CF73BA00E}" srcOrd="1" destOrd="0" presId="urn:microsoft.com/office/officeart/2005/8/layout/hierarchy2"/>
    <dgm:cxn modelId="{475B972D-8837-4CBA-8BFA-022CE00B3F08}" type="presParOf" srcId="{A1AE49E0-6FEA-4B4E-AFB7-B07CF73BA00E}" destId="{0A67FAEE-F570-4CC0-997F-D45CD49E1DCA}" srcOrd="0" destOrd="0" presId="urn:microsoft.com/office/officeart/2005/8/layout/hierarchy2"/>
    <dgm:cxn modelId="{3C5626A5-C004-4EF7-88CA-BB6B9A7FAD49}" type="presParOf" srcId="{0A67FAEE-F570-4CC0-997F-D45CD49E1DCA}" destId="{B88A3E08-F39F-45B3-A8EC-8235CA6CE39A}" srcOrd="0" destOrd="0" presId="urn:microsoft.com/office/officeart/2005/8/layout/hierarchy2"/>
    <dgm:cxn modelId="{05920E1C-5889-4A5A-B137-F1C8E8CBB03B}" type="presParOf" srcId="{A1AE49E0-6FEA-4B4E-AFB7-B07CF73BA00E}" destId="{C1F290C0-64CA-431C-AF41-E6829A8689C9}" srcOrd="1" destOrd="0" presId="urn:microsoft.com/office/officeart/2005/8/layout/hierarchy2"/>
    <dgm:cxn modelId="{3F8DF294-3744-4E16-8441-C121543E5F99}" type="presParOf" srcId="{C1F290C0-64CA-431C-AF41-E6829A8689C9}" destId="{4CF296D5-4200-4189-BB71-629E6BF2DB13}" srcOrd="0" destOrd="0" presId="urn:microsoft.com/office/officeart/2005/8/layout/hierarchy2"/>
    <dgm:cxn modelId="{C1A92B01-6038-4410-941F-2BA7124A846B}" type="presParOf" srcId="{C1F290C0-64CA-431C-AF41-E6829A8689C9}" destId="{056DC407-25D0-459E-B067-9952EC2534D7}" srcOrd="1" destOrd="0" presId="urn:microsoft.com/office/officeart/2005/8/layout/hierarchy2"/>
    <dgm:cxn modelId="{7FC794DA-2008-42EF-AD76-2594189B3743}" type="presParOf" srcId="{A1AE49E0-6FEA-4B4E-AFB7-B07CF73BA00E}" destId="{EBB426D0-2117-4E88-8CA7-ED38078A4BB2}" srcOrd="2" destOrd="0" presId="urn:microsoft.com/office/officeart/2005/8/layout/hierarchy2"/>
    <dgm:cxn modelId="{C8034448-224E-4820-A03E-4B00AD226083}" type="presParOf" srcId="{EBB426D0-2117-4E88-8CA7-ED38078A4BB2}" destId="{68B2891E-FBDF-4B69-8732-94961B428241}" srcOrd="0" destOrd="0" presId="urn:microsoft.com/office/officeart/2005/8/layout/hierarchy2"/>
    <dgm:cxn modelId="{2E625474-79D9-4B52-9016-25644038DBDB}" type="presParOf" srcId="{A1AE49E0-6FEA-4B4E-AFB7-B07CF73BA00E}" destId="{80AEDC32-ADAE-436B-ACE5-DA12BF03B5B8}" srcOrd="3" destOrd="0" presId="urn:microsoft.com/office/officeart/2005/8/layout/hierarchy2"/>
    <dgm:cxn modelId="{A75A47A7-5598-4C1A-BD09-A990AC2293CD}" type="presParOf" srcId="{80AEDC32-ADAE-436B-ACE5-DA12BF03B5B8}" destId="{083A236C-0ADB-471B-846B-2BE9182C0E71}" srcOrd="0" destOrd="0" presId="urn:microsoft.com/office/officeart/2005/8/layout/hierarchy2"/>
    <dgm:cxn modelId="{2607B43A-7F20-49DB-A715-D1103EC8F35B}" type="presParOf" srcId="{80AEDC32-ADAE-436B-ACE5-DA12BF03B5B8}" destId="{719D5F28-D948-4338-995B-ACACEC70ECDD}" srcOrd="1" destOrd="0" presId="urn:microsoft.com/office/officeart/2005/8/layout/hierarchy2"/>
    <dgm:cxn modelId="{9ECD5FDD-90C3-45B4-B83B-E3AC5E83CCF7}" type="presParOf" srcId="{A1AE49E0-6FEA-4B4E-AFB7-B07CF73BA00E}" destId="{FA9790B9-583C-4057-932F-2A720A5D2B1C}" srcOrd="4" destOrd="0" presId="urn:microsoft.com/office/officeart/2005/8/layout/hierarchy2"/>
    <dgm:cxn modelId="{8CBDB59B-DFFA-406D-BD1E-81DFD3121DFA}" type="presParOf" srcId="{FA9790B9-583C-4057-932F-2A720A5D2B1C}" destId="{DA7745AA-E62D-4A07-939E-00759231FCE2}" srcOrd="0" destOrd="0" presId="urn:microsoft.com/office/officeart/2005/8/layout/hierarchy2"/>
    <dgm:cxn modelId="{C54A45F8-DF71-401D-B591-335DFD608191}" type="presParOf" srcId="{A1AE49E0-6FEA-4B4E-AFB7-B07CF73BA00E}" destId="{76C091B2-A6C8-4303-8972-4FA1AE9EE312}" srcOrd="5" destOrd="0" presId="urn:microsoft.com/office/officeart/2005/8/layout/hierarchy2"/>
    <dgm:cxn modelId="{602D27AD-7EA9-4F19-8D51-E12408897243}" type="presParOf" srcId="{76C091B2-A6C8-4303-8972-4FA1AE9EE312}" destId="{B37586FE-7383-4A22-9F75-706B9C048674}" srcOrd="0" destOrd="0" presId="urn:microsoft.com/office/officeart/2005/8/layout/hierarchy2"/>
    <dgm:cxn modelId="{A4AD4535-99EE-4798-A6A9-49CB3508B696}" type="presParOf" srcId="{76C091B2-A6C8-4303-8972-4FA1AE9EE312}" destId="{913FFB5F-F860-4469-AAC0-948EFF2BF45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BF2E0E-5425-4541-A7B7-C382091BC6CB}" type="doc">
      <dgm:prSet loTypeId="urn:microsoft.com/office/officeart/2005/8/layout/chevron1" loCatId="process" qsTypeId="urn:microsoft.com/office/officeart/2005/8/quickstyle/simple1" qsCatId="simple" csTypeId="urn:microsoft.com/office/officeart/2005/8/colors/accent1_2" csCatId="accent1" phldr="1"/>
      <dgm:spPr/>
    </dgm:pt>
    <dgm:pt modelId="{81DE4F2E-3786-4884-8324-1F1A448AB778}">
      <dgm:prSet phldrT="[Text]"/>
      <dgm:spPr>
        <a:solidFill>
          <a:schemeClr val="tx2">
            <a:lumMod val="50000"/>
          </a:schemeClr>
        </a:solidFill>
      </dgm:spPr>
      <dgm:t>
        <a:bodyPr/>
        <a:lstStyle/>
        <a:p>
          <a:r>
            <a:rPr lang="en-US" dirty="0"/>
            <a:t>August</a:t>
          </a:r>
        </a:p>
      </dgm:t>
    </dgm:pt>
    <dgm:pt modelId="{24ABB175-B2EB-4F59-88A4-76F6F0D62D7F}" type="parTrans" cxnId="{1C2ACAC0-A7F9-4879-B949-123CA78206E1}">
      <dgm:prSet/>
      <dgm:spPr/>
      <dgm:t>
        <a:bodyPr/>
        <a:lstStyle/>
        <a:p>
          <a:endParaRPr lang="en-US"/>
        </a:p>
      </dgm:t>
    </dgm:pt>
    <dgm:pt modelId="{E9BD0FD8-F795-45BE-ADBB-F0A3307521C1}" type="sibTrans" cxnId="{1C2ACAC0-A7F9-4879-B949-123CA78206E1}">
      <dgm:prSet/>
      <dgm:spPr/>
      <dgm:t>
        <a:bodyPr/>
        <a:lstStyle/>
        <a:p>
          <a:endParaRPr lang="en-US"/>
        </a:p>
      </dgm:t>
    </dgm:pt>
    <dgm:pt modelId="{D9D14EF6-46FD-4B6A-B477-9C8ACC48B283}">
      <dgm:prSet phldrT="[Text]"/>
      <dgm:spPr>
        <a:solidFill>
          <a:schemeClr val="tx2">
            <a:lumMod val="50000"/>
          </a:schemeClr>
        </a:solidFill>
      </dgm:spPr>
      <dgm:t>
        <a:bodyPr/>
        <a:lstStyle/>
        <a:p>
          <a:r>
            <a:rPr lang="en-US" dirty="0"/>
            <a:t>September</a:t>
          </a:r>
        </a:p>
      </dgm:t>
    </dgm:pt>
    <dgm:pt modelId="{A9E819A9-BCE6-4F10-A6B5-12E46E6472F5}" type="parTrans" cxnId="{BCC78ACC-87EB-427E-8D14-694E60240376}">
      <dgm:prSet/>
      <dgm:spPr/>
      <dgm:t>
        <a:bodyPr/>
        <a:lstStyle/>
        <a:p>
          <a:endParaRPr lang="en-US"/>
        </a:p>
      </dgm:t>
    </dgm:pt>
    <dgm:pt modelId="{0098813B-ADE3-489F-94BA-8F030908C707}" type="sibTrans" cxnId="{BCC78ACC-87EB-427E-8D14-694E60240376}">
      <dgm:prSet/>
      <dgm:spPr/>
      <dgm:t>
        <a:bodyPr/>
        <a:lstStyle/>
        <a:p>
          <a:endParaRPr lang="en-US"/>
        </a:p>
      </dgm:t>
    </dgm:pt>
    <dgm:pt modelId="{B6CEA553-CB49-4EBC-91FC-238F51DE6EC7}">
      <dgm:prSet phldrT="[Text]"/>
      <dgm:spPr>
        <a:solidFill>
          <a:schemeClr val="tx2">
            <a:lumMod val="50000"/>
          </a:schemeClr>
        </a:solidFill>
      </dgm:spPr>
      <dgm:t>
        <a:bodyPr/>
        <a:lstStyle/>
        <a:p>
          <a:r>
            <a:rPr lang="en-US" dirty="0"/>
            <a:t>December</a:t>
          </a:r>
        </a:p>
      </dgm:t>
    </dgm:pt>
    <dgm:pt modelId="{296F6702-2AB8-4D51-9618-2F1C9C110610}" type="parTrans" cxnId="{170110F9-05AD-4C68-81EE-D98375C1CAA5}">
      <dgm:prSet/>
      <dgm:spPr/>
      <dgm:t>
        <a:bodyPr/>
        <a:lstStyle/>
        <a:p>
          <a:endParaRPr lang="en-US"/>
        </a:p>
      </dgm:t>
    </dgm:pt>
    <dgm:pt modelId="{63C2DEBF-4F96-4C4E-AB3A-37477ACE4BD4}" type="sibTrans" cxnId="{170110F9-05AD-4C68-81EE-D98375C1CAA5}">
      <dgm:prSet/>
      <dgm:spPr/>
      <dgm:t>
        <a:bodyPr/>
        <a:lstStyle/>
        <a:p>
          <a:endParaRPr lang="en-US"/>
        </a:p>
      </dgm:t>
    </dgm:pt>
    <dgm:pt modelId="{9403DC7F-5D44-400F-9E19-E14D2C1F061D}">
      <dgm:prSet/>
      <dgm:spPr>
        <a:solidFill>
          <a:schemeClr val="tx2">
            <a:lumMod val="50000"/>
          </a:schemeClr>
        </a:solidFill>
      </dgm:spPr>
      <dgm:t>
        <a:bodyPr/>
        <a:lstStyle/>
        <a:p>
          <a:r>
            <a:rPr lang="en-US" dirty="0"/>
            <a:t>January</a:t>
          </a:r>
        </a:p>
      </dgm:t>
    </dgm:pt>
    <dgm:pt modelId="{549C52BC-1418-462E-880B-1CDF60A13950}" type="parTrans" cxnId="{931A5668-A32B-489D-9162-B376CEA01A8A}">
      <dgm:prSet/>
      <dgm:spPr/>
      <dgm:t>
        <a:bodyPr/>
        <a:lstStyle/>
        <a:p>
          <a:endParaRPr lang="en-US"/>
        </a:p>
      </dgm:t>
    </dgm:pt>
    <dgm:pt modelId="{D64F9DBB-B5F0-451B-906B-70AF6EFDC02E}" type="sibTrans" cxnId="{931A5668-A32B-489D-9162-B376CEA01A8A}">
      <dgm:prSet/>
      <dgm:spPr/>
      <dgm:t>
        <a:bodyPr/>
        <a:lstStyle/>
        <a:p>
          <a:endParaRPr lang="en-US"/>
        </a:p>
      </dgm:t>
    </dgm:pt>
    <dgm:pt modelId="{4841D0C8-4D7E-49AD-9C5D-3318AF9578DF}">
      <dgm:prSet/>
      <dgm:spPr>
        <a:solidFill>
          <a:schemeClr val="tx2">
            <a:lumMod val="50000"/>
          </a:schemeClr>
        </a:solidFill>
      </dgm:spPr>
      <dgm:t>
        <a:bodyPr/>
        <a:lstStyle/>
        <a:p>
          <a:r>
            <a:rPr lang="en-US" dirty="0"/>
            <a:t>February</a:t>
          </a:r>
        </a:p>
      </dgm:t>
    </dgm:pt>
    <dgm:pt modelId="{C68C52FB-28B8-4FC4-BAFD-434DBA255E7D}" type="parTrans" cxnId="{783C21A4-D439-4B2C-9605-24CD11B5392D}">
      <dgm:prSet/>
      <dgm:spPr/>
      <dgm:t>
        <a:bodyPr/>
        <a:lstStyle/>
        <a:p>
          <a:endParaRPr lang="en-US"/>
        </a:p>
      </dgm:t>
    </dgm:pt>
    <dgm:pt modelId="{90D04BD6-68F9-48A7-86FB-67E7E51A509F}" type="sibTrans" cxnId="{783C21A4-D439-4B2C-9605-24CD11B5392D}">
      <dgm:prSet/>
      <dgm:spPr/>
      <dgm:t>
        <a:bodyPr/>
        <a:lstStyle/>
        <a:p>
          <a:endParaRPr lang="en-US"/>
        </a:p>
      </dgm:t>
    </dgm:pt>
    <dgm:pt modelId="{F8C7944A-B75D-424E-A312-A7F0D73E76A4}">
      <dgm:prSet/>
      <dgm:spPr>
        <a:solidFill>
          <a:schemeClr val="tx2">
            <a:lumMod val="50000"/>
          </a:schemeClr>
        </a:solidFill>
      </dgm:spPr>
      <dgm:t>
        <a:bodyPr/>
        <a:lstStyle/>
        <a:p>
          <a:r>
            <a:rPr lang="en-US" dirty="0"/>
            <a:t>March</a:t>
          </a:r>
        </a:p>
      </dgm:t>
    </dgm:pt>
    <dgm:pt modelId="{E7030EE4-F4D4-4AB3-98FD-72D1FF4FC628}" type="parTrans" cxnId="{C76666A7-C96F-4BAF-A9F7-7EAA6B5E55AB}">
      <dgm:prSet/>
      <dgm:spPr/>
      <dgm:t>
        <a:bodyPr/>
        <a:lstStyle/>
        <a:p>
          <a:endParaRPr lang="en-US"/>
        </a:p>
      </dgm:t>
    </dgm:pt>
    <dgm:pt modelId="{C31A035F-0CF4-4AB7-B6F1-153B95AD51BA}" type="sibTrans" cxnId="{C76666A7-C96F-4BAF-A9F7-7EAA6B5E55AB}">
      <dgm:prSet/>
      <dgm:spPr/>
      <dgm:t>
        <a:bodyPr/>
        <a:lstStyle/>
        <a:p>
          <a:endParaRPr lang="en-US"/>
        </a:p>
      </dgm:t>
    </dgm:pt>
    <dgm:pt modelId="{DECE8C22-0A19-4769-9AEF-54D3EEB4D7B0}">
      <dgm:prSet/>
      <dgm:spPr>
        <a:solidFill>
          <a:schemeClr val="tx2">
            <a:lumMod val="50000"/>
          </a:schemeClr>
        </a:solidFill>
      </dgm:spPr>
      <dgm:t>
        <a:bodyPr/>
        <a:lstStyle/>
        <a:p>
          <a:r>
            <a:rPr lang="en-US" dirty="0"/>
            <a:t>April</a:t>
          </a:r>
        </a:p>
      </dgm:t>
    </dgm:pt>
    <dgm:pt modelId="{AC9E8BF1-05D8-4CE1-89B9-3C9AC49297A6}" type="parTrans" cxnId="{D8BEB9EA-5BF8-49DF-A5E9-302AD3ACBB52}">
      <dgm:prSet/>
      <dgm:spPr/>
      <dgm:t>
        <a:bodyPr/>
        <a:lstStyle/>
        <a:p>
          <a:endParaRPr lang="en-US"/>
        </a:p>
      </dgm:t>
    </dgm:pt>
    <dgm:pt modelId="{CAE21938-46DB-4FB8-82A7-AA54E6B33118}" type="sibTrans" cxnId="{D8BEB9EA-5BF8-49DF-A5E9-302AD3ACBB52}">
      <dgm:prSet/>
      <dgm:spPr/>
      <dgm:t>
        <a:bodyPr/>
        <a:lstStyle/>
        <a:p>
          <a:endParaRPr lang="en-US"/>
        </a:p>
      </dgm:t>
    </dgm:pt>
    <dgm:pt modelId="{D2E62983-D160-4359-8E59-7E1206AFEC31}">
      <dgm:prSet/>
      <dgm:spPr/>
      <dgm:t>
        <a:bodyPr/>
        <a:lstStyle/>
        <a:p>
          <a:r>
            <a:rPr lang="en-US" dirty="0"/>
            <a:t>May</a:t>
          </a:r>
        </a:p>
      </dgm:t>
    </dgm:pt>
    <dgm:pt modelId="{81553046-989D-4656-A87B-A3AA13054626}" type="parTrans" cxnId="{551CC7ED-41E4-48B6-A02B-D815A1145DBB}">
      <dgm:prSet/>
      <dgm:spPr/>
      <dgm:t>
        <a:bodyPr/>
        <a:lstStyle/>
        <a:p>
          <a:endParaRPr lang="en-US"/>
        </a:p>
      </dgm:t>
    </dgm:pt>
    <dgm:pt modelId="{4A4C14A8-173F-4A87-82F6-37A6B5165E52}" type="sibTrans" cxnId="{551CC7ED-41E4-48B6-A02B-D815A1145DBB}">
      <dgm:prSet/>
      <dgm:spPr/>
      <dgm:t>
        <a:bodyPr/>
        <a:lstStyle/>
        <a:p>
          <a:endParaRPr lang="en-US"/>
        </a:p>
      </dgm:t>
    </dgm:pt>
    <dgm:pt modelId="{3538BAF7-174F-4C31-8E20-B96CEEE7F5C0}">
      <dgm:prSet phldrT="[Text]"/>
      <dgm:spPr>
        <a:solidFill>
          <a:schemeClr val="tx2">
            <a:lumMod val="50000"/>
          </a:schemeClr>
        </a:solidFill>
      </dgm:spPr>
      <dgm:t>
        <a:bodyPr/>
        <a:lstStyle/>
        <a:p>
          <a:r>
            <a:rPr lang="en-US" dirty="0"/>
            <a:t>October</a:t>
          </a:r>
        </a:p>
      </dgm:t>
    </dgm:pt>
    <dgm:pt modelId="{D5E919CE-CFC8-4956-BE82-0219DD322D0E}" type="parTrans" cxnId="{265B8F7D-D634-4069-A35D-05EBEC17FE4E}">
      <dgm:prSet/>
      <dgm:spPr/>
      <dgm:t>
        <a:bodyPr/>
        <a:lstStyle/>
        <a:p>
          <a:endParaRPr lang="en-US"/>
        </a:p>
      </dgm:t>
    </dgm:pt>
    <dgm:pt modelId="{6F43072F-4E30-47D7-9313-BEEC851AD9BD}" type="sibTrans" cxnId="{265B8F7D-D634-4069-A35D-05EBEC17FE4E}">
      <dgm:prSet/>
      <dgm:spPr/>
      <dgm:t>
        <a:bodyPr/>
        <a:lstStyle/>
        <a:p>
          <a:endParaRPr lang="en-US"/>
        </a:p>
      </dgm:t>
    </dgm:pt>
    <dgm:pt modelId="{A9D1D871-CC52-49A3-BA6B-B88C3B9507EA}">
      <dgm:prSet phldrT="[Text]"/>
      <dgm:spPr>
        <a:solidFill>
          <a:schemeClr val="tx2">
            <a:lumMod val="50000"/>
          </a:schemeClr>
        </a:solidFill>
      </dgm:spPr>
      <dgm:t>
        <a:bodyPr/>
        <a:lstStyle/>
        <a:p>
          <a:r>
            <a:rPr lang="en-US" dirty="0"/>
            <a:t>November</a:t>
          </a:r>
        </a:p>
      </dgm:t>
    </dgm:pt>
    <dgm:pt modelId="{BBB6C567-B48F-44FA-B20A-3C68FE448D30}" type="parTrans" cxnId="{32746ECA-3F22-46A0-8BC1-4D7FC6E675B2}">
      <dgm:prSet/>
      <dgm:spPr/>
      <dgm:t>
        <a:bodyPr/>
        <a:lstStyle/>
        <a:p>
          <a:endParaRPr lang="en-US"/>
        </a:p>
      </dgm:t>
    </dgm:pt>
    <dgm:pt modelId="{180EA253-706A-4B40-945C-6478AC78F2EB}" type="sibTrans" cxnId="{32746ECA-3F22-46A0-8BC1-4D7FC6E675B2}">
      <dgm:prSet/>
      <dgm:spPr/>
      <dgm:t>
        <a:bodyPr/>
        <a:lstStyle/>
        <a:p>
          <a:endParaRPr lang="en-US"/>
        </a:p>
      </dgm:t>
    </dgm:pt>
    <dgm:pt modelId="{CD3DEA2B-EA3B-45AE-96EB-FC4B8F8E03F3}">
      <dgm:prSet/>
      <dgm:spPr/>
      <dgm:t>
        <a:bodyPr/>
        <a:lstStyle/>
        <a:p>
          <a:r>
            <a:rPr lang="en-US" dirty="0"/>
            <a:t>June</a:t>
          </a:r>
        </a:p>
      </dgm:t>
    </dgm:pt>
    <dgm:pt modelId="{70BA5BE8-049F-4994-A538-B81C1CC731D0}" type="parTrans" cxnId="{9A83FB9B-A0F4-4DEA-9C15-79C491AAAC7A}">
      <dgm:prSet/>
      <dgm:spPr/>
      <dgm:t>
        <a:bodyPr/>
        <a:lstStyle/>
        <a:p>
          <a:endParaRPr lang="en-US"/>
        </a:p>
      </dgm:t>
    </dgm:pt>
    <dgm:pt modelId="{4CD96BC8-35E1-4D0D-8EC8-FE74D6F6C269}" type="sibTrans" cxnId="{9A83FB9B-A0F4-4DEA-9C15-79C491AAAC7A}">
      <dgm:prSet/>
      <dgm:spPr/>
      <dgm:t>
        <a:bodyPr/>
        <a:lstStyle/>
        <a:p>
          <a:endParaRPr lang="en-US"/>
        </a:p>
      </dgm:t>
    </dgm:pt>
    <dgm:pt modelId="{47D8B6FF-2F07-4652-B297-D764FDB107E8}" type="pres">
      <dgm:prSet presAssocID="{A3BF2E0E-5425-4541-A7B7-C382091BC6CB}" presName="Name0" presStyleCnt="0">
        <dgm:presLayoutVars>
          <dgm:dir/>
          <dgm:animLvl val="lvl"/>
          <dgm:resizeHandles val="exact"/>
        </dgm:presLayoutVars>
      </dgm:prSet>
      <dgm:spPr/>
    </dgm:pt>
    <dgm:pt modelId="{F41F92EC-4CE7-4256-8C7B-691EBE180907}" type="pres">
      <dgm:prSet presAssocID="{81DE4F2E-3786-4884-8324-1F1A448AB778}" presName="parTxOnly" presStyleLbl="node1" presStyleIdx="0" presStyleCnt="11" custLinFactNeighborX="30123" custLinFactNeighborY="-2314">
        <dgm:presLayoutVars>
          <dgm:chMax val="0"/>
          <dgm:chPref val="0"/>
          <dgm:bulletEnabled val="1"/>
        </dgm:presLayoutVars>
      </dgm:prSet>
      <dgm:spPr/>
    </dgm:pt>
    <dgm:pt modelId="{AF49CFD9-5F25-41B5-852B-5BEC7ACAB2EA}" type="pres">
      <dgm:prSet presAssocID="{E9BD0FD8-F795-45BE-ADBB-F0A3307521C1}" presName="parTxOnlySpace" presStyleCnt="0"/>
      <dgm:spPr/>
    </dgm:pt>
    <dgm:pt modelId="{6F2C8F9C-8DA6-484A-A062-4A19561A99A2}" type="pres">
      <dgm:prSet presAssocID="{D9D14EF6-46FD-4B6A-B477-9C8ACC48B283}" presName="parTxOnly" presStyleLbl="node1" presStyleIdx="1" presStyleCnt="11" custLinFactNeighborX="30123" custLinFactNeighborY="-2314">
        <dgm:presLayoutVars>
          <dgm:chMax val="0"/>
          <dgm:chPref val="0"/>
          <dgm:bulletEnabled val="1"/>
        </dgm:presLayoutVars>
      </dgm:prSet>
      <dgm:spPr/>
    </dgm:pt>
    <dgm:pt modelId="{94961091-ECAA-40CC-84E5-BDFF0DF7BB41}" type="pres">
      <dgm:prSet presAssocID="{0098813B-ADE3-489F-94BA-8F030908C707}" presName="parTxOnlySpace" presStyleCnt="0"/>
      <dgm:spPr/>
    </dgm:pt>
    <dgm:pt modelId="{12121C8E-42B6-4B3F-8D65-81044AA6B687}" type="pres">
      <dgm:prSet presAssocID="{3538BAF7-174F-4C31-8E20-B96CEEE7F5C0}" presName="parTxOnly" presStyleLbl="node1" presStyleIdx="2" presStyleCnt="11" custLinFactNeighborX="30123" custLinFactNeighborY="-2314">
        <dgm:presLayoutVars>
          <dgm:chMax val="0"/>
          <dgm:chPref val="0"/>
          <dgm:bulletEnabled val="1"/>
        </dgm:presLayoutVars>
      </dgm:prSet>
      <dgm:spPr/>
    </dgm:pt>
    <dgm:pt modelId="{CF367B1C-0DD9-4A3A-A247-8309590759B9}" type="pres">
      <dgm:prSet presAssocID="{6F43072F-4E30-47D7-9313-BEEC851AD9BD}" presName="parTxOnlySpace" presStyleCnt="0"/>
      <dgm:spPr/>
    </dgm:pt>
    <dgm:pt modelId="{C13FFE1B-B8B9-4421-91CA-ABB7F560B7EE}" type="pres">
      <dgm:prSet presAssocID="{A9D1D871-CC52-49A3-BA6B-B88C3B9507EA}" presName="parTxOnly" presStyleLbl="node1" presStyleIdx="3" presStyleCnt="11" custLinFactNeighborX="30123" custLinFactNeighborY="-2314">
        <dgm:presLayoutVars>
          <dgm:chMax val="0"/>
          <dgm:chPref val="0"/>
          <dgm:bulletEnabled val="1"/>
        </dgm:presLayoutVars>
      </dgm:prSet>
      <dgm:spPr/>
    </dgm:pt>
    <dgm:pt modelId="{7882A836-02EC-40DD-8193-B7E5A67D503E}" type="pres">
      <dgm:prSet presAssocID="{180EA253-706A-4B40-945C-6478AC78F2EB}" presName="parTxOnlySpace" presStyleCnt="0"/>
      <dgm:spPr/>
    </dgm:pt>
    <dgm:pt modelId="{07DB903E-598D-4717-A112-F4FEE0D6C23B}" type="pres">
      <dgm:prSet presAssocID="{B6CEA553-CB49-4EBC-91FC-238F51DE6EC7}" presName="parTxOnly" presStyleLbl="node1" presStyleIdx="4" presStyleCnt="11">
        <dgm:presLayoutVars>
          <dgm:chMax val="0"/>
          <dgm:chPref val="0"/>
          <dgm:bulletEnabled val="1"/>
        </dgm:presLayoutVars>
      </dgm:prSet>
      <dgm:spPr/>
    </dgm:pt>
    <dgm:pt modelId="{FDF4861A-C92D-49C1-A56C-BF61F124F09D}" type="pres">
      <dgm:prSet presAssocID="{63C2DEBF-4F96-4C4E-AB3A-37477ACE4BD4}" presName="parTxOnlySpace" presStyleCnt="0"/>
      <dgm:spPr/>
    </dgm:pt>
    <dgm:pt modelId="{B49E3AFA-2676-4BD3-85A3-D28407EDB993}" type="pres">
      <dgm:prSet presAssocID="{9403DC7F-5D44-400F-9E19-E14D2C1F061D}" presName="parTxOnly" presStyleLbl="node1" presStyleIdx="5" presStyleCnt="11">
        <dgm:presLayoutVars>
          <dgm:chMax val="0"/>
          <dgm:chPref val="0"/>
          <dgm:bulletEnabled val="1"/>
        </dgm:presLayoutVars>
      </dgm:prSet>
      <dgm:spPr/>
    </dgm:pt>
    <dgm:pt modelId="{CB7394F9-743E-42F5-AFC9-660CB742A336}" type="pres">
      <dgm:prSet presAssocID="{D64F9DBB-B5F0-451B-906B-70AF6EFDC02E}" presName="parTxOnlySpace" presStyleCnt="0"/>
      <dgm:spPr/>
    </dgm:pt>
    <dgm:pt modelId="{394AA523-99BB-40CE-80A6-1C9513378E97}" type="pres">
      <dgm:prSet presAssocID="{4841D0C8-4D7E-49AD-9C5D-3318AF9578DF}" presName="parTxOnly" presStyleLbl="node1" presStyleIdx="6" presStyleCnt="11">
        <dgm:presLayoutVars>
          <dgm:chMax val="0"/>
          <dgm:chPref val="0"/>
          <dgm:bulletEnabled val="1"/>
        </dgm:presLayoutVars>
      </dgm:prSet>
      <dgm:spPr/>
    </dgm:pt>
    <dgm:pt modelId="{AF825D99-ACCB-49DA-BE9E-84BDC88B9221}" type="pres">
      <dgm:prSet presAssocID="{90D04BD6-68F9-48A7-86FB-67E7E51A509F}" presName="parTxOnlySpace" presStyleCnt="0"/>
      <dgm:spPr/>
    </dgm:pt>
    <dgm:pt modelId="{E038E714-A45D-4FDC-8633-A11056F52C00}" type="pres">
      <dgm:prSet presAssocID="{F8C7944A-B75D-424E-A312-A7F0D73E76A4}" presName="parTxOnly" presStyleLbl="node1" presStyleIdx="7" presStyleCnt="11">
        <dgm:presLayoutVars>
          <dgm:chMax val="0"/>
          <dgm:chPref val="0"/>
          <dgm:bulletEnabled val="1"/>
        </dgm:presLayoutVars>
      </dgm:prSet>
      <dgm:spPr/>
    </dgm:pt>
    <dgm:pt modelId="{D27CB5D5-1197-42E6-96C5-C351D8A58E87}" type="pres">
      <dgm:prSet presAssocID="{C31A035F-0CF4-4AB7-B6F1-153B95AD51BA}" presName="parTxOnlySpace" presStyleCnt="0"/>
      <dgm:spPr/>
    </dgm:pt>
    <dgm:pt modelId="{CD87992C-E702-417A-8C5E-F086F84309F0}" type="pres">
      <dgm:prSet presAssocID="{DECE8C22-0A19-4769-9AEF-54D3EEB4D7B0}" presName="parTxOnly" presStyleLbl="node1" presStyleIdx="8" presStyleCnt="11">
        <dgm:presLayoutVars>
          <dgm:chMax val="0"/>
          <dgm:chPref val="0"/>
          <dgm:bulletEnabled val="1"/>
        </dgm:presLayoutVars>
      </dgm:prSet>
      <dgm:spPr/>
    </dgm:pt>
    <dgm:pt modelId="{3120E9F1-524A-4AE3-8EFA-312E0D745690}" type="pres">
      <dgm:prSet presAssocID="{CAE21938-46DB-4FB8-82A7-AA54E6B33118}" presName="parTxOnlySpace" presStyleCnt="0"/>
      <dgm:spPr/>
    </dgm:pt>
    <dgm:pt modelId="{00E3B137-E3B7-4FA4-98BC-CEB63686631A}" type="pres">
      <dgm:prSet presAssocID="{D2E62983-D160-4359-8E59-7E1206AFEC31}" presName="parTxOnly" presStyleLbl="node1" presStyleIdx="9" presStyleCnt="11">
        <dgm:presLayoutVars>
          <dgm:chMax val="0"/>
          <dgm:chPref val="0"/>
          <dgm:bulletEnabled val="1"/>
        </dgm:presLayoutVars>
      </dgm:prSet>
      <dgm:spPr/>
    </dgm:pt>
    <dgm:pt modelId="{A7777A4A-83EE-44C3-B946-20AE1ECD8E7E}" type="pres">
      <dgm:prSet presAssocID="{4A4C14A8-173F-4A87-82F6-37A6B5165E52}" presName="parTxOnlySpace" presStyleCnt="0"/>
      <dgm:spPr/>
    </dgm:pt>
    <dgm:pt modelId="{D9F7A588-A8A2-47C3-A923-389C5EA1A67F}" type="pres">
      <dgm:prSet presAssocID="{CD3DEA2B-EA3B-45AE-96EB-FC4B8F8E03F3}" presName="parTxOnly" presStyleLbl="node1" presStyleIdx="10" presStyleCnt="11">
        <dgm:presLayoutVars>
          <dgm:chMax val="0"/>
          <dgm:chPref val="0"/>
          <dgm:bulletEnabled val="1"/>
        </dgm:presLayoutVars>
      </dgm:prSet>
      <dgm:spPr/>
    </dgm:pt>
  </dgm:ptLst>
  <dgm:cxnLst>
    <dgm:cxn modelId="{003A7C2B-5324-42A8-9B27-422D8869A04E}" type="presOf" srcId="{A3BF2E0E-5425-4541-A7B7-C382091BC6CB}" destId="{47D8B6FF-2F07-4652-B297-D764FDB107E8}" srcOrd="0" destOrd="0" presId="urn:microsoft.com/office/officeart/2005/8/layout/chevron1"/>
    <dgm:cxn modelId="{931A5668-A32B-489D-9162-B376CEA01A8A}" srcId="{A3BF2E0E-5425-4541-A7B7-C382091BC6CB}" destId="{9403DC7F-5D44-400F-9E19-E14D2C1F061D}" srcOrd="5" destOrd="0" parTransId="{549C52BC-1418-462E-880B-1CDF60A13950}" sibTransId="{D64F9DBB-B5F0-451B-906B-70AF6EFDC02E}"/>
    <dgm:cxn modelId="{AF440F73-2367-4D7B-AC73-E2874BBDD9A0}" type="presOf" srcId="{A9D1D871-CC52-49A3-BA6B-B88C3B9507EA}" destId="{C13FFE1B-B8B9-4421-91CA-ABB7F560B7EE}" srcOrd="0" destOrd="0" presId="urn:microsoft.com/office/officeart/2005/8/layout/chevron1"/>
    <dgm:cxn modelId="{9E2DFF74-DB18-4F3D-9046-B693F22E51E1}" type="presOf" srcId="{F8C7944A-B75D-424E-A312-A7F0D73E76A4}" destId="{E038E714-A45D-4FDC-8633-A11056F52C00}" srcOrd="0" destOrd="0" presId="urn:microsoft.com/office/officeart/2005/8/layout/chevron1"/>
    <dgm:cxn modelId="{EF57EC57-72D7-47EA-8F32-B62389F38F43}" type="presOf" srcId="{4841D0C8-4D7E-49AD-9C5D-3318AF9578DF}" destId="{394AA523-99BB-40CE-80A6-1C9513378E97}" srcOrd="0" destOrd="0" presId="urn:microsoft.com/office/officeart/2005/8/layout/chevron1"/>
    <dgm:cxn modelId="{265B8F7D-D634-4069-A35D-05EBEC17FE4E}" srcId="{A3BF2E0E-5425-4541-A7B7-C382091BC6CB}" destId="{3538BAF7-174F-4C31-8E20-B96CEEE7F5C0}" srcOrd="2" destOrd="0" parTransId="{D5E919CE-CFC8-4956-BE82-0219DD322D0E}" sibTransId="{6F43072F-4E30-47D7-9313-BEEC851AD9BD}"/>
    <dgm:cxn modelId="{9A83FB9B-A0F4-4DEA-9C15-79C491AAAC7A}" srcId="{A3BF2E0E-5425-4541-A7B7-C382091BC6CB}" destId="{CD3DEA2B-EA3B-45AE-96EB-FC4B8F8E03F3}" srcOrd="10" destOrd="0" parTransId="{70BA5BE8-049F-4994-A538-B81C1CC731D0}" sibTransId="{4CD96BC8-35E1-4D0D-8EC8-FE74D6F6C269}"/>
    <dgm:cxn modelId="{783C21A4-D439-4B2C-9605-24CD11B5392D}" srcId="{A3BF2E0E-5425-4541-A7B7-C382091BC6CB}" destId="{4841D0C8-4D7E-49AD-9C5D-3318AF9578DF}" srcOrd="6" destOrd="0" parTransId="{C68C52FB-28B8-4FC4-BAFD-434DBA255E7D}" sibTransId="{90D04BD6-68F9-48A7-86FB-67E7E51A509F}"/>
    <dgm:cxn modelId="{C76666A7-C96F-4BAF-A9F7-7EAA6B5E55AB}" srcId="{A3BF2E0E-5425-4541-A7B7-C382091BC6CB}" destId="{F8C7944A-B75D-424E-A312-A7F0D73E76A4}" srcOrd="7" destOrd="0" parTransId="{E7030EE4-F4D4-4AB3-98FD-72D1FF4FC628}" sibTransId="{C31A035F-0CF4-4AB7-B6F1-153B95AD51BA}"/>
    <dgm:cxn modelId="{640B31AF-7652-46BC-A3B2-80C65790E1FF}" type="presOf" srcId="{CD3DEA2B-EA3B-45AE-96EB-FC4B8F8E03F3}" destId="{D9F7A588-A8A2-47C3-A923-389C5EA1A67F}" srcOrd="0" destOrd="0" presId="urn:microsoft.com/office/officeart/2005/8/layout/chevron1"/>
    <dgm:cxn modelId="{1C2ACAC0-A7F9-4879-B949-123CA78206E1}" srcId="{A3BF2E0E-5425-4541-A7B7-C382091BC6CB}" destId="{81DE4F2E-3786-4884-8324-1F1A448AB778}" srcOrd="0" destOrd="0" parTransId="{24ABB175-B2EB-4F59-88A4-76F6F0D62D7F}" sibTransId="{E9BD0FD8-F795-45BE-ADBB-F0A3307521C1}"/>
    <dgm:cxn modelId="{68A571C3-E817-49B5-8307-5FB6EF1818AB}" type="presOf" srcId="{B6CEA553-CB49-4EBC-91FC-238F51DE6EC7}" destId="{07DB903E-598D-4717-A112-F4FEE0D6C23B}" srcOrd="0" destOrd="0" presId="urn:microsoft.com/office/officeart/2005/8/layout/chevron1"/>
    <dgm:cxn modelId="{32746ECA-3F22-46A0-8BC1-4D7FC6E675B2}" srcId="{A3BF2E0E-5425-4541-A7B7-C382091BC6CB}" destId="{A9D1D871-CC52-49A3-BA6B-B88C3B9507EA}" srcOrd="3" destOrd="0" parTransId="{BBB6C567-B48F-44FA-B20A-3C68FE448D30}" sibTransId="{180EA253-706A-4B40-945C-6478AC78F2EB}"/>
    <dgm:cxn modelId="{BCC78ACC-87EB-427E-8D14-694E60240376}" srcId="{A3BF2E0E-5425-4541-A7B7-C382091BC6CB}" destId="{D9D14EF6-46FD-4B6A-B477-9C8ACC48B283}" srcOrd="1" destOrd="0" parTransId="{A9E819A9-BCE6-4F10-A6B5-12E46E6472F5}" sibTransId="{0098813B-ADE3-489F-94BA-8F030908C707}"/>
    <dgm:cxn modelId="{B2D0FAD0-23B6-432B-A371-FA45F9278295}" type="presOf" srcId="{DECE8C22-0A19-4769-9AEF-54D3EEB4D7B0}" destId="{CD87992C-E702-417A-8C5E-F086F84309F0}" srcOrd="0" destOrd="0" presId="urn:microsoft.com/office/officeart/2005/8/layout/chevron1"/>
    <dgm:cxn modelId="{137549D9-F748-4D85-B61D-BE9649A5BC00}" type="presOf" srcId="{81DE4F2E-3786-4884-8324-1F1A448AB778}" destId="{F41F92EC-4CE7-4256-8C7B-691EBE180907}" srcOrd="0" destOrd="0" presId="urn:microsoft.com/office/officeart/2005/8/layout/chevron1"/>
    <dgm:cxn modelId="{61A4D5DA-B644-4629-B13B-E6748E756ABF}" type="presOf" srcId="{D2E62983-D160-4359-8E59-7E1206AFEC31}" destId="{00E3B137-E3B7-4FA4-98BC-CEB63686631A}" srcOrd="0" destOrd="0" presId="urn:microsoft.com/office/officeart/2005/8/layout/chevron1"/>
    <dgm:cxn modelId="{91B3ABE9-59C2-4E21-B427-3EE4F24307E8}" type="presOf" srcId="{9403DC7F-5D44-400F-9E19-E14D2C1F061D}" destId="{B49E3AFA-2676-4BD3-85A3-D28407EDB993}" srcOrd="0" destOrd="0" presId="urn:microsoft.com/office/officeart/2005/8/layout/chevron1"/>
    <dgm:cxn modelId="{D8BEB9EA-5BF8-49DF-A5E9-302AD3ACBB52}" srcId="{A3BF2E0E-5425-4541-A7B7-C382091BC6CB}" destId="{DECE8C22-0A19-4769-9AEF-54D3EEB4D7B0}" srcOrd="8" destOrd="0" parTransId="{AC9E8BF1-05D8-4CE1-89B9-3C9AC49297A6}" sibTransId="{CAE21938-46DB-4FB8-82A7-AA54E6B33118}"/>
    <dgm:cxn modelId="{551CC7ED-41E4-48B6-A02B-D815A1145DBB}" srcId="{A3BF2E0E-5425-4541-A7B7-C382091BC6CB}" destId="{D2E62983-D160-4359-8E59-7E1206AFEC31}" srcOrd="9" destOrd="0" parTransId="{81553046-989D-4656-A87B-A3AA13054626}" sibTransId="{4A4C14A8-173F-4A87-82F6-37A6B5165E52}"/>
    <dgm:cxn modelId="{21B6A9F3-ECCE-4DDB-A4D5-AC4BCA8C833B}" type="presOf" srcId="{D9D14EF6-46FD-4B6A-B477-9C8ACC48B283}" destId="{6F2C8F9C-8DA6-484A-A062-4A19561A99A2}" srcOrd="0" destOrd="0" presId="urn:microsoft.com/office/officeart/2005/8/layout/chevron1"/>
    <dgm:cxn modelId="{170110F9-05AD-4C68-81EE-D98375C1CAA5}" srcId="{A3BF2E0E-5425-4541-A7B7-C382091BC6CB}" destId="{B6CEA553-CB49-4EBC-91FC-238F51DE6EC7}" srcOrd="4" destOrd="0" parTransId="{296F6702-2AB8-4D51-9618-2F1C9C110610}" sibTransId="{63C2DEBF-4F96-4C4E-AB3A-37477ACE4BD4}"/>
    <dgm:cxn modelId="{79F58AFD-F141-4487-BC28-6CAB7323168E}" type="presOf" srcId="{3538BAF7-174F-4C31-8E20-B96CEEE7F5C0}" destId="{12121C8E-42B6-4B3F-8D65-81044AA6B687}" srcOrd="0" destOrd="0" presId="urn:microsoft.com/office/officeart/2005/8/layout/chevron1"/>
    <dgm:cxn modelId="{142ED0B8-397B-482A-820F-423A85A95B00}" type="presParOf" srcId="{47D8B6FF-2F07-4652-B297-D764FDB107E8}" destId="{F41F92EC-4CE7-4256-8C7B-691EBE180907}" srcOrd="0" destOrd="0" presId="urn:microsoft.com/office/officeart/2005/8/layout/chevron1"/>
    <dgm:cxn modelId="{E82E6352-323B-43ED-82BF-136EF18396B5}" type="presParOf" srcId="{47D8B6FF-2F07-4652-B297-D764FDB107E8}" destId="{AF49CFD9-5F25-41B5-852B-5BEC7ACAB2EA}" srcOrd="1" destOrd="0" presId="urn:microsoft.com/office/officeart/2005/8/layout/chevron1"/>
    <dgm:cxn modelId="{91CA1098-8605-41DF-9619-701E350F40C1}" type="presParOf" srcId="{47D8B6FF-2F07-4652-B297-D764FDB107E8}" destId="{6F2C8F9C-8DA6-484A-A062-4A19561A99A2}" srcOrd="2" destOrd="0" presId="urn:microsoft.com/office/officeart/2005/8/layout/chevron1"/>
    <dgm:cxn modelId="{C7900FE2-5307-49ED-BE4C-9EAC61F147A2}" type="presParOf" srcId="{47D8B6FF-2F07-4652-B297-D764FDB107E8}" destId="{94961091-ECAA-40CC-84E5-BDFF0DF7BB41}" srcOrd="3" destOrd="0" presId="urn:microsoft.com/office/officeart/2005/8/layout/chevron1"/>
    <dgm:cxn modelId="{23CD290C-4488-4142-85D2-9FEE1574A471}" type="presParOf" srcId="{47D8B6FF-2F07-4652-B297-D764FDB107E8}" destId="{12121C8E-42B6-4B3F-8D65-81044AA6B687}" srcOrd="4" destOrd="0" presId="urn:microsoft.com/office/officeart/2005/8/layout/chevron1"/>
    <dgm:cxn modelId="{AD886BBB-BF4F-44F1-A839-FEBF5C2E88B9}" type="presParOf" srcId="{47D8B6FF-2F07-4652-B297-D764FDB107E8}" destId="{CF367B1C-0DD9-4A3A-A247-8309590759B9}" srcOrd="5" destOrd="0" presId="urn:microsoft.com/office/officeart/2005/8/layout/chevron1"/>
    <dgm:cxn modelId="{CF025AA1-D55D-4AE1-9BE0-B280274F9510}" type="presParOf" srcId="{47D8B6FF-2F07-4652-B297-D764FDB107E8}" destId="{C13FFE1B-B8B9-4421-91CA-ABB7F560B7EE}" srcOrd="6" destOrd="0" presId="urn:microsoft.com/office/officeart/2005/8/layout/chevron1"/>
    <dgm:cxn modelId="{FAB08594-32A7-4CDC-957D-BC839DFCBE67}" type="presParOf" srcId="{47D8B6FF-2F07-4652-B297-D764FDB107E8}" destId="{7882A836-02EC-40DD-8193-B7E5A67D503E}" srcOrd="7" destOrd="0" presId="urn:microsoft.com/office/officeart/2005/8/layout/chevron1"/>
    <dgm:cxn modelId="{AB5CFB46-30E4-4CF3-904F-F947B109C424}" type="presParOf" srcId="{47D8B6FF-2F07-4652-B297-D764FDB107E8}" destId="{07DB903E-598D-4717-A112-F4FEE0D6C23B}" srcOrd="8" destOrd="0" presId="urn:microsoft.com/office/officeart/2005/8/layout/chevron1"/>
    <dgm:cxn modelId="{30F58E4B-73C1-4DF0-B76B-D849111AB9EE}" type="presParOf" srcId="{47D8B6FF-2F07-4652-B297-D764FDB107E8}" destId="{FDF4861A-C92D-49C1-A56C-BF61F124F09D}" srcOrd="9" destOrd="0" presId="urn:microsoft.com/office/officeart/2005/8/layout/chevron1"/>
    <dgm:cxn modelId="{ABD3D333-1D74-4953-81CA-7EAAAEFA1755}" type="presParOf" srcId="{47D8B6FF-2F07-4652-B297-D764FDB107E8}" destId="{B49E3AFA-2676-4BD3-85A3-D28407EDB993}" srcOrd="10" destOrd="0" presId="urn:microsoft.com/office/officeart/2005/8/layout/chevron1"/>
    <dgm:cxn modelId="{E098FF74-BB7B-4276-85DC-CACD918560E7}" type="presParOf" srcId="{47D8B6FF-2F07-4652-B297-D764FDB107E8}" destId="{CB7394F9-743E-42F5-AFC9-660CB742A336}" srcOrd="11" destOrd="0" presId="urn:microsoft.com/office/officeart/2005/8/layout/chevron1"/>
    <dgm:cxn modelId="{84F87912-80AE-4682-9567-BD09D76E6729}" type="presParOf" srcId="{47D8B6FF-2F07-4652-B297-D764FDB107E8}" destId="{394AA523-99BB-40CE-80A6-1C9513378E97}" srcOrd="12" destOrd="0" presId="urn:microsoft.com/office/officeart/2005/8/layout/chevron1"/>
    <dgm:cxn modelId="{D8FBD1C9-49EE-4C2F-93DA-5319FD11F730}" type="presParOf" srcId="{47D8B6FF-2F07-4652-B297-D764FDB107E8}" destId="{AF825D99-ACCB-49DA-BE9E-84BDC88B9221}" srcOrd="13" destOrd="0" presId="urn:microsoft.com/office/officeart/2005/8/layout/chevron1"/>
    <dgm:cxn modelId="{696528C8-2E93-4DE2-BF78-7D0A68A75343}" type="presParOf" srcId="{47D8B6FF-2F07-4652-B297-D764FDB107E8}" destId="{E038E714-A45D-4FDC-8633-A11056F52C00}" srcOrd="14" destOrd="0" presId="urn:microsoft.com/office/officeart/2005/8/layout/chevron1"/>
    <dgm:cxn modelId="{15F65DC0-8006-45C1-9222-90CF5811DEC0}" type="presParOf" srcId="{47D8B6FF-2F07-4652-B297-D764FDB107E8}" destId="{D27CB5D5-1197-42E6-96C5-C351D8A58E87}" srcOrd="15" destOrd="0" presId="urn:microsoft.com/office/officeart/2005/8/layout/chevron1"/>
    <dgm:cxn modelId="{29EB2552-4C19-4232-B54F-35F049243E52}" type="presParOf" srcId="{47D8B6FF-2F07-4652-B297-D764FDB107E8}" destId="{CD87992C-E702-417A-8C5E-F086F84309F0}" srcOrd="16" destOrd="0" presId="urn:microsoft.com/office/officeart/2005/8/layout/chevron1"/>
    <dgm:cxn modelId="{FFC6C406-C2B9-48A6-BCC8-0A6203A054D8}" type="presParOf" srcId="{47D8B6FF-2F07-4652-B297-D764FDB107E8}" destId="{3120E9F1-524A-4AE3-8EFA-312E0D745690}" srcOrd="17" destOrd="0" presId="urn:microsoft.com/office/officeart/2005/8/layout/chevron1"/>
    <dgm:cxn modelId="{F27435E0-A251-45CA-BF4E-7466358E9C31}" type="presParOf" srcId="{47D8B6FF-2F07-4652-B297-D764FDB107E8}" destId="{00E3B137-E3B7-4FA4-98BC-CEB63686631A}" srcOrd="18" destOrd="0" presId="urn:microsoft.com/office/officeart/2005/8/layout/chevron1"/>
    <dgm:cxn modelId="{D795B0C0-0A43-4BEE-9135-E23266F1B741}" type="presParOf" srcId="{47D8B6FF-2F07-4652-B297-D764FDB107E8}" destId="{A7777A4A-83EE-44C3-B946-20AE1ECD8E7E}" srcOrd="19" destOrd="0" presId="urn:microsoft.com/office/officeart/2005/8/layout/chevron1"/>
    <dgm:cxn modelId="{BAD01306-CFC5-4DAC-9E7C-085A5646F0EF}" type="presParOf" srcId="{47D8B6FF-2F07-4652-B297-D764FDB107E8}" destId="{D9F7A588-A8A2-47C3-A923-389C5EA1A67F}" srcOrd="2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A6DD7-90B0-4FCB-9A60-6A5BC45014C1}">
      <dsp:nvSpPr>
        <dsp:cNvPr id="0" name=""/>
        <dsp:cNvSpPr/>
      </dsp:nvSpPr>
      <dsp:spPr>
        <a:xfrm>
          <a:off x="4900913" y="1229071"/>
          <a:ext cx="1211221" cy="652455"/>
        </a:xfrm>
        <a:prstGeom prst="roundRect">
          <a:avLst>
            <a:gd name="adj" fmla="val 10000"/>
          </a:avLst>
        </a:prstGeom>
        <a:solidFill>
          <a:schemeClr val="accent1"/>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Design a control system that can</a:t>
          </a:r>
        </a:p>
      </dsp:txBody>
      <dsp:txXfrm>
        <a:off x="4920023" y="1248181"/>
        <a:ext cx="1173001" cy="614235"/>
      </dsp:txXfrm>
    </dsp:sp>
    <dsp:sp modelId="{0A67FAEE-F570-4CC0-997F-D45CD49E1DCA}">
      <dsp:nvSpPr>
        <dsp:cNvPr id="0" name=""/>
        <dsp:cNvSpPr/>
      </dsp:nvSpPr>
      <dsp:spPr>
        <a:xfrm rot="19663509">
          <a:off x="5990165" y="1043759"/>
          <a:ext cx="1578853" cy="180000"/>
        </a:xfrm>
        <a:custGeom>
          <a:avLst/>
          <a:gdLst/>
          <a:ahLst/>
          <a:cxnLst/>
          <a:rect l="0" t="0" r="0" b="0"/>
          <a:pathLst>
            <a:path>
              <a:moveTo>
                <a:pt x="0" y="90000"/>
              </a:moveTo>
              <a:lnTo>
                <a:pt x="1578853" y="9000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40120" y="1094288"/>
        <a:ext cx="78942" cy="78942"/>
      </dsp:txXfrm>
    </dsp:sp>
    <dsp:sp modelId="{4CF296D5-4200-4189-BB71-629E6BF2DB13}">
      <dsp:nvSpPr>
        <dsp:cNvPr id="0" name=""/>
        <dsp:cNvSpPr/>
      </dsp:nvSpPr>
      <dsp:spPr>
        <a:xfrm>
          <a:off x="7447049" y="385992"/>
          <a:ext cx="1211221" cy="652455"/>
        </a:xfrm>
        <a:prstGeom prst="roundRect">
          <a:avLst>
            <a:gd name="adj" fmla="val 10000"/>
          </a:avLst>
        </a:prstGeom>
        <a:solidFill>
          <a:schemeClr val="accent1">
            <a:alpha val="96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Measure the disturbance</a:t>
          </a:r>
        </a:p>
      </dsp:txBody>
      <dsp:txXfrm>
        <a:off x="7466159" y="405102"/>
        <a:ext cx="1173001" cy="614235"/>
      </dsp:txXfrm>
    </dsp:sp>
    <dsp:sp modelId="{EBB426D0-2117-4E88-8CA7-ED38078A4BB2}">
      <dsp:nvSpPr>
        <dsp:cNvPr id="0" name=""/>
        <dsp:cNvSpPr/>
      </dsp:nvSpPr>
      <dsp:spPr>
        <a:xfrm>
          <a:off x="6112134" y="1465298"/>
          <a:ext cx="1313850" cy="180000"/>
        </a:xfrm>
        <a:custGeom>
          <a:avLst/>
          <a:gdLst/>
          <a:ahLst/>
          <a:cxnLst/>
          <a:rect l="0" t="0" r="0" b="0"/>
          <a:pathLst>
            <a:path>
              <a:moveTo>
                <a:pt x="0" y="90000"/>
              </a:moveTo>
              <a:lnTo>
                <a:pt x="1313850" y="9000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6213" y="1522452"/>
        <a:ext cx="65692" cy="65692"/>
      </dsp:txXfrm>
    </dsp:sp>
    <dsp:sp modelId="{083A236C-0ADB-471B-846B-2BE9182C0E71}">
      <dsp:nvSpPr>
        <dsp:cNvPr id="0" name=""/>
        <dsp:cNvSpPr/>
      </dsp:nvSpPr>
      <dsp:spPr>
        <a:xfrm>
          <a:off x="7425985" y="1229071"/>
          <a:ext cx="1211221" cy="652455"/>
        </a:xfrm>
        <a:prstGeom prst="roundRect">
          <a:avLst>
            <a:gd name="adj" fmla="val 10000"/>
          </a:avLst>
        </a:prstGeom>
        <a:solidFill>
          <a:schemeClr val="accent1"/>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Control the power injected to the grid</a:t>
          </a:r>
        </a:p>
      </dsp:txBody>
      <dsp:txXfrm>
        <a:off x="7445095" y="1248181"/>
        <a:ext cx="1173001" cy="614235"/>
      </dsp:txXfrm>
    </dsp:sp>
    <dsp:sp modelId="{FA9790B9-583C-4057-932F-2A720A5D2B1C}">
      <dsp:nvSpPr>
        <dsp:cNvPr id="0" name=""/>
        <dsp:cNvSpPr/>
      </dsp:nvSpPr>
      <dsp:spPr>
        <a:xfrm rot="1984270">
          <a:off x="5983943" y="1897079"/>
          <a:ext cx="1582540" cy="180000"/>
        </a:xfrm>
        <a:custGeom>
          <a:avLst/>
          <a:gdLst/>
          <a:ahLst/>
          <a:cxnLst/>
          <a:rect l="0" t="0" r="0" b="0"/>
          <a:pathLst>
            <a:path>
              <a:moveTo>
                <a:pt x="0" y="90000"/>
              </a:moveTo>
              <a:lnTo>
                <a:pt x="1582540" y="9000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5650" y="1947515"/>
        <a:ext cx="79127" cy="79127"/>
      </dsp:txXfrm>
    </dsp:sp>
    <dsp:sp modelId="{B37586FE-7383-4A22-9F75-706B9C048674}">
      <dsp:nvSpPr>
        <dsp:cNvPr id="0" name=""/>
        <dsp:cNvSpPr/>
      </dsp:nvSpPr>
      <dsp:spPr>
        <a:xfrm>
          <a:off x="7438293" y="2092632"/>
          <a:ext cx="1211221" cy="652455"/>
        </a:xfrm>
        <a:prstGeom prst="roundRect">
          <a:avLst>
            <a:gd name="adj" fmla="val 10000"/>
          </a:avLst>
        </a:prstGeom>
        <a:solidFill>
          <a:schemeClr val="accent1"/>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Evaluate the virtual inertia system’s performance</a:t>
          </a:r>
        </a:p>
      </dsp:txBody>
      <dsp:txXfrm>
        <a:off x="7457403" y="2111742"/>
        <a:ext cx="1173001" cy="614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F92EC-4CE7-4256-8C7B-691EBE180907}">
      <dsp:nvSpPr>
        <dsp:cNvPr id="0" name=""/>
        <dsp:cNvSpPr/>
      </dsp:nvSpPr>
      <dsp:spPr>
        <a:xfrm>
          <a:off x="31519" y="1798615"/>
          <a:ext cx="1005594" cy="402237"/>
        </a:xfrm>
        <a:prstGeom prst="chevron">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August</a:t>
          </a:r>
        </a:p>
      </dsp:txBody>
      <dsp:txXfrm>
        <a:off x="232638" y="1798615"/>
        <a:ext cx="603357" cy="402237"/>
      </dsp:txXfrm>
    </dsp:sp>
    <dsp:sp modelId="{6F2C8F9C-8DA6-484A-A062-4A19561A99A2}">
      <dsp:nvSpPr>
        <dsp:cNvPr id="0" name=""/>
        <dsp:cNvSpPr/>
      </dsp:nvSpPr>
      <dsp:spPr>
        <a:xfrm>
          <a:off x="936554" y="1798615"/>
          <a:ext cx="1005594" cy="402237"/>
        </a:xfrm>
        <a:prstGeom prst="chevron">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September</a:t>
          </a:r>
        </a:p>
      </dsp:txBody>
      <dsp:txXfrm>
        <a:off x="1137673" y="1798615"/>
        <a:ext cx="603357" cy="402237"/>
      </dsp:txXfrm>
    </dsp:sp>
    <dsp:sp modelId="{12121C8E-42B6-4B3F-8D65-81044AA6B687}">
      <dsp:nvSpPr>
        <dsp:cNvPr id="0" name=""/>
        <dsp:cNvSpPr/>
      </dsp:nvSpPr>
      <dsp:spPr>
        <a:xfrm>
          <a:off x="1841589" y="1798615"/>
          <a:ext cx="1005594" cy="402237"/>
        </a:xfrm>
        <a:prstGeom prst="chevron">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October</a:t>
          </a:r>
        </a:p>
      </dsp:txBody>
      <dsp:txXfrm>
        <a:off x="2042708" y="1798615"/>
        <a:ext cx="603357" cy="402237"/>
      </dsp:txXfrm>
    </dsp:sp>
    <dsp:sp modelId="{C13FFE1B-B8B9-4421-91CA-ABB7F560B7EE}">
      <dsp:nvSpPr>
        <dsp:cNvPr id="0" name=""/>
        <dsp:cNvSpPr/>
      </dsp:nvSpPr>
      <dsp:spPr>
        <a:xfrm>
          <a:off x="2746624" y="1798615"/>
          <a:ext cx="1005594" cy="402237"/>
        </a:xfrm>
        <a:prstGeom prst="chevron">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November</a:t>
          </a:r>
        </a:p>
      </dsp:txBody>
      <dsp:txXfrm>
        <a:off x="2947743" y="1798615"/>
        <a:ext cx="603357" cy="402237"/>
      </dsp:txXfrm>
    </dsp:sp>
    <dsp:sp modelId="{07DB903E-598D-4717-A112-F4FEE0D6C23B}">
      <dsp:nvSpPr>
        <dsp:cNvPr id="0" name=""/>
        <dsp:cNvSpPr/>
      </dsp:nvSpPr>
      <dsp:spPr>
        <a:xfrm>
          <a:off x="3621367" y="1807923"/>
          <a:ext cx="1005594" cy="402237"/>
        </a:xfrm>
        <a:prstGeom prst="chevron">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December</a:t>
          </a:r>
        </a:p>
      </dsp:txBody>
      <dsp:txXfrm>
        <a:off x="3822486" y="1807923"/>
        <a:ext cx="603357" cy="402237"/>
      </dsp:txXfrm>
    </dsp:sp>
    <dsp:sp modelId="{B49E3AFA-2676-4BD3-85A3-D28407EDB993}">
      <dsp:nvSpPr>
        <dsp:cNvPr id="0" name=""/>
        <dsp:cNvSpPr/>
      </dsp:nvSpPr>
      <dsp:spPr>
        <a:xfrm>
          <a:off x="4526402" y="1807923"/>
          <a:ext cx="1005594" cy="402237"/>
        </a:xfrm>
        <a:prstGeom prst="chevron">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January</a:t>
          </a:r>
        </a:p>
      </dsp:txBody>
      <dsp:txXfrm>
        <a:off x="4727521" y="1807923"/>
        <a:ext cx="603357" cy="402237"/>
      </dsp:txXfrm>
    </dsp:sp>
    <dsp:sp modelId="{394AA523-99BB-40CE-80A6-1C9513378E97}">
      <dsp:nvSpPr>
        <dsp:cNvPr id="0" name=""/>
        <dsp:cNvSpPr/>
      </dsp:nvSpPr>
      <dsp:spPr>
        <a:xfrm>
          <a:off x="5431437" y="1807923"/>
          <a:ext cx="1005594" cy="402237"/>
        </a:xfrm>
        <a:prstGeom prst="chevron">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February</a:t>
          </a:r>
        </a:p>
      </dsp:txBody>
      <dsp:txXfrm>
        <a:off x="5632556" y="1807923"/>
        <a:ext cx="603357" cy="402237"/>
      </dsp:txXfrm>
    </dsp:sp>
    <dsp:sp modelId="{E038E714-A45D-4FDC-8633-A11056F52C00}">
      <dsp:nvSpPr>
        <dsp:cNvPr id="0" name=""/>
        <dsp:cNvSpPr/>
      </dsp:nvSpPr>
      <dsp:spPr>
        <a:xfrm>
          <a:off x="6336472" y="1807923"/>
          <a:ext cx="1005594" cy="402237"/>
        </a:xfrm>
        <a:prstGeom prst="chevron">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March</a:t>
          </a:r>
        </a:p>
      </dsp:txBody>
      <dsp:txXfrm>
        <a:off x="6537591" y="1807923"/>
        <a:ext cx="603357" cy="402237"/>
      </dsp:txXfrm>
    </dsp:sp>
    <dsp:sp modelId="{CD87992C-E702-417A-8C5E-F086F84309F0}">
      <dsp:nvSpPr>
        <dsp:cNvPr id="0" name=""/>
        <dsp:cNvSpPr/>
      </dsp:nvSpPr>
      <dsp:spPr>
        <a:xfrm>
          <a:off x="7241507" y="1807923"/>
          <a:ext cx="1005594" cy="402237"/>
        </a:xfrm>
        <a:prstGeom prst="chevron">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April</a:t>
          </a:r>
        </a:p>
      </dsp:txBody>
      <dsp:txXfrm>
        <a:off x="7442626" y="1807923"/>
        <a:ext cx="603357" cy="402237"/>
      </dsp:txXfrm>
    </dsp:sp>
    <dsp:sp modelId="{00E3B137-E3B7-4FA4-98BC-CEB63686631A}">
      <dsp:nvSpPr>
        <dsp:cNvPr id="0" name=""/>
        <dsp:cNvSpPr/>
      </dsp:nvSpPr>
      <dsp:spPr>
        <a:xfrm>
          <a:off x="8146542" y="1807923"/>
          <a:ext cx="1005594" cy="4022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May</a:t>
          </a:r>
        </a:p>
      </dsp:txBody>
      <dsp:txXfrm>
        <a:off x="8347661" y="1807923"/>
        <a:ext cx="603357" cy="402237"/>
      </dsp:txXfrm>
    </dsp:sp>
    <dsp:sp modelId="{D9F7A588-A8A2-47C3-A923-389C5EA1A67F}">
      <dsp:nvSpPr>
        <dsp:cNvPr id="0" name=""/>
        <dsp:cNvSpPr/>
      </dsp:nvSpPr>
      <dsp:spPr>
        <a:xfrm>
          <a:off x="9051577" y="1807923"/>
          <a:ext cx="1005594" cy="4022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June</a:t>
          </a:r>
        </a:p>
      </dsp:txBody>
      <dsp:txXfrm>
        <a:off x="9252696" y="1807923"/>
        <a:ext cx="603357" cy="4022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2D5D7-CF6E-4160-9E07-5785FB13FFD0}" type="datetimeFigureOut">
              <a:rPr lang="en-US" smtClean="0"/>
              <a:t>7/28/2022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C8BE5-126D-4005-AC93-74B4A19D730A}" type="slidenum">
              <a:rPr lang="en-US" smtClean="0"/>
              <a:t>‹#›</a:t>
            </a:fld>
            <a:endParaRPr lang="en-US"/>
          </a:p>
        </p:txBody>
      </p:sp>
    </p:spTree>
    <p:extLst>
      <p:ext uri="{BB962C8B-B14F-4D97-AF65-F5344CB8AC3E}">
        <p14:creationId xmlns:p14="http://schemas.microsoft.com/office/powerpoint/2010/main" val="774538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0153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0"/>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EFEFE"/>
              </a:buClr>
              <a:buSzPts val="8000"/>
              <a:buFont typeface="Calibri"/>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0"/>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20"/>
          <p:cNvCxnSpPr/>
          <p:nvPr/>
        </p:nvCxnSpPr>
        <p:spPr>
          <a:xfrm>
            <a:off x="1207658" y="4343400"/>
            <a:ext cx="9875520" cy="0"/>
          </a:xfrm>
          <a:prstGeom prst="straightConnector1">
            <a:avLst/>
          </a:prstGeom>
          <a:noFill/>
          <a:ln w="9525" cap="flat" cmpd="sng">
            <a:solidFill>
              <a:srgbClr val="FEFEFE"/>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 name="Google Shape;35;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7/28/2022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7/28/2022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7/28/2022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8"/>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8"/>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FEFEFE"/>
              </a:buClr>
              <a:buSzPts val="4800"/>
              <a:buFont typeface="Calibri"/>
              <a:buNone/>
              <a:defRPr sz="4800" b="0" i="0" u="none" strike="noStrike" cap="none">
                <a:solidFill>
                  <a:srgbClr val="FEFEF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FEFEFE"/>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FEFEFE"/>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FEFEFE"/>
                </a:solidFill>
                <a:latin typeface="Calibri"/>
                <a:ea typeface="Calibri"/>
                <a:cs typeface="Calibri"/>
                <a:sym typeface="Calibri"/>
              </a:defRPr>
            </a:lvl9pPr>
          </a:lstStyle>
          <a:p>
            <a:endParaRPr/>
          </a:p>
        </p:txBody>
      </p:sp>
      <p:sp>
        <p:nvSpPr>
          <p:cNvPr id="10" name="Google Shape;10;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1" name="Google Shape;11;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2" name="Google Shape;12;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8"/>
          <p:cNvCxnSpPr/>
          <p:nvPr/>
        </p:nvCxnSpPr>
        <p:spPr>
          <a:xfrm>
            <a:off x="1193532" y="1737845"/>
            <a:ext cx="9966960" cy="0"/>
          </a:xfrm>
          <a:prstGeom prst="straightConnector1">
            <a:avLst/>
          </a:prstGeom>
          <a:noFill/>
          <a:ln w="9525"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1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7"/>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8" name="Google Shape;28;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1" name="Google Shape;31;p1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A3A3A"/>
            </a:gs>
            <a:gs pos="65000">
              <a:schemeClr val="dk1"/>
            </a:gs>
            <a:gs pos="100000">
              <a:schemeClr val="dk1"/>
            </a:gs>
          </a:gsLst>
          <a:lin ang="16200000" scaled="0"/>
        </a:gradFill>
        <a:effectLst/>
      </p:bgPr>
    </p:bg>
    <p:spTree>
      <p:nvGrpSpPr>
        <p:cNvPr id="1" name="Shape 118"/>
        <p:cNvGrpSpPr/>
        <p:nvPr/>
      </p:nvGrpSpPr>
      <p:grpSpPr>
        <a:xfrm>
          <a:off x="0" y="0"/>
          <a:ext cx="0" cy="0"/>
          <a:chOff x="0" y="0"/>
          <a:chExt cx="0" cy="0"/>
        </a:xfrm>
      </p:grpSpPr>
      <p:pic>
        <p:nvPicPr>
          <p:cNvPr id="119" name="Google Shape;119;p1" descr="Solar panels on a roof&#10;&#10;Description automatically generated with low confidence"/>
          <p:cNvPicPr preferRelativeResize="0"/>
          <p:nvPr/>
        </p:nvPicPr>
        <p:blipFill rotWithShape="1">
          <a:blip r:embed="rId3">
            <a:alphaModFix amt="35000"/>
          </a:blip>
          <a:srcRect t="2131" b="5655"/>
          <a:stretch/>
        </p:blipFill>
        <p:spPr>
          <a:xfrm>
            <a:off x="0" y="10"/>
            <a:ext cx="12191980" cy="6857990"/>
          </a:xfrm>
          <a:prstGeom prst="rect">
            <a:avLst/>
          </a:prstGeom>
          <a:noFill/>
          <a:ln>
            <a:noFill/>
          </a:ln>
        </p:spPr>
      </p:pic>
      <p:sp>
        <p:nvSpPr>
          <p:cNvPr id="120" name="Google Shape;120;p1"/>
          <p:cNvSpPr txBox="1">
            <a:spLocks noGrp="1"/>
          </p:cNvSpPr>
          <p:nvPr>
            <p:ph type="ctrTitle"/>
          </p:nvPr>
        </p:nvSpPr>
        <p:spPr>
          <a:xfrm>
            <a:off x="1024778" y="41544"/>
            <a:ext cx="10058400" cy="356616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6200"/>
              <a:buFont typeface="Calibri"/>
              <a:buNone/>
            </a:pPr>
            <a:r>
              <a:rPr lang="en-US" sz="6200" dirty="0">
                <a:solidFill>
                  <a:srgbClr val="FFFFFF"/>
                </a:solidFill>
              </a:rPr>
              <a:t>Use of Energy Storage to Improve Power System Inertia </a:t>
            </a:r>
            <a:br>
              <a:rPr lang="en-US" sz="6200" dirty="0">
                <a:solidFill>
                  <a:srgbClr val="FFFFFF"/>
                </a:solidFill>
              </a:rPr>
            </a:br>
            <a:r>
              <a:rPr lang="en-US" sz="6200" dirty="0">
                <a:solidFill>
                  <a:srgbClr val="FFFFFF"/>
                </a:solidFill>
              </a:rPr>
              <a:t>(A Virtual Inertia System)</a:t>
            </a:r>
            <a:endParaRPr dirty="0"/>
          </a:p>
        </p:txBody>
      </p:sp>
      <p:sp>
        <p:nvSpPr>
          <p:cNvPr id="121" name="Google Shape;121;p1"/>
          <p:cNvSpPr txBox="1">
            <a:spLocks noGrp="1"/>
          </p:cNvSpPr>
          <p:nvPr>
            <p:ph type="subTitle" idx="1"/>
          </p:nvPr>
        </p:nvSpPr>
        <p:spPr>
          <a:xfrm>
            <a:off x="1100051" y="4455620"/>
            <a:ext cx="3987338"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500"/>
              <a:buNone/>
            </a:pPr>
            <a:r>
              <a:rPr lang="en-US" sz="1500" dirty="0">
                <a:solidFill>
                  <a:srgbClr val="FFFFFF"/>
                </a:solidFill>
              </a:rPr>
              <a:t>GROUP MEMBERS - </a:t>
            </a:r>
            <a:endParaRPr dirty="0"/>
          </a:p>
          <a:p>
            <a:pPr marL="800100" lvl="1" indent="-342900" algn="l" rtl="0">
              <a:lnSpc>
                <a:spcPct val="90000"/>
              </a:lnSpc>
              <a:spcBef>
                <a:spcPts val="400"/>
              </a:spcBef>
              <a:spcAft>
                <a:spcPts val="0"/>
              </a:spcAft>
              <a:buSzPts val="1500"/>
              <a:buFont typeface="Calibri"/>
              <a:buAutoNum type="arabicPeriod"/>
            </a:pPr>
            <a:r>
              <a:rPr lang="en-US" sz="1500" dirty="0" err="1">
                <a:solidFill>
                  <a:srgbClr val="FFFFFF"/>
                </a:solidFill>
              </a:rPr>
              <a:t>Janindu</a:t>
            </a:r>
            <a:r>
              <a:rPr lang="en-US" sz="1500" dirty="0">
                <a:solidFill>
                  <a:srgbClr val="FFFFFF"/>
                </a:solidFill>
              </a:rPr>
              <a:t> </a:t>
            </a:r>
            <a:r>
              <a:rPr lang="en-US" sz="1500" dirty="0" err="1">
                <a:solidFill>
                  <a:srgbClr val="FFFFFF"/>
                </a:solidFill>
              </a:rPr>
              <a:t>Gallage</a:t>
            </a:r>
            <a:r>
              <a:rPr lang="en-US" sz="1500" dirty="0">
                <a:solidFill>
                  <a:srgbClr val="FFFFFF"/>
                </a:solidFill>
              </a:rPr>
              <a:t>	- 170172R</a:t>
            </a:r>
            <a:endParaRPr dirty="0"/>
          </a:p>
          <a:p>
            <a:pPr marL="800100" lvl="1" indent="-342900" algn="l" rtl="0">
              <a:lnSpc>
                <a:spcPct val="90000"/>
              </a:lnSpc>
              <a:spcBef>
                <a:spcPts val="600"/>
              </a:spcBef>
              <a:spcAft>
                <a:spcPts val="0"/>
              </a:spcAft>
              <a:buSzPts val="1500"/>
              <a:buFont typeface="Calibri"/>
              <a:buAutoNum type="arabicPeriod"/>
            </a:pPr>
            <a:r>
              <a:rPr lang="en-US" sz="1500" dirty="0">
                <a:solidFill>
                  <a:srgbClr val="FFFFFF"/>
                </a:solidFill>
              </a:rPr>
              <a:t>Buddhima Medawatta	- 170384T</a:t>
            </a:r>
            <a:endParaRPr dirty="0"/>
          </a:p>
          <a:p>
            <a:pPr marL="800100" lvl="1" indent="-342900" algn="l" rtl="0">
              <a:lnSpc>
                <a:spcPct val="90000"/>
              </a:lnSpc>
              <a:spcBef>
                <a:spcPts val="600"/>
              </a:spcBef>
              <a:spcAft>
                <a:spcPts val="0"/>
              </a:spcAft>
              <a:buSzPts val="1500"/>
              <a:buFont typeface="Calibri"/>
              <a:buAutoNum type="arabicPeriod"/>
            </a:pPr>
            <a:r>
              <a:rPr lang="en-US" sz="1500" dirty="0">
                <a:solidFill>
                  <a:srgbClr val="FFFFFF"/>
                </a:solidFill>
              </a:rPr>
              <a:t>Dilshan </a:t>
            </a:r>
            <a:r>
              <a:rPr lang="en-US" sz="1500" dirty="0" err="1">
                <a:solidFill>
                  <a:srgbClr val="FFFFFF"/>
                </a:solidFill>
              </a:rPr>
              <a:t>Perera</a:t>
            </a:r>
            <a:r>
              <a:rPr lang="en-US" sz="1500" dirty="0">
                <a:solidFill>
                  <a:srgbClr val="FFFFFF"/>
                </a:solidFill>
              </a:rPr>
              <a:t>	- 170439T</a:t>
            </a:r>
            <a:endParaRPr dirty="0"/>
          </a:p>
        </p:txBody>
      </p:sp>
      <p:cxnSp>
        <p:nvCxnSpPr>
          <p:cNvPr id="122" name="Google Shape;122;p1"/>
          <p:cNvCxnSpPr/>
          <p:nvPr/>
        </p:nvCxnSpPr>
        <p:spPr>
          <a:xfrm>
            <a:off x="1191491" y="3553671"/>
            <a:ext cx="9875520" cy="0"/>
          </a:xfrm>
          <a:prstGeom prst="straightConnector1">
            <a:avLst/>
          </a:prstGeom>
          <a:noFill/>
          <a:ln w="9525" cap="flat" cmpd="sng">
            <a:solidFill>
              <a:schemeClr val="lt1">
                <a:alpha val="80000"/>
              </a:schemeClr>
            </a:solidFill>
            <a:prstDash val="solid"/>
            <a:round/>
            <a:headEnd type="none" w="sm" len="sm"/>
            <a:tailEnd type="none" w="sm" len="sm"/>
          </a:ln>
        </p:spPr>
      </p:cxnSp>
      <p:sp>
        <p:nvSpPr>
          <p:cNvPr id="123" name="Google Shape;123;p1"/>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D6EE037-27CE-4CC9-87CF-7AAB916838C3}"/>
              </a:ext>
            </a:extLst>
          </p:cNvPr>
          <p:cNvSpPr txBox="1"/>
          <p:nvPr/>
        </p:nvSpPr>
        <p:spPr>
          <a:xfrm>
            <a:off x="1191491" y="3790886"/>
            <a:ext cx="9891687" cy="461665"/>
          </a:xfrm>
          <a:prstGeom prst="rect">
            <a:avLst/>
          </a:prstGeom>
          <a:noFill/>
        </p:spPr>
        <p:txBody>
          <a:bodyPr wrap="square" rtlCol="0">
            <a:spAutoFit/>
          </a:bodyPr>
          <a:lstStyle/>
          <a:p>
            <a:pPr algn="ctr"/>
            <a:r>
              <a:rPr lang="en-US" sz="2400" dirty="0">
                <a:solidFill>
                  <a:schemeClr val="bg1"/>
                </a:solidFill>
              </a:rPr>
              <a:t>Final Presentation</a:t>
            </a:r>
          </a:p>
        </p:txBody>
      </p:sp>
      <p:sp>
        <p:nvSpPr>
          <p:cNvPr id="9" name="Google Shape;121;p1">
            <a:extLst>
              <a:ext uri="{FF2B5EF4-FFF2-40B4-BE49-F238E27FC236}">
                <a16:creationId xmlns:a16="http://schemas.microsoft.com/office/drawing/2014/main" id="{F131F47C-10B8-40E8-A3A3-2EFE9347BEEA}"/>
              </a:ext>
            </a:extLst>
          </p:cNvPr>
          <p:cNvSpPr txBox="1">
            <a:spLocks/>
          </p:cNvSpPr>
          <p:nvPr/>
        </p:nvSpPr>
        <p:spPr>
          <a:xfrm>
            <a:off x="7079673" y="4455620"/>
            <a:ext cx="3987338" cy="114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a:lnSpc>
                <a:spcPct val="90000"/>
              </a:lnSpc>
              <a:spcBef>
                <a:spcPts val="1200"/>
              </a:spcBef>
              <a:spcAft>
                <a:spcPts val="0"/>
              </a:spcAft>
              <a:buClr>
                <a:schemeClr val="accent1"/>
              </a:buClr>
              <a:buSzPts val="2400"/>
              <a:buFont typeface="Calibri"/>
              <a:buNone/>
              <a:defRPr sz="2400" b="0" i="0" u="none" strike="noStrike" cap="none">
                <a:solidFill>
                  <a:schemeClr val="lt2"/>
                </a:solidFill>
                <a:latin typeface="Calibri"/>
                <a:ea typeface="Calibri"/>
                <a:cs typeface="Calibri"/>
                <a:sym typeface="Calibri"/>
              </a:defRPr>
            </a:lvl1pPr>
            <a:lvl2pPr marL="914400" marR="0" lvl="1" indent="-342900" algn="ctr" rtl="0">
              <a:lnSpc>
                <a:spcPct val="90000"/>
              </a:lnSpc>
              <a:spcBef>
                <a:spcPts val="200"/>
              </a:spcBef>
              <a:spcAft>
                <a:spcPts val="0"/>
              </a:spcAft>
              <a:buClr>
                <a:schemeClr val="accent1"/>
              </a:buClr>
              <a:buSzPts val="2400"/>
              <a:buFont typeface="Calibri"/>
              <a:buNone/>
              <a:defRPr sz="2400" b="0" i="0" u="none" strike="noStrike" cap="none">
                <a:solidFill>
                  <a:srgbClr val="FEFEFE"/>
                </a:solidFill>
                <a:latin typeface="Calibri"/>
                <a:ea typeface="Calibri"/>
                <a:cs typeface="Calibri"/>
                <a:sym typeface="Calibri"/>
              </a:defRPr>
            </a:lvl2pPr>
            <a:lvl3pPr marL="1371600" marR="0" lvl="2" indent="-317500" algn="ctr" rtl="0">
              <a:lnSpc>
                <a:spcPct val="90000"/>
              </a:lnSpc>
              <a:spcBef>
                <a:spcPts val="400"/>
              </a:spcBef>
              <a:spcAft>
                <a:spcPts val="0"/>
              </a:spcAft>
              <a:buClr>
                <a:schemeClr val="accent1"/>
              </a:buClr>
              <a:buSzPts val="2400"/>
              <a:buFont typeface="Calibri"/>
              <a:buNone/>
              <a:defRPr sz="2400" b="0" i="0" u="none" strike="noStrike" cap="none">
                <a:solidFill>
                  <a:srgbClr val="FEFEFE"/>
                </a:solidFill>
                <a:latin typeface="Calibri"/>
                <a:ea typeface="Calibri"/>
                <a:cs typeface="Calibri"/>
                <a:sym typeface="Calibri"/>
              </a:defRPr>
            </a:lvl3pPr>
            <a:lvl4pPr marL="1828800" marR="0" lvl="3" indent="-317500" algn="ctr" rtl="0">
              <a:lnSpc>
                <a:spcPct val="90000"/>
              </a:lnSpc>
              <a:spcBef>
                <a:spcPts val="400"/>
              </a:spcBef>
              <a:spcAft>
                <a:spcPts val="0"/>
              </a:spcAft>
              <a:buClr>
                <a:schemeClr val="accent1"/>
              </a:buClr>
              <a:buSzPts val="2000"/>
              <a:buFont typeface="Calibri"/>
              <a:buNone/>
              <a:defRPr sz="2000" b="0" i="0" u="none" strike="noStrike" cap="none">
                <a:solidFill>
                  <a:srgbClr val="FEFEFE"/>
                </a:solidFill>
                <a:latin typeface="Calibri"/>
                <a:ea typeface="Calibri"/>
                <a:cs typeface="Calibri"/>
                <a:sym typeface="Calibri"/>
              </a:defRPr>
            </a:lvl4pPr>
            <a:lvl5pPr marL="2286000" marR="0" lvl="4" indent="-317500" algn="ctr" rtl="0">
              <a:lnSpc>
                <a:spcPct val="90000"/>
              </a:lnSpc>
              <a:spcBef>
                <a:spcPts val="400"/>
              </a:spcBef>
              <a:spcAft>
                <a:spcPts val="0"/>
              </a:spcAft>
              <a:buClr>
                <a:schemeClr val="accent1"/>
              </a:buClr>
              <a:buSzPts val="2000"/>
              <a:buFont typeface="Calibri"/>
              <a:buNone/>
              <a:defRPr sz="2000" b="0" i="0" u="none" strike="noStrike" cap="none">
                <a:solidFill>
                  <a:srgbClr val="FEFEFE"/>
                </a:solidFill>
                <a:latin typeface="Calibri"/>
                <a:ea typeface="Calibri"/>
                <a:cs typeface="Calibri"/>
                <a:sym typeface="Calibri"/>
              </a:defRPr>
            </a:lvl5pPr>
            <a:lvl6pPr marL="2743200" marR="0" lvl="5" indent="-317500" algn="ctr" rtl="0">
              <a:lnSpc>
                <a:spcPct val="90000"/>
              </a:lnSpc>
              <a:spcBef>
                <a:spcPts val="400"/>
              </a:spcBef>
              <a:spcAft>
                <a:spcPts val="0"/>
              </a:spcAft>
              <a:buClr>
                <a:schemeClr val="accent1"/>
              </a:buClr>
              <a:buSzPts val="2000"/>
              <a:buFont typeface="Calibri"/>
              <a:buNone/>
              <a:defRPr sz="2000" b="0" i="0" u="none" strike="noStrike" cap="none">
                <a:solidFill>
                  <a:srgbClr val="FEFEFE"/>
                </a:solidFill>
                <a:latin typeface="Calibri"/>
                <a:ea typeface="Calibri"/>
                <a:cs typeface="Calibri"/>
                <a:sym typeface="Calibri"/>
              </a:defRPr>
            </a:lvl6pPr>
            <a:lvl7pPr marL="3200400" marR="0" lvl="6" indent="-317500" algn="ctr" rtl="0">
              <a:lnSpc>
                <a:spcPct val="90000"/>
              </a:lnSpc>
              <a:spcBef>
                <a:spcPts val="400"/>
              </a:spcBef>
              <a:spcAft>
                <a:spcPts val="0"/>
              </a:spcAft>
              <a:buClr>
                <a:schemeClr val="accent1"/>
              </a:buClr>
              <a:buSzPts val="2000"/>
              <a:buFont typeface="Calibri"/>
              <a:buNone/>
              <a:defRPr sz="2000" b="0" i="0" u="none" strike="noStrike" cap="none">
                <a:solidFill>
                  <a:srgbClr val="FEFEFE"/>
                </a:solidFill>
                <a:latin typeface="Calibri"/>
                <a:ea typeface="Calibri"/>
                <a:cs typeface="Calibri"/>
                <a:sym typeface="Calibri"/>
              </a:defRPr>
            </a:lvl7pPr>
            <a:lvl8pPr marL="3657600" marR="0" lvl="7" indent="-317500" algn="ctr" rtl="0">
              <a:lnSpc>
                <a:spcPct val="90000"/>
              </a:lnSpc>
              <a:spcBef>
                <a:spcPts val="400"/>
              </a:spcBef>
              <a:spcAft>
                <a:spcPts val="0"/>
              </a:spcAft>
              <a:buClr>
                <a:schemeClr val="accent1"/>
              </a:buClr>
              <a:buSzPts val="2000"/>
              <a:buFont typeface="Calibri"/>
              <a:buNone/>
              <a:defRPr sz="2000" b="0" i="0" u="none" strike="noStrike" cap="none">
                <a:solidFill>
                  <a:srgbClr val="FEFEFE"/>
                </a:solidFill>
                <a:latin typeface="Calibri"/>
                <a:ea typeface="Calibri"/>
                <a:cs typeface="Calibri"/>
                <a:sym typeface="Calibri"/>
              </a:defRPr>
            </a:lvl8pPr>
            <a:lvl9pPr marL="4114800" marR="0" lvl="8" indent="-317500" algn="ctr" rtl="0">
              <a:lnSpc>
                <a:spcPct val="90000"/>
              </a:lnSpc>
              <a:spcBef>
                <a:spcPts val="400"/>
              </a:spcBef>
              <a:spcAft>
                <a:spcPts val="400"/>
              </a:spcAft>
              <a:buClr>
                <a:schemeClr val="accent1"/>
              </a:buClr>
              <a:buSzPts val="2000"/>
              <a:buFont typeface="Calibri"/>
              <a:buNone/>
              <a:defRPr sz="2000" b="0" i="0" u="none" strike="noStrike" cap="none">
                <a:solidFill>
                  <a:srgbClr val="FEFEFE"/>
                </a:solidFill>
                <a:latin typeface="Calibri"/>
                <a:ea typeface="Calibri"/>
                <a:cs typeface="Calibri"/>
                <a:sym typeface="Calibri"/>
              </a:defRPr>
            </a:lvl9pPr>
          </a:lstStyle>
          <a:p>
            <a:pPr marL="0" indent="0">
              <a:spcBef>
                <a:spcPts val="0"/>
              </a:spcBef>
              <a:buSzPts val="1500"/>
            </a:pPr>
            <a:r>
              <a:rPr lang="en-US" sz="1500" kern="0" dirty="0">
                <a:solidFill>
                  <a:srgbClr val="FFFFFF"/>
                </a:solidFill>
              </a:rPr>
              <a:t>GROUP SUPERVISOR - </a:t>
            </a:r>
            <a:endParaRPr lang="en-US" kern="0" dirty="0"/>
          </a:p>
          <a:p>
            <a:pPr marL="800100" lvl="1" algn="l">
              <a:spcBef>
                <a:spcPts val="400"/>
              </a:spcBef>
              <a:buSzPts val="1500"/>
              <a:buFont typeface="Wingdings" panose="05000000000000000000" pitchFamily="2" charset="2"/>
              <a:buChar char="v"/>
            </a:pPr>
            <a:r>
              <a:rPr lang="en-US" sz="1500" kern="0" dirty="0">
                <a:solidFill>
                  <a:srgbClr val="FFFFFF"/>
                </a:solidFill>
              </a:rPr>
              <a:t>Dr. Asanka Rodrigo</a:t>
            </a:r>
            <a:endParaRPr lang="en-US" kern="0" dirty="0"/>
          </a:p>
        </p:txBody>
      </p:sp>
    </p:spTree>
    <p:extLst>
      <p:ext uri="{BB962C8B-B14F-4D97-AF65-F5344CB8AC3E}">
        <p14:creationId xmlns:p14="http://schemas.microsoft.com/office/powerpoint/2010/main" val="62188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7464A0-E592-4561-B01F-B6884FD11F47}"/>
              </a:ext>
            </a:extLst>
          </p:cNvPr>
          <p:cNvSpPr>
            <a:spLocks noGrp="1"/>
          </p:cNvSpPr>
          <p:nvPr>
            <p:ph type="body" idx="1"/>
          </p:nvPr>
        </p:nvSpPr>
        <p:spPr>
          <a:xfrm>
            <a:off x="1097280" y="1845734"/>
            <a:ext cx="4902304" cy="4023360"/>
          </a:xfrm>
        </p:spPr>
        <p:txBody>
          <a:bodyPr/>
          <a:lstStyle/>
          <a:p>
            <a:pPr algn="just">
              <a:buFont typeface="Wingdings" panose="05000000000000000000" pitchFamily="2" charset="2"/>
              <a:buChar char="v"/>
            </a:pPr>
            <a:r>
              <a:rPr lang="en-US" sz="1800" dirty="0"/>
              <a:t> From research paper- M. A. Torres L., L. A. C. Lopes, L. A. Morán T. and J. R. Espinoza C., "Self-Tuning Virtual Synchronous Machine: A Control Strategy for Energy Storage Systems to Support Dynamic Frequency Control</a:t>
            </a:r>
          </a:p>
          <a:p>
            <a:pPr algn="just">
              <a:buFont typeface="Wingdings" panose="05000000000000000000" pitchFamily="2" charset="2"/>
              <a:buChar char="v"/>
            </a:pPr>
            <a:r>
              <a:rPr lang="en-US" sz="1800" dirty="0"/>
              <a:t> Here the control equation used directly measures the rate of change of frequency and the power to be injected is calculated from this.</a:t>
            </a:r>
          </a:p>
          <a:p>
            <a:pPr algn="just">
              <a:buFont typeface="Wingdings" panose="05000000000000000000" pitchFamily="2" charset="2"/>
              <a:buChar char="v"/>
            </a:pPr>
            <a:r>
              <a:rPr lang="en-US" sz="1800" dirty="0"/>
              <a:t> This method is similar to our initial design and justifies our approach as a viable alternative to the previous method</a:t>
            </a:r>
          </a:p>
        </p:txBody>
      </p:sp>
      <p:pic>
        <p:nvPicPr>
          <p:cNvPr id="5" name="Picture 4">
            <a:extLst>
              <a:ext uri="{FF2B5EF4-FFF2-40B4-BE49-F238E27FC236}">
                <a16:creationId xmlns:a16="http://schemas.microsoft.com/office/drawing/2014/main" id="{D09F7B22-8999-459D-B489-7DFD176D850B}"/>
              </a:ext>
            </a:extLst>
          </p:cNvPr>
          <p:cNvPicPr>
            <a:picLocks noChangeAspect="1"/>
          </p:cNvPicPr>
          <p:nvPr/>
        </p:nvPicPr>
        <p:blipFill rotWithShape="1">
          <a:blip r:embed="rId2"/>
          <a:srcRect l="23614" t="24340" r="25027" b="27182"/>
          <a:stretch/>
        </p:blipFill>
        <p:spPr>
          <a:xfrm>
            <a:off x="6180995" y="1845734"/>
            <a:ext cx="4974686" cy="2634826"/>
          </a:xfrm>
          <a:prstGeom prst="rect">
            <a:avLst/>
          </a:prstGeom>
        </p:spPr>
      </p:pic>
    </p:spTree>
    <p:extLst>
      <p:ext uri="{BB962C8B-B14F-4D97-AF65-F5344CB8AC3E}">
        <p14:creationId xmlns:p14="http://schemas.microsoft.com/office/powerpoint/2010/main" val="286926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1578-80AB-ED57-EA21-7CF21710D1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D71005-0319-8578-0CE6-BA6B850BB6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002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4F1C84D-AB34-4388-BD9B-4C9F667E668F}"/>
              </a:ext>
            </a:extLst>
          </p:cNvPr>
          <p:cNvSpPr/>
          <p:nvPr/>
        </p:nvSpPr>
        <p:spPr>
          <a:xfrm>
            <a:off x="4996873" y="4248727"/>
            <a:ext cx="2299854"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55F9959-81EF-4AA6-939F-84906717ACF6}"/>
              </a:ext>
            </a:extLst>
          </p:cNvPr>
          <p:cNvSpPr/>
          <p:nvPr/>
        </p:nvSpPr>
        <p:spPr>
          <a:xfrm>
            <a:off x="4996873" y="2835564"/>
            <a:ext cx="2299854" cy="72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AF049-2D71-AEDB-854B-D480004982DF}"/>
              </a:ext>
            </a:extLst>
          </p:cNvPr>
          <p:cNvSpPr>
            <a:spLocks noGrp="1"/>
          </p:cNvSpPr>
          <p:nvPr>
            <p:ph type="title"/>
          </p:nvPr>
        </p:nvSpPr>
        <p:spPr/>
        <p:txBody>
          <a:bodyPr/>
          <a:lstStyle/>
          <a:p>
            <a:r>
              <a:rPr lang="en-US" dirty="0"/>
              <a:t>Control Equation and Technique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CF1526-CA57-A5AB-1210-68CD6CC2FB6F}"/>
                  </a:ext>
                </a:extLst>
              </p:cNvPr>
              <p:cNvSpPr>
                <a:spLocks noGrp="1"/>
              </p:cNvSpPr>
              <p:nvPr>
                <p:ph idx="1"/>
              </p:nvPr>
            </p:nvSpPr>
            <p:spPr/>
            <p:txBody>
              <a:bodyPr>
                <a:noAutofit/>
              </a:bodyPr>
              <a:lstStyle/>
              <a:p>
                <a:pPr algn="just">
                  <a:buFont typeface="Wingdings" panose="05000000000000000000" pitchFamily="2" charset="2"/>
                  <a:buChar char="v"/>
                </a:pPr>
                <a:r>
                  <a:rPr lang="en-US" dirty="0"/>
                  <a:t> During a power imbalance of a synchronous generator, the relationship between the power deficit and the deceleration of the rotor can be represented as follows with usual symbols.</a:t>
                </a:r>
              </a:p>
              <a:p>
                <a:pPr marL="0" indent="0" algn="just">
                  <a:buNone/>
                </a:pPr>
                <a:endParaRPr lang="en-US"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ea typeface="Cambria Math" panose="02040503050406030204" pitchFamily="18" charset="0"/>
                        </a:rPr>
                        <m:t>𝜔</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𝜔</m:t>
                          </m:r>
                        </m:num>
                        <m:den>
                          <m:r>
                            <a:rPr lang="en-US" b="0" i="1" smtClean="0">
                              <a:latin typeface="Cambria Math" panose="02040503050406030204" pitchFamily="18" charset="0"/>
                              <a:ea typeface="Cambria Math" panose="02040503050406030204" pitchFamily="18" charset="0"/>
                            </a:rPr>
                            <m:t>𝑑𝑡</m:t>
                          </m:r>
                        </m:den>
                      </m:f>
                    </m:oMath>
                  </m:oMathPara>
                </a14:m>
                <a:endParaRPr lang="en-US" b="0" dirty="0">
                  <a:ea typeface="Cambria Math" panose="02040503050406030204" pitchFamily="18" charset="0"/>
                </a:endParaRPr>
              </a:p>
              <a:p>
                <a:pPr algn="just">
                  <a:buFont typeface="Wingdings" panose="05000000000000000000" pitchFamily="2" charset="2"/>
                  <a:buChar char="v"/>
                </a:pPr>
                <a:r>
                  <a:rPr lang="en-US" dirty="0"/>
                  <a:t> Here, the percentage change of frequency is negligible and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ea typeface="Cambria Math" panose="02040503050406030204" pitchFamily="18" charset="0"/>
                      </a:rPr>
                      <m:t>𝜔</m:t>
                    </m:r>
                  </m:oMath>
                </a14:m>
                <a:r>
                  <a:rPr lang="en-US" dirty="0"/>
                  <a:t> can be considered a constant.</a:t>
                </a:r>
              </a:p>
              <a:p>
                <a:pPr marL="0" indent="0" algn="just">
                  <a:buNone/>
                </a:pPr>
                <a:endParaRPr lang="en-US"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𝑜𝑢𝑡</m:t>
                          </m:r>
                        </m:sub>
                      </m:sSub>
                      <m:r>
                        <a:rPr lang="en-US" i="1">
                          <a:latin typeface="Cambria Math" panose="02040503050406030204" pitchFamily="18" charset="0"/>
                        </a:rPr>
                        <m:t>=</m:t>
                      </m:r>
                      <m:r>
                        <a:rPr lang="en-US" b="0" i="1" smtClean="0">
                          <a:latin typeface="Cambria Math" panose="02040503050406030204" pitchFamily="18" charset="0"/>
                        </a:rPr>
                        <m:t>𝑘</m:t>
                      </m:r>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𝑑𝑡</m:t>
                          </m:r>
                        </m:den>
                      </m:f>
                    </m:oMath>
                  </m:oMathPara>
                </a14:m>
                <a:endParaRPr lang="en-US" dirty="0">
                  <a:ea typeface="Cambria Math" panose="02040503050406030204" pitchFamily="18" charset="0"/>
                </a:endParaRPr>
              </a:p>
              <a:p>
                <a:pPr algn="just">
                  <a:buFont typeface="Wingdings" panose="05000000000000000000" pitchFamily="2" charset="2"/>
                  <a:buChar char="v"/>
                </a:pPr>
                <a:r>
                  <a:rPr lang="en-US" dirty="0">
                    <a:ea typeface="Cambria Math" panose="02040503050406030204" pitchFamily="18" charset="0"/>
                  </a:rPr>
                  <a:t> Here,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𝑜𝑢𝑡</m:t>
                        </m:r>
                      </m:sub>
                    </m:sSub>
                  </m:oMath>
                </a14:m>
                <a:r>
                  <a:rPr lang="en-US" dirty="0">
                    <a:ea typeface="Cambria Math" panose="02040503050406030204" pitchFamily="18" charset="0"/>
                  </a:rPr>
                  <a:t> is the refers to the rate of change of kinetic energy of the rotor.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𝑖𝑛</m:t>
                        </m:r>
                      </m:sub>
                    </m:sSub>
                  </m:oMath>
                </a14:m>
                <a:r>
                  <a:rPr lang="en-US" dirty="0">
                    <a:ea typeface="Cambria Math" panose="02040503050406030204" pitchFamily="18" charset="0"/>
                  </a:rPr>
                  <a:t> is equal to the steady state power output before the disturbance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𝑖𝑛</m:t>
                        </m:r>
                      </m:sub>
                    </m:sSub>
                  </m:oMath>
                </a14:m>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𝑜𝑢𝑡</m:t>
                        </m:r>
                      </m:sub>
                    </m:sSub>
                  </m:oMath>
                </a14:m>
                <a:r>
                  <a:rPr lang="en-US" dirty="0">
                    <a:ea typeface="Cambria Math" panose="02040503050406030204" pitchFamily="18" charset="0"/>
                  </a:rPr>
                  <a:t>.</a:t>
                </a:r>
              </a:p>
              <a:p>
                <a:pPr marL="0" indent="0" algn="just">
                  <a:buNone/>
                </a:pPr>
                <a:endParaRPr lang="en-US" dirty="0"/>
              </a:p>
            </p:txBody>
          </p:sp>
        </mc:Choice>
        <mc:Fallback xmlns="">
          <p:sp>
            <p:nvSpPr>
              <p:cNvPr id="3" name="Content Placeholder 2">
                <a:extLst>
                  <a:ext uri="{FF2B5EF4-FFF2-40B4-BE49-F238E27FC236}">
                    <a16:creationId xmlns:a16="http://schemas.microsoft.com/office/drawing/2014/main" id="{00CF1526-CA57-A5AB-1210-68CD6CC2FB6F}"/>
                  </a:ext>
                </a:extLst>
              </p:cNvPr>
              <p:cNvSpPr>
                <a:spLocks noGrp="1" noRot="1" noChangeAspect="1" noMove="1" noResize="1" noEditPoints="1" noAdjustHandles="1" noChangeArrowheads="1" noChangeShapeType="1" noTextEdit="1"/>
              </p:cNvSpPr>
              <p:nvPr>
                <p:ph idx="1"/>
              </p:nvPr>
            </p:nvSpPr>
            <p:spPr>
              <a:blipFill>
                <a:blip r:embed="rId2"/>
                <a:stretch>
                  <a:fillRect l="-1455" t="-1667" r="-1515"/>
                </a:stretch>
              </a:blipFill>
            </p:spPr>
            <p:txBody>
              <a:bodyPr/>
              <a:lstStyle/>
              <a:p>
                <a:r>
                  <a:rPr lang="en-US">
                    <a:noFill/>
                  </a:rPr>
                  <a:t> </a:t>
                </a:r>
              </a:p>
            </p:txBody>
          </p:sp>
        </mc:Fallback>
      </mc:AlternateContent>
    </p:spTree>
    <p:extLst>
      <p:ext uri="{BB962C8B-B14F-4D97-AF65-F5344CB8AC3E}">
        <p14:creationId xmlns:p14="http://schemas.microsoft.com/office/powerpoint/2010/main" val="325593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98BEE2-1E13-4BFA-9D50-15F23FEF9A39}"/>
              </a:ext>
            </a:extLst>
          </p:cNvPr>
          <p:cNvSpPr/>
          <p:nvPr/>
        </p:nvSpPr>
        <p:spPr>
          <a:xfrm>
            <a:off x="4002808" y="2260601"/>
            <a:ext cx="4349558"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BB87AE7-737A-4D9F-A8CD-4396DE1D31B0}"/>
              </a:ext>
            </a:extLst>
          </p:cNvPr>
          <p:cNvSpPr/>
          <p:nvPr/>
        </p:nvSpPr>
        <p:spPr>
          <a:xfrm>
            <a:off x="4565841" y="722660"/>
            <a:ext cx="3223491" cy="895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F62961-41BD-3818-B10B-1EA71FB9AA8D}"/>
                  </a:ext>
                </a:extLst>
              </p:cNvPr>
              <p:cNvSpPr>
                <a:spLocks noGrp="1"/>
              </p:cNvSpPr>
              <p:nvPr>
                <p:ph idx="4294967295"/>
              </p:nvPr>
            </p:nvSpPr>
            <p:spPr>
              <a:xfrm>
                <a:off x="868333" y="321339"/>
                <a:ext cx="10722534" cy="5876347"/>
              </a:xfrm>
            </p:spPr>
            <p:txBody>
              <a:bodyPr>
                <a:noAutofit/>
              </a:bodyPr>
              <a:lstStyle/>
              <a:p>
                <a:pPr algn="just">
                  <a:buFont typeface="Wingdings" panose="05000000000000000000" pitchFamily="2" charset="2"/>
                  <a:buChar char="v"/>
                </a:pPr>
                <a:r>
                  <a:rPr lang="en-US" dirty="0"/>
                  <a:t> The power output of the virtual inertia system can be written in terms of voltage magnitudes, angles and reactance are as follows.</a:t>
                </a:r>
                <a:endParaRPr lang="en-US"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𝐸𝑉</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𝛿</m:t>
                              </m:r>
                            </m:e>
                          </m:func>
                        </m:num>
                        <m:den>
                          <m:r>
                            <a:rPr lang="en-US" b="0" i="1" smtClean="0">
                              <a:latin typeface="Cambria Math" panose="02040503050406030204" pitchFamily="18" charset="0"/>
                            </a:rPr>
                            <m:t>𝑋</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𝐸𝑉</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0</m:t>
                                  </m:r>
                                </m:sub>
                              </m:sSub>
                            </m:e>
                          </m:func>
                        </m:num>
                        <m:den>
                          <m:r>
                            <a:rPr lang="en-US" b="0" i="1" smtClean="0">
                              <a:latin typeface="Cambria Math" panose="02040503050406030204" pitchFamily="18" charset="0"/>
                            </a:rPr>
                            <m:t>𝑋</m:t>
                          </m:r>
                        </m:den>
                      </m:f>
                      <m:r>
                        <a:rPr lang="en-US" b="0" i="1" smtClean="0">
                          <a:latin typeface="Cambria Math" panose="02040503050406030204" pitchFamily="18" charset="0"/>
                        </a:rPr>
                        <m:t>+</m:t>
                      </m:r>
                      <m:r>
                        <a:rPr lang="en-US" b="0" i="1" smtClean="0">
                          <a:latin typeface="Cambria Math" panose="02040503050406030204" pitchFamily="18" charset="0"/>
                        </a:rPr>
                        <m:t>𝑘</m:t>
                      </m:r>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𝑑𝑡</m:t>
                          </m:r>
                        </m:den>
                      </m:f>
                    </m:oMath>
                  </m:oMathPara>
                </a14:m>
                <a:endParaRPr lang="en-US" b="0" dirty="0"/>
              </a:p>
              <a:p>
                <a:pPr algn="just">
                  <a:buFont typeface="Wingdings" panose="05000000000000000000" pitchFamily="2" charset="2"/>
                  <a:buChar char="v"/>
                </a:pPr>
                <a:r>
                  <a:rPr lang="en-US" dirty="0"/>
                  <a:t> This can be simplified, and the damping action can also be incorporated</a:t>
                </a:r>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m:t>
                      </m:r>
                      <m:func>
                        <m:funcPr>
                          <m:ctrlPr>
                            <a:rPr lang="en-US" b="0" i="1" smtClean="0">
                              <a:latin typeface="Cambria Math" panose="02040503050406030204" pitchFamily="18" charset="0"/>
                              <a:ea typeface="Cambria Math" panose="02040503050406030204" pitchFamily="18" charset="0"/>
                            </a:rPr>
                          </m:ctrlPr>
                        </m:funcPr>
                        <m:fName>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sin</m:t>
                              </m:r>
                            </m:e>
                            <m:sup>
                              <m:r>
                                <a:rPr lang="en-US" b="0" i="1" smtClean="0">
                                  <a:latin typeface="Cambria Math" panose="02040503050406030204" pitchFamily="18" charset="0"/>
                                  <a:ea typeface="Cambria Math" panose="02040503050406030204" pitchFamily="18" charset="0"/>
                                </a:rPr>
                                <m:t>−1</m:t>
                              </m:r>
                            </m:sup>
                          </m:sSup>
                        </m:fName>
                        <m:e>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rPr>
                            <m:t>sin</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𝑑𝑓</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e>
                      </m:func>
                    </m:oMath>
                  </m:oMathPara>
                </a14:m>
                <a:endParaRPr lang="en-US" b="0" dirty="0"/>
              </a:p>
              <a:p>
                <a:pPr algn="just">
                  <a:buFont typeface="Wingdings" panose="05000000000000000000" pitchFamily="2" charset="2"/>
                  <a:buChar char="v"/>
                </a:pPr>
                <a:r>
                  <a:rPr lang="en-US" dirty="0"/>
                  <a:t>  E,V and X have the following meanings</a:t>
                </a:r>
              </a:p>
              <a:p>
                <a:pPr algn="just"/>
                <a:r>
                  <a:rPr lang="en-US" dirty="0"/>
                  <a:t>E – Virtual inertia device voltage (Inverter terminal voltage)</a:t>
                </a:r>
              </a:p>
              <a:p>
                <a:pPr algn="just"/>
                <a:r>
                  <a:rPr lang="en-US" dirty="0"/>
                  <a:t>V – Grid voltage</a:t>
                </a:r>
              </a:p>
              <a:p>
                <a:pPr algn="just"/>
                <a:r>
                  <a:rPr lang="en-US" dirty="0"/>
                  <a:t>X – Reactance between the grid and the virtual inertia device (Voltage source/Inverter)</a:t>
                </a:r>
              </a:p>
              <a:p>
                <a:pPr algn="just">
                  <a:buFont typeface="Wingdings" panose="05000000000000000000" pitchFamily="2" charset="2"/>
                  <a:buChar char="v"/>
                </a:pPr>
                <a:r>
                  <a:rPr lang="en-US" dirty="0"/>
                  <a:t>Here, </a:t>
                </a:r>
                <a14:m>
                  <m:oMath xmlns:m="http://schemas.openxmlformats.org/officeDocument/2006/math">
                    <m:r>
                      <a:rPr lang="en-US" b="0" i="1" smtClean="0">
                        <a:latin typeface="Cambria Math" panose="02040503050406030204" pitchFamily="18" charset="0"/>
                        <a:ea typeface="Cambria Math" panose="02040503050406030204" pitchFamily="18" charset="0"/>
                      </a:rPr>
                      <m:t>𝛿</m:t>
                    </m:r>
                  </m:oMath>
                </a14:m>
                <a:r>
                  <a:rPr lang="en-US" b="0" dirty="0"/>
                  <a:t> is the phase angle difference between grid and virtual inertia system during the disturbance.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0</m:t>
                        </m:r>
                      </m:sub>
                    </m:sSub>
                  </m:oMath>
                </a14:m>
                <a:r>
                  <a:rPr lang="en-US" b="0" dirty="0"/>
                  <a:t> </a:t>
                </a:r>
                <a:r>
                  <a:rPr lang="en-US" dirty="0"/>
                  <a:t>is the phase angle difference during steady state. and</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𝑓</m:t>
                        </m:r>
                      </m:e>
                      <m:sup>
                        <m:r>
                          <a:rPr lang="en-US" i="1">
                            <a:latin typeface="Cambria Math" panose="02040503050406030204" pitchFamily="18" charset="0"/>
                            <a:ea typeface="Cambria Math" panose="02040503050406030204" pitchFamily="18" charset="0"/>
                          </a:rPr>
                          <m:t>∗</m:t>
                        </m:r>
                      </m:sup>
                    </m:sSup>
                  </m:oMath>
                </a14:m>
                <a:r>
                  <a:rPr lang="en-US" dirty="0"/>
                  <a:t>is the stabilization frequency the system will reach in the next steady state</a:t>
                </a:r>
              </a:p>
              <a:p>
                <a:pPr algn="just">
                  <a:buFont typeface="Wingdings" panose="05000000000000000000" pitchFamily="2" charset="2"/>
                  <a:buChar char="v"/>
                </a:pPr>
                <a:r>
                  <a:rPr lang="en-US" dirty="0"/>
                  <a:t> The steady state power can also be set to zero</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b="0" dirty="0"/>
              </a:p>
              <a:p>
                <a:pPr marL="0" indent="0" algn="just">
                  <a:buNone/>
                </a:pPr>
                <a:endParaRPr lang="en-US" dirty="0"/>
              </a:p>
            </p:txBody>
          </p:sp>
        </mc:Choice>
        <mc:Fallback xmlns="">
          <p:sp>
            <p:nvSpPr>
              <p:cNvPr id="3" name="Content Placeholder 2">
                <a:extLst>
                  <a:ext uri="{FF2B5EF4-FFF2-40B4-BE49-F238E27FC236}">
                    <a16:creationId xmlns:a16="http://schemas.microsoft.com/office/drawing/2014/main" id="{A0F62961-41BD-3818-B10B-1EA71FB9AA8D}"/>
                  </a:ext>
                </a:extLst>
              </p:cNvPr>
              <p:cNvSpPr>
                <a:spLocks noGrp="1" noRot="1" noChangeAspect="1" noMove="1" noResize="1" noEditPoints="1" noAdjustHandles="1" noChangeArrowheads="1" noChangeShapeType="1" noTextEdit="1"/>
              </p:cNvSpPr>
              <p:nvPr>
                <p:ph idx="4294967295"/>
              </p:nvPr>
            </p:nvSpPr>
            <p:spPr>
              <a:xfrm>
                <a:off x="868333" y="321339"/>
                <a:ext cx="10722534" cy="5876347"/>
              </a:xfrm>
              <a:blipFill>
                <a:blip r:embed="rId2"/>
                <a:stretch>
                  <a:fillRect l="-1364" t="-1141" r="-1478" b="-2282"/>
                </a:stretch>
              </a:blipFill>
            </p:spPr>
            <p:txBody>
              <a:bodyPr/>
              <a:lstStyle/>
              <a:p>
                <a:r>
                  <a:rPr lang="en-US">
                    <a:noFill/>
                  </a:rPr>
                  <a:t> </a:t>
                </a:r>
              </a:p>
            </p:txBody>
          </p:sp>
        </mc:Fallback>
      </mc:AlternateContent>
    </p:spTree>
    <p:extLst>
      <p:ext uri="{BB962C8B-B14F-4D97-AF65-F5344CB8AC3E}">
        <p14:creationId xmlns:p14="http://schemas.microsoft.com/office/powerpoint/2010/main" val="251171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94E4F3-0B20-4310-9915-EDB4418819A0}"/>
              </a:ext>
            </a:extLst>
          </p:cNvPr>
          <p:cNvSpPr>
            <a:spLocks noGrp="1"/>
          </p:cNvSpPr>
          <p:nvPr>
            <p:ph type="title"/>
          </p:nvPr>
        </p:nvSpPr>
        <p:spPr>
          <a:xfrm>
            <a:off x="492370" y="605896"/>
            <a:ext cx="3084844" cy="5646208"/>
          </a:xfrm>
        </p:spPr>
        <p:txBody>
          <a:bodyPr anchor="ctr">
            <a:normAutofit/>
          </a:bodyPr>
          <a:lstStyle/>
          <a:p>
            <a:pPr algn="ctr"/>
            <a:r>
              <a:rPr lang="en-US" sz="3600" b="1" dirty="0">
                <a:solidFill>
                  <a:schemeClr val="bg1"/>
                </a:solidFill>
              </a:rPr>
              <a:t>The concept of alternating inertia</a:t>
            </a:r>
            <a:br>
              <a:rPr lang="en-US" sz="1400" b="1" u="sng" dirty="0"/>
            </a:br>
            <a:endParaRPr lang="en-US" sz="3600" dirty="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E286BBE-947E-0F77-3458-C80411871D1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v"/>
            </a:pPr>
            <a:r>
              <a:rPr lang="en-US" sz="2400" dirty="0"/>
              <a:t>The inertia of a system resists both accelerations and decelerations. A high inertia system reduces the initial frequency drop (Increases frequency nadir). But also resists the when the system returns to its steady state value.</a:t>
            </a:r>
          </a:p>
          <a:p>
            <a:pPr>
              <a:buFont typeface="Wingdings" panose="05000000000000000000" pitchFamily="2" charset="2"/>
              <a:buChar char="v"/>
            </a:pPr>
            <a:r>
              <a:rPr lang="en-US" sz="2400" dirty="0"/>
              <a:t> The inherent inertia of a system is a constant, so this can be considered as a trade off associated with a high inertia system</a:t>
            </a:r>
          </a:p>
          <a:p>
            <a:pPr>
              <a:buFont typeface="Wingdings" panose="05000000000000000000" pitchFamily="2" charset="2"/>
              <a:buChar char="v"/>
            </a:pPr>
            <a:r>
              <a:rPr lang="en-US" sz="2400" dirty="0"/>
              <a:t> However, a virtual inertia system can vary its inertia effect simply by adjusting the parameters controlling its inertia</a:t>
            </a:r>
          </a:p>
        </p:txBody>
      </p:sp>
    </p:spTree>
    <p:extLst>
      <p:ext uri="{BB962C8B-B14F-4D97-AF65-F5344CB8AC3E}">
        <p14:creationId xmlns:p14="http://schemas.microsoft.com/office/powerpoint/2010/main" val="252184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CD236-59FC-B705-8B23-0EE40BB1172D}"/>
                  </a:ext>
                </a:extLst>
              </p:cNvPr>
              <p:cNvSpPr>
                <a:spLocks noGrp="1"/>
              </p:cNvSpPr>
              <p:nvPr>
                <p:ph idx="1"/>
              </p:nvPr>
            </p:nvSpPr>
            <p:spPr/>
            <p:txBody>
              <a:bodyPr>
                <a:normAutofit/>
              </a:bodyPr>
              <a:lstStyle/>
              <a:p>
                <a:pPr algn="just">
                  <a:buFont typeface="Wingdings" panose="05000000000000000000" pitchFamily="2" charset="2"/>
                  <a:buChar char="v"/>
                </a:pPr>
                <a:r>
                  <a:rPr lang="en-US" dirty="0"/>
                  <a:t> This alternating/dynamic inertia strategy can be defined as follows 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oMath>
                </a14:m>
                <a:r>
                  <a:rPr lang="en-US" dirty="0"/>
                  <a:t> represents the nominal frequency</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m:oMathPara>
                </a14:m>
                <a:endParaRPr lang="en-US"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56DCD236-59FC-B705-8B23-0EE40BB1172D}"/>
                  </a:ext>
                </a:extLst>
              </p:cNvPr>
              <p:cNvSpPr>
                <a:spLocks noGrp="1" noRot="1" noChangeAspect="1" noMove="1" noResize="1" noEditPoints="1" noAdjustHandles="1" noChangeArrowheads="1" noChangeShapeType="1" noTextEdit="1"/>
              </p:cNvSpPr>
              <p:nvPr>
                <p:ph idx="1"/>
              </p:nvPr>
            </p:nvSpPr>
            <p:spPr>
              <a:blipFill>
                <a:blip r:embed="rId2"/>
                <a:stretch>
                  <a:fillRect l="-1455" t="-1667" r="-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14EB3D0-A1C3-3D21-D919-B0C12EEB9F8C}"/>
                  </a:ext>
                </a:extLst>
              </p:cNvPr>
              <p:cNvGraphicFramePr>
                <a:graphicFrameLocks noGrp="1"/>
              </p:cNvGraphicFramePr>
              <p:nvPr>
                <p:extLst>
                  <p:ext uri="{D42A27DB-BD31-4B8C-83A1-F6EECF244321}">
                    <p14:modId xmlns:p14="http://schemas.microsoft.com/office/powerpoint/2010/main" val="530129339"/>
                  </p:ext>
                </p:extLst>
              </p:nvPr>
            </p:nvGraphicFramePr>
            <p:xfrm>
              <a:off x="2142836" y="3428999"/>
              <a:ext cx="8211129" cy="2140528"/>
            </p:xfrm>
            <a:graphic>
              <a:graphicData uri="http://schemas.openxmlformats.org/drawingml/2006/table">
                <a:tbl>
                  <a:tblPr firstRow="1" bandRow="1">
                    <a:tableStyleId>{5940675A-B579-460E-94D1-54222C63F5DA}</a:tableStyleId>
                  </a:tblPr>
                  <a:tblGrid>
                    <a:gridCol w="2737043">
                      <a:extLst>
                        <a:ext uri="{9D8B030D-6E8A-4147-A177-3AD203B41FA5}">
                          <a16:colId xmlns:a16="http://schemas.microsoft.com/office/drawing/2014/main" val="696607258"/>
                        </a:ext>
                      </a:extLst>
                    </a:gridCol>
                    <a:gridCol w="2737043">
                      <a:extLst>
                        <a:ext uri="{9D8B030D-6E8A-4147-A177-3AD203B41FA5}">
                          <a16:colId xmlns:a16="http://schemas.microsoft.com/office/drawing/2014/main" val="2520991089"/>
                        </a:ext>
                      </a:extLst>
                    </a:gridCol>
                    <a:gridCol w="2737043">
                      <a:extLst>
                        <a:ext uri="{9D8B030D-6E8A-4147-A177-3AD203B41FA5}">
                          <a16:colId xmlns:a16="http://schemas.microsoft.com/office/drawing/2014/main" val="285924976"/>
                        </a:ext>
                      </a:extLst>
                    </a:gridCol>
                  </a:tblGrid>
                  <a:tr h="676126">
                    <a:tc>
                      <a:txBody>
                        <a:bodyPr/>
                        <a:lstStyle/>
                        <a:p>
                          <a:endParaRPr lang="en-US" dirty="0"/>
                        </a:p>
                      </a:txBody>
                      <a:tcPr/>
                    </a:tc>
                    <a:tc>
                      <a:txBody>
                        <a:bodyPr/>
                        <a:lstStyle/>
                        <a:p>
                          <a:endParaRPr lang="en-US"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&gt;0</m:t>
                                </m:r>
                              </m:oMath>
                            </m:oMathPara>
                          </a14:m>
                          <a:endParaRPr lang="en-US" dirty="0"/>
                        </a:p>
                      </a:txBody>
                      <a:tcPr/>
                    </a:tc>
                    <a:tc>
                      <a:txBody>
                        <a:bodyPr/>
                        <a:lstStyle/>
                        <a:p>
                          <a:endParaRPr lang="en-US"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&lt;0</m:t>
                                </m:r>
                              </m:oMath>
                            </m:oMathPara>
                          </a14:m>
                          <a:endParaRPr lang="en-US" dirty="0"/>
                        </a:p>
                      </a:txBody>
                      <a:tcPr/>
                    </a:tc>
                    <a:extLst>
                      <a:ext uri="{0D108BD9-81ED-4DB2-BD59-A6C34878D82A}">
                        <a16:rowId xmlns:a16="http://schemas.microsoft.com/office/drawing/2014/main" val="3126205621"/>
                      </a:ext>
                    </a:extLst>
                  </a:tr>
                  <a:tr h="788276">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𝑑𝑡</m:t>
                                    </m:r>
                                  </m:den>
                                </m:f>
                                <m:r>
                                  <a:rPr lang="en-US" b="0" i="1" smtClean="0">
                                    <a:latin typeface="Cambria Math" panose="02040503050406030204" pitchFamily="18" charset="0"/>
                                  </a:rPr>
                                  <m:t>&gt;0</m:t>
                                </m:r>
                              </m:oMath>
                            </m:oMathPara>
                          </a14:m>
                          <a:endParaRPr lang="en-US" dirty="0"/>
                        </a:p>
                      </a:txBody>
                      <a:tcPr/>
                    </a:tc>
                    <a:tc>
                      <a:txBody>
                        <a:bodyPr/>
                        <a:lstStyle/>
                        <a:p>
                          <a:r>
                            <a:rPr lang="en-US" dirty="0"/>
                            <a:t>            </a:t>
                          </a:r>
                        </a:p>
                        <a:p>
                          <a:r>
                            <a:rPr lang="en-US" dirty="0"/>
                            <a:t>              Low Inertia</a:t>
                          </a:r>
                        </a:p>
                      </a:txBody>
                      <a:tcPr/>
                    </a:tc>
                    <a:tc>
                      <a:txBody>
                        <a:bodyPr/>
                        <a:lstStyle/>
                        <a:p>
                          <a:endParaRPr lang="en-US" dirty="0"/>
                        </a:p>
                        <a:p>
                          <a:r>
                            <a:rPr lang="en-US" dirty="0"/>
                            <a:t>            High Inertia</a:t>
                          </a:r>
                        </a:p>
                      </a:txBody>
                      <a:tcPr/>
                    </a:tc>
                    <a:extLst>
                      <a:ext uri="{0D108BD9-81ED-4DB2-BD59-A6C34878D82A}">
                        <a16:rowId xmlns:a16="http://schemas.microsoft.com/office/drawing/2014/main" val="3249752063"/>
                      </a:ext>
                    </a:extLst>
                  </a:tr>
                  <a:tr h="676126">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𝑑𝑡</m:t>
                                    </m:r>
                                  </m:den>
                                </m:f>
                                <m:r>
                                  <a:rPr lang="en-US" b="0" i="1" smtClean="0">
                                    <a:latin typeface="Cambria Math" panose="02040503050406030204" pitchFamily="18" charset="0"/>
                                  </a:rPr>
                                  <m:t>&lt;0</m:t>
                                </m:r>
                              </m:oMath>
                            </m:oMathPara>
                          </a14:m>
                          <a:endParaRPr lang="en-US" dirty="0"/>
                        </a:p>
                      </a:txBody>
                      <a:tcPr/>
                    </a:tc>
                    <a:tc>
                      <a:txBody>
                        <a:bodyPr/>
                        <a:lstStyle/>
                        <a:p>
                          <a:endParaRPr lang="en-US" dirty="0"/>
                        </a:p>
                        <a:p>
                          <a:r>
                            <a:rPr lang="en-US" dirty="0"/>
                            <a:t>              High Inertia</a:t>
                          </a:r>
                        </a:p>
                      </a:txBody>
                      <a:tcPr/>
                    </a:tc>
                    <a:tc>
                      <a:txBody>
                        <a:bodyPr/>
                        <a:lstStyle/>
                        <a:p>
                          <a:r>
                            <a:rPr lang="en-US" dirty="0"/>
                            <a:t>            </a:t>
                          </a:r>
                        </a:p>
                        <a:p>
                          <a:r>
                            <a:rPr lang="en-US" dirty="0"/>
                            <a:t>            Low Inertia</a:t>
                          </a:r>
                        </a:p>
                      </a:txBody>
                      <a:tcPr/>
                    </a:tc>
                    <a:extLst>
                      <a:ext uri="{0D108BD9-81ED-4DB2-BD59-A6C34878D82A}">
                        <a16:rowId xmlns:a16="http://schemas.microsoft.com/office/drawing/2014/main" val="4282963686"/>
                      </a:ext>
                    </a:extLst>
                  </a:tr>
                </a:tbl>
              </a:graphicData>
            </a:graphic>
          </p:graphicFrame>
        </mc:Choice>
        <mc:Fallback xmlns="">
          <p:graphicFrame>
            <p:nvGraphicFramePr>
              <p:cNvPr id="4" name="Table 4">
                <a:extLst>
                  <a:ext uri="{FF2B5EF4-FFF2-40B4-BE49-F238E27FC236}">
                    <a16:creationId xmlns:a16="http://schemas.microsoft.com/office/drawing/2014/main" id="{914EB3D0-A1C3-3D21-D919-B0C12EEB9F8C}"/>
                  </a:ext>
                </a:extLst>
              </p:cNvPr>
              <p:cNvGraphicFramePr>
                <a:graphicFrameLocks noGrp="1"/>
              </p:cNvGraphicFramePr>
              <p:nvPr>
                <p:extLst>
                  <p:ext uri="{D42A27DB-BD31-4B8C-83A1-F6EECF244321}">
                    <p14:modId xmlns:p14="http://schemas.microsoft.com/office/powerpoint/2010/main" val="530129339"/>
                  </p:ext>
                </p:extLst>
              </p:nvPr>
            </p:nvGraphicFramePr>
            <p:xfrm>
              <a:off x="2142836" y="3428999"/>
              <a:ext cx="8211129" cy="2140528"/>
            </p:xfrm>
            <a:graphic>
              <a:graphicData uri="http://schemas.openxmlformats.org/drawingml/2006/table">
                <a:tbl>
                  <a:tblPr firstRow="1" bandRow="1">
                    <a:tableStyleId>{5940675A-B579-460E-94D1-54222C63F5DA}</a:tableStyleId>
                  </a:tblPr>
                  <a:tblGrid>
                    <a:gridCol w="2737043">
                      <a:extLst>
                        <a:ext uri="{9D8B030D-6E8A-4147-A177-3AD203B41FA5}">
                          <a16:colId xmlns:a16="http://schemas.microsoft.com/office/drawing/2014/main" val="696607258"/>
                        </a:ext>
                      </a:extLst>
                    </a:gridCol>
                    <a:gridCol w="2737043">
                      <a:extLst>
                        <a:ext uri="{9D8B030D-6E8A-4147-A177-3AD203B41FA5}">
                          <a16:colId xmlns:a16="http://schemas.microsoft.com/office/drawing/2014/main" val="2520991089"/>
                        </a:ext>
                      </a:extLst>
                    </a:gridCol>
                    <a:gridCol w="2737043">
                      <a:extLst>
                        <a:ext uri="{9D8B030D-6E8A-4147-A177-3AD203B41FA5}">
                          <a16:colId xmlns:a16="http://schemas.microsoft.com/office/drawing/2014/main" val="285924976"/>
                        </a:ext>
                      </a:extLst>
                    </a:gridCol>
                  </a:tblGrid>
                  <a:tr h="676126">
                    <a:tc>
                      <a:txBody>
                        <a:bodyPr/>
                        <a:lstStyle/>
                        <a:p>
                          <a:endParaRPr lang="en-US" dirty="0"/>
                        </a:p>
                      </a:txBody>
                      <a:tcPr/>
                    </a:tc>
                    <a:tc>
                      <a:txBody>
                        <a:bodyPr/>
                        <a:lstStyle/>
                        <a:p>
                          <a:endParaRPr lang="en-US"/>
                        </a:p>
                      </a:txBody>
                      <a:tcPr>
                        <a:blipFill>
                          <a:blip r:embed="rId3"/>
                          <a:stretch>
                            <a:fillRect l="-100000" t="-901" r="-100222" b="-226126"/>
                          </a:stretch>
                        </a:blipFill>
                      </a:tcPr>
                    </a:tc>
                    <a:tc>
                      <a:txBody>
                        <a:bodyPr/>
                        <a:lstStyle/>
                        <a:p>
                          <a:endParaRPr lang="en-US"/>
                        </a:p>
                      </a:txBody>
                      <a:tcPr>
                        <a:blipFill>
                          <a:blip r:embed="rId3"/>
                          <a:stretch>
                            <a:fillRect l="-200445" t="-901" r="-445" b="-226126"/>
                          </a:stretch>
                        </a:blipFill>
                      </a:tcPr>
                    </a:tc>
                    <a:extLst>
                      <a:ext uri="{0D108BD9-81ED-4DB2-BD59-A6C34878D82A}">
                        <a16:rowId xmlns:a16="http://schemas.microsoft.com/office/drawing/2014/main" val="3126205621"/>
                      </a:ext>
                    </a:extLst>
                  </a:tr>
                  <a:tr h="788276">
                    <a:tc>
                      <a:txBody>
                        <a:bodyPr/>
                        <a:lstStyle/>
                        <a:p>
                          <a:endParaRPr lang="en-US"/>
                        </a:p>
                      </a:txBody>
                      <a:tcPr>
                        <a:blipFill>
                          <a:blip r:embed="rId3"/>
                          <a:stretch>
                            <a:fillRect l="-223" t="-86154" r="-200668" b="-93077"/>
                          </a:stretch>
                        </a:blipFill>
                      </a:tcPr>
                    </a:tc>
                    <a:tc>
                      <a:txBody>
                        <a:bodyPr/>
                        <a:lstStyle/>
                        <a:p>
                          <a:r>
                            <a:rPr lang="en-US" dirty="0"/>
                            <a:t>            </a:t>
                          </a:r>
                        </a:p>
                        <a:p>
                          <a:r>
                            <a:rPr lang="en-US" dirty="0"/>
                            <a:t>              Low Inertia</a:t>
                          </a:r>
                        </a:p>
                      </a:txBody>
                      <a:tcPr/>
                    </a:tc>
                    <a:tc>
                      <a:txBody>
                        <a:bodyPr/>
                        <a:lstStyle/>
                        <a:p>
                          <a:endParaRPr lang="en-US" dirty="0"/>
                        </a:p>
                        <a:p>
                          <a:r>
                            <a:rPr lang="en-US" dirty="0"/>
                            <a:t>            High Inertia</a:t>
                          </a:r>
                        </a:p>
                      </a:txBody>
                      <a:tcPr/>
                    </a:tc>
                    <a:extLst>
                      <a:ext uri="{0D108BD9-81ED-4DB2-BD59-A6C34878D82A}">
                        <a16:rowId xmlns:a16="http://schemas.microsoft.com/office/drawing/2014/main" val="3249752063"/>
                      </a:ext>
                    </a:extLst>
                  </a:tr>
                  <a:tr h="676126">
                    <a:tc>
                      <a:txBody>
                        <a:bodyPr/>
                        <a:lstStyle/>
                        <a:p>
                          <a:endParaRPr lang="en-US"/>
                        </a:p>
                      </a:txBody>
                      <a:tcPr>
                        <a:blipFill>
                          <a:blip r:embed="rId3"/>
                          <a:stretch>
                            <a:fillRect l="-223" t="-218018" r="-200668" b="-9009"/>
                          </a:stretch>
                        </a:blipFill>
                      </a:tcPr>
                    </a:tc>
                    <a:tc>
                      <a:txBody>
                        <a:bodyPr/>
                        <a:lstStyle/>
                        <a:p>
                          <a:endParaRPr lang="en-US" dirty="0"/>
                        </a:p>
                        <a:p>
                          <a:r>
                            <a:rPr lang="en-US" dirty="0"/>
                            <a:t>              High Inertia</a:t>
                          </a:r>
                        </a:p>
                      </a:txBody>
                      <a:tcPr/>
                    </a:tc>
                    <a:tc>
                      <a:txBody>
                        <a:bodyPr/>
                        <a:lstStyle/>
                        <a:p>
                          <a:r>
                            <a:rPr lang="en-US" dirty="0"/>
                            <a:t>            </a:t>
                          </a:r>
                        </a:p>
                        <a:p>
                          <a:r>
                            <a:rPr lang="en-US" dirty="0"/>
                            <a:t>            Low Inertia</a:t>
                          </a:r>
                        </a:p>
                      </a:txBody>
                      <a:tcPr/>
                    </a:tc>
                    <a:extLst>
                      <a:ext uri="{0D108BD9-81ED-4DB2-BD59-A6C34878D82A}">
                        <a16:rowId xmlns:a16="http://schemas.microsoft.com/office/drawing/2014/main" val="4282963686"/>
                      </a:ext>
                    </a:extLst>
                  </a:tr>
                </a:tbl>
              </a:graphicData>
            </a:graphic>
          </p:graphicFrame>
        </mc:Fallback>
      </mc:AlternateContent>
      <p:cxnSp>
        <p:nvCxnSpPr>
          <p:cNvPr id="6" name="Straight Connector 5">
            <a:extLst>
              <a:ext uri="{FF2B5EF4-FFF2-40B4-BE49-F238E27FC236}">
                <a16:creationId xmlns:a16="http://schemas.microsoft.com/office/drawing/2014/main" id="{63DF8679-37DD-881F-AA4C-1234331DB30C}"/>
              </a:ext>
            </a:extLst>
          </p:cNvPr>
          <p:cNvCxnSpPr/>
          <p:nvPr/>
        </p:nvCxnSpPr>
        <p:spPr>
          <a:xfrm>
            <a:off x="2124364" y="3429000"/>
            <a:ext cx="2761672" cy="68118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006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CB0B04-5D4C-1F11-B308-EFC196858D0E}"/>
                  </a:ext>
                </a:extLst>
              </p:cNvPr>
              <p:cNvSpPr>
                <a:spLocks noGrp="1"/>
              </p:cNvSpPr>
              <p:nvPr>
                <p:ph idx="1"/>
              </p:nvPr>
            </p:nvSpPr>
            <p:spPr/>
            <p:txBody>
              <a:bodyPr>
                <a:noAutofit/>
              </a:bodyPr>
              <a:lstStyle/>
              <a:p>
                <a:pPr algn="just">
                  <a:buFont typeface="Wingdings" panose="05000000000000000000" pitchFamily="2" charset="2"/>
                  <a:buChar char="v"/>
                </a:pPr>
                <a:r>
                  <a:rPr lang="en-US" dirty="0"/>
                  <a:t> By changing the sign of the inertia parameter, it is possible to actively reduce the inertia constant of the system below its natural value.                                                                                  </a:t>
                </a:r>
              </a:p>
              <a:p>
                <a:pPr algn="just">
                  <a:buFont typeface="Wingdings" panose="05000000000000000000" pitchFamily="2" charset="2"/>
                  <a:buChar char="v"/>
                </a:pPr>
                <a:r>
                  <a:rPr lang="en-US" b="0" dirty="0">
                    <a:ea typeface="Cambria Math" panose="02040503050406030204" pitchFamily="18" charset="0"/>
                  </a:rPr>
                  <a:t> Setting </a:t>
                </a:r>
                <a14:m>
                  <m:oMath xmlns:m="http://schemas.openxmlformats.org/officeDocument/2006/math">
                    <m:r>
                      <a:rPr lang="en-US" b="0" i="1" smtClean="0">
                        <a:latin typeface="Cambria Math" panose="02040503050406030204" pitchFamily="18" charset="0"/>
                        <a:ea typeface="Cambria Math" panose="02040503050406030204" pitchFamily="18" charset="0"/>
                      </a:rPr>
                      <m:t>𝐾</m:t>
                    </m:r>
                  </m:oMath>
                </a14:m>
                <a:r>
                  <a:rPr lang="en-US" dirty="0"/>
                  <a:t> &lt; 0 increases the system inertia and </a:t>
                </a:r>
                <a14:m>
                  <m:oMath xmlns:m="http://schemas.openxmlformats.org/officeDocument/2006/math">
                    <m:r>
                      <a:rPr lang="en-US" i="1">
                        <a:latin typeface="Cambria Math" panose="02040503050406030204" pitchFamily="18" charset="0"/>
                        <a:ea typeface="Cambria Math" panose="02040503050406030204" pitchFamily="18" charset="0"/>
                      </a:rPr>
                      <m:t>𝐾</m:t>
                    </m:r>
                  </m:oMath>
                </a14:m>
                <a:r>
                  <a:rPr lang="en-US" dirty="0"/>
                  <a:t> &gt; 0 decreases system inertia below its natural value.                                                                                                                                                         </a:t>
                </a:r>
              </a:p>
              <a:p>
                <a:pPr algn="just">
                  <a:buFont typeface="Wingdings" panose="05000000000000000000" pitchFamily="2" charset="2"/>
                  <a:buChar char="v"/>
                </a:pPr>
                <a:r>
                  <a:rPr lang="en-US" dirty="0"/>
                  <a:t> Setting a negative value for </a:t>
                </a:r>
                <a14:m>
                  <m:oMath xmlns:m="http://schemas.openxmlformats.org/officeDocument/2006/math">
                    <m:r>
                      <a:rPr lang="en-US" i="1" smtClean="0">
                        <a:latin typeface="Cambria Math" panose="02040503050406030204" pitchFamily="18" charset="0"/>
                        <a:ea typeface="Cambria Math" panose="02040503050406030204" pitchFamily="18" charset="0"/>
                      </a:rPr>
                      <m:t>𝐾</m:t>
                    </m:r>
                  </m:oMath>
                </a14:m>
                <a:r>
                  <a:rPr lang="en-US" dirty="0"/>
                  <a:t> in both situations is also possible                                                           </a:t>
                </a:r>
              </a:p>
              <a:p>
                <a:pPr algn="just">
                  <a:buFont typeface="Wingdings" panose="05000000000000000000" pitchFamily="2" charset="2"/>
                  <a:buChar char="v"/>
                </a:pPr>
                <a:r>
                  <a:rPr lang="en-US" dirty="0"/>
                  <a:t> This is performed according to the aforementioned criteria to increase stabilization. </a:t>
                </a:r>
              </a:p>
            </p:txBody>
          </p:sp>
        </mc:Choice>
        <mc:Fallback xmlns="">
          <p:sp>
            <p:nvSpPr>
              <p:cNvPr id="3" name="Content Placeholder 2">
                <a:extLst>
                  <a:ext uri="{FF2B5EF4-FFF2-40B4-BE49-F238E27FC236}">
                    <a16:creationId xmlns:a16="http://schemas.microsoft.com/office/drawing/2014/main" id="{7BCB0B04-5D4C-1F11-B308-EFC196858D0E}"/>
                  </a:ext>
                </a:extLst>
              </p:cNvPr>
              <p:cNvSpPr>
                <a:spLocks noGrp="1" noRot="1" noChangeAspect="1" noMove="1" noResize="1" noEditPoints="1" noAdjustHandles="1" noChangeArrowheads="1" noChangeShapeType="1" noTextEdit="1"/>
              </p:cNvSpPr>
              <p:nvPr>
                <p:ph idx="1"/>
              </p:nvPr>
            </p:nvSpPr>
            <p:spPr>
              <a:blipFill>
                <a:blip r:embed="rId2"/>
                <a:stretch>
                  <a:fillRect l="-1455" t="-1667" r="-1515"/>
                </a:stretch>
              </a:blipFill>
            </p:spPr>
            <p:txBody>
              <a:bodyPr/>
              <a:lstStyle/>
              <a:p>
                <a:r>
                  <a:rPr lang="en-US">
                    <a:noFill/>
                  </a:rPr>
                  <a:t> </a:t>
                </a:r>
              </a:p>
            </p:txBody>
          </p:sp>
        </mc:Fallback>
      </mc:AlternateContent>
    </p:spTree>
    <p:extLst>
      <p:ext uri="{BB962C8B-B14F-4D97-AF65-F5344CB8AC3E}">
        <p14:creationId xmlns:p14="http://schemas.microsoft.com/office/powerpoint/2010/main" val="104100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AE93-1F82-4367-B76A-CCF5AEC90763}"/>
              </a:ext>
            </a:extLst>
          </p:cNvPr>
          <p:cNvSpPr>
            <a:spLocks noGrp="1"/>
          </p:cNvSpPr>
          <p:nvPr>
            <p:ph type="title"/>
          </p:nvPr>
        </p:nvSpPr>
        <p:spPr>
          <a:xfrm>
            <a:off x="1097280" y="895927"/>
            <a:ext cx="10058400" cy="1395615"/>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Controlling the damping action</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A7CC1A-7125-E15C-64B6-C7DBCD136E94}"/>
                  </a:ext>
                </a:extLst>
              </p:cNvPr>
              <p:cNvSpPr>
                <a:spLocks noGrp="1"/>
              </p:cNvSpPr>
              <p:nvPr>
                <p:ph idx="1"/>
              </p:nvPr>
            </p:nvSpPr>
            <p:spPr>
              <a:xfrm>
                <a:off x="1097280" y="1845734"/>
                <a:ext cx="10058400" cy="4189306"/>
              </a:xfrm>
            </p:spPr>
            <p:txBody>
              <a:bodyPr>
                <a:normAutofit fontScale="92500"/>
              </a:bodyPr>
              <a:lstStyle/>
              <a:p>
                <a:pPr>
                  <a:buFont typeface="Wingdings" panose="05000000000000000000" pitchFamily="2" charset="2"/>
                  <a:buChar char="v"/>
                </a:pPr>
                <a:r>
                  <a:rPr lang="en-US" dirty="0"/>
                  <a:t>In virtual inertia systems that simulate a virtual mechanical angular frequency, damping can be incorporated easily. The virtual shaft speed reaches the grid frequency under steady state automatically as governed by the differential equation.</a:t>
                </a:r>
              </a:p>
              <a:p>
                <a:pPr algn="just">
                  <a:buFont typeface="Wingdings" panose="05000000000000000000" pitchFamily="2" charset="2"/>
                  <a:buChar char="v"/>
                </a:pPr>
                <a:r>
                  <a:rPr lang="en-US" dirty="0"/>
                  <a:t> In a virtual inertia system as described above, the damping action should be controlled separately to provide damping power.</a:t>
                </a:r>
              </a:p>
              <a:p>
                <a:pPr algn="just">
                  <a:buFont typeface="Wingdings" panose="05000000000000000000" pitchFamily="2" charset="2"/>
                  <a:buChar char="v"/>
                </a:pPr>
                <a:r>
                  <a:rPr lang="en-US" dirty="0"/>
                  <a:t> The damping power is defined by the term,</a:t>
                </a:r>
              </a:p>
              <a:p>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rPr>
                      <m:t>𝑫</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𝒇</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𝒇</m:t>
                    </m:r>
                    <m:r>
                      <a:rPr lang="en-US" b="1" i="1" smtClean="0">
                        <a:latin typeface="Cambria Math" panose="02040503050406030204" pitchFamily="18" charset="0"/>
                      </a:rPr>
                      <m:t>)</m:t>
                    </m:r>
                  </m:oMath>
                </a14:m>
                <a:endParaRPr lang="en-US" b="1" dirty="0"/>
              </a:p>
              <a:p>
                <a:pPr algn="just">
                  <a:buFont typeface="Wingdings" panose="05000000000000000000" pitchFamily="2" charset="2"/>
                  <a:buChar char="v"/>
                </a:pPr>
                <a:r>
                  <a:rPr lang="en-US" dirty="0"/>
                  <a:t> 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oMath>
                </a14:m>
                <a:r>
                  <a:rPr lang="en-US" dirty="0"/>
                  <a:t> is the frequency that the system will reach in its steady state</a:t>
                </a:r>
              </a:p>
              <a:p>
                <a:pPr algn="just">
                  <a:buFont typeface="Wingdings" panose="05000000000000000000" pitchFamily="2" charset="2"/>
                  <a:buChar char="v"/>
                </a:pPr>
                <a:r>
                  <a:rPr lang="en-US" dirty="0"/>
                  <a:t>The damping action should cease to exist under the steady state condition. Therefore,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oMath>
                </a14:m>
                <a:r>
                  <a:rPr lang="en-US" dirty="0"/>
                  <a:t>  cannot be kept constant and needs to be supplied as a variable to the virtual inertia control. This can be achieved in two methods.</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8A7CC1A-7125-E15C-64B6-C7DBCD136E94}"/>
                  </a:ext>
                </a:extLst>
              </p:cNvPr>
              <p:cNvSpPr>
                <a:spLocks noGrp="1" noRot="1" noChangeAspect="1" noMove="1" noResize="1" noEditPoints="1" noAdjustHandles="1" noChangeArrowheads="1" noChangeShapeType="1" noTextEdit="1"/>
              </p:cNvSpPr>
              <p:nvPr>
                <p:ph idx="1"/>
              </p:nvPr>
            </p:nvSpPr>
            <p:spPr>
              <a:xfrm>
                <a:off x="1097280" y="1845734"/>
                <a:ext cx="10058400" cy="4189306"/>
              </a:xfrm>
              <a:blipFill>
                <a:blip r:embed="rId2"/>
                <a:stretch>
                  <a:fillRect l="-1455" t="-1456" r="-1455"/>
                </a:stretch>
              </a:blipFill>
            </p:spPr>
            <p:txBody>
              <a:bodyPr/>
              <a:lstStyle/>
              <a:p>
                <a:r>
                  <a:rPr lang="en-US">
                    <a:noFill/>
                  </a:rPr>
                  <a:t> </a:t>
                </a:r>
              </a:p>
            </p:txBody>
          </p:sp>
        </mc:Fallback>
      </mc:AlternateContent>
    </p:spTree>
    <p:extLst>
      <p:ext uri="{BB962C8B-B14F-4D97-AF65-F5344CB8AC3E}">
        <p14:creationId xmlns:p14="http://schemas.microsoft.com/office/powerpoint/2010/main" val="2841642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63E5E-4F08-4CF0-87FA-34917BE79132}"/>
              </a:ext>
            </a:extLst>
          </p:cNvPr>
          <p:cNvSpPr/>
          <p:nvPr/>
        </p:nvSpPr>
        <p:spPr>
          <a:xfrm>
            <a:off x="4039985" y="3208713"/>
            <a:ext cx="4015048" cy="99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D943F-6FB5-4CFE-8B99-17BFB4F76F97}"/>
              </a:ext>
            </a:extLst>
          </p:cNvPr>
          <p:cNvSpPr>
            <a:spLocks noGrp="1"/>
          </p:cNvSpPr>
          <p:nvPr>
            <p:ph type="title"/>
          </p:nvPr>
        </p:nvSpPr>
        <p:spPr/>
        <p:txBody>
          <a:bodyPr/>
          <a:lstStyle/>
          <a:p>
            <a:pPr marL="0" marR="0" lvl="0" indent="0" defTabSz="914400" rtl="0" eaLnBrk="1" fontAlgn="auto" latinLnBrk="0" hangingPunct="1">
              <a:lnSpc>
                <a:spcPct val="90000"/>
              </a:lnSpc>
              <a:spcBef>
                <a:spcPts val="1200"/>
              </a:spcBef>
              <a:spcAft>
                <a:spcPts val="200"/>
              </a:spcAft>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Method I</a:t>
            </a:r>
            <a:br>
              <a:rPr kumimoji="0" lang="en-US" sz="2000" b="1"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95E621-E200-E5EE-5D25-B013E4D46593}"/>
                  </a:ext>
                </a:extLst>
              </p:cNvPr>
              <p:cNvSpPr>
                <a:spLocks noGrp="1"/>
              </p:cNvSpPr>
              <p:nvPr>
                <p:ph idx="1"/>
              </p:nvPr>
            </p:nvSpPr>
            <p:spPr/>
            <p:txBody>
              <a:bodyPr>
                <a:noAutofit/>
              </a:bodyPr>
              <a:lstStyle/>
              <a:p>
                <a:pPr marL="0" indent="0" algn="just">
                  <a:buNone/>
                </a:pPr>
                <a:r>
                  <a:rPr lang="en-US" sz="2400" dirty="0"/>
                  <a:t>By measuring the electrical power output of the generator instantly after the disturbance, it is possible to calculate the next steady state frequency by using the droop characteristics of the generator.</a:t>
                </a:r>
              </a:p>
              <a:p>
                <a:pPr marL="0" indent="0" algn="just">
                  <a:buNone/>
                </a:pPr>
                <a:endParaRPr lang="en-US" sz="2400" dirty="0"/>
              </a:p>
              <a:p>
                <a:pPr marL="0" indent="0">
                  <a:buNone/>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𝑚𝑎𝑥</m:t>
                              </m:r>
                            </m:sub>
                          </m:sSub>
                        </m:den>
                      </m:f>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𝐹𝐿</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𝑁𝐿</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𝑁𝐿</m:t>
                          </m:r>
                        </m:sub>
                      </m:sSub>
                    </m:oMath>
                  </m:oMathPara>
                </a14:m>
                <a:endParaRPr lang="en-US" sz="2400" b="0" dirty="0"/>
              </a:p>
              <a:p>
                <a:pPr algn="just">
                  <a:buFont typeface="Wingdings" panose="05000000000000000000" pitchFamily="2" charset="2"/>
                  <a:buChar char="v"/>
                </a:pPr>
                <a14:m>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𝑃</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𝑚𝑎𝑥</m:t>
                        </m:r>
                      </m:sub>
                    </m:sSub>
                  </m:oMath>
                </a14:m>
                <a:r>
                  <a:rPr lang="en-US" sz="2400" dirty="0"/>
                  <a:t> - Power output, maximum power output of the generator</a:t>
                </a:r>
              </a:p>
              <a:p>
                <a:pPr algn="just">
                  <a:buFont typeface="Wingdings" panose="05000000000000000000" pitchFamily="2" charset="2"/>
                  <a:buChar char="v"/>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𝑓</m:t>
                        </m:r>
                      </m:e>
                      <m:sub>
                        <m:r>
                          <a:rPr lang="en-US" sz="2400" b="0" i="1" smtClean="0">
                            <a:latin typeface="Cambria Math" panose="02040503050406030204" pitchFamily="18" charset="0"/>
                          </a:rPr>
                          <m:t>𝐹𝐿</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𝑁𝐿</m:t>
                        </m:r>
                      </m:sub>
                    </m:sSub>
                  </m:oMath>
                </a14:m>
                <a:r>
                  <a:rPr lang="en-US" sz="2400" dirty="0"/>
                  <a:t> - Full load frequency, no load frequency</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E95E621-E200-E5EE-5D25-B013E4D46593}"/>
                  </a:ext>
                </a:extLst>
              </p:cNvPr>
              <p:cNvSpPr>
                <a:spLocks noGrp="1" noRot="1" noChangeAspect="1" noMove="1" noResize="1" noEditPoints="1" noAdjustHandles="1" noChangeArrowheads="1" noChangeShapeType="1" noTextEdit="1"/>
              </p:cNvSpPr>
              <p:nvPr>
                <p:ph idx="1"/>
              </p:nvPr>
            </p:nvSpPr>
            <p:spPr>
              <a:blipFill>
                <a:blip r:embed="rId2"/>
                <a:stretch>
                  <a:fillRect l="-1818" t="-2121" r="-1818"/>
                </a:stretch>
              </a:blipFill>
            </p:spPr>
            <p:txBody>
              <a:bodyPr/>
              <a:lstStyle/>
              <a:p>
                <a:r>
                  <a:rPr lang="en-US">
                    <a:noFill/>
                  </a:rPr>
                  <a:t> </a:t>
                </a:r>
              </a:p>
            </p:txBody>
          </p:sp>
        </mc:Fallback>
      </mc:AlternateContent>
    </p:spTree>
    <p:extLst>
      <p:ext uri="{BB962C8B-B14F-4D97-AF65-F5344CB8AC3E}">
        <p14:creationId xmlns:p14="http://schemas.microsoft.com/office/powerpoint/2010/main" val="3897247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7615-16DE-4AD2-B298-9C2AFC8FFD78}"/>
              </a:ext>
            </a:extLst>
          </p:cNvPr>
          <p:cNvSpPr>
            <a:spLocks noGrp="1"/>
          </p:cNvSpPr>
          <p:nvPr>
            <p:ph type="title"/>
          </p:nvPr>
        </p:nvSpPr>
        <p:spPr/>
        <p:txBody>
          <a:bodyPr/>
          <a:lstStyle/>
          <a:p>
            <a:pPr marL="91440" marR="0" lvl="0" indent="-91440" defTabSz="914400" rtl="0" eaLnBrk="1" fontAlgn="auto" latinLnBrk="0" hangingPunct="1">
              <a:lnSpc>
                <a:spcPct val="90000"/>
              </a:lnSpc>
              <a:spcBef>
                <a:spcPts val="1200"/>
              </a:spcBef>
              <a:spcAft>
                <a:spcPts val="200"/>
              </a:spcAft>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Method II</a:t>
            </a:r>
            <a:br>
              <a:rPr kumimoji="0" lang="en-US" sz="2000" b="1"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A5FECE-B07F-BAEA-86C0-E432579D92C9}"/>
                  </a:ext>
                </a:extLst>
              </p:cNvPr>
              <p:cNvSpPr>
                <a:spLocks noGrp="1"/>
              </p:cNvSpPr>
              <p:nvPr>
                <p:ph idx="1"/>
              </p:nvPr>
            </p:nvSpPr>
            <p:spPr/>
            <p:txBody>
              <a:bodyPr/>
              <a:lstStyle/>
              <a:p>
                <a:pPr>
                  <a:buFont typeface="Wingdings" panose="05000000000000000000" pitchFamily="2" charset="2"/>
                  <a:buChar char="v"/>
                </a:pPr>
                <a:r>
                  <a:rPr lang="en-US" dirty="0"/>
                  <a:t>In this method a sample and hold technique is used as shown below.</a:t>
                </a:r>
              </a:p>
              <a:p>
                <a:pPr algn="ct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𝐿</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𝑈</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oMath>
                </a14:m>
                <a:r>
                  <a:rPr lang="en-US" b="0" dirty="0"/>
                  <a:t>  (Sample)</a:t>
                </a:r>
              </a:p>
              <a:p>
                <a:pPr algn="just">
                  <a:buFont typeface="Wingdings" panose="05000000000000000000" pitchFamily="2" charset="2"/>
                  <a:buChar char="v"/>
                </a:pPr>
                <a:r>
                  <a:rPr lang="en-US" dirty="0"/>
                  <a:t> Otherwise,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m:t>
                        </m:r>
                      </m:sup>
                    </m:sSup>
                  </m:oMath>
                </a14:m>
                <a:r>
                  <a:rPr lang="en-US" b="0" dirty="0"/>
                  <a:t> holds its last value that satisfies the above inequality. (Hold)</a:t>
                </a:r>
              </a:p>
              <a:p>
                <a:pPr algn="just">
                  <a:buFont typeface="Wingdings" panose="05000000000000000000" pitchFamily="2" charset="2"/>
                  <a:buChar char="v"/>
                </a:pPr>
                <a:r>
                  <a:rPr lang="en-US" dirty="0"/>
                  <a:t> 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𝐿</m:t>
                        </m:r>
                      </m:sub>
                    </m:sSub>
                  </m:oMath>
                </a14:m>
                <a:r>
                  <a:rPr lang="en-US" b="0" dirty="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m:t>
                        </m:r>
                      </m:sub>
                    </m:sSub>
                  </m:oMath>
                </a14:m>
                <a:r>
                  <a:rPr lang="en-US" b="0" dirty="0"/>
                  <a:t> are lower and upper frequency bands defined according to the steady state frequency limits of the generator.</a:t>
                </a:r>
              </a:p>
              <a:p>
                <a:pPr algn="just">
                  <a:buFont typeface="Wingdings" panose="05000000000000000000" pitchFamily="2" charset="2"/>
                  <a:buChar char="v"/>
                </a:pPr>
                <a:r>
                  <a:rPr lang="en-US" dirty="0"/>
                  <a:t> Therefore, when the generator reaches its steady state,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oMath>
                </a14:m>
                <a:r>
                  <a:rPr lang="en-US" b="0" dirty="0"/>
                  <a:t> becomes zero and the damping action is reduced to zero.</a:t>
                </a:r>
              </a:p>
              <a:p>
                <a:pPr algn="just">
                  <a:buFont typeface="Wingdings" panose="05000000000000000000" pitchFamily="2" charset="2"/>
                  <a:buChar char="v"/>
                </a:pPr>
                <a:r>
                  <a:rPr lang="en-US" dirty="0"/>
                  <a:t> Method II was selected to be implemented in the simulation because it requires fewer external measurements and less additional parameters.</a:t>
                </a:r>
                <a:endParaRPr lang="en-US" b="0" dirty="0"/>
              </a:p>
              <a:p>
                <a:endParaRPr lang="en-US" dirty="0"/>
              </a:p>
              <a:p>
                <a:endParaRPr lang="en-US" b="1" dirty="0"/>
              </a:p>
            </p:txBody>
          </p:sp>
        </mc:Choice>
        <mc:Fallback xmlns="">
          <p:sp>
            <p:nvSpPr>
              <p:cNvPr id="3" name="Content Placeholder 2">
                <a:extLst>
                  <a:ext uri="{FF2B5EF4-FFF2-40B4-BE49-F238E27FC236}">
                    <a16:creationId xmlns:a16="http://schemas.microsoft.com/office/drawing/2014/main" id="{18A5FECE-B07F-BAEA-86C0-E432579D92C9}"/>
                  </a:ext>
                </a:extLst>
              </p:cNvPr>
              <p:cNvSpPr>
                <a:spLocks noGrp="1" noRot="1" noChangeAspect="1" noMove="1" noResize="1" noEditPoints="1" noAdjustHandles="1" noChangeArrowheads="1" noChangeShapeType="1" noTextEdit="1"/>
              </p:cNvSpPr>
              <p:nvPr>
                <p:ph idx="1"/>
              </p:nvPr>
            </p:nvSpPr>
            <p:spPr>
              <a:blipFill>
                <a:blip r:embed="rId2"/>
                <a:stretch>
                  <a:fillRect l="-1455" t="-1667" r="-1515"/>
                </a:stretch>
              </a:blipFill>
            </p:spPr>
            <p:txBody>
              <a:bodyPr/>
              <a:lstStyle/>
              <a:p>
                <a:r>
                  <a:rPr lang="en-US">
                    <a:noFill/>
                  </a:rPr>
                  <a:t> </a:t>
                </a:r>
              </a:p>
            </p:txBody>
          </p:sp>
        </mc:Fallback>
      </mc:AlternateContent>
    </p:spTree>
    <p:extLst>
      <p:ext uri="{BB962C8B-B14F-4D97-AF65-F5344CB8AC3E}">
        <p14:creationId xmlns:p14="http://schemas.microsoft.com/office/powerpoint/2010/main" val="385718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
          <p:cNvSpPr/>
          <p:nvPr/>
        </p:nvSpPr>
        <p:spPr>
          <a:xfrm>
            <a:off x="0" y="0"/>
            <a:ext cx="121863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2"/>
          <p:cNvSpPr/>
          <p:nvPr/>
        </p:nvSpPr>
        <p:spPr>
          <a:xfrm>
            <a:off x="0"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txBox="1">
            <a:spLocks noGrp="1"/>
          </p:cNvSpPr>
          <p:nvPr>
            <p:ph type="title"/>
          </p:nvPr>
        </p:nvSpPr>
        <p:spPr>
          <a:xfrm>
            <a:off x="492371" y="274964"/>
            <a:ext cx="3084844" cy="76412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3600"/>
              <a:buFont typeface="Calibri"/>
              <a:buNone/>
            </a:pPr>
            <a:r>
              <a:rPr lang="en-US" sz="3600" dirty="0">
                <a:solidFill>
                  <a:srgbClr val="FFFFFF"/>
                </a:solidFill>
              </a:rPr>
              <a:t>Introduction</a:t>
            </a:r>
            <a:endParaRPr dirty="0"/>
          </a:p>
        </p:txBody>
      </p:sp>
      <p:sp>
        <p:nvSpPr>
          <p:cNvPr id="132" name="Google Shape;132;p2"/>
          <p:cNvSpPr txBox="1">
            <a:spLocks noGrp="1"/>
          </p:cNvSpPr>
          <p:nvPr>
            <p:ph type="body" idx="1"/>
          </p:nvPr>
        </p:nvSpPr>
        <p:spPr>
          <a:xfrm>
            <a:off x="492370" y="1379913"/>
            <a:ext cx="3397985" cy="5270269"/>
          </a:xfrm>
          <a:prstGeom prst="rect">
            <a:avLst/>
          </a:prstGeom>
          <a:noFill/>
          <a:ln>
            <a:noFill/>
          </a:ln>
        </p:spPr>
        <p:txBody>
          <a:bodyPr spcFirstLastPara="1" wrap="square" lIns="0" tIns="45700" rIns="0" bIns="45700" anchor="t" anchorCtr="0">
            <a:normAutofit fontScale="25000" lnSpcReduction="20000"/>
          </a:bodyPr>
          <a:lstStyle/>
          <a:p>
            <a:pPr marL="91440" lvl="0" indent="-92868" algn="just" rtl="0">
              <a:lnSpc>
                <a:spcPct val="170000"/>
              </a:lnSpc>
              <a:spcBef>
                <a:spcPts val="0"/>
              </a:spcBef>
              <a:spcAft>
                <a:spcPts val="0"/>
              </a:spcAft>
              <a:buSzPct val="100000"/>
              <a:buFont typeface="Noto Sans Symbols"/>
              <a:buChar char="❖"/>
            </a:pPr>
            <a:r>
              <a:rPr lang="en-US" sz="7200" dirty="0">
                <a:solidFill>
                  <a:srgbClr val="FFFFFF"/>
                </a:solidFill>
              </a:rPr>
              <a:t>Due to the current environmental concerns, the importance of renewable energy has been greatly increased in a short period of time. </a:t>
            </a:r>
          </a:p>
          <a:p>
            <a:pPr marL="91440" lvl="0" indent="-92868" algn="just" rtl="0">
              <a:lnSpc>
                <a:spcPct val="170000"/>
              </a:lnSpc>
              <a:spcBef>
                <a:spcPts val="0"/>
              </a:spcBef>
              <a:spcAft>
                <a:spcPts val="0"/>
              </a:spcAft>
              <a:buSzPct val="100000"/>
              <a:buFont typeface="Noto Sans Symbols"/>
              <a:buChar char="❖"/>
            </a:pPr>
            <a:r>
              <a:rPr lang="en-US" sz="7200" dirty="0">
                <a:solidFill>
                  <a:srgbClr val="FFFFFF"/>
                </a:solidFill>
              </a:rPr>
              <a:t>But due to the intermittent nature of renewables, the grid requires a mix of conventional and renewable sources.</a:t>
            </a:r>
            <a:endParaRPr sz="3200" dirty="0"/>
          </a:p>
          <a:p>
            <a:pPr marL="0" lvl="0" indent="0" algn="l" rtl="0">
              <a:lnSpc>
                <a:spcPct val="90000"/>
              </a:lnSpc>
              <a:spcBef>
                <a:spcPts val="1400"/>
              </a:spcBef>
              <a:spcAft>
                <a:spcPts val="0"/>
              </a:spcAft>
              <a:buSzPct val="100000"/>
              <a:buNone/>
            </a:pPr>
            <a:endParaRPr sz="1500" dirty="0">
              <a:solidFill>
                <a:srgbClr val="FFFFFF"/>
              </a:solidFill>
            </a:endParaRPr>
          </a:p>
          <a:p>
            <a:pPr marL="0" lvl="0" indent="0" algn="l" rtl="0">
              <a:lnSpc>
                <a:spcPct val="90000"/>
              </a:lnSpc>
              <a:spcBef>
                <a:spcPts val="1400"/>
              </a:spcBef>
              <a:spcAft>
                <a:spcPts val="0"/>
              </a:spcAft>
              <a:buSzPct val="100000"/>
              <a:buNone/>
            </a:pPr>
            <a:endParaRPr sz="1500" dirty="0">
              <a:solidFill>
                <a:srgbClr val="FFFFFF"/>
              </a:solidFill>
            </a:endParaRPr>
          </a:p>
          <a:p>
            <a:pPr marL="0" lvl="0" indent="0" algn="l" rtl="0">
              <a:lnSpc>
                <a:spcPct val="90000"/>
              </a:lnSpc>
              <a:spcBef>
                <a:spcPts val="1400"/>
              </a:spcBef>
              <a:spcAft>
                <a:spcPts val="0"/>
              </a:spcAft>
              <a:buSzPct val="100000"/>
              <a:buNone/>
            </a:pPr>
            <a:r>
              <a:rPr lang="en-US" sz="1500" dirty="0">
                <a:solidFill>
                  <a:srgbClr val="FFFFFF"/>
                </a:solidFill>
              </a:rPr>
              <a:t> </a:t>
            </a:r>
            <a:endParaRPr dirty="0"/>
          </a:p>
        </p:txBody>
      </p:sp>
      <p:pic>
        <p:nvPicPr>
          <p:cNvPr id="133" name="Google Shape;133;p2" descr="A picture containing windmill, outdoor object&#10;&#10;Description automatically generated"/>
          <p:cNvPicPr preferRelativeResize="0"/>
          <p:nvPr/>
        </p:nvPicPr>
        <p:blipFill rotWithShape="1">
          <a:blip r:embed="rId3">
            <a:alphaModFix/>
          </a:blip>
          <a:srcRect l="13086" r="20385"/>
          <a:stretch/>
        </p:blipFill>
        <p:spPr>
          <a:xfrm>
            <a:off x="4075043" y="10"/>
            <a:ext cx="8111272" cy="6857990"/>
          </a:xfrm>
          <a:prstGeom prst="rect">
            <a:avLst/>
          </a:prstGeom>
          <a:noFill/>
          <a:ln>
            <a:noFill/>
          </a:ln>
        </p:spPr>
      </p:pic>
      <p:sp>
        <p:nvSpPr>
          <p:cNvPr id="134" name="Google Shape;134;p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52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3899-C758-B089-4F41-AB47C1092CD7}"/>
              </a:ext>
            </a:extLst>
          </p:cNvPr>
          <p:cNvSpPr>
            <a:spLocks noGrp="1"/>
          </p:cNvSpPr>
          <p:nvPr>
            <p:ph type="title"/>
          </p:nvPr>
        </p:nvSpPr>
        <p:spPr/>
        <p:txBody>
          <a:bodyPr/>
          <a:lstStyle/>
          <a:p>
            <a:r>
              <a:rPr lang="en-US" dirty="0"/>
              <a:t>Control Block Diagram</a:t>
            </a:r>
          </a:p>
        </p:txBody>
      </p:sp>
      <p:grpSp>
        <p:nvGrpSpPr>
          <p:cNvPr id="4" name="Group 3">
            <a:extLst>
              <a:ext uri="{FF2B5EF4-FFF2-40B4-BE49-F238E27FC236}">
                <a16:creationId xmlns:a16="http://schemas.microsoft.com/office/drawing/2014/main" id="{C1622F1A-21CC-4A25-84AE-C95D222ECF19}"/>
              </a:ext>
            </a:extLst>
          </p:cNvPr>
          <p:cNvGrpSpPr/>
          <p:nvPr/>
        </p:nvGrpSpPr>
        <p:grpSpPr>
          <a:xfrm>
            <a:off x="1532021" y="1965374"/>
            <a:ext cx="9127957" cy="3583928"/>
            <a:chOff x="0" y="0"/>
            <a:chExt cx="6366863" cy="2239955"/>
          </a:xfrm>
        </p:grpSpPr>
        <p:grpSp>
          <p:nvGrpSpPr>
            <p:cNvPr id="5" name="Group 4">
              <a:extLst>
                <a:ext uri="{FF2B5EF4-FFF2-40B4-BE49-F238E27FC236}">
                  <a16:creationId xmlns:a16="http://schemas.microsoft.com/office/drawing/2014/main" id="{CC37D900-AC95-4E03-8005-CA28869F7F21}"/>
                </a:ext>
              </a:extLst>
            </p:cNvPr>
            <p:cNvGrpSpPr/>
            <p:nvPr/>
          </p:nvGrpSpPr>
          <p:grpSpPr>
            <a:xfrm>
              <a:off x="0" y="0"/>
              <a:ext cx="6366863" cy="2239955"/>
              <a:chOff x="0" y="0"/>
              <a:chExt cx="6366863" cy="2239955"/>
            </a:xfrm>
          </p:grpSpPr>
          <p:grpSp>
            <p:nvGrpSpPr>
              <p:cNvPr id="7" name="Group 6">
                <a:extLst>
                  <a:ext uri="{FF2B5EF4-FFF2-40B4-BE49-F238E27FC236}">
                    <a16:creationId xmlns:a16="http://schemas.microsoft.com/office/drawing/2014/main" id="{3C6628AB-3B96-4200-89E7-2677CCAD2C6B}"/>
                  </a:ext>
                </a:extLst>
              </p:cNvPr>
              <p:cNvGrpSpPr/>
              <p:nvPr/>
            </p:nvGrpSpPr>
            <p:grpSpPr>
              <a:xfrm>
                <a:off x="0" y="0"/>
                <a:ext cx="6366863" cy="2239955"/>
                <a:chOff x="-188283" y="0"/>
                <a:chExt cx="6366863" cy="2239955"/>
              </a:xfrm>
            </p:grpSpPr>
            <p:grpSp>
              <p:nvGrpSpPr>
                <p:cNvPr id="9" name="Group 8">
                  <a:extLst>
                    <a:ext uri="{FF2B5EF4-FFF2-40B4-BE49-F238E27FC236}">
                      <a16:creationId xmlns:a16="http://schemas.microsoft.com/office/drawing/2014/main" id="{46175006-CC7B-4B9C-B202-A17FA2A8D6A5}"/>
                    </a:ext>
                  </a:extLst>
                </p:cNvPr>
                <p:cNvGrpSpPr/>
                <p:nvPr/>
              </p:nvGrpSpPr>
              <p:grpSpPr>
                <a:xfrm>
                  <a:off x="2235416" y="657224"/>
                  <a:ext cx="413022" cy="409038"/>
                  <a:chOff x="34476" y="19271"/>
                  <a:chExt cx="413022" cy="409038"/>
                </a:xfrm>
              </p:grpSpPr>
              <p:sp>
                <p:nvSpPr>
                  <p:cNvPr id="62" name="Oval 61">
                    <a:extLst>
                      <a:ext uri="{FF2B5EF4-FFF2-40B4-BE49-F238E27FC236}">
                        <a16:creationId xmlns:a16="http://schemas.microsoft.com/office/drawing/2014/main" id="{5203011F-2A94-4F43-96A1-0B730692CD11}"/>
                      </a:ext>
                    </a:extLst>
                  </p:cNvPr>
                  <p:cNvSpPr/>
                  <p:nvPr/>
                </p:nvSpPr>
                <p:spPr>
                  <a:xfrm>
                    <a:off x="53163" y="19271"/>
                    <a:ext cx="394335" cy="356648"/>
                  </a:xfrm>
                  <a:prstGeom prst="ellipse">
                    <a:avLst/>
                  </a:prstGeom>
                  <a:solidFill>
                    <a:schemeClr val="accent5">
                      <a:lumMod val="60000"/>
                      <a:lumOff val="40000"/>
                    </a:schemeClr>
                  </a:solidFill>
                  <a:ln w="190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3" name="Text Box 2">
                    <a:extLst>
                      <a:ext uri="{FF2B5EF4-FFF2-40B4-BE49-F238E27FC236}">
                        <a16:creationId xmlns:a16="http://schemas.microsoft.com/office/drawing/2014/main" id="{D18A3FBF-39CB-4BFE-B4AF-FBA296C4054B}"/>
                      </a:ext>
                    </a:extLst>
                  </p:cNvPr>
                  <p:cNvSpPr txBox="1">
                    <a:spLocks noChangeArrowheads="1"/>
                  </p:cNvSpPr>
                  <p:nvPr/>
                </p:nvSpPr>
                <p:spPr bwMode="auto">
                  <a:xfrm>
                    <a:off x="34476" y="88868"/>
                    <a:ext cx="219075" cy="2565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64" name="Text Box 2">
                    <a:extLst>
                      <a:ext uri="{FF2B5EF4-FFF2-40B4-BE49-F238E27FC236}">
                        <a16:creationId xmlns:a16="http://schemas.microsoft.com/office/drawing/2014/main" id="{C6AAAE4E-4F14-4DD9-A624-AB951F057E4C}"/>
                      </a:ext>
                    </a:extLst>
                  </p:cNvPr>
                  <p:cNvSpPr txBox="1">
                    <a:spLocks noChangeArrowheads="1"/>
                  </p:cNvSpPr>
                  <p:nvPr/>
                </p:nvSpPr>
                <p:spPr bwMode="auto">
                  <a:xfrm>
                    <a:off x="151434" y="200344"/>
                    <a:ext cx="238125" cy="22796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p:txBody>
              </p:sp>
            </p:grpSp>
            <p:grpSp>
              <p:nvGrpSpPr>
                <p:cNvPr id="10" name="Group 9">
                  <a:extLst>
                    <a:ext uri="{FF2B5EF4-FFF2-40B4-BE49-F238E27FC236}">
                      <a16:creationId xmlns:a16="http://schemas.microsoft.com/office/drawing/2014/main" id="{47E6FA59-3E10-485D-9F6E-BEA179022B3D}"/>
                    </a:ext>
                  </a:extLst>
                </p:cNvPr>
                <p:cNvGrpSpPr/>
                <p:nvPr/>
              </p:nvGrpSpPr>
              <p:grpSpPr>
                <a:xfrm>
                  <a:off x="-188283" y="0"/>
                  <a:ext cx="6366863" cy="2239955"/>
                  <a:chOff x="-188283" y="0"/>
                  <a:chExt cx="6366863" cy="2239955"/>
                </a:xfrm>
              </p:grpSpPr>
              <p:grpSp>
                <p:nvGrpSpPr>
                  <p:cNvPr id="11" name="Group 10">
                    <a:extLst>
                      <a:ext uri="{FF2B5EF4-FFF2-40B4-BE49-F238E27FC236}">
                        <a16:creationId xmlns:a16="http://schemas.microsoft.com/office/drawing/2014/main" id="{EAAD9173-E6F6-4695-BA73-303E80B76956}"/>
                      </a:ext>
                    </a:extLst>
                  </p:cNvPr>
                  <p:cNvGrpSpPr/>
                  <p:nvPr/>
                </p:nvGrpSpPr>
                <p:grpSpPr>
                  <a:xfrm>
                    <a:off x="-188283" y="0"/>
                    <a:ext cx="6366863" cy="2239955"/>
                    <a:chOff x="-188283" y="0"/>
                    <a:chExt cx="6366863" cy="2239955"/>
                  </a:xfrm>
                </p:grpSpPr>
                <p:grpSp>
                  <p:nvGrpSpPr>
                    <p:cNvPr id="13" name="Group 12">
                      <a:extLst>
                        <a:ext uri="{FF2B5EF4-FFF2-40B4-BE49-F238E27FC236}">
                          <a16:creationId xmlns:a16="http://schemas.microsoft.com/office/drawing/2014/main" id="{033DA07D-BF19-4E85-8D69-0748BC7FE8EE}"/>
                        </a:ext>
                      </a:extLst>
                    </p:cNvPr>
                    <p:cNvGrpSpPr/>
                    <p:nvPr/>
                  </p:nvGrpSpPr>
                  <p:grpSpPr>
                    <a:xfrm>
                      <a:off x="2658140" y="0"/>
                      <a:ext cx="3520440" cy="1581076"/>
                      <a:chOff x="2000250" y="0"/>
                      <a:chExt cx="3520440" cy="1581076"/>
                    </a:xfrm>
                  </p:grpSpPr>
                  <p:grpSp>
                    <p:nvGrpSpPr>
                      <p:cNvPr id="29" name="Group 28">
                        <a:extLst>
                          <a:ext uri="{FF2B5EF4-FFF2-40B4-BE49-F238E27FC236}">
                            <a16:creationId xmlns:a16="http://schemas.microsoft.com/office/drawing/2014/main" id="{A56BF39F-8F96-4B06-84AC-C5935FF6F93E}"/>
                          </a:ext>
                        </a:extLst>
                      </p:cNvPr>
                      <p:cNvGrpSpPr/>
                      <p:nvPr/>
                    </p:nvGrpSpPr>
                    <p:grpSpPr>
                      <a:xfrm>
                        <a:off x="2000250" y="0"/>
                        <a:ext cx="3152140" cy="1581076"/>
                        <a:chOff x="2000250" y="0"/>
                        <a:chExt cx="3152140" cy="1581076"/>
                      </a:xfrm>
                    </p:grpSpPr>
                    <p:grpSp>
                      <p:nvGrpSpPr>
                        <p:cNvPr id="31" name="Group 30">
                          <a:extLst>
                            <a:ext uri="{FF2B5EF4-FFF2-40B4-BE49-F238E27FC236}">
                              <a16:creationId xmlns:a16="http://schemas.microsoft.com/office/drawing/2014/main" id="{64F18589-1BBB-4450-961F-4263753C9A7C}"/>
                            </a:ext>
                          </a:extLst>
                        </p:cNvPr>
                        <p:cNvGrpSpPr/>
                        <p:nvPr/>
                      </p:nvGrpSpPr>
                      <p:grpSpPr>
                        <a:xfrm>
                          <a:off x="2000250" y="0"/>
                          <a:ext cx="3152140" cy="1581076"/>
                          <a:chOff x="2000250" y="0"/>
                          <a:chExt cx="3152140" cy="1581076"/>
                        </a:xfrm>
                      </p:grpSpPr>
                      <p:grpSp>
                        <p:nvGrpSpPr>
                          <p:cNvPr id="33" name="Group 32">
                            <a:extLst>
                              <a:ext uri="{FF2B5EF4-FFF2-40B4-BE49-F238E27FC236}">
                                <a16:creationId xmlns:a16="http://schemas.microsoft.com/office/drawing/2014/main" id="{A4D33064-CC88-4E51-97D4-E2FE252804C7}"/>
                              </a:ext>
                            </a:extLst>
                          </p:cNvPr>
                          <p:cNvGrpSpPr/>
                          <p:nvPr/>
                        </p:nvGrpSpPr>
                        <p:grpSpPr>
                          <a:xfrm>
                            <a:off x="2000250" y="0"/>
                            <a:ext cx="3152140" cy="1581076"/>
                            <a:chOff x="2000250" y="0"/>
                            <a:chExt cx="3152140" cy="1581076"/>
                          </a:xfrm>
                        </p:grpSpPr>
                        <p:grpSp>
                          <p:nvGrpSpPr>
                            <p:cNvPr id="35" name="Group 34">
                              <a:extLst>
                                <a:ext uri="{FF2B5EF4-FFF2-40B4-BE49-F238E27FC236}">
                                  <a16:creationId xmlns:a16="http://schemas.microsoft.com/office/drawing/2014/main" id="{03B7917E-66EF-485B-BE15-26BE1E6C496A}"/>
                                </a:ext>
                              </a:extLst>
                            </p:cNvPr>
                            <p:cNvGrpSpPr/>
                            <p:nvPr/>
                          </p:nvGrpSpPr>
                          <p:grpSpPr>
                            <a:xfrm>
                              <a:off x="2000250" y="0"/>
                              <a:ext cx="3152140" cy="1581076"/>
                              <a:chOff x="2000250" y="0"/>
                              <a:chExt cx="3152140" cy="1581076"/>
                            </a:xfrm>
                          </p:grpSpPr>
                          <p:grpSp>
                            <p:nvGrpSpPr>
                              <p:cNvPr id="37" name="Group 36">
                                <a:extLst>
                                  <a:ext uri="{FF2B5EF4-FFF2-40B4-BE49-F238E27FC236}">
                                    <a16:creationId xmlns:a16="http://schemas.microsoft.com/office/drawing/2014/main" id="{4D7437C4-8C03-4D1B-842E-A6A95A49BEA3}"/>
                                  </a:ext>
                                </a:extLst>
                              </p:cNvPr>
                              <p:cNvGrpSpPr/>
                              <p:nvPr/>
                            </p:nvGrpSpPr>
                            <p:grpSpPr>
                              <a:xfrm>
                                <a:off x="2000250" y="0"/>
                                <a:ext cx="3152140" cy="1581076"/>
                                <a:chOff x="2000250" y="0"/>
                                <a:chExt cx="3152140" cy="1581076"/>
                              </a:xfrm>
                            </p:grpSpPr>
                            <p:grpSp>
                              <p:nvGrpSpPr>
                                <p:cNvPr id="39" name="Group 38">
                                  <a:extLst>
                                    <a:ext uri="{FF2B5EF4-FFF2-40B4-BE49-F238E27FC236}">
                                      <a16:creationId xmlns:a16="http://schemas.microsoft.com/office/drawing/2014/main" id="{C947811F-A232-4035-B002-F6CC8BCC0B3E}"/>
                                    </a:ext>
                                  </a:extLst>
                                </p:cNvPr>
                                <p:cNvGrpSpPr/>
                                <p:nvPr/>
                              </p:nvGrpSpPr>
                              <p:grpSpPr>
                                <a:xfrm>
                                  <a:off x="2000250" y="0"/>
                                  <a:ext cx="3152140" cy="1581076"/>
                                  <a:chOff x="2000250" y="0"/>
                                  <a:chExt cx="3152140" cy="1581076"/>
                                </a:xfrm>
                              </p:grpSpPr>
                              <p:grpSp>
                                <p:nvGrpSpPr>
                                  <p:cNvPr id="47" name="Group 46">
                                    <a:extLst>
                                      <a:ext uri="{FF2B5EF4-FFF2-40B4-BE49-F238E27FC236}">
                                        <a16:creationId xmlns:a16="http://schemas.microsoft.com/office/drawing/2014/main" id="{B449483E-7C99-4BE8-A31D-86528227EFD6}"/>
                                      </a:ext>
                                    </a:extLst>
                                  </p:cNvPr>
                                  <p:cNvGrpSpPr/>
                                  <p:nvPr/>
                                </p:nvGrpSpPr>
                                <p:grpSpPr>
                                  <a:xfrm>
                                    <a:off x="2000250" y="0"/>
                                    <a:ext cx="3152140" cy="1019175"/>
                                    <a:chOff x="2000250" y="0"/>
                                    <a:chExt cx="3152140" cy="1019175"/>
                                  </a:xfrm>
                                </p:grpSpPr>
                                <p:sp>
                                  <p:nvSpPr>
                                    <p:cNvPr id="50" name="Rectangle 49">
                                      <a:extLst>
                                        <a:ext uri="{FF2B5EF4-FFF2-40B4-BE49-F238E27FC236}">
                                          <a16:creationId xmlns:a16="http://schemas.microsoft.com/office/drawing/2014/main" id="{984C00E2-69F3-44AF-B127-E0510AE75209}"/>
                                        </a:ext>
                                      </a:extLst>
                                    </p:cNvPr>
                                    <p:cNvSpPr/>
                                    <p:nvPr/>
                                  </p:nvSpPr>
                                  <p:spPr>
                                    <a:xfrm>
                                      <a:off x="2352675" y="628650"/>
                                      <a:ext cx="409575" cy="390525"/>
                                    </a:xfrm>
                                    <a:prstGeom prst="rect">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FE98DC32-C58E-4A75-94DA-C23F8B0ED06B}"/>
                                        </a:ext>
                                      </a:extLst>
                                    </p:cNvPr>
                                    <p:cNvSpPr/>
                                    <p:nvPr/>
                                  </p:nvSpPr>
                                  <p:spPr>
                                    <a:xfrm>
                                      <a:off x="3133725" y="628650"/>
                                      <a:ext cx="466700" cy="390525"/>
                                    </a:xfrm>
                                    <a:prstGeom prst="rect">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sin</a:t>
                                      </a:r>
                                      <a:r>
                                        <a:rPr lang="en-US" sz="900" baseline="30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52" name="Oval 51">
                                      <a:extLst>
                                        <a:ext uri="{FF2B5EF4-FFF2-40B4-BE49-F238E27FC236}">
                                          <a16:creationId xmlns:a16="http://schemas.microsoft.com/office/drawing/2014/main" id="{38543C5C-FEA3-4ACE-9325-766AA6D453A9}"/>
                                        </a:ext>
                                      </a:extLst>
                                    </p:cNvPr>
                                    <p:cNvSpPr/>
                                    <p:nvPr/>
                                  </p:nvSpPr>
                                  <p:spPr>
                                    <a:xfrm>
                                      <a:off x="3924300" y="651689"/>
                                      <a:ext cx="394791" cy="353621"/>
                                    </a:xfrm>
                                    <a:prstGeom prst="ellipse">
                                      <a:avLst/>
                                    </a:prstGeom>
                                    <a:solidFill>
                                      <a:schemeClr val="accent5">
                                        <a:lumMod val="60000"/>
                                        <a:lumOff val="40000"/>
                                      </a:schemeClr>
                                    </a:solidFill>
                                    <a:ln w="190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p>
                                  </p:txBody>
                                </p:sp>
                                <p:grpSp>
                                  <p:nvGrpSpPr>
                                    <p:cNvPr id="53" name="Group 52">
                                      <a:extLst>
                                        <a:ext uri="{FF2B5EF4-FFF2-40B4-BE49-F238E27FC236}">
                                          <a16:creationId xmlns:a16="http://schemas.microsoft.com/office/drawing/2014/main" id="{0E024BD5-BEDF-4A83-8277-F700C3A82FF5}"/>
                                        </a:ext>
                                      </a:extLst>
                                    </p:cNvPr>
                                    <p:cNvGrpSpPr/>
                                    <p:nvPr/>
                                  </p:nvGrpSpPr>
                                  <p:grpSpPr>
                                    <a:xfrm>
                                      <a:off x="2000250" y="0"/>
                                      <a:ext cx="3152140" cy="1019175"/>
                                      <a:chOff x="1590675" y="0"/>
                                      <a:chExt cx="3152140" cy="1019175"/>
                                    </a:xfrm>
                                  </p:grpSpPr>
                                  <p:sp>
                                    <p:nvSpPr>
                                      <p:cNvPr id="54" name="Rectangle 53">
                                        <a:extLst>
                                          <a:ext uri="{FF2B5EF4-FFF2-40B4-BE49-F238E27FC236}">
                                            <a16:creationId xmlns:a16="http://schemas.microsoft.com/office/drawing/2014/main" id="{98AF57A0-7F6B-419A-B3A9-796DD954948F}"/>
                                          </a:ext>
                                        </a:extLst>
                                      </p:cNvPr>
                                      <p:cNvSpPr/>
                                      <p:nvPr/>
                                    </p:nvSpPr>
                                    <p:spPr>
                                      <a:xfrm>
                                        <a:off x="4276725" y="457200"/>
                                        <a:ext cx="466090" cy="561975"/>
                                      </a:xfrm>
                                      <a:prstGeom prst="rect">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55" name="Rectangle 54">
                                        <a:extLst>
                                          <a:ext uri="{FF2B5EF4-FFF2-40B4-BE49-F238E27FC236}">
                                            <a16:creationId xmlns:a16="http://schemas.microsoft.com/office/drawing/2014/main" id="{580572B2-373E-4715-9E0B-B5C4EE13D03A}"/>
                                          </a:ext>
                                        </a:extLst>
                                      </p:cNvPr>
                                      <p:cNvSpPr/>
                                      <p:nvPr/>
                                    </p:nvSpPr>
                                    <p:spPr>
                                      <a:xfrm>
                                        <a:off x="3695700" y="0"/>
                                        <a:ext cx="549721" cy="314325"/>
                                      </a:xfrm>
                                      <a:prstGeom prst="rect">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100π</a:t>
                                        </a:r>
                                        <a:endParaRPr lang="en-US" sz="1100">
                                          <a:effectLst/>
                                          <a:ea typeface="Calibri" panose="020F0502020204030204" pitchFamily="34" charset="0"/>
                                          <a:cs typeface="Times New Roman" panose="02020603050405020304" pitchFamily="18" charset="0"/>
                                        </a:endParaRPr>
                                      </a:p>
                                    </p:txBody>
                                  </p:sp>
                                  <p:grpSp>
                                    <p:nvGrpSpPr>
                                      <p:cNvPr id="56" name="Group 55">
                                        <a:extLst>
                                          <a:ext uri="{FF2B5EF4-FFF2-40B4-BE49-F238E27FC236}">
                                            <a16:creationId xmlns:a16="http://schemas.microsoft.com/office/drawing/2014/main" id="{321885DE-18AE-4F85-8659-7EAD0319DB24}"/>
                                          </a:ext>
                                        </a:extLst>
                                      </p:cNvPr>
                                      <p:cNvGrpSpPr/>
                                      <p:nvPr/>
                                    </p:nvGrpSpPr>
                                    <p:grpSpPr>
                                      <a:xfrm>
                                        <a:off x="1590675" y="314325"/>
                                        <a:ext cx="2682240" cy="514350"/>
                                        <a:chOff x="1590675" y="0"/>
                                        <a:chExt cx="2682240" cy="514350"/>
                                      </a:xfrm>
                                    </p:grpSpPr>
                                    <p:cxnSp>
                                      <p:nvCxnSpPr>
                                        <p:cNvPr id="57" name="Straight Arrow Connector 56">
                                          <a:extLst>
                                            <a:ext uri="{FF2B5EF4-FFF2-40B4-BE49-F238E27FC236}">
                                              <a16:creationId xmlns:a16="http://schemas.microsoft.com/office/drawing/2014/main" id="{44EAA6C0-FF19-44C8-9A91-14A3FC25E097}"/>
                                            </a:ext>
                                          </a:extLst>
                                        </p:cNvPr>
                                        <p:cNvCxnSpPr/>
                                        <p:nvPr/>
                                      </p:nvCxnSpPr>
                                      <p:spPr>
                                        <a:xfrm>
                                          <a:off x="1590675" y="504825"/>
                                          <a:ext cx="355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AEFDDAE-53C8-48C9-A78F-CC069D934D8A}"/>
                                            </a:ext>
                                          </a:extLst>
                                        </p:cNvPr>
                                        <p:cNvCxnSpPr/>
                                        <p:nvPr/>
                                      </p:nvCxnSpPr>
                                      <p:spPr>
                                        <a:xfrm>
                                          <a:off x="2352675" y="514350"/>
                                          <a:ext cx="3714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2B4650-5D43-48A3-B7E1-D56DA0C2E4CA}"/>
                                            </a:ext>
                                          </a:extLst>
                                        </p:cNvPr>
                                        <p:cNvCxnSpPr/>
                                        <p:nvPr/>
                                      </p:nvCxnSpPr>
                                      <p:spPr>
                                        <a:xfrm>
                                          <a:off x="3190875" y="504825"/>
                                          <a:ext cx="3239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6AA0FB3-833D-4192-B005-8CCFBB3BCAD0}"/>
                                            </a:ext>
                                          </a:extLst>
                                        </p:cNvPr>
                                        <p:cNvCxnSpPr/>
                                        <p:nvPr/>
                                      </p:nvCxnSpPr>
                                      <p:spPr>
                                        <a:xfrm>
                                          <a:off x="3905250" y="504825"/>
                                          <a:ext cx="367665" cy="95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F76EE982-7186-4122-882C-0E2826CF5E32}"/>
                                            </a:ext>
                                          </a:extLst>
                                        </p:cNvPr>
                                        <p:cNvCxnSpPr/>
                                        <p:nvPr/>
                                      </p:nvCxnSpPr>
                                      <p:spPr>
                                        <a:xfrm>
                                          <a:off x="3962400" y="0"/>
                                          <a:ext cx="308610" cy="342900"/>
                                        </a:xfrm>
                                        <a:prstGeom prst="bentConnector3">
                                          <a:avLst>
                                            <a:gd name="adj1" fmla="val -889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48" name="Rectangle 47">
                                    <a:extLst>
                                      <a:ext uri="{FF2B5EF4-FFF2-40B4-BE49-F238E27FC236}">
                                        <a16:creationId xmlns:a16="http://schemas.microsoft.com/office/drawing/2014/main" id="{9A0155FC-C3D7-4855-B2CE-0F77BBE4CB84}"/>
                                      </a:ext>
                                    </a:extLst>
                                  </p:cNvPr>
                                  <p:cNvSpPr/>
                                  <p:nvPr/>
                                </p:nvSpPr>
                                <p:spPr>
                                  <a:xfrm>
                                    <a:off x="3905250" y="1266825"/>
                                    <a:ext cx="409575" cy="314251"/>
                                  </a:xfrm>
                                  <a:prstGeom prst="rect">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2π</a:t>
                                    </a:r>
                                    <a:endParaRPr lang="en-US" sz="1100">
                                      <a:effectLst/>
                                      <a:ea typeface="Calibri" panose="020F0502020204030204" pitchFamily="34" charset="0"/>
                                      <a:cs typeface="Times New Roman" panose="02020603050405020304" pitchFamily="18" charset="0"/>
                                    </a:endParaRPr>
                                  </a:p>
                                </p:txBody>
                              </p:sp>
                              <p:cxnSp>
                                <p:nvCxnSpPr>
                                  <p:cNvPr id="49" name="Straight Arrow Connector 48">
                                    <a:extLst>
                                      <a:ext uri="{FF2B5EF4-FFF2-40B4-BE49-F238E27FC236}">
                                        <a16:creationId xmlns:a16="http://schemas.microsoft.com/office/drawing/2014/main" id="{01C002B6-3E62-40DC-B1C7-85B86501DF96}"/>
                                      </a:ext>
                                    </a:extLst>
                                  </p:cNvPr>
                                  <p:cNvCxnSpPr/>
                                  <p:nvPr/>
                                </p:nvCxnSpPr>
                                <p:spPr>
                                  <a:xfrm flipV="1">
                                    <a:off x="4105275" y="1000125"/>
                                    <a:ext cx="0" cy="2617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5D722C0F-FB3C-4AD0-BA17-7D8343B51303}"/>
                                    </a:ext>
                                  </a:extLst>
                                </p:cNvPr>
                                <p:cNvGrpSpPr/>
                                <p:nvPr/>
                              </p:nvGrpSpPr>
                              <p:grpSpPr>
                                <a:xfrm>
                                  <a:off x="2409825" y="663147"/>
                                  <a:ext cx="296159" cy="304770"/>
                                  <a:chOff x="0" y="15447"/>
                                  <a:chExt cx="2286002" cy="304770"/>
                                </a:xfrm>
                              </p:grpSpPr>
                              <p:cxnSp>
                                <p:nvCxnSpPr>
                                  <p:cNvPr id="41" name="Straight Connector 40">
                                    <a:extLst>
                                      <a:ext uri="{FF2B5EF4-FFF2-40B4-BE49-F238E27FC236}">
                                        <a16:creationId xmlns:a16="http://schemas.microsoft.com/office/drawing/2014/main" id="{E72E5E48-3C59-4AF3-83D6-173FA17979B9}"/>
                                      </a:ext>
                                    </a:extLst>
                                  </p:cNvPr>
                                  <p:cNvCxnSpPr/>
                                  <p:nvPr/>
                                </p:nvCxnSpPr>
                                <p:spPr>
                                  <a:xfrm>
                                    <a:off x="0" y="164066"/>
                                    <a:ext cx="2286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21FA7C3-12FA-46BA-BD41-C36FC1A9536E}"/>
                                      </a:ext>
                                    </a:extLst>
                                  </p:cNvPr>
                                  <p:cNvCxnSpPr>
                                    <a:cxnSpLocks/>
                                  </p:cNvCxnSpPr>
                                  <p:nvPr/>
                                </p:nvCxnSpPr>
                                <p:spPr>
                                  <a:xfrm>
                                    <a:off x="1152523" y="15447"/>
                                    <a:ext cx="0" cy="30477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6A9E827-D078-4943-B049-793EACD05416}"/>
                                      </a:ext>
                                    </a:extLst>
                                  </p:cNvPr>
                                  <p:cNvGrpSpPr/>
                                  <p:nvPr/>
                                </p:nvGrpSpPr>
                                <p:grpSpPr>
                                  <a:xfrm>
                                    <a:off x="271465" y="61567"/>
                                    <a:ext cx="1796069" cy="199944"/>
                                    <a:chOff x="271465" y="-443258"/>
                                    <a:chExt cx="1796069" cy="199944"/>
                                  </a:xfrm>
                                </p:grpSpPr>
                                <p:cxnSp>
                                  <p:nvCxnSpPr>
                                    <p:cNvPr id="44" name="Straight Connector 43">
                                      <a:extLst>
                                        <a:ext uri="{FF2B5EF4-FFF2-40B4-BE49-F238E27FC236}">
                                          <a16:creationId xmlns:a16="http://schemas.microsoft.com/office/drawing/2014/main" id="{4EBF06C2-AFBD-4637-A1A4-422BBDF97E20}"/>
                                        </a:ext>
                                      </a:extLst>
                                    </p:cNvPr>
                                    <p:cNvCxnSpPr>
                                      <a:cxnSpLocks/>
                                    </p:cNvCxnSpPr>
                                    <p:nvPr/>
                                  </p:nvCxnSpPr>
                                  <p:spPr>
                                    <a:xfrm flipV="1">
                                      <a:off x="938217" y="-443258"/>
                                      <a:ext cx="506918" cy="1999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CD2AF2-08BB-46A2-AFB0-51096E65BCD7}"/>
                                        </a:ext>
                                      </a:extLst>
                                    </p:cNvPr>
                                    <p:cNvCxnSpPr>
                                      <a:cxnSpLocks/>
                                    </p:cNvCxnSpPr>
                                    <p:nvPr/>
                                  </p:nvCxnSpPr>
                                  <p:spPr>
                                    <a:xfrm>
                                      <a:off x="1400782" y="-438923"/>
                                      <a:ext cx="666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9BFEAA9-5A41-4E7D-92BB-62222C3DA20A}"/>
                                        </a:ext>
                                      </a:extLst>
                                    </p:cNvPr>
                                    <p:cNvCxnSpPr>
                                      <a:cxnSpLocks/>
                                    </p:cNvCxnSpPr>
                                    <p:nvPr/>
                                  </p:nvCxnSpPr>
                                  <p:spPr>
                                    <a:xfrm>
                                      <a:off x="271465" y="-249370"/>
                                      <a:ext cx="666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8" name="Text Box 2">
                                <a:extLst>
                                  <a:ext uri="{FF2B5EF4-FFF2-40B4-BE49-F238E27FC236}">
                                    <a16:creationId xmlns:a16="http://schemas.microsoft.com/office/drawing/2014/main" id="{2952C0CA-914E-4BDC-BC59-2EDAABC8CCE4}"/>
                                  </a:ext>
                                </a:extLst>
                              </p:cNvPr>
                              <p:cNvSpPr txBox="1">
                                <a:spLocks noChangeArrowheads="1"/>
                              </p:cNvSpPr>
                              <p:nvPr/>
                            </p:nvSpPr>
                            <p:spPr bwMode="auto">
                              <a:xfrm>
                                <a:off x="4017893" y="822240"/>
                                <a:ext cx="238125" cy="22860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p:txBody>
                          </p:sp>
                        </p:grpSp>
                        <p:sp>
                          <p:nvSpPr>
                            <p:cNvPr id="36" name="Text Box 2">
                              <a:extLst>
                                <a:ext uri="{FF2B5EF4-FFF2-40B4-BE49-F238E27FC236}">
                                  <a16:creationId xmlns:a16="http://schemas.microsoft.com/office/drawing/2014/main" id="{63741E38-1010-4402-9BC6-E10438FF11B6}"/>
                                </a:ext>
                              </a:extLst>
                            </p:cNvPr>
                            <p:cNvSpPr txBox="1">
                              <a:spLocks noChangeArrowheads="1"/>
                            </p:cNvSpPr>
                            <p:nvPr/>
                          </p:nvSpPr>
                          <p:spPr bwMode="auto">
                            <a:xfrm>
                              <a:off x="3917919" y="716172"/>
                              <a:ext cx="219075" cy="25717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a:t>
                              </a:r>
                            </a:p>
                          </p:txBody>
                        </p:sp>
                      </p:grpSp>
                      <p:sp>
                        <p:nvSpPr>
                          <p:cNvPr id="34" name="Text Box 2">
                            <a:extLst>
                              <a:ext uri="{FF2B5EF4-FFF2-40B4-BE49-F238E27FC236}">
                                <a16:creationId xmlns:a16="http://schemas.microsoft.com/office/drawing/2014/main" id="{8F7515CA-1158-41AA-A214-DFD474AA540F}"/>
                              </a:ext>
                            </a:extLst>
                          </p:cNvPr>
                          <p:cNvSpPr txBox="1">
                            <a:spLocks noChangeArrowheads="1"/>
                          </p:cNvSpPr>
                          <p:nvPr/>
                        </p:nvSpPr>
                        <p:spPr bwMode="auto">
                          <a:xfrm>
                            <a:off x="4676930" y="710772"/>
                            <a:ext cx="219075" cy="25717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x</a:t>
                            </a:r>
                          </a:p>
                        </p:txBody>
                      </p:sp>
                    </p:grpSp>
                    <p:sp>
                      <p:nvSpPr>
                        <p:cNvPr id="32" name="Text Box 2">
                          <a:extLst>
                            <a:ext uri="{FF2B5EF4-FFF2-40B4-BE49-F238E27FC236}">
                              <a16:creationId xmlns:a16="http://schemas.microsoft.com/office/drawing/2014/main" id="{D0E537A4-03DC-4C42-89B4-24225FDA50CB}"/>
                            </a:ext>
                          </a:extLst>
                        </p:cNvPr>
                        <p:cNvSpPr txBox="1">
                          <a:spLocks noChangeArrowheads="1"/>
                        </p:cNvSpPr>
                        <p:nvPr/>
                      </p:nvSpPr>
                      <p:spPr bwMode="auto">
                        <a:xfrm>
                          <a:off x="4676930" y="544471"/>
                          <a:ext cx="219075" cy="257084"/>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30" name="Straight Arrow Connector 29">
                        <a:extLst>
                          <a:ext uri="{FF2B5EF4-FFF2-40B4-BE49-F238E27FC236}">
                            <a16:creationId xmlns:a16="http://schemas.microsoft.com/office/drawing/2014/main" id="{D56DC381-47E2-4D5B-AA0C-7F3135077581}"/>
                          </a:ext>
                        </a:extLst>
                      </p:cNvPr>
                      <p:cNvCxnSpPr/>
                      <p:nvPr/>
                    </p:nvCxnSpPr>
                    <p:spPr>
                      <a:xfrm>
                        <a:off x="5153025" y="723900"/>
                        <a:ext cx="367665" cy="95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A9349797-E133-4675-B011-2A56AE648C36}"/>
                        </a:ext>
                      </a:extLst>
                    </p:cNvPr>
                    <p:cNvGrpSpPr/>
                    <p:nvPr/>
                  </p:nvGrpSpPr>
                  <p:grpSpPr>
                    <a:xfrm>
                      <a:off x="-188283" y="606055"/>
                      <a:ext cx="2632501" cy="1633900"/>
                      <a:chOff x="-188283" y="0"/>
                      <a:chExt cx="2632501" cy="1633900"/>
                    </a:xfrm>
                  </p:grpSpPr>
                  <p:grpSp>
                    <p:nvGrpSpPr>
                      <p:cNvPr id="16" name="Group 15">
                        <a:extLst>
                          <a:ext uri="{FF2B5EF4-FFF2-40B4-BE49-F238E27FC236}">
                            <a16:creationId xmlns:a16="http://schemas.microsoft.com/office/drawing/2014/main" id="{EBA8594E-E192-409C-B10E-3C56F1E96837}"/>
                          </a:ext>
                        </a:extLst>
                      </p:cNvPr>
                      <p:cNvGrpSpPr/>
                      <p:nvPr/>
                    </p:nvGrpSpPr>
                    <p:grpSpPr>
                      <a:xfrm>
                        <a:off x="-188283" y="0"/>
                        <a:ext cx="2201009" cy="508890"/>
                        <a:chOff x="-209548" y="0"/>
                        <a:chExt cx="2201009" cy="508890"/>
                      </a:xfrm>
                    </p:grpSpPr>
                    <p:sp>
                      <p:nvSpPr>
                        <p:cNvPr id="24" name="Isosceles Triangle 23">
                          <a:extLst>
                            <a:ext uri="{FF2B5EF4-FFF2-40B4-BE49-F238E27FC236}">
                              <a16:creationId xmlns:a16="http://schemas.microsoft.com/office/drawing/2014/main" id="{25C3493A-1F89-4845-AEFC-AA9FDAB7C10E}"/>
                            </a:ext>
                          </a:extLst>
                        </p:cNvPr>
                        <p:cNvSpPr/>
                        <p:nvPr/>
                      </p:nvSpPr>
                      <p:spPr>
                        <a:xfrm rot="5400000">
                          <a:off x="1547037" y="15316"/>
                          <a:ext cx="459740" cy="429108"/>
                        </a:xfrm>
                        <a:prstGeom prst="triangle">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6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B5759E6E-4BCA-4316-AD25-6E2DFAB43348}"/>
                            </a:ext>
                          </a:extLst>
                        </p:cNvPr>
                        <p:cNvSpPr/>
                        <p:nvPr/>
                      </p:nvSpPr>
                      <p:spPr>
                        <a:xfrm>
                          <a:off x="-209548" y="31900"/>
                          <a:ext cx="409575" cy="389890"/>
                        </a:xfrm>
                        <a:prstGeom prst="rect">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f</a:t>
                          </a:r>
                          <a:endParaRPr lang="en-US" sz="110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2240D63D-9C62-4E6C-B69D-AC25F2F1F361}"/>
                                </a:ext>
                              </a:extLst>
                            </p:cNvPr>
                            <p:cNvSpPr/>
                            <p:nvPr/>
                          </p:nvSpPr>
                          <p:spPr>
                            <a:xfrm>
                              <a:off x="797441" y="31265"/>
                              <a:ext cx="390525" cy="399415"/>
                            </a:xfrm>
                            <a:prstGeom prst="rect">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ctrlPr>
                                          <a:rPr lang="en-US" sz="1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𝑑𝑦</m:t>
                                        </m:r>
                                      </m:num>
                                      <m:den>
                                        <m:r>
                                          <a:rPr lang="en-US" sz="1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𝑑𝑡</m:t>
                                        </m:r>
                                      </m:den>
                                    </m:f>
                                  </m:oMath>
                                </m:oMathPara>
                              </a14:m>
                              <a:endParaRPr lang="en-US" sz="1100">
                                <a:effectLst/>
                                <a:ea typeface="Calibri" panose="020F0502020204030204" pitchFamily="34" charset="0"/>
                                <a:cs typeface="Times New Roman" panose="02020603050405020304" pitchFamily="18" charset="0"/>
                              </a:endParaRPr>
                            </a:p>
                          </p:txBody>
                        </p:sp>
                      </mc:Choice>
                      <mc:Fallback xmlns="">
                        <p:sp>
                          <p:nvSpPr>
                            <p:cNvPr id="26" name="Rectangle 25">
                              <a:extLst>
                                <a:ext uri="{FF2B5EF4-FFF2-40B4-BE49-F238E27FC236}">
                                  <a16:creationId xmlns:a16="http://schemas.microsoft.com/office/drawing/2014/main" id="{2240D63D-9C62-4E6C-B69D-AC25F2F1F361}"/>
                                </a:ext>
                              </a:extLst>
                            </p:cNvPr>
                            <p:cNvSpPr>
                              <a:spLocks noRot="1" noChangeAspect="1" noMove="1" noResize="1" noEditPoints="1" noAdjustHandles="1" noChangeArrowheads="1" noChangeShapeType="1" noTextEdit="1"/>
                            </p:cNvSpPr>
                            <p:nvPr/>
                          </p:nvSpPr>
                          <p:spPr>
                            <a:xfrm>
                              <a:off x="797441" y="31265"/>
                              <a:ext cx="390525" cy="399415"/>
                            </a:xfrm>
                            <a:prstGeom prst="rect">
                              <a:avLst/>
                            </a:prstGeom>
                            <a:blipFill>
                              <a:blip r:embed="rId2"/>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 Box 2">
                              <a:extLst>
                                <a:ext uri="{FF2B5EF4-FFF2-40B4-BE49-F238E27FC236}">
                                  <a16:creationId xmlns:a16="http://schemas.microsoft.com/office/drawing/2014/main" id="{AF8E5A72-7ED6-43F5-82C8-CA9A9FB1B5C3}"/>
                                </a:ext>
                              </a:extLst>
                            </p:cNvPr>
                            <p:cNvSpPr txBox="1">
                              <a:spLocks noChangeArrowheads="1"/>
                            </p:cNvSpPr>
                            <p:nvPr/>
                          </p:nvSpPr>
                          <p:spPr bwMode="auto">
                            <a:xfrm>
                              <a:off x="1487698" y="130430"/>
                              <a:ext cx="449580" cy="37846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1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𝐽</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7" name="Text Box 2">
                              <a:extLst>
                                <a:ext uri="{FF2B5EF4-FFF2-40B4-BE49-F238E27FC236}">
                                  <a16:creationId xmlns:a16="http://schemas.microsoft.com/office/drawing/2014/main" id="{AF8E5A72-7ED6-43F5-82C8-CA9A9FB1B5C3}"/>
                                </a:ext>
                              </a:extLst>
                            </p:cNvPr>
                            <p:cNvSpPr txBox="1">
                              <a:spLocks noRot="1" noChangeAspect="1" noMove="1" noResize="1" noEditPoints="1" noAdjustHandles="1" noChangeArrowheads="1" noChangeShapeType="1" noTextEdit="1"/>
                            </p:cNvSpPr>
                            <p:nvPr/>
                          </p:nvSpPr>
                          <p:spPr bwMode="auto">
                            <a:xfrm>
                              <a:off x="1487698" y="130430"/>
                              <a:ext cx="449580" cy="378460"/>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3C3905F7-BF44-4887-B911-72B353656191}"/>
                            </a:ext>
                          </a:extLst>
                        </p:cNvPr>
                        <p:cNvCxnSpPr/>
                        <p:nvPr/>
                      </p:nvCxnSpPr>
                      <p:spPr>
                        <a:xfrm>
                          <a:off x="1190846" y="233283"/>
                          <a:ext cx="3771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11F578F3-08C3-41CB-8C7B-468CBE404A2D}"/>
                          </a:ext>
                        </a:extLst>
                      </p:cNvPr>
                      <p:cNvGrpSpPr/>
                      <p:nvPr/>
                    </p:nvGrpSpPr>
                    <p:grpSpPr>
                      <a:xfrm>
                        <a:off x="0" y="404038"/>
                        <a:ext cx="2444218" cy="1229862"/>
                        <a:chOff x="0" y="0"/>
                        <a:chExt cx="2444218" cy="1229862"/>
                      </a:xfrm>
                    </p:grpSpPr>
                    <p:cxnSp>
                      <p:nvCxnSpPr>
                        <p:cNvPr id="18" name="Straight Arrow Connector 17">
                          <a:extLst>
                            <a:ext uri="{FF2B5EF4-FFF2-40B4-BE49-F238E27FC236}">
                              <a16:creationId xmlns:a16="http://schemas.microsoft.com/office/drawing/2014/main" id="{01A90072-A36A-4368-A71C-77A30434C4AE}"/>
                            </a:ext>
                          </a:extLst>
                        </p:cNvPr>
                        <p:cNvCxnSpPr/>
                        <p:nvPr/>
                      </p:nvCxnSpPr>
                      <p:spPr>
                        <a:xfrm>
                          <a:off x="414670" y="967563"/>
                          <a:ext cx="2857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C627120A-6FA2-473B-BD46-B0FCF7F2850D}"/>
                            </a:ext>
                          </a:extLst>
                        </p:cNvPr>
                        <p:cNvSpPr/>
                        <p:nvPr/>
                      </p:nvSpPr>
                      <p:spPr>
                        <a:xfrm rot="5400000">
                          <a:off x="1547037" y="568842"/>
                          <a:ext cx="459485" cy="428907"/>
                        </a:xfrm>
                        <a:prstGeom prst="triangle">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6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503A3ECD-C024-4BD4-8594-5BFEA789B596}"/>
                            </a:ext>
                          </a:extLst>
                        </p:cNvPr>
                        <p:cNvSpPr/>
                        <p:nvPr/>
                      </p:nvSpPr>
                      <p:spPr>
                        <a:xfrm>
                          <a:off x="0" y="839972"/>
                          <a:ext cx="409575" cy="389890"/>
                        </a:xfrm>
                        <a:prstGeom prst="rect">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s</a:t>
                          </a:r>
                          <a:endParaRPr lang="en-US" sz="110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1D3A7EDB-19F2-4CD4-B9CA-5ADEB7EA9126}"/>
                                </a:ext>
                              </a:extLst>
                            </p:cNvPr>
                            <p:cNvSpPr/>
                            <p:nvPr/>
                          </p:nvSpPr>
                          <p:spPr>
                            <a:xfrm>
                              <a:off x="691116" y="425302"/>
                              <a:ext cx="619125" cy="713740"/>
                            </a:xfrm>
                            <a:prstGeom prst="rect">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type m:val="lin"/>
                                        <m:ctrlPr>
                                          <a:rPr lang="en-US" sz="1100" i="1" smtClean="0">
                                            <a:solidFill>
                                              <a:schemeClr val="tx1"/>
                                            </a:solidFill>
                                            <a:effectLst/>
                                            <a:latin typeface="Cambria Math" panose="02040503050406030204" pitchFamily="18" charset="0"/>
                                            <a:cs typeface="Times New Roman" panose="02020603050405020304" pitchFamily="18" charset="0"/>
                                          </a:rPr>
                                        </m:ctrlPr>
                                      </m:fPr>
                                      <m:num>
                                        <m:r>
                                          <a:rPr lang="en-US" sz="1100" b="0" i="1" smtClean="0">
                                            <a:solidFill>
                                              <a:schemeClr val="tx1"/>
                                            </a:solidFill>
                                            <a:effectLst/>
                                            <a:latin typeface="Cambria Math" panose="02040503050406030204" pitchFamily="18" charset="0"/>
                                            <a:cs typeface="Times New Roman" panose="02020603050405020304" pitchFamily="18" charset="0"/>
                                          </a:rPr>
                                          <m:t>𝑆</m:t>
                                        </m:r>
                                      </m:num>
                                      <m:den>
                                        <m:r>
                                          <a:rPr lang="en-US" sz="1100" b="0" i="1" smtClean="0">
                                            <a:solidFill>
                                              <a:schemeClr val="tx1"/>
                                            </a:solidFill>
                                            <a:effectLst/>
                                            <a:latin typeface="Cambria Math" panose="02040503050406030204" pitchFamily="18" charset="0"/>
                                            <a:cs typeface="Times New Roman" panose="02020603050405020304" pitchFamily="18" charset="0"/>
                                          </a:rPr>
                                          <m:t>𝐻</m:t>
                                        </m:r>
                                      </m:den>
                                    </m:f>
                                  </m:oMath>
                                </m:oMathPara>
                              </a14:m>
                              <a:endParaRPr lang="en-US" sz="1100" dirty="0">
                                <a:solidFill>
                                  <a:schemeClr val="tx1"/>
                                </a:solidFill>
                                <a:effectLst/>
                                <a:ea typeface="Calibri" panose="020F0502020204030204" pitchFamily="34"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1D3A7EDB-19F2-4CD4-B9CA-5ADEB7EA9126}"/>
                                </a:ext>
                              </a:extLst>
                            </p:cNvPr>
                            <p:cNvSpPr>
                              <a:spLocks noRot="1" noChangeAspect="1" noMove="1" noResize="1" noEditPoints="1" noAdjustHandles="1" noChangeArrowheads="1" noChangeShapeType="1" noTextEdit="1"/>
                            </p:cNvSpPr>
                            <p:nvPr/>
                          </p:nvSpPr>
                          <p:spPr>
                            <a:xfrm>
                              <a:off x="691116" y="425302"/>
                              <a:ext cx="619125" cy="713740"/>
                            </a:xfrm>
                            <a:prstGeom prst="rect">
                              <a:avLst/>
                            </a:prstGeom>
                            <a:blipFill>
                              <a:blip r:embed="rId4"/>
                              <a:stretch>
                                <a:fillRect r="-1342"/>
                              </a:stretch>
                            </a:blipFill>
                            <a:ln w="19050">
                              <a:solidFill>
                                <a:schemeClr val="tx1"/>
                              </a:solidFill>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82D25B1B-CB7E-4479-874F-CB2335C50C96}"/>
                            </a:ext>
                          </a:extLst>
                        </p:cNvPr>
                        <p:cNvCxnSpPr/>
                        <p:nvPr/>
                      </p:nvCxnSpPr>
                      <p:spPr>
                        <a:xfrm>
                          <a:off x="1318437" y="776177"/>
                          <a:ext cx="248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B84F45A-330B-4C81-8E8B-AD50812D9124}"/>
                            </a:ext>
                          </a:extLst>
                        </p:cNvPr>
                        <p:cNvCxnSpPr/>
                        <p:nvPr/>
                      </p:nvCxnSpPr>
                      <p:spPr>
                        <a:xfrm flipV="1">
                          <a:off x="1988288" y="0"/>
                          <a:ext cx="455930" cy="772160"/>
                        </a:xfrm>
                        <a:prstGeom prst="bentConnector3">
                          <a:avLst>
                            <a:gd name="adj1" fmla="val 1001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5" name="Straight Arrow Connector 14">
                      <a:extLst>
                        <a:ext uri="{FF2B5EF4-FFF2-40B4-BE49-F238E27FC236}">
                          <a16:creationId xmlns:a16="http://schemas.microsoft.com/office/drawing/2014/main" id="{755665C8-1C76-4B45-94EA-DDB7C9AE22BB}"/>
                        </a:ext>
                      </a:extLst>
                    </p:cNvPr>
                    <p:cNvCxnSpPr/>
                    <p:nvPr/>
                  </p:nvCxnSpPr>
                  <p:spPr>
                    <a:xfrm>
                      <a:off x="1990504" y="838864"/>
                      <a:ext cx="26564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Text Box 2">
                        <a:extLst>
                          <a:ext uri="{FF2B5EF4-FFF2-40B4-BE49-F238E27FC236}">
                            <a16:creationId xmlns:a16="http://schemas.microsoft.com/office/drawing/2014/main" id="{22ED57A2-B95E-4DF1-BCB5-F2775152D749}"/>
                          </a:ext>
                        </a:extLst>
                      </p:cNvPr>
                      <p:cNvSpPr txBox="1">
                        <a:spLocks noChangeArrowheads="1"/>
                      </p:cNvSpPr>
                      <p:nvPr/>
                    </p:nvSpPr>
                    <p:spPr bwMode="auto">
                      <a:xfrm>
                        <a:off x="1484532" y="1699872"/>
                        <a:ext cx="449557" cy="37846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1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2">
                        <a:extLst>
                          <a:ext uri="{FF2B5EF4-FFF2-40B4-BE49-F238E27FC236}">
                            <a16:creationId xmlns:a16="http://schemas.microsoft.com/office/drawing/2014/main" id="{22ED57A2-B95E-4DF1-BCB5-F2775152D749}"/>
                          </a:ext>
                        </a:extLst>
                      </p:cNvPr>
                      <p:cNvSpPr txBox="1">
                        <a:spLocks noRot="1" noChangeAspect="1" noMove="1" noResize="1" noEditPoints="1" noAdjustHandles="1" noChangeArrowheads="1" noChangeShapeType="1" noTextEdit="1"/>
                      </p:cNvSpPr>
                      <p:nvPr/>
                    </p:nvSpPr>
                    <p:spPr bwMode="auto">
                      <a:xfrm>
                        <a:off x="1484532" y="1699872"/>
                        <a:ext cx="449557" cy="378460"/>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grpSp>
          </p:grpSp>
          <p:cxnSp>
            <p:nvCxnSpPr>
              <p:cNvPr id="8" name="Straight Arrow Connector 7">
                <a:extLst>
                  <a:ext uri="{FF2B5EF4-FFF2-40B4-BE49-F238E27FC236}">
                    <a16:creationId xmlns:a16="http://schemas.microsoft.com/office/drawing/2014/main" id="{1AEB1E1B-E04B-43C1-9683-5CA073D08997}"/>
                  </a:ext>
                </a:extLst>
              </p:cNvPr>
              <p:cNvCxnSpPr/>
              <p:nvPr/>
            </p:nvCxnSpPr>
            <p:spPr>
              <a:xfrm>
                <a:off x="409575" y="838200"/>
                <a:ext cx="59738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 name="Connector: Elbow 5">
              <a:extLst>
                <a:ext uri="{FF2B5EF4-FFF2-40B4-BE49-F238E27FC236}">
                  <a16:creationId xmlns:a16="http://schemas.microsoft.com/office/drawing/2014/main" id="{458911AF-007E-4AE6-B5BC-A33BFD9A5AB2}"/>
                </a:ext>
              </a:extLst>
            </p:cNvPr>
            <p:cNvCxnSpPr/>
            <p:nvPr/>
          </p:nvCxnSpPr>
          <p:spPr>
            <a:xfrm>
              <a:off x="600075" y="838200"/>
              <a:ext cx="281525" cy="884803"/>
            </a:xfrm>
            <a:prstGeom prst="bentConnector3">
              <a:avLst>
                <a:gd name="adj1" fmla="val 597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7090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6EA2-E136-0C6D-7065-0A3B00147750}"/>
              </a:ext>
            </a:extLst>
          </p:cNvPr>
          <p:cNvSpPr>
            <a:spLocks noGrp="1"/>
          </p:cNvSpPr>
          <p:nvPr>
            <p:ph type="title"/>
          </p:nvPr>
        </p:nvSpPr>
        <p:spPr/>
        <p:txBody>
          <a:bodyPr/>
          <a:lstStyle/>
          <a:p>
            <a:r>
              <a:rPr lang="en-US" dirty="0"/>
              <a:t>Effects on system stability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C555CE-0DF0-8E9B-22FE-F6311582D578}"/>
                  </a:ext>
                </a:extLst>
              </p:cNvPr>
              <p:cNvSpPr>
                <a:spLocks noGrp="1"/>
              </p:cNvSpPr>
              <p:nvPr>
                <p:ph idx="1"/>
              </p:nvPr>
            </p:nvSpPr>
            <p:spPr/>
            <p:txBody>
              <a:bodyPr/>
              <a:lstStyle/>
              <a:p>
                <a:r>
                  <a:rPr lang="en-US" dirty="0"/>
                  <a:t>The power output of the virtual inertia system is given by, (</a:t>
                </a:r>
                <a14:m>
                  <m:oMath xmlns:m="http://schemas.openxmlformats.org/officeDocument/2006/math">
                    <m:sSub>
                      <m:sSubPr>
                        <m:ctrlPr>
                          <a:rPr lang="en-US"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dirty="0">
                    <a:latin typeface="Cambria Math" panose="02040503050406030204" pitchFamily="18" charset="0"/>
                    <a:ea typeface="Cambria Math" panose="02040503050406030204" pitchFamily="18" charset="0"/>
                  </a:rPr>
                  <a:t>&lt;0</a:t>
                </a:r>
                <a:r>
                  <a:rPr lang="en-US" dirty="0"/>
                  <a:t>)</a:t>
                </a:r>
              </a:p>
              <a:p>
                <a:pPr marL="201168" lvl="1" indent="0">
                  <a:buNone/>
                </a:pPr>
                <a:endParaRPr lang="en-US" i="1" dirty="0">
                  <a:effectLst/>
                  <a:latin typeface="Cambria Math" panose="02040503050406030204" pitchFamily="18" charset="0"/>
                  <a:ea typeface="Calibri" panose="020F0502020204030204" pitchFamily="34" charset="0"/>
                  <a:cs typeface="Times New Roman" panose="02020603050405020304" pitchFamily="18" charset="0"/>
                </a:endParaRPr>
              </a:p>
              <a:p>
                <a:pPr marL="201168" lvl="1" indent="0">
                  <a:buNone/>
                </a:pPr>
                <a14:m>
                  <m:oMathPara xmlns:m="http://schemas.openxmlformats.org/officeDocument/2006/math">
                    <m:oMathParaPr>
                      <m:jc m:val="center"/>
                    </m:oMathParaPr>
                    <m:oMath xmlns:m="http://schemas.openxmlformats.org/officeDocument/2006/math">
                      <m:r>
                        <a:rPr lang="en-US" i="1" smtClean="0">
                          <a:effectLst/>
                          <a:latin typeface="Cambria Math" panose="02040503050406030204" pitchFamily="18" charset="0"/>
                          <a:ea typeface="Calibri" panose="020F0502020204030204" pitchFamily="34" charset="0"/>
                          <a:cs typeface="Times New Roman" panose="02020603050405020304" pitchFamily="18" charset="0"/>
                        </a:rPr>
                        <m:t>𝑃</m:t>
                      </m:r>
                      <m:r>
                        <a:rPr lang="en-US"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i="1">
                              <a:effectLst/>
                              <a:latin typeface="Cambria Math" panose="02040503050406030204" pitchFamily="18" charset="0"/>
                              <a:ea typeface="Calibri" panose="020F0502020204030204" pitchFamily="34" charset="0"/>
                              <a:cs typeface="Times New Roman" panose="02020603050405020304" pitchFamily="18" charset="0"/>
                            </a:rPr>
                            <m:t>0</m:t>
                          </m:r>
                        </m:sub>
                      </m:sSub>
                      <m:f>
                        <m:fPr>
                          <m:ctrlPr>
                            <a:rPr lang="en-US"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effectLst/>
                              <a:latin typeface="Cambria Math" panose="02040503050406030204" pitchFamily="18" charset="0"/>
                              <a:ea typeface="Calibri" panose="020F0502020204030204" pitchFamily="34" charset="0"/>
                              <a:cs typeface="Times New Roman" panose="02020603050405020304" pitchFamily="18" charset="0"/>
                            </a:rPr>
                            <m:t>𝑑</m:t>
                          </m:r>
                          <m:r>
                            <a:rPr lang="en-US" i="1">
                              <a:effectLst/>
                              <a:latin typeface="Cambria Math" panose="02040503050406030204" pitchFamily="18" charset="0"/>
                              <a:ea typeface="Calibri" panose="020F0502020204030204" pitchFamily="34" charset="0"/>
                              <a:cs typeface="Times New Roman" panose="02020603050405020304" pitchFamily="18" charset="0"/>
                            </a:rPr>
                            <m:t>𝜔</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𝑑𝑡</m:t>
                          </m:r>
                        </m:den>
                      </m:f>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𝐷</m:t>
                          </m:r>
                        </m:e>
                        <m:sub>
                          <m:r>
                            <a:rPr lang="en-US"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𝜔</m:t>
                      </m:r>
                      <m:r>
                        <a:rPr lang="en-US"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𝜔</m:t>
                          </m:r>
                        </m:e>
                        <m:sup>
                          <m:r>
                            <a:rPr lang="en-US"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indent="0">
                  <a:buNone/>
                </a:pPr>
                <a:r>
                  <a:rPr lang="en-US" dirty="0"/>
                  <a:t>This can be modified to represent changes quantities and the Laplace transform can be obtained,</a:t>
                </a:r>
              </a:p>
              <a:p>
                <a:pPr marL="201168" lvl="1" indent="0">
                  <a:buNone/>
                </a:pPr>
                <a:endParaRPr lang="en-US" i="1" dirty="0">
                  <a:effectLst/>
                  <a:latin typeface="Cambria Math" panose="02040503050406030204" pitchFamily="18" charset="0"/>
                  <a:ea typeface="Calibri" panose="020F0502020204030204" pitchFamily="34" charset="0"/>
                  <a:cs typeface="Times New Roman" panose="02020603050405020304" pitchFamily="18" charset="0"/>
                </a:endParaRPr>
              </a:p>
              <a:p>
                <a:pPr marL="201168" lvl="1" indent="0">
                  <a:buNone/>
                </a:pP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i="1" smtClean="0">
                          <a:effectLst/>
                          <a:latin typeface="Cambria Math" panose="02040503050406030204" pitchFamily="18" charset="0"/>
                          <a:ea typeface="Calibri" panose="020F0502020204030204" pitchFamily="34" charset="0"/>
                          <a:cs typeface="Times New Roman" panose="02020603050405020304" pitchFamily="18" charset="0"/>
                        </a:rPr>
                        <m:t>𝑃</m:t>
                      </m:r>
                      <m:r>
                        <a:rPr lang="en-US"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i="1">
                              <a:effectLst/>
                              <a:latin typeface="Cambria Math" panose="02040503050406030204" pitchFamily="18" charset="0"/>
                              <a:ea typeface="Calibri" panose="020F0502020204030204" pitchFamily="34" charset="0"/>
                              <a:cs typeface="Times New Roman" panose="02020603050405020304" pitchFamily="18" charset="0"/>
                            </a:rPr>
                            <m:t>0</m:t>
                          </m:r>
                        </m:sub>
                      </m:sSub>
                      <m:f>
                        <m:fPr>
                          <m:ctrlPr>
                            <a:rPr lang="en-US"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effectLst/>
                              <a:latin typeface="Cambria Math" panose="02040503050406030204" pitchFamily="18" charset="0"/>
                              <a:ea typeface="Calibri" panose="020F0502020204030204" pitchFamily="34" charset="0"/>
                              <a:cs typeface="Times New Roman" panose="02020603050405020304" pitchFamily="18" charset="0"/>
                            </a:rPr>
                            <m:t>𝑑</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𝜔</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𝑑𝑡</m:t>
                          </m:r>
                        </m:den>
                      </m:f>
                      <m:r>
                        <a:rPr lang="en-US"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𝐷</m:t>
                          </m:r>
                        </m:e>
                        <m:sub>
                          <m:r>
                            <a:rPr lang="en-US"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𝜔</m:t>
                      </m:r>
                    </m:oMath>
                  </m:oMathPara>
                </a14:m>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buNone/>
                </a:pPr>
                <a:endParaRPr lang="en-US" sz="1800" i="1" dirty="0">
                  <a:effectLst/>
                  <a:latin typeface="Cambria Math" panose="02040503050406030204" pitchFamily="18" charset="0"/>
                  <a:ea typeface="Calibri" panose="020F0502020204030204" pitchFamily="34" charset="0"/>
                  <a:cs typeface="Times New Roman" panose="02020603050405020304" pitchFamily="18" charset="0"/>
                </a:endParaRPr>
              </a:p>
              <a:p>
                <a:pPr marL="201168" lvl="1" indent="0">
                  <a:buNone/>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𝜔</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𝐷</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E7C555CE-0DF0-8E9B-22FE-F6311582D578}"/>
                  </a:ext>
                </a:extLst>
              </p:cNvPr>
              <p:cNvSpPr>
                <a:spLocks noGrp="1" noRot="1" noChangeAspect="1" noMove="1" noResize="1" noEditPoints="1" noAdjustHandles="1" noChangeArrowheads="1" noChangeShapeType="1" noTextEdit="1"/>
              </p:cNvSpPr>
              <p:nvPr>
                <p:ph idx="1"/>
              </p:nvPr>
            </p:nvSpPr>
            <p:spPr>
              <a:blipFill>
                <a:blip r:embed="rId2"/>
                <a:stretch>
                  <a:fillRect l="-1515" t="-1970" r="-970"/>
                </a:stretch>
              </a:blipFill>
            </p:spPr>
            <p:txBody>
              <a:bodyPr/>
              <a:lstStyle/>
              <a:p>
                <a:r>
                  <a:rPr lang="en-US">
                    <a:noFill/>
                  </a:rPr>
                  <a:t> </a:t>
                </a:r>
              </a:p>
            </p:txBody>
          </p:sp>
        </mc:Fallback>
      </mc:AlternateContent>
    </p:spTree>
    <p:extLst>
      <p:ext uri="{BB962C8B-B14F-4D97-AF65-F5344CB8AC3E}">
        <p14:creationId xmlns:p14="http://schemas.microsoft.com/office/powerpoint/2010/main" val="3784342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E6604-B46F-2B8E-D224-9295861C770C}"/>
              </a:ext>
            </a:extLst>
          </p:cNvPr>
          <p:cNvSpPr>
            <a:spLocks noGrp="1"/>
          </p:cNvSpPr>
          <p:nvPr>
            <p:ph idx="1"/>
          </p:nvPr>
        </p:nvSpPr>
        <p:spPr/>
        <p:txBody>
          <a:bodyPr/>
          <a:lstStyle/>
          <a:p>
            <a:r>
              <a:rPr lang="en-US" dirty="0"/>
              <a:t>By incorporating the transfer function of virtual inertia system to the frequency control block diagram of an isolated power system, we obtain the following overall system block diagram.</a:t>
            </a:r>
          </a:p>
          <a:p>
            <a:endParaRPr lang="en-US" dirty="0"/>
          </a:p>
        </p:txBody>
      </p:sp>
      <p:pic>
        <p:nvPicPr>
          <p:cNvPr id="4" name="Picture 3">
            <a:extLst>
              <a:ext uri="{FF2B5EF4-FFF2-40B4-BE49-F238E27FC236}">
                <a16:creationId xmlns:a16="http://schemas.microsoft.com/office/drawing/2014/main" id="{2D1B032E-61C0-92C0-9B56-F0479B6F0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928" y="2575242"/>
            <a:ext cx="8071547" cy="2939733"/>
          </a:xfrm>
          <a:prstGeom prst="rect">
            <a:avLst/>
          </a:prstGeom>
        </p:spPr>
      </p:pic>
    </p:spTree>
    <p:extLst>
      <p:ext uri="{BB962C8B-B14F-4D97-AF65-F5344CB8AC3E}">
        <p14:creationId xmlns:p14="http://schemas.microsoft.com/office/powerpoint/2010/main" val="2643670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A14019-5CCE-0430-7964-6C4FD73B361D}"/>
                  </a:ext>
                </a:extLst>
              </p:cNvPr>
              <p:cNvSpPr>
                <a:spLocks noGrp="1"/>
              </p:cNvSpPr>
              <p:nvPr>
                <p:ph idx="1"/>
              </p:nvPr>
            </p:nvSpPr>
            <p:spPr/>
            <p:txBody>
              <a:bodyPr>
                <a:normAutofit/>
              </a:bodyPr>
              <a:lstStyle/>
              <a:p>
                <a:r>
                  <a:rPr lang="en-US" dirty="0"/>
                  <a:t>Now, the overall transfer function is,</a:t>
                </a:r>
              </a:p>
              <a:p>
                <a:pPr marL="201168" lvl="1" indent="0">
                  <a:buNone/>
                </a:pPr>
                <a:endParaRPr lang="en-US" sz="16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201168" lvl="1" indent="0">
                  <a:buNone/>
                </a:pPr>
                <a14:m>
                  <m:oMathPara xmlns:m="http://schemas.openxmlformats.org/officeDocument/2006/math">
                    <m:oMathParaPr>
                      <m:jc m:val="center"/>
                    </m:oMathParaPr>
                    <m:oMath xmlns:m="http://schemas.openxmlformats.org/officeDocument/2006/math">
                      <m:f>
                        <m:fPr>
                          <m:ctrlP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𝜔</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𝐿</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𝑅</m:t>
                          </m:r>
                        </m:num>
                        <m:den>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𝑔</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𝑅</m:t>
                          </m:r>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𝐻𝑠</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m:ctrlPr>
                            </m:sSubPr>
                            <m:e>
                              <m:r>
                                <a:rPr lang="en-US" i="1"/>
                                <m:t>𝐷</m:t>
                              </m:r>
                            </m:e>
                            <m:sub>
                              <m:r>
                                <a:rPr lang="en-US" i="1"/>
                                <m:t>0</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𝐷</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Using standard control system theory, we can obtain conditions for the region of stability and set the parameters such that the system does not deviate too much from the specified conditions.</a:t>
                </a:r>
              </a:p>
              <a:p>
                <a:pPr marL="0" indent="0">
                  <a:buNone/>
                </a:pPr>
                <a:r>
                  <a:rPr lang="en-US" dirty="0"/>
                  <a:t>It is also possible to include transfer function for the response delay of virtual inertia system. However, the methodology is not affected</a:t>
                </a:r>
              </a:p>
            </p:txBody>
          </p:sp>
        </mc:Choice>
        <mc:Fallback>
          <p:sp>
            <p:nvSpPr>
              <p:cNvPr id="3" name="Content Placeholder 2">
                <a:extLst>
                  <a:ext uri="{FF2B5EF4-FFF2-40B4-BE49-F238E27FC236}">
                    <a16:creationId xmlns:a16="http://schemas.microsoft.com/office/drawing/2014/main" id="{FDA14019-5CCE-0430-7964-6C4FD73B361D}"/>
                  </a:ext>
                </a:extLst>
              </p:cNvPr>
              <p:cNvSpPr>
                <a:spLocks noGrp="1" noRot="1" noChangeAspect="1" noMove="1" noResize="1" noEditPoints="1" noAdjustHandles="1" noChangeArrowheads="1" noChangeShapeType="1" noTextEdit="1"/>
              </p:cNvSpPr>
              <p:nvPr>
                <p:ph idx="1"/>
              </p:nvPr>
            </p:nvSpPr>
            <p:spPr>
              <a:blipFill>
                <a:blip r:embed="rId2"/>
                <a:stretch>
                  <a:fillRect l="-1515" t="-1667" r="-970"/>
                </a:stretch>
              </a:blipFill>
            </p:spPr>
            <p:txBody>
              <a:bodyPr/>
              <a:lstStyle/>
              <a:p>
                <a:r>
                  <a:rPr lang="en-US">
                    <a:noFill/>
                  </a:rPr>
                  <a:t> </a:t>
                </a:r>
              </a:p>
            </p:txBody>
          </p:sp>
        </mc:Fallback>
      </mc:AlternateContent>
    </p:spTree>
    <p:extLst>
      <p:ext uri="{BB962C8B-B14F-4D97-AF65-F5344CB8AC3E}">
        <p14:creationId xmlns:p14="http://schemas.microsoft.com/office/powerpoint/2010/main" val="3230238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D70D-19BD-486D-94EC-B0E1787522A5}"/>
              </a:ext>
            </a:extLst>
          </p:cNvPr>
          <p:cNvSpPr>
            <a:spLocks noGrp="1"/>
          </p:cNvSpPr>
          <p:nvPr>
            <p:ph type="title"/>
          </p:nvPr>
        </p:nvSpPr>
        <p:spPr/>
        <p:txBody>
          <a:bodyPr/>
          <a:lstStyle/>
          <a:p>
            <a:r>
              <a:rPr lang="en-US" dirty="0"/>
              <a:t>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9E04CD-B0C4-4D7D-B2EC-EB0FDF2B5297}"/>
                  </a:ext>
                </a:extLst>
              </p:cNvPr>
              <p:cNvSpPr>
                <a:spLocks noGrp="1"/>
              </p:cNvSpPr>
              <p:nvPr>
                <p:ph idx="1"/>
              </p:nvPr>
            </p:nvSpPr>
            <p:spPr/>
            <p:txBody>
              <a:bodyPr>
                <a:normAutofit/>
              </a:bodyPr>
              <a:lstStyle/>
              <a:p>
                <a:r>
                  <a:rPr lang="en-US" sz="2800" dirty="0"/>
                  <a:t>Specification for the microgrid system where graphs are obtained as follows,</a:t>
                </a:r>
              </a:p>
              <a:p>
                <a:pPr lvl="8">
                  <a:buFont typeface="Wingdings" panose="05000000000000000000" pitchFamily="2" charset="2"/>
                  <a:buChar char="Ø"/>
                </a:pPr>
                <a:endParaRPr lang="en-US" sz="2200" dirty="0"/>
              </a:p>
              <a:p>
                <a:pPr lvl="8">
                  <a:buFont typeface="Wingdings" panose="05000000000000000000" pitchFamily="2" charset="2"/>
                  <a:buChar char="Ø"/>
                </a:pPr>
                <a:r>
                  <a:rPr lang="en-US" sz="2200" dirty="0"/>
                  <a:t>Nominal Load = 50kW</a:t>
                </a:r>
              </a:p>
              <a:p>
                <a:pPr lvl="8">
                  <a:buFont typeface="Wingdings" panose="05000000000000000000" pitchFamily="2" charset="2"/>
                  <a:buChar char="Ø"/>
                </a:pPr>
                <a:r>
                  <a:rPr lang="en-US" sz="2200" dirty="0"/>
                  <a:t>System Voltage = 400V</a:t>
                </a:r>
              </a:p>
              <a:p>
                <a:pPr lvl="8">
                  <a:buFont typeface="Wingdings" panose="05000000000000000000" pitchFamily="2" charset="2"/>
                  <a:buChar char="Ø"/>
                </a:pPr>
                <a:r>
                  <a:rPr lang="en-US" sz="2200" dirty="0"/>
                  <a:t>Inverter/voltage source voltage = 450V</a:t>
                </a:r>
              </a:p>
              <a:p>
                <a:pPr lvl="8">
                  <a:buFont typeface="Wingdings" panose="05000000000000000000" pitchFamily="2" charset="2"/>
                  <a:buChar char="Ø"/>
                </a:pPr>
                <a:r>
                  <a:rPr lang="en-US" sz="2200" dirty="0"/>
                  <a:t>Nominal frequency = 50Hz</a:t>
                </a:r>
              </a:p>
              <a:p>
                <a:pPr lvl="8">
                  <a:buFont typeface="Wingdings" panose="05000000000000000000" pitchFamily="2" charset="2"/>
                  <a:buChar char="Ø"/>
                </a:pPr>
                <a:r>
                  <a:rPr lang="en-US" sz="2200" dirty="0"/>
                  <a:t> J = -0.06</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𝑠</m:t>
                        </m:r>
                      </m:e>
                      <m:sup>
                        <m:r>
                          <a:rPr lang="en-US" sz="2200" b="0" i="1" smtClean="0">
                            <a:latin typeface="Cambria Math" panose="02040503050406030204" pitchFamily="18" charset="0"/>
                          </a:rPr>
                          <m:t>2</m:t>
                        </m:r>
                      </m:sup>
                    </m:sSup>
                  </m:oMath>
                </a14:m>
                <a:endParaRPr lang="en-US" sz="2200" dirty="0"/>
              </a:p>
              <a:p>
                <a:pPr lvl="8">
                  <a:buFont typeface="Wingdings" panose="05000000000000000000" pitchFamily="2" charset="2"/>
                  <a:buChar char="Ø"/>
                </a:pPr>
                <a:r>
                  <a:rPr lang="en-US" sz="2200" dirty="0"/>
                  <a:t> D = 5s</a:t>
                </a:r>
              </a:p>
              <a:p>
                <a:pPr lvl="8">
                  <a:buFont typeface="Wingdings" panose="05000000000000000000" pitchFamily="2" charset="2"/>
                  <a:buChar char="Ø"/>
                </a:pPr>
                <a:r>
                  <a:rPr lang="en-US" sz="2200" dirty="0"/>
                  <a:t>Generator inertia = 8.105</a:t>
                </a:r>
                <a14:m>
                  <m:oMath xmlns:m="http://schemas.openxmlformats.org/officeDocument/2006/math">
                    <m:r>
                      <a:rPr lang="en-US" sz="2200" b="0" i="1" smtClean="0">
                        <a:latin typeface="Cambria Math" panose="02040503050406030204" pitchFamily="18" charset="0"/>
                      </a:rPr>
                      <m:t>𝑘𝑔</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𝑚</m:t>
                        </m:r>
                      </m:e>
                      <m:sup>
                        <m:r>
                          <a:rPr lang="en-US" sz="2200" b="0" i="1" smtClean="0">
                            <a:latin typeface="Cambria Math" panose="02040503050406030204" pitchFamily="18" charset="0"/>
                          </a:rPr>
                          <m:t>2</m:t>
                        </m:r>
                      </m:sup>
                    </m:sSup>
                  </m:oMath>
                </a14:m>
                <a:endParaRPr lang="en-US" sz="2200" dirty="0"/>
              </a:p>
            </p:txBody>
          </p:sp>
        </mc:Choice>
        <mc:Fallback xmlns="">
          <p:sp>
            <p:nvSpPr>
              <p:cNvPr id="3" name="Content Placeholder 2">
                <a:extLst>
                  <a:ext uri="{FF2B5EF4-FFF2-40B4-BE49-F238E27FC236}">
                    <a16:creationId xmlns:a16="http://schemas.microsoft.com/office/drawing/2014/main" id="{9E9E04CD-B0C4-4D7D-B2EC-EB0FDF2B5297}"/>
                  </a:ext>
                </a:extLst>
              </p:cNvPr>
              <p:cNvSpPr>
                <a:spLocks noGrp="1" noRot="1" noChangeAspect="1" noMove="1" noResize="1" noEditPoints="1" noAdjustHandles="1" noChangeArrowheads="1" noChangeShapeType="1" noTextEdit="1"/>
              </p:cNvSpPr>
              <p:nvPr>
                <p:ph idx="1"/>
              </p:nvPr>
            </p:nvSpPr>
            <p:spPr>
              <a:blipFill>
                <a:blip r:embed="rId2"/>
                <a:stretch>
                  <a:fillRect l="-1212" t="-2576" r="-1152"/>
                </a:stretch>
              </a:blipFill>
            </p:spPr>
            <p:txBody>
              <a:bodyPr/>
              <a:lstStyle/>
              <a:p>
                <a:r>
                  <a:rPr lang="en-US">
                    <a:noFill/>
                  </a:rPr>
                  <a:t> </a:t>
                </a:r>
              </a:p>
            </p:txBody>
          </p:sp>
        </mc:Fallback>
      </mc:AlternateContent>
    </p:spTree>
    <p:extLst>
      <p:ext uri="{BB962C8B-B14F-4D97-AF65-F5344CB8AC3E}">
        <p14:creationId xmlns:p14="http://schemas.microsoft.com/office/powerpoint/2010/main" val="256528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5822AC-F44F-46A9-8A51-6D1EE757DF1C}"/>
              </a:ext>
            </a:extLst>
          </p:cNvPr>
          <p:cNvSpPr/>
          <p:nvPr/>
        </p:nvSpPr>
        <p:spPr>
          <a:xfrm>
            <a:off x="3557847" y="3882044"/>
            <a:ext cx="4721629" cy="714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DEB1A48-4F08-4E5F-AFBD-45210E92C72D}"/>
                  </a:ext>
                </a:extLst>
              </p:cNvPr>
              <p:cNvSpPr txBox="1"/>
              <p:nvPr/>
            </p:nvSpPr>
            <p:spPr>
              <a:xfrm>
                <a:off x="1203158" y="2117558"/>
                <a:ext cx="9865895" cy="3535007"/>
              </a:xfrm>
              <a:prstGeom prst="rect">
                <a:avLst/>
              </a:prstGeom>
              <a:noFill/>
            </p:spPr>
            <p:txBody>
              <a:bodyPr wrap="square" rtlCol="0">
                <a:spAutoFit/>
              </a:bodyPr>
              <a:lstStyle/>
              <a:p>
                <a:r>
                  <a:rPr lang="en-US" sz="2400" b="1" dirty="0"/>
                  <a:t>Methods of quantifying frequency deviation as Follows</a:t>
                </a:r>
              </a:p>
              <a:p>
                <a:r>
                  <a:rPr lang="en-US" sz="2000" dirty="0">
                    <a:effectLst/>
                    <a:ea typeface="SimSun" panose="02010600030101010101" pitchFamily="2" charset="-122"/>
                  </a:rPr>
                  <a:t>The frequency deviations can be quantified by a measure introduced as the total oscillation angle. That is the total angle deviation from a rotor at steady state this can be defined by the following equation. (Modified from the criteria used in [8])</a:t>
                </a:r>
              </a:p>
              <a:p>
                <a:endParaRPr lang="en-US" b="1" dirty="0"/>
              </a:p>
              <a:p>
                <a:endParaRPr lang="en-US" b="1" dirty="0"/>
              </a:p>
              <a:p>
                <a:r>
                  <a:rPr lang="en-US" b="1" dirty="0"/>
                  <a:t>					</a:t>
                </a:r>
                <a14:m>
                  <m:oMath xmlns:m="http://schemas.openxmlformats.org/officeDocument/2006/math">
                    <m:r>
                      <a:rPr lang="en-US" sz="240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i="1" smtClean="0">
                        <a:effectLst/>
                        <a:latin typeface="Cambria Math" panose="02040503050406030204" pitchFamily="18" charset="0"/>
                        <a:ea typeface="SimSun" panose="02010600030101010101" pitchFamily="2" charset="-122"/>
                        <a:cs typeface="Times New Roman" panose="02020603050405020304" pitchFamily="18" charset="0"/>
                      </a:rPr>
                      <m:t>𝐴𝑛𝑔𝑙𝑒</m:t>
                    </m:r>
                    <m:r>
                      <a:rPr lang="en-US" sz="240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i="1" smtClean="0">
                        <a:effectLst/>
                        <a:latin typeface="Cambria Math" panose="02040503050406030204" pitchFamily="18" charset="0"/>
                        <a:ea typeface="SimSun" panose="02010600030101010101" pitchFamily="2" charset="-122"/>
                        <a:cs typeface="Times New Roman" panose="02020603050405020304" pitchFamily="18" charset="0"/>
                      </a:rPr>
                      <m:t>𝑑𝑒𝑣𝑖𝑎𝑡𝑖𝑜𝑛</m:t>
                    </m:r>
                    <m:r>
                      <a:rPr lang="en-US" sz="2400" i="1" smtClean="0">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bHide m:val="on"/>
                        <m:supHide m:val="on"/>
                        <m:ctrlPr>
                          <a:rPr lang="en-US" sz="2400" i="1">
                            <a:effectLst/>
                            <a:latin typeface="Cambria Math" panose="02040503050406030204" pitchFamily="18" charset="0"/>
                          </a:rPr>
                        </m:ctrlPr>
                      </m:naryPr>
                      <m:sub/>
                      <m:sup/>
                      <m:e>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r>
                          <a:rPr lang="en-US" sz="2400" i="1">
                            <a:effectLst/>
                            <a:latin typeface="Cambria Math" panose="02040503050406030204" pitchFamily="18" charset="0"/>
                            <a:ea typeface="SimSun" panose="02010600030101010101" pitchFamily="2" charset="-122"/>
                            <a:cs typeface="Times New Roman" panose="02020603050405020304" pitchFamily="18" charset="0"/>
                          </a:rPr>
                          <m:t>𝜋</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𝑓</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nary>
                    <m:r>
                      <a:rPr lang="en-US" sz="2400" i="1">
                        <a:effectLst/>
                        <a:latin typeface="Cambria Math" panose="02040503050406030204" pitchFamily="18" charset="0"/>
                        <a:ea typeface="SimSun" panose="02010600030101010101" pitchFamily="2" charset="-122"/>
                        <a:cs typeface="Times New Roman" panose="02020603050405020304" pitchFamily="18" charset="0"/>
                      </a:rPr>
                      <m:t>𝑑𝑡</m:t>
                    </m:r>
                  </m:oMath>
                </a14:m>
                <a:endParaRPr lang="en-US" sz="2400" i="1" dirty="0">
                  <a:effectLst/>
                  <a:latin typeface="Cambria Math" panose="02040503050406030204" pitchFamily="18" charset="0"/>
                  <a:ea typeface="SimSun" panose="02010600030101010101" pitchFamily="2" charset="-122"/>
                  <a:cs typeface="Times New Roman" panose="02020603050405020304" pitchFamily="18" charset="0"/>
                </a:endParaRPr>
              </a:p>
              <a:p>
                <a:endParaRPr lang="en-US" sz="1800" i="1" dirty="0">
                  <a:effectLst/>
                  <a:latin typeface="Cambria Math" panose="02040503050406030204" pitchFamily="18" charset="0"/>
                  <a:ea typeface="SimSun" panose="02010600030101010101" pitchFamily="2" charset="-122"/>
                  <a:cs typeface="Times New Roman" panose="02020603050405020304" pitchFamily="18" charset="0"/>
                </a:endParaRPr>
              </a:p>
              <a:p>
                <a14:m>
                  <m:oMath xmlns:m="http://schemas.openxmlformats.org/officeDocument/2006/math">
                    <m:r>
                      <a:rPr lang="en-US" sz="2000" i="1">
                        <a:latin typeface="Cambria Math" panose="02040503050406030204" pitchFamily="18" charset="0"/>
                      </a:rPr>
                      <m:t>𝑓</m:t>
                    </m:r>
                  </m:oMath>
                </a14:m>
                <a:r>
                  <a:rPr lang="en-US" sz="2000" i="1" dirty="0"/>
                  <a:t> </a:t>
                </a:r>
                <a:r>
                  <a:rPr lang="en-US" sz="2000" dirty="0"/>
                  <a:t>- frequency</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0</m:t>
                        </m:r>
                      </m:sub>
                    </m:sSub>
                  </m:oMath>
                </a14:m>
                <a:r>
                  <a:rPr lang="en-US" sz="2000" dirty="0"/>
                  <a:t> – nominal frequency before the disturbance</a:t>
                </a:r>
              </a:p>
              <a:p>
                <a14:m>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b="1" dirty="0"/>
                  <a:t> </a:t>
                </a:r>
              </a:p>
            </p:txBody>
          </p:sp>
        </mc:Choice>
        <mc:Fallback xmlns="">
          <p:sp>
            <p:nvSpPr>
              <p:cNvPr id="4" name="TextBox 3">
                <a:extLst>
                  <a:ext uri="{FF2B5EF4-FFF2-40B4-BE49-F238E27FC236}">
                    <a16:creationId xmlns:a16="http://schemas.microsoft.com/office/drawing/2014/main" id="{DDEB1A48-4F08-4E5F-AFBD-45210E92C72D}"/>
                  </a:ext>
                </a:extLst>
              </p:cNvPr>
              <p:cNvSpPr txBox="1">
                <a:spLocks noRot="1" noChangeAspect="1" noMove="1" noResize="1" noEditPoints="1" noAdjustHandles="1" noChangeArrowheads="1" noChangeShapeType="1" noTextEdit="1"/>
              </p:cNvSpPr>
              <p:nvPr/>
            </p:nvSpPr>
            <p:spPr>
              <a:xfrm>
                <a:off x="1203158" y="2117558"/>
                <a:ext cx="9865895" cy="3535007"/>
              </a:xfrm>
              <a:prstGeom prst="rect">
                <a:avLst/>
              </a:prstGeom>
              <a:blipFill>
                <a:blip r:embed="rId2"/>
                <a:stretch>
                  <a:fillRect l="-926" t="-1379"/>
                </a:stretch>
              </a:blipFill>
            </p:spPr>
            <p:txBody>
              <a:bodyPr/>
              <a:lstStyle/>
              <a:p>
                <a:r>
                  <a:rPr lang="en-US">
                    <a:noFill/>
                  </a:rPr>
                  <a:t> </a:t>
                </a:r>
              </a:p>
            </p:txBody>
          </p:sp>
        </mc:Fallback>
      </mc:AlternateContent>
    </p:spTree>
    <p:extLst>
      <p:ext uri="{BB962C8B-B14F-4D97-AF65-F5344CB8AC3E}">
        <p14:creationId xmlns:p14="http://schemas.microsoft.com/office/powerpoint/2010/main" val="2066730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FC8-1AEA-4A5F-B7B8-21A967932E2A}"/>
              </a:ext>
            </a:extLst>
          </p:cNvPr>
          <p:cNvSpPr>
            <a:spLocks noGrp="1"/>
          </p:cNvSpPr>
          <p:nvPr>
            <p:ph type="title"/>
          </p:nvPr>
        </p:nvSpPr>
        <p:spPr/>
        <p:txBody>
          <a:bodyPr>
            <a:normAutofit/>
          </a:bodyPr>
          <a:lstStyle/>
          <a:p>
            <a:pPr algn="ctr"/>
            <a:r>
              <a:rPr lang="en-US" sz="4000" dirty="0"/>
              <a:t>Results of the system for 5% disturbance from the nominal load (2.5kW)</a:t>
            </a:r>
          </a:p>
        </p:txBody>
      </p:sp>
      <p:pic>
        <p:nvPicPr>
          <p:cNvPr id="27" name="Content Placeholder 26">
            <a:extLst>
              <a:ext uri="{FF2B5EF4-FFF2-40B4-BE49-F238E27FC236}">
                <a16:creationId xmlns:a16="http://schemas.microsoft.com/office/drawing/2014/main" id="{7B19DAD1-A4EA-40A8-AE37-F8F603023693}"/>
              </a:ext>
            </a:extLst>
          </p:cNvPr>
          <p:cNvPicPr>
            <a:picLocks noGrp="1" noChangeAspect="1"/>
          </p:cNvPicPr>
          <p:nvPr>
            <p:ph sz="half" idx="1"/>
          </p:nvPr>
        </p:nvPicPr>
        <p:blipFill rotWithShape="1">
          <a:blip r:embed="rId2"/>
          <a:srcRect t="8089" r="3211"/>
          <a:stretch/>
        </p:blipFill>
        <p:spPr>
          <a:xfrm>
            <a:off x="385011" y="2410691"/>
            <a:ext cx="6811754" cy="3632663"/>
          </a:xfrm>
        </p:spPr>
      </p:pic>
      <p:sp>
        <p:nvSpPr>
          <p:cNvPr id="28" name="Text Placeholder 27">
            <a:extLst>
              <a:ext uri="{FF2B5EF4-FFF2-40B4-BE49-F238E27FC236}">
                <a16:creationId xmlns:a16="http://schemas.microsoft.com/office/drawing/2014/main" id="{0C0942EA-654D-426A-B317-9F20CD7D465D}"/>
              </a:ext>
            </a:extLst>
          </p:cNvPr>
          <p:cNvSpPr>
            <a:spLocks noGrp="1"/>
          </p:cNvSpPr>
          <p:nvPr>
            <p:ph sz="half" idx="2"/>
          </p:nvPr>
        </p:nvSpPr>
        <p:spPr>
          <a:xfrm>
            <a:off x="7315200" y="1845735"/>
            <a:ext cx="4491788" cy="4474854"/>
          </a:xfrm>
        </p:spPr>
        <p:txBody>
          <a:bodyPr>
            <a:normAutofit/>
          </a:bodyPr>
          <a:lstStyle/>
          <a:p>
            <a:pPr marL="0" indent="0" algn="ctr">
              <a:buNone/>
            </a:pPr>
            <a:r>
              <a:rPr lang="en-US" cap="none" dirty="0">
                <a:solidFill>
                  <a:schemeClr val="bg2">
                    <a:lumMod val="50000"/>
                  </a:schemeClr>
                </a:solidFill>
              </a:rPr>
              <a:t> </a:t>
            </a:r>
            <a:endParaRPr lang="en-US" dirty="0">
              <a:solidFill>
                <a:srgbClr val="C00000"/>
              </a:solidFill>
            </a:endParaRPr>
          </a:p>
          <a:p>
            <a:pPr algn="ctr">
              <a:buFont typeface="Wingdings" panose="05000000000000000000" pitchFamily="2" charset="2"/>
              <a:buChar char="v"/>
            </a:pPr>
            <a:endParaRPr lang="en-US" cap="none" dirty="0">
              <a:solidFill>
                <a:srgbClr val="C00000"/>
              </a:solidFill>
            </a:endParaRPr>
          </a:p>
          <a:p>
            <a:pPr algn="ctr">
              <a:buFont typeface="Wingdings" panose="05000000000000000000" pitchFamily="2" charset="2"/>
              <a:buChar char="v"/>
            </a:pPr>
            <a:endParaRPr lang="en-US" dirty="0">
              <a:solidFill>
                <a:srgbClr val="C00000"/>
              </a:solidFill>
            </a:endParaRPr>
          </a:p>
          <a:p>
            <a:pPr algn="ctr">
              <a:buFont typeface="Wingdings" panose="05000000000000000000" pitchFamily="2" charset="2"/>
              <a:buChar char="v"/>
            </a:pPr>
            <a:endParaRPr lang="en-US" cap="none" dirty="0">
              <a:solidFill>
                <a:srgbClr val="C00000"/>
              </a:solidFill>
            </a:endParaRPr>
          </a:p>
          <a:p>
            <a:pPr algn="ctr">
              <a:buFont typeface="Wingdings" panose="05000000000000000000" pitchFamily="2" charset="2"/>
              <a:buChar char="v"/>
            </a:pPr>
            <a:endParaRPr lang="en-US" dirty="0">
              <a:solidFill>
                <a:srgbClr val="C00000"/>
              </a:solidFill>
            </a:endParaRPr>
          </a:p>
          <a:p>
            <a:pPr algn="ctr">
              <a:buFont typeface="Wingdings" panose="05000000000000000000" pitchFamily="2" charset="2"/>
              <a:buChar char="v"/>
            </a:pPr>
            <a:endParaRPr lang="en-US" cap="none" dirty="0">
              <a:solidFill>
                <a:srgbClr val="C00000"/>
              </a:solidFill>
            </a:endParaRPr>
          </a:p>
          <a:p>
            <a:pPr marL="0" indent="0" algn="ctr">
              <a:buNone/>
            </a:pPr>
            <a:endParaRPr lang="en-US" dirty="0">
              <a:solidFill>
                <a:schemeClr val="tx1"/>
              </a:solidFill>
            </a:endParaRPr>
          </a:p>
          <a:p>
            <a:pPr marL="0" indent="0" algn="ctr">
              <a:buNone/>
            </a:pPr>
            <a:r>
              <a:rPr lang="en-US" cap="none" dirty="0">
                <a:solidFill>
                  <a:schemeClr val="tx1"/>
                </a:solidFill>
              </a:rPr>
              <a:t>Peak</a:t>
            </a:r>
            <a:r>
              <a:rPr lang="en-US" dirty="0">
                <a:solidFill>
                  <a:schemeClr val="tx1"/>
                </a:solidFill>
              </a:rPr>
              <a:t>-peak frequency improvement with virtual inertia J = 39.02%</a:t>
            </a:r>
            <a:endParaRPr lang="en-US" cap="none" dirty="0">
              <a:solidFill>
                <a:schemeClr val="tx1"/>
              </a:solidFill>
            </a:endParaRPr>
          </a:p>
          <a:p>
            <a:pPr marL="0" indent="0" algn="ctr">
              <a:buNone/>
            </a:pPr>
            <a:endParaRPr lang="en-US" cap="none" dirty="0">
              <a:solidFill>
                <a:srgbClr val="C00000"/>
              </a:solidFill>
            </a:endParaRPr>
          </a:p>
          <a:p>
            <a:pPr marL="0" indent="0" algn="ctr">
              <a:buNone/>
            </a:pPr>
            <a:endParaRPr lang="en-US" cap="none" dirty="0">
              <a:solidFill>
                <a:srgbClr val="C00000"/>
              </a:solidFill>
            </a:endParaRPr>
          </a:p>
        </p:txBody>
      </p:sp>
      <p:graphicFrame>
        <p:nvGraphicFramePr>
          <p:cNvPr id="5" name="Table 4">
            <a:extLst>
              <a:ext uri="{FF2B5EF4-FFF2-40B4-BE49-F238E27FC236}">
                <a16:creationId xmlns:a16="http://schemas.microsoft.com/office/drawing/2014/main" id="{B4346971-6BC7-4A2D-8AE5-841048BE9D6A}"/>
              </a:ext>
            </a:extLst>
          </p:cNvPr>
          <p:cNvGraphicFramePr>
            <a:graphicFrameLocks noGrp="1"/>
          </p:cNvGraphicFramePr>
          <p:nvPr>
            <p:extLst>
              <p:ext uri="{D42A27DB-BD31-4B8C-83A1-F6EECF244321}">
                <p14:modId xmlns:p14="http://schemas.microsoft.com/office/powerpoint/2010/main" val="4207744184"/>
              </p:ext>
            </p:extLst>
          </p:nvPr>
        </p:nvGraphicFramePr>
        <p:xfrm>
          <a:off x="7377545" y="2342849"/>
          <a:ext cx="4367097" cy="2701323"/>
        </p:xfrm>
        <a:graphic>
          <a:graphicData uri="http://schemas.openxmlformats.org/drawingml/2006/table">
            <a:tbl>
              <a:tblPr firstRow="1" bandRow="1">
                <a:tableStyleId>{5C22544A-7EE6-4342-B048-85BDC9FD1C3A}</a:tableStyleId>
              </a:tblPr>
              <a:tblGrid>
                <a:gridCol w="1455699">
                  <a:extLst>
                    <a:ext uri="{9D8B030D-6E8A-4147-A177-3AD203B41FA5}">
                      <a16:colId xmlns:a16="http://schemas.microsoft.com/office/drawing/2014/main" val="373382426"/>
                    </a:ext>
                  </a:extLst>
                </a:gridCol>
                <a:gridCol w="1455699">
                  <a:extLst>
                    <a:ext uri="{9D8B030D-6E8A-4147-A177-3AD203B41FA5}">
                      <a16:colId xmlns:a16="http://schemas.microsoft.com/office/drawing/2014/main" val="3144807479"/>
                    </a:ext>
                  </a:extLst>
                </a:gridCol>
                <a:gridCol w="1455699">
                  <a:extLst>
                    <a:ext uri="{9D8B030D-6E8A-4147-A177-3AD203B41FA5}">
                      <a16:colId xmlns:a16="http://schemas.microsoft.com/office/drawing/2014/main" val="3752127592"/>
                    </a:ext>
                  </a:extLst>
                </a:gridCol>
              </a:tblGrid>
              <a:tr h="638792">
                <a:tc>
                  <a:txBody>
                    <a:bodyPr/>
                    <a:lstStyle/>
                    <a:p>
                      <a:pPr algn="ctr"/>
                      <a:r>
                        <a:rPr lang="en-US" sz="1400" dirty="0"/>
                        <a:t>Parameters</a:t>
                      </a:r>
                    </a:p>
                  </a:txBody>
                  <a:tcPr anchor="ctr"/>
                </a:tc>
                <a:tc>
                  <a:txBody>
                    <a:bodyPr/>
                    <a:lstStyle/>
                    <a:p>
                      <a:pPr algn="ctr"/>
                      <a:r>
                        <a:rPr lang="en-US" sz="1400" dirty="0"/>
                        <a:t>With Virtual Inertia J</a:t>
                      </a:r>
                    </a:p>
                  </a:txBody>
                  <a:tcPr anchor="ctr"/>
                </a:tc>
                <a:tc>
                  <a:txBody>
                    <a:bodyPr/>
                    <a:lstStyle/>
                    <a:p>
                      <a:pPr algn="ctr"/>
                      <a:r>
                        <a:rPr lang="en-US" sz="1400" dirty="0"/>
                        <a:t>Without Virtual Inertia J</a:t>
                      </a:r>
                    </a:p>
                  </a:txBody>
                  <a:tcPr anchor="ctr"/>
                </a:tc>
                <a:extLst>
                  <a:ext uri="{0D108BD9-81ED-4DB2-BD59-A6C34878D82A}">
                    <a16:rowId xmlns:a16="http://schemas.microsoft.com/office/drawing/2014/main" val="579531788"/>
                  </a:ext>
                </a:extLst>
              </a:tr>
              <a:tr h="480163">
                <a:tc>
                  <a:txBody>
                    <a:bodyPr/>
                    <a:lstStyle/>
                    <a:p>
                      <a:pPr algn="ctr"/>
                      <a:r>
                        <a:rPr lang="en-US" sz="1400" dirty="0"/>
                        <a:t>Lowest Point (Hz)</a:t>
                      </a:r>
                    </a:p>
                  </a:txBody>
                  <a:tcPr anchor="ctr"/>
                </a:tc>
                <a:tc>
                  <a:txBody>
                    <a:bodyPr/>
                    <a:lstStyle/>
                    <a:p>
                      <a:pPr algn="ctr"/>
                      <a:r>
                        <a:rPr lang="en-US" sz="1400" dirty="0"/>
                        <a:t>49.63</a:t>
                      </a:r>
                    </a:p>
                  </a:txBody>
                  <a:tcPr anchor="ctr"/>
                </a:tc>
                <a:tc>
                  <a:txBody>
                    <a:bodyPr/>
                    <a:lstStyle/>
                    <a:p>
                      <a:pPr algn="ctr"/>
                      <a:r>
                        <a:rPr lang="en-US" sz="1400" dirty="0"/>
                        <a:t>49.55</a:t>
                      </a:r>
                    </a:p>
                  </a:txBody>
                  <a:tcPr anchor="ctr"/>
                </a:tc>
                <a:extLst>
                  <a:ext uri="{0D108BD9-81ED-4DB2-BD59-A6C34878D82A}">
                    <a16:rowId xmlns:a16="http://schemas.microsoft.com/office/drawing/2014/main" val="602784347"/>
                  </a:ext>
                </a:extLst>
              </a:tr>
              <a:tr h="480163">
                <a:tc>
                  <a:txBody>
                    <a:bodyPr/>
                    <a:lstStyle/>
                    <a:p>
                      <a:pPr algn="ctr"/>
                      <a:r>
                        <a:rPr lang="en-US" sz="1400" dirty="0"/>
                        <a:t>Highest Point (Hz)</a:t>
                      </a:r>
                    </a:p>
                  </a:txBody>
                  <a:tcPr anchor="ctr"/>
                </a:tc>
                <a:tc>
                  <a:txBody>
                    <a:bodyPr/>
                    <a:lstStyle/>
                    <a:p>
                      <a:pPr algn="ctr"/>
                      <a:r>
                        <a:rPr lang="en-US" sz="1400" dirty="0"/>
                        <a:t>50.04</a:t>
                      </a:r>
                    </a:p>
                  </a:txBody>
                  <a:tcPr anchor="ctr"/>
                </a:tc>
                <a:tc>
                  <a:txBody>
                    <a:bodyPr/>
                    <a:lstStyle/>
                    <a:p>
                      <a:pPr algn="ctr"/>
                      <a:r>
                        <a:rPr lang="en-US" sz="1400" dirty="0"/>
                        <a:t>50.12</a:t>
                      </a:r>
                    </a:p>
                  </a:txBody>
                  <a:tcPr anchor="ctr"/>
                </a:tc>
                <a:extLst>
                  <a:ext uri="{0D108BD9-81ED-4DB2-BD59-A6C34878D82A}">
                    <a16:rowId xmlns:a16="http://schemas.microsoft.com/office/drawing/2014/main" val="3262793731"/>
                  </a:ext>
                </a:extLst>
              </a:tr>
              <a:tr h="480163">
                <a:tc>
                  <a:txBody>
                    <a:bodyPr/>
                    <a:lstStyle/>
                    <a:p>
                      <a:pPr algn="ctr"/>
                      <a:r>
                        <a:rPr lang="en-US" sz="1400" dirty="0"/>
                        <a:t>Settling Time (s)</a:t>
                      </a:r>
                    </a:p>
                  </a:txBody>
                  <a:tcPr anchor="ctr"/>
                </a:tc>
                <a:tc>
                  <a:txBody>
                    <a:bodyPr/>
                    <a:lstStyle/>
                    <a:p>
                      <a:pPr algn="ctr"/>
                      <a:r>
                        <a:rPr lang="en-US" sz="1400" dirty="0"/>
                        <a:t>7.490</a:t>
                      </a:r>
                    </a:p>
                  </a:txBody>
                  <a:tcPr anchor="ctr"/>
                </a:tc>
                <a:tc>
                  <a:txBody>
                    <a:bodyPr/>
                    <a:lstStyle/>
                    <a:p>
                      <a:pPr algn="ctr"/>
                      <a:r>
                        <a:rPr lang="en-US" sz="1400" dirty="0"/>
                        <a:t>13.183</a:t>
                      </a:r>
                    </a:p>
                  </a:txBody>
                  <a:tcPr anchor="ctr"/>
                </a:tc>
                <a:extLst>
                  <a:ext uri="{0D108BD9-81ED-4DB2-BD59-A6C34878D82A}">
                    <a16:rowId xmlns:a16="http://schemas.microsoft.com/office/drawing/2014/main" val="2436769888"/>
                  </a:ext>
                </a:extLst>
              </a:tr>
              <a:tr h="584045">
                <a:tc>
                  <a:txBody>
                    <a:bodyPr/>
                    <a:lstStyle/>
                    <a:p>
                      <a:pPr algn="ctr"/>
                      <a:r>
                        <a:rPr lang="en-US" sz="1400" dirty="0"/>
                        <a:t>Quantified Value (rad)</a:t>
                      </a:r>
                    </a:p>
                  </a:txBody>
                  <a:tcPr anchor="ctr"/>
                </a:tc>
                <a:tc>
                  <a:txBody>
                    <a:bodyPr/>
                    <a:lstStyle/>
                    <a:p>
                      <a:pPr algn="ctr"/>
                      <a:r>
                        <a:rPr lang="en-US" sz="1400" dirty="0"/>
                        <a:t>16.97</a:t>
                      </a:r>
                    </a:p>
                  </a:txBody>
                  <a:tcPr anchor="ctr"/>
                </a:tc>
                <a:tc>
                  <a:txBody>
                    <a:bodyPr/>
                    <a:lstStyle/>
                    <a:p>
                      <a:pPr algn="ctr"/>
                      <a:r>
                        <a:rPr lang="en-US" sz="1400" dirty="0"/>
                        <a:t>20.35</a:t>
                      </a:r>
                    </a:p>
                  </a:txBody>
                  <a:tcPr anchor="ctr"/>
                </a:tc>
                <a:extLst>
                  <a:ext uri="{0D108BD9-81ED-4DB2-BD59-A6C34878D82A}">
                    <a16:rowId xmlns:a16="http://schemas.microsoft.com/office/drawing/2014/main" val="1155742432"/>
                  </a:ext>
                </a:extLst>
              </a:tr>
            </a:tbl>
          </a:graphicData>
        </a:graphic>
      </p:graphicFrame>
      <p:sp>
        <p:nvSpPr>
          <p:cNvPr id="3" name="TextBox 2">
            <a:extLst>
              <a:ext uri="{FF2B5EF4-FFF2-40B4-BE49-F238E27FC236}">
                <a16:creationId xmlns:a16="http://schemas.microsoft.com/office/drawing/2014/main" id="{93317CE0-39F6-4C93-832D-2684A8F5004F}"/>
              </a:ext>
            </a:extLst>
          </p:cNvPr>
          <p:cNvSpPr txBox="1"/>
          <p:nvPr/>
        </p:nvSpPr>
        <p:spPr>
          <a:xfrm>
            <a:off x="523559" y="1931953"/>
            <a:ext cx="5785802" cy="369332"/>
          </a:xfrm>
          <a:prstGeom prst="rect">
            <a:avLst/>
          </a:prstGeom>
          <a:noFill/>
        </p:spPr>
        <p:txBody>
          <a:bodyPr wrap="square" rtlCol="0">
            <a:spAutoFit/>
          </a:bodyPr>
          <a:lstStyle/>
          <a:p>
            <a:r>
              <a:rPr lang="en-US" cap="none" dirty="0">
                <a:solidFill>
                  <a:schemeClr val="bg2">
                    <a:lumMod val="50000"/>
                  </a:schemeClr>
                </a:solidFill>
              </a:rPr>
              <a:t>With virtual inertia with constant J</a:t>
            </a:r>
            <a:r>
              <a:rPr lang="en-US" cap="none" dirty="0">
                <a:solidFill>
                  <a:schemeClr val="accent2"/>
                </a:solidFill>
              </a:rPr>
              <a:t> </a:t>
            </a:r>
            <a:r>
              <a:rPr lang="en-US" cap="none" dirty="0"/>
              <a:t>vs </a:t>
            </a:r>
            <a:r>
              <a:rPr lang="en-US" cap="none" dirty="0">
                <a:solidFill>
                  <a:srgbClr val="C00000"/>
                </a:solidFill>
              </a:rPr>
              <a:t>Without virtual inertia</a:t>
            </a:r>
            <a:endParaRPr lang="en-US" dirty="0"/>
          </a:p>
        </p:txBody>
      </p:sp>
    </p:spTree>
    <p:extLst>
      <p:ext uri="{BB962C8B-B14F-4D97-AF65-F5344CB8AC3E}">
        <p14:creationId xmlns:p14="http://schemas.microsoft.com/office/powerpoint/2010/main" val="4016063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FC8-1AEA-4A5F-B7B8-21A967932E2A}"/>
              </a:ext>
            </a:extLst>
          </p:cNvPr>
          <p:cNvSpPr>
            <a:spLocks noGrp="1"/>
          </p:cNvSpPr>
          <p:nvPr>
            <p:ph type="title"/>
          </p:nvPr>
        </p:nvSpPr>
        <p:spPr/>
        <p:txBody>
          <a:bodyPr>
            <a:normAutofit/>
          </a:bodyPr>
          <a:lstStyle/>
          <a:p>
            <a:pPr algn="ctr"/>
            <a:r>
              <a:rPr lang="en-US" sz="4000" dirty="0"/>
              <a:t>Results of the system for 5% disturbance from the nominal load (2.5kW)</a:t>
            </a:r>
          </a:p>
        </p:txBody>
      </p:sp>
      <p:pic>
        <p:nvPicPr>
          <p:cNvPr id="6" name="Content Placeholder 5">
            <a:extLst>
              <a:ext uri="{FF2B5EF4-FFF2-40B4-BE49-F238E27FC236}">
                <a16:creationId xmlns:a16="http://schemas.microsoft.com/office/drawing/2014/main" id="{EE360111-9161-4C8F-BFD0-1AD09541F2C9}"/>
              </a:ext>
            </a:extLst>
          </p:cNvPr>
          <p:cNvPicPr>
            <a:picLocks noGrp="1" noChangeAspect="1"/>
          </p:cNvPicPr>
          <p:nvPr>
            <p:ph sz="half" idx="1"/>
          </p:nvPr>
        </p:nvPicPr>
        <p:blipFill rotWithShape="1">
          <a:blip r:embed="rId2"/>
          <a:srcRect t="8388" r="1247"/>
          <a:stretch/>
        </p:blipFill>
        <p:spPr>
          <a:xfrm>
            <a:off x="385013" y="2347363"/>
            <a:ext cx="6855372" cy="3953684"/>
          </a:xfrm>
        </p:spPr>
      </p:pic>
      <p:sp>
        <p:nvSpPr>
          <p:cNvPr id="28" name="Text Placeholder 27">
            <a:extLst>
              <a:ext uri="{FF2B5EF4-FFF2-40B4-BE49-F238E27FC236}">
                <a16:creationId xmlns:a16="http://schemas.microsoft.com/office/drawing/2014/main" id="{0C0942EA-654D-426A-B317-9F20CD7D465D}"/>
              </a:ext>
            </a:extLst>
          </p:cNvPr>
          <p:cNvSpPr>
            <a:spLocks noGrp="1"/>
          </p:cNvSpPr>
          <p:nvPr>
            <p:ph sz="half" idx="2"/>
          </p:nvPr>
        </p:nvSpPr>
        <p:spPr>
          <a:xfrm>
            <a:off x="7351077" y="4596938"/>
            <a:ext cx="4840923" cy="3660516"/>
          </a:xfrm>
        </p:spPr>
        <p:txBody>
          <a:bodyPr/>
          <a:lstStyle/>
          <a:p>
            <a:pPr marL="342900" indent="-342900" algn="ctr">
              <a:buFont typeface="Wingdings" panose="05000000000000000000" pitchFamily="2" charset="2"/>
              <a:buChar char="v"/>
            </a:pPr>
            <a:endParaRPr lang="en-US" cap="none" dirty="0">
              <a:solidFill>
                <a:schemeClr val="accent1">
                  <a:lumMod val="75000"/>
                </a:schemeClr>
              </a:solidFill>
            </a:endParaRPr>
          </a:p>
          <a:p>
            <a:pPr marL="0" indent="0">
              <a:buNone/>
            </a:pPr>
            <a:r>
              <a:rPr lang="en-US" dirty="0">
                <a:solidFill>
                  <a:schemeClr val="tx1"/>
                </a:solidFill>
              </a:rPr>
              <a:t> Peak-peak frequency improvement with alternating virtual inertia J = 7.89% </a:t>
            </a:r>
          </a:p>
          <a:p>
            <a:pPr marL="0" indent="0">
              <a:buNone/>
            </a:pPr>
            <a:endParaRPr lang="en-US" dirty="0">
              <a:solidFill>
                <a:schemeClr val="tx1"/>
              </a:solidFill>
            </a:endParaRPr>
          </a:p>
        </p:txBody>
      </p:sp>
      <p:graphicFrame>
        <p:nvGraphicFramePr>
          <p:cNvPr id="5" name="Table 4">
            <a:extLst>
              <a:ext uri="{FF2B5EF4-FFF2-40B4-BE49-F238E27FC236}">
                <a16:creationId xmlns:a16="http://schemas.microsoft.com/office/drawing/2014/main" id="{2D7B1A73-1CBD-4DC1-854E-BD29BFE870A2}"/>
              </a:ext>
            </a:extLst>
          </p:cNvPr>
          <p:cNvGraphicFramePr>
            <a:graphicFrameLocks noGrp="1"/>
          </p:cNvGraphicFramePr>
          <p:nvPr>
            <p:extLst>
              <p:ext uri="{D42A27DB-BD31-4B8C-83A1-F6EECF244321}">
                <p14:modId xmlns:p14="http://schemas.microsoft.com/office/powerpoint/2010/main" val="2287155995"/>
              </p:ext>
            </p:extLst>
          </p:nvPr>
        </p:nvGraphicFramePr>
        <p:xfrm>
          <a:off x="7351077" y="2347363"/>
          <a:ext cx="4539039" cy="2579907"/>
        </p:xfrm>
        <a:graphic>
          <a:graphicData uri="http://schemas.openxmlformats.org/drawingml/2006/table">
            <a:tbl>
              <a:tblPr firstRow="1" bandRow="1">
                <a:tableStyleId>{5C22544A-7EE6-4342-B048-85BDC9FD1C3A}</a:tableStyleId>
              </a:tblPr>
              <a:tblGrid>
                <a:gridCol w="1513013">
                  <a:extLst>
                    <a:ext uri="{9D8B030D-6E8A-4147-A177-3AD203B41FA5}">
                      <a16:colId xmlns:a16="http://schemas.microsoft.com/office/drawing/2014/main" val="373382426"/>
                    </a:ext>
                  </a:extLst>
                </a:gridCol>
                <a:gridCol w="1513013">
                  <a:extLst>
                    <a:ext uri="{9D8B030D-6E8A-4147-A177-3AD203B41FA5}">
                      <a16:colId xmlns:a16="http://schemas.microsoft.com/office/drawing/2014/main" val="3144807479"/>
                    </a:ext>
                  </a:extLst>
                </a:gridCol>
                <a:gridCol w="1513013">
                  <a:extLst>
                    <a:ext uri="{9D8B030D-6E8A-4147-A177-3AD203B41FA5}">
                      <a16:colId xmlns:a16="http://schemas.microsoft.com/office/drawing/2014/main" val="3752127592"/>
                    </a:ext>
                  </a:extLst>
                </a:gridCol>
              </a:tblGrid>
              <a:tr h="633405">
                <a:tc>
                  <a:txBody>
                    <a:bodyPr/>
                    <a:lstStyle/>
                    <a:p>
                      <a:pPr algn="ctr"/>
                      <a:r>
                        <a:rPr lang="en-US" sz="1400" dirty="0"/>
                        <a:t>Parameters</a:t>
                      </a:r>
                    </a:p>
                  </a:txBody>
                  <a:tcPr anchor="ctr"/>
                </a:tc>
                <a:tc>
                  <a:txBody>
                    <a:bodyPr/>
                    <a:lstStyle/>
                    <a:p>
                      <a:pPr algn="ctr"/>
                      <a:r>
                        <a:rPr lang="en-US" sz="1400" dirty="0"/>
                        <a:t>With Constant Virtual Inertia J</a:t>
                      </a:r>
                    </a:p>
                  </a:txBody>
                  <a:tcPr anchor="ctr"/>
                </a:tc>
                <a:tc>
                  <a:txBody>
                    <a:bodyPr/>
                    <a:lstStyle/>
                    <a:p>
                      <a:pPr algn="ctr"/>
                      <a:r>
                        <a:rPr lang="en-US" sz="1400" dirty="0"/>
                        <a:t>With Alternating Virtual Inertia J</a:t>
                      </a:r>
                    </a:p>
                  </a:txBody>
                  <a:tcPr anchor="ctr"/>
                </a:tc>
                <a:extLst>
                  <a:ext uri="{0D108BD9-81ED-4DB2-BD59-A6C34878D82A}">
                    <a16:rowId xmlns:a16="http://schemas.microsoft.com/office/drawing/2014/main" val="579531788"/>
                  </a:ext>
                </a:extLst>
              </a:tr>
              <a:tr h="476114">
                <a:tc>
                  <a:txBody>
                    <a:bodyPr/>
                    <a:lstStyle/>
                    <a:p>
                      <a:pPr algn="ctr"/>
                      <a:r>
                        <a:rPr lang="en-US" sz="1400" dirty="0"/>
                        <a:t>Lowest Point (Hz)</a:t>
                      </a:r>
                    </a:p>
                  </a:txBody>
                  <a:tcPr anchor="ctr"/>
                </a:tc>
                <a:tc>
                  <a:txBody>
                    <a:bodyPr/>
                    <a:lstStyle/>
                    <a:p>
                      <a:pPr algn="ctr"/>
                      <a:r>
                        <a:rPr lang="en-US" sz="1400" dirty="0"/>
                        <a:t>49.63</a:t>
                      </a:r>
                    </a:p>
                  </a:txBody>
                  <a:tcPr anchor="ctr"/>
                </a:tc>
                <a:tc>
                  <a:txBody>
                    <a:bodyPr/>
                    <a:lstStyle/>
                    <a:p>
                      <a:pPr algn="ctr"/>
                      <a:r>
                        <a:rPr lang="en-US" sz="1400" dirty="0"/>
                        <a:t>49.64</a:t>
                      </a:r>
                    </a:p>
                  </a:txBody>
                  <a:tcPr anchor="ctr"/>
                </a:tc>
                <a:extLst>
                  <a:ext uri="{0D108BD9-81ED-4DB2-BD59-A6C34878D82A}">
                    <a16:rowId xmlns:a16="http://schemas.microsoft.com/office/drawing/2014/main" val="602784347"/>
                  </a:ext>
                </a:extLst>
              </a:tr>
              <a:tr h="476114">
                <a:tc>
                  <a:txBody>
                    <a:bodyPr/>
                    <a:lstStyle/>
                    <a:p>
                      <a:pPr algn="ctr"/>
                      <a:r>
                        <a:rPr lang="en-US" sz="1400" dirty="0"/>
                        <a:t>Highest Point (Hz)</a:t>
                      </a:r>
                    </a:p>
                  </a:txBody>
                  <a:tcPr anchor="ctr"/>
                </a:tc>
                <a:tc>
                  <a:txBody>
                    <a:bodyPr/>
                    <a:lstStyle/>
                    <a:p>
                      <a:pPr algn="ctr"/>
                      <a:r>
                        <a:rPr lang="en-US" sz="1400" dirty="0"/>
                        <a:t>50.04</a:t>
                      </a:r>
                    </a:p>
                  </a:txBody>
                  <a:tcPr anchor="ctr"/>
                </a:tc>
                <a:tc>
                  <a:txBody>
                    <a:bodyPr/>
                    <a:lstStyle/>
                    <a:p>
                      <a:pPr algn="ctr"/>
                      <a:r>
                        <a:rPr lang="en-US" sz="1400" dirty="0"/>
                        <a:t>50.02</a:t>
                      </a:r>
                    </a:p>
                  </a:txBody>
                  <a:tcPr anchor="ctr"/>
                </a:tc>
                <a:extLst>
                  <a:ext uri="{0D108BD9-81ED-4DB2-BD59-A6C34878D82A}">
                    <a16:rowId xmlns:a16="http://schemas.microsoft.com/office/drawing/2014/main" val="3262793731"/>
                  </a:ext>
                </a:extLst>
              </a:tr>
              <a:tr h="476114">
                <a:tc>
                  <a:txBody>
                    <a:bodyPr/>
                    <a:lstStyle/>
                    <a:p>
                      <a:pPr algn="ctr"/>
                      <a:r>
                        <a:rPr lang="en-US" sz="1400" dirty="0"/>
                        <a:t>Settling Time (s)</a:t>
                      </a:r>
                    </a:p>
                  </a:txBody>
                  <a:tcPr anchor="ctr"/>
                </a:tc>
                <a:tc>
                  <a:txBody>
                    <a:bodyPr/>
                    <a:lstStyle/>
                    <a:p>
                      <a:pPr algn="ctr"/>
                      <a:r>
                        <a:rPr lang="en-US" sz="1400" dirty="0"/>
                        <a:t>7.490</a:t>
                      </a:r>
                    </a:p>
                  </a:txBody>
                  <a:tcPr anchor="ctr"/>
                </a:tc>
                <a:tc>
                  <a:txBody>
                    <a:bodyPr/>
                    <a:lstStyle/>
                    <a:p>
                      <a:pPr algn="ctr"/>
                      <a:r>
                        <a:rPr lang="en-US" sz="1400" dirty="0"/>
                        <a:t>7.376</a:t>
                      </a:r>
                    </a:p>
                  </a:txBody>
                  <a:tcPr anchor="ctr"/>
                </a:tc>
                <a:extLst>
                  <a:ext uri="{0D108BD9-81ED-4DB2-BD59-A6C34878D82A}">
                    <a16:rowId xmlns:a16="http://schemas.microsoft.com/office/drawing/2014/main" val="2436769888"/>
                  </a:ext>
                </a:extLst>
              </a:tr>
              <a:tr h="476114">
                <a:tc>
                  <a:txBody>
                    <a:bodyPr/>
                    <a:lstStyle/>
                    <a:p>
                      <a:pPr algn="ctr"/>
                      <a:r>
                        <a:rPr lang="en-US" sz="1400" dirty="0"/>
                        <a:t>Quantified Value (rad)</a:t>
                      </a:r>
                    </a:p>
                  </a:txBody>
                  <a:tcPr anchor="ctr"/>
                </a:tc>
                <a:tc>
                  <a:txBody>
                    <a:bodyPr/>
                    <a:lstStyle/>
                    <a:p>
                      <a:pPr algn="ctr"/>
                      <a:r>
                        <a:rPr lang="en-US" sz="1400" dirty="0"/>
                        <a:t>16.97</a:t>
                      </a:r>
                    </a:p>
                  </a:txBody>
                  <a:tcPr anchor="ctr"/>
                </a:tc>
                <a:tc>
                  <a:txBody>
                    <a:bodyPr/>
                    <a:lstStyle/>
                    <a:p>
                      <a:pPr algn="ctr"/>
                      <a:r>
                        <a:rPr lang="en-US" sz="1400" dirty="0"/>
                        <a:t>14.37</a:t>
                      </a:r>
                    </a:p>
                  </a:txBody>
                  <a:tcPr anchor="ctr"/>
                </a:tc>
                <a:extLst>
                  <a:ext uri="{0D108BD9-81ED-4DB2-BD59-A6C34878D82A}">
                    <a16:rowId xmlns:a16="http://schemas.microsoft.com/office/drawing/2014/main" val="1155742432"/>
                  </a:ext>
                </a:extLst>
              </a:tr>
            </a:tbl>
          </a:graphicData>
        </a:graphic>
      </p:graphicFrame>
      <p:sp>
        <p:nvSpPr>
          <p:cNvPr id="7" name="TextBox 6">
            <a:extLst>
              <a:ext uri="{FF2B5EF4-FFF2-40B4-BE49-F238E27FC236}">
                <a16:creationId xmlns:a16="http://schemas.microsoft.com/office/drawing/2014/main" id="{0259410A-E1BF-4B53-8754-78399BEB2650}"/>
              </a:ext>
            </a:extLst>
          </p:cNvPr>
          <p:cNvSpPr txBox="1"/>
          <p:nvPr/>
        </p:nvSpPr>
        <p:spPr>
          <a:xfrm>
            <a:off x="523558" y="1931953"/>
            <a:ext cx="6267939" cy="369332"/>
          </a:xfrm>
          <a:prstGeom prst="rect">
            <a:avLst/>
          </a:prstGeom>
          <a:noFill/>
        </p:spPr>
        <p:txBody>
          <a:bodyPr wrap="square" rtlCol="0">
            <a:spAutoFit/>
          </a:bodyPr>
          <a:lstStyle/>
          <a:p>
            <a:pPr marL="0" indent="0" algn="ctr">
              <a:buNone/>
            </a:pPr>
            <a:r>
              <a:rPr lang="en-US" cap="none" dirty="0">
                <a:solidFill>
                  <a:schemeClr val="bg2">
                    <a:lumMod val="50000"/>
                  </a:schemeClr>
                </a:solidFill>
              </a:rPr>
              <a:t>Virtual inertia with Constant J </a:t>
            </a:r>
            <a:r>
              <a:rPr lang="en-US" cap="none" dirty="0"/>
              <a:t>vs </a:t>
            </a:r>
            <a:r>
              <a:rPr lang="en-US" cap="none" dirty="0">
                <a:solidFill>
                  <a:schemeClr val="accent1">
                    <a:lumMod val="75000"/>
                  </a:schemeClr>
                </a:solidFill>
              </a:rPr>
              <a:t>Virtual inertia with Alternating J</a:t>
            </a:r>
            <a:endParaRPr lang="en-US" dirty="0">
              <a:solidFill>
                <a:schemeClr val="accent1">
                  <a:lumMod val="75000"/>
                </a:schemeClr>
              </a:solidFill>
            </a:endParaRPr>
          </a:p>
        </p:txBody>
      </p:sp>
    </p:spTree>
    <p:extLst>
      <p:ext uri="{BB962C8B-B14F-4D97-AF65-F5344CB8AC3E}">
        <p14:creationId xmlns:p14="http://schemas.microsoft.com/office/powerpoint/2010/main" val="3937834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FC8-1AEA-4A5F-B7B8-21A967932E2A}"/>
              </a:ext>
            </a:extLst>
          </p:cNvPr>
          <p:cNvSpPr>
            <a:spLocks noGrp="1"/>
          </p:cNvSpPr>
          <p:nvPr>
            <p:ph type="title"/>
          </p:nvPr>
        </p:nvSpPr>
        <p:spPr/>
        <p:txBody>
          <a:bodyPr>
            <a:normAutofit/>
          </a:bodyPr>
          <a:lstStyle/>
          <a:p>
            <a:pPr algn="ctr"/>
            <a:r>
              <a:rPr lang="en-US" sz="4000" dirty="0"/>
              <a:t>Results of the system for 10% disturbance from the nominal load (5kW)</a:t>
            </a:r>
          </a:p>
        </p:txBody>
      </p:sp>
      <p:pic>
        <p:nvPicPr>
          <p:cNvPr id="6" name="Content Placeholder 5">
            <a:extLst>
              <a:ext uri="{FF2B5EF4-FFF2-40B4-BE49-F238E27FC236}">
                <a16:creationId xmlns:a16="http://schemas.microsoft.com/office/drawing/2014/main" id="{4667AF2A-2B00-4D6A-84DC-7DF745EEB85F}"/>
              </a:ext>
            </a:extLst>
          </p:cNvPr>
          <p:cNvPicPr>
            <a:picLocks noGrp="1" noChangeAspect="1"/>
          </p:cNvPicPr>
          <p:nvPr>
            <p:ph sz="half" idx="1"/>
          </p:nvPr>
        </p:nvPicPr>
        <p:blipFill rotWithShape="1">
          <a:blip r:embed="rId2"/>
          <a:srcRect t="8089" r="2874"/>
          <a:stretch/>
        </p:blipFill>
        <p:spPr>
          <a:xfrm>
            <a:off x="257376" y="2294313"/>
            <a:ext cx="7309677" cy="4032255"/>
          </a:xfrm>
        </p:spPr>
      </p:pic>
      <p:sp>
        <p:nvSpPr>
          <p:cNvPr id="28" name="Text Placeholder 27">
            <a:extLst>
              <a:ext uri="{FF2B5EF4-FFF2-40B4-BE49-F238E27FC236}">
                <a16:creationId xmlns:a16="http://schemas.microsoft.com/office/drawing/2014/main" id="{0C0942EA-654D-426A-B317-9F20CD7D465D}"/>
              </a:ext>
            </a:extLst>
          </p:cNvPr>
          <p:cNvSpPr>
            <a:spLocks noGrp="1"/>
          </p:cNvSpPr>
          <p:nvPr>
            <p:ph sz="half" idx="2"/>
          </p:nvPr>
        </p:nvSpPr>
        <p:spPr>
          <a:xfrm>
            <a:off x="7689270" y="1845734"/>
            <a:ext cx="4117717" cy="4539023"/>
          </a:xfrm>
        </p:spPr>
        <p:txBody>
          <a:bodyPr/>
          <a:lstStyle/>
          <a:p>
            <a:pPr marL="0" indent="0" algn="ctr">
              <a:buNone/>
            </a:pPr>
            <a:endParaRPr lang="en-US" dirty="0">
              <a:solidFill>
                <a:srgbClr val="C00000"/>
              </a:solidFill>
            </a:endParaRPr>
          </a:p>
          <a:p>
            <a:pPr marL="0" indent="0" algn="ctr">
              <a:buNone/>
            </a:pPr>
            <a:endParaRPr lang="en-US" dirty="0">
              <a:solidFill>
                <a:srgbClr val="C00000"/>
              </a:solidFill>
            </a:endParaRPr>
          </a:p>
          <a:p>
            <a:pPr marL="0" indent="0" algn="ctr">
              <a:buNone/>
            </a:pPr>
            <a:endParaRPr lang="en-US" dirty="0">
              <a:solidFill>
                <a:srgbClr val="C00000"/>
              </a:solidFill>
            </a:endParaRPr>
          </a:p>
          <a:p>
            <a:pPr marL="0" indent="0" algn="ctr">
              <a:buNone/>
            </a:pPr>
            <a:endParaRPr lang="en-US" cap="none" dirty="0">
              <a:solidFill>
                <a:srgbClr val="C00000"/>
              </a:solidFill>
            </a:endParaRPr>
          </a:p>
          <a:p>
            <a:pPr marL="0" indent="0" algn="ctr">
              <a:buNone/>
            </a:pPr>
            <a:endParaRPr lang="en-US" dirty="0">
              <a:solidFill>
                <a:srgbClr val="C00000"/>
              </a:solidFill>
            </a:endParaRPr>
          </a:p>
          <a:p>
            <a:pPr marL="0" indent="0" algn="ctr">
              <a:buNone/>
            </a:pPr>
            <a:endParaRPr lang="en-US" cap="none" dirty="0">
              <a:solidFill>
                <a:srgbClr val="C00000"/>
              </a:solidFill>
            </a:endParaRPr>
          </a:p>
          <a:p>
            <a:pPr marL="0" indent="0" algn="ctr">
              <a:buNone/>
            </a:pPr>
            <a:endParaRPr lang="en-US" dirty="0">
              <a:solidFill>
                <a:srgbClr val="C00000"/>
              </a:solidFill>
            </a:endParaRPr>
          </a:p>
          <a:p>
            <a:pPr marL="0" indent="0" algn="ctr">
              <a:buNone/>
            </a:pPr>
            <a:endParaRPr lang="en-US" cap="none" dirty="0">
              <a:solidFill>
                <a:srgbClr val="C00000"/>
              </a:solidFill>
            </a:endParaRPr>
          </a:p>
          <a:p>
            <a:pPr marL="0" indent="0" algn="ctr">
              <a:buNone/>
            </a:pPr>
            <a:r>
              <a:rPr lang="en-US" dirty="0">
                <a:solidFill>
                  <a:schemeClr val="tx1"/>
                </a:solidFill>
              </a:rPr>
              <a:t> Peak-peak frequency improvement with virtual inertia J = 44.71%</a:t>
            </a:r>
          </a:p>
          <a:p>
            <a:pPr marL="0" indent="0" algn="ctr">
              <a:buNone/>
            </a:pPr>
            <a:endParaRPr lang="en-US" cap="none" dirty="0">
              <a:solidFill>
                <a:srgbClr val="C00000"/>
              </a:solidFill>
            </a:endParaRPr>
          </a:p>
          <a:p>
            <a:pPr marL="0" indent="0" algn="ctr">
              <a:buNone/>
            </a:pPr>
            <a:endParaRPr lang="en-US" cap="none" dirty="0">
              <a:solidFill>
                <a:srgbClr val="C00000"/>
              </a:solidFill>
            </a:endParaRPr>
          </a:p>
        </p:txBody>
      </p:sp>
      <p:graphicFrame>
        <p:nvGraphicFramePr>
          <p:cNvPr id="5" name="Table 4">
            <a:extLst>
              <a:ext uri="{FF2B5EF4-FFF2-40B4-BE49-F238E27FC236}">
                <a16:creationId xmlns:a16="http://schemas.microsoft.com/office/drawing/2014/main" id="{96698383-E92D-41CD-A2E3-6EACE715B424}"/>
              </a:ext>
            </a:extLst>
          </p:cNvPr>
          <p:cNvGraphicFramePr>
            <a:graphicFrameLocks noGrp="1"/>
          </p:cNvGraphicFramePr>
          <p:nvPr>
            <p:extLst>
              <p:ext uri="{D42A27DB-BD31-4B8C-83A1-F6EECF244321}">
                <p14:modId xmlns:p14="http://schemas.microsoft.com/office/powerpoint/2010/main" val="1317294403"/>
              </p:ext>
            </p:extLst>
          </p:nvPr>
        </p:nvGraphicFramePr>
        <p:xfrm>
          <a:off x="7689273" y="2582779"/>
          <a:ext cx="4117716" cy="2537861"/>
        </p:xfrm>
        <a:graphic>
          <a:graphicData uri="http://schemas.openxmlformats.org/drawingml/2006/table">
            <a:tbl>
              <a:tblPr firstRow="1" bandRow="1">
                <a:tableStyleId>{5C22544A-7EE6-4342-B048-85BDC9FD1C3A}</a:tableStyleId>
              </a:tblPr>
              <a:tblGrid>
                <a:gridCol w="1372572">
                  <a:extLst>
                    <a:ext uri="{9D8B030D-6E8A-4147-A177-3AD203B41FA5}">
                      <a16:colId xmlns:a16="http://schemas.microsoft.com/office/drawing/2014/main" val="373382426"/>
                    </a:ext>
                  </a:extLst>
                </a:gridCol>
                <a:gridCol w="1372572">
                  <a:extLst>
                    <a:ext uri="{9D8B030D-6E8A-4147-A177-3AD203B41FA5}">
                      <a16:colId xmlns:a16="http://schemas.microsoft.com/office/drawing/2014/main" val="3144807479"/>
                    </a:ext>
                  </a:extLst>
                </a:gridCol>
                <a:gridCol w="1372572">
                  <a:extLst>
                    <a:ext uri="{9D8B030D-6E8A-4147-A177-3AD203B41FA5}">
                      <a16:colId xmlns:a16="http://schemas.microsoft.com/office/drawing/2014/main" val="3752127592"/>
                    </a:ext>
                  </a:extLst>
                </a:gridCol>
              </a:tblGrid>
              <a:tr h="633405">
                <a:tc>
                  <a:txBody>
                    <a:bodyPr/>
                    <a:lstStyle/>
                    <a:p>
                      <a:pPr algn="ctr"/>
                      <a:r>
                        <a:rPr lang="en-US" sz="1100" dirty="0"/>
                        <a:t>Parameters</a:t>
                      </a:r>
                    </a:p>
                  </a:txBody>
                  <a:tcPr anchor="ctr"/>
                </a:tc>
                <a:tc>
                  <a:txBody>
                    <a:bodyPr/>
                    <a:lstStyle/>
                    <a:p>
                      <a:pPr algn="ctr"/>
                      <a:r>
                        <a:rPr lang="en-US" sz="1100" dirty="0"/>
                        <a:t>With Virtual Inertia J</a:t>
                      </a:r>
                    </a:p>
                  </a:txBody>
                  <a:tcPr anchor="ctr"/>
                </a:tc>
                <a:tc>
                  <a:txBody>
                    <a:bodyPr/>
                    <a:lstStyle/>
                    <a:p>
                      <a:pPr algn="ctr"/>
                      <a:r>
                        <a:rPr lang="en-US" sz="1100" dirty="0"/>
                        <a:t>Without Virtual Inertia J</a:t>
                      </a:r>
                    </a:p>
                  </a:txBody>
                  <a:tcPr anchor="ctr"/>
                </a:tc>
                <a:extLst>
                  <a:ext uri="{0D108BD9-81ED-4DB2-BD59-A6C34878D82A}">
                    <a16:rowId xmlns:a16="http://schemas.microsoft.com/office/drawing/2014/main" val="579531788"/>
                  </a:ext>
                </a:extLst>
              </a:tr>
              <a:tr h="476114">
                <a:tc>
                  <a:txBody>
                    <a:bodyPr/>
                    <a:lstStyle/>
                    <a:p>
                      <a:pPr algn="ctr"/>
                      <a:r>
                        <a:rPr lang="en-US" sz="1100" dirty="0"/>
                        <a:t>Lowest Point (Hz)</a:t>
                      </a:r>
                    </a:p>
                  </a:txBody>
                  <a:tcPr anchor="ctr"/>
                </a:tc>
                <a:tc>
                  <a:txBody>
                    <a:bodyPr/>
                    <a:lstStyle/>
                    <a:p>
                      <a:pPr algn="ctr"/>
                      <a:r>
                        <a:rPr lang="en-US" sz="1100" dirty="0"/>
                        <a:t>49.24</a:t>
                      </a:r>
                    </a:p>
                  </a:txBody>
                  <a:tcPr anchor="ctr"/>
                </a:tc>
                <a:tc>
                  <a:txBody>
                    <a:bodyPr/>
                    <a:lstStyle/>
                    <a:p>
                      <a:pPr algn="ctr"/>
                      <a:r>
                        <a:rPr lang="en-US" sz="1100" dirty="0"/>
                        <a:t>49.05</a:t>
                      </a:r>
                    </a:p>
                  </a:txBody>
                  <a:tcPr anchor="ctr"/>
                </a:tc>
                <a:extLst>
                  <a:ext uri="{0D108BD9-81ED-4DB2-BD59-A6C34878D82A}">
                    <a16:rowId xmlns:a16="http://schemas.microsoft.com/office/drawing/2014/main" val="602784347"/>
                  </a:ext>
                </a:extLst>
              </a:tr>
              <a:tr h="476114">
                <a:tc>
                  <a:txBody>
                    <a:bodyPr/>
                    <a:lstStyle/>
                    <a:p>
                      <a:pPr algn="ctr"/>
                      <a:r>
                        <a:rPr lang="en-US" sz="1100" dirty="0"/>
                        <a:t>Highest Point (Hz)</a:t>
                      </a:r>
                    </a:p>
                  </a:txBody>
                  <a:tcPr anchor="ctr"/>
                </a:tc>
                <a:tc>
                  <a:txBody>
                    <a:bodyPr/>
                    <a:lstStyle/>
                    <a:p>
                      <a:pPr algn="ctr"/>
                      <a:r>
                        <a:rPr lang="en-US" sz="1100" dirty="0"/>
                        <a:t>50.09</a:t>
                      </a:r>
                    </a:p>
                  </a:txBody>
                  <a:tcPr anchor="ctr"/>
                </a:tc>
                <a:tc>
                  <a:txBody>
                    <a:bodyPr/>
                    <a:lstStyle/>
                    <a:p>
                      <a:pPr algn="ctr"/>
                      <a:r>
                        <a:rPr lang="en-US" sz="1100" dirty="0"/>
                        <a:t>50.28</a:t>
                      </a:r>
                    </a:p>
                  </a:txBody>
                  <a:tcPr anchor="ctr"/>
                </a:tc>
                <a:extLst>
                  <a:ext uri="{0D108BD9-81ED-4DB2-BD59-A6C34878D82A}">
                    <a16:rowId xmlns:a16="http://schemas.microsoft.com/office/drawing/2014/main" val="3262793731"/>
                  </a:ext>
                </a:extLst>
              </a:tr>
              <a:tr h="476114">
                <a:tc>
                  <a:txBody>
                    <a:bodyPr/>
                    <a:lstStyle/>
                    <a:p>
                      <a:pPr algn="ctr"/>
                      <a:r>
                        <a:rPr lang="en-US" sz="1100" dirty="0"/>
                        <a:t>Settling Time (s)</a:t>
                      </a:r>
                    </a:p>
                  </a:txBody>
                  <a:tcPr anchor="ctr"/>
                </a:tc>
                <a:tc>
                  <a:txBody>
                    <a:bodyPr/>
                    <a:lstStyle/>
                    <a:p>
                      <a:pPr algn="ctr"/>
                      <a:r>
                        <a:rPr lang="en-US" sz="1100" dirty="0"/>
                        <a:t>8.222</a:t>
                      </a:r>
                    </a:p>
                  </a:txBody>
                  <a:tcPr anchor="ctr"/>
                </a:tc>
                <a:tc>
                  <a:txBody>
                    <a:bodyPr/>
                    <a:lstStyle/>
                    <a:p>
                      <a:pPr algn="ctr"/>
                      <a:r>
                        <a:rPr lang="en-US" sz="1100" dirty="0"/>
                        <a:t>21.682</a:t>
                      </a:r>
                    </a:p>
                  </a:txBody>
                  <a:tcPr anchor="ctr"/>
                </a:tc>
                <a:extLst>
                  <a:ext uri="{0D108BD9-81ED-4DB2-BD59-A6C34878D82A}">
                    <a16:rowId xmlns:a16="http://schemas.microsoft.com/office/drawing/2014/main" val="2436769888"/>
                  </a:ext>
                </a:extLst>
              </a:tr>
              <a:tr h="476114">
                <a:tc>
                  <a:txBody>
                    <a:bodyPr/>
                    <a:lstStyle/>
                    <a:p>
                      <a:pPr algn="ctr"/>
                      <a:r>
                        <a:rPr lang="en-US" sz="1100" dirty="0"/>
                        <a:t>Quantified Value (rad)</a:t>
                      </a:r>
                    </a:p>
                  </a:txBody>
                  <a:tcPr anchor="ctr"/>
                </a:tc>
                <a:tc>
                  <a:txBody>
                    <a:bodyPr/>
                    <a:lstStyle/>
                    <a:p>
                      <a:pPr algn="ctr"/>
                      <a:r>
                        <a:rPr lang="en-US" sz="1100" dirty="0"/>
                        <a:t>32.57</a:t>
                      </a:r>
                    </a:p>
                  </a:txBody>
                  <a:tcPr anchor="ctr"/>
                </a:tc>
                <a:tc>
                  <a:txBody>
                    <a:bodyPr/>
                    <a:lstStyle/>
                    <a:p>
                      <a:pPr algn="ctr"/>
                      <a:r>
                        <a:rPr lang="en-US" sz="1100" dirty="0"/>
                        <a:t>43.07</a:t>
                      </a:r>
                    </a:p>
                  </a:txBody>
                  <a:tcPr anchor="ctr"/>
                </a:tc>
                <a:extLst>
                  <a:ext uri="{0D108BD9-81ED-4DB2-BD59-A6C34878D82A}">
                    <a16:rowId xmlns:a16="http://schemas.microsoft.com/office/drawing/2014/main" val="1155742432"/>
                  </a:ext>
                </a:extLst>
              </a:tr>
            </a:tbl>
          </a:graphicData>
        </a:graphic>
      </p:graphicFrame>
      <p:sp>
        <p:nvSpPr>
          <p:cNvPr id="7" name="TextBox 6">
            <a:extLst>
              <a:ext uri="{FF2B5EF4-FFF2-40B4-BE49-F238E27FC236}">
                <a16:creationId xmlns:a16="http://schemas.microsoft.com/office/drawing/2014/main" id="{2B377A9E-A432-4506-AF09-974F861EE2B4}"/>
              </a:ext>
            </a:extLst>
          </p:cNvPr>
          <p:cNvSpPr txBox="1"/>
          <p:nvPr/>
        </p:nvSpPr>
        <p:spPr>
          <a:xfrm>
            <a:off x="863522" y="1737360"/>
            <a:ext cx="6097384" cy="369332"/>
          </a:xfrm>
          <a:prstGeom prst="rect">
            <a:avLst/>
          </a:prstGeom>
          <a:noFill/>
        </p:spPr>
        <p:txBody>
          <a:bodyPr wrap="square">
            <a:spAutoFit/>
          </a:bodyPr>
          <a:lstStyle/>
          <a:p>
            <a:pPr marL="0" indent="0" algn="ctr">
              <a:buNone/>
            </a:pPr>
            <a:r>
              <a:rPr lang="en-US" cap="none" dirty="0">
                <a:solidFill>
                  <a:schemeClr val="bg2">
                    <a:lumMod val="50000"/>
                  </a:schemeClr>
                </a:solidFill>
              </a:rPr>
              <a:t>With virtual inertia with constant J</a:t>
            </a:r>
            <a:r>
              <a:rPr lang="en-US" cap="none" dirty="0">
                <a:solidFill>
                  <a:schemeClr val="accent2"/>
                </a:solidFill>
              </a:rPr>
              <a:t> </a:t>
            </a:r>
            <a:r>
              <a:rPr lang="en-US" cap="none" dirty="0"/>
              <a:t>vs </a:t>
            </a:r>
            <a:r>
              <a:rPr lang="en-US" cap="none" dirty="0">
                <a:solidFill>
                  <a:srgbClr val="C00000"/>
                </a:solidFill>
              </a:rPr>
              <a:t>Without virtual inertia</a:t>
            </a:r>
          </a:p>
        </p:txBody>
      </p:sp>
    </p:spTree>
    <p:extLst>
      <p:ext uri="{BB962C8B-B14F-4D97-AF65-F5344CB8AC3E}">
        <p14:creationId xmlns:p14="http://schemas.microsoft.com/office/powerpoint/2010/main" val="289073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FC8-1AEA-4A5F-B7B8-21A967932E2A}"/>
              </a:ext>
            </a:extLst>
          </p:cNvPr>
          <p:cNvSpPr>
            <a:spLocks noGrp="1"/>
          </p:cNvSpPr>
          <p:nvPr>
            <p:ph type="title"/>
          </p:nvPr>
        </p:nvSpPr>
        <p:spPr/>
        <p:txBody>
          <a:bodyPr>
            <a:normAutofit/>
          </a:bodyPr>
          <a:lstStyle/>
          <a:p>
            <a:pPr algn="ctr"/>
            <a:r>
              <a:rPr lang="en-US" sz="4000" dirty="0"/>
              <a:t>Results of the system for 10% disturbance from the nominal load (5kW)</a:t>
            </a:r>
          </a:p>
        </p:txBody>
      </p:sp>
      <p:pic>
        <p:nvPicPr>
          <p:cNvPr id="10" name="Content Placeholder 9">
            <a:extLst>
              <a:ext uri="{FF2B5EF4-FFF2-40B4-BE49-F238E27FC236}">
                <a16:creationId xmlns:a16="http://schemas.microsoft.com/office/drawing/2014/main" id="{F343D836-E32E-4651-B2C5-5568C5397F54}"/>
              </a:ext>
            </a:extLst>
          </p:cNvPr>
          <p:cNvPicPr>
            <a:picLocks noGrp="1" noChangeAspect="1"/>
          </p:cNvPicPr>
          <p:nvPr>
            <p:ph sz="half" idx="1"/>
          </p:nvPr>
        </p:nvPicPr>
        <p:blipFill rotWithShape="1">
          <a:blip r:embed="rId2"/>
          <a:srcRect t="8987" r="855" b="1842"/>
          <a:stretch/>
        </p:blipFill>
        <p:spPr>
          <a:xfrm>
            <a:off x="240751" y="2281843"/>
            <a:ext cx="7500868" cy="4054788"/>
          </a:xfrm>
        </p:spPr>
      </p:pic>
      <p:sp>
        <p:nvSpPr>
          <p:cNvPr id="28" name="Text Placeholder 27">
            <a:extLst>
              <a:ext uri="{FF2B5EF4-FFF2-40B4-BE49-F238E27FC236}">
                <a16:creationId xmlns:a16="http://schemas.microsoft.com/office/drawing/2014/main" id="{0C0942EA-654D-426A-B317-9F20CD7D465D}"/>
              </a:ext>
            </a:extLst>
          </p:cNvPr>
          <p:cNvSpPr>
            <a:spLocks noGrp="1"/>
          </p:cNvSpPr>
          <p:nvPr>
            <p:ph sz="half" idx="2"/>
          </p:nvPr>
        </p:nvSpPr>
        <p:spPr>
          <a:xfrm>
            <a:off x="7830588" y="1845734"/>
            <a:ext cx="3976399" cy="4490897"/>
          </a:xfrm>
        </p:spPr>
        <p:txBody>
          <a:bodyPr>
            <a:normAutofit fontScale="92500" lnSpcReduction="10000"/>
          </a:bodyPr>
          <a:lstStyle/>
          <a:p>
            <a:pPr marL="0" indent="0" algn="ctr">
              <a:buNone/>
            </a:pPr>
            <a:endParaRPr lang="en-US" dirty="0">
              <a:solidFill>
                <a:schemeClr val="accent1">
                  <a:lumMod val="75000"/>
                </a:schemeClr>
              </a:solidFill>
            </a:endParaRPr>
          </a:p>
          <a:p>
            <a:pPr marL="0" indent="0" algn="ctr">
              <a:buNone/>
            </a:pPr>
            <a:endParaRPr lang="en-US" dirty="0">
              <a:solidFill>
                <a:schemeClr val="accent1">
                  <a:lumMod val="75000"/>
                </a:schemeClr>
              </a:solidFill>
            </a:endParaRPr>
          </a:p>
          <a:p>
            <a:pPr marL="0" indent="0" algn="ctr">
              <a:buNone/>
            </a:pPr>
            <a:endParaRPr lang="en-US" dirty="0">
              <a:solidFill>
                <a:schemeClr val="accent1">
                  <a:lumMod val="75000"/>
                </a:schemeClr>
              </a:solidFill>
            </a:endParaRPr>
          </a:p>
          <a:p>
            <a:pPr marL="0" indent="0" algn="ctr">
              <a:buNone/>
            </a:pPr>
            <a:endParaRPr lang="en-US" dirty="0">
              <a:solidFill>
                <a:schemeClr val="accent1">
                  <a:lumMod val="75000"/>
                </a:schemeClr>
              </a:solidFill>
            </a:endParaRPr>
          </a:p>
          <a:p>
            <a:pPr marL="0" indent="0" algn="ctr">
              <a:buNone/>
            </a:pPr>
            <a:endParaRPr lang="en-US" cap="none" dirty="0">
              <a:solidFill>
                <a:schemeClr val="accent1">
                  <a:lumMod val="75000"/>
                </a:schemeClr>
              </a:solidFill>
            </a:endParaRPr>
          </a:p>
          <a:p>
            <a:pPr marL="0" indent="0" algn="ctr">
              <a:buNone/>
            </a:pPr>
            <a:endParaRPr lang="en-US" dirty="0">
              <a:solidFill>
                <a:schemeClr val="accent1">
                  <a:lumMod val="75000"/>
                </a:schemeClr>
              </a:solidFill>
            </a:endParaRPr>
          </a:p>
          <a:p>
            <a:pPr marL="0" indent="0" algn="ctr">
              <a:buNone/>
            </a:pPr>
            <a:endParaRPr lang="en-US" cap="none" dirty="0">
              <a:solidFill>
                <a:schemeClr val="accent1">
                  <a:lumMod val="75000"/>
                </a:schemeClr>
              </a:solidFill>
            </a:endParaRPr>
          </a:p>
          <a:p>
            <a:pPr marL="0" indent="0" algn="ctr">
              <a:buNone/>
            </a:pPr>
            <a:endParaRPr lang="en-US" dirty="0">
              <a:solidFill>
                <a:schemeClr val="accent1">
                  <a:lumMod val="75000"/>
                </a:schemeClr>
              </a:solidFill>
            </a:endParaRPr>
          </a:p>
          <a:p>
            <a:pPr marL="0" indent="0" algn="ctr">
              <a:buNone/>
            </a:pPr>
            <a:endParaRPr lang="en-US" cap="none" dirty="0">
              <a:solidFill>
                <a:schemeClr val="accent1">
                  <a:lumMod val="75000"/>
                </a:schemeClr>
              </a:solidFill>
            </a:endParaRPr>
          </a:p>
          <a:p>
            <a:pPr marL="0" indent="0" algn="ctr">
              <a:buNone/>
            </a:pPr>
            <a:r>
              <a:rPr lang="en-US" dirty="0">
                <a:solidFill>
                  <a:schemeClr val="tx1"/>
                </a:solidFill>
              </a:rPr>
              <a:t> Peak-peak frequency improvement with alternating virtual inertia J = 3.66%</a:t>
            </a:r>
          </a:p>
          <a:p>
            <a:pPr marL="0" indent="0" algn="ctr">
              <a:buNone/>
            </a:pPr>
            <a:endParaRPr lang="en-US" cap="none" dirty="0">
              <a:solidFill>
                <a:schemeClr val="accent1">
                  <a:lumMod val="75000"/>
                </a:schemeClr>
              </a:solidFill>
            </a:endParaRPr>
          </a:p>
          <a:p>
            <a:pPr marL="0" indent="0" algn="ctr">
              <a:buNone/>
            </a:pPr>
            <a:endParaRPr lang="en-US" cap="none" dirty="0">
              <a:solidFill>
                <a:schemeClr val="accent1">
                  <a:lumMod val="75000"/>
                </a:schemeClr>
              </a:solidFill>
            </a:endParaRPr>
          </a:p>
        </p:txBody>
      </p:sp>
      <p:graphicFrame>
        <p:nvGraphicFramePr>
          <p:cNvPr id="5" name="Table 4">
            <a:extLst>
              <a:ext uri="{FF2B5EF4-FFF2-40B4-BE49-F238E27FC236}">
                <a16:creationId xmlns:a16="http://schemas.microsoft.com/office/drawing/2014/main" id="{E9F7F34C-58A2-4F87-84D8-AC231A5361B9}"/>
              </a:ext>
            </a:extLst>
          </p:cNvPr>
          <p:cNvGraphicFramePr>
            <a:graphicFrameLocks noGrp="1"/>
          </p:cNvGraphicFramePr>
          <p:nvPr>
            <p:extLst>
              <p:ext uri="{D42A27DB-BD31-4B8C-83A1-F6EECF244321}">
                <p14:modId xmlns:p14="http://schemas.microsoft.com/office/powerpoint/2010/main" val="2223650453"/>
              </p:ext>
            </p:extLst>
          </p:nvPr>
        </p:nvGraphicFramePr>
        <p:xfrm>
          <a:off x="7830590" y="2582779"/>
          <a:ext cx="3976398" cy="2804160"/>
        </p:xfrm>
        <a:graphic>
          <a:graphicData uri="http://schemas.openxmlformats.org/drawingml/2006/table">
            <a:tbl>
              <a:tblPr firstRow="1" bandRow="1">
                <a:tableStyleId>{5C22544A-7EE6-4342-B048-85BDC9FD1C3A}</a:tableStyleId>
              </a:tblPr>
              <a:tblGrid>
                <a:gridCol w="1325466">
                  <a:extLst>
                    <a:ext uri="{9D8B030D-6E8A-4147-A177-3AD203B41FA5}">
                      <a16:colId xmlns:a16="http://schemas.microsoft.com/office/drawing/2014/main" val="373382426"/>
                    </a:ext>
                  </a:extLst>
                </a:gridCol>
                <a:gridCol w="1325466">
                  <a:extLst>
                    <a:ext uri="{9D8B030D-6E8A-4147-A177-3AD203B41FA5}">
                      <a16:colId xmlns:a16="http://schemas.microsoft.com/office/drawing/2014/main" val="3144807479"/>
                    </a:ext>
                  </a:extLst>
                </a:gridCol>
                <a:gridCol w="1325466">
                  <a:extLst>
                    <a:ext uri="{9D8B030D-6E8A-4147-A177-3AD203B41FA5}">
                      <a16:colId xmlns:a16="http://schemas.microsoft.com/office/drawing/2014/main" val="3752127592"/>
                    </a:ext>
                  </a:extLst>
                </a:gridCol>
              </a:tblGrid>
              <a:tr h="633405">
                <a:tc>
                  <a:txBody>
                    <a:bodyPr/>
                    <a:lstStyle/>
                    <a:p>
                      <a:pPr algn="ctr"/>
                      <a:r>
                        <a:rPr lang="en-US" sz="1400" dirty="0"/>
                        <a:t>Parameters</a:t>
                      </a:r>
                    </a:p>
                  </a:txBody>
                  <a:tcPr anchor="ctr"/>
                </a:tc>
                <a:tc>
                  <a:txBody>
                    <a:bodyPr/>
                    <a:lstStyle/>
                    <a:p>
                      <a:pPr algn="ctr"/>
                      <a:r>
                        <a:rPr lang="en-US" sz="1400" dirty="0"/>
                        <a:t>With Constant Virtual Inertia J</a:t>
                      </a:r>
                    </a:p>
                  </a:txBody>
                  <a:tcPr anchor="ctr"/>
                </a:tc>
                <a:tc>
                  <a:txBody>
                    <a:bodyPr/>
                    <a:lstStyle/>
                    <a:p>
                      <a:pPr algn="ctr"/>
                      <a:r>
                        <a:rPr lang="en-US" sz="1400" dirty="0"/>
                        <a:t>With Alternating Virtual Inertia J</a:t>
                      </a:r>
                    </a:p>
                  </a:txBody>
                  <a:tcPr anchor="ctr"/>
                </a:tc>
                <a:extLst>
                  <a:ext uri="{0D108BD9-81ED-4DB2-BD59-A6C34878D82A}">
                    <a16:rowId xmlns:a16="http://schemas.microsoft.com/office/drawing/2014/main" val="579531788"/>
                  </a:ext>
                </a:extLst>
              </a:tr>
              <a:tr h="476114">
                <a:tc>
                  <a:txBody>
                    <a:bodyPr/>
                    <a:lstStyle/>
                    <a:p>
                      <a:pPr algn="ctr"/>
                      <a:r>
                        <a:rPr lang="en-US" sz="1400" dirty="0"/>
                        <a:t>Lowest Point (Hz)</a:t>
                      </a:r>
                    </a:p>
                  </a:txBody>
                  <a:tcPr anchor="ctr"/>
                </a:tc>
                <a:tc>
                  <a:txBody>
                    <a:bodyPr/>
                    <a:lstStyle/>
                    <a:p>
                      <a:pPr algn="ctr"/>
                      <a:r>
                        <a:rPr lang="en-US" sz="1400" dirty="0"/>
                        <a:t>49.24</a:t>
                      </a:r>
                    </a:p>
                  </a:txBody>
                  <a:tcPr anchor="ctr"/>
                </a:tc>
                <a:tc>
                  <a:txBody>
                    <a:bodyPr/>
                    <a:lstStyle/>
                    <a:p>
                      <a:pPr algn="ctr"/>
                      <a:r>
                        <a:rPr lang="en-US" sz="1400" dirty="0"/>
                        <a:t>49.25</a:t>
                      </a:r>
                    </a:p>
                  </a:txBody>
                  <a:tcPr anchor="ctr"/>
                </a:tc>
                <a:extLst>
                  <a:ext uri="{0D108BD9-81ED-4DB2-BD59-A6C34878D82A}">
                    <a16:rowId xmlns:a16="http://schemas.microsoft.com/office/drawing/2014/main" val="602784347"/>
                  </a:ext>
                </a:extLst>
              </a:tr>
              <a:tr h="476114">
                <a:tc>
                  <a:txBody>
                    <a:bodyPr/>
                    <a:lstStyle/>
                    <a:p>
                      <a:pPr algn="ctr"/>
                      <a:r>
                        <a:rPr lang="en-US" sz="1400" dirty="0"/>
                        <a:t>Highest Point (Hz)</a:t>
                      </a:r>
                    </a:p>
                  </a:txBody>
                  <a:tcPr anchor="ctr"/>
                </a:tc>
                <a:tc>
                  <a:txBody>
                    <a:bodyPr/>
                    <a:lstStyle/>
                    <a:p>
                      <a:pPr algn="ctr"/>
                      <a:r>
                        <a:rPr lang="en-US" sz="1400" dirty="0"/>
                        <a:t>50.09</a:t>
                      </a:r>
                    </a:p>
                  </a:txBody>
                  <a:tcPr anchor="ctr"/>
                </a:tc>
                <a:tc>
                  <a:txBody>
                    <a:bodyPr/>
                    <a:lstStyle/>
                    <a:p>
                      <a:pPr algn="ctr"/>
                      <a:r>
                        <a:rPr lang="en-US" sz="1400" dirty="0"/>
                        <a:t>50.07</a:t>
                      </a:r>
                    </a:p>
                  </a:txBody>
                  <a:tcPr anchor="ctr"/>
                </a:tc>
                <a:extLst>
                  <a:ext uri="{0D108BD9-81ED-4DB2-BD59-A6C34878D82A}">
                    <a16:rowId xmlns:a16="http://schemas.microsoft.com/office/drawing/2014/main" val="3262793731"/>
                  </a:ext>
                </a:extLst>
              </a:tr>
              <a:tr h="476114">
                <a:tc>
                  <a:txBody>
                    <a:bodyPr/>
                    <a:lstStyle/>
                    <a:p>
                      <a:pPr algn="ctr"/>
                      <a:r>
                        <a:rPr lang="en-US" sz="1400" dirty="0"/>
                        <a:t>Settling Time (s)</a:t>
                      </a:r>
                    </a:p>
                  </a:txBody>
                  <a:tcPr anchor="ctr"/>
                </a:tc>
                <a:tc>
                  <a:txBody>
                    <a:bodyPr/>
                    <a:lstStyle/>
                    <a:p>
                      <a:pPr algn="ctr"/>
                      <a:r>
                        <a:rPr lang="en-US" sz="1400" dirty="0"/>
                        <a:t>8.222</a:t>
                      </a:r>
                    </a:p>
                  </a:txBody>
                  <a:tcPr anchor="ctr"/>
                </a:tc>
                <a:tc>
                  <a:txBody>
                    <a:bodyPr/>
                    <a:lstStyle/>
                    <a:p>
                      <a:pPr algn="ctr"/>
                      <a:r>
                        <a:rPr lang="en-US" sz="1400" dirty="0"/>
                        <a:t>8.147</a:t>
                      </a:r>
                    </a:p>
                  </a:txBody>
                  <a:tcPr anchor="ctr"/>
                </a:tc>
                <a:extLst>
                  <a:ext uri="{0D108BD9-81ED-4DB2-BD59-A6C34878D82A}">
                    <a16:rowId xmlns:a16="http://schemas.microsoft.com/office/drawing/2014/main" val="2436769888"/>
                  </a:ext>
                </a:extLst>
              </a:tr>
              <a:tr h="476114">
                <a:tc>
                  <a:txBody>
                    <a:bodyPr/>
                    <a:lstStyle/>
                    <a:p>
                      <a:pPr algn="ctr"/>
                      <a:r>
                        <a:rPr lang="en-US" sz="1400" dirty="0"/>
                        <a:t>Quantified Value (rad)</a:t>
                      </a:r>
                    </a:p>
                  </a:txBody>
                  <a:tcPr anchor="ctr"/>
                </a:tc>
                <a:tc>
                  <a:txBody>
                    <a:bodyPr/>
                    <a:lstStyle/>
                    <a:p>
                      <a:pPr algn="ctr"/>
                      <a:r>
                        <a:rPr lang="en-US" sz="1400" dirty="0"/>
                        <a:t>32.57</a:t>
                      </a:r>
                    </a:p>
                  </a:txBody>
                  <a:tcPr anchor="ctr"/>
                </a:tc>
                <a:tc>
                  <a:txBody>
                    <a:bodyPr/>
                    <a:lstStyle/>
                    <a:p>
                      <a:pPr algn="ctr"/>
                      <a:r>
                        <a:rPr lang="en-US" sz="1400" dirty="0"/>
                        <a:t>30.01</a:t>
                      </a:r>
                    </a:p>
                  </a:txBody>
                  <a:tcPr anchor="ctr"/>
                </a:tc>
                <a:extLst>
                  <a:ext uri="{0D108BD9-81ED-4DB2-BD59-A6C34878D82A}">
                    <a16:rowId xmlns:a16="http://schemas.microsoft.com/office/drawing/2014/main" val="1155742432"/>
                  </a:ext>
                </a:extLst>
              </a:tr>
            </a:tbl>
          </a:graphicData>
        </a:graphic>
      </p:graphicFrame>
      <p:sp>
        <p:nvSpPr>
          <p:cNvPr id="7" name="TextBox 6">
            <a:extLst>
              <a:ext uri="{FF2B5EF4-FFF2-40B4-BE49-F238E27FC236}">
                <a16:creationId xmlns:a16="http://schemas.microsoft.com/office/drawing/2014/main" id="{C5EEA96D-7A6F-4803-ACB2-CC3189DF1935}"/>
              </a:ext>
            </a:extLst>
          </p:cNvPr>
          <p:cNvSpPr txBox="1"/>
          <p:nvPr/>
        </p:nvSpPr>
        <p:spPr>
          <a:xfrm>
            <a:off x="845819" y="1845734"/>
            <a:ext cx="6303125" cy="369332"/>
          </a:xfrm>
          <a:prstGeom prst="rect">
            <a:avLst/>
          </a:prstGeom>
          <a:noFill/>
        </p:spPr>
        <p:txBody>
          <a:bodyPr wrap="square">
            <a:spAutoFit/>
          </a:bodyPr>
          <a:lstStyle/>
          <a:p>
            <a:pPr marL="0" indent="0" algn="ctr">
              <a:buNone/>
            </a:pPr>
            <a:r>
              <a:rPr lang="en-US" cap="none" dirty="0">
                <a:solidFill>
                  <a:schemeClr val="bg2">
                    <a:lumMod val="50000"/>
                  </a:schemeClr>
                </a:solidFill>
              </a:rPr>
              <a:t>Virtual inertia with Constant J </a:t>
            </a:r>
            <a:r>
              <a:rPr lang="en-US" cap="none" dirty="0"/>
              <a:t>vs </a:t>
            </a:r>
            <a:r>
              <a:rPr lang="en-US" cap="none" dirty="0">
                <a:solidFill>
                  <a:schemeClr val="accent1">
                    <a:lumMod val="75000"/>
                  </a:schemeClr>
                </a:solidFill>
              </a:rPr>
              <a:t>Virtual inertia with Alternating J</a:t>
            </a:r>
          </a:p>
        </p:txBody>
      </p:sp>
    </p:spTree>
    <p:extLst>
      <p:ext uri="{BB962C8B-B14F-4D97-AF65-F5344CB8AC3E}">
        <p14:creationId xmlns:p14="http://schemas.microsoft.com/office/powerpoint/2010/main" val="100736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4"/>
          <p:cNvSpPr/>
          <p:nvPr/>
        </p:nvSpPr>
        <p:spPr>
          <a:xfrm>
            <a:off x="0" y="0"/>
            <a:ext cx="12192000"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 name="Google Shape;148;p4"/>
          <p:cNvSpPr txBox="1">
            <a:spLocks noGrp="1"/>
          </p:cNvSpPr>
          <p:nvPr>
            <p:ph type="title"/>
          </p:nvPr>
        </p:nvSpPr>
        <p:spPr>
          <a:xfrm>
            <a:off x="6411685" y="634946"/>
            <a:ext cx="512717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Introduction</a:t>
            </a:r>
            <a:endParaRPr dirty="0"/>
          </a:p>
        </p:txBody>
      </p:sp>
      <p:pic>
        <p:nvPicPr>
          <p:cNvPr id="149" name="Google Shape;149;p4" descr="Chart&#10;&#10;Description automatically generated with low confidence"/>
          <p:cNvPicPr preferRelativeResize="0"/>
          <p:nvPr/>
        </p:nvPicPr>
        <p:blipFill rotWithShape="1">
          <a:blip r:embed="rId3">
            <a:alphaModFix/>
          </a:blip>
          <a:srcRect l="6842" t="45488" r="31228" b="3548"/>
          <a:stretch/>
        </p:blipFill>
        <p:spPr>
          <a:xfrm>
            <a:off x="643192" y="1586649"/>
            <a:ext cx="5451627" cy="3364660"/>
          </a:xfrm>
          <a:prstGeom prst="rect">
            <a:avLst/>
          </a:prstGeom>
          <a:noFill/>
          <a:ln>
            <a:noFill/>
          </a:ln>
        </p:spPr>
      </p:pic>
      <p:cxnSp>
        <p:nvCxnSpPr>
          <p:cNvPr id="150" name="Google Shape;150;p4"/>
          <p:cNvCxnSpPr/>
          <p:nvPr/>
        </p:nvCxnSpPr>
        <p:spPr>
          <a:xfrm>
            <a:off x="6411684" y="2086188"/>
            <a:ext cx="4748808" cy="0"/>
          </a:xfrm>
          <a:prstGeom prst="straightConnector1">
            <a:avLst/>
          </a:prstGeom>
          <a:noFill/>
          <a:ln w="9525" cap="flat" cmpd="sng">
            <a:solidFill>
              <a:srgbClr val="7F7F7F">
                <a:alpha val="89803"/>
              </a:srgbClr>
            </a:solidFill>
            <a:prstDash val="solid"/>
            <a:round/>
            <a:headEnd type="none" w="sm" len="sm"/>
            <a:tailEnd type="none" w="sm" len="sm"/>
          </a:ln>
        </p:spPr>
      </p:cxnSp>
      <p:grpSp>
        <p:nvGrpSpPr>
          <p:cNvPr id="151" name="Google Shape;151;p4"/>
          <p:cNvGrpSpPr/>
          <p:nvPr/>
        </p:nvGrpSpPr>
        <p:grpSpPr>
          <a:xfrm>
            <a:off x="6411684" y="2452293"/>
            <a:ext cx="5127171" cy="3163421"/>
            <a:chOff x="0" y="253379"/>
            <a:chExt cx="5127171" cy="3163421"/>
          </a:xfrm>
        </p:grpSpPr>
        <p:sp>
          <p:nvSpPr>
            <p:cNvPr id="152" name="Google Shape;152;p4"/>
            <p:cNvSpPr/>
            <p:nvPr/>
          </p:nvSpPr>
          <p:spPr>
            <a:xfrm>
              <a:off x="0" y="253379"/>
              <a:ext cx="5127171" cy="1550030"/>
            </a:xfrm>
            <a:prstGeom prst="roundRect">
              <a:avLst>
                <a:gd name="adj" fmla="val 16667"/>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p:nvPr/>
          </p:nvSpPr>
          <p:spPr>
            <a:xfrm>
              <a:off x="75666" y="329045"/>
              <a:ext cx="4975839" cy="1398698"/>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The integration of renewables results in reduced grid stability due to their negligible or lack of inertia. </a:t>
              </a:r>
              <a:endParaRPr/>
            </a:p>
          </p:txBody>
        </p:sp>
        <p:sp>
          <p:nvSpPr>
            <p:cNvPr id="154" name="Google Shape;154;p4"/>
            <p:cNvSpPr/>
            <p:nvPr/>
          </p:nvSpPr>
          <p:spPr>
            <a:xfrm>
              <a:off x="0" y="1866770"/>
              <a:ext cx="5127171" cy="1550030"/>
            </a:xfrm>
            <a:prstGeom prst="roundRect">
              <a:avLst>
                <a:gd name="adj" fmla="val 16667"/>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txBox="1"/>
            <p:nvPr/>
          </p:nvSpPr>
          <p:spPr>
            <a:xfrm>
              <a:off x="75666" y="1942436"/>
              <a:ext cx="4975839" cy="1398698"/>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To fully utilize the potential of renewables while maintaining grid stability, it is important to find a method to improve grid inertia under renewable integration. </a:t>
              </a:r>
              <a:endParaRPr/>
            </a:p>
          </p:txBody>
        </p:sp>
      </p:grpSp>
      <p:sp>
        <p:nvSpPr>
          <p:cNvPr id="156" name="Google Shape;156;p4"/>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330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FC8-1AEA-4A5F-B7B8-21A967932E2A}"/>
              </a:ext>
            </a:extLst>
          </p:cNvPr>
          <p:cNvSpPr>
            <a:spLocks noGrp="1"/>
          </p:cNvSpPr>
          <p:nvPr>
            <p:ph type="title"/>
          </p:nvPr>
        </p:nvSpPr>
        <p:spPr/>
        <p:txBody>
          <a:bodyPr>
            <a:normAutofit/>
          </a:bodyPr>
          <a:lstStyle/>
          <a:p>
            <a:pPr algn="ctr"/>
            <a:r>
              <a:rPr lang="en-US" sz="4000" dirty="0"/>
              <a:t>Results of the system for 20% disturbance from the nominal load (10kW)</a:t>
            </a:r>
          </a:p>
        </p:txBody>
      </p:sp>
      <p:pic>
        <p:nvPicPr>
          <p:cNvPr id="6" name="Content Placeholder 5">
            <a:extLst>
              <a:ext uri="{FF2B5EF4-FFF2-40B4-BE49-F238E27FC236}">
                <a16:creationId xmlns:a16="http://schemas.microsoft.com/office/drawing/2014/main" id="{61D64799-D8C1-4788-90A9-31B75D6E63DB}"/>
              </a:ext>
            </a:extLst>
          </p:cNvPr>
          <p:cNvPicPr>
            <a:picLocks noGrp="1" noChangeAspect="1"/>
          </p:cNvPicPr>
          <p:nvPr>
            <p:ph sz="half" idx="1"/>
          </p:nvPr>
        </p:nvPicPr>
        <p:blipFill rotWithShape="1">
          <a:blip r:embed="rId2"/>
          <a:srcRect t="6486" r="835" b="1737"/>
          <a:stretch/>
        </p:blipFill>
        <p:spPr>
          <a:xfrm>
            <a:off x="385009" y="2220898"/>
            <a:ext cx="7204395" cy="4099691"/>
          </a:xfrm>
        </p:spPr>
      </p:pic>
      <p:sp>
        <p:nvSpPr>
          <p:cNvPr id="28" name="Text Placeholder 27">
            <a:extLst>
              <a:ext uri="{FF2B5EF4-FFF2-40B4-BE49-F238E27FC236}">
                <a16:creationId xmlns:a16="http://schemas.microsoft.com/office/drawing/2014/main" id="{0C0942EA-654D-426A-B317-9F20CD7D465D}"/>
              </a:ext>
            </a:extLst>
          </p:cNvPr>
          <p:cNvSpPr>
            <a:spLocks noGrp="1"/>
          </p:cNvSpPr>
          <p:nvPr>
            <p:ph sz="half" idx="2"/>
          </p:nvPr>
        </p:nvSpPr>
        <p:spPr>
          <a:xfrm>
            <a:off x="7797334" y="1845735"/>
            <a:ext cx="4009653" cy="4474854"/>
          </a:xfrm>
        </p:spPr>
        <p:txBody>
          <a:bodyPr/>
          <a:lstStyle/>
          <a:p>
            <a:pPr marL="0" indent="0" algn="ctr">
              <a:buNone/>
            </a:pPr>
            <a:endParaRPr lang="en-US" dirty="0">
              <a:solidFill>
                <a:srgbClr val="C00000"/>
              </a:solidFill>
            </a:endParaRPr>
          </a:p>
          <a:p>
            <a:pPr marL="0" indent="0" algn="ctr">
              <a:buNone/>
            </a:pPr>
            <a:endParaRPr lang="en-US" cap="none" dirty="0">
              <a:solidFill>
                <a:srgbClr val="C00000"/>
              </a:solidFill>
            </a:endParaRPr>
          </a:p>
          <a:p>
            <a:pPr marL="0" indent="0" algn="ctr">
              <a:buNone/>
            </a:pPr>
            <a:endParaRPr lang="en-US" dirty="0">
              <a:solidFill>
                <a:srgbClr val="C00000"/>
              </a:solidFill>
            </a:endParaRPr>
          </a:p>
          <a:p>
            <a:pPr marL="0" indent="0" algn="ctr">
              <a:buNone/>
            </a:pPr>
            <a:endParaRPr lang="en-US" cap="none" dirty="0">
              <a:solidFill>
                <a:srgbClr val="C00000"/>
              </a:solidFill>
            </a:endParaRPr>
          </a:p>
          <a:p>
            <a:pPr marL="0" indent="0" algn="ctr">
              <a:buNone/>
            </a:pPr>
            <a:endParaRPr lang="en-US" dirty="0">
              <a:solidFill>
                <a:srgbClr val="C00000"/>
              </a:solidFill>
            </a:endParaRPr>
          </a:p>
          <a:p>
            <a:pPr marL="0" indent="0" algn="ctr">
              <a:buNone/>
            </a:pPr>
            <a:endParaRPr lang="en-US" cap="none" dirty="0">
              <a:solidFill>
                <a:srgbClr val="C00000"/>
              </a:solidFill>
            </a:endParaRPr>
          </a:p>
          <a:p>
            <a:pPr marL="0" indent="0" algn="ctr">
              <a:buNone/>
            </a:pPr>
            <a:endParaRPr lang="en-US" dirty="0">
              <a:solidFill>
                <a:srgbClr val="C00000"/>
              </a:solidFill>
            </a:endParaRPr>
          </a:p>
          <a:p>
            <a:pPr marL="0" indent="0" algn="ctr">
              <a:buNone/>
            </a:pPr>
            <a:endParaRPr lang="en-US" cap="none" dirty="0">
              <a:solidFill>
                <a:srgbClr val="C00000"/>
              </a:solidFill>
            </a:endParaRPr>
          </a:p>
          <a:p>
            <a:pPr marL="0" indent="0" algn="ctr">
              <a:buNone/>
            </a:pPr>
            <a:r>
              <a:rPr lang="en-US" dirty="0">
                <a:solidFill>
                  <a:schemeClr val="tx1"/>
                </a:solidFill>
              </a:rPr>
              <a:t> Peak-peak frequency improvement with virtual inertia J = 58.33%</a:t>
            </a:r>
          </a:p>
          <a:p>
            <a:pPr marL="0" indent="0" algn="ctr">
              <a:buNone/>
            </a:pPr>
            <a:endParaRPr lang="en-US" cap="none" dirty="0">
              <a:solidFill>
                <a:srgbClr val="C00000"/>
              </a:solidFill>
            </a:endParaRPr>
          </a:p>
        </p:txBody>
      </p:sp>
      <p:graphicFrame>
        <p:nvGraphicFramePr>
          <p:cNvPr id="5" name="Table 4">
            <a:extLst>
              <a:ext uri="{FF2B5EF4-FFF2-40B4-BE49-F238E27FC236}">
                <a16:creationId xmlns:a16="http://schemas.microsoft.com/office/drawing/2014/main" id="{D0BD3D58-6725-478D-A69E-2959F8449F48}"/>
              </a:ext>
            </a:extLst>
          </p:cNvPr>
          <p:cNvGraphicFramePr>
            <a:graphicFrameLocks noGrp="1"/>
          </p:cNvGraphicFramePr>
          <p:nvPr>
            <p:extLst>
              <p:ext uri="{D42A27DB-BD31-4B8C-83A1-F6EECF244321}">
                <p14:modId xmlns:p14="http://schemas.microsoft.com/office/powerpoint/2010/main" val="2239050830"/>
              </p:ext>
            </p:extLst>
          </p:nvPr>
        </p:nvGraphicFramePr>
        <p:xfrm>
          <a:off x="7797338" y="2582779"/>
          <a:ext cx="4009653" cy="2706045"/>
        </p:xfrm>
        <a:graphic>
          <a:graphicData uri="http://schemas.openxmlformats.org/drawingml/2006/table">
            <a:tbl>
              <a:tblPr firstRow="1" bandRow="1">
                <a:tableStyleId>{5C22544A-7EE6-4342-B048-85BDC9FD1C3A}</a:tableStyleId>
              </a:tblPr>
              <a:tblGrid>
                <a:gridCol w="1336551">
                  <a:extLst>
                    <a:ext uri="{9D8B030D-6E8A-4147-A177-3AD203B41FA5}">
                      <a16:colId xmlns:a16="http://schemas.microsoft.com/office/drawing/2014/main" val="373382426"/>
                    </a:ext>
                  </a:extLst>
                </a:gridCol>
                <a:gridCol w="1336551">
                  <a:extLst>
                    <a:ext uri="{9D8B030D-6E8A-4147-A177-3AD203B41FA5}">
                      <a16:colId xmlns:a16="http://schemas.microsoft.com/office/drawing/2014/main" val="3144807479"/>
                    </a:ext>
                  </a:extLst>
                </a:gridCol>
                <a:gridCol w="1336551">
                  <a:extLst>
                    <a:ext uri="{9D8B030D-6E8A-4147-A177-3AD203B41FA5}">
                      <a16:colId xmlns:a16="http://schemas.microsoft.com/office/drawing/2014/main" val="3752127592"/>
                    </a:ext>
                  </a:extLst>
                </a:gridCol>
              </a:tblGrid>
              <a:tr h="633405">
                <a:tc>
                  <a:txBody>
                    <a:bodyPr/>
                    <a:lstStyle/>
                    <a:p>
                      <a:pPr algn="ctr"/>
                      <a:r>
                        <a:rPr lang="en-US" sz="1400" dirty="0"/>
                        <a:t>Parameters</a:t>
                      </a:r>
                    </a:p>
                  </a:txBody>
                  <a:tcPr anchor="ctr"/>
                </a:tc>
                <a:tc>
                  <a:txBody>
                    <a:bodyPr/>
                    <a:lstStyle/>
                    <a:p>
                      <a:pPr algn="ctr"/>
                      <a:r>
                        <a:rPr lang="en-US" sz="1400" dirty="0"/>
                        <a:t>With Virtual Inertia J</a:t>
                      </a:r>
                    </a:p>
                  </a:txBody>
                  <a:tcPr anchor="ctr"/>
                </a:tc>
                <a:tc>
                  <a:txBody>
                    <a:bodyPr/>
                    <a:lstStyle/>
                    <a:p>
                      <a:pPr algn="ctr"/>
                      <a:r>
                        <a:rPr lang="en-US" sz="1400" dirty="0"/>
                        <a:t>Without Virtual Inertia J</a:t>
                      </a:r>
                    </a:p>
                  </a:txBody>
                  <a:tcPr anchor="ctr"/>
                </a:tc>
                <a:extLst>
                  <a:ext uri="{0D108BD9-81ED-4DB2-BD59-A6C34878D82A}">
                    <a16:rowId xmlns:a16="http://schemas.microsoft.com/office/drawing/2014/main" val="579531788"/>
                  </a:ext>
                </a:extLst>
              </a:tr>
              <a:tr h="476114">
                <a:tc>
                  <a:txBody>
                    <a:bodyPr/>
                    <a:lstStyle/>
                    <a:p>
                      <a:pPr algn="ctr"/>
                      <a:r>
                        <a:rPr lang="en-US" sz="1400" dirty="0"/>
                        <a:t>Lowest Point (Hz)</a:t>
                      </a:r>
                    </a:p>
                  </a:txBody>
                  <a:tcPr anchor="ctr"/>
                </a:tc>
                <a:tc>
                  <a:txBody>
                    <a:bodyPr/>
                    <a:lstStyle/>
                    <a:p>
                      <a:pPr algn="ctr"/>
                      <a:r>
                        <a:rPr lang="en-US" sz="1400" dirty="0"/>
                        <a:t>48.33</a:t>
                      </a:r>
                    </a:p>
                  </a:txBody>
                  <a:tcPr anchor="ctr"/>
                </a:tc>
                <a:tc>
                  <a:txBody>
                    <a:bodyPr/>
                    <a:lstStyle/>
                    <a:p>
                      <a:pPr algn="ctr"/>
                      <a:r>
                        <a:rPr lang="en-US" sz="1400" dirty="0"/>
                        <a:t>47.77</a:t>
                      </a:r>
                    </a:p>
                  </a:txBody>
                  <a:tcPr anchor="ctr"/>
                </a:tc>
                <a:extLst>
                  <a:ext uri="{0D108BD9-81ED-4DB2-BD59-A6C34878D82A}">
                    <a16:rowId xmlns:a16="http://schemas.microsoft.com/office/drawing/2014/main" val="602784347"/>
                  </a:ext>
                </a:extLst>
              </a:tr>
              <a:tr h="476114">
                <a:tc>
                  <a:txBody>
                    <a:bodyPr/>
                    <a:lstStyle/>
                    <a:p>
                      <a:pPr algn="ctr"/>
                      <a:r>
                        <a:rPr lang="en-US" sz="1400" dirty="0"/>
                        <a:t>Highest Point (Hz)</a:t>
                      </a:r>
                    </a:p>
                  </a:txBody>
                  <a:tcPr anchor="ctr"/>
                </a:tc>
                <a:tc>
                  <a:txBody>
                    <a:bodyPr/>
                    <a:lstStyle/>
                    <a:p>
                      <a:pPr algn="ctr"/>
                      <a:r>
                        <a:rPr lang="en-US" sz="1400" dirty="0"/>
                        <a:t>50.25</a:t>
                      </a:r>
                    </a:p>
                  </a:txBody>
                  <a:tcPr anchor="ctr"/>
                </a:tc>
                <a:tc>
                  <a:txBody>
                    <a:bodyPr/>
                    <a:lstStyle/>
                    <a:p>
                      <a:pPr algn="ctr"/>
                      <a:r>
                        <a:rPr lang="en-US" sz="1400" dirty="0"/>
                        <a:t>50.81</a:t>
                      </a:r>
                    </a:p>
                  </a:txBody>
                  <a:tcPr anchor="ctr"/>
                </a:tc>
                <a:extLst>
                  <a:ext uri="{0D108BD9-81ED-4DB2-BD59-A6C34878D82A}">
                    <a16:rowId xmlns:a16="http://schemas.microsoft.com/office/drawing/2014/main" val="3262793731"/>
                  </a:ext>
                </a:extLst>
              </a:tr>
              <a:tr h="476114">
                <a:tc>
                  <a:txBody>
                    <a:bodyPr/>
                    <a:lstStyle/>
                    <a:p>
                      <a:pPr algn="ctr"/>
                      <a:r>
                        <a:rPr lang="en-US" sz="1400" dirty="0"/>
                        <a:t>Settling Time (s)</a:t>
                      </a:r>
                    </a:p>
                  </a:txBody>
                  <a:tcPr anchor="ctr"/>
                </a:tc>
                <a:tc>
                  <a:txBody>
                    <a:bodyPr/>
                    <a:lstStyle/>
                    <a:p>
                      <a:pPr algn="ctr"/>
                      <a:r>
                        <a:rPr lang="en-US" sz="1400" dirty="0"/>
                        <a:t>24.49</a:t>
                      </a:r>
                    </a:p>
                  </a:txBody>
                  <a:tcPr anchor="ctr"/>
                </a:tc>
                <a:tc>
                  <a:txBody>
                    <a:bodyPr/>
                    <a:lstStyle/>
                    <a:p>
                      <a:pPr algn="ctr"/>
                      <a:r>
                        <a:rPr lang="en-US" sz="1400" dirty="0"/>
                        <a:t>22.315</a:t>
                      </a:r>
                    </a:p>
                  </a:txBody>
                  <a:tcPr anchor="ctr"/>
                </a:tc>
                <a:extLst>
                  <a:ext uri="{0D108BD9-81ED-4DB2-BD59-A6C34878D82A}">
                    <a16:rowId xmlns:a16="http://schemas.microsoft.com/office/drawing/2014/main" val="2436769888"/>
                  </a:ext>
                </a:extLst>
              </a:tr>
              <a:tr h="476114">
                <a:tc>
                  <a:txBody>
                    <a:bodyPr/>
                    <a:lstStyle/>
                    <a:p>
                      <a:pPr algn="ctr"/>
                      <a:r>
                        <a:rPr lang="en-US" sz="1400" dirty="0"/>
                        <a:t>Quantified Value (rad)</a:t>
                      </a:r>
                    </a:p>
                  </a:txBody>
                  <a:tcPr anchor="ctr"/>
                </a:tc>
                <a:tc>
                  <a:txBody>
                    <a:bodyPr/>
                    <a:lstStyle/>
                    <a:p>
                      <a:pPr algn="ctr"/>
                      <a:r>
                        <a:rPr lang="en-US" sz="1400" dirty="0"/>
                        <a:t>66.7</a:t>
                      </a:r>
                    </a:p>
                  </a:txBody>
                  <a:tcPr anchor="ctr"/>
                </a:tc>
                <a:tc>
                  <a:txBody>
                    <a:bodyPr/>
                    <a:lstStyle/>
                    <a:p>
                      <a:pPr algn="ctr"/>
                      <a:r>
                        <a:rPr lang="en-US" sz="1400" dirty="0"/>
                        <a:t>103.9</a:t>
                      </a:r>
                    </a:p>
                  </a:txBody>
                  <a:tcPr anchor="ctr"/>
                </a:tc>
                <a:extLst>
                  <a:ext uri="{0D108BD9-81ED-4DB2-BD59-A6C34878D82A}">
                    <a16:rowId xmlns:a16="http://schemas.microsoft.com/office/drawing/2014/main" val="1155742432"/>
                  </a:ext>
                </a:extLst>
              </a:tr>
            </a:tbl>
          </a:graphicData>
        </a:graphic>
      </p:graphicFrame>
      <p:sp>
        <p:nvSpPr>
          <p:cNvPr id="7" name="TextBox 6">
            <a:extLst>
              <a:ext uri="{FF2B5EF4-FFF2-40B4-BE49-F238E27FC236}">
                <a16:creationId xmlns:a16="http://schemas.microsoft.com/office/drawing/2014/main" id="{CAEEFAE4-E093-4784-BEAA-F285994BB7EE}"/>
              </a:ext>
            </a:extLst>
          </p:cNvPr>
          <p:cNvSpPr txBox="1"/>
          <p:nvPr/>
        </p:nvSpPr>
        <p:spPr>
          <a:xfrm>
            <a:off x="787631" y="1836904"/>
            <a:ext cx="6402878" cy="369332"/>
          </a:xfrm>
          <a:prstGeom prst="rect">
            <a:avLst/>
          </a:prstGeom>
          <a:noFill/>
        </p:spPr>
        <p:txBody>
          <a:bodyPr wrap="square">
            <a:spAutoFit/>
          </a:bodyPr>
          <a:lstStyle/>
          <a:p>
            <a:pPr marL="0" indent="0" algn="ctr">
              <a:buNone/>
            </a:pPr>
            <a:r>
              <a:rPr lang="en-US" cap="none" dirty="0">
                <a:solidFill>
                  <a:schemeClr val="bg2">
                    <a:lumMod val="50000"/>
                  </a:schemeClr>
                </a:solidFill>
              </a:rPr>
              <a:t> virtual inertia with constant J</a:t>
            </a:r>
            <a:r>
              <a:rPr lang="en-US" cap="none" dirty="0">
                <a:solidFill>
                  <a:schemeClr val="accent2"/>
                </a:solidFill>
              </a:rPr>
              <a:t> </a:t>
            </a:r>
            <a:r>
              <a:rPr lang="en-US" cap="none" dirty="0"/>
              <a:t>vs </a:t>
            </a:r>
            <a:r>
              <a:rPr lang="en-US" cap="none" dirty="0">
                <a:solidFill>
                  <a:srgbClr val="C00000"/>
                </a:solidFill>
              </a:rPr>
              <a:t>Without virtual inertia</a:t>
            </a:r>
          </a:p>
        </p:txBody>
      </p:sp>
    </p:spTree>
    <p:extLst>
      <p:ext uri="{BB962C8B-B14F-4D97-AF65-F5344CB8AC3E}">
        <p14:creationId xmlns:p14="http://schemas.microsoft.com/office/powerpoint/2010/main" val="3584604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FC8-1AEA-4A5F-B7B8-21A967932E2A}"/>
              </a:ext>
            </a:extLst>
          </p:cNvPr>
          <p:cNvSpPr>
            <a:spLocks noGrp="1"/>
          </p:cNvSpPr>
          <p:nvPr>
            <p:ph type="title"/>
          </p:nvPr>
        </p:nvSpPr>
        <p:spPr/>
        <p:txBody>
          <a:bodyPr>
            <a:normAutofit/>
          </a:bodyPr>
          <a:lstStyle/>
          <a:p>
            <a:pPr algn="ctr"/>
            <a:r>
              <a:rPr lang="en-US" sz="4000" dirty="0"/>
              <a:t>Results of the system for 20% disturbance from the nominal load (10kW)</a:t>
            </a:r>
          </a:p>
        </p:txBody>
      </p:sp>
      <p:pic>
        <p:nvPicPr>
          <p:cNvPr id="6" name="Content Placeholder 5">
            <a:extLst>
              <a:ext uri="{FF2B5EF4-FFF2-40B4-BE49-F238E27FC236}">
                <a16:creationId xmlns:a16="http://schemas.microsoft.com/office/drawing/2014/main" id="{5B5076AF-F6E3-4C75-8C77-51EC3238CF46}"/>
              </a:ext>
            </a:extLst>
          </p:cNvPr>
          <p:cNvPicPr>
            <a:picLocks noGrp="1" noChangeAspect="1"/>
          </p:cNvPicPr>
          <p:nvPr>
            <p:ph sz="half" idx="1"/>
          </p:nvPr>
        </p:nvPicPr>
        <p:blipFill rotWithShape="1">
          <a:blip r:embed="rId2"/>
          <a:srcRect t="7191" r="1023" b="1543"/>
          <a:stretch/>
        </p:blipFill>
        <p:spPr>
          <a:xfrm>
            <a:off x="385011" y="2261062"/>
            <a:ext cx="7404420" cy="4075569"/>
          </a:xfrm>
        </p:spPr>
      </p:pic>
      <p:sp>
        <p:nvSpPr>
          <p:cNvPr id="28" name="Text Placeholder 27">
            <a:extLst>
              <a:ext uri="{FF2B5EF4-FFF2-40B4-BE49-F238E27FC236}">
                <a16:creationId xmlns:a16="http://schemas.microsoft.com/office/drawing/2014/main" id="{0C0942EA-654D-426A-B317-9F20CD7D465D}"/>
              </a:ext>
            </a:extLst>
          </p:cNvPr>
          <p:cNvSpPr>
            <a:spLocks noGrp="1"/>
          </p:cNvSpPr>
          <p:nvPr>
            <p:ph sz="half" idx="2"/>
          </p:nvPr>
        </p:nvSpPr>
        <p:spPr>
          <a:xfrm>
            <a:off x="7863838" y="1845734"/>
            <a:ext cx="3943149" cy="4490897"/>
          </a:xfrm>
        </p:spPr>
        <p:txBody>
          <a:bodyPr>
            <a:normAutofit fontScale="92500" lnSpcReduction="10000"/>
          </a:bodyPr>
          <a:lstStyle/>
          <a:p>
            <a:pPr marL="0" indent="0" algn="ctr">
              <a:buNone/>
            </a:pPr>
            <a:endParaRPr lang="en-US" dirty="0">
              <a:solidFill>
                <a:schemeClr val="accent1">
                  <a:lumMod val="75000"/>
                </a:schemeClr>
              </a:solidFill>
            </a:endParaRPr>
          </a:p>
          <a:p>
            <a:pPr marL="0" indent="0" algn="ctr">
              <a:buNone/>
            </a:pPr>
            <a:endParaRPr lang="en-US" dirty="0">
              <a:solidFill>
                <a:schemeClr val="accent1">
                  <a:lumMod val="75000"/>
                </a:schemeClr>
              </a:solidFill>
            </a:endParaRPr>
          </a:p>
          <a:p>
            <a:pPr marL="0" indent="0" algn="ctr">
              <a:buNone/>
            </a:pPr>
            <a:endParaRPr lang="en-US" dirty="0">
              <a:solidFill>
                <a:schemeClr val="accent1">
                  <a:lumMod val="75000"/>
                </a:schemeClr>
              </a:solidFill>
            </a:endParaRPr>
          </a:p>
          <a:p>
            <a:pPr marL="0" indent="0" algn="ctr">
              <a:buNone/>
            </a:pPr>
            <a:endParaRPr lang="en-US" dirty="0">
              <a:solidFill>
                <a:schemeClr val="accent1">
                  <a:lumMod val="75000"/>
                </a:schemeClr>
              </a:solidFill>
            </a:endParaRPr>
          </a:p>
          <a:p>
            <a:pPr marL="0" indent="0" algn="ctr">
              <a:buNone/>
            </a:pPr>
            <a:endParaRPr lang="en-US" cap="none" dirty="0">
              <a:solidFill>
                <a:schemeClr val="accent1">
                  <a:lumMod val="75000"/>
                </a:schemeClr>
              </a:solidFill>
            </a:endParaRPr>
          </a:p>
          <a:p>
            <a:pPr marL="0" indent="0" algn="ctr">
              <a:buNone/>
            </a:pPr>
            <a:endParaRPr lang="en-US" dirty="0">
              <a:solidFill>
                <a:schemeClr val="accent1">
                  <a:lumMod val="75000"/>
                </a:schemeClr>
              </a:solidFill>
            </a:endParaRPr>
          </a:p>
          <a:p>
            <a:pPr marL="0" indent="0" algn="ctr">
              <a:buNone/>
            </a:pPr>
            <a:endParaRPr lang="en-US" cap="none" dirty="0">
              <a:solidFill>
                <a:schemeClr val="accent1">
                  <a:lumMod val="75000"/>
                </a:schemeClr>
              </a:solidFill>
            </a:endParaRPr>
          </a:p>
          <a:p>
            <a:pPr marL="0" indent="0" algn="ctr">
              <a:buNone/>
            </a:pPr>
            <a:endParaRPr lang="en-US" dirty="0">
              <a:solidFill>
                <a:schemeClr val="accent1">
                  <a:lumMod val="75000"/>
                </a:schemeClr>
              </a:solidFill>
            </a:endParaRPr>
          </a:p>
          <a:p>
            <a:pPr marL="0" indent="0" algn="ctr">
              <a:buNone/>
            </a:pPr>
            <a:endParaRPr lang="en-US" cap="none" dirty="0">
              <a:solidFill>
                <a:schemeClr val="accent1">
                  <a:lumMod val="75000"/>
                </a:schemeClr>
              </a:solidFill>
            </a:endParaRPr>
          </a:p>
          <a:p>
            <a:pPr marL="0" indent="0" algn="ctr">
              <a:buNone/>
            </a:pPr>
            <a:r>
              <a:rPr lang="en-US" dirty="0">
                <a:solidFill>
                  <a:schemeClr val="tx1"/>
                </a:solidFill>
              </a:rPr>
              <a:t> Peak-peak frequency improvement with alternating virtual inertia J = 4.92%</a:t>
            </a:r>
          </a:p>
          <a:p>
            <a:pPr marL="0" indent="0" algn="ctr">
              <a:buNone/>
            </a:pPr>
            <a:endParaRPr lang="en-US" cap="none" dirty="0">
              <a:solidFill>
                <a:schemeClr val="accent1">
                  <a:lumMod val="75000"/>
                </a:schemeClr>
              </a:solidFill>
            </a:endParaRPr>
          </a:p>
        </p:txBody>
      </p:sp>
      <p:graphicFrame>
        <p:nvGraphicFramePr>
          <p:cNvPr id="5" name="Table 4">
            <a:extLst>
              <a:ext uri="{FF2B5EF4-FFF2-40B4-BE49-F238E27FC236}">
                <a16:creationId xmlns:a16="http://schemas.microsoft.com/office/drawing/2014/main" id="{7977FC7B-F23D-48A2-8289-9A031DA2F42D}"/>
              </a:ext>
            </a:extLst>
          </p:cNvPr>
          <p:cNvGraphicFramePr>
            <a:graphicFrameLocks noGrp="1"/>
          </p:cNvGraphicFramePr>
          <p:nvPr>
            <p:extLst>
              <p:ext uri="{D42A27DB-BD31-4B8C-83A1-F6EECF244321}">
                <p14:modId xmlns:p14="http://schemas.microsoft.com/office/powerpoint/2010/main" val="2820840156"/>
              </p:ext>
            </p:extLst>
          </p:nvPr>
        </p:nvGraphicFramePr>
        <p:xfrm>
          <a:off x="7863840" y="2582779"/>
          <a:ext cx="3943149" cy="2804160"/>
        </p:xfrm>
        <a:graphic>
          <a:graphicData uri="http://schemas.openxmlformats.org/drawingml/2006/table">
            <a:tbl>
              <a:tblPr firstRow="1" bandRow="1">
                <a:tableStyleId>{5C22544A-7EE6-4342-B048-85BDC9FD1C3A}</a:tableStyleId>
              </a:tblPr>
              <a:tblGrid>
                <a:gridCol w="1314383">
                  <a:extLst>
                    <a:ext uri="{9D8B030D-6E8A-4147-A177-3AD203B41FA5}">
                      <a16:colId xmlns:a16="http://schemas.microsoft.com/office/drawing/2014/main" val="373382426"/>
                    </a:ext>
                  </a:extLst>
                </a:gridCol>
                <a:gridCol w="1314383">
                  <a:extLst>
                    <a:ext uri="{9D8B030D-6E8A-4147-A177-3AD203B41FA5}">
                      <a16:colId xmlns:a16="http://schemas.microsoft.com/office/drawing/2014/main" val="3144807479"/>
                    </a:ext>
                  </a:extLst>
                </a:gridCol>
                <a:gridCol w="1314383">
                  <a:extLst>
                    <a:ext uri="{9D8B030D-6E8A-4147-A177-3AD203B41FA5}">
                      <a16:colId xmlns:a16="http://schemas.microsoft.com/office/drawing/2014/main" val="3752127592"/>
                    </a:ext>
                  </a:extLst>
                </a:gridCol>
              </a:tblGrid>
              <a:tr h="633405">
                <a:tc>
                  <a:txBody>
                    <a:bodyPr/>
                    <a:lstStyle/>
                    <a:p>
                      <a:pPr algn="ctr"/>
                      <a:r>
                        <a:rPr lang="en-US" sz="1400" dirty="0"/>
                        <a:t>Parameters</a:t>
                      </a:r>
                    </a:p>
                  </a:txBody>
                  <a:tcPr anchor="ctr"/>
                </a:tc>
                <a:tc>
                  <a:txBody>
                    <a:bodyPr/>
                    <a:lstStyle/>
                    <a:p>
                      <a:pPr algn="ctr"/>
                      <a:r>
                        <a:rPr lang="en-US" sz="1400" dirty="0"/>
                        <a:t>With Constant Virtual Inertia J</a:t>
                      </a:r>
                    </a:p>
                  </a:txBody>
                  <a:tcPr anchor="ctr"/>
                </a:tc>
                <a:tc>
                  <a:txBody>
                    <a:bodyPr/>
                    <a:lstStyle/>
                    <a:p>
                      <a:pPr algn="ctr"/>
                      <a:r>
                        <a:rPr lang="en-US" sz="1400" dirty="0"/>
                        <a:t>With Alternating Virtual Inertia J</a:t>
                      </a:r>
                    </a:p>
                  </a:txBody>
                  <a:tcPr anchor="ctr"/>
                </a:tc>
                <a:extLst>
                  <a:ext uri="{0D108BD9-81ED-4DB2-BD59-A6C34878D82A}">
                    <a16:rowId xmlns:a16="http://schemas.microsoft.com/office/drawing/2014/main" val="579531788"/>
                  </a:ext>
                </a:extLst>
              </a:tr>
              <a:tr h="476114">
                <a:tc>
                  <a:txBody>
                    <a:bodyPr/>
                    <a:lstStyle/>
                    <a:p>
                      <a:pPr algn="ctr"/>
                      <a:r>
                        <a:rPr lang="en-US" sz="1400" dirty="0"/>
                        <a:t>Lowest Point (Hz)</a:t>
                      </a:r>
                    </a:p>
                  </a:txBody>
                  <a:tcPr anchor="ctr"/>
                </a:tc>
                <a:tc>
                  <a:txBody>
                    <a:bodyPr/>
                    <a:lstStyle/>
                    <a:p>
                      <a:pPr algn="ctr"/>
                      <a:r>
                        <a:rPr lang="en-US" sz="1400" dirty="0"/>
                        <a:t>48.33</a:t>
                      </a:r>
                    </a:p>
                  </a:txBody>
                  <a:tcPr anchor="ctr"/>
                </a:tc>
                <a:tc>
                  <a:txBody>
                    <a:bodyPr/>
                    <a:lstStyle/>
                    <a:p>
                      <a:pPr algn="ctr"/>
                      <a:r>
                        <a:rPr lang="en-US" sz="1400" dirty="0"/>
                        <a:t>48.36</a:t>
                      </a:r>
                    </a:p>
                  </a:txBody>
                  <a:tcPr anchor="ctr"/>
                </a:tc>
                <a:extLst>
                  <a:ext uri="{0D108BD9-81ED-4DB2-BD59-A6C34878D82A}">
                    <a16:rowId xmlns:a16="http://schemas.microsoft.com/office/drawing/2014/main" val="602784347"/>
                  </a:ext>
                </a:extLst>
              </a:tr>
              <a:tr h="476114">
                <a:tc>
                  <a:txBody>
                    <a:bodyPr/>
                    <a:lstStyle/>
                    <a:p>
                      <a:pPr algn="ctr"/>
                      <a:r>
                        <a:rPr lang="en-US" sz="1400" dirty="0"/>
                        <a:t>Highest Point (Hz)</a:t>
                      </a:r>
                    </a:p>
                  </a:txBody>
                  <a:tcPr anchor="ctr"/>
                </a:tc>
                <a:tc>
                  <a:txBody>
                    <a:bodyPr/>
                    <a:lstStyle/>
                    <a:p>
                      <a:pPr algn="ctr"/>
                      <a:r>
                        <a:rPr lang="en-US" sz="1400" dirty="0"/>
                        <a:t>50.25</a:t>
                      </a:r>
                    </a:p>
                  </a:txBody>
                  <a:tcPr anchor="ctr"/>
                </a:tc>
                <a:tc>
                  <a:txBody>
                    <a:bodyPr/>
                    <a:lstStyle/>
                    <a:p>
                      <a:pPr algn="ctr"/>
                      <a:r>
                        <a:rPr lang="en-US" sz="1400" dirty="0"/>
                        <a:t>50.19</a:t>
                      </a:r>
                    </a:p>
                  </a:txBody>
                  <a:tcPr anchor="ctr"/>
                </a:tc>
                <a:extLst>
                  <a:ext uri="{0D108BD9-81ED-4DB2-BD59-A6C34878D82A}">
                    <a16:rowId xmlns:a16="http://schemas.microsoft.com/office/drawing/2014/main" val="3262793731"/>
                  </a:ext>
                </a:extLst>
              </a:tr>
              <a:tr h="476114">
                <a:tc>
                  <a:txBody>
                    <a:bodyPr/>
                    <a:lstStyle/>
                    <a:p>
                      <a:pPr algn="ctr"/>
                      <a:r>
                        <a:rPr lang="en-US" sz="1400" dirty="0"/>
                        <a:t>Settling Time (s)</a:t>
                      </a:r>
                    </a:p>
                  </a:txBody>
                  <a:tcPr anchor="ctr"/>
                </a:tc>
                <a:tc>
                  <a:txBody>
                    <a:bodyPr/>
                    <a:lstStyle/>
                    <a:p>
                      <a:pPr algn="ctr"/>
                      <a:r>
                        <a:rPr lang="en-US" sz="1400" dirty="0"/>
                        <a:t>24.49</a:t>
                      </a:r>
                    </a:p>
                  </a:txBody>
                  <a:tcPr anchor="ctr"/>
                </a:tc>
                <a:tc>
                  <a:txBody>
                    <a:bodyPr/>
                    <a:lstStyle/>
                    <a:p>
                      <a:pPr algn="ctr"/>
                      <a:r>
                        <a:rPr lang="en-US" sz="1400" dirty="0"/>
                        <a:t>13.7</a:t>
                      </a:r>
                    </a:p>
                  </a:txBody>
                  <a:tcPr anchor="ctr"/>
                </a:tc>
                <a:extLst>
                  <a:ext uri="{0D108BD9-81ED-4DB2-BD59-A6C34878D82A}">
                    <a16:rowId xmlns:a16="http://schemas.microsoft.com/office/drawing/2014/main" val="2436769888"/>
                  </a:ext>
                </a:extLst>
              </a:tr>
              <a:tr h="476114">
                <a:tc>
                  <a:txBody>
                    <a:bodyPr/>
                    <a:lstStyle/>
                    <a:p>
                      <a:pPr algn="ctr"/>
                      <a:r>
                        <a:rPr lang="en-US" sz="1400" dirty="0"/>
                        <a:t>Quantified Value (rad)</a:t>
                      </a:r>
                    </a:p>
                  </a:txBody>
                  <a:tcPr anchor="ctr"/>
                </a:tc>
                <a:tc>
                  <a:txBody>
                    <a:bodyPr/>
                    <a:lstStyle/>
                    <a:p>
                      <a:pPr algn="ctr"/>
                      <a:r>
                        <a:rPr lang="en-US" sz="1400" dirty="0"/>
                        <a:t>66.7</a:t>
                      </a:r>
                    </a:p>
                  </a:txBody>
                  <a:tcPr anchor="ctr"/>
                </a:tc>
                <a:tc>
                  <a:txBody>
                    <a:bodyPr/>
                    <a:lstStyle/>
                    <a:p>
                      <a:pPr algn="ctr"/>
                      <a:r>
                        <a:rPr lang="en-US" sz="1400" dirty="0"/>
                        <a:t>61.31</a:t>
                      </a:r>
                    </a:p>
                  </a:txBody>
                  <a:tcPr anchor="ctr"/>
                </a:tc>
                <a:extLst>
                  <a:ext uri="{0D108BD9-81ED-4DB2-BD59-A6C34878D82A}">
                    <a16:rowId xmlns:a16="http://schemas.microsoft.com/office/drawing/2014/main" val="1155742432"/>
                  </a:ext>
                </a:extLst>
              </a:tr>
            </a:tbl>
          </a:graphicData>
        </a:graphic>
      </p:graphicFrame>
      <p:sp>
        <p:nvSpPr>
          <p:cNvPr id="7" name="TextBox 6">
            <a:extLst>
              <a:ext uri="{FF2B5EF4-FFF2-40B4-BE49-F238E27FC236}">
                <a16:creationId xmlns:a16="http://schemas.microsoft.com/office/drawing/2014/main" id="{5F92559B-5F39-4BAD-A6AB-044119959103}"/>
              </a:ext>
            </a:extLst>
          </p:cNvPr>
          <p:cNvSpPr txBox="1"/>
          <p:nvPr/>
        </p:nvSpPr>
        <p:spPr>
          <a:xfrm>
            <a:off x="1038529" y="1845734"/>
            <a:ext cx="6097384" cy="646331"/>
          </a:xfrm>
          <a:prstGeom prst="rect">
            <a:avLst/>
          </a:prstGeom>
          <a:noFill/>
        </p:spPr>
        <p:txBody>
          <a:bodyPr wrap="square">
            <a:spAutoFit/>
          </a:bodyPr>
          <a:lstStyle/>
          <a:p>
            <a:pPr marL="0" indent="0" algn="ctr">
              <a:buNone/>
            </a:pPr>
            <a:r>
              <a:rPr lang="en-US" cap="none" dirty="0">
                <a:solidFill>
                  <a:schemeClr val="bg2">
                    <a:lumMod val="50000"/>
                  </a:schemeClr>
                </a:solidFill>
              </a:rPr>
              <a:t>Virtual inertia with Constant J </a:t>
            </a:r>
            <a:r>
              <a:rPr lang="en-US" cap="none" dirty="0"/>
              <a:t>vs </a:t>
            </a:r>
            <a:r>
              <a:rPr lang="en-US" cap="none" dirty="0">
                <a:solidFill>
                  <a:schemeClr val="accent1">
                    <a:lumMod val="75000"/>
                  </a:schemeClr>
                </a:solidFill>
              </a:rPr>
              <a:t>Virtual inertia with Alternating J</a:t>
            </a:r>
          </a:p>
        </p:txBody>
      </p:sp>
    </p:spTree>
    <p:extLst>
      <p:ext uri="{BB962C8B-B14F-4D97-AF65-F5344CB8AC3E}">
        <p14:creationId xmlns:p14="http://schemas.microsoft.com/office/powerpoint/2010/main" val="3713385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F2CE55-EABA-4778-BB6C-79911B979281}"/>
              </a:ext>
            </a:extLst>
          </p:cNvPr>
          <p:cNvSpPr>
            <a:spLocks noGrp="1"/>
          </p:cNvSpPr>
          <p:nvPr>
            <p:ph type="title"/>
          </p:nvPr>
        </p:nvSpPr>
        <p:spPr>
          <a:xfrm>
            <a:off x="457200" y="594359"/>
            <a:ext cx="3200400" cy="725394"/>
          </a:xfrm>
        </p:spPr>
        <p:txBody>
          <a:bodyPr>
            <a:normAutofit fontScale="90000"/>
          </a:bodyPr>
          <a:lstStyle/>
          <a:p>
            <a:pPr algn="ctr"/>
            <a:r>
              <a:rPr lang="en-US" dirty="0"/>
              <a:t>Analysis of results</a:t>
            </a:r>
          </a:p>
        </p:txBody>
      </p:sp>
      <p:sp>
        <p:nvSpPr>
          <p:cNvPr id="9" name="Text Placeholder 8">
            <a:extLst>
              <a:ext uri="{FF2B5EF4-FFF2-40B4-BE49-F238E27FC236}">
                <a16:creationId xmlns:a16="http://schemas.microsoft.com/office/drawing/2014/main" id="{FFEC3F3A-B537-4853-9B2F-97FE5254E16B}"/>
              </a:ext>
            </a:extLst>
          </p:cNvPr>
          <p:cNvSpPr>
            <a:spLocks noGrp="1"/>
          </p:cNvSpPr>
          <p:nvPr>
            <p:ph type="body" sz="half" idx="2"/>
          </p:nvPr>
        </p:nvSpPr>
        <p:spPr>
          <a:xfrm>
            <a:off x="0" y="1319753"/>
            <a:ext cx="4015818" cy="5130923"/>
          </a:xfrm>
        </p:spPr>
        <p:txBody>
          <a:bodyPr>
            <a:normAutofit/>
          </a:bodyPr>
          <a:lstStyle/>
          <a:p>
            <a:pPr marL="285750" indent="-285750" algn="just">
              <a:buClr>
                <a:schemeClr val="bg1"/>
              </a:buClr>
              <a:buFont typeface="Arial" panose="020B0604020202020204" pitchFamily="34" charset="0"/>
              <a:buChar char="•"/>
            </a:pPr>
            <a:r>
              <a:rPr lang="en-US" sz="1600" dirty="0"/>
              <a:t>Maximum value that can get the system unstable for a 20% disturbance (20% from the nominal Load) was taken by experimental method for a particular nominal Load Value.</a:t>
            </a:r>
          </a:p>
          <a:p>
            <a:pPr marL="285750" indent="-285750" algn="just">
              <a:buClr>
                <a:schemeClr val="bg1"/>
              </a:buClr>
              <a:buFont typeface="Arial" panose="020B0604020202020204" pitchFamily="34" charset="0"/>
              <a:buChar char="•"/>
            </a:pPr>
            <a:r>
              <a:rPr lang="en-US" sz="1600" dirty="0"/>
              <a:t>Then the following graph can be plotted from the obtained data points.</a:t>
            </a:r>
          </a:p>
          <a:p>
            <a:pPr marL="285750" indent="-285750" algn="just">
              <a:buClr>
                <a:schemeClr val="bg1"/>
              </a:buClr>
              <a:buFont typeface="Arial" panose="020B0604020202020204" pitchFamily="34" charset="0"/>
              <a:buChar char="•"/>
            </a:pPr>
            <a:r>
              <a:rPr lang="en-US" sz="1600" dirty="0"/>
              <a:t>Technically, for a particular load value any J value under the curve is feasible to get results without getting unstable.</a:t>
            </a:r>
          </a:p>
          <a:p>
            <a:pPr marL="285750" indent="-285750" algn="just">
              <a:buClr>
                <a:schemeClr val="bg1"/>
              </a:buClr>
              <a:buFont typeface="Arial" panose="020B0604020202020204" pitchFamily="34" charset="0"/>
              <a:buChar char="•"/>
            </a:pPr>
            <a:r>
              <a:rPr lang="en-US" sz="1600" dirty="0"/>
              <a:t>To apply a safety margin, use  50% of the of the J value that the graph output.</a:t>
            </a:r>
          </a:p>
          <a:p>
            <a:pPr marL="285750" indent="-285750" algn="just">
              <a:buClr>
                <a:schemeClr val="bg1"/>
              </a:buClr>
              <a:buFont typeface="Arial" panose="020B0604020202020204" pitchFamily="34" charset="0"/>
              <a:buChar char="•"/>
            </a:pPr>
            <a:r>
              <a:rPr lang="en-US" sz="1600" dirty="0"/>
              <a:t>So below equation gives optimal J value for this controller in LV system</a:t>
            </a:r>
          </a:p>
          <a:p>
            <a:pPr>
              <a:buClr>
                <a:schemeClr val="bg1"/>
              </a:buClr>
            </a:pPr>
            <a:endParaRPr lang="en-US" dirty="0"/>
          </a:p>
          <a:p>
            <a:pPr>
              <a:buClr>
                <a:schemeClr val="bg1"/>
              </a:buClr>
            </a:pPr>
            <a:r>
              <a:rPr lang="en-US" dirty="0"/>
              <a:t>	J = Inertia constant</a:t>
            </a:r>
          </a:p>
          <a:p>
            <a:pPr>
              <a:buClr>
                <a:schemeClr val="bg1"/>
              </a:buClr>
            </a:pPr>
            <a:r>
              <a:rPr lang="en-US" dirty="0"/>
              <a:t>	P= nominal Load</a:t>
            </a:r>
          </a:p>
          <a:p>
            <a:pPr>
              <a:buClr>
                <a:schemeClr val="bg1"/>
              </a:buClr>
            </a:pPr>
            <a:endParaRPr lang="en-US" dirty="0"/>
          </a:p>
        </p:txBody>
      </p:sp>
      <p:graphicFrame>
        <p:nvGraphicFramePr>
          <p:cNvPr id="10" name="Content Placeholder 9">
            <a:extLst>
              <a:ext uri="{FF2B5EF4-FFF2-40B4-BE49-F238E27FC236}">
                <a16:creationId xmlns:a16="http://schemas.microsoft.com/office/drawing/2014/main" id="{60CA8B55-9C79-42AD-939D-3B86287B1E69}"/>
              </a:ext>
            </a:extLst>
          </p:cNvPr>
          <p:cNvGraphicFramePr>
            <a:graphicFrameLocks noGrp="1"/>
          </p:cNvGraphicFramePr>
          <p:nvPr>
            <p:ph idx="1"/>
            <p:extLst>
              <p:ext uri="{D42A27DB-BD31-4B8C-83A1-F6EECF244321}">
                <p14:modId xmlns:p14="http://schemas.microsoft.com/office/powerpoint/2010/main" val="1336841560"/>
              </p:ext>
            </p:extLst>
          </p:nvPr>
        </p:nvGraphicFramePr>
        <p:xfrm>
          <a:off x="4800600" y="731838"/>
          <a:ext cx="6492875"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A6A5D89-84DC-46CF-9557-B5DAAB554509}"/>
              </a:ext>
            </a:extLst>
          </p:cNvPr>
          <p:cNvSpPr txBox="1"/>
          <p:nvPr/>
        </p:nvSpPr>
        <p:spPr>
          <a:xfrm>
            <a:off x="49491" y="5221814"/>
            <a:ext cx="4015817" cy="400110"/>
          </a:xfrm>
          <a:prstGeom prst="rect">
            <a:avLst/>
          </a:prstGeom>
          <a:solidFill>
            <a:schemeClr val="bg1"/>
          </a:solidFill>
        </p:spPr>
        <p:txBody>
          <a:bodyPr wrap="square" rtlCol="0">
            <a:spAutoFit/>
          </a:bodyPr>
          <a:lstStyle/>
          <a:p>
            <a:pPr algn="ctr" rtl="0">
              <a:defRPr sz="900" b="0" i="0" u="none" strike="noStrike" kern="1200" baseline="0">
                <a:solidFill>
                  <a:srgbClr val="000000">
                    <a:lumMod val="65000"/>
                    <a:lumOff val="35000"/>
                  </a:srgbClr>
                </a:solidFill>
                <a:latin typeface="+mn-lt"/>
                <a:ea typeface="+mn-ea"/>
                <a:cs typeface="+mn-cs"/>
              </a:defRPr>
            </a:pPr>
            <a:r>
              <a:rPr lang="en-US" sz="2000" baseline="0" dirty="0"/>
              <a:t>|J| = 0.5(6E-07P</a:t>
            </a:r>
            <a:r>
              <a:rPr lang="en-US" sz="2000" baseline="30000" dirty="0"/>
              <a:t>2</a:t>
            </a:r>
            <a:r>
              <a:rPr lang="en-US" sz="2000" baseline="0" dirty="0"/>
              <a:t> + 0.0007P+ 0.1072)</a:t>
            </a:r>
            <a:endParaRPr lang="en-US" sz="2000" dirty="0"/>
          </a:p>
        </p:txBody>
      </p:sp>
    </p:spTree>
    <p:extLst>
      <p:ext uri="{BB962C8B-B14F-4D97-AF65-F5344CB8AC3E}">
        <p14:creationId xmlns:p14="http://schemas.microsoft.com/office/powerpoint/2010/main" val="2622317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743F54-CC90-4D36-9A9C-FBE7057207B5}"/>
              </a:ext>
            </a:extLst>
          </p:cNvPr>
          <p:cNvSpPr/>
          <p:nvPr/>
        </p:nvSpPr>
        <p:spPr>
          <a:xfrm>
            <a:off x="5461462" y="2859578"/>
            <a:ext cx="2269374" cy="922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DF1D98B-8FD5-45BB-B848-05EFE07B3B38}"/>
              </a:ext>
            </a:extLst>
          </p:cNvPr>
          <p:cNvSpPr>
            <a:spLocks noGrp="1"/>
          </p:cNvSpPr>
          <p:nvPr>
            <p:ph type="title"/>
          </p:nvPr>
        </p:nvSpPr>
        <p:spPr/>
        <p:txBody>
          <a:bodyPr/>
          <a:lstStyle/>
          <a:p>
            <a:r>
              <a:rPr lang="en-US" dirty="0"/>
              <a:t>Analysis of results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387065D-1096-440C-AD46-5F2C007E8128}"/>
                  </a:ext>
                </a:extLst>
              </p:cNvPr>
              <p:cNvSpPr>
                <a:spLocks noGrp="1"/>
              </p:cNvSpPr>
              <p:nvPr>
                <p:ph idx="1"/>
              </p:nvPr>
            </p:nvSpPr>
            <p:spPr/>
            <p:txBody>
              <a:bodyPr/>
              <a:lstStyle/>
              <a:p>
                <a:pPr>
                  <a:buFont typeface="Wingdings" panose="05000000000000000000" pitchFamily="2" charset="2"/>
                  <a:buChar char="v"/>
                </a:pPr>
                <a:r>
                  <a:rPr lang="en-US" dirty="0"/>
                  <a:t>A mathematical criteria can also be defined to select the maximum value for the inertia parameter to prevent instability due to the virtual inertia system.</a:t>
                </a:r>
              </a:p>
              <a:p>
                <a:pPr>
                  <a:buFont typeface="Wingdings" panose="05000000000000000000" pitchFamily="2" charset="2"/>
                  <a:buChar char="v"/>
                </a:pPr>
                <a:endParaRPr lang="en-US" dirty="0"/>
              </a:p>
              <a:p>
                <a:pPr marL="0" indent="0" algn="ctr">
                  <a:buNone/>
                </a:pPr>
                <a:r>
                  <a:rPr lang="en-US" dirty="0"/>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𝐽</m:t>
                        </m:r>
                      </m:e>
                      <m:sub>
                        <m:r>
                          <a:rPr lang="en-US" b="0" i="1" smtClean="0">
                            <a:solidFill>
                              <a:schemeClr val="tx1"/>
                            </a:solidFill>
                            <a:latin typeface="Cambria Math" panose="02040503050406030204" pitchFamily="18" charset="0"/>
                          </a:rPr>
                          <m:t>𝑚𝑎𝑥</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𝑘𝑃</m:t>
                        </m:r>
                      </m:num>
                      <m:den>
                        <m:r>
                          <a:rPr lang="en-US" b="0" i="1" smtClean="0">
                            <a:solidFill>
                              <a:schemeClr val="tx1"/>
                            </a:solidFill>
                            <a:latin typeface="Cambria Math" panose="02040503050406030204" pitchFamily="18" charset="0"/>
                          </a:rPr>
                          <m:t>𝐸𝑉</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𝑃</m:t>
                            </m:r>
                            <m:r>
                              <a:rPr lang="en-US" i="1">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𝑚𝑎𝑥</m:t>
                            </m:r>
                          </m:sub>
                        </m:sSub>
                      </m:den>
                    </m:f>
                  </m:oMath>
                </a14:m>
                <a:endParaRPr lang="en-US" dirty="0"/>
              </a:p>
              <a:p>
                <a:pPr marL="0" indent="0" algn="ctr">
                  <a:buNone/>
                </a:pPr>
                <a:endParaRPr lang="en-US" dirty="0"/>
              </a:p>
              <a:p>
                <a:pPr marL="0" indent="0" algn="just">
                  <a:buNone/>
                </a:pPr>
                <a:r>
                  <a:rPr lang="en-US" dirty="0"/>
                  <a:t>E,V – Inverter/virtual inertia voltage, grid voltage        k – Constant </a:t>
                </a:r>
                <a:r>
                  <a:rPr lang="en-US"/>
                  <a:t>of proportionality</a:t>
                </a:r>
                <a:endParaRPr lang="en-US" dirty="0"/>
              </a:p>
              <a:p>
                <a:pPr marL="0" indent="0" algn="just">
                  <a:buNone/>
                </a:pPr>
                <a:r>
                  <a:rPr lang="en-US" dirty="0"/>
                  <a:t>P – Nominal power</a:t>
                </a:r>
              </a:p>
              <a:p>
                <a:pPr marL="0" indent="0" algn="just">
                  <a:buNone/>
                </a:pP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𝑃</m:t>
                        </m:r>
                        <m:r>
                          <a:rPr lang="en-US" i="1">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𝑚𝑎𝑥</m:t>
                        </m:r>
                      </m:sub>
                    </m:sSub>
                  </m:oMath>
                </a14:m>
                <a:r>
                  <a:rPr lang="en-US" dirty="0"/>
                  <a:t> - Max disturbance </a:t>
                </a:r>
              </a:p>
              <a:p>
                <a:pPr marL="0" indent="0" algn="just">
                  <a:buNone/>
                </a:pPr>
                <a:r>
                  <a:rPr lang="en-US" dirty="0"/>
                  <a:t>P – Nominal power</a:t>
                </a:r>
              </a:p>
              <a:p>
                <a:pPr marL="0" indent="0" algn="just">
                  <a:buNone/>
                </a:pPr>
                <a:endParaRPr lang="en-US" dirty="0"/>
              </a:p>
            </p:txBody>
          </p:sp>
        </mc:Choice>
        <mc:Fallback xmlns="">
          <p:sp>
            <p:nvSpPr>
              <p:cNvPr id="6" name="Content Placeholder 5">
                <a:extLst>
                  <a:ext uri="{FF2B5EF4-FFF2-40B4-BE49-F238E27FC236}">
                    <a16:creationId xmlns:a16="http://schemas.microsoft.com/office/drawing/2014/main" id="{3387065D-1096-440C-AD46-5F2C007E8128}"/>
                  </a:ext>
                </a:extLst>
              </p:cNvPr>
              <p:cNvSpPr>
                <a:spLocks noGrp="1" noRot="1" noChangeAspect="1" noMove="1" noResize="1" noEditPoints="1" noAdjustHandles="1" noChangeArrowheads="1" noChangeShapeType="1" noTextEdit="1"/>
              </p:cNvSpPr>
              <p:nvPr>
                <p:ph idx="1"/>
              </p:nvPr>
            </p:nvSpPr>
            <p:spPr>
              <a:blipFill>
                <a:blip r:embed="rId2"/>
                <a:stretch>
                  <a:fillRect l="-1515" t="-1667" b="-1212"/>
                </a:stretch>
              </a:blipFill>
            </p:spPr>
            <p:txBody>
              <a:bodyPr/>
              <a:lstStyle/>
              <a:p>
                <a:r>
                  <a:rPr lang="en-US">
                    <a:noFill/>
                  </a:rPr>
                  <a:t> </a:t>
                </a:r>
              </a:p>
            </p:txBody>
          </p:sp>
        </mc:Fallback>
      </mc:AlternateContent>
    </p:spTree>
    <p:extLst>
      <p:ext uri="{BB962C8B-B14F-4D97-AF65-F5344CB8AC3E}">
        <p14:creationId xmlns:p14="http://schemas.microsoft.com/office/powerpoint/2010/main" val="2362642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D70D-19BD-486D-94EC-B0E1787522A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E9E04CD-B0C4-4D7D-B2EC-EB0FDF2B5297}"/>
              </a:ext>
            </a:extLst>
          </p:cNvPr>
          <p:cNvSpPr>
            <a:spLocks noGrp="1"/>
          </p:cNvSpPr>
          <p:nvPr>
            <p:ph idx="1"/>
          </p:nvPr>
        </p:nvSpPr>
        <p:spPr/>
        <p:txBody>
          <a:bodyPr>
            <a:normAutofit/>
          </a:bodyPr>
          <a:lstStyle/>
          <a:p>
            <a:r>
              <a:rPr lang="en-US" sz="2800" dirty="0"/>
              <a:t>Specification for the high-power system where graphs are obtained as follows,</a:t>
            </a:r>
          </a:p>
          <a:p>
            <a:pPr lvl="8">
              <a:buFont typeface="Wingdings" panose="05000000000000000000" pitchFamily="2" charset="2"/>
              <a:buChar char="Ø"/>
            </a:pPr>
            <a:endParaRPr lang="en-US" sz="2200" dirty="0"/>
          </a:p>
          <a:p>
            <a:pPr lvl="8">
              <a:buFont typeface="Wingdings" panose="05000000000000000000" pitchFamily="2" charset="2"/>
              <a:buChar char="Ø"/>
            </a:pPr>
            <a:r>
              <a:rPr lang="en-US" sz="2200" dirty="0"/>
              <a:t>Nominal Load = 120MW</a:t>
            </a:r>
          </a:p>
          <a:p>
            <a:pPr lvl="8">
              <a:buFont typeface="Wingdings" panose="05000000000000000000" pitchFamily="2" charset="2"/>
              <a:buChar char="Ø"/>
            </a:pPr>
            <a:r>
              <a:rPr lang="en-US" sz="2200" dirty="0"/>
              <a:t>System Voltage = 13.8kV</a:t>
            </a:r>
          </a:p>
          <a:p>
            <a:pPr lvl="8">
              <a:buFont typeface="Wingdings" panose="05000000000000000000" pitchFamily="2" charset="2"/>
              <a:buChar char="Ø"/>
            </a:pPr>
            <a:r>
              <a:rPr lang="en-US" sz="2200" dirty="0"/>
              <a:t>Inverter/voltage source voltage = 15kV</a:t>
            </a:r>
          </a:p>
          <a:p>
            <a:pPr lvl="8">
              <a:buFont typeface="Wingdings" panose="05000000000000000000" pitchFamily="2" charset="2"/>
              <a:buChar char="Ø"/>
            </a:pPr>
            <a:r>
              <a:rPr lang="en-US" sz="2200" dirty="0"/>
              <a:t>Nominal frequency = 50Hz</a:t>
            </a:r>
          </a:p>
          <a:p>
            <a:pPr lvl="8">
              <a:buFont typeface="Wingdings" panose="05000000000000000000" pitchFamily="2" charset="2"/>
              <a:buChar char="Ø"/>
            </a:pPr>
            <a:r>
              <a:rPr lang="en-US" sz="2200" dirty="0"/>
              <a:t>Disturbance = 10MW</a:t>
            </a:r>
          </a:p>
        </p:txBody>
      </p:sp>
    </p:spTree>
    <p:extLst>
      <p:ext uri="{BB962C8B-B14F-4D97-AF65-F5344CB8AC3E}">
        <p14:creationId xmlns:p14="http://schemas.microsoft.com/office/powerpoint/2010/main" val="3277243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8F21-8C01-40C4-9236-2A94AA9606FA}"/>
              </a:ext>
            </a:extLst>
          </p:cNvPr>
          <p:cNvSpPr>
            <a:spLocks noGrp="1"/>
          </p:cNvSpPr>
          <p:nvPr>
            <p:ph type="title"/>
          </p:nvPr>
        </p:nvSpPr>
        <p:spPr/>
        <p:txBody>
          <a:bodyPr>
            <a:normAutofit/>
          </a:bodyPr>
          <a:lstStyle/>
          <a:p>
            <a:pPr algn="ctr"/>
            <a:r>
              <a:rPr lang="en-US" sz="4000" dirty="0"/>
              <a:t>System frequency with virtual inertia and without virtual inertia</a:t>
            </a:r>
          </a:p>
        </p:txBody>
      </p:sp>
      <p:graphicFrame>
        <p:nvGraphicFramePr>
          <p:cNvPr id="7" name="Content Placeholder 6">
            <a:extLst>
              <a:ext uri="{FF2B5EF4-FFF2-40B4-BE49-F238E27FC236}">
                <a16:creationId xmlns:a16="http://schemas.microsoft.com/office/drawing/2014/main" id="{3139EFE3-418F-4F26-850A-A048C4EBC592}"/>
              </a:ext>
            </a:extLst>
          </p:cNvPr>
          <p:cNvGraphicFramePr>
            <a:graphicFrameLocks noGrp="1"/>
          </p:cNvGraphicFramePr>
          <p:nvPr>
            <p:ph sz="half" idx="2"/>
            <p:extLst>
              <p:ext uri="{D42A27DB-BD31-4B8C-83A1-F6EECF244321}">
                <p14:modId xmlns:p14="http://schemas.microsoft.com/office/powerpoint/2010/main" val="2594003249"/>
              </p:ext>
            </p:extLst>
          </p:nvPr>
        </p:nvGraphicFramePr>
        <p:xfrm>
          <a:off x="7614457" y="2512227"/>
          <a:ext cx="4274994" cy="1925320"/>
        </p:xfrm>
        <a:graphic>
          <a:graphicData uri="http://schemas.openxmlformats.org/drawingml/2006/table">
            <a:tbl>
              <a:tblPr firstRow="1" bandRow="1">
                <a:tableStyleId>{5C22544A-7EE6-4342-B048-85BDC9FD1C3A}</a:tableStyleId>
              </a:tblPr>
              <a:tblGrid>
                <a:gridCol w="1424998">
                  <a:extLst>
                    <a:ext uri="{9D8B030D-6E8A-4147-A177-3AD203B41FA5}">
                      <a16:colId xmlns:a16="http://schemas.microsoft.com/office/drawing/2014/main" val="3890496876"/>
                    </a:ext>
                  </a:extLst>
                </a:gridCol>
                <a:gridCol w="1424998">
                  <a:extLst>
                    <a:ext uri="{9D8B030D-6E8A-4147-A177-3AD203B41FA5}">
                      <a16:colId xmlns:a16="http://schemas.microsoft.com/office/drawing/2014/main" val="2951931215"/>
                    </a:ext>
                  </a:extLst>
                </a:gridCol>
                <a:gridCol w="1424998">
                  <a:extLst>
                    <a:ext uri="{9D8B030D-6E8A-4147-A177-3AD203B41FA5}">
                      <a16:colId xmlns:a16="http://schemas.microsoft.com/office/drawing/2014/main" val="4156121498"/>
                    </a:ext>
                  </a:extLst>
                </a:gridCol>
              </a:tblGrid>
              <a:tr h="370840">
                <a:tc>
                  <a:txBody>
                    <a:bodyPr/>
                    <a:lstStyle/>
                    <a:p>
                      <a:pPr algn="ctr"/>
                      <a:r>
                        <a:rPr lang="en-US" sz="1400" dirty="0"/>
                        <a:t>Parameters</a:t>
                      </a:r>
                    </a:p>
                  </a:txBody>
                  <a:tcPr anchor="ctr"/>
                </a:tc>
                <a:tc>
                  <a:txBody>
                    <a:bodyPr/>
                    <a:lstStyle/>
                    <a:p>
                      <a:pPr algn="ctr"/>
                      <a:r>
                        <a:rPr lang="en-US" sz="1400" dirty="0"/>
                        <a:t>With Virtual Inertia J</a:t>
                      </a:r>
                    </a:p>
                  </a:txBody>
                  <a:tcPr anchor="ctr"/>
                </a:tc>
                <a:tc>
                  <a:txBody>
                    <a:bodyPr/>
                    <a:lstStyle/>
                    <a:p>
                      <a:pPr algn="ctr"/>
                      <a:r>
                        <a:rPr lang="en-US" sz="1400" dirty="0"/>
                        <a:t>Without Virtual Inertia J</a:t>
                      </a:r>
                    </a:p>
                  </a:txBody>
                  <a:tcPr anchor="ctr"/>
                </a:tc>
                <a:extLst>
                  <a:ext uri="{0D108BD9-81ED-4DB2-BD59-A6C34878D82A}">
                    <a16:rowId xmlns:a16="http://schemas.microsoft.com/office/drawing/2014/main" val="2099688715"/>
                  </a:ext>
                </a:extLst>
              </a:tr>
              <a:tr h="301508">
                <a:tc>
                  <a:txBody>
                    <a:bodyPr/>
                    <a:lstStyle/>
                    <a:p>
                      <a:pPr algn="ctr"/>
                      <a:r>
                        <a:rPr lang="en-US" sz="1400" dirty="0"/>
                        <a:t>High Peak Frequency (Hz)</a:t>
                      </a:r>
                    </a:p>
                  </a:txBody>
                  <a:tcPr anchor="ctr"/>
                </a:tc>
                <a:tc>
                  <a:txBody>
                    <a:bodyPr/>
                    <a:lstStyle/>
                    <a:p>
                      <a:pPr algn="ctr"/>
                      <a:r>
                        <a:rPr lang="en-US" sz="1400" dirty="0"/>
                        <a:t>50.23</a:t>
                      </a:r>
                    </a:p>
                  </a:txBody>
                  <a:tcPr anchor="ctr"/>
                </a:tc>
                <a:tc>
                  <a:txBody>
                    <a:bodyPr/>
                    <a:lstStyle/>
                    <a:p>
                      <a:pPr algn="ctr"/>
                      <a:r>
                        <a:rPr lang="en-US" sz="1400" dirty="0"/>
                        <a:t>50.44</a:t>
                      </a:r>
                    </a:p>
                  </a:txBody>
                  <a:tcPr anchor="ctr"/>
                </a:tc>
                <a:extLst>
                  <a:ext uri="{0D108BD9-81ED-4DB2-BD59-A6C34878D82A}">
                    <a16:rowId xmlns:a16="http://schemas.microsoft.com/office/drawing/2014/main" val="3708425464"/>
                  </a:ext>
                </a:extLst>
              </a:tr>
              <a:tr h="370840">
                <a:tc>
                  <a:txBody>
                    <a:bodyPr/>
                    <a:lstStyle/>
                    <a:p>
                      <a:pPr algn="ctr"/>
                      <a:r>
                        <a:rPr lang="en-US" sz="1400" dirty="0"/>
                        <a:t>Low Peak Frequency (Hz)</a:t>
                      </a:r>
                    </a:p>
                  </a:txBody>
                  <a:tcPr anchor="ctr"/>
                </a:tc>
                <a:tc>
                  <a:txBody>
                    <a:bodyPr/>
                    <a:lstStyle/>
                    <a:p>
                      <a:pPr algn="ctr"/>
                      <a:r>
                        <a:rPr lang="en-US" sz="1400" dirty="0"/>
                        <a:t>49.01</a:t>
                      </a:r>
                    </a:p>
                  </a:txBody>
                  <a:tcPr anchor="ctr"/>
                </a:tc>
                <a:tc>
                  <a:txBody>
                    <a:bodyPr/>
                    <a:lstStyle/>
                    <a:p>
                      <a:pPr algn="ctr"/>
                      <a:r>
                        <a:rPr lang="en-US" sz="1400" dirty="0"/>
                        <a:t>48.77</a:t>
                      </a:r>
                    </a:p>
                  </a:txBody>
                  <a:tcPr anchor="ctr"/>
                </a:tc>
                <a:extLst>
                  <a:ext uri="{0D108BD9-81ED-4DB2-BD59-A6C34878D82A}">
                    <a16:rowId xmlns:a16="http://schemas.microsoft.com/office/drawing/2014/main" val="959608547"/>
                  </a:ext>
                </a:extLst>
              </a:tr>
              <a:tr h="370840">
                <a:tc>
                  <a:txBody>
                    <a:bodyPr/>
                    <a:lstStyle/>
                    <a:p>
                      <a:pPr algn="ctr"/>
                      <a:r>
                        <a:rPr lang="en-US" sz="1400" dirty="0"/>
                        <a:t>Settling Time (s)</a:t>
                      </a:r>
                    </a:p>
                  </a:txBody>
                  <a:tcPr anchor="ctr"/>
                </a:tc>
                <a:tc>
                  <a:txBody>
                    <a:bodyPr/>
                    <a:lstStyle/>
                    <a:p>
                      <a:pPr algn="ctr"/>
                      <a:r>
                        <a:rPr lang="en-US" sz="1400" dirty="0"/>
                        <a:t>23.78</a:t>
                      </a:r>
                    </a:p>
                  </a:txBody>
                  <a:tcPr anchor="ctr"/>
                </a:tc>
                <a:tc>
                  <a:txBody>
                    <a:bodyPr/>
                    <a:lstStyle/>
                    <a:p>
                      <a:pPr algn="ctr"/>
                      <a:r>
                        <a:rPr lang="en-US" sz="1400" dirty="0"/>
                        <a:t>34.94</a:t>
                      </a:r>
                    </a:p>
                  </a:txBody>
                  <a:tcPr anchor="ctr"/>
                </a:tc>
                <a:extLst>
                  <a:ext uri="{0D108BD9-81ED-4DB2-BD59-A6C34878D82A}">
                    <a16:rowId xmlns:a16="http://schemas.microsoft.com/office/drawing/2014/main" val="2613558237"/>
                  </a:ext>
                </a:extLst>
              </a:tr>
            </a:tbl>
          </a:graphicData>
        </a:graphic>
      </p:graphicFrame>
      <p:pic>
        <p:nvPicPr>
          <p:cNvPr id="6" name="Content Placeholder 5" descr="Chart, line chart&#10;&#10;Description automatically generated">
            <a:extLst>
              <a:ext uri="{FF2B5EF4-FFF2-40B4-BE49-F238E27FC236}">
                <a16:creationId xmlns:a16="http://schemas.microsoft.com/office/drawing/2014/main" id="{F58ABD16-DB37-4E47-8ADF-5E215992CE64}"/>
              </a:ext>
            </a:extLst>
          </p:cNvPr>
          <p:cNvPicPr>
            <a:picLocks noGrp="1"/>
          </p:cNvPicPr>
          <p:nvPr>
            <p:ph sz="half" idx="1"/>
          </p:nvPr>
        </p:nvPicPr>
        <p:blipFill rotWithShape="1">
          <a:blip r:embed="rId2" cstate="print">
            <a:extLst>
              <a:ext uri="{28A0092B-C50C-407E-A947-70E740481C1C}">
                <a14:useLocalDpi xmlns:a14="http://schemas.microsoft.com/office/drawing/2010/main"/>
              </a:ext>
            </a:extLst>
          </a:blip>
          <a:srcRect/>
          <a:stretch/>
        </p:blipFill>
        <p:spPr bwMode="auto">
          <a:xfrm>
            <a:off x="302549" y="2161121"/>
            <a:ext cx="7079153" cy="3947006"/>
          </a:xfrm>
          <a:prstGeom prst="rect">
            <a:avLst/>
          </a:prstGeom>
          <a:ln>
            <a:no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2E62AA02-6142-4276-A648-D1BD43A69346}"/>
              </a:ext>
            </a:extLst>
          </p:cNvPr>
          <p:cNvSpPr/>
          <p:nvPr/>
        </p:nvSpPr>
        <p:spPr>
          <a:xfrm>
            <a:off x="7614457" y="4907798"/>
            <a:ext cx="4456434" cy="1200329"/>
          </a:xfrm>
          <a:prstGeom prst="rect">
            <a:avLst/>
          </a:prstGeom>
        </p:spPr>
        <p:txBody>
          <a:bodyPr wrap="square">
            <a:spAutoFit/>
          </a:bodyPr>
          <a:lstStyle/>
          <a:p>
            <a:pPr algn="ctr"/>
            <a:r>
              <a:rPr lang="en-US" dirty="0"/>
              <a:t>Peak-peak frequency improvement with virtual inertia J = 26.95%</a:t>
            </a:r>
          </a:p>
          <a:p>
            <a:pPr algn="ctr"/>
            <a:r>
              <a:rPr lang="en-US" dirty="0"/>
              <a:t>Settling time improvement with virtual inertia J = 31.94%</a:t>
            </a:r>
          </a:p>
        </p:txBody>
      </p:sp>
      <p:sp>
        <p:nvSpPr>
          <p:cNvPr id="8" name="TextBox 7">
            <a:extLst>
              <a:ext uri="{FF2B5EF4-FFF2-40B4-BE49-F238E27FC236}">
                <a16:creationId xmlns:a16="http://schemas.microsoft.com/office/drawing/2014/main" id="{2D1553AD-EDD4-4AE9-8BD2-70A0DF2063E2}"/>
              </a:ext>
            </a:extLst>
          </p:cNvPr>
          <p:cNvSpPr txBox="1"/>
          <p:nvPr/>
        </p:nvSpPr>
        <p:spPr>
          <a:xfrm>
            <a:off x="1096962" y="1791789"/>
            <a:ext cx="6402878" cy="369332"/>
          </a:xfrm>
          <a:prstGeom prst="rect">
            <a:avLst/>
          </a:prstGeom>
          <a:noFill/>
        </p:spPr>
        <p:txBody>
          <a:bodyPr wrap="square">
            <a:spAutoFit/>
          </a:bodyPr>
          <a:lstStyle/>
          <a:p>
            <a:pPr marL="0" indent="0" algn="ctr">
              <a:buNone/>
            </a:pPr>
            <a:r>
              <a:rPr lang="en-US" cap="none" dirty="0">
                <a:solidFill>
                  <a:schemeClr val="bg2">
                    <a:lumMod val="50000"/>
                  </a:schemeClr>
                </a:solidFill>
              </a:rPr>
              <a:t> virtual inertia with constant J</a:t>
            </a:r>
            <a:r>
              <a:rPr lang="en-US" cap="none" dirty="0">
                <a:solidFill>
                  <a:schemeClr val="accent2"/>
                </a:solidFill>
              </a:rPr>
              <a:t> </a:t>
            </a:r>
            <a:r>
              <a:rPr lang="en-US" cap="none" dirty="0"/>
              <a:t>vs </a:t>
            </a:r>
            <a:r>
              <a:rPr lang="en-US" cap="none" dirty="0">
                <a:solidFill>
                  <a:schemeClr val="accent1"/>
                </a:solidFill>
              </a:rPr>
              <a:t>Without virtual inertia</a:t>
            </a:r>
          </a:p>
        </p:txBody>
      </p:sp>
    </p:spTree>
    <p:extLst>
      <p:ext uri="{BB962C8B-B14F-4D97-AF65-F5344CB8AC3E}">
        <p14:creationId xmlns:p14="http://schemas.microsoft.com/office/powerpoint/2010/main" val="3947873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3C0A-799F-47C4-B763-32B2CF6B9CC3}"/>
              </a:ext>
            </a:extLst>
          </p:cNvPr>
          <p:cNvSpPr>
            <a:spLocks noGrp="1"/>
          </p:cNvSpPr>
          <p:nvPr>
            <p:ph type="title"/>
          </p:nvPr>
        </p:nvSpPr>
        <p:spPr/>
        <p:txBody>
          <a:bodyPr>
            <a:normAutofit/>
          </a:bodyPr>
          <a:lstStyle/>
          <a:p>
            <a:pPr algn="ctr"/>
            <a:r>
              <a:rPr lang="en-US" sz="4000" dirty="0"/>
              <a:t>System frequency with constant virtual inertia and alternating virtual inertia</a:t>
            </a:r>
          </a:p>
        </p:txBody>
      </p:sp>
      <p:pic>
        <p:nvPicPr>
          <p:cNvPr id="6" name="Content Placeholder 5" descr="Chart, line chart&#10;&#10;Description automatically generated">
            <a:extLst>
              <a:ext uri="{FF2B5EF4-FFF2-40B4-BE49-F238E27FC236}">
                <a16:creationId xmlns:a16="http://schemas.microsoft.com/office/drawing/2014/main" id="{C318841F-95F1-42FE-B58C-E4E346324EEA}"/>
              </a:ext>
            </a:extLst>
          </p:cNvPr>
          <p:cNvPicPr>
            <a:picLocks noGrp="1"/>
          </p:cNvPicPr>
          <p:nvPr>
            <p:ph sz="half" idx="1"/>
          </p:nvPr>
        </p:nvPicPr>
        <p:blipFill rotWithShape="1">
          <a:blip r:embed="rId2">
            <a:extLst>
              <a:ext uri="{28A0092B-C50C-407E-A947-70E740481C1C}">
                <a14:useLocalDpi xmlns:a14="http://schemas.microsoft.com/office/drawing/2010/main"/>
              </a:ext>
            </a:extLst>
          </a:blip>
          <a:srcRect/>
          <a:stretch/>
        </p:blipFill>
        <p:spPr bwMode="auto">
          <a:xfrm>
            <a:off x="448887" y="2106692"/>
            <a:ext cx="6691746" cy="4152791"/>
          </a:xfrm>
          <a:prstGeom prst="rect">
            <a:avLst/>
          </a:prstGeom>
          <a:ln>
            <a:noFill/>
          </a:ln>
          <a:extLst>
            <a:ext uri="{53640926-AAD7-44D8-BBD7-CCE9431645EC}">
              <a14:shadowObscured xmlns:a14="http://schemas.microsoft.com/office/drawing/2010/main"/>
            </a:ext>
          </a:extLst>
        </p:spPr>
      </p:pic>
      <p:graphicFrame>
        <p:nvGraphicFramePr>
          <p:cNvPr id="7" name="Content Placeholder 6">
            <a:extLst>
              <a:ext uri="{FF2B5EF4-FFF2-40B4-BE49-F238E27FC236}">
                <a16:creationId xmlns:a16="http://schemas.microsoft.com/office/drawing/2014/main" id="{DD7B3B6D-A2DD-4D74-A3EE-587D0D6AEFF1}"/>
              </a:ext>
            </a:extLst>
          </p:cNvPr>
          <p:cNvGraphicFramePr>
            <a:graphicFrameLocks/>
          </p:cNvGraphicFramePr>
          <p:nvPr>
            <p:extLst>
              <p:ext uri="{D42A27DB-BD31-4B8C-83A1-F6EECF244321}">
                <p14:modId xmlns:p14="http://schemas.microsoft.com/office/powerpoint/2010/main" val="395954540"/>
              </p:ext>
            </p:extLst>
          </p:nvPr>
        </p:nvGraphicFramePr>
        <p:xfrm>
          <a:off x="7373389" y="2512227"/>
          <a:ext cx="4516065" cy="1925320"/>
        </p:xfrm>
        <a:graphic>
          <a:graphicData uri="http://schemas.openxmlformats.org/drawingml/2006/table">
            <a:tbl>
              <a:tblPr firstRow="1" bandRow="1">
                <a:tableStyleId>{5C22544A-7EE6-4342-B048-85BDC9FD1C3A}</a:tableStyleId>
              </a:tblPr>
              <a:tblGrid>
                <a:gridCol w="1505355">
                  <a:extLst>
                    <a:ext uri="{9D8B030D-6E8A-4147-A177-3AD203B41FA5}">
                      <a16:colId xmlns:a16="http://schemas.microsoft.com/office/drawing/2014/main" val="3890496876"/>
                    </a:ext>
                  </a:extLst>
                </a:gridCol>
                <a:gridCol w="1505355">
                  <a:extLst>
                    <a:ext uri="{9D8B030D-6E8A-4147-A177-3AD203B41FA5}">
                      <a16:colId xmlns:a16="http://schemas.microsoft.com/office/drawing/2014/main" val="2951931215"/>
                    </a:ext>
                  </a:extLst>
                </a:gridCol>
                <a:gridCol w="1505355">
                  <a:extLst>
                    <a:ext uri="{9D8B030D-6E8A-4147-A177-3AD203B41FA5}">
                      <a16:colId xmlns:a16="http://schemas.microsoft.com/office/drawing/2014/main" val="4156121498"/>
                    </a:ext>
                  </a:extLst>
                </a:gridCol>
              </a:tblGrid>
              <a:tr h="370840">
                <a:tc>
                  <a:txBody>
                    <a:bodyPr/>
                    <a:lstStyle/>
                    <a:p>
                      <a:pPr algn="ctr"/>
                      <a:r>
                        <a:rPr lang="en-US" sz="1400" dirty="0"/>
                        <a:t>Parameters</a:t>
                      </a:r>
                    </a:p>
                  </a:txBody>
                  <a:tcPr anchor="ctr"/>
                </a:tc>
                <a:tc>
                  <a:txBody>
                    <a:bodyPr/>
                    <a:lstStyle/>
                    <a:p>
                      <a:pPr algn="ctr"/>
                      <a:r>
                        <a:rPr lang="en-US" sz="1400" dirty="0"/>
                        <a:t>With Constant Virtual Inertia J</a:t>
                      </a:r>
                    </a:p>
                  </a:txBody>
                  <a:tcPr anchor="ctr"/>
                </a:tc>
                <a:tc>
                  <a:txBody>
                    <a:bodyPr/>
                    <a:lstStyle/>
                    <a:p>
                      <a:pPr algn="ctr"/>
                      <a:r>
                        <a:rPr lang="en-US" sz="1400" dirty="0"/>
                        <a:t>With Alternating Virtual Inertia J</a:t>
                      </a:r>
                    </a:p>
                  </a:txBody>
                  <a:tcPr anchor="ctr"/>
                </a:tc>
                <a:extLst>
                  <a:ext uri="{0D108BD9-81ED-4DB2-BD59-A6C34878D82A}">
                    <a16:rowId xmlns:a16="http://schemas.microsoft.com/office/drawing/2014/main" val="2099688715"/>
                  </a:ext>
                </a:extLst>
              </a:tr>
              <a:tr h="301508">
                <a:tc>
                  <a:txBody>
                    <a:bodyPr/>
                    <a:lstStyle/>
                    <a:p>
                      <a:pPr algn="ctr"/>
                      <a:r>
                        <a:rPr lang="en-US" sz="1400" dirty="0"/>
                        <a:t>High Peak Frequency (Hz)</a:t>
                      </a:r>
                    </a:p>
                  </a:txBody>
                  <a:tcPr anchor="ctr"/>
                </a:tc>
                <a:tc>
                  <a:txBody>
                    <a:bodyPr/>
                    <a:lstStyle/>
                    <a:p>
                      <a:pPr algn="ctr"/>
                      <a:r>
                        <a:rPr lang="en-US" sz="1400" dirty="0"/>
                        <a:t>50.23</a:t>
                      </a:r>
                    </a:p>
                  </a:txBody>
                  <a:tcPr anchor="ctr"/>
                </a:tc>
                <a:tc>
                  <a:txBody>
                    <a:bodyPr/>
                    <a:lstStyle/>
                    <a:p>
                      <a:pPr algn="ctr"/>
                      <a:r>
                        <a:rPr lang="en-US" sz="1400" dirty="0"/>
                        <a:t>50.09</a:t>
                      </a:r>
                    </a:p>
                  </a:txBody>
                  <a:tcPr anchor="ctr"/>
                </a:tc>
                <a:extLst>
                  <a:ext uri="{0D108BD9-81ED-4DB2-BD59-A6C34878D82A}">
                    <a16:rowId xmlns:a16="http://schemas.microsoft.com/office/drawing/2014/main" val="3708425464"/>
                  </a:ext>
                </a:extLst>
              </a:tr>
              <a:tr h="370840">
                <a:tc>
                  <a:txBody>
                    <a:bodyPr/>
                    <a:lstStyle/>
                    <a:p>
                      <a:pPr algn="ctr"/>
                      <a:r>
                        <a:rPr lang="en-US" sz="1400" dirty="0"/>
                        <a:t>Low Peak Frequency (Hz)</a:t>
                      </a:r>
                    </a:p>
                  </a:txBody>
                  <a:tcPr anchor="ctr"/>
                </a:tc>
                <a:tc>
                  <a:txBody>
                    <a:bodyPr/>
                    <a:lstStyle/>
                    <a:p>
                      <a:pPr algn="ctr"/>
                      <a:r>
                        <a:rPr lang="en-US" sz="1400" dirty="0"/>
                        <a:t>49.01</a:t>
                      </a:r>
                    </a:p>
                  </a:txBody>
                  <a:tcPr anchor="ctr"/>
                </a:tc>
                <a:tc>
                  <a:txBody>
                    <a:bodyPr/>
                    <a:lstStyle/>
                    <a:p>
                      <a:pPr algn="ctr"/>
                      <a:r>
                        <a:rPr lang="en-US" sz="1400" dirty="0"/>
                        <a:t>49.04</a:t>
                      </a:r>
                    </a:p>
                  </a:txBody>
                  <a:tcPr anchor="ctr"/>
                </a:tc>
                <a:extLst>
                  <a:ext uri="{0D108BD9-81ED-4DB2-BD59-A6C34878D82A}">
                    <a16:rowId xmlns:a16="http://schemas.microsoft.com/office/drawing/2014/main" val="959608547"/>
                  </a:ext>
                </a:extLst>
              </a:tr>
              <a:tr h="370840">
                <a:tc>
                  <a:txBody>
                    <a:bodyPr/>
                    <a:lstStyle/>
                    <a:p>
                      <a:pPr algn="ctr"/>
                      <a:r>
                        <a:rPr lang="en-US" sz="1400" dirty="0"/>
                        <a:t>Settling Time (s)</a:t>
                      </a:r>
                    </a:p>
                  </a:txBody>
                  <a:tcPr anchor="ctr"/>
                </a:tc>
                <a:tc>
                  <a:txBody>
                    <a:bodyPr/>
                    <a:lstStyle/>
                    <a:p>
                      <a:pPr algn="ctr"/>
                      <a:r>
                        <a:rPr lang="en-US" sz="1400" dirty="0"/>
                        <a:t>23.78</a:t>
                      </a:r>
                    </a:p>
                  </a:txBody>
                  <a:tcPr anchor="ctr"/>
                </a:tc>
                <a:tc>
                  <a:txBody>
                    <a:bodyPr/>
                    <a:lstStyle/>
                    <a:p>
                      <a:pPr algn="ctr"/>
                      <a:r>
                        <a:rPr lang="en-US" sz="1400" dirty="0"/>
                        <a:t>20.28</a:t>
                      </a:r>
                    </a:p>
                  </a:txBody>
                  <a:tcPr anchor="ctr"/>
                </a:tc>
                <a:extLst>
                  <a:ext uri="{0D108BD9-81ED-4DB2-BD59-A6C34878D82A}">
                    <a16:rowId xmlns:a16="http://schemas.microsoft.com/office/drawing/2014/main" val="2613558237"/>
                  </a:ext>
                </a:extLst>
              </a:tr>
            </a:tbl>
          </a:graphicData>
        </a:graphic>
      </p:graphicFrame>
      <p:sp>
        <p:nvSpPr>
          <p:cNvPr id="8" name="Rectangle 7">
            <a:extLst>
              <a:ext uri="{FF2B5EF4-FFF2-40B4-BE49-F238E27FC236}">
                <a16:creationId xmlns:a16="http://schemas.microsoft.com/office/drawing/2014/main" id="{EC3CEFB4-E9C0-4BCD-9A5B-0AFE3D7F46EE}"/>
              </a:ext>
            </a:extLst>
          </p:cNvPr>
          <p:cNvSpPr/>
          <p:nvPr/>
        </p:nvSpPr>
        <p:spPr>
          <a:xfrm>
            <a:off x="7373389" y="4907798"/>
            <a:ext cx="4697502" cy="1200329"/>
          </a:xfrm>
          <a:prstGeom prst="rect">
            <a:avLst/>
          </a:prstGeom>
        </p:spPr>
        <p:txBody>
          <a:bodyPr wrap="square">
            <a:spAutoFit/>
          </a:bodyPr>
          <a:lstStyle/>
          <a:p>
            <a:pPr algn="ctr"/>
            <a:r>
              <a:rPr lang="en-US" dirty="0"/>
              <a:t>Peak-peak frequency improvement with alternating virtual inertia J = 13.93%</a:t>
            </a:r>
          </a:p>
          <a:p>
            <a:pPr algn="ctr"/>
            <a:r>
              <a:rPr lang="en-US" dirty="0"/>
              <a:t>Settling time improvement with alternating virtual inertia J = 14.72%</a:t>
            </a:r>
          </a:p>
        </p:txBody>
      </p:sp>
      <p:sp>
        <p:nvSpPr>
          <p:cNvPr id="9" name="TextBox 8">
            <a:extLst>
              <a:ext uri="{FF2B5EF4-FFF2-40B4-BE49-F238E27FC236}">
                <a16:creationId xmlns:a16="http://schemas.microsoft.com/office/drawing/2014/main" id="{989E5DB2-4225-480E-8EF5-DE232C67805F}"/>
              </a:ext>
            </a:extLst>
          </p:cNvPr>
          <p:cNvSpPr txBox="1"/>
          <p:nvPr/>
        </p:nvSpPr>
        <p:spPr>
          <a:xfrm>
            <a:off x="1043249" y="1737360"/>
            <a:ext cx="6330140" cy="369332"/>
          </a:xfrm>
          <a:prstGeom prst="rect">
            <a:avLst/>
          </a:prstGeom>
          <a:noFill/>
        </p:spPr>
        <p:txBody>
          <a:bodyPr wrap="square">
            <a:spAutoFit/>
          </a:bodyPr>
          <a:lstStyle/>
          <a:p>
            <a:pPr marL="0" indent="0" algn="ctr">
              <a:buNone/>
            </a:pPr>
            <a:r>
              <a:rPr lang="en-US" cap="none" dirty="0">
                <a:solidFill>
                  <a:schemeClr val="bg2">
                    <a:lumMod val="50000"/>
                  </a:schemeClr>
                </a:solidFill>
              </a:rPr>
              <a:t>Virtual inertia with Constant J </a:t>
            </a:r>
            <a:r>
              <a:rPr lang="en-US" cap="none" dirty="0"/>
              <a:t>vs </a:t>
            </a:r>
            <a:r>
              <a:rPr lang="en-US" cap="none" dirty="0">
                <a:solidFill>
                  <a:schemeClr val="accent1">
                    <a:lumMod val="75000"/>
                  </a:schemeClr>
                </a:solidFill>
              </a:rPr>
              <a:t>Virtual inertia with Alternating J</a:t>
            </a:r>
          </a:p>
        </p:txBody>
      </p:sp>
    </p:spTree>
    <p:extLst>
      <p:ext uri="{BB962C8B-B14F-4D97-AF65-F5344CB8AC3E}">
        <p14:creationId xmlns:p14="http://schemas.microsoft.com/office/powerpoint/2010/main" val="2231205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D48-2581-0132-682D-A902898F8D9F}"/>
              </a:ext>
            </a:extLst>
          </p:cNvPr>
          <p:cNvSpPr>
            <a:spLocks noGrp="1"/>
          </p:cNvSpPr>
          <p:nvPr>
            <p:ph type="title"/>
          </p:nvPr>
        </p:nvSpPr>
        <p:spPr/>
        <p:txBody>
          <a:bodyPr/>
          <a:lstStyle/>
          <a:p>
            <a:r>
              <a:rPr lang="en-US" dirty="0"/>
              <a:t>Conclusions so far…..</a:t>
            </a:r>
          </a:p>
        </p:txBody>
      </p:sp>
      <p:sp>
        <p:nvSpPr>
          <p:cNvPr id="3" name="Content Placeholder 2">
            <a:extLst>
              <a:ext uri="{FF2B5EF4-FFF2-40B4-BE49-F238E27FC236}">
                <a16:creationId xmlns:a16="http://schemas.microsoft.com/office/drawing/2014/main" id="{4F665E41-BC59-4F2F-A40D-312D2E05141A}"/>
              </a:ext>
            </a:extLst>
          </p:cNvPr>
          <p:cNvSpPr>
            <a:spLocks noGrp="1"/>
          </p:cNvSpPr>
          <p:nvPr>
            <p:ph idx="1"/>
          </p:nvPr>
        </p:nvSpPr>
        <p:spPr/>
        <p:txBody>
          <a:bodyPr>
            <a:normAutofit lnSpcReduction="10000"/>
          </a:bodyPr>
          <a:lstStyle/>
          <a:p>
            <a:pPr algn="just">
              <a:buFont typeface="Wingdings" panose="05000000000000000000" pitchFamily="2" charset="2"/>
              <a:buChar char="v"/>
            </a:pPr>
            <a:r>
              <a:rPr lang="en-US" sz="2400" dirty="0"/>
              <a:t>A virtual inertia system with the control strategy discussed here is effective in reducing frequency fluctuations compared to a system without it.</a:t>
            </a:r>
          </a:p>
          <a:p>
            <a:pPr algn="just">
              <a:buFont typeface="Wingdings" panose="05000000000000000000" pitchFamily="2" charset="2"/>
              <a:buChar char="v"/>
            </a:pPr>
            <a:r>
              <a:rPr lang="en-US" sz="2400" dirty="0"/>
              <a:t>The inertia parameter of the virtual inertia control determines the power injected to the grid.</a:t>
            </a:r>
          </a:p>
          <a:p>
            <a:pPr algn="just">
              <a:buFont typeface="Wingdings" panose="05000000000000000000" pitchFamily="2" charset="2"/>
              <a:buChar char="v"/>
            </a:pPr>
            <a:r>
              <a:rPr lang="en-US" sz="2400" dirty="0"/>
              <a:t>However, increasing this parameter can lead to instability due to the injected amount of power.</a:t>
            </a:r>
          </a:p>
          <a:p>
            <a:pPr algn="just">
              <a:buFont typeface="Wingdings" panose="05000000000000000000" pitchFamily="2" charset="2"/>
              <a:buChar char="v"/>
            </a:pPr>
            <a:r>
              <a:rPr lang="en-US" sz="2400" dirty="0"/>
              <a:t>Therefore, an upper limit exists for the magnitude of the inertia parameter of the controller.</a:t>
            </a:r>
          </a:p>
          <a:p>
            <a:pPr algn="just">
              <a:buFont typeface="Wingdings" panose="05000000000000000000" pitchFamily="2" charset="2"/>
              <a:buChar char="v"/>
            </a:pPr>
            <a:r>
              <a:rPr lang="en-US" sz="2400" dirty="0"/>
              <a:t>There is an improvement in variable inertia cases compared to keeping a constant inertia.</a:t>
            </a:r>
          </a:p>
          <a:p>
            <a:endParaRPr lang="en-US" dirty="0"/>
          </a:p>
        </p:txBody>
      </p:sp>
    </p:spTree>
    <p:extLst>
      <p:ext uri="{BB962C8B-B14F-4D97-AF65-F5344CB8AC3E}">
        <p14:creationId xmlns:p14="http://schemas.microsoft.com/office/powerpoint/2010/main" val="1621744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44971FC1-F935-4ACF-8CAC-782CF9D9DDBF}"/>
              </a:ext>
            </a:extLst>
          </p:cNvPr>
          <p:cNvCxnSpPr>
            <a:cxnSpLocks/>
          </p:cNvCxnSpPr>
          <p:nvPr/>
        </p:nvCxnSpPr>
        <p:spPr>
          <a:xfrm>
            <a:off x="10611357" y="3006969"/>
            <a:ext cx="2930" cy="844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7E84E2-5FC1-41E0-B74E-7058A63629B7}"/>
              </a:ext>
            </a:extLst>
          </p:cNvPr>
          <p:cNvCxnSpPr>
            <a:cxnSpLocks/>
          </p:cNvCxnSpPr>
          <p:nvPr/>
        </p:nvCxnSpPr>
        <p:spPr>
          <a:xfrm flipV="1">
            <a:off x="5653244" y="4172829"/>
            <a:ext cx="0" cy="944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EA88D64-D02D-4C62-8B37-BBEDF141795E}"/>
              </a:ext>
            </a:extLst>
          </p:cNvPr>
          <p:cNvCxnSpPr>
            <a:cxnSpLocks/>
          </p:cNvCxnSpPr>
          <p:nvPr/>
        </p:nvCxnSpPr>
        <p:spPr>
          <a:xfrm flipV="1">
            <a:off x="6929217" y="4172828"/>
            <a:ext cx="0" cy="944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F58959-E647-451E-94FB-12CF6BC64DD7}"/>
              </a:ext>
            </a:extLst>
          </p:cNvPr>
          <p:cNvCxnSpPr>
            <a:cxnSpLocks/>
          </p:cNvCxnSpPr>
          <p:nvPr/>
        </p:nvCxnSpPr>
        <p:spPr>
          <a:xfrm flipV="1">
            <a:off x="9018537" y="4154364"/>
            <a:ext cx="0" cy="944293"/>
          </a:xfrm>
          <a:prstGeom prst="line">
            <a:avLst/>
          </a:prstGeom>
        </p:spPr>
        <p:style>
          <a:lnRef idx="1">
            <a:schemeClr val="accent1"/>
          </a:lnRef>
          <a:fillRef idx="0">
            <a:schemeClr val="accent1"/>
          </a:fillRef>
          <a:effectRef idx="0">
            <a:schemeClr val="accent1"/>
          </a:effectRef>
          <a:fontRef idx="minor">
            <a:schemeClr val="tx1"/>
          </a:fontRef>
        </p:style>
      </p:cxnSp>
      <p:sp>
        <p:nvSpPr>
          <p:cNvPr id="324" name="Google Shape;32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Project timeline</a:t>
            </a:r>
            <a:endParaRPr dirty="0"/>
          </a:p>
        </p:txBody>
      </p:sp>
      <p:graphicFrame>
        <p:nvGraphicFramePr>
          <p:cNvPr id="7" name="Diagram 6">
            <a:extLst>
              <a:ext uri="{FF2B5EF4-FFF2-40B4-BE49-F238E27FC236}">
                <a16:creationId xmlns:a16="http://schemas.microsoft.com/office/drawing/2014/main" id="{7C3386FE-FCC0-4841-8E67-6B97361BEA6E}"/>
              </a:ext>
            </a:extLst>
          </p:cNvPr>
          <p:cNvGraphicFramePr/>
          <p:nvPr>
            <p:extLst>
              <p:ext uri="{D42A27DB-BD31-4B8C-83A1-F6EECF244321}">
                <p14:modId xmlns:p14="http://schemas.microsoft.com/office/powerpoint/2010/main" val="3190323133"/>
              </p:ext>
            </p:extLst>
          </p:nvPr>
        </p:nvGraphicFramePr>
        <p:xfrm>
          <a:off x="1186963" y="2039815"/>
          <a:ext cx="10058400" cy="4018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1FA8AF97-FEB2-4E7A-BFEF-F0B6883FC9B8}"/>
              </a:ext>
            </a:extLst>
          </p:cNvPr>
          <p:cNvSpPr/>
          <p:nvPr/>
        </p:nvSpPr>
        <p:spPr>
          <a:xfrm>
            <a:off x="1097280" y="2338755"/>
            <a:ext cx="1392702" cy="633047"/>
          </a:xfrm>
          <a:prstGeom prst="roundRect">
            <a:avLst>
              <a:gd name="adj" fmla="val 16667"/>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Study the theoretical background</a:t>
            </a:r>
          </a:p>
        </p:txBody>
      </p:sp>
      <p:cxnSp>
        <p:nvCxnSpPr>
          <p:cNvPr id="8" name="Straight Connector 7">
            <a:extLst>
              <a:ext uri="{FF2B5EF4-FFF2-40B4-BE49-F238E27FC236}">
                <a16:creationId xmlns:a16="http://schemas.microsoft.com/office/drawing/2014/main" id="{BA638F62-5217-4FEB-AB25-FB54597E6399}"/>
              </a:ext>
            </a:extLst>
          </p:cNvPr>
          <p:cNvCxnSpPr>
            <a:cxnSpLocks/>
            <a:stCxn id="5" idx="2"/>
          </p:cNvCxnSpPr>
          <p:nvPr/>
        </p:nvCxnSpPr>
        <p:spPr>
          <a:xfrm>
            <a:off x="1793631" y="2971802"/>
            <a:ext cx="47917" cy="87923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827971FA-A477-45CC-8468-21E37E468708}"/>
              </a:ext>
            </a:extLst>
          </p:cNvPr>
          <p:cNvSpPr/>
          <p:nvPr/>
        </p:nvSpPr>
        <p:spPr>
          <a:xfrm>
            <a:off x="6330171" y="5098657"/>
            <a:ext cx="1531616" cy="641838"/>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Gather related data.</a:t>
            </a:r>
          </a:p>
        </p:txBody>
      </p:sp>
      <p:sp>
        <p:nvSpPr>
          <p:cNvPr id="15" name="Rectangle: Rounded Corners 14">
            <a:extLst>
              <a:ext uri="{FF2B5EF4-FFF2-40B4-BE49-F238E27FC236}">
                <a16:creationId xmlns:a16="http://schemas.microsoft.com/office/drawing/2014/main" id="{53453C47-2724-4BC9-A292-0C6002CEF5B5}"/>
              </a:ext>
            </a:extLst>
          </p:cNvPr>
          <p:cNvSpPr/>
          <p:nvPr/>
        </p:nvSpPr>
        <p:spPr>
          <a:xfrm>
            <a:off x="3138851" y="2338755"/>
            <a:ext cx="1251008" cy="641838"/>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Modelling the components</a:t>
            </a:r>
            <a:endParaRPr lang="en-US" dirty="0"/>
          </a:p>
        </p:txBody>
      </p:sp>
      <p:cxnSp>
        <p:nvCxnSpPr>
          <p:cNvPr id="16" name="Straight Connector 15">
            <a:extLst>
              <a:ext uri="{FF2B5EF4-FFF2-40B4-BE49-F238E27FC236}">
                <a16:creationId xmlns:a16="http://schemas.microsoft.com/office/drawing/2014/main" id="{CABBE337-E15C-4FF6-B19D-3E8CF8065046}"/>
              </a:ext>
            </a:extLst>
          </p:cNvPr>
          <p:cNvCxnSpPr>
            <a:cxnSpLocks/>
            <a:stCxn id="15" idx="2"/>
          </p:cNvCxnSpPr>
          <p:nvPr/>
        </p:nvCxnSpPr>
        <p:spPr>
          <a:xfrm flipH="1">
            <a:off x="3759959" y="2980593"/>
            <a:ext cx="4396" cy="870439"/>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7755E04-7ACF-4DFF-A156-DAEA688765DF}"/>
              </a:ext>
            </a:extLst>
          </p:cNvPr>
          <p:cNvSpPr/>
          <p:nvPr/>
        </p:nvSpPr>
        <p:spPr>
          <a:xfrm>
            <a:off x="4972274" y="5117122"/>
            <a:ext cx="1251008" cy="641838"/>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Design the Control system</a:t>
            </a:r>
            <a:endParaRPr lang="en-US" dirty="0"/>
          </a:p>
        </p:txBody>
      </p:sp>
      <p:sp>
        <p:nvSpPr>
          <p:cNvPr id="19" name="Rectangle: Rounded Corners 18">
            <a:extLst>
              <a:ext uri="{FF2B5EF4-FFF2-40B4-BE49-F238E27FC236}">
                <a16:creationId xmlns:a16="http://schemas.microsoft.com/office/drawing/2014/main" id="{98011FDD-5CDB-47ED-82B5-2DC99385C869}"/>
              </a:ext>
            </a:extLst>
          </p:cNvPr>
          <p:cNvSpPr/>
          <p:nvPr/>
        </p:nvSpPr>
        <p:spPr>
          <a:xfrm>
            <a:off x="9718533" y="2161309"/>
            <a:ext cx="1302992" cy="103909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Simulation  finetuning &amp; Improve Robustness of controller</a:t>
            </a:r>
            <a:endParaRPr lang="en-US" dirty="0"/>
          </a:p>
        </p:txBody>
      </p:sp>
      <p:sp>
        <p:nvSpPr>
          <p:cNvPr id="21" name="Rectangle: Rounded Corners 20">
            <a:extLst>
              <a:ext uri="{FF2B5EF4-FFF2-40B4-BE49-F238E27FC236}">
                <a16:creationId xmlns:a16="http://schemas.microsoft.com/office/drawing/2014/main" id="{D34B1C6E-11FB-478A-B5DA-9B29EA0A585F}"/>
              </a:ext>
            </a:extLst>
          </p:cNvPr>
          <p:cNvSpPr/>
          <p:nvPr/>
        </p:nvSpPr>
        <p:spPr>
          <a:xfrm>
            <a:off x="8460833" y="5121916"/>
            <a:ext cx="1096110" cy="641838"/>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Writing the research paper</a:t>
            </a:r>
            <a:endParaRPr lang="en-US" dirty="0"/>
          </a:p>
        </p:txBody>
      </p:sp>
    </p:spTree>
    <p:extLst>
      <p:ext uri="{BB962C8B-B14F-4D97-AF65-F5344CB8AC3E}">
        <p14:creationId xmlns:p14="http://schemas.microsoft.com/office/powerpoint/2010/main" val="2046274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FC64-534D-4EFD-AAA6-A0602FB8041D}"/>
              </a:ext>
            </a:extLst>
          </p:cNvPr>
          <p:cNvSpPr>
            <a:spLocks noGrp="1"/>
          </p:cNvSpPr>
          <p:nvPr>
            <p:ph type="title"/>
          </p:nvPr>
        </p:nvSpPr>
        <p:spPr/>
        <p:txBody>
          <a:bodyPr/>
          <a:lstStyle/>
          <a:p>
            <a:r>
              <a:rPr lang="en-US" dirty="0"/>
              <a:t>References that referred so far…</a:t>
            </a:r>
          </a:p>
        </p:txBody>
      </p:sp>
      <p:sp>
        <p:nvSpPr>
          <p:cNvPr id="3" name="Text Placeholder 2">
            <a:extLst>
              <a:ext uri="{FF2B5EF4-FFF2-40B4-BE49-F238E27FC236}">
                <a16:creationId xmlns:a16="http://schemas.microsoft.com/office/drawing/2014/main" id="{152F481F-2DB9-4B90-864F-5F1E3050453B}"/>
              </a:ext>
            </a:extLst>
          </p:cNvPr>
          <p:cNvSpPr>
            <a:spLocks noGrp="1"/>
          </p:cNvSpPr>
          <p:nvPr>
            <p:ph type="body" idx="1"/>
          </p:nvPr>
        </p:nvSpPr>
        <p:spPr>
          <a:xfrm>
            <a:off x="1097280" y="1873030"/>
            <a:ext cx="10058400" cy="4023360"/>
          </a:xfrm>
        </p:spPr>
        <p:txBody>
          <a:bodyPr>
            <a:normAutofit lnSpcReduction="10000"/>
          </a:bodyPr>
          <a:lstStyle/>
          <a:p>
            <a:pPr marL="0" indent="0">
              <a:spcBef>
                <a:spcPts val="0"/>
              </a:spcBef>
              <a:buSzPts val="2000"/>
              <a:buNone/>
            </a:pPr>
            <a:r>
              <a:rPr lang="en-US" dirty="0">
                <a:solidFill>
                  <a:schemeClr val="tx1">
                    <a:lumMod val="75000"/>
                    <a:lumOff val="25000"/>
                  </a:schemeClr>
                </a:solidFill>
              </a:rPr>
              <a:t>[1]From research paper - J. </a:t>
            </a:r>
            <a:r>
              <a:rPr lang="en-US" dirty="0" err="1">
                <a:solidFill>
                  <a:schemeClr val="tx1">
                    <a:lumMod val="75000"/>
                    <a:lumOff val="25000"/>
                  </a:schemeClr>
                </a:solidFill>
              </a:rPr>
              <a:t>Alipoor</a:t>
            </a:r>
            <a:r>
              <a:rPr lang="en-US" dirty="0">
                <a:solidFill>
                  <a:schemeClr val="tx1">
                    <a:lumMod val="75000"/>
                    <a:lumOff val="25000"/>
                  </a:schemeClr>
                </a:solidFill>
              </a:rPr>
              <a:t>, Y. Miura and T. Ise, "Power System Stabilization Using Virtual Synchronous Generator With Alternating Moment of Inertia," in </a:t>
            </a:r>
            <a:r>
              <a:rPr lang="en-US" i="1" dirty="0">
                <a:solidFill>
                  <a:schemeClr val="tx1">
                    <a:lumMod val="75000"/>
                    <a:lumOff val="25000"/>
                  </a:schemeClr>
                </a:solidFill>
              </a:rPr>
              <a:t>IEEE Journal of Emerging and Selected Topics in Power Electronics</a:t>
            </a:r>
            <a:r>
              <a:rPr lang="en-US" dirty="0">
                <a:solidFill>
                  <a:schemeClr val="tx1">
                    <a:lumMod val="75000"/>
                    <a:lumOff val="25000"/>
                  </a:schemeClr>
                </a:solidFill>
              </a:rPr>
              <a:t>, vol. 3, no. 2, pp. 451-458, June 2015, </a:t>
            </a:r>
            <a:r>
              <a:rPr lang="en-US" dirty="0" err="1">
                <a:solidFill>
                  <a:schemeClr val="tx1">
                    <a:lumMod val="75000"/>
                    <a:lumOff val="25000"/>
                  </a:schemeClr>
                </a:solidFill>
              </a:rPr>
              <a:t>doi</a:t>
            </a:r>
            <a:r>
              <a:rPr lang="en-US" dirty="0">
                <a:solidFill>
                  <a:schemeClr val="tx1">
                    <a:lumMod val="75000"/>
                    <a:lumOff val="25000"/>
                  </a:schemeClr>
                </a:solidFill>
              </a:rPr>
              <a:t>: 10.1109/JESTPE.2014.2362530.</a:t>
            </a:r>
          </a:p>
          <a:p>
            <a:pPr marL="0" indent="0">
              <a:spcBef>
                <a:spcPts val="0"/>
              </a:spcBef>
              <a:buSzPts val="2000"/>
              <a:buNone/>
            </a:pPr>
            <a:endParaRPr lang="en-US" dirty="0">
              <a:solidFill>
                <a:schemeClr val="dk1"/>
              </a:solidFill>
            </a:endParaRPr>
          </a:p>
          <a:p>
            <a:pPr marL="0" indent="0">
              <a:spcBef>
                <a:spcPts val="0"/>
              </a:spcBef>
              <a:buSzPts val="2000"/>
              <a:buNone/>
            </a:pPr>
            <a:r>
              <a:rPr lang="en-US" sz="2000" dirty="0"/>
              <a:t>[2]M. A. Torres L., L. A. C. Lopes, L. A. </a:t>
            </a:r>
            <a:r>
              <a:rPr lang="en-US" sz="2000" dirty="0" err="1"/>
              <a:t>Morán</a:t>
            </a:r>
            <a:r>
              <a:rPr lang="en-US" sz="2000" dirty="0"/>
              <a:t> T. and J. R. Espinoza C., "Self-Tuning Virtual Synchronous Machine: A Control Strategy for Energy Storage Systems to Support Dynamic Frequency Control," in IEEE Transactions on Energy Conversion, vol. 29, no. 4, pp. 833-840, Dec. 2014, </a:t>
            </a:r>
            <a:r>
              <a:rPr lang="en-US" sz="2000" dirty="0" err="1"/>
              <a:t>doi</a:t>
            </a:r>
            <a:r>
              <a:rPr lang="en-US" sz="2000" dirty="0"/>
              <a:t>: 10.1109/TEC.2014.2362577.</a:t>
            </a:r>
          </a:p>
          <a:p>
            <a:pPr marL="0" indent="0">
              <a:spcBef>
                <a:spcPts val="0"/>
              </a:spcBef>
              <a:buSzPts val="2000"/>
              <a:buNone/>
            </a:pPr>
            <a:endParaRPr lang="en-US" sz="2000" dirty="0"/>
          </a:p>
          <a:p>
            <a:pPr marL="0" indent="0">
              <a:spcBef>
                <a:spcPts val="0"/>
              </a:spcBef>
              <a:buSzPts val="2000"/>
              <a:buNone/>
            </a:pPr>
            <a:r>
              <a:rPr lang="en-US" dirty="0">
                <a:solidFill>
                  <a:schemeClr val="tx1">
                    <a:lumMod val="75000"/>
                    <a:lumOff val="25000"/>
                  </a:schemeClr>
                </a:solidFill>
              </a:rPr>
              <a:t>[3]J. Liu, Y. Miura, H. </a:t>
            </a:r>
            <a:r>
              <a:rPr lang="en-US" dirty="0" err="1">
                <a:solidFill>
                  <a:schemeClr val="tx1">
                    <a:lumMod val="75000"/>
                    <a:lumOff val="25000"/>
                  </a:schemeClr>
                </a:solidFill>
              </a:rPr>
              <a:t>Bevrani</a:t>
            </a:r>
            <a:r>
              <a:rPr lang="en-US" dirty="0">
                <a:solidFill>
                  <a:schemeClr val="tx1">
                    <a:lumMod val="75000"/>
                    <a:lumOff val="25000"/>
                  </a:schemeClr>
                </a:solidFill>
              </a:rPr>
              <a:t> and T. Ise, "Enhanced Virtual Synchronous Generator Control for Parallel Inverters in Microgrids," in IEEE Transactions on Smart Grid, vol. 8, no. 5, pp. 2268-2277, Sept. 2017, </a:t>
            </a:r>
            <a:r>
              <a:rPr lang="en-US" dirty="0" err="1">
                <a:solidFill>
                  <a:schemeClr val="tx1">
                    <a:lumMod val="75000"/>
                    <a:lumOff val="25000"/>
                  </a:schemeClr>
                </a:solidFill>
              </a:rPr>
              <a:t>doi</a:t>
            </a:r>
            <a:r>
              <a:rPr lang="en-US" dirty="0">
                <a:solidFill>
                  <a:schemeClr val="tx1">
                    <a:lumMod val="75000"/>
                    <a:lumOff val="25000"/>
                  </a:schemeClr>
                </a:solidFill>
              </a:rPr>
              <a:t>: 10.1109/TSG.2016.2521405.</a:t>
            </a:r>
          </a:p>
          <a:p>
            <a:pPr marL="0" lvl="0" indent="0" algn="l" rtl="0">
              <a:lnSpc>
                <a:spcPct val="90000"/>
              </a:lnSpc>
              <a:spcBef>
                <a:spcPts val="0"/>
              </a:spcBef>
              <a:spcAft>
                <a:spcPts val="0"/>
              </a:spcAft>
              <a:buSzPts val="2000"/>
              <a:buNone/>
            </a:pPr>
            <a:endParaRPr lang="en-US" dirty="0"/>
          </a:p>
          <a:p>
            <a:pPr marL="0" lvl="0" indent="0" algn="l" rtl="0">
              <a:lnSpc>
                <a:spcPct val="90000"/>
              </a:lnSpc>
              <a:spcBef>
                <a:spcPts val="0"/>
              </a:spcBef>
              <a:spcAft>
                <a:spcPts val="0"/>
              </a:spcAft>
              <a:buSzPts val="2000"/>
              <a:buNone/>
            </a:pPr>
            <a:r>
              <a:rPr lang="en-US" dirty="0"/>
              <a:t>[4] Chen H, Cong TN, Yang W, Tan C, Li Y, Ding Y</a:t>
            </a:r>
            <a:r>
              <a:rPr lang="en-US" i="1" dirty="0"/>
              <a:t>. Progress in electrical energy storage system: A critical review</a:t>
            </a:r>
            <a:r>
              <a:rPr lang="en-US" dirty="0"/>
              <a:t>. Progress in Natural Science. 2009;19(3):291-312</a:t>
            </a:r>
          </a:p>
          <a:p>
            <a:endParaRPr lang="en-US" dirty="0"/>
          </a:p>
        </p:txBody>
      </p:sp>
    </p:spTree>
    <p:extLst>
      <p:ext uri="{BB962C8B-B14F-4D97-AF65-F5344CB8AC3E}">
        <p14:creationId xmlns:p14="http://schemas.microsoft.com/office/powerpoint/2010/main" val="265282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0267-C1A9-4B10-A6FC-683EB402A041}"/>
              </a:ext>
            </a:extLst>
          </p:cNvPr>
          <p:cNvSpPr>
            <a:spLocks noGrp="1"/>
          </p:cNvSpPr>
          <p:nvPr>
            <p:ph type="title"/>
          </p:nvPr>
        </p:nvSpPr>
        <p:spPr/>
        <p:txBody>
          <a:bodyPr/>
          <a:lstStyle/>
          <a:p>
            <a:r>
              <a:rPr lang="en-US" dirty="0"/>
              <a:t>Objectives</a:t>
            </a:r>
          </a:p>
        </p:txBody>
      </p:sp>
      <p:graphicFrame>
        <p:nvGraphicFramePr>
          <p:cNvPr id="5" name="Content Placeholder 5">
            <a:extLst>
              <a:ext uri="{FF2B5EF4-FFF2-40B4-BE49-F238E27FC236}">
                <a16:creationId xmlns:a16="http://schemas.microsoft.com/office/drawing/2014/main" id="{47A8E791-3F8F-4E40-9A27-656B7F1BB1B5}"/>
              </a:ext>
            </a:extLst>
          </p:cNvPr>
          <p:cNvGraphicFramePr>
            <a:graphicFrameLocks/>
          </p:cNvGraphicFramePr>
          <p:nvPr>
            <p:extLst>
              <p:ext uri="{D42A27DB-BD31-4B8C-83A1-F6EECF244321}">
                <p14:modId xmlns:p14="http://schemas.microsoft.com/office/powerpoint/2010/main" val="419519052"/>
              </p:ext>
            </p:extLst>
          </p:nvPr>
        </p:nvGraphicFramePr>
        <p:xfrm>
          <a:off x="-1501224" y="2267650"/>
          <a:ext cx="10058400" cy="3061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E1BADD41-3ED6-4FE5-8AC6-783719AD72C1}"/>
              </a:ext>
            </a:extLst>
          </p:cNvPr>
          <p:cNvSpPr txBox="1"/>
          <p:nvPr/>
        </p:nvSpPr>
        <p:spPr>
          <a:xfrm>
            <a:off x="1097280" y="1759818"/>
            <a:ext cx="9958647" cy="1015663"/>
          </a:xfrm>
          <a:prstGeom prst="rect">
            <a:avLst/>
          </a:prstGeom>
          <a:noFill/>
        </p:spPr>
        <p:txBody>
          <a:bodyPr wrap="square" rtlCol="0">
            <a:spAutoFit/>
          </a:bodyPr>
          <a:lstStyle/>
          <a:p>
            <a:pPr marL="342900" indent="-342900">
              <a:spcAft>
                <a:spcPts val="600"/>
              </a:spcAft>
              <a:buFont typeface="Wingdings" panose="05000000000000000000" pitchFamily="2" charset="2"/>
              <a:buChar char="v"/>
            </a:pPr>
            <a:r>
              <a:rPr lang="en-US" sz="2000" dirty="0"/>
              <a:t>The objective of this project is to design a control system that can control the power injected to the grid during disturbances and analyze its capability to support the stabilization.</a:t>
            </a:r>
          </a:p>
        </p:txBody>
      </p:sp>
      <p:sp>
        <p:nvSpPr>
          <p:cNvPr id="3" name="TextBox 2">
            <a:extLst>
              <a:ext uri="{FF2B5EF4-FFF2-40B4-BE49-F238E27FC236}">
                <a16:creationId xmlns:a16="http://schemas.microsoft.com/office/drawing/2014/main" id="{93F5F1C9-3A97-C555-5B96-8168132E6F4E}"/>
              </a:ext>
            </a:extLst>
          </p:cNvPr>
          <p:cNvSpPr txBox="1"/>
          <p:nvPr/>
        </p:nvSpPr>
        <p:spPr>
          <a:xfrm>
            <a:off x="1180407" y="5006216"/>
            <a:ext cx="10365047" cy="646331"/>
          </a:xfrm>
          <a:prstGeom prst="rect">
            <a:avLst/>
          </a:prstGeom>
          <a:noFill/>
        </p:spPr>
        <p:txBody>
          <a:bodyPr wrap="square" rtlCol="0">
            <a:spAutoFit/>
          </a:bodyPr>
          <a:lstStyle/>
          <a:p>
            <a:r>
              <a:rPr lang="en-US" dirty="0"/>
              <a:t> We start with the proposition that we can use energy storage to emulate inertia and develop a method to deploy that energy to improve inertia</a:t>
            </a:r>
          </a:p>
        </p:txBody>
      </p:sp>
    </p:spTree>
    <p:extLst>
      <p:ext uri="{BB962C8B-B14F-4D97-AF65-F5344CB8AC3E}">
        <p14:creationId xmlns:p14="http://schemas.microsoft.com/office/powerpoint/2010/main" val="793221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FC64-534D-4EFD-AAA6-A0602FB8041D}"/>
              </a:ext>
            </a:extLst>
          </p:cNvPr>
          <p:cNvSpPr>
            <a:spLocks noGrp="1"/>
          </p:cNvSpPr>
          <p:nvPr>
            <p:ph type="title"/>
          </p:nvPr>
        </p:nvSpPr>
        <p:spPr/>
        <p:txBody>
          <a:bodyPr/>
          <a:lstStyle/>
          <a:p>
            <a:r>
              <a:rPr lang="en-US" dirty="0"/>
              <a:t>References that referred so far…</a:t>
            </a:r>
          </a:p>
        </p:txBody>
      </p:sp>
      <p:sp>
        <p:nvSpPr>
          <p:cNvPr id="3" name="Text Placeholder 2">
            <a:extLst>
              <a:ext uri="{FF2B5EF4-FFF2-40B4-BE49-F238E27FC236}">
                <a16:creationId xmlns:a16="http://schemas.microsoft.com/office/drawing/2014/main" id="{152F481F-2DB9-4B90-864F-5F1E3050453B}"/>
              </a:ext>
            </a:extLst>
          </p:cNvPr>
          <p:cNvSpPr>
            <a:spLocks noGrp="1"/>
          </p:cNvSpPr>
          <p:nvPr>
            <p:ph type="body" idx="1"/>
          </p:nvPr>
        </p:nvSpPr>
        <p:spPr/>
        <p:txBody>
          <a:bodyPr>
            <a:normAutofit/>
          </a:bodyPr>
          <a:lstStyle/>
          <a:p>
            <a:pPr marL="0" lvl="0" indent="0" algn="l" rtl="0">
              <a:lnSpc>
                <a:spcPct val="90000"/>
              </a:lnSpc>
              <a:spcBef>
                <a:spcPts val="1400"/>
              </a:spcBef>
              <a:spcAft>
                <a:spcPts val="0"/>
              </a:spcAft>
              <a:buSzPts val="2000"/>
              <a:buNone/>
            </a:pPr>
            <a:r>
              <a:rPr lang="en-US" dirty="0"/>
              <a:t>[5] </a:t>
            </a:r>
            <a:r>
              <a:rPr lang="en-US" dirty="0" err="1"/>
              <a:t>Cabrane</a:t>
            </a:r>
            <a:r>
              <a:rPr lang="en-US" dirty="0"/>
              <a:t> Z, </a:t>
            </a:r>
            <a:r>
              <a:rPr lang="en-US" dirty="0" err="1"/>
              <a:t>Ouassaid</a:t>
            </a:r>
            <a:r>
              <a:rPr lang="en-US" dirty="0"/>
              <a:t> M, </a:t>
            </a:r>
            <a:r>
              <a:rPr lang="en-US" dirty="0" err="1"/>
              <a:t>Maaroufi</a:t>
            </a:r>
            <a:r>
              <a:rPr lang="en-US" dirty="0"/>
              <a:t> M. </a:t>
            </a:r>
            <a:r>
              <a:rPr lang="en-US" i="1" dirty="0"/>
              <a:t>Analysis and evaluation of battery-supercapacitor hybrid energy storage system for photovoltaic installation</a:t>
            </a:r>
            <a:r>
              <a:rPr lang="en-US" dirty="0"/>
              <a:t>. International Journal of Hydrogen Energy. 2016;41(45):20897-20907</a:t>
            </a:r>
          </a:p>
          <a:p>
            <a:pPr marL="0" lvl="0" indent="0" algn="l" rtl="0">
              <a:lnSpc>
                <a:spcPct val="90000"/>
              </a:lnSpc>
              <a:spcBef>
                <a:spcPts val="1400"/>
              </a:spcBef>
              <a:spcAft>
                <a:spcPts val="0"/>
              </a:spcAft>
              <a:buSzPts val="2000"/>
              <a:buNone/>
            </a:pPr>
            <a:r>
              <a:rPr lang="en-US" dirty="0"/>
              <a:t>[6] Zarina P, Mishra S, Sekhar P</a:t>
            </a:r>
            <a:r>
              <a:rPr lang="en-US" i="1" dirty="0"/>
              <a:t>. Photovoltaic system based transient mitigation and frequency regulation</a:t>
            </a:r>
            <a:r>
              <a:rPr lang="en-US" dirty="0"/>
              <a:t>. In: 2012 Annual IEEE India Conference (INDICON); IEEE. 2012. pp. 1245-1249</a:t>
            </a:r>
          </a:p>
          <a:p>
            <a:pPr marL="0" lvl="0" indent="0" algn="l" rtl="0">
              <a:lnSpc>
                <a:spcPct val="90000"/>
              </a:lnSpc>
              <a:spcBef>
                <a:spcPts val="1400"/>
              </a:spcBef>
              <a:spcAft>
                <a:spcPts val="0"/>
              </a:spcAft>
              <a:buSzPts val="2000"/>
              <a:buNone/>
            </a:pPr>
            <a:r>
              <a:rPr lang="en-US" sz="2000" dirty="0"/>
              <a:t>[7]</a:t>
            </a:r>
            <a:r>
              <a:rPr lang="en-US" sz="2000" dirty="0" err="1"/>
              <a:t>Xiaodong</a:t>
            </a:r>
            <a:r>
              <a:rPr lang="en-US" sz="2000" dirty="0"/>
              <a:t> Liang, and Chowdhury </a:t>
            </a:r>
            <a:r>
              <a:rPr lang="en-US" sz="2000" dirty="0" err="1"/>
              <a:t>Andalib</a:t>
            </a:r>
            <a:r>
              <a:rPr lang="en-US" sz="2000" dirty="0"/>
              <a:t> Bin Karim ‘Virtual Synchronous Machine Method in      Renewable Energy Integration</a:t>
            </a:r>
          </a:p>
          <a:p>
            <a:pPr marL="0" lvl="0" indent="0" algn="l" rtl="0">
              <a:lnSpc>
                <a:spcPct val="90000"/>
              </a:lnSpc>
              <a:spcBef>
                <a:spcPts val="1400"/>
              </a:spcBef>
              <a:spcAft>
                <a:spcPts val="0"/>
              </a:spcAft>
              <a:buSzPts val="2000"/>
              <a:buNone/>
            </a:pPr>
            <a:r>
              <a:rPr lang="en-US" dirty="0"/>
              <a:t>[8] M.P.N van Wesenbeeck1 , S.W.H. de </a:t>
            </a:r>
            <a:r>
              <a:rPr lang="en-US" dirty="0" err="1"/>
              <a:t>Haan</a:t>
            </a:r>
            <a:r>
              <a:rPr lang="en-US" dirty="0"/>
              <a:t> , Senior member, IEEE, P. Varela and K. Visscher ‘Grid Tied Converter with Virtual Kinetic Storage’</a:t>
            </a:r>
          </a:p>
          <a:p>
            <a:pPr marL="0" lvl="0" indent="0" algn="l" rtl="0">
              <a:lnSpc>
                <a:spcPct val="90000"/>
              </a:lnSpc>
              <a:spcBef>
                <a:spcPts val="1400"/>
              </a:spcBef>
              <a:spcAft>
                <a:spcPts val="0"/>
              </a:spcAft>
              <a:buSzPts val="2000"/>
              <a:buNone/>
            </a:pPr>
            <a:r>
              <a:rPr lang="en-US" dirty="0"/>
              <a:t>[9]</a:t>
            </a:r>
            <a:r>
              <a:rPr lang="en-US" sz="1800" dirty="0">
                <a:effectLst/>
                <a:latin typeface="Times New Roman" panose="02020603050405020304" pitchFamily="18" charset="0"/>
                <a:ea typeface="SimSun" panose="02010600030101010101" pitchFamily="2" charset="-122"/>
              </a:rPr>
              <a:t> </a:t>
            </a:r>
            <a:r>
              <a:rPr lang="en-US" dirty="0">
                <a:effectLst/>
                <a:latin typeface="Calibri" panose="020F0502020204030204" pitchFamily="34" charset="0"/>
                <a:ea typeface="SimSun" panose="02010600030101010101" pitchFamily="2" charset="-122"/>
                <a:cs typeface="Calibri" panose="020F0502020204030204" pitchFamily="34" charset="0"/>
              </a:rPr>
              <a:t>M. </a:t>
            </a:r>
            <a:r>
              <a:rPr lang="en-US" dirty="0" err="1">
                <a:effectLst/>
                <a:latin typeface="Calibri" panose="020F0502020204030204" pitchFamily="34" charset="0"/>
                <a:ea typeface="SimSun" panose="02010600030101010101" pitchFamily="2" charset="-122"/>
                <a:cs typeface="Calibri" panose="020F0502020204030204" pitchFamily="34" charset="0"/>
              </a:rPr>
              <a:t>Surprenant</a:t>
            </a:r>
            <a:r>
              <a:rPr lang="en-US" dirty="0">
                <a:effectLst/>
                <a:latin typeface="Calibri" panose="020F0502020204030204" pitchFamily="34" charset="0"/>
                <a:ea typeface="SimSun" panose="02010600030101010101" pitchFamily="2" charset="-122"/>
                <a:cs typeface="Calibri" panose="020F0502020204030204" pitchFamily="34" charset="0"/>
              </a:rPr>
              <a:t>, I. </a:t>
            </a:r>
            <a:r>
              <a:rPr lang="en-US" dirty="0" err="1">
                <a:effectLst/>
                <a:latin typeface="Calibri" panose="020F0502020204030204" pitchFamily="34" charset="0"/>
                <a:ea typeface="SimSun" panose="02010600030101010101" pitchFamily="2" charset="-122"/>
                <a:cs typeface="Calibri" panose="020F0502020204030204" pitchFamily="34" charset="0"/>
              </a:rPr>
              <a:t>Hiskens</a:t>
            </a:r>
            <a:r>
              <a:rPr lang="en-US" dirty="0">
                <a:effectLst/>
                <a:latin typeface="Calibri" panose="020F0502020204030204" pitchFamily="34" charset="0"/>
                <a:ea typeface="SimSun" panose="02010600030101010101" pitchFamily="2" charset="-122"/>
                <a:cs typeface="Calibri" panose="020F0502020204030204" pitchFamily="34" charset="0"/>
              </a:rPr>
              <a:t> and G. </a:t>
            </a:r>
            <a:r>
              <a:rPr lang="en-US" dirty="0" err="1">
                <a:effectLst/>
                <a:latin typeface="Calibri" panose="020F0502020204030204" pitchFamily="34" charset="0"/>
                <a:ea typeface="SimSun" panose="02010600030101010101" pitchFamily="2" charset="-122"/>
                <a:cs typeface="Calibri" panose="020F0502020204030204" pitchFamily="34" charset="0"/>
              </a:rPr>
              <a:t>Venkataramanan</a:t>
            </a:r>
            <a:r>
              <a:rPr lang="en-US" dirty="0">
                <a:effectLst/>
                <a:latin typeface="Calibri" panose="020F0502020204030204" pitchFamily="34" charset="0"/>
                <a:ea typeface="SimSun" panose="02010600030101010101" pitchFamily="2" charset="-122"/>
                <a:cs typeface="Calibri" panose="020F0502020204030204" pitchFamily="34" charset="0"/>
              </a:rPr>
              <a:t>, ‘Phase locked loop control of inverters in a microgrid’</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02084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7B7621-51DD-4FB2-9F14-A57EA7B3FAC6}"/>
              </a:ext>
            </a:extLst>
          </p:cNvPr>
          <p:cNvSpPr txBox="1"/>
          <p:nvPr/>
        </p:nvSpPr>
        <p:spPr>
          <a:xfrm>
            <a:off x="1111044" y="2005780"/>
            <a:ext cx="9665110" cy="2015936"/>
          </a:xfrm>
          <a:prstGeom prst="rect">
            <a:avLst/>
          </a:prstGeom>
          <a:noFill/>
        </p:spPr>
        <p:txBody>
          <a:bodyPr wrap="square" rtlCol="0">
            <a:spAutoFit/>
          </a:bodyPr>
          <a:lstStyle/>
          <a:p>
            <a:pPr algn="ctr"/>
            <a:r>
              <a:rPr lang="en-US" sz="12500" dirty="0"/>
              <a:t>Thank You..!</a:t>
            </a:r>
          </a:p>
        </p:txBody>
      </p:sp>
    </p:spTree>
    <p:extLst>
      <p:ext uri="{BB962C8B-B14F-4D97-AF65-F5344CB8AC3E}">
        <p14:creationId xmlns:p14="http://schemas.microsoft.com/office/powerpoint/2010/main" val="323310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E6D-3B24-4F3B-A4C9-93073E11A61A}"/>
              </a:ext>
            </a:extLst>
          </p:cNvPr>
          <p:cNvSpPr>
            <a:spLocks noGrp="1"/>
          </p:cNvSpPr>
          <p:nvPr>
            <p:ph type="title"/>
          </p:nvPr>
        </p:nvSpPr>
        <p:spPr>
          <a:xfrm>
            <a:off x="457200" y="594359"/>
            <a:ext cx="3200400" cy="1106104"/>
          </a:xfrm>
        </p:spPr>
        <p:txBody>
          <a:bodyPr/>
          <a:lstStyle/>
          <a:p>
            <a:r>
              <a:rPr lang="en-US" dirty="0"/>
              <a:t>Inertia and its effects</a:t>
            </a:r>
          </a:p>
        </p:txBody>
      </p:sp>
      <p:sp>
        <p:nvSpPr>
          <p:cNvPr id="3" name="Content Placeholder 2">
            <a:extLst>
              <a:ext uri="{FF2B5EF4-FFF2-40B4-BE49-F238E27FC236}">
                <a16:creationId xmlns:a16="http://schemas.microsoft.com/office/drawing/2014/main" id="{23EC2BCD-31CC-4F9B-AA64-194B373BA767}"/>
              </a:ext>
            </a:extLst>
          </p:cNvPr>
          <p:cNvSpPr>
            <a:spLocks noGrp="1"/>
          </p:cNvSpPr>
          <p:nvPr>
            <p:ph idx="1"/>
          </p:nvPr>
        </p:nvSpPr>
        <p:spPr>
          <a:xfrm>
            <a:off x="4062152" y="207818"/>
            <a:ext cx="8016241" cy="6650182"/>
          </a:xfrm>
        </p:spPr>
        <p:txBody>
          <a:bodyPr>
            <a:normAutofit/>
          </a:bodyPr>
          <a:lstStyle/>
          <a:p>
            <a:pPr algn="just">
              <a:buFont typeface="Wingdings" panose="05000000000000000000" pitchFamily="2" charset="2"/>
              <a:buChar char="v"/>
            </a:pPr>
            <a:r>
              <a:rPr lang="en-US" sz="2200" dirty="0"/>
              <a:t>When the electrical power output of a synchronous generator is greater than its mechanical power input, the rotor starts to slow down and converts the kinetic energy to electrical energy. This results in a drop of output voltage frequency</a:t>
            </a:r>
          </a:p>
          <a:p>
            <a:pPr algn="just">
              <a:buFont typeface="Wingdings" panose="05000000000000000000" pitchFamily="2" charset="2"/>
              <a:buChar char="v"/>
            </a:pPr>
            <a:r>
              <a:rPr lang="en-US" sz="2200" dirty="0"/>
              <a:t> The moment of inertia of the generator resists deceleration and reduces the frequency drop and allows the governor to achieve steady state operation easily.</a:t>
            </a:r>
          </a:p>
          <a:p>
            <a:pPr algn="just">
              <a:buFont typeface="Wingdings" panose="05000000000000000000" pitchFamily="2" charset="2"/>
              <a:buChar char="v"/>
            </a:pPr>
            <a:r>
              <a:rPr lang="en-US" sz="2200" dirty="0"/>
              <a:t> A low inertia grid is likely to experience higher frequency deviations due to disturbances due to this effect </a:t>
            </a:r>
          </a:p>
          <a:p>
            <a:pPr algn="just">
              <a:buFont typeface="Wingdings" panose="05000000000000000000" pitchFamily="2" charset="2"/>
              <a:buChar char="v"/>
            </a:pPr>
            <a:r>
              <a:rPr lang="en-US" sz="2200" dirty="0"/>
              <a:t>With the current trend of increasing renewable integration. The equivalent inertia constant of a grid is likely to be reduced</a:t>
            </a:r>
          </a:p>
          <a:p>
            <a:pPr algn="just">
              <a:buFont typeface="Wingdings" panose="05000000000000000000" pitchFamily="2" charset="2"/>
              <a:buChar char="v"/>
            </a:pPr>
            <a:r>
              <a:rPr lang="en-US" sz="2200" dirty="0"/>
              <a:t>This effect occurs due to the lack of inherently deployable energy storages of renewable sources unlike synchronous generators</a:t>
            </a:r>
          </a:p>
          <a:p>
            <a:pPr algn="just">
              <a:buFont typeface="Wingdings" panose="05000000000000000000" pitchFamily="2" charset="2"/>
              <a:buChar char="v"/>
            </a:pPr>
            <a:r>
              <a:rPr lang="en-US" sz="2200" dirty="0"/>
              <a:t>Microgrids with a combination of synchronous generators with a high degree of renewable integration are very likely to possess a low inertia constant.</a:t>
            </a:r>
          </a:p>
          <a:p>
            <a:pPr marL="0" indent="0" algn="just">
              <a:buNone/>
            </a:pPr>
            <a:endParaRPr lang="en-US" sz="2200" dirty="0"/>
          </a:p>
          <a:p>
            <a:pPr algn="just"/>
            <a:endParaRPr lang="en-US" dirty="0"/>
          </a:p>
          <a:p>
            <a:pPr marL="0" indent="0" algn="just">
              <a:buNone/>
            </a:pPr>
            <a:endParaRPr lang="en-US" dirty="0"/>
          </a:p>
        </p:txBody>
      </p:sp>
      <p:pic>
        <p:nvPicPr>
          <p:cNvPr id="6" name="Picture 5">
            <a:extLst>
              <a:ext uri="{FF2B5EF4-FFF2-40B4-BE49-F238E27FC236}">
                <a16:creationId xmlns:a16="http://schemas.microsoft.com/office/drawing/2014/main" id="{5AA49AFB-3B8E-484D-A0F1-A7687A96E437}"/>
              </a:ext>
            </a:extLst>
          </p:cNvPr>
          <p:cNvPicPr>
            <a:picLocks noChangeAspect="1"/>
          </p:cNvPicPr>
          <p:nvPr/>
        </p:nvPicPr>
        <p:blipFill rotWithShape="1">
          <a:blip r:embed="rId2"/>
          <a:srcRect r="47950"/>
          <a:stretch/>
        </p:blipFill>
        <p:spPr>
          <a:xfrm>
            <a:off x="224445" y="2549394"/>
            <a:ext cx="3309072" cy="2343148"/>
          </a:xfrm>
          <a:prstGeom prst="rect">
            <a:avLst/>
          </a:prstGeom>
        </p:spPr>
      </p:pic>
    </p:spTree>
    <p:extLst>
      <p:ext uri="{BB962C8B-B14F-4D97-AF65-F5344CB8AC3E}">
        <p14:creationId xmlns:p14="http://schemas.microsoft.com/office/powerpoint/2010/main" val="207595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3900-7159-C2FC-EF5F-51C8D387C35B}"/>
              </a:ext>
            </a:extLst>
          </p:cNvPr>
          <p:cNvSpPr>
            <a:spLocks noGrp="1"/>
          </p:cNvSpPr>
          <p:nvPr>
            <p:ph type="title"/>
          </p:nvPr>
        </p:nvSpPr>
        <p:spPr/>
        <p:txBody>
          <a:bodyPr/>
          <a:lstStyle/>
          <a:p>
            <a:r>
              <a:rPr lang="en-US" dirty="0"/>
              <a:t>Concept of virtual inertia</a:t>
            </a:r>
          </a:p>
        </p:txBody>
      </p:sp>
      <p:sp>
        <p:nvSpPr>
          <p:cNvPr id="3" name="Content Placeholder 2">
            <a:extLst>
              <a:ext uri="{FF2B5EF4-FFF2-40B4-BE49-F238E27FC236}">
                <a16:creationId xmlns:a16="http://schemas.microsoft.com/office/drawing/2014/main" id="{00B8699D-F651-D6E9-4351-2862D67E2512}"/>
              </a:ext>
            </a:extLst>
          </p:cNvPr>
          <p:cNvSpPr>
            <a:spLocks noGrp="1"/>
          </p:cNvSpPr>
          <p:nvPr>
            <p:ph idx="1"/>
          </p:nvPr>
        </p:nvSpPr>
        <p:spPr/>
        <p:txBody>
          <a:bodyPr/>
          <a:lstStyle/>
          <a:p>
            <a:pPr algn="just">
              <a:buFont typeface="Wingdings" panose="05000000000000000000" pitchFamily="2" charset="2"/>
              <a:buChar char="v"/>
            </a:pPr>
            <a:r>
              <a:rPr lang="en-US" dirty="0"/>
              <a:t> The kinetic energy associated with a synchronous generator set is expended during power imbalances and causes frequency fluctuations</a:t>
            </a:r>
          </a:p>
          <a:p>
            <a:pPr algn="just">
              <a:buFont typeface="Wingdings" panose="05000000000000000000" pitchFamily="2" charset="2"/>
              <a:buChar char="v"/>
            </a:pPr>
            <a:r>
              <a:rPr lang="en-US" dirty="0"/>
              <a:t> It is theoretically possible to use a sperate energy storage to represent the kinetic energy stored in the rotor of a synchronous generator, this is known as virtual kinetic energy storage.</a:t>
            </a:r>
          </a:p>
          <a:p>
            <a:pPr algn="just">
              <a:buFont typeface="Wingdings" panose="05000000000000000000" pitchFamily="2" charset="2"/>
              <a:buChar char="v"/>
            </a:pPr>
            <a:r>
              <a:rPr lang="en-US" dirty="0"/>
              <a:t> By injecting this stored energy into the grid during a disturbance, it is possible to reduce the kinetic energy expended by the rotors</a:t>
            </a:r>
          </a:p>
          <a:p>
            <a:pPr algn="just">
              <a:buFont typeface="Wingdings" panose="05000000000000000000" pitchFamily="2" charset="2"/>
              <a:buChar char="v"/>
            </a:pPr>
            <a:r>
              <a:rPr lang="en-US" dirty="0"/>
              <a:t> This results in reduced frequency fluctuations due to the declaration and acceleration of the rotors.</a:t>
            </a:r>
          </a:p>
          <a:p>
            <a:pPr algn="just">
              <a:buFont typeface="Wingdings" panose="05000000000000000000" pitchFamily="2" charset="2"/>
              <a:buChar char="v"/>
            </a:pPr>
            <a:r>
              <a:rPr lang="en-US" dirty="0"/>
              <a:t> The most important aspect of such a system is the controlling mechanism that measures the disturbance and controls the power supplied to the grid.</a:t>
            </a:r>
          </a:p>
        </p:txBody>
      </p:sp>
    </p:spTree>
    <p:extLst>
      <p:ext uri="{BB962C8B-B14F-4D97-AF65-F5344CB8AC3E}">
        <p14:creationId xmlns:p14="http://schemas.microsoft.com/office/powerpoint/2010/main" val="28936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6BEB-1C18-1B99-F448-43712353A2FE}"/>
              </a:ext>
            </a:extLst>
          </p:cNvPr>
          <p:cNvSpPr>
            <a:spLocks noGrp="1"/>
          </p:cNvSpPr>
          <p:nvPr>
            <p:ph type="title"/>
          </p:nvPr>
        </p:nvSpPr>
        <p:spPr/>
        <p:txBody>
          <a:bodyPr/>
          <a:lstStyle/>
          <a:p>
            <a:r>
              <a:rPr lang="en-US" dirty="0"/>
              <a:t>Summary of Literature</a:t>
            </a:r>
          </a:p>
        </p:txBody>
      </p:sp>
      <p:sp>
        <p:nvSpPr>
          <p:cNvPr id="3" name="Content Placeholder 2">
            <a:extLst>
              <a:ext uri="{FF2B5EF4-FFF2-40B4-BE49-F238E27FC236}">
                <a16:creationId xmlns:a16="http://schemas.microsoft.com/office/drawing/2014/main" id="{8AADBAA8-3B0B-4736-B29F-434ACFA55C80}"/>
              </a:ext>
            </a:extLst>
          </p:cNvPr>
          <p:cNvSpPr>
            <a:spLocks noGrp="1"/>
          </p:cNvSpPr>
          <p:nvPr>
            <p:ph idx="1"/>
          </p:nvPr>
        </p:nvSpPr>
        <p:spPr/>
        <p:txBody>
          <a:bodyPr>
            <a:normAutofit/>
          </a:bodyPr>
          <a:lstStyle/>
          <a:p>
            <a:pPr algn="just">
              <a:buFont typeface="Wingdings" panose="05000000000000000000" pitchFamily="2" charset="2"/>
              <a:buChar char="v"/>
            </a:pPr>
            <a:r>
              <a:rPr lang="en-US" dirty="0">
                <a:solidFill>
                  <a:schemeClr val="tx1"/>
                </a:solidFill>
              </a:rPr>
              <a:t> In literature regarding virtual inertia systems, two main methods of operations were observed </a:t>
            </a:r>
          </a:p>
          <a:p>
            <a:pPr algn="just">
              <a:buFont typeface="Wingdings" panose="05000000000000000000" pitchFamily="2" charset="2"/>
              <a:buChar char="v"/>
            </a:pPr>
            <a:r>
              <a:rPr lang="en-US" dirty="0">
                <a:solidFill>
                  <a:schemeClr val="tx1"/>
                </a:solidFill>
              </a:rPr>
              <a:t> The most common approach is the numerical solving of the swing equation to calculate the virtual shaft angular velocity. </a:t>
            </a:r>
          </a:p>
          <a:p>
            <a:pPr algn="just">
              <a:buFont typeface="Wingdings" panose="05000000000000000000" pitchFamily="2" charset="2"/>
              <a:buChar char="v"/>
            </a:pPr>
            <a:r>
              <a:rPr lang="en-US" dirty="0">
                <a:solidFill>
                  <a:schemeClr val="tx1"/>
                </a:solidFill>
              </a:rPr>
              <a:t> This is then integrated to control the phase angle of the virtual inertia system/ Virtual synchronous generator.</a:t>
            </a:r>
          </a:p>
          <a:p>
            <a:pPr algn="just">
              <a:buFont typeface="Wingdings" panose="05000000000000000000" pitchFamily="2" charset="2"/>
              <a:buChar char="v"/>
            </a:pPr>
            <a:r>
              <a:rPr lang="en-US" dirty="0">
                <a:solidFill>
                  <a:schemeClr val="tx1"/>
                </a:solidFill>
              </a:rPr>
              <a:t> This method closely imitates the dynamics of a real synchronous generator and damping action can be incorporated easily</a:t>
            </a:r>
          </a:p>
          <a:p>
            <a:pPr algn="just">
              <a:buFont typeface="Wingdings" panose="05000000000000000000" pitchFamily="2" charset="2"/>
              <a:buChar char="v"/>
            </a:pPr>
            <a:r>
              <a:rPr lang="en-US" dirty="0">
                <a:solidFill>
                  <a:schemeClr val="tx1"/>
                </a:solidFill>
              </a:rPr>
              <a:t> An example for this approach is shown in the following paper</a:t>
            </a:r>
          </a:p>
          <a:p>
            <a:pPr marL="0" indent="0" algn="just">
              <a:buNone/>
            </a:pPr>
            <a:endParaRPr lang="en-US" dirty="0">
              <a:solidFill>
                <a:schemeClr val="tx1"/>
              </a:solidFill>
            </a:endParaRPr>
          </a:p>
          <a:p>
            <a:pPr marL="0" indent="0" algn="just">
              <a:buNone/>
            </a:pPr>
            <a:endParaRPr lang="en-US" dirty="0">
              <a:solidFill>
                <a:schemeClr val="tx1"/>
              </a:solidFill>
            </a:endParaRPr>
          </a:p>
          <a:p>
            <a:pPr marL="0" indent="0" algn="just">
              <a:buNone/>
            </a:pPr>
            <a:endParaRPr lang="en-US" dirty="0">
              <a:solidFill>
                <a:schemeClr val="tx1"/>
              </a:solidFill>
            </a:endParaRPr>
          </a:p>
        </p:txBody>
      </p:sp>
    </p:spTree>
    <p:extLst>
      <p:ext uri="{BB962C8B-B14F-4D97-AF65-F5344CB8AC3E}">
        <p14:creationId xmlns:p14="http://schemas.microsoft.com/office/powerpoint/2010/main" val="35754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7464A0-E592-4561-B01F-B6884FD11F47}"/>
              </a:ext>
            </a:extLst>
          </p:cNvPr>
          <p:cNvSpPr>
            <a:spLocks noGrp="1"/>
          </p:cNvSpPr>
          <p:nvPr>
            <p:ph type="body" idx="1"/>
          </p:nvPr>
        </p:nvSpPr>
        <p:spPr>
          <a:xfrm>
            <a:off x="1097280" y="1845734"/>
            <a:ext cx="4902304" cy="4023360"/>
          </a:xfrm>
        </p:spPr>
        <p:txBody>
          <a:bodyPr/>
          <a:lstStyle/>
          <a:p>
            <a:pPr algn="just">
              <a:buFont typeface="Wingdings" panose="05000000000000000000" pitchFamily="2" charset="2"/>
              <a:buChar char="v"/>
            </a:pPr>
            <a:r>
              <a:rPr lang="en-US" dirty="0">
                <a:solidFill>
                  <a:schemeClr val="dk1"/>
                </a:solidFill>
              </a:rPr>
              <a:t> From research paper - J. Alipoor, Y. Miura and T. Ise, "Power System Stabilization Using Virtual Synchronous Generator With Alternating Moment of Inertia,</a:t>
            </a:r>
          </a:p>
          <a:p>
            <a:pPr algn="just">
              <a:buFont typeface="Wingdings" panose="05000000000000000000" pitchFamily="2" charset="2"/>
              <a:buChar char="v"/>
            </a:pPr>
            <a:r>
              <a:rPr lang="en-US" dirty="0">
                <a:solidFill>
                  <a:schemeClr val="dk1"/>
                </a:solidFill>
              </a:rPr>
              <a:t> Here the VSG control numerically solves the swing equation to obtain the virtual shaft speed which is integrated to obtain the shaft angle which will act as the reference angle that the PWM will execute.</a:t>
            </a:r>
          </a:p>
          <a:p>
            <a:pPr algn="just">
              <a:buFont typeface="Wingdings" panose="05000000000000000000" pitchFamily="2" charset="2"/>
              <a:buChar char="v"/>
            </a:pPr>
            <a:r>
              <a:rPr lang="en-US" dirty="0">
                <a:solidFill>
                  <a:schemeClr val="dk1"/>
                </a:solidFill>
              </a:rPr>
              <a:t> The alternating inertia action described in this paper was adapted to our system</a:t>
            </a:r>
          </a:p>
          <a:p>
            <a:endParaRPr lang="en-US" dirty="0">
              <a:solidFill>
                <a:schemeClr val="dk1"/>
              </a:solidFill>
            </a:endParaRPr>
          </a:p>
          <a:p>
            <a:endParaRPr lang="en-US" dirty="0"/>
          </a:p>
        </p:txBody>
      </p:sp>
      <p:pic>
        <p:nvPicPr>
          <p:cNvPr id="6" name="Picture 5" descr="Diagram, schematic&#10;&#10;Description automatically generated">
            <a:extLst>
              <a:ext uri="{FF2B5EF4-FFF2-40B4-BE49-F238E27FC236}">
                <a16:creationId xmlns:a16="http://schemas.microsoft.com/office/drawing/2014/main" id="{579752AA-DCFE-448D-B9F0-B8939371E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350" y="2382005"/>
            <a:ext cx="4665330" cy="2575758"/>
          </a:xfrm>
          <a:prstGeom prst="rect">
            <a:avLst/>
          </a:prstGeom>
        </p:spPr>
      </p:pic>
    </p:spTree>
    <p:extLst>
      <p:ext uri="{BB962C8B-B14F-4D97-AF65-F5344CB8AC3E}">
        <p14:creationId xmlns:p14="http://schemas.microsoft.com/office/powerpoint/2010/main" val="256413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627F0-C6D8-6096-CE28-62129CB11A70}"/>
              </a:ext>
            </a:extLst>
          </p:cNvPr>
          <p:cNvSpPr>
            <a:spLocks noGrp="1"/>
          </p:cNvSpPr>
          <p:nvPr>
            <p:ph idx="1"/>
          </p:nvPr>
        </p:nvSpPr>
        <p:spPr/>
        <p:txBody>
          <a:bodyPr/>
          <a:lstStyle/>
          <a:p>
            <a:pPr algn="just">
              <a:buFont typeface="Wingdings" panose="05000000000000000000" pitchFamily="2" charset="2"/>
              <a:buChar char="v"/>
            </a:pPr>
            <a:r>
              <a:rPr lang="en-US" dirty="0"/>
              <a:t> The other method that is described in papers uses the rate of change of change of frequency to calculate the power injected to the grid.</a:t>
            </a:r>
          </a:p>
          <a:p>
            <a:pPr algn="just">
              <a:buFont typeface="Wingdings" panose="05000000000000000000" pitchFamily="2" charset="2"/>
              <a:buChar char="v"/>
            </a:pPr>
            <a:r>
              <a:rPr lang="en-US" dirty="0"/>
              <a:t> In this method, the swing equation is not numerically solved to calculate the virtual shaft angle</a:t>
            </a:r>
          </a:p>
          <a:p>
            <a:pPr algn="just">
              <a:buFont typeface="Wingdings" panose="05000000000000000000" pitchFamily="2" charset="2"/>
              <a:buChar char="v"/>
            </a:pPr>
            <a:r>
              <a:rPr lang="en-US" dirty="0"/>
              <a:t> Frequency measurement is taken directly from the grid and the power to be injected is calculated.</a:t>
            </a:r>
          </a:p>
          <a:p>
            <a:pPr algn="just">
              <a:buFont typeface="Wingdings" panose="05000000000000000000" pitchFamily="2" charset="2"/>
              <a:buChar char="v"/>
            </a:pPr>
            <a:r>
              <a:rPr lang="en-US" dirty="0"/>
              <a:t> These systems theoretically offer faster response because the absence of an integral function. Because unlike integrals of bounded functions, derivatives of bounded functions can make step changes.</a:t>
            </a:r>
          </a:p>
          <a:p>
            <a:pPr algn="just">
              <a:buFont typeface="Wingdings" panose="05000000000000000000" pitchFamily="2" charset="2"/>
              <a:buChar char="v"/>
            </a:pPr>
            <a:r>
              <a:rPr lang="en-US" dirty="0"/>
              <a:t> An example of this method is shown in the following paper.</a:t>
            </a:r>
          </a:p>
          <a:p>
            <a:endParaRPr lang="en-US" dirty="0"/>
          </a:p>
          <a:p>
            <a:pPr marL="0" indent="0">
              <a:buNone/>
            </a:pPr>
            <a:endParaRPr lang="en-US" dirty="0"/>
          </a:p>
        </p:txBody>
      </p:sp>
    </p:spTree>
    <p:extLst>
      <p:ext uri="{BB962C8B-B14F-4D97-AF65-F5344CB8AC3E}">
        <p14:creationId xmlns:p14="http://schemas.microsoft.com/office/powerpoint/2010/main" val="33493854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D62E9374B18347A5D79B21AEB78FE4" ma:contentTypeVersion="11" ma:contentTypeDescription="Create a new document." ma:contentTypeScope="" ma:versionID="14a2b7c33131ef09c22a6c7d8e9a3797">
  <xsd:schema xmlns:xsd="http://www.w3.org/2001/XMLSchema" xmlns:xs="http://www.w3.org/2001/XMLSchema" xmlns:p="http://schemas.microsoft.com/office/2006/metadata/properties" xmlns:ns3="841be374-eac4-474f-b83f-b98a8bc96892" xmlns:ns4="542db5ca-9225-421b-98bc-6cdc378dbef4" targetNamespace="http://schemas.microsoft.com/office/2006/metadata/properties" ma:root="true" ma:fieldsID="1ac6471669785c1edb884a246f838bbb" ns3:_="" ns4:_="">
    <xsd:import namespace="841be374-eac4-474f-b83f-b98a8bc96892"/>
    <xsd:import namespace="542db5ca-9225-421b-98bc-6cdc378dbef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1be374-eac4-474f-b83f-b98a8bc968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42db5ca-9225-421b-98bc-6cdc378dbef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38A917-B20A-4078-B6AC-B1709C5802F7}">
  <ds:schemaRefs>
    <ds:schemaRef ds:uri="http://schemas.microsoft.com/sharepoint/v3/contenttype/forms"/>
  </ds:schemaRefs>
</ds:datastoreItem>
</file>

<file path=customXml/itemProps2.xml><?xml version="1.0" encoding="utf-8"?>
<ds:datastoreItem xmlns:ds="http://schemas.openxmlformats.org/officeDocument/2006/customXml" ds:itemID="{49AF10ED-13D6-493D-B9D8-447C75032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1be374-eac4-474f-b83f-b98a8bc96892"/>
    <ds:schemaRef ds:uri="542db5ca-9225-421b-98bc-6cdc378dbe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4487BA-2D34-47F6-A6A0-CB8E514F95DB}">
  <ds:schemaRefs>
    <ds:schemaRef ds:uri="http://purl.org/dc/elements/1.1/"/>
    <ds:schemaRef ds:uri="http://schemas.microsoft.com/office/2006/metadata/properties"/>
    <ds:schemaRef ds:uri="841be374-eac4-474f-b83f-b98a8bc96892"/>
    <ds:schemaRef ds:uri="http://purl.org/dc/term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542db5ca-9225-421b-98bc-6cdc378dbef4"/>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4405</TotalTime>
  <Words>3411</Words>
  <Application>Microsoft Office PowerPoint</Application>
  <PresentationFormat>Widescreen</PresentationFormat>
  <Paragraphs>431</Paragraphs>
  <Slides>41</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41</vt:i4>
      </vt:variant>
    </vt:vector>
  </HeadingPairs>
  <TitlesOfParts>
    <vt:vector size="51" baseType="lpstr">
      <vt:lpstr>Arial</vt:lpstr>
      <vt:lpstr>Calibri</vt:lpstr>
      <vt:lpstr>Calibri Light</vt:lpstr>
      <vt:lpstr>Cambria Math</vt:lpstr>
      <vt:lpstr>Noto Sans Symbols</vt:lpstr>
      <vt:lpstr>Times New Roman</vt:lpstr>
      <vt:lpstr>Wingdings</vt:lpstr>
      <vt:lpstr>Retrospect</vt:lpstr>
      <vt:lpstr>Retrospect</vt:lpstr>
      <vt:lpstr>Retrospect</vt:lpstr>
      <vt:lpstr>Use of Energy Storage to Improve Power System Inertia  (A Virtual Inertia System)</vt:lpstr>
      <vt:lpstr>Introduction</vt:lpstr>
      <vt:lpstr>Introduction</vt:lpstr>
      <vt:lpstr>Objectives</vt:lpstr>
      <vt:lpstr>Inertia and its effects</vt:lpstr>
      <vt:lpstr>Concept of virtual inertia</vt:lpstr>
      <vt:lpstr>Summary of Literature</vt:lpstr>
      <vt:lpstr>PowerPoint Presentation</vt:lpstr>
      <vt:lpstr>PowerPoint Presentation</vt:lpstr>
      <vt:lpstr>PowerPoint Presentation</vt:lpstr>
      <vt:lpstr>PowerPoint Presentation</vt:lpstr>
      <vt:lpstr>Control Equation and Technique</vt:lpstr>
      <vt:lpstr>PowerPoint Presentation</vt:lpstr>
      <vt:lpstr>The concept of alternating inertia </vt:lpstr>
      <vt:lpstr>PowerPoint Presentation</vt:lpstr>
      <vt:lpstr>PowerPoint Presentation</vt:lpstr>
      <vt:lpstr>                                           Controlling the damping action </vt:lpstr>
      <vt:lpstr>Method I </vt:lpstr>
      <vt:lpstr>Method II </vt:lpstr>
      <vt:lpstr>Control Block Diagram</vt:lpstr>
      <vt:lpstr>Effects on system stability</vt:lpstr>
      <vt:lpstr>PowerPoint Presentation</vt:lpstr>
      <vt:lpstr>PowerPoint Presentation</vt:lpstr>
      <vt:lpstr>Results</vt:lpstr>
      <vt:lpstr>PowerPoint Presentation</vt:lpstr>
      <vt:lpstr>Results of the system for 5% disturbance from the nominal load (2.5kW)</vt:lpstr>
      <vt:lpstr>Results of the system for 5% disturbance from the nominal load (2.5kW)</vt:lpstr>
      <vt:lpstr>Results of the system for 10% disturbance from the nominal load (5kW)</vt:lpstr>
      <vt:lpstr>Results of the system for 10% disturbance from the nominal load (5kW)</vt:lpstr>
      <vt:lpstr>Results of the system for 20% disturbance from the nominal load (10kW)</vt:lpstr>
      <vt:lpstr>Results of the system for 20% disturbance from the nominal load (10kW)</vt:lpstr>
      <vt:lpstr>Analysis of results</vt:lpstr>
      <vt:lpstr>Analysis of results</vt:lpstr>
      <vt:lpstr>Results</vt:lpstr>
      <vt:lpstr>System frequency with virtual inertia and without virtual inertia</vt:lpstr>
      <vt:lpstr>System frequency with constant virtual inertia and alternating virtual inertia</vt:lpstr>
      <vt:lpstr>Conclusions so far…..</vt:lpstr>
      <vt:lpstr>Project timeline</vt:lpstr>
      <vt:lpstr>References that referred so far…</vt:lpstr>
      <vt:lpstr>References that referred so far…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Energy Storage To Improve Power System Inertia (Virtual Inertia System)</dc:title>
  <dc:creator>Janindu Gallage</dc:creator>
  <cp:lastModifiedBy>Janindu Gallage</cp:lastModifiedBy>
  <cp:revision>78</cp:revision>
  <dcterms:created xsi:type="dcterms:W3CDTF">2022-04-30T16:43:23Z</dcterms:created>
  <dcterms:modified xsi:type="dcterms:W3CDTF">2022-07-28T06:45:43Z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0x01010055D62E9374B18347A5D79B21AEB78FE4</vt:lpwstr>
  </property>
</Properties>
</file>