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my name is John Liao and I will be presenting on my final project for CS 779, which is designing and implementing an MBTA ETL for an Oracle database.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f258cb08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f258cb08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shown in the ERD, a historical data table is maintained.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trigger was implemented to make sure that data cannot be deleted.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Indexes are added to foreign keys to make lookups faster when dumping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table is updated using a stored procedure.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f258cb08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f258cb08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a simple implementation of the trigger and indexes added to the vehicles history table.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ec2d084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ec2d084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shows code for implementation of the stored procedure.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Simply put, it finds vehicle_data_ids that exist in the vehicles_data table but do not exist in the vehicles_data_history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will insert those rows into the vehicles_data_history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initially implemented a “nightly” query where updated_at would be within the last day, but that would involve a full table scan, which feels less efficient that doing IN/NOT 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f258cb08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f258cb08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Overall workflow:</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Python was used to fetch and extract the data from the API endpoints</a:t>
            </a:r>
            <a:endParaRPr/>
          </a:p>
          <a:p>
            <a:pPr indent="-298450" lvl="0" marL="457200" rtl="0" algn="l">
              <a:spcBef>
                <a:spcPts val="0"/>
              </a:spcBef>
              <a:spcAft>
                <a:spcPts val="0"/>
              </a:spcAft>
              <a:buClr>
                <a:schemeClr val="dk1"/>
              </a:buClr>
              <a:buSzPts val="1100"/>
              <a:buAutoNum type="arabicPeriod"/>
            </a:pPr>
            <a:r>
              <a:rPr lang="en"/>
              <a:t>Python used with </a:t>
            </a:r>
            <a:r>
              <a:rPr lang="en"/>
              <a:t>oracle python library to LOAD AND NORMALIZE data into oracle database</a:t>
            </a:r>
            <a:endParaRPr/>
          </a:p>
          <a:p>
            <a:pPr indent="-298450" lvl="0" marL="457200" rtl="0" algn="l">
              <a:spcBef>
                <a:spcPts val="0"/>
              </a:spcBef>
              <a:spcAft>
                <a:spcPts val="0"/>
              </a:spcAft>
              <a:buSzPts val="1100"/>
              <a:buAutoNum type="arabicPeriod"/>
            </a:pPr>
            <a:r>
              <a:rPr lang="en"/>
              <a:t>Data can be dumped from the database into a csv file</a:t>
            </a:r>
            <a:endParaRPr/>
          </a:p>
          <a:p>
            <a:pPr indent="-298450" lvl="0" marL="457200" rtl="0" algn="l">
              <a:spcBef>
                <a:spcPts val="0"/>
              </a:spcBef>
              <a:spcAft>
                <a:spcPts val="0"/>
              </a:spcAft>
              <a:buSzPts val="1100"/>
              <a:buAutoNum type="arabicPeriod"/>
            </a:pPr>
            <a:r>
              <a:rPr lang="en"/>
              <a:t>The extract and load process and be run repeatedly to collect more and more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 learned that normalizing and cleaning data is NOT easy. For example, single quotes in the data needed to be escaped to be handled properly by the database. Other issues encountered include formatting datetimes, understanding the idiosyncrasies of embedded sql for python,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interesting scenario came up when trying to ingest data on the fly. If one is ingesting data on the fly, then it’s quite possible that the proper table references are not in place to ingest it properly.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ingesting a STOP location with a STREET foreign key and that STREET has not been ingested in the STREET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number of approaches, like ingesting </a:t>
            </a:r>
            <a:r>
              <a:rPr lang="en"/>
              <a:t>non conforming</a:t>
            </a:r>
            <a:r>
              <a:rPr lang="en"/>
              <a:t> data to a temporary table to be handled later and ingesting data that has correct references.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took the hybrid approach of taking a snapshot of data to initially populate tables. Future ingested will be compared against those constraints. If they do not fit, then they’re logged and handled later.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ec2d092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ec2d092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screenshot of the dumped csv file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extract script pulls and joins table data from the vehicles_data_history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the vehicles data history table grows, so would this file.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dumped file could eventually be pushed out to data aggregating sites such as Kaggle.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ec2d0920c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ec2d0920c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list of future enhancements that I think would be nice for the project.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The dumped CSV data could be imported into Google Data Studio for better visualization</a:t>
            </a:r>
            <a:endParaRPr/>
          </a:p>
          <a:p>
            <a:pPr indent="-298450" lvl="0" marL="457200" rtl="0" algn="l">
              <a:spcBef>
                <a:spcPts val="0"/>
              </a:spcBef>
              <a:spcAft>
                <a:spcPts val="0"/>
              </a:spcAft>
              <a:buSzPts val="1100"/>
              <a:buAutoNum type="arabicPeriod"/>
            </a:pPr>
            <a:r>
              <a:rPr lang="en"/>
              <a:t>The ETL could be run on a regular basis, versioned, and put online</a:t>
            </a:r>
            <a:endParaRPr/>
          </a:p>
          <a:p>
            <a:pPr indent="-298450" lvl="0" marL="457200" rtl="0" algn="l">
              <a:spcBef>
                <a:spcPts val="0"/>
              </a:spcBef>
              <a:spcAft>
                <a:spcPts val="0"/>
              </a:spcAft>
              <a:buSzPts val="1100"/>
              <a:buAutoNum type="arabicPeriod"/>
            </a:pPr>
            <a:r>
              <a:rPr lang="en"/>
              <a:t>The data could be pushed to data aggregator sites like Kaggle</a:t>
            </a:r>
            <a:endParaRPr/>
          </a:p>
          <a:p>
            <a:pPr indent="-298450" lvl="0" marL="457200" rtl="0" algn="l">
              <a:spcBef>
                <a:spcPts val="0"/>
              </a:spcBef>
              <a:spcAft>
                <a:spcPts val="0"/>
              </a:spcAft>
              <a:buSzPts val="1100"/>
              <a:buAutoNum type="arabicPeriod"/>
            </a:pPr>
            <a:r>
              <a:rPr lang="en"/>
              <a:t>Data warehouse tables could be used to analyze the large amount of data that can be collected</a:t>
            </a:r>
            <a:endParaRPr/>
          </a:p>
          <a:p>
            <a:pPr indent="-298450" lvl="1" marL="914400" rtl="0" algn="l">
              <a:spcBef>
                <a:spcPts val="0"/>
              </a:spcBef>
              <a:spcAft>
                <a:spcPts val="0"/>
              </a:spcAft>
              <a:buSzPts val="1100"/>
              <a:buAutoNum type="alphaLcPeriod"/>
            </a:pPr>
            <a:r>
              <a:rPr lang="en"/>
              <a:t>Interesting analytics include: stale vehicles that haven’t been updated or moving, # vehicles in transit, how long vehicles stay at each stop, geolocation (lat lon)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f258cb08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f258cb08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f258cb08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f258cb08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f258cb0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f258cb0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outline of what I will be talking about this afternoon. First, I will tell a little bit about myself. Then I will talk about the concept behind why I chose this type of project. Next I will talk about the MBTA (for those not familiar) and how the API is structured.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I will talk about the database design by walking through the ERD diagram, triggers, indexes, and stored procedures I implemented.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also talk about ingesting the API raw data and dumping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room for additional enhancements to the project and I will cover those briefly at the end.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f258cb0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f258cb0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little bit about myself. I am a Systems engineer working at Hanscom airforce base. I graduated from Tufts in 2012 with my Bachelor in Mechanical Engineering and scheduled to finish my Masters Degree in CS in 2020.</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f258cb0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f258cb08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 was brainstorming ideas for my project, I wanted to pursue something that would be interesting and meaningful. I have worked with the MBTA API in the past for my own pet projects (built a Python wrapper around version 2 of the API).</a:t>
            </a:r>
            <a:endParaRPr/>
          </a:p>
          <a:p>
            <a:pPr indent="0" lvl="0" marL="0" rtl="0" algn="l">
              <a:spcBef>
                <a:spcPts val="0"/>
              </a:spcBef>
              <a:spcAft>
                <a:spcPts val="0"/>
              </a:spcAft>
              <a:buNone/>
            </a:pPr>
            <a:br>
              <a:rPr lang="en"/>
            </a:br>
            <a:r>
              <a:rPr lang="en"/>
              <a:t>The API is rich and provides a wealth of data and is easy to get access to. Unfortunately, the API does not provide historical level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project focuses on building a data warehouse and storage for historical vehicle data. Temporal and geospatial data is stored.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database is aimed at the direction of big data and eventual analytics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project focuses on a soup-to-nuts, for a data warehouse: fetching raw unstructured data, processing and cleaning it, inserting it into a database, and dumping aggregated data. This process can be run repeatedly.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source code is available at the URL on github.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f258cb0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f258cb0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the MBTA provides a wealth of information and follows an open standard (GTFS), which stands for general transit feed specification.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do not need an API key to be able to hit their API endpoints. You can click on these links and they will return a JSON response.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numerous API endpoints. For this particular project, I narrowed the scope and focused on 4 endpoints: routes, stops, lines, and vehicles.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show some examples of what the responses look like in the next couple slides.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f258cb08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f258cb08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sample response from the vehicles endpoint.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responses from the API are in JSON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have highlighted fields that were saved and stored in the database, including bearing, status, lat, lon, label, speed, and when the data was last updated.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few different datatypes were used when creating the tables: varchar, floats, number and date types.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f258cb08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f258cb08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a sample response from the routes endpoint.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Again, The responses from the api endpoint are JSON format.</a:t>
            </a:r>
            <a:endParaRPr>
              <a:solidFill>
                <a:schemeClr val="dk1"/>
              </a:solidFill>
            </a:endParaRPr>
          </a:p>
          <a:p>
            <a:pPr indent="0" lvl="0" marL="0" rtl="0" algn="l">
              <a:spcBef>
                <a:spcPts val="0"/>
              </a:spcBef>
              <a:spcAft>
                <a:spcPts val="0"/>
              </a:spcAft>
              <a:buNone/>
            </a:pPr>
            <a:r>
              <a:rPr lang="en">
                <a:solidFill>
                  <a:schemeClr val="dk1"/>
                </a:solidFill>
              </a:rPr>
              <a:t>I have highlighted fields that were saved and stored in the database.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I was putting together the ERD diagram, note that there are multivalued fields (direction_destination, direction_names) that needed to be handled properly for a normalized database design.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went ahead and used bridge tables to resolve the many-to-many relationships.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f258cb08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f258cb08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Oracle was the DMBS of choice for the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database design followed a normalized database design and denormalized where it makes sense. It goes up to at least the 2nd normal 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recording historical data and eventually dumping the data, a historical table is maintained of the vehicle data and that’s stored in a vehicle_data_history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historical data is maintained using triggers, stored procedures, and indexes to speed up querying.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f258cb08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f258cb0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ERD diagram of the database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important thing  I learned is that keeping a map of all the tables and references were key in helping me craft the tables properly.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Starting from the left: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Vehicles data history </a:t>
            </a:r>
            <a:endParaRPr/>
          </a:p>
          <a:p>
            <a:pPr indent="-298450" lvl="1" marL="914400" rtl="0" algn="l">
              <a:spcBef>
                <a:spcPts val="0"/>
              </a:spcBef>
              <a:spcAft>
                <a:spcPts val="0"/>
              </a:spcAft>
              <a:buSzPts val="1100"/>
              <a:buAutoNum type="alphaLcPeriod"/>
            </a:pPr>
            <a:r>
              <a:rPr lang="en"/>
              <a:t>A copy of the vehicles data table with all the corresponding relationships. The arrows were not draw for clarity. When dumping, JOINS will be performed to grab all pertinent data.</a:t>
            </a:r>
            <a:endParaRPr/>
          </a:p>
          <a:p>
            <a:pPr indent="-298450" lvl="1" marL="914400" rtl="0" algn="l">
              <a:spcBef>
                <a:spcPts val="0"/>
              </a:spcBef>
              <a:spcAft>
                <a:spcPts val="0"/>
              </a:spcAft>
              <a:buSzPts val="1100"/>
              <a:buAutoNum type="alphaLcPeriod"/>
            </a:pPr>
            <a:r>
              <a:rPr lang="en"/>
              <a:t>A column for vehicles_data_id is used to ensure no duplicate rows are entered. </a:t>
            </a:r>
            <a:endParaRPr/>
          </a:p>
          <a:p>
            <a:pPr indent="-298450" lvl="0" marL="457200" rtl="0" algn="l">
              <a:spcBef>
                <a:spcPts val="0"/>
              </a:spcBef>
              <a:spcAft>
                <a:spcPts val="0"/>
              </a:spcAft>
              <a:buSzPts val="1100"/>
              <a:buAutoNum type="arabicPeriod"/>
            </a:pPr>
            <a:r>
              <a:rPr lang="en"/>
              <a:t>Vehicles data table </a:t>
            </a:r>
            <a:endParaRPr/>
          </a:p>
          <a:p>
            <a:pPr indent="-298450" lvl="1" marL="914400" rtl="0" algn="l">
              <a:spcBef>
                <a:spcPts val="0"/>
              </a:spcBef>
              <a:spcAft>
                <a:spcPts val="0"/>
              </a:spcAft>
              <a:buSzPts val="1100"/>
              <a:buAutoNum type="alphaLcPeriod"/>
            </a:pPr>
            <a:r>
              <a:rPr lang="en"/>
              <a:t>A table that contains information for all MBTA transportation - trains, subways, and buses. Interesting attributes such as lat, lon, speed are tracked and keyed in. </a:t>
            </a:r>
            <a:endParaRPr/>
          </a:p>
          <a:p>
            <a:pPr indent="-298450" lvl="1" marL="914400" rtl="0" algn="l">
              <a:spcBef>
                <a:spcPts val="0"/>
              </a:spcBef>
              <a:spcAft>
                <a:spcPts val="0"/>
              </a:spcAft>
              <a:buSzPts val="1100"/>
              <a:buAutoNum type="alphaLcPeriod"/>
            </a:pPr>
            <a:r>
              <a:rPr lang="en"/>
              <a:t>When loading and reading data in, vehicle_id and updated_at are checked to </a:t>
            </a:r>
            <a:r>
              <a:rPr lang="en">
                <a:solidFill>
                  <a:schemeClr val="dk1"/>
                </a:solidFill>
              </a:rPr>
              <a:t>ensure that no duplicate data is added.</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There are several foreign keys referencing other tables such as direction, current status, stop id.</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Statuses are values including “in transit to”, “stopped at”, etc.</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Directions are a 0 or 1, referencing whether it is going inbound or outbound</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Stops table references streets and municipalities, these include train stations or bus stops.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Routes table has routes that vehicles will take including information on their destinations and directions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Lines contains train lines, e.g. Red Line, Orange Line, etc</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Colors contain hex code for the actual color of the trains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 previously mentioned, there is a many to many relationship between routes and direction names (inbound/outbound) and destination routes (alewife/braintree). I implemented a bridge table to resolve that potential issue.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One disadvantage is that in order to account for all potential possibilities, a cartesian product is created between routes and destination names including bus stops (dudley square, watertown station).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can create a huge number of combinations that do not exist, but could in the future. This could be further optimized if an actual specification was created to show all possible combinations.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Any questions?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en.wikipedia.org/wiki/MBTA_key_bus_routes" TargetMode="External"/><Relationship Id="rId4" Type="http://schemas.openxmlformats.org/officeDocument/2006/relationships/hyperlink" Target="https://en.wikipedia.org/wiki/MBTA_Commuter_Rail" TargetMode="External"/><Relationship Id="rId5" Type="http://schemas.openxmlformats.org/officeDocument/2006/relationships/hyperlink" Target="https://blog.mass.gov/transportation/mbta/south-station-please-review-the-en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johnsliao/cs779-mbta-db"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pi-v3.mbta.com/routes" TargetMode="External"/><Relationship Id="rId4" Type="http://schemas.openxmlformats.org/officeDocument/2006/relationships/hyperlink" Target="https://api-v3.mbta.com/stops" TargetMode="External"/><Relationship Id="rId9" Type="http://schemas.openxmlformats.org/officeDocument/2006/relationships/image" Target="../media/image3.jpg"/><Relationship Id="rId5" Type="http://schemas.openxmlformats.org/officeDocument/2006/relationships/hyperlink" Target="https://api-v3.mbta.com/lines" TargetMode="External"/><Relationship Id="rId6" Type="http://schemas.openxmlformats.org/officeDocument/2006/relationships/hyperlink" Target="https://api-v3.mbta.com/vehicles" TargetMode="External"/><Relationship Id="rId7" Type="http://schemas.openxmlformats.org/officeDocument/2006/relationships/image" Target="../media/image8.jpg"/><Relationship Id="rId8"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pi-v3.mbta.com/vehic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api-v3.mbta.com/rout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MBTA Database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 779 - Summer II 2019 </a:t>
            </a:r>
            <a:endParaRPr/>
          </a:p>
          <a:p>
            <a:pPr indent="0" lvl="0" marL="0" rtl="0" algn="ctr">
              <a:spcBef>
                <a:spcPts val="0"/>
              </a:spcBef>
              <a:spcAft>
                <a:spcPts val="0"/>
              </a:spcAft>
              <a:buNone/>
            </a:pPr>
            <a:r>
              <a:rPr lang="en"/>
              <a:t>Final Presentation</a:t>
            </a:r>
            <a:endParaRPr/>
          </a:p>
          <a:p>
            <a:pPr indent="0" lvl="0" marL="0" rtl="0" algn="ctr">
              <a:spcBef>
                <a:spcPts val="0"/>
              </a:spcBef>
              <a:spcAft>
                <a:spcPts val="0"/>
              </a:spcAft>
              <a:buNone/>
            </a:pPr>
            <a:r>
              <a:rPr lang="en"/>
              <a:t>John Liao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Historical Data</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VEHICLE_DATA_HISTORY table created to maintain history</a:t>
            </a:r>
            <a:endParaRPr/>
          </a:p>
          <a:p>
            <a:pPr indent="-342900" lvl="0" marL="457200" rtl="0" algn="l">
              <a:spcBef>
                <a:spcPts val="0"/>
              </a:spcBef>
              <a:spcAft>
                <a:spcPts val="0"/>
              </a:spcAft>
              <a:buSzPts val="1800"/>
              <a:buChar char="-"/>
            </a:pPr>
            <a:r>
              <a:rPr lang="en"/>
              <a:t>Data cannot be deleted - enforced by trigger</a:t>
            </a:r>
            <a:endParaRPr/>
          </a:p>
          <a:p>
            <a:pPr indent="-342900" lvl="0" marL="457200" rtl="0" algn="l">
              <a:spcBef>
                <a:spcPts val="0"/>
              </a:spcBef>
              <a:spcAft>
                <a:spcPts val="0"/>
              </a:spcAft>
              <a:buSzPts val="1800"/>
              <a:buChar char="-"/>
            </a:pPr>
            <a:r>
              <a:rPr lang="en"/>
              <a:t>Indexes added to FKs to make lookups faster</a:t>
            </a:r>
            <a:endParaRPr/>
          </a:p>
          <a:p>
            <a:pPr indent="-342900" lvl="0" marL="457200" rtl="0" algn="l">
              <a:spcBef>
                <a:spcPts val="0"/>
              </a:spcBef>
              <a:spcAft>
                <a:spcPts val="0"/>
              </a:spcAft>
              <a:buSzPts val="1800"/>
              <a:buChar char="-"/>
            </a:pPr>
            <a:r>
              <a:rPr lang="en"/>
              <a:t>VEHICLE_DATA_HISTORY table updated with stored procedure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Trigger &amp; Index</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 Add Trigger</a:t>
            </a:r>
            <a:endParaRPr b="1" sz="1300"/>
          </a:p>
          <a:p>
            <a:pPr indent="0" lvl="0" marL="0" rtl="0" algn="l">
              <a:spcBef>
                <a:spcPts val="1600"/>
              </a:spcBef>
              <a:spcAft>
                <a:spcPts val="0"/>
              </a:spcAft>
              <a:buClr>
                <a:schemeClr val="dk1"/>
              </a:buClr>
              <a:buSzPts val="1100"/>
              <a:buFont typeface="Arial"/>
              <a:buNone/>
            </a:pPr>
            <a:r>
              <a:rPr lang="en" sz="1300"/>
              <a:t>CREATE OR REPLACE TRIGGER VEHICLES_HISTORY</a:t>
            </a:r>
            <a:endParaRPr sz="1300"/>
          </a:p>
          <a:p>
            <a:pPr indent="0" lvl="0" marL="0" rtl="0" algn="l">
              <a:spcBef>
                <a:spcPts val="1600"/>
              </a:spcBef>
              <a:spcAft>
                <a:spcPts val="0"/>
              </a:spcAft>
              <a:buClr>
                <a:schemeClr val="dk1"/>
              </a:buClr>
              <a:buSzPts val="1100"/>
              <a:buFont typeface="Arial"/>
              <a:buNone/>
            </a:pPr>
            <a:r>
              <a:rPr lang="en" sz="1300"/>
              <a:t>BEFORE DELETE ON VEHICLES_DATA_HISTORY</a:t>
            </a:r>
            <a:endParaRPr sz="1300"/>
          </a:p>
          <a:p>
            <a:pPr indent="0" lvl="0" marL="0" rtl="0" algn="l">
              <a:spcBef>
                <a:spcPts val="1600"/>
              </a:spcBef>
              <a:spcAft>
                <a:spcPts val="0"/>
              </a:spcAft>
              <a:buClr>
                <a:schemeClr val="dk1"/>
              </a:buClr>
              <a:buSzPts val="1100"/>
              <a:buFont typeface="Arial"/>
              <a:buNone/>
            </a:pPr>
            <a:r>
              <a:rPr lang="en" sz="1300"/>
              <a:t>BEGIN</a:t>
            </a:r>
            <a:endParaRPr sz="1300"/>
          </a:p>
          <a:p>
            <a:pPr indent="0" lvl="0" marL="0" rtl="0" algn="l">
              <a:spcBef>
                <a:spcPts val="1600"/>
              </a:spcBef>
              <a:spcAft>
                <a:spcPts val="0"/>
              </a:spcAft>
              <a:buClr>
                <a:schemeClr val="dk1"/>
              </a:buClr>
              <a:buSzPts val="1100"/>
              <a:buFont typeface="Arial"/>
              <a:buNone/>
            </a:pPr>
            <a:r>
              <a:rPr lang="en" sz="1300"/>
              <a:t>    raise_application_error(-20001,'Vehicle History records can not be deleted');</a:t>
            </a:r>
            <a:endParaRPr sz="1300"/>
          </a:p>
          <a:p>
            <a:pPr indent="0" lvl="0" marL="0" rtl="0" algn="l">
              <a:spcBef>
                <a:spcPts val="1600"/>
              </a:spcBef>
              <a:spcAft>
                <a:spcPts val="0"/>
              </a:spcAft>
              <a:buNone/>
            </a:pPr>
            <a:r>
              <a:rPr lang="en" sz="1300"/>
              <a:t>END;</a:t>
            </a:r>
            <a:endParaRPr sz="1300"/>
          </a:p>
          <a:p>
            <a:pPr indent="0" lvl="0" marL="0" rtl="0" algn="l">
              <a:spcBef>
                <a:spcPts val="1600"/>
              </a:spcBef>
              <a:spcAft>
                <a:spcPts val="0"/>
              </a:spcAft>
              <a:buNone/>
            </a:pPr>
            <a:r>
              <a:rPr b="1" lang="en" sz="1300"/>
              <a:t>-- Add Index</a:t>
            </a:r>
            <a:endParaRPr b="1" sz="1300"/>
          </a:p>
          <a:p>
            <a:pPr indent="0" lvl="0" marL="0" rtl="0" algn="l">
              <a:spcBef>
                <a:spcPts val="1600"/>
              </a:spcBef>
              <a:spcAft>
                <a:spcPts val="0"/>
              </a:spcAft>
              <a:buNone/>
            </a:pPr>
            <a:r>
              <a:rPr lang="en" sz="1300"/>
              <a:t>CREATE INDEX i_route_id ON VEHICLES_DATA_HISTORY(route_id);</a:t>
            </a:r>
            <a:endParaRPr sz="1300"/>
          </a:p>
          <a:p>
            <a:pPr indent="0" lvl="0" marL="0" rtl="0" algn="l">
              <a:spcBef>
                <a:spcPts val="1600"/>
              </a:spcBef>
              <a:spcAft>
                <a:spcPts val="0"/>
              </a:spcAft>
              <a:buNone/>
            </a:pPr>
            <a:r>
              <a:rPr lang="en" sz="1300"/>
              <a:t>CREATE INDEX i_stop_id ON VEHICLES_DATA_HISTORY(stop_id);</a:t>
            </a:r>
            <a:endParaRPr sz="1300"/>
          </a:p>
          <a:p>
            <a:pPr indent="0" lvl="0" marL="0" rtl="0" algn="l">
              <a:spcBef>
                <a:spcPts val="1600"/>
              </a:spcBef>
              <a:spcAft>
                <a:spcPts val="0"/>
              </a:spcAft>
              <a:buNone/>
            </a:pPr>
            <a:r>
              <a:t/>
            </a:r>
            <a:endParaRPr sz="1300"/>
          </a:p>
          <a:p>
            <a:pPr indent="0" lvl="0" marL="0" rtl="0" algn="l">
              <a:spcBef>
                <a:spcPts val="1600"/>
              </a:spcBef>
              <a:spcAft>
                <a:spcPts val="1600"/>
              </a:spcAft>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Stored Procedure</a:t>
            </a:r>
            <a:endParaRPr/>
          </a:p>
        </p:txBody>
      </p:sp>
      <p:sp>
        <p:nvSpPr>
          <p:cNvPr id="128" name="Google Shape;128;p24"/>
          <p:cNvSpPr txBox="1"/>
          <p:nvPr>
            <p:ph idx="1" type="body"/>
          </p:nvPr>
        </p:nvSpPr>
        <p:spPr>
          <a:xfrm>
            <a:off x="188450" y="1152475"/>
            <a:ext cx="9448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CREATE OR REPLACE Procedure DAILY_VEHICLES_DATA_BACKUP</a:t>
            </a:r>
            <a:endParaRPr sz="1200"/>
          </a:p>
          <a:p>
            <a:pPr indent="0" lvl="0" marL="0" rtl="0" algn="l">
              <a:spcBef>
                <a:spcPts val="0"/>
              </a:spcBef>
              <a:spcAft>
                <a:spcPts val="0"/>
              </a:spcAft>
              <a:buClr>
                <a:schemeClr val="dk1"/>
              </a:buClr>
              <a:buSzPts val="1100"/>
              <a:buFont typeface="Arial"/>
              <a:buNone/>
            </a:pPr>
            <a:r>
              <a:rPr lang="en" sz="1200"/>
              <a:t>IS</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Clr>
                <a:schemeClr val="dk1"/>
              </a:buClr>
              <a:buSzPts val="1100"/>
              <a:buFont typeface="Arial"/>
              <a:buNone/>
            </a:pPr>
            <a:r>
              <a:rPr lang="en" sz="1200"/>
              <a:t>BEGIN</a:t>
            </a:r>
            <a:endParaRPr sz="1200"/>
          </a:p>
          <a:p>
            <a:pPr indent="0" lvl="0" marL="0" rtl="0" algn="l">
              <a:spcBef>
                <a:spcPts val="0"/>
              </a:spcBef>
              <a:spcAft>
                <a:spcPts val="0"/>
              </a:spcAft>
              <a:buClr>
                <a:schemeClr val="dk1"/>
              </a:buClr>
              <a:buSzPts val="1100"/>
              <a:buFont typeface="Arial"/>
              <a:buNone/>
            </a:pPr>
            <a:r>
              <a:rPr lang="en" sz="1200"/>
              <a:t>    -- Select vehicle_data_ids from vehicles_data table that do not exist in vehicles_data_history table</a:t>
            </a:r>
            <a:endParaRPr sz="1200"/>
          </a:p>
          <a:p>
            <a:pPr indent="0" lvl="0" marL="0" rtl="0" algn="l">
              <a:spcBef>
                <a:spcPts val="0"/>
              </a:spcBef>
              <a:spcAft>
                <a:spcPts val="0"/>
              </a:spcAft>
              <a:buClr>
                <a:schemeClr val="dk1"/>
              </a:buClr>
              <a:buSzPts val="1100"/>
              <a:buFont typeface="Arial"/>
              <a:buNone/>
            </a:pPr>
            <a:r>
              <a:rPr lang="en" sz="1200"/>
              <a:t>    INSERT INTO VEHICLES_DATA_HISTORY (vehicle_data_id, vehicle_id, bearing, current_stop_sequence, </a:t>
            </a:r>
            <a:endParaRPr sz="1200"/>
          </a:p>
          <a:p>
            <a:pPr indent="0" lvl="0" marL="0" rtl="0" algn="l">
              <a:spcBef>
                <a:spcPts val="0"/>
              </a:spcBef>
              <a:spcAft>
                <a:spcPts val="0"/>
              </a:spcAft>
              <a:buClr>
                <a:schemeClr val="dk1"/>
              </a:buClr>
              <a:buSzPts val="1100"/>
              <a:buFont typeface="Arial"/>
              <a:buNone/>
            </a:pPr>
            <a:r>
              <a:rPr lang="en" sz="1200"/>
              <a:t>    latitude, longitude, speed, updated_at, direction_id,</a:t>
            </a:r>
            <a:endParaRPr sz="1200"/>
          </a:p>
          <a:p>
            <a:pPr indent="0" lvl="0" marL="0" rtl="0" algn="l">
              <a:spcBef>
                <a:spcPts val="0"/>
              </a:spcBef>
              <a:spcAft>
                <a:spcPts val="0"/>
              </a:spcAft>
              <a:buClr>
                <a:schemeClr val="dk1"/>
              </a:buClr>
              <a:buSzPts val="1100"/>
              <a:buFont typeface="Arial"/>
              <a:buNone/>
            </a:pPr>
            <a:r>
              <a:rPr lang="en" sz="1200"/>
              <a:t>    route_id, label, current_status, stop_id) </a:t>
            </a:r>
            <a:endParaRPr sz="1200"/>
          </a:p>
          <a:p>
            <a:pPr indent="0" lvl="0" marL="0" rtl="0" algn="l">
              <a:spcBef>
                <a:spcPts val="0"/>
              </a:spcBef>
              <a:spcAft>
                <a:spcPts val="0"/>
              </a:spcAft>
              <a:buClr>
                <a:schemeClr val="dk1"/>
              </a:buClr>
              <a:buSzPts val="1100"/>
              <a:buFont typeface="Arial"/>
              <a:buNone/>
            </a:pPr>
            <a:r>
              <a:rPr lang="en" sz="1200"/>
              <a:t>        SELECT vehicle_data_id, vehicle_id, bearing, current_stop_sequence, latitude, longitude, speed, updated_at, direction_id,</a:t>
            </a:r>
            <a:endParaRPr sz="1200"/>
          </a:p>
          <a:p>
            <a:pPr indent="0" lvl="0" marL="0" rtl="0" algn="l">
              <a:spcBef>
                <a:spcPts val="0"/>
              </a:spcBef>
              <a:spcAft>
                <a:spcPts val="0"/>
              </a:spcAft>
              <a:buClr>
                <a:schemeClr val="dk1"/>
              </a:buClr>
              <a:buSzPts val="1100"/>
              <a:buFont typeface="Arial"/>
              <a:buNone/>
            </a:pPr>
            <a:r>
              <a:rPr lang="en" sz="1200"/>
              <a:t>        route_id, label, current_status, stop_id FROM VEHICLES_DATA WHERE vehicle_data_id IN(</a:t>
            </a:r>
            <a:endParaRPr sz="1200"/>
          </a:p>
          <a:p>
            <a:pPr indent="0" lvl="0" marL="0" rtl="0" algn="l">
              <a:spcBef>
                <a:spcPts val="0"/>
              </a:spcBef>
              <a:spcAft>
                <a:spcPts val="0"/>
              </a:spcAft>
              <a:buClr>
                <a:schemeClr val="dk1"/>
              </a:buClr>
              <a:buSzPts val="1100"/>
              <a:buFont typeface="Arial"/>
              <a:buNone/>
            </a:pPr>
            <a:r>
              <a:rPr lang="en" sz="1200"/>
              <a:t>            SELECT vehicle_data_id from VEHICLES_DATA WHERE vehicle_data_id NOT IN (</a:t>
            </a:r>
            <a:endParaRPr sz="1200"/>
          </a:p>
          <a:p>
            <a:pPr indent="0" lvl="0" marL="0" rtl="0" algn="l">
              <a:spcBef>
                <a:spcPts val="0"/>
              </a:spcBef>
              <a:spcAft>
                <a:spcPts val="0"/>
              </a:spcAft>
              <a:buClr>
                <a:schemeClr val="dk1"/>
              </a:buClr>
              <a:buSzPts val="1100"/>
              <a:buFont typeface="Arial"/>
              <a:buNone/>
            </a:pPr>
            <a:r>
              <a:rPr lang="en" sz="1200"/>
              <a:t>                SELECT vehicle_data_id FROM VEHICLES_DATA_HISTORY));</a:t>
            </a:r>
            <a:endParaRPr sz="1200"/>
          </a:p>
          <a:p>
            <a:pPr indent="0" lvl="0" marL="0" rtl="0" algn="l">
              <a:spcBef>
                <a:spcPts val="0"/>
              </a:spcBef>
              <a:spcAft>
                <a:spcPts val="0"/>
              </a:spcAft>
              <a:buNone/>
            </a:pPr>
            <a:r>
              <a:rPr lang="en" sz="1200"/>
              <a:t>END;</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Ingesting Data</a:t>
            </a:r>
            <a:endParaRPr/>
          </a:p>
        </p:txBody>
      </p:sp>
      <p:sp>
        <p:nvSpPr>
          <p:cNvPr id="134" name="Google Shape;134;p25"/>
          <p:cNvSpPr txBox="1"/>
          <p:nvPr>
            <p:ph idx="1" type="body"/>
          </p:nvPr>
        </p:nvSpPr>
        <p:spPr>
          <a:xfrm>
            <a:off x="311700" y="11373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Sample data scraped from the API endpoints</a:t>
            </a:r>
            <a:endParaRPr/>
          </a:p>
          <a:p>
            <a:pPr indent="-342900" lvl="0" marL="457200" rtl="0" algn="l">
              <a:spcBef>
                <a:spcPts val="0"/>
              </a:spcBef>
              <a:spcAft>
                <a:spcPts val="0"/>
              </a:spcAft>
              <a:buSzPts val="1800"/>
              <a:buChar char="-"/>
            </a:pPr>
            <a:r>
              <a:rPr lang="en"/>
              <a:t>Python </a:t>
            </a:r>
            <a:r>
              <a:rPr i="1" lang="en"/>
              <a:t>cx_Oracle</a:t>
            </a:r>
            <a:r>
              <a:rPr lang="en"/>
              <a:t> library used to insert data accordingly into normalized database design</a:t>
            </a:r>
            <a:endParaRPr/>
          </a:p>
          <a:p>
            <a:pPr indent="-342900" lvl="0" marL="457200" rtl="0" algn="l">
              <a:spcBef>
                <a:spcPts val="0"/>
              </a:spcBef>
              <a:spcAft>
                <a:spcPts val="0"/>
              </a:spcAft>
              <a:buSzPts val="1800"/>
              <a:buChar char="-"/>
            </a:pPr>
            <a:r>
              <a:rPr lang="en"/>
              <a:t>Ingesting well-formed and known data vs. unstructured data on the fly</a:t>
            </a:r>
            <a:endParaRPr/>
          </a:p>
          <a:p>
            <a:pPr indent="-342900" lvl="0" marL="457200" rtl="0" algn="l">
              <a:spcBef>
                <a:spcPts val="0"/>
              </a:spcBef>
              <a:spcAft>
                <a:spcPts val="0"/>
              </a:spcAft>
              <a:buSzPts val="1800"/>
              <a:buChar char="-"/>
            </a:pPr>
            <a:r>
              <a:rPr lang="en"/>
              <a:t>Normalizing and ingesting unstructured data </a:t>
            </a:r>
            <a:r>
              <a:rPr b="1" lang="en" u="sng"/>
              <a:t>is not easy</a:t>
            </a:r>
            <a:endParaRPr u="sng"/>
          </a:p>
          <a:p>
            <a:pPr indent="-342900" lvl="0" marL="457200" rtl="0" algn="l">
              <a:spcBef>
                <a:spcPts val="0"/>
              </a:spcBef>
              <a:spcAft>
                <a:spcPts val="0"/>
              </a:spcAft>
              <a:buSzPts val="1800"/>
              <a:buChar char="-"/>
            </a:pPr>
            <a:r>
              <a:rPr lang="en"/>
              <a:t>Hybrid approach taken</a:t>
            </a:r>
            <a:endParaRPr/>
          </a:p>
          <a:p>
            <a:pPr indent="-317500" lvl="1" marL="914400" rtl="0" algn="l">
              <a:spcBef>
                <a:spcPts val="0"/>
              </a:spcBef>
              <a:spcAft>
                <a:spcPts val="0"/>
              </a:spcAft>
              <a:buSzPts val="1400"/>
              <a:buChar char="-"/>
            </a:pPr>
            <a:r>
              <a:rPr lang="en"/>
              <a:t>Ingest a snapshot of data to populate tables and maintain constraints</a:t>
            </a:r>
            <a:endParaRPr/>
          </a:p>
          <a:p>
            <a:pPr indent="-317500" lvl="1" marL="914400" rtl="0" algn="l">
              <a:spcBef>
                <a:spcPts val="0"/>
              </a:spcBef>
              <a:spcAft>
                <a:spcPts val="0"/>
              </a:spcAft>
              <a:buSzPts val="1400"/>
              <a:buChar char="-"/>
            </a:pPr>
            <a:r>
              <a:rPr lang="en"/>
              <a:t>Future data ingested data based on existing references/constraints</a:t>
            </a:r>
            <a:endParaRPr/>
          </a:p>
          <a:p>
            <a:pPr indent="-317500" lvl="1" marL="914400" rtl="0" algn="l">
              <a:spcBef>
                <a:spcPts val="0"/>
              </a:spcBef>
              <a:spcAft>
                <a:spcPts val="0"/>
              </a:spcAft>
              <a:buSzPts val="1400"/>
              <a:buChar char="-"/>
            </a:pPr>
            <a:r>
              <a:rPr lang="en"/>
              <a:t>Poorly-formed data logged for review</a:t>
            </a:r>
            <a:endParaRPr/>
          </a:p>
        </p:txBody>
      </p:sp>
      <p:pic>
        <p:nvPicPr>
          <p:cNvPr id="135" name="Google Shape;135;p25"/>
          <p:cNvPicPr preferRelativeResize="0"/>
          <p:nvPr/>
        </p:nvPicPr>
        <p:blipFill>
          <a:blip r:embed="rId3">
            <a:alphaModFix/>
          </a:blip>
          <a:stretch>
            <a:fillRect/>
          </a:stretch>
        </p:blipFill>
        <p:spPr>
          <a:xfrm>
            <a:off x="6851175" y="2607150"/>
            <a:ext cx="2082425" cy="1034625"/>
          </a:xfrm>
          <a:prstGeom prst="rect">
            <a:avLst/>
          </a:prstGeom>
          <a:noFill/>
          <a:ln>
            <a:noFill/>
          </a:ln>
        </p:spPr>
      </p:pic>
      <p:pic>
        <p:nvPicPr>
          <p:cNvPr id="136" name="Google Shape;136;p25"/>
          <p:cNvPicPr preferRelativeResize="0"/>
          <p:nvPr/>
        </p:nvPicPr>
        <p:blipFill>
          <a:blip r:embed="rId4">
            <a:alphaModFix/>
          </a:blip>
          <a:stretch>
            <a:fillRect/>
          </a:stretch>
        </p:blipFill>
        <p:spPr>
          <a:xfrm>
            <a:off x="1415275" y="3822825"/>
            <a:ext cx="5750375" cy="127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Dumping Data</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6"/>
          <p:cNvPicPr preferRelativeResize="0"/>
          <p:nvPr/>
        </p:nvPicPr>
        <p:blipFill>
          <a:blip r:embed="rId3">
            <a:alphaModFix/>
          </a:blip>
          <a:stretch>
            <a:fillRect/>
          </a:stretch>
        </p:blipFill>
        <p:spPr>
          <a:xfrm>
            <a:off x="0" y="992459"/>
            <a:ext cx="9144000" cy="419988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Visualization Using Google Data Studio</a:t>
            </a:r>
            <a:endParaRPr sz="1400"/>
          </a:p>
          <a:p>
            <a:pPr indent="-342900" lvl="0" marL="457200" rtl="0" algn="l">
              <a:spcBef>
                <a:spcPts val="0"/>
              </a:spcBef>
              <a:spcAft>
                <a:spcPts val="0"/>
              </a:spcAft>
              <a:buSzPts val="1800"/>
              <a:buChar char="-"/>
            </a:pPr>
            <a:r>
              <a:rPr lang="en"/>
              <a:t>Run ETL on a regular basis in cloud environment</a:t>
            </a:r>
            <a:endParaRPr/>
          </a:p>
          <a:p>
            <a:pPr indent="-342900" lvl="0" marL="457200" rtl="0" algn="l">
              <a:spcBef>
                <a:spcPts val="0"/>
              </a:spcBef>
              <a:spcAft>
                <a:spcPts val="0"/>
              </a:spcAft>
              <a:buSzPts val="1800"/>
              <a:buChar char="-"/>
            </a:pPr>
            <a:r>
              <a:rPr lang="en"/>
              <a:t>Push dumped results to a Kaggle</a:t>
            </a:r>
            <a:endParaRPr/>
          </a:p>
          <a:p>
            <a:pPr indent="-342900" lvl="0" marL="457200" rtl="0" algn="l">
              <a:spcBef>
                <a:spcPts val="0"/>
              </a:spcBef>
              <a:spcAft>
                <a:spcPts val="0"/>
              </a:spcAft>
              <a:buSzPts val="1800"/>
              <a:buChar char="-"/>
            </a:pPr>
            <a:r>
              <a:rPr lang="en"/>
              <a:t>Data Warehouse Tables</a:t>
            </a:r>
            <a:endParaRPr/>
          </a:p>
          <a:p>
            <a:pPr indent="-317500" lvl="1" marL="914400" rtl="0" algn="l">
              <a:spcBef>
                <a:spcPts val="0"/>
              </a:spcBef>
              <a:spcAft>
                <a:spcPts val="0"/>
              </a:spcAft>
              <a:buSzPts val="1400"/>
              <a:buChar char="-"/>
            </a:pPr>
            <a:r>
              <a:rPr lang="en"/>
              <a:t>Stale vehicle updates (last_updated is stale)</a:t>
            </a:r>
            <a:endParaRPr/>
          </a:p>
          <a:p>
            <a:pPr indent="-317500" lvl="1" marL="914400" rtl="0" algn="l">
              <a:spcBef>
                <a:spcPts val="0"/>
              </a:spcBef>
              <a:spcAft>
                <a:spcPts val="0"/>
              </a:spcAft>
              <a:buSzPts val="1400"/>
              <a:buChar char="-"/>
            </a:pPr>
            <a:r>
              <a:rPr lang="en"/>
              <a:t>Number of vehicles in transit</a:t>
            </a:r>
            <a:endParaRPr/>
          </a:p>
          <a:p>
            <a:pPr indent="-317500" lvl="1" marL="914400" rtl="0" algn="l">
              <a:spcBef>
                <a:spcPts val="0"/>
              </a:spcBef>
              <a:spcAft>
                <a:spcPts val="0"/>
              </a:spcAft>
              <a:buSzPts val="1400"/>
              <a:buChar char="-"/>
            </a:pPr>
            <a:r>
              <a:rPr lang="en"/>
              <a:t>How long each vehicles stays at each stop</a:t>
            </a:r>
            <a:endParaRPr/>
          </a:p>
          <a:p>
            <a:pPr indent="-317500" lvl="1" marL="914400" rtl="0" algn="l">
              <a:spcBef>
                <a:spcPts val="0"/>
              </a:spcBef>
              <a:spcAft>
                <a:spcPts val="0"/>
              </a:spcAft>
              <a:buSzPts val="1400"/>
              <a:buChar char="-"/>
            </a:pPr>
            <a:r>
              <a:rPr lang="en"/>
              <a:t>Geolocation analytics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100" u="sng">
                <a:solidFill>
                  <a:schemeClr val="hlink"/>
                </a:solidFill>
                <a:hlinkClick r:id="rId3"/>
              </a:rPr>
              <a:t>https://en.wikipedia.org/wiki/MBTA_key_bus_routes</a:t>
            </a:r>
            <a:endParaRPr/>
          </a:p>
          <a:p>
            <a:pPr indent="-342900" lvl="0" marL="457200" rtl="0" algn="l">
              <a:spcBef>
                <a:spcPts val="0"/>
              </a:spcBef>
              <a:spcAft>
                <a:spcPts val="0"/>
              </a:spcAft>
              <a:buSzPts val="1800"/>
              <a:buChar char="-"/>
            </a:pPr>
            <a:r>
              <a:rPr lang="en" sz="1100" u="sng">
                <a:solidFill>
                  <a:schemeClr val="hlink"/>
                </a:solidFill>
                <a:hlinkClick r:id="rId4"/>
              </a:rPr>
              <a:t>https://en.wikipedia.org/wiki/MBTA_Commuter_Rail</a:t>
            </a:r>
            <a:endParaRPr/>
          </a:p>
          <a:p>
            <a:pPr indent="-342900" lvl="0" marL="457200" rtl="0" algn="l">
              <a:spcBef>
                <a:spcPts val="0"/>
              </a:spcBef>
              <a:spcAft>
                <a:spcPts val="0"/>
              </a:spcAft>
              <a:buSzPts val="1800"/>
              <a:buChar char="-"/>
            </a:pPr>
            <a:r>
              <a:rPr lang="en" sz="1100" u="sng">
                <a:solidFill>
                  <a:schemeClr val="hlink"/>
                </a:solidFill>
                <a:hlinkClick r:id="rId5"/>
              </a:rPr>
              <a:t>https://blog.mass.gov/transportation/mbta/south-station-please-review-the-enf/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Concept</a:t>
            </a:r>
            <a:endParaRPr/>
          </a:p>
          <a:p>
            <a:pPr indent="-342900" lvl="0" marL="457200" rtl="0" algn="l">
              <a:spcBef>
                <a:spcPts val="0"/>
              </a:spcBef>
              <a:spcAft>
                <a:spcPts val="0"/>
              </a:spcAft>
              <a:buSzPts val="1800"/>
              <a:buChar char="-"/>
            </a:pPr>
            <a:r>
              <a:rPr lang="en"/>
              <a:t>MBTA API</a:t>
            </a:r>
            <a:endParaRPr/>
          </a:p>
          <a:p>
            <a:pPr indent="-342900" lvl="0" marL="457200" rtl="0" algn="l">
              <a:spcBef>
                <a:spcPts val="0"/>
              </a:spcBef>
              <a:spcAft>
                <a:spcPts val="0"/>
              </a:spcAft>
              <a:buSzPts val="1800"/>
              <a:buChar char="-"/>
            </a:pPr>
            <a:r>
              <a:rPr lang="en"/>
              <a:t>Database Design</a:t>
            </a:r>
            <a:endParaRPr/>
          </a:p>
          <a:p>
            <a:pPr indent="-342900" lvl="0" marL="457200" rtl="0" algn="l">
              <a:spcBef>
                <a:spcPts val="0"/>
              </a:spcBef>
              <a:spcAft>
                <a:spcPts val="0"/>
              </a:spcAft>
              <a:buSzPts val="1800"/>
              <a:buChar char="-"/>
            </a:pPr>
            <a:r>
              <a:rPr lang="en"/>
              <a:t>Ingesting Data</a:t>
            </a:r>
            <a:endParaRPr/>
          </a:p>
          <a:p>
            <a:pPr indent="-342900" lvl="0" marL="457200" rtl="0" algn="l">
              <a:spcBef>
                <a:spcPts val="0"/>
              </a:spcBef>
              <a:spcAft>
                <a:spcPts val="0"/>
              </a:spcAft>
              <a:buSzPts val="1800"/>
              <a:buChar char="-"/>
            </a:pPr>
            <a:r>
              <a:rPr lang="en"/>
              <a:t>Dumping Data</a:t>
            </a:r>
            <a:endParaRPr/>
          </a:p>
          <a:p>
            <a:pPr indent="-342900" lvl="0" marL="457200" rtl="0" algn="l">
              <a:spcBef>
                <a:spcPts val="0"/>
              </a:spcBef>
              <a:spcAft>
                <a:spcPts val="0"/>
              </a:spcAft>
              <a:buSzPts val="1800"/>
              <a:buChar char="-"/>
            </a:pPr>
            <a:r>
              <a:rPr lang="en"/>
              <a:t>Future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Systems Engineer @ Hanscom AFB (Bedford, MA)</a:t>
            </a:r>
            <a:endParaRPr/>
          </a:p>
          <a:p>
            <a:pPr indent="-342900" lvl="0" marL="457200" rtl="0" algn="l">
              <a:spcBef>
                <a:spcPts val="0"/>
              </a:spcBef>
              <a:spcAft>
                <a:spcPts val="0"/>
              </a:spcAft>
              <a:buSzPts val="1800"/>
              <a:buChar char="-"/>
            </a:pPr>
            <a:r>
              <a:rPr lang="en"/>
              <a:t>Tufts 2012, BS ME</a:t>
            </a:r>
            <a:endParaRPr/>
          </a:p>
          <a:p>
            <a:pPr indent="-342900" lvl="0" marL="457200" rtl="0" algn="l">
              <a:spcBef>
                <a:spcPts val="0"/>
              </a:spcBef>
              <a:spcAft>
                <a:spcPts val="0"/>
              </a:spcAft>
              <a:buSzPts val="1800"/>
              <a:buChar char="-"/>
            </a:pPr>
            <a:r>
              <a:rPr lang="en"/>
              <a:t>Boston University 2020, MS CS</a:t>
            </a:r>
            <a:endParaRPr/>
          </a:p>
        </p:txBody>
      </p:sp>
      <p:pic>
        <p:nvPicPr>
          <p:cNvPr id="68" name="Google Shape;68;p15"/>
          <p:cNvPicPr preferRelativeResize="0"/>
          <p:nvPr/>
        </p:nvPicPr>
        <p:blipFill>
          <a:blip r:embed="rId3">
            <a:alphaModFix/>
          </a:blip>
          <a:stretch>
            <a:fillRect/>
          </a:stretch>
        </p:blipFill>
        <p:spPr>
          <a:xfrm>
            <a:off x="5205525" y="1731463"/>
            <a:ext cx="2719875" cy="2719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MBTA API provides a wealth of data, but only “realtime” data</a:t>
            </a:r>
            <a:endParaRPr/>
          </a:p>
          <a:p>
            <a:pPr indent="-342900" lvl="0" marL="457200" rtl="0" algn="l">
              <a:spcBef>
                <a:spcPts val="0"/>
              </a:spcBef>
              <a:spcAft>
                <a:spcPts val="0"/>
              </a:spcAft>
              <a:buSzPts val="1800"/>
              <a:buChar char="-"/>
            </a:pPr>
            <a:r>
              <a:rPr lang="en"/>
              <a:t>Project creates an ETL that feeds into a data warehouse</a:t>
            </a:r>
            <a:endParaRPr/>
          </a:p>
          <a:p>
            <a:pPr indent="-342900" lvl="0" marL="457200" rtl="0" algn="l">
              <a:spcBef>
                <a:spcPts val="0"/>
              </a:spcBef>
              <a:spcAft>
                <a:spcPts val="0"/>
              </a:spcAft>
              <a:buSzPts val="1800"/>
              <a:buChar char="-"/>
            </a:pPr>
            <a:r>
              <a:rPr lang="en"/>
              <a:t>Focus on Vehicle temporal and location data</a:t>
            </a:r>
            <a:endParaRPr/>
          </a:p>
          <a:p>
            <a:pPr indent="-342900" lvl="0" marL="457200" rtl="0" algn="l">
              <a:spcBef>
                <a:spcPts val="0"/>
              </a:spcBef>
              <a:spcAft>
                <a:spcPts val="0"/>
              </a:spcAft>
              <a:buSzPts val="1800"/>
              <a:buChar char="-"/>
            </a:pPr>
            <a:r>
              <a:rPr lang="en"/>
              <a:t>“Soup to nuts” type project</a:t>
            </a:r>
            <a:endParaRPr/>
          </a:p>
          <a:p>
            <a:pPr indent="-342900" lvl="0" marL="457200" rtl="0" algn="l">
              <a:spcBef>
                <a:spcPts val="0"/>
              </a:spcBef>
              <a:spcAft>
                <a:spcPts val="0"/>
              </a:spcAft>
              <a:buSzPts val="1800"/>
              <a:buChar char="-"/>
            </a:pPr>
            <a:r>
              <a:rPr lang="en"/>
              <a:t>“Big Data” and analytics</a:t>
            </a:r>
            <a:endParaRPr/>
          </a:p>
          <a:p>
            <a:pPr indent="-342900" lvl="0" marL="457200" rtl="0" algn="l">
              <a:spcBef>
                <a:spcPts val="0"/>
              </a:spcBef>
              <a:spcAft>
                <a:spcPts val="0"/>
              </a:spcAft>
              <a:buSzPts val="1800"/>
              <a:buChar char="-"/>
            </a:pPr>
            <a:r>
              <a:rPr lang="en"/>
              <a:t>Open source and data easily accessible</a:t>
            </a:r>
            <a:endParaRPr/>
          </a:p>
        </p:txBody>
      </p:sp>
      <p:sp>
        <p:nvSpPr>
          <p:cNvPr id="75" name="Google Shape;75;p16"/>
          <p:cNvSpPr txBox="1"/>
          <p:nvPr/>
        </p:nvSpPr>
        <p:spPr>
          <a:xfrm>
            <a:off x="1517025" y="4703625"/>
            <a:ext cx="7892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rPr>
              <a:t>Project source code available at </a:t>
            </a:r>
            <a:r>
              <a:rPr lang="en" u="sng">
                <a:solidFill>
                  <a:schemeClr val="accent5"/>
                </a:solidFill>
                <a:hlinkClick r:id="rId3"/>
              </a:rPr>
              <a:t>https://github.com/johnsliao/cs779-mbta-db</a:t>
            </a:r>
            <a:r>
              <a:rPr lang="en">
                <a:solidFill>
                  <a:schemeClr val="dk2"/>
                </a:solidFill>
              </a:rPr>
              <a:t> </a:t>
            </a:r>
            <a:endParaRPr/>
          </a:p>
        </p:txBody>
      </p:sp>
      <p:pic>
        <p:nvPicPr>
          <p:cNvPr id="76" name="Google Shape;76;p16"/>
          <p:cNvPicPr preferRelativeResize="0"/>
          <p:nvPr/>
        </p:nvPicPr>
        <p:blipFill>
          <a:blip r:embed="rId4">
            <a:alphaModFix/>
          </a:blip>
          <a:stretch>
            <a:fillRect/>
          </a:stretch>
        </p:blipFill>
        <p:spPr>
          <a:xfrm>
            <a:off x="1312875" y="3214650"/>
            <a:ext cx="6108899" cy="1354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MBTA API</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MBTA provides a rich restful API that is easily accessible</a:t>
            </a:r>
            <a:endParaRPr/>
          </a:p>
          <a:p>
            <a:pPr indent="-317500" lvl="1" marL="914400" rtl="0" algn="l">
              <a:spcBef>
                <a:spcPts val="0"/>
              </a:spcBef>
              <a:spcAft>
                <a:spcPts val="0"/>
              </a:spcAft>
              <a:buSzPts val="1400"/>
              <a:buChar char="-"/>
            </a:pPr>
            <a:r>
              <a:rPr lang="en"/>
              <a:t>GTFS (General Transit Feed Specification) and GTFS-realtime data</a:t>
            </a:r>
            <a:endParaRPr/>
          </a:p>
          <a:p>
            <a:pPr indent="-342900" lvl="0" marL="457200" rtl="0" algn="l">
              <a:spcBef>
                <a:spcPts val="0"/>
              </a:spcBef>
              <a:spcAft>
                <a:spcPts val="0"/>
              </a:spcAft>
              <a:buSzPts val="1800"/>
              <a:buChar char="-"/>
            </a:pPr>
            <a:r>
              <a:rPr lang="en"/>
              <a:t>JSON data returned</a:t>
            </a:r>
            <a:endParaRPr/>
          </a:p>
          <a:p>
            <a:pPr indent="0" lvl="0" marL="0" rtl="0" algn="l">
              <a:spcBef>
                <a:spcPts val="1600"/>
              </a:spcBef>
              <a:spcAft>
                <a:spcPts val="0"/>
              </a:spcAft>
              <a:buNone/>
            </a:pPr>
            <a:r>
              <a:rPr lang="en"/>
              <a:t>API Endpoints Used</a:t>
            </a:r>
            <a:endParaRPr/>
          </a:p>
          <a:p>
            <a:pPr indent="-342900" lvl="0" marL="457200" rtl="0" algn="l">
              <a:spcBef>
                <a:spcPts val="1600"/>
              </a:spcBef>
              <a:spcAft>
                <a:spcPts val="0"/>
              </a:spcAft>
              <a:buSzPts val="1800"/>
              <a:buChar char="-"/>
            </a:pPr>
            <a:r>
              <a:rPr lang="en" u="sng">
                <a:solidFill>
                  <a:schemeClr val="hlink"/>
                </a:solidFill>
                <a:hlinkClick r:id="rId3"/>
              </a:rPr>
              <a:t>https://api-v3.mbta.com/routes</a:t>
            </a:r>
            <a:endParaRPr/>
          </a:p>
          <a:p>
            <a:pPr indent="-342900" lvl="0" marL="457200" rtl="0" algn="l">
              <a:spcBef>
                <a:spcPts val="0"/>
              </a:spcBef>
              <a:spcAft>
                <a:spcPts val="0"/>
              </a:spcAft>
              <a:buSzPts val="1800"/>
              <a:buChar char="-"/>
            </a:pPr>
            <a:r>
              <a:rPr lang="en" u="sng">
                <a:solidFill>
                  <a:schemeClr val="hlink"/>
                </a:solidFill>
                <a:hlinkClick r:id="rId4"/>
              </a:rPr>
              <a:t>https://api-v3.mbta.com/stops</a:t>
            </a:r>
            <a:endParaRPr/>
          </a:p>
          <a:p>
            <a:pPr indent="-342900" lvl="0" marL="457200" rtl="0" algn="l">
              <a:spcBef>
                <a:spcPts val="0"/>
              </a:spcBef>
              <a:spcAft>
                <a:spcPts val="0"/>
              </a:spcAft>
              <a:buSzPts val="1800"/>
              <a:buChar char="-"/>
            </a:pPr>
            <a:r>
              <a:rPr lang="en" u="sng">
                <a:solidFill>
                  <a:schemeClr val="hlink"/>
                </a:solidFill>
                <a:hlinkClick r:id="rId5"/>
              </a:rPr>
              <a:t>https://api-v3.mbta.com/lines</a:t>
            </a:r>
            <a:endParaRPr/>
          </a:p>
          <a:p>
            <a:pPr indent="-342900" lvl="0" marL="457200" rtl="0" algn="l">
              <a:spcBef>
                <a:spcPts val="0"/>
              </a:spcBef>
              <a:spcAft>
                <a:spcPts val="0"/>
              </a:spcAft>
              <a:buSzPts val="1800"/>
              <a:buChar char="-"/>
            </a:pPr>
            <a:r>
              <a:rPr lang="en" u="sng">
                <a:solidFill>
                  <a:schemeClr val="hlink"/>
                </a:solidFill>
                <a:hlinkClick r:id="rId6"/>
              </a:rPr>
              <a:t>https://api-v3.mbta.com/vehicles</a:t>
            </a:r>
            <a:endParaRPr/>
          </a:p>
        </p:txBody>
      </p:sp>
      <p:pic>
        <p:nvPicPr>
          <p:cNvPr descr="Image result for mbta train" id="83" name="Google Shape;83;p17"/>
          <p:cNvPicPr preferRelativeResize="0"/>
          <p:nvPr/>
        </p:nvPicPr>
        <p:blipFill>
          <a:blip r:embed="rId7">
            <a:alphaModFix/>
          </a:blip>
          <a:stretch>
            <a:fillRect/>
          </a:stretch>
        </p:blipFill>
        <p:spPr>
          <a:xfrm>
            <a:off x="6995725" y="2115621"/>
            <a:ext cx="1519100" cy="1139325"/>
          </a:xfrm>
          <a:prstGeom prst="rect">
            <a:avLst/>
          </a:prstGeom>
          <a:noFill/>
          <a:ln>
            <a:noFill/>
          </a:ln>
        </p:spPr>
      </p:pic>
      <p:pic>
        <p:nvPicPr>
          <p:cNvPr descr="Image result for mbta bus" id="84" name="Google Shape;84;p17"/>
          <p:cNvPicPr preferRelativeResize="0"/>
          <p:nvPr/>
        </p:nvPicPr>
        <p:blipFill>
          <a:blip r:embed="rId8">
            <a:alphaModFix/>
          </a:blip>
          <a:stretch>
            <a:fillRect/>
          </a:stretch>
        </p:blipFill>
        <p:spPr>
          <a:xfrm>
            <a:off x="4953025" y="2115625"/>
            <a:ext cx="1519099" cy="1139324"/>
          </a:xfrm>
          <a:prstGeom prst="rect">
            <a:avLst/>
          </a:prstGeom>
          <a:noFill/>
          <a:ln>
            <a:noFill/>
          </a:ln>
        </p:spPr>
      </p:pic>
      <p:pic>
        <p:nvPicPr>
          <p:cNvPr descr="Related image" id="85" name="Google Shape;85;p17"/>
          <p:cNvPicPr preferRelativeResize="0"/>
          <p:nvPr/>
        </p:nvPicPr>
        <p:blipFill>
          <a:blip r:embed="rId9">
            <a:alphaModFix/>
          </a:blip>
          <a:stretch>
            <a:fillRect/>
          </a:stretch>
        </p:blipFill>
        <p:spPr>
          <a:xfrm>
            <a:off x="5768025" y="3488923"/>
            <a:ext cx="1851975" cy="138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102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Courier New"/>
                <a:ea typeface="Courier New"/>
                <a:cs typeface="Courier New"/>
                <a:sym typeface="Courier New"/>
              </a:rPr>
              <a:t>data</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508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attributes</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bearing</a:t>
            </a:r>
            <a:r>
              <a:rPr lang="en" sz="900">
                <a:solidFill>
                  <a:srgbClr val="444444"/>
                </a:solidFill>
                <a:latin typeface="Courier New"/>
                <a:ea typeface="Courier New"/>
                <a:cs typeface="Courier New"/>
                <a:sym typeface="Courier New"/>
              </a:rPr>
              <a:t>": </a:t>
            </a:r>
            <a:r>
              <a:rPr b="1" lang="en" sz="900">
                <a:solidFill>
                  <a:srgbClr val="1A01CC"/>
                </a:solidFill>
                <a:latin typeface="Courier New"/>
                <a:ea typeface="Courier New"/>
                <a:cs typeface="Courier New"/>
                <a:sym typeface="Courier New"/>
              </a:rPr>
              <a:t>315</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current_status</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"STOPPED_AT"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current_stop_sequence</a:t>
            </a:r>
            <a:r>
              <a:rPr lang="en" sz="900">
                <a:solidFill>
                  <a:srgbClr val="444444"/>
                </a:solidFill>
                <a:latin typeface="Courier New"/>
                <a:ea typeface="Courier New"/>
                <a:cs typeface="Courier New"/>
                <a:sym typeface="Courier New"/>
              </a:rPr>
              <a:t>": </a:t>
            </a:r>
            <a:r>
              <a:rPr b="1" lang="en" sz="900">
                <a:solidFill>
                  <a:srgbClr val="1A01CC"/>
                </a:solidFill>
                <a:latin typeface="Courier New"/>
                <a:ea typeface="Courier New"/>
                <a:cs typeface="Courier New"/>
                <a:sym typeface="Courier New"/>
              </a:rPr>
              <a:t>180</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direction_id</a:t>
            </a:r>
            <a:r>
              <a:rPr lang="en" sz="900">
                <a:solidFill>
                  <a:srgbClr val="444444"/>
                </a:solidFill>
                <a:latin typeface="Courier New"/>
                <a:ea typeface="Courier New"/>
                <a:cs typeface="Courier New"/>
                <a:sym typeface="Courier New"/>
              </a:rPr>
              <a:t>": </a:t>
            </a:r>
            <a:r>
              <a:rPr b="1" lang="en" sz="900">
                <a:solidFill>
                  <a:srgbClr val="1A01CC"/>
                </a:solidFill>
                <a:latin typeface="Courier New"/>
                <a:ea typeface="Courier New"/>
                <a:cs typeface="Courier New"/>
                <a:sym typeface="Courier New"/>
              </a:rPr>
              <a:t>0</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label</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"3868-3697"</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latitude</a:t>
            </a:r>
            <a:r>
              <a:rPr lang="en" sz="900">
                <a:solidFill>
                  <a:srgbClr val="444444"/>
                </a:solidFill>
                <a:latin typeface="Courier New"/>
                <a:ea typeface="Courier New"/>
                <a:cs typeface="Courier New"/>
                <a:sym typeface="Courier New"/>
              </a:rPr>
              <a:t>": </a:t>
            </a:r>
            <a:r>
              <a:rPr b="1" lang="en" sz="900">
                <a:solidFill>
                  <a:srgbClr val="1A01CC"/>
                </a:solidFill>
                <a:latin typeface="Courier New"/>
                <a:ea typeface="Courier New"/>
                <a:cs typeface="Courier New"/>
                <a:sym typeface="Courier New"/>
              </a:rPr>
              <a:t>42.351200103759766</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longitude</a:t>
            </a:r>
            <a:r>
              <a:rPr lang="en" sz="900">
                <a:solidFill>
                  <a:srgbClr val="444444"/>
                </a:solidFill>
                <a:latin typeface="Courier New"/>
                <a:ea typeface="Courier New"/>
                <a:cs typeface="Courier New"/>
                <a:sym typeface="Courier New"/>
              </a:rPr>
              <a:t>": </a:t>
            </a:r>
            <a:r>
              <a:rPr b="1" lang="en" sz="900">
                <a:solidFill>
                  <a:srgbClr val="1A01CC"/>
                </a:solidFill>
                <a:latin typeface="Courier New"/>
                <a:ea typeface="Courier New"/>
                <a:cs typeface="Courier New"/>
                <a:sym typeface="Courier New"/>
              </a:rPr>
              <a:t>-71.1163330078125</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speed</a:t>
            </a:r>
            <a:r>
              <a:rPr lang="en" sz="900">
                <a:solidFill>
                  <a:srgbClr val="444444"/>
                </a:solidFill>
                <a:latin typeface="Courier New"/>
                <a:ea typeface="Courier New"/>
                <a:cs typeface="Courier New"/>
                <a:sym typeface="Courier New"/>
              </a:rPr>
              <a:t>": </a:t>
            </a:r>
            <a:r>
              <a:rPr b="1" lang="en" sz="900">
                <a:solidFill>
                  <a:srgbClr val="1A01CC"/>
                </a:solidFill>
                <a:latin typeface="Courier New"/>
                <a:ea typeface="Courier New"/>
                <a:cs typeface="Courier New"/>
                <a:sym typeface="Courier New"/>
              </a:rPr>
              <a:t>null</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updated_at</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"2019-08-15T12:03:51-04:00"</a:t>
            </a:r>
            <a:endParaRPr sz="900">
              <a:solidFill>
                <a:srgbClr val="0B7500"/>
              </a:solidFill>
              <a:latin typeface="Courier New"/>
              <a:ea typeface="Courier New"/>
              <a:cs typeface="Courier New"/>
              <a:sym typeface="Courier New"/>
            </a:endParaRPr>
          </a:p>
          <a:p>
            <a:pPr indent="0" lvl="0" marL="508000" rtl="0" algn="l">
              <a:spcBef>
                <a:spcPts val="0"/>
              </a:spcBef>
              <a:spcAft>
                <a:spcPts val="0"/>
              </a:spcAft>
              <a:buNone/>
            </a:pP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508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id</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"G-10131"</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508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relationships</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route</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1016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data</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1270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id</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"Green-B"</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1270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type</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"route"</a:t>
            </a:r>
            <a:endParaRPr sz="900">
              <a:solidFill>
                <a:srgbClr val="0B7500"/>
              </a:solidFill>
              <a:latin typeface="Courier New"/>
              <a:ea typeface="Courier New"/>
              <a:cs typeface="Courier New"/>
              <a:sym typeface="Courier New"/>
            </a:endParaRPr>
          </a:p>
          <a:p>
            <a:pPr indent="0" lvl="0" marL="1016000" rtl="0" algn="l">
              <a:spcBef>
                <a:spcPts val="0"/>
              </a:spcBef>
              <a:spcAft>
                <a:spcPts val="0"/>
              </a:spcAft>
              <a:buNone/>
            </a:pP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stop</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1016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data</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1270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id</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"70141"</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1270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type</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"stop"</a:t>
            </a:r>
            <a:endParaRPr sz="900">
              <a:solidFill>
                <a:srgbClr val="0B7500"/>
              </a:solidFill>
              <a:latin typeface="Courier New"/>
              <a:ea typeface="Courier New"/>
              <a:cs typeface="Courier New"/>
              <a:sym typeface="Courier New"/>
            </a:endParaRPr>
          </a:p>
          <a:p>
            <a:pPr indent="0" lvl="0" marL="1016000" rtl="0" algn="l">
              <a:spcBef>
                <a:spcPts val="0"/>
              </a:spcBef>
              <a:spcAft>
                <a:spcPts val="0"/>
              </a:spcAft>
              <a:buNone/>
            </a:pP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762000" rtl="0" algn="l">
              <a:spcBef>
                <a:spcPts val="0"/>
              </a:spcBef>
              <a:spcAft>
                <a:spcPts val="0"/>
              </a:spcAft>
              <a:buNone/>
            </a:pP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508000" rtl="0" algn="l">
              <a:spcBef>
                <a:spcPts val="0"/>
              </a:spcBef>
              <a:spcAft>
                <a:spcPts val="0"/>
              </a:spcAft>
              <a:buNone/>
            </a:pP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508000" rtl="0" algn="l">
              <a:spcBef>
                <a:spcPts val="0"/>
              </a:spcBef>
              <a:spcAft>
                <a:spcPts val="0"/>
              </a:spcAft>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type</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"vehicle"</a:t>
            </a:r>
            <a:endParaRPr sz="900">
              <a:solidFill>
                <a:srgbClr val="0B7500"/>
              </a:solidFill>
              <a:latin typeface="Courier New"/>
              <a:ea typeface="Courier New"/>
              <a:cs typeface="Courier New"/>
              <a:sym typeface="Courier New"/>
            </a:endParaRPr>
          </a:p>
          <a:p>
            <a:pPr indent="0" lvl="0" marL="254000" rtl="0" algn="l">
              <a:spcBef>
                <a:spcPts val="0"/>
              </a:spcBef>
              <a:spcAft>
                <a:spcPts val="0"/>
              </a:spcAft>
              <a:buNone/>
            </a:pP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254000" rtl="0" algn="l">
              <a:spcBef>
                <a:spcPts val="0"/>
              </a:spcBef>
              <a:spcAft>
                <a:spcPts val="0"/>
              </a:spcAft>
              <a:buNone/>
            </a:pP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p:txBody>
      </p:sp>
      <p:sp>
        <p:nvSpPr>
          <p:cNvPr id="91" name="Google Shape;91;p18"/>
          <p:cNvSpPr txBox="1"/>
          <p:nvPr/>
        </p:nvSpPr>
        <p:spPr>
          <a:xfrm>
            <a:off x="5175250" y="2571750"/>
            <a:ext cx="5037600" cy="141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u="sng">
                <a:solidFill>
                  <a:schemeClr val="accent5"/>
                </a:solidFill>
                <a:hlinkClick r:id="rId3"/>
              </a:rPr>
              <a:t>https://api-v3.mbta.com/vehicles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304075"/>
            <a:ext cx="8520600" cy="3416400"/>
          </a:xfrm>
          <a:prstGeom prst="rect">
            <a:avLst/>
          </a:prstGeom>
        </p:spPr>
        <p:txBody>
          <a:bodyPr anchorCtr="0" anchor="t" bIns="91425" lIns="91425" spcFirstLastPara="1" rIns="91425" wrap="square" tIns="91425">
            <a:noAutofit/>
          </a:bodyPr>
          <a:lstStyle/>
          <a:p>
            <a:pPr indent="0" lvl="0" marL="254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data</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762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attributes</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color</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"DA291C"</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description</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"Rapid Transit"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direction_destinations</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r>
              <a:rPr lang="en" sz="900">
                <a:solidFill>
                  <a:srgbClr val="0B7500"/>
                </a:solidFill>
                <a:latin typeface="Courier New"/>
                <a:ea typeface="Courier New"/>
                <a:cs typeface="Courier New"/>
                <a:sym typeface="Courier New"/>
              </a:rPr>
              <a:t>"Ashmont/Braintree"</a:t>
            </a:r>
            <a:r>
              <a:rPr lang="en" sz="900">
                <a:solidFill>
                  <a:srgbClr val="444444"/>
                </a:solidFill>
                <a:latin typeface="Courier New"/>
                <a:ea typeface="Courier New"/>
                <a:cs typeface="Courier New"/>
                <a:sym typeface="Courier New"/>
              </a:rPr>
              <a:t>,</a:t>
            </a:r>
            <a:r>
              <a:rPr lang="en" sz="900">
                <a:solidFill>
                  <a:srgbClr val="0B7500"/>
                </a:solidFill>
                <a:latin typeface="Courier New"/>
                <a:ea typeface="Courier New"/>
                <a:cs typeface="Courier New"/>
                <a:sym typeface="Courier New"/>
              </a:rPr>
              <a:t>"Alewife"</a:t>
            </a: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direction_names</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r>
              <a:rPr lang="en" sz="900">
                <a:solidFill>
                  <a:srgbClr val="0B7500"/>
                </a:solidFill>
                <a:latin typeface="Courier New"/>
                <a:ea typeface="Courier New"/>
                <a:cs typeface="Courier New"/>
                <a:sym typeface="Courier New"/>
              </a:rPr>
              <a:t>"South"</a:t>
            </a:r>
            <a:r>
              <a:rPr lang="en" sz="900">
                <a:solidFill>
                  <a:srgbClr val="444444"/>
                </a:solidFill>
                <a:latin typeface="Courier New"/>
                <a:ea typeface="Courier New"/>
                <a:cs typeface="Courier New"/>
                <a:sym typeface="Courier New"/>
              </a:rPr>
              <a:t>,</a:t>
            </a:r>
            <a:r>
              <a:rPr lang="en" sz="900">
                <a:solidFill>
                  <a:srgbClr val="0B7500"/>
                </a:solidFill>
                <a:latin typeface="Courier New"/>
                <a:ea typeface="Courier New"/>
                <a:cs typeface="Courier New"/>
                <a:sym typeface="Courier New"/>
              </a:rPr>
              <a:t>"North"</a:t>
            </a: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fare_class</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"Rapid Transit"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long_name</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"Red Line"</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short_name</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sort_order</a:t>
            </a:r>
            <a:r>
              <a:rPr lang="en" sz="900">
                <a:solidFill>
                  <a:srgbClr val="444444"/>
                </a:solidFill>
                <a:latin typeface="Courier New"/>
                <a:ea typeface="Courier New"/>
                <a:cs typeface="Courier New"/>
                <a:sym typeface="Courier New"/>
              </a:rPr>
              <a:t>": </a:t>
            </a:r>
            <a:r>
              <a:rPr b="1" lang="en" sz="900">
                <a:solidFill>
                  <a:srgbClr val="1A01CC"/>
                </a:solidFill>
                <a:latin typeface="Courier New"/>
                <a:ea typeface="Courier New"/>
                <a:cs typeface="Courier New"/>
                <a:sym typeface="Courier New"/>
              </a:rPr>
              <a:t>10010</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text_color</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"FFFFFF"</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type</a:t>
            </a:r>
            <a:r>
              <a:rPr lang="en" sz="900">
                <a:solidFill>
                  <a:srgbClr val="444444"/>
                </a:solidFill>
                <a:latin typeface="Courier New"/>
                <a:ea typeface="Courier New"/>
                <a:cs typeface="Courier New"/>
                <a:sym typeface="Courier New"/>
              </a:rPr>
              <a:t>": </a:t>
            </a:r>
            <a:r>
              <a:rPr b="1" lang="en" sz="900">
                <a:solidFill>
                  <a:srgbClr val="1A01CC"/>
                </a:solidFill>
                <a:latin typeface="Courier New"/>
                <a:ea typeface="Courier New"/>
                <a:cs typeface="Courier New"/>
                <a:sym typeface="Courier New"/>
              </a:rPr>
              <a:t>1</a:t>
            </a:r>
            <a:endParaRPr b="1" sz="900">
              <a:solidFill>
                <a:srgbClr val="1A01CC"/>
              </a:solidFill>
              <a:latin typeface="Courier New"/>
              <a:ea typeface="Courier New"/>
              <a:cs typeface="Courier New"/>
              <a:sym typeface="Courier New"/>
            </a:endParaRPr>
          </a:p>
          <a:p>
            <a:pPr indent="0" lvl="0" marL="762000" rtl="0" algn="l">
              <a:spcBef>
                <a:spcPts val="0"/>
              </a:spcBef>
              <a:spcAft>
                <a:spcPts val="0"/>
              </a:spcAft>
              <a:buClr>
                <a:schemeClr val="dk1"/>
              </a:buClr>
              <a:buSzPts val="1100"/>
              <a:buFont typeface="Arial"/>
              <a:buNone/>
            </a:pP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id</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"Red"</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links</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self</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"/routes/Red"</a:t>
            </a:r>
            <a:endParaRPr sz="900">
              <a:solidFill>
                <a:srgbClr val="0B7500"/>
              </a:solidFill>
              <a:latin typeface="Courier New"/>
              <a:ea typeface="Courier New"/>
              <a:cs typeface="Courier New"/>
              <a:sym typeface="Courier New"/>
            </a:endParaRPr>
          </a:p>
          <a:p>
            <a:pPr indent="0" lvl="0" marL="762000" rtl="0" algn="l">
              <a:spcBef>
                <a:spcPts val="0"/>
              </a:spcBef>
              <a:spcAft>
                <a:spcPts val="0"/>
              </a:spcAft>
              <a:buClr>
                <a:schemeClr val="dk1"/>
              </a:buClr>
              <a:buSzPts val="1100"/>
              <a:buFont typeface="Arial"/>
              <a:buNone/>
            </a:pP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relationships</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line</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1270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data</a:t>
            </a:r>
            <a:r>
              <a:rPr lang="en" sz="900">
                <a:solidFill>
                  <a:srgbClr val="444444"/>
                </a:solidFill>
                <a:latin typeface="Courier New"/>
                <a:ea typeface="Courier New"/>
                <a:cs typeface="Courier New"/>
                <a:sym typeface="Courier New"/>
              </a:rPr>
              <a:t>": </a:t>
            </a: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r>
              <a:rPr lang="en" sz="900">
                <a:solidFill>
                  <a:schemeClr val="dk1"/>
                </a:solidFill>
                <a:highlight>
                  <a:srgbClr val="FFFF00"/>
                </a:highlight>
                <a:latin typeface="Courier New"/>
                <a:ea typeface="Courier New"/>
                <a:cs typeface="Courier New"/>
                <a:sym typeface="Courier New"/>
              </a:rPr>
              <a:t>id</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"line-Red"</a:t>
            </a: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type</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"line"</a:t>
            </a: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1016000" rtl="0" algn="l">
              <a:spcBef>
                <a:spcPts val="0"/>
              </a:spcBef>
              <a:spcAft>
                <a:spcPts val="0"/>
              </a:spcAft>
              <a:buClr>
                <a:schemeClr val="dk1"/>
              </a:buClr>
              <a:buSzPts val="1100"/>
              <a:buFont typeface="Arial"/>
              <a:buNone/>
            </a:pP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762000" rtl="0" algn="l">
              <a:spcBef>
                <a:spcPts val="0"/>
              </a:spcBef>
              <a:spcAft>
                <a:spcPts val="0"/>
              </a:spcAft>
              <a:buClr>
                <a:schemeClr val="dk1"/>
              </a:buClr>
              <a:buSzPts val="1100"/>
              <a:buFont typeface="Arial"/>
              <a:buNone/>
            </a:pP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762000" rtl="0" algn="l">
              <a:spcBef>
                <a:spcPts val="0"/>
              </a:spcBef>
              <a:spcAft>
                <a:spcPts val="0"/>
              </a:spcAft>
              <a:buClr>
                <a:schemeClr val="dk1"/>
              </a:buClr>
              <a:buSzPts val="1100"/>
              <a:buFont typeface="Arial"/>
              <a:buNone/>
            </a:pPr>
            <a:r>
              <a:rPr lang="en" sz="900">
                <a:solidFill>
                  <a:srgbClr val="444444"/>
                </a:solidFill>
                <a:latin typeface="Courier New"/>
                <a:ea typeface="Courier New"/>
                <a:cs typeface="Courier New"/>
                <a:sym typeface="Courier New"/>
              </a:rPr>
              <a:t>"</a:t>
            </a:r>
            <a:r>
              <a:rPr lang="en" sz="900">
                <a:solidFill>
                  <a:schemeClr val="dk1"/>
                </a:solidFill>
                <a:latin typeface="Courier New"/>
                <a:ea typeface="Courier New"/>
                <a:cs typeface="Courier New"/>
                <a:sym typeface="Courier New"/>
              </a:rPr>
              <a:t>type</a:t>
            </a:r>
            <a:r>
              <a:rPr lang="en" sz="900">
                <a:solidFill>
                  <a:srgbClr val="444444"/>
                </a:solidFill>
                <a:latin typeface="Courier New"/>
                <a:ea typeface="Courier New"/>
                <a:cs typeface="Courier New"/>
                <a:sym typeface="Courier New"/>
              </a:rPr>
              <a:t>": </a:t>
            </a:r>
            <a:r>
              <a:rPr lang="en" sz="900">
                <a:solidFill>
                  <a:srgbClr val="0B7500"/>
                </a:solidFill>
                <a:latin typeface="Courier New"/>
                <a:ea typeface="Courier New"/>
                <a:cs typeface="Courier New"/>
                <a:sym typeface="Courier New"/>
              </a:rPr>
              <a:t>"route"</a:t>
            </a:r>
            <a:endParaRPr sz="900">
              <a:solidFill>
                <a:srgbClr val="0B7500"/>
              </a:solidFill>
              <a:latin typeface="Courier New"/>
              <a:ea typeface="Courier New"/>
              <a:cs typeface="Courier New"/>
              <a:sym typeface="Courier New"/>
            </a:endParaRPr>
          </a:p>
          <a:p>
            <a:pPr indent="0" lvl="0" marL="508000" rtl="0" algn="l">
              <a:spcBef>
                <a:spcPts val="0"/>
              </a:spcBef>
              <a:spcAft>
                <a:spcPts val="0"/>
              </a:spcAft>
              <a:buClr>
                <a:schemeClr val="dk1"/>
              </a:buClr>
              <a:buSzPts val="1100"/>
              <a:buFont typeface="Arial"/>
              <a:buNone/>
            </a:pPr>
            <a:r>
              <a:rPr b="1" lang="en" sz="900">
                <a:solidFill>
                  <a:srgbClr val="444444"/>
                </a:solidFill>
                <a:latin typeface="Courier New"/>
                <a:ea typeface="Courier New"/>
                <a:cs typeface="Courier New"/>
                <a:sym typeface="Courier New"/>
              </a:rPr>
              <a:t>}</a:t>
            </a:r>
            <a:r>
              <a:rPr lang="en" sz="900">
                <a:solidFill>
                  <a:srgbClr val="444444"/>
                </a:solidFill>
                <a:latin typeface="Courier New"/>
                <a:ea typeface="Courier New"/>
                <a:cs typeface="Courier New"/>
                <a:sym typeface="Courier New"/>
              </a:rPr>
              <a:t>,</a:t>
            </a:r>
            <a:endParaRPr sz="900">
              <a:solidFill>
                <a:srgbClr val="444444"/>
              </a:solidFill>
              <a:latin typeface="Courier New"/>
              <a:ea typeface="Courier New"/>
              <a:cs typeface="Courier New"/>
              <a:sym typeface="Courier New"/>
            </a:endParaRPr>
          </a:p>
          <a:p>
            <a:pPr indent="0" lvl="0" marL="508000" rtl="0" algn="l">
              <a:spcBef>
                <a:spcPts val="0"/>
              </a:spcBef>
              <a:spcAft>
                <a:spcPts val="0"/>
              </a:spcAft>
              <a:buClr>
                <a:schemeClr val="dk1"/>
              </a:buClr>
              <a:buSzPts val="1100"/>
              <a:buFont typeface="Arial"/>
              <a:buNone/>
            </a:pPr>
            <a:r>
              <a:rPr b="1" lang="en" sz="900">
                <a:solidFill>
                  <a:srgbClr val="444444"/>
                </a:solidFill>
                <a:latin typeface="Courier New"/>
                <a:ea typeface="Courier New"/>
                <a:cs typeface="Courier New"/>
                <a:sym typeface="Courier New"/>
              </a:rPr>
              <a:t>...</a:t>
            </a:r>
            <a:endParaRPr b="1" sz="900">
              <a:solidFill>
                <a:srgbClr val="444444"/>
              </a:solidFill>
              <a:latin typeface="Courier New"/>
              <a:ea typeface="Courier New"/>
              <a:cs typeface="Courier New"/>
              <a:sym typeface="Courier New"/>
            </a:endParaRPr>
          </a:p>
          <a:p>
            <a:pPr indent="0" lvl="0" marL="0" rtl="0" algn="l">
              <a:spcBef>
                <a:spcPts val="0"/>
              </a:spcBef>
              <a:spcAft>
                <a:spcPts val="1600"/>
              </a:spcAft>
              <a:buNone/>
            </a:pPr>
            <a:r>
              <a:t/>
            </a:r>
            <a:endParaRPr b="1" sz="900">
              <a:solidFill>
                <a:srgbClr val="444444"/>
              </a:solidFill>
              <a:latin typeface="Courier New"/>
              <a:ea typeface="Courier New"/>
              <a:cs typeface="Courier New"/>
              <a:sym typeface="Courier New"/>
            </a:endParaRPr>
          </a:p>
        </p:txBody>
      </p:sp>
      <p:sp>
        <p:nvSpPr>
          <p:cNvPr id="97" name="Google Shape;97;p19"/>
          <p:cNvSpPr txBox="1"/>
          <p:nvPr/>
        </p:nvSpPr>
        <p:spPr>
          <a:xfrm>
            <a:off x="5329750" y="2421875"/>
            <a:ext cx="3724800" cy="14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u="sng">
                <a:solidFill>
                  <a:schemeClr val="accent5"/>
                </a:solidFill>
                <a:hlinkClick r:id="rId3"/>
              </a:rPr>
              <a:t>https://api-v3.mbta.com/routes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Design</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Oracle 12.x used for database</a:t>
            </a:r>
            <a:endParaRPr/>
          </a:p>
          <a:p>
            <a:pPr indent="-342900" lvl="0" marL="457200" rtl="0" algn="l">
              <a:spcBef>
                <a:spcPts val="0"/>
              </a:spcBef>
              <a:spcAft>
                <a:spcPts val="0"/>
              </a:spcAft>
              <a:buSzPts val="1800"/>
              <a:buChar char="-"/>
            </a:pPr>
            <a:r>
              <a:rPr lang="en"/>
              <a:t>Normalized database design, denormalized where it makes sense</a:t>
            </a:r>
            <a:endParaRPr/>
          </a:p>
          <a:p>
            <a:pPr indent="-342900" lvl="0" marL="457200" rtl="0" algn="l">
              <a:spcBef>
                <a:spcPts val="0"/>
              </a:spcBef>
              <a:spcAft>
                <a:spcPts val="0"/>
              </a:spcAft>
              <a:buSzPts val="1800"/>
              <a:buChar char="-"/>
            </a:pPr>
            <a:r>
              <a:rPr lang="en"/>
              <a:t>At least 2nd normal form</a:t>
            </a:r>
            <a:endParaRPr/>
          </a:p>
          <a:p>
            <a:pPr indent="-342900" lvl="0" marL="457200" rtl="0" algn="l">
              <a:spcBef>
                <a:spcPts val="0"/>
              </a:spcBef>
              <a:spcAft>
                <a:spcPts val="0"/>
              </a:spcAft>
              <a:buSzPts val="1800"/>
              <a:buChar char="-"/>
            </a:pPr>
            <a:r>
              <a:rPr lang="en"/>
              <a:t>Historical table VEHICLES_DATA_HISTORY created </a:t>
            </a:r>
            <a:endParaRPr/>
          </a:p>
          <a:p>
            <a:pPr indent="-342900" lvl="0" marL="457200" rtl="0" algn="l">
              <a:spcBef>
                <a:spcPts val="0"/>
              </a:spcBef>
              <a:spcAft>
                <a:spcPts val="0"/>
              </a:spcAft>
              <a:buSzPts val="1800"/>
              <a:buChar char="-"/>
            </a:pPr>
            <a:r>
              <a:rPr lang="en"/>
              <a:t>Triggers, Stored Procedures, Indexes added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Insert ERD Here</a:t>
            </a:r>
            <a:endParaRPr/>
          </a:p>
        </p:txBody>
      </p:sp>
      <p:pic>
        <p:nvPicPr>
          <p:cNvPr id="110" name="Google Shape;110;p21"/>
          <p:cNvPicPr preferRelativeResize="0"/>
          <p:nvPr/>
        </p:nvPicPr>
        <p:blipFill>
          <a:blip r:embed="rId3">
            <a:alphaModFix/>
          </a:blip>
          <a:stretch>
            <a:fillRect/>
          </a:stretch>
        </p:blipFill>
        <p:spPr>
          <a:xfrm>
            <a:off x="90128" y="121500"/>
            <a:ext cx="8963745"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