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3"/>
  </p:notesMasterIdLst>
  <p:sldIdLst>
    <p:sldId id="312" r:id="rId3"/>
    <p:sldId id="311" r:id="rId4"/>
    <p:sldId id="273" r:id="rId5"/>
    <p:sldId id="271" r:id="rId6"/>
    <p:sldId id="272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67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EC28-3A27-E546-B1A9-E75693D620E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7D50B-EB95-BE4A-8EA2-BAB89E5F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Brief</a:t>
            </a:r>
            <a:r>
              <a:rPr lang="en-US" baseline="0" dirty="0"/>
              <a:t> self introduction and high level definition about architecture in general.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/>
              <a:t>Find some statistics about CA at NSBM.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/>
              <a:t>Job Market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9098" y="1600009"/>
            <a:ext cx="6345803" cy="185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8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09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99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31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43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6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21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81743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53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305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61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7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4753" y="3042932"/>
            <a:ext cx="237449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690" y="1529587"/>
            <a:ext cx="8078618" cy="418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559" y="6387528"/>
            <a:ext cx="204470" cy="27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914400"/>
              <a:t>9/23/2018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135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naweera.r@nsbm.l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115887" y="853569"/>
            <a:ext cx="8874126" cy="28306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 sz="2600" b="1"/>
            </a:pPr>
            <a:r>
              <a:rPr lang="en-US" sz="4000" dirty="0">
                <a:solidFill>
                  <a:srgbClr val="FF920B"/>
                </a:solidFill>
              </a:rPr>
              <a:t>Data Structures </a:t>
            </a:r>
            <a:r>
              <a:rPr lang="en-US" sz="4000" dirty="0">
                <a:solidFill>
                  <a:srgbClr val="FFFFFF"/>
                </a:solidFill>
              </a:rPr>
              <a:t>&amp;</a:t>
            </a:r>
            <a:r>
              <a:rPr lang="en-US" sz="4000" dirty="0">
                <a:solidFill>
                  <a:srgbClr val="FF920B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Algorithms</a:t>
            </a:r>
            <a:br>
              <a:rPr lang="en-US" sz="4000" dirty="0">
                <a:solidFill>
                  <a:srgbClr val="FF920B"/>
                </a:solidFill>
              </a:rPr>
            </a:br>
            <a:r>
              <a:rPr lang="en-US" sz="2800" dirty="0">
                <a:solidFill>
                  <a:srgbClr val="CCFFCC"/>
                </a:solidFill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/12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sz="quarter" idx="4294967295"/>
          </p:nvPr>
        </p:nvSpPr>
        <p:spPr>
          <a:xfrm>
            <a:off x="-19051" y="5741759"/>
            <a:ext cx="9182102" cy="1127671"/>
          </a:xfrm>
          <a:prstGeom prst="rect">
            <a:avLst/>
          </a:prstGeom>
          <a:solidFill>
            <a:srgbClr val="F7FBFF"/>
          </a:solidFill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  <a:defRPr sz="2500"/>
            </a:pPr>
            <a:r>
              <a:rPr lang="en-US" b="1" dirty="0">
                <a:solidFill>
                  <a:srgbClr val="FF8000"/>
                </a:solidFill>
              </a:rPr>
              <a:t>Dr. Rasika Ranaweera (</a:t>
            </a:r>
            <a:r>
              <a:rPr lang="en-US" sz="1600" b="1" dirty="0">
                <a:solidFill>
                  <a:srgbClr val="FF8000"/>
                </a:solidFill>
                <a:hlinkClick r:id="rId3"/>
              </a:rPr>
              <a:t>ranaweera.r@nsbm.lk</a:t>
            </a:r>
            <a:r>
              <a:rPr lang="en-US" sz="1600" b="1" dirty="0">
                <a:solidFill>
                  <a:srgbClr val="FF8000"/>
                </a:solidFill>
              </a:rPr>
              <a:t> | +94 11 544 6126</a:t>
            </a:r>
            <a:r>
              <a:rPr lang="en-US" b="1" dirty="0">
                <a:solidFill>
                  <a:srgbClr val="FF8000"/>
                </a:solidFill>
              </a:rPr>
              <a:t>)</a:t>
            </a:r>
          </a:p>
          <a:p>
            <a:pPr marL="0" indent="0" algn="ctr">
              <a:lnSpc>
                <a:spcPct val="150000"/>
              </a:lnSpc>
              <a:buNone/>
              <a:defRPr sz="1800"/>
            </a:pPr>
            <a:r>
              <a:rPr lang="en-US" b="1" dirty="0">
                <a:solidFill>
                  <a:srgbClr val="FF8000"/>
                </a:solidFill>
              </a:rPr>
              <a:t>School of Computing | NSBM</a:t>
            </a:r>
          </a:p>
          <a:p>
            <a:pPr marL="0" indent="0" algn="ctr">
              <a:lnSpc>
                <a:spcPct val="120000"/>
              </a:lnSpc>
              <a:spcBef>
                <a:spcPts val="400"/>
              </a:spcBef>
              <a:buSzTx/>
              <a:buNone/>
              <a:defRPr sz="1600"/>
            </a:pPr>
            <a:endParaRPr b="1" dirty="0">
              <a:solidFill>
                <a:srgbClr val="FF8000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15887" y="3857625"/>
            <a:ext cx="88741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50000"/>
              </a:lnSpc>
              <a:defRPr sz="1800"/>
            </a:pPr>
            <a:r>
              <a:rPr lang="en-US" sz="2800" b="1" dirty="0">
                <a:solidFill>
                  <a:srgbClr val="9BBB59">
                    <a:lumOff val="44000"/>
                  </a:srgbClr>
                </a:solidFill>
                <a:latin typeface="Calibri"/>
              </a:rPr>
              <a:t>“Introduction”</a:t>
            </a:r>
          </a:p>
          <a:p>
            <a:pPr algn="ctr" defTabSz="914400">
              <a:lnSpc>
                <a:spcPct val="150000"/>
              </a:lnSpc>
              <a:defRPr sz="1800"/>
            </a:pPr>
            <a:r>
              <a:rPr lang="en-US" sz="1600" b="1" dirty="0">
                <a:solidFill>
                  <a:srgbClr val="9BBB59">
                    <a:lumOff val="44000"/>
                  </a:srgbClr>
                </a:solidFill>
                <a:latin typeface="Calibri"/>
              </a:rPr>
              <a:t>02</a:t>
            </a:r>
            <a:r>
              <a:rPr lang="en-US" sz="1600" b="1" baseline="30000" dirty="0">
                <a:solidFill>
                  <a:srgbClr val="9BBB59">
                    <a:lumOff val="44000"/>
                  </a:srgbClr>
                </a:solidFill>
                <a:latin typeface="Calibri"/>
              </a:rPr>
              <a:t>nd</a:t>
            </a:r>
            <a:r>
              <a:rPr lang="en-US" sz="1600" b="1" dirty="0">
                <a:solidFill>
                  <a:srgbClr val="9BBB59">
                    <a:lumOff val="44000"/>
                  </a:srgbClr>
                </a:solidFill>
                <a:latin typeface="Calibri"/>
              </a:rPr>
              <a:t> April 2018</a:t>
            </a:r>
            <a:endParaRPr sz="1600" b="1" dirty="0">
              <a:solidFill>
                <a:srgbClr val="9BBB59">
                  <a:lumOff val="44000"/>
                </a:srgbClr>
              </a:solidFill>
              <a:latin typeface="Calibri"/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61" y="6002810"/>
            <a:ext cx="1614679" cy="7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306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269" y="464629"/>
            <a:ext cx="59524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35" dirty="0"/>
              <a:t>Algorithms,</a:t>
            </a:r>
            <a:r>
              <a:rPr spc="-325" dirty="0"/>
              <a:t> </a:t>
            </a:r>
            <a:r>
              <a:rPr spc="-23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8732"/>
            <a:ext cx="807529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17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good </a:t>
            </a:r>
            <a:r>
              <a:rPr sz="2400" spc="-90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algorithms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essential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good  </a:t>
            </a:r>
            <a:r>
              <a:rPr sz="2400" spc="-90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most </a:t>
            </a:r>
            <a:r>
              <a:rPr sz="2400" spc="-145" dirty="0">
                <a:latin typeface="Arial"/>
                <a:cs typeface="Arial"/>
              </a:rPr>
              <a:t>basic </a:t>
            </a:r>
            <a:r>
              <a:rPr sz="2400" spc="-65" dirty="0">
                <a:latin typeface="Arial"/>
                <a:cs typeface="Arial"/>
              </a:rPr>
              <a:t>element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computer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science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i.e.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marR="5080" indent="-344170" algn="just">
              <a:lnSpc>
                <a:spcPct val="100000"/>
              </a:lnSpc>
              <a:buChar char="•"/>
              <a:tabLst>
                <a:tab pos="357505" algn="l"/>
              </a:tabLst>
            </a:pPr>
            <a:r>
              <a:rPr sz="2400" spc="-95" dirty="0">
                <a:latin typeface="Arial"/>
                <a:cs typeface="Arial"/>
              </a:rPr>
              <a:t>Unlike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program, </a:t>
            </a:r>
            <a:r>
              <a:rPr sz="2400" spc="-145" dirty="0">
                <a:latin typeface="Arial"/>
                <a:cs typeface="Arial"/>
              </a:rPr>
              <a:t>an </a:t>
            </a:r>
            <a:r>
              <a:rPr sz="2400" spc="-50" dirty="0">
                <a:latin typeface="Arial"/>
                <a:cs typeface="Arial"/>
              </a:rPr>
              <a:t>algorithm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mathematical </a:t>
            </a:r>
            <a:r>
              <a:rPr sz="2400" spc="-50" dirty="0">
                <a:latin typeface="Arial"/>
                <a:cs typeface="Arial"/>
              </a:rPr>
              <a:t>entity, </a:t>
            </a:r>
            <a:r>
              <a:rPr sz="2400" spc="-5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66FF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0066FF"/>
                </a:solidFill>
                <a:latin typeface="Arial"/>
                <a:cs typeface="Arial"/>
              </a:rPr>
              <a:t>is </a:t>
            </a:r>
            <a:r>
              <a:rPr sz="2400" spc="-70" dirty="0">
                <a:solidFill>
                  <a:srgbClr val="0066FF"/>
                </a:solidFill>
                <a:latin typeface="Arial"/>
                <a:cs typeface="Arial"/>
              </a:rPr>
              <a:t>independent </a:t>
            </a:r>
            <a:r>
              <a:rPr sz="2400" spc="-15" dirty="0">
                <a:solidFill>
                  <a:srgbClr val="0066FF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0066FF"/>
                </a:solidFill>
                <a:latin typeface="Arial"/>
                <a:cs typeface="Arial"/>
              </a:rPr>
              <a:t>a </a:t>
            </a:r>
            <a:r>
              <a:rPr sz="2400" spc="-95" dirty="0">
                <a:solidFill>
                  <a:srgbClr val="0066FF"/>
                </a:solidFill>
                <a:latin typeface="Arial"/>
                <a:cs typeface="Arial"/>
              </a:rPr>
              <a:t>specific programming </a:t>
            </a:r>
            <a:r>
              <a:rPr sz="2400" spc="-130" dirty="0">
                <a:solidFill>
                  <a:srgbClr val="0066FF"/>
                </a:solidFill>
                <a:latin typeface="Arial"/>
                <a:cs typeface="Arial"/>
              </a:rPr>
              <a:t>language,  </a:t>
            </a:r>
            <a:r>
              <a:rPr sz="2400" spc="-100" dirty="0">
                <a:solidFill>
                  <a:srgbClr val="0066FF"/>
                </a:solidFill>
                <a:latin typeface="Arial"/>
                <a:cs typeface="Arial"/>
              </a:rPr>
              <a:t>machine, </a:t>
            </a:r>
            <a:r>
              <a:rPr sz="2400" spc="-15" dirty="0">
                <a:solidFill>
                  <a:srgbClr val="0066FF"/>
                </a:solidFill>
                <a:latin typeface="Arial"/>
                <a:cs typeface="Arial"/>
              </a:rPr>
              <a:t>or</a:t>
            </a:r>
            <a:r>
              <a:rPr sz="2400" spc="-2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66FF"/>
                </a:solidFill>
                <a:latin typeface="Arial"/>
                <a:cs typeface="Arial"/>
              </a:rPr>
              <a:t>compiler</a:t>
            </a:r>
            <a:r>
              <a:rPr sz="2400" spc="-9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7505" algn="l"/>
              </a:tabLst>
            </a:pPr>
            <a:r>
              <a:rPr sz="2400" spc="-155" dirty="0">
                <a:latin typeface="Arial"/>
                <a:cs typeface="Arial"/>
              </a:rPr>
              <a:t>Thus,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165" dirty="0">
                <a:latin typeface="Arial"/>
                <a:cs typeface="Arial"/>
              </a:rPr>
              <a:t>sense, </a:t>
            </a:r>
            <a:r>
              <a:rPr sz="2400" spc="-55" dirty="0">
                <a:latin typeface="Arial"/>
                <a:cs typeface="Arial"/>
              </a:rPr>
              <a:t>algorithm </a:t>
            </a:r>
            <a:r>
              <a:rPr sz="2400" spc="-130" dirty="0">
                <a:latin typeface="Arial"/>
                <a:cs typeface="Arial"/>
              </a:rPr>
              <a:t>design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all about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75" dirty="0">
                <a:latin typeface="Arial"/>
                <a:cs typeface="Arial"/>
              </a:rPr>
              <a:t>mathematical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theory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behind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design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good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programs.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472" y="190309"/>
            <a:ext cx="554863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2860" marR="5080" indent="-1280795">
              <a:lnSpc>
                <a:spcPct val="100000"/>
              </a:lnSpc>
              <a:spcBef>
                <a:spcPts val="105"/>
              </a:spcBef>
            </a:pPr>
            <a:r>
              <a:rPr sz="4000" spc="-145" dirty="0"/>
              <a:t>Why </a:t>
            </a:r>
            <a:r>
              <a:rPr sz="4000" spc="-195" dirty="0"/>
              <a:t>study </a:t>
            </a:r>
            <a:r>
              <a:rPr sz="4000" spc="-185" dirty="0"/>
              <a:t>algorithms</a:t>
            </a:r>
            <a:r>
              <a:rPr sz="4000" spc="-725" dirty="0"/>
              <a:t> </a:t>
            </a:r>
            <a:r>
              <a:rPr sz="4000" spc="-180" dirty="0"/>
              <a:t>and  </a:t>
            </a:r>
            <a:r>
              <a:rPr sz="4000" spc="-215" dirty="0"/>
              <a:t>performance?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63115"/>
            <a:ext cx="7934959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3000" spc="-90" dirty="0">
                <a:latin typeface="Arial"/>
                <a:cs typeface="Arial"/>
              </a:rPr>
              <a:t>Algorithms </a:t>
            </a:r>
            <a:r>
              <a:rPr sz="3000" spc="-85" dirty="0">
                <a:latin typeface="Arial"/>
                <a:cs typeface="Arial"/>
              </a:rPr>
              <a:t>help </a:t>
            </a:r>
            <a:r>
              <a:rPr sz="3000" spc="-210" dirty="0">
                <a:latin typeface="Arial"/>
                <a:cs typeface="Arial"/>
              </a:rPr>
              <a:t>us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10" dirty="0">
                <a:latin typeface="Arial"/>
                <a:cs typeface="Arial"/>
              </a:rPr>
              <a:t>understand</a:t>
            </a:r>
            <a:r>
              <a:rPr sz="3000" spc="-59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scalability.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6870" marR="95250" indent="-344170">
              <a:lnSpc>
                <a:spcPts val="3240"/>
              </a:lnSpc>
              <a:buChar char="•"/>
              <a:tabLst>
                <a:tab pos="356870" algn="l"/>
                <a:tab pos="357505" algn="l"/>
              </a:tabLst>
            </a:pPr>
            <a:r>
              <a:rPr sz="3000" spc="-140" dirty="0">
                <a:latin typeface="Arial"/>
                <a:cs typeface="Arial"/>
              </a:rPr>
              <a:t>Performance </a:t>
            </a:r>
            <a:r>
              <a:rPr sz="3000" spc="-30" dirty="0">
                <a:latin typeface="Arial"/>
                <a:cs typeface="Arial"/>
              </a:rPr>
              <a:t>often </a:t>
            </a:r>
            <a:r>
              <a:rPr sz="3000" spc="-150" dirty="0">
                <a:latin typeface="Arial"/>
                <a:cs typeface="Arial"/>
              </a:rPr>
              <a:t>draws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55" dirty="0">
                <a:latin typeface="Arial"/>
                <a:cs typeface="Arial"/>
              </a:rPr>
              <a:t>line</a:t>
            </a:r>
            <a:r>
              <a:rPr sz="3000" spc="-60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between </a:t>
            </a:r>
            <a:r>
              <a:rPr sz="3000" spc="-55" dirty="0">
                <a:latin typeface="Arial"/>
                <a:cs typeface="Arial"/>
              </a:rPr>
              <a:t>what  </a:t>
            </a:r>
            <a:r>
              <a:rPr sz="3000" spc="-150" dirty="0">
                <a:latin typeface="Arial"/>
                <a:cs typeface="Arial"/>
              </a:rPr>
              <a:t>is </a:t>
            </a:r>
            <a:r>
              <a:rPr sz="3000" spc="-120" dirty="0">
                <a:latin typeface="Arial"/>
                <a:cs typeface="Arial"/>
              </a:rPr>
              <a:t>feasible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55" dirty="0">
                <a:latin typeface="Arial"/>
                <a:cs typeface="Arial"/>
              </a:rPr>
              <a:t>what </a:t>
            </a:r>
            <a:r>
              <a:rPr sz="3000" spc="-150" dirty="0">
                <a:latin typeface="Arial"/>
                <a:cs typeface="Arial"/>
              </a:rPr>
              <a:t>is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impossible.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6870" marR="5080" indent="-344170">
              <a:lnSpc>
                <a:spcPts val="3240"/>
              </a:lnSpc>
              <a:buChar char="•"/>
              <a:tabLst>
                <a:tab pos="356870" algn="l"/>
                <a:tab pos="357505" algn="l"/>
              </a:tabLst>
            </a:pPr>
            <a:r>
              <a:rPr sz="3000" spc="-70" dirty="0">
                <a:latin typeface="Arial"/>
                <a:cs typeface="Arial"/>
              </a:rPr>
              <a:t>Algorithmic </a:t>
            </a:r>
            <a:r>
              <a:rPr sz="3000" spc="-110" dirty="0">
                <a:latin typeface="Arial"/>
                <a:cs typeface="Arial"/>
              </a:rPr>
              <a:t>mathematics </a:t>
            </a:r>
            <a:r>
              <a:rPr sz="3000" spc="-114" dirty="0">
                <a:latin typeface="Arial"/>
                <a:cs typeface="Arial"/>
              </a:rPr>
              <a:t>provides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70" dirty="0">
                <a:latin typeface="Arial"/>
                <a:cs typeface="Arial"/>
              </a:rPr>
              <a:t>language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for  </a:t>
            </a:r>
            <a:r>
              <a:rPr sz="3000" spc="-80" dirty="0">
                <a:latin typeface="Arial"/>
                <a:cs typeface="Arial"/>
              </a:rPr>
              <a:t>talking </a:t>
            </a:r>
            <a:r>
              <a:rPr sz="3000" spc="-65" dirty="0">
                <a:latin typeface="Arial"/>
                <a:cs typeface="Arial"/>
              </a:rPr>
              <a:t>about </a:t>
            </a:r>
            <a:r>
              <a:rPr sz="3000" spc="-114" dirty="0">
                <a:latin typeface="Arial"/>
                <a:cs typeface="Arial"/>
              </a:rPr>
              <a:t>program</a:t>
            </a:r>
            <a:r>
              <a:rPr sz="3000" spc="-434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behavior.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3000" spc="-140" dirty="0">
                <a:latin typeface="Arial"/>
                <a:cs typeface="Arial"/>
              </a:rPr>
              <a:t>Performance </a:t>
            </a:r>
            <a:r>
              <a:rPr sz="3000" spc="-150" dirty="0">
                <a:latin typeface="Arial"/>
                <a:cs typeface="Arial"/>
              </a:rPr>
              <a:t>is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14" dirty="0">
                <a:latin typeface="Arial"/>
                <a:cs typeface="Arial"/>
              </a:rPr>
              <a:t>currency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47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computing.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317" y="171742"/>
            <a:ext cx="54502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70" dirty="0"/>
              <a:t>Why </a:t>
            </a:r>
            <a:r>
              <a:rPr spc="-229" dirty="0"/>
              <a:t>Study</a:t>
            </a:r>
            <a:r>
              <a:rPr spc="-550" dirty="0"/>
              <a:t> </a:t>
            </a:r>
            <a:r>
              <a:rPr spc="-180" dirty="0"/>
              <a:t>Algorithms?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77" y="1079139"/>
            <a:ext cx="8065770" cy="477774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8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45" dirty="0">
                <a:latin typeface="Arial"/>
                <a:cs typeface="Arial"/>
              </a:rPr>
              <a:t>Necessary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20" dirty="0">
                <a:latin typeface="Arial"/>
                <a:cs typeface="Arial"/>
              </a:rPr>
              <a:t>any </a:t>
            </a:r>
            <a:r>
              <a:rPr sz="2000" spc="-60" dirty="0">
                <a:latin typeface="Arial"/>
                <a:cs typeface="Arial"/>
              </a:rPr>
              <a:t>computer </a:t>
            </a:r>
            <a:r>
              <a:rPr sz="2000" spc="-80" dirty="0">
                <a:latin typeface="Arial"/>
                <a:cs typeface="Arial"/>
              </a:rPr>
              <a:t>programming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ct val="120000"/>
              </a:lnSpc>
              <a:spcBef>
                <a:spcPts val="464"/>
              </a:spcBef>
              <a:buChar char="–"/>
              <a:tabLst>
                <a:tab pos="755650" algn="l"/>
                <a:tab pos="756920" algn="l"/>
              </a:tabLst>
            </a:pPr>
            <a:r>
              <a:rPr sz="1800" spc="-65" dirty="0">
                <a:latin typeface="Arial"/>
                <a:cs typeface="Arial"/>
              </a:rPr>
              <a:t>Improve </a:t>
            </a:r>
            <a:r>
              <a:rPr sz="1800" spc="-40" dirty="0">
                <a:latin typeface="Arial"/>
                <a:cs typeface="Arial"/>
              </a:rPr>
              <a:t>algorithm </a:t>
            </a:r>
            <a:r>
              <a:rPr sz="1800" spc="-55" dirty="0">
                <a:latin typeface="Arial"/>
                <a:cs typeface="Arial"/>
              </a:rPr>
              <a:t>efficiency: </a:t>
            </a:r>
            <a:r>
              <a:rPr sz="1800" spc="-35" dirty="0">
                <a:latin typeface="Arial"/>
                <a:cs typeface="Arial"/>
              </a:rPr>
              <a:t>run </a:t>
            </a:r>
            <a:r>
              <a:rPr sz="1800" spc="-85" dirty="0">
                <a:latin typeface="Arial"/>
                <a:cs typeface="Arial"/>
              </a:rPr>
              <a:t>faster, </a:t>
            </a:r>
            <a:r>
              <a:rPr sz="1800" spc="-110" dirty="0">
                <a:latin typeface="Arial"/>
                <a:cs typeface="Arial"/>
              </a:rPr>
              <a:t>process </a:t>
            </a:r>
            <a:r>
              <a:rPr sz="1800" spc="-55" dirty="0">
                <a:latin typeface="Arial"/>
                <a:cs typeface="Arial"/>
              </a:rPr>
              <a:t>more </a:t>
            </a:r>
            <a:r>
              <a:rPr sz="1800" spc="-70" dirty="0">
                <a:latin typeface="Arial"/>
                <a:cs typeface="Arial"/>
              </a:rPr>
              <a:t>data, </a:t>
            </a:r>
            <a:r>
              <a:rPr sz="1800" spc="-60" dirty="0">
                <a:latin typeface="Arial"/>
                <a:cs typeface="Arial"/>
              </a:rPr>
              <a:t>do </a:t>
            </a:r>
            <a:r>
              <a:rPr sz="1800" spc="-70" dirty="0">
                <a:latin typeface="Arial"/>
                <a:cs typeface="Arial"/>
              </a:rPr>
              <a:t>something </a:t>
            </a:r>
            <a:r>
              <a:rPr sz="1800" spc="-10" dirty="0">
                <a:latin typeface="Arial"/>
                <a:cs typeface="Arial"/>
              </a:rPr>
              <a:t>that  </a:t>
            </a:r>
            <a:r>
              <a:rPr sz="1800" spc="-40" dirty="0">
                <a:latin typeface="Arial"/>
                <a:cs typeface="Arial"/>
              </a:rPr>
              <a:t>would </a:t>
            </a:r>
            <a:r>
              <a:rPr sz="1800" spc="-50" dirty="0">
                <a:latin typeface="Arial"/>
                <a:cs typeface="Arial"/>
              </a:rPr>
              <a:t>otherwise </a:t>
            </a:r>
            <a:r>
              <a:rPr sz="1800" spc="-90" dirty="0">
                <a:latin typeface="Arial"/>
                <a:cs typeface="Arial"/>
              </a:rPr>
              <a:t>be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impossible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60"/>
              </a:spcBef>
              <a:buChar char="–"/>
              <a:tabLst>
                <a:tab pos="755650" algn="l"/>
                <a:tab pos="756920" algn="l"/>
              </a:tabLst>
            </a:pPr>
            <a:r>
              <a:rPr sz="1800" spc="-130" dirty="0">
                <a:latin typeface="Arial"/>
                <a:cs typeface="Arial"/>
              </a:rPr>
              <a:t>Solve </a:t>
            </a:r>
            <a:r>
              <a:rPr sz="1800" spc="-70" dirty="0">
                <a:latin typeface="Arial"/>
                <a:cs typeface="Arial"/>
              </a:rPr>
              <a:t>problems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60" dirty="0">
                <a:latin typeface="Arial"/>
                <a:cs typeface="Arial"/>
              </a:rPr>
              <a:t>significantly </a:t>
            </a:r>
            <a:r>
              <a:rPr sz="1800" spc="-90" dirty="0">
                <a:latin typeface="Arial"/>
                <a:cs typeface="Arial"/>
              </a:rPr>
              <a:t>large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sizes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93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25" dirty="0">
                <a:latin typeface="Arial"/>
                <a:cs typeface="Arial"/>
              </a:rPr>
              <a:t>Compare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70" dirty="0">
                <a:latin typeface="Arial"/>
                <a:cs typeface="Arial"/>
              </a:rPr>
              <a:t>Algorithms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field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study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94"/>
              </a:spcBef>
              <a:buChar char="–"/>
              <a:tabLst>
                <a:tab pos="755650" algn="l"/>
                <a:tab pos="756920" algn="l"/>
              </a:tabLst>
            </a:pPr>
            <a:r>
              <a:rPr sz="1800" spc="-105" dirty="0">
                <a:latin typeface="Arial"/>
                <a:cs typeface="Arial"/>
              </a:rPr>
              <a:t>Learn </a:t>
            </a:r>
            <a:r>
              <a:rPr sz="1800" spc="-45" dirty="0">
                <a:latin typeface="Arial"/>
                <a:cs typeface="Arial"/>
              </a:rPr>
              <a:t>about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standard </a:t>
            </a:r>
            <a:r>
              <a:rPr sz="1800" spc="-75" dirty="0">
                <a:latin typeface="Arial"/>
                <a:cs typeface="Arial"/>
              </a:rPr>
              <a:t>set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65"/>
              </a:spcBef>
              <a:buChar char="–"/>
              <a:tabLst>
                <a:tab pos="755650" algn="l"/>
                <a:tab pos="756920" algn="l"/>
              </a:tabLst>
            </a:pPr>
            <a:r>
              <a:rPr sz="1800" spc="-95" dirty="0">
                <a:latin typeface="Arial"/>
                <a:cs typeface="Arial"/>
              </a:rPr>
              <a:t>New </a:t>
            </a:r>
            <a:r>
              <a:rPr sz="1800" spc="-90" dirty="0">
                <a:latin typeface="Arial"/>
                <a:cs typeface="Arial"/>
              </a:rPr>
              <a:t>discoveries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arise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65"/>
              </a:spcBef>
              <a:buChar char="–"/>
              <a:tabLst>
                <a:tab pos="755650" algn="l"/>
                <a:tab pos="756920" algn="l"/>
              </a:tabLst>
            </a:pPr>
            <a:r>
              <a:rPr sz="1800" spc="-90" dirty="0">
                <a:latin typeface="Arial"/>
                <a:cs typeface="Arial"/>
              </a:rPr>
              <a:t>Numerous </a:t>
            </a:r>
            <a:r>
              <a:rPr sz="1800" spc="-55" dirty="0">
                <a:latin typeface="Arial"/>
                <a:cs typeface="Arial"/>
              </a:rPr>
              <a:t>application </a:t>
            </a:r>
            <a:r>
              <a:rPr sz="1800" spc="-120" dirty="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92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20" dirty="0">
                <a:latin typeface="Arial"/>
                <a:cs typeface="Arial"/>
              </a:rPr>
              <a:t>Learn </a:t>
            </a:r>
            <a:r>
              <a:rPr sz="2000" spc="-80" dirty="0">
                <a:latin typeface="Arial"/>
                <a:cs typeface="Arial"/>
              </a:rPr>
              <a:t>techniques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b="1" spc="-105" dirty="0">
                <a:solidFill>
                  <a:srgbClr val="CC0000"/>
                </a:solidFill>
                <a:latin typeface="Trebuchet MS"/>
                <a:cs typeface="Trebuchet MS"/>
              </a:rPr>
              <a:t>algorithm </a:t>
            </a:r>
            <a:r>
              <a:rPr sz="2000" b="1" spc="-100" dirty="0">
                <a:solidFill>
                  <a:srgbClr val="CC0000"/>
                </a:solidFill>
                <a:latin typeface="Trebuchet MS"/>
                <a:cs typeface="Trebuchet MS"/>
              </a:rPr>
              <a:t>design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CC0000"/>
                </a:solidFill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  <a:p>
            <a:pPr marL="356870" marR="213995" indent="-344170">
              <a:lnSpc>
                <a:spcPct val="12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0" dirty="0">
                <a:latin typeface="Arial"/>
                <a:cs typeface="Arial"/>
              </a:rPr>
              <a:t>how </a:t>
            </a:r>
            <a:r>
              <a:rPr sz="2000" spc="-120" dirty="0">
                <a:latin typeface="Arial"/>
                <a:cs typeface="Arial"/>
              </a:rPr>
              <a:t>does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65" dirty="0">
                <a:latin typeface="Arial"/>
                <a:cs typeface="Arial"/>
              </a:rPr>
              <a:t>coordinate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efforts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14" dirty="0">
                <a:latin typeface="Arial"/>
                <a:cs typeface="Arial"/>
              </a:rPr>
              <a:t>many </a:t>
            </a:r>
            <a:r>
              <a:rPr sz="2000" spc="-90" dirty="0">
                <a:latin typeface="Arial"/>
                <a:cs typeface="Arial"/>
              </a:rPr>
              <a:t>programmers </a:t>
            </a:r>
            <a:r>
              <a:rPr sz="2000" spc="-60" dirty="0">
                <a:latin typeface="Arial"/>
                <a:cs typeface="Arial"/>
              </a:rPr>
              <a:t>working </a:t>
            </a:r>
            <a:r>
              <a:rPr sz="2000" spc="-65" dirty="0">
                <a:latin typeface="Arial"/>
                <a:cs typeface="Arial"/>
              </a:rPr>
              <a:t>on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a  </a:t>
            </a:r>
            <a:r>
              <a:rPr sz="2000" spc="-100" dirty="0">
                <a:latin typeface="Arial"/>
                <a:cs typeface="Arial"/>
              </a:rPr>
              <a:t>single </a:t>
            </a:r>
            <a:r>
              <a:rPr sz="2000" spc="-95" dirty="0">
                <a:latin typeface="Arial"/>
                <a:cs typeface="Arial"/>
              </a:rPr>
              <a:t>piece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422" y="464629"/>
            <a:ext cx="3879977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760"/>
            <a:ext cx="4733290" cy="44570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1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Arial"/>
                <a:cs typeface="Arial"/>
              </a:rPr>
              <a:t>Multimedia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310" dirty="0">
                <a:latin typeface="Arial"/>
                <a:cs typeface="Arial"/>
              </a:rPr>
              <a:t>CD </a:t>
            </a:r>
            <a:r>
              <a:rPr sz="2000" spc="-105" dirty="0">
                <a:latin typeface="Arial"/>
                <a:cs typeface="Arial"/>
              </a:rPr>
              <a:t>player, </a:t>
            </a:r>
            <a:r>
              <a:rPr sz="2000" spc="-200" dirty="0">
                <a:latin typeface="Arial"/>
                <a:cs typeface="Arial"/>
              </a:rPr>
              <a:t>DVD, </a:t>
            </a:r>
            <a:r>
              <a:rPr sz="2000" spc="-110" dirty="0">
                <a:latin typeface="Arial"/>
                <a:cs typeface="Arial"/>
              </a:rPr>
              <a:t>MP3, </a:t>
            </a:r>
            <a:r>
              <a:rPr sz="2000" spc="-290" dirty="0">
                <a:latin typeface="Arial"/>
                <a:cs typeface="Arial"/>
              </a:rPr>
              <a:t>JPEG,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DivX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45" dirty="0">
                <a:latin typeface="Arial"/>
                <a:cs typeface="Arial"/>
              </a:rPr>
              <a:t>Packet </a:t>
            </a:r>
            <a:r>
              <a:rPr sz="2000" spc="-35" dirty="0">
                <a:latin typeface="Arial"/>
                <a:cs typeface="Arial"/>
              </a:rPr>
              <a:t>routing,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-45" dirty="0">
                <a:latin typeface="Arial"/>
                <a:cs typeface="Arial"/>
              </a:rPr>
              <a:t>retrieval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(Google)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95" dirty="0">
                <a:latin typeface="Arial"/>
                <a:cs typeface="Arial"/>
              </a:rPr>
              <a:t>Communication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5" dirty="0">
                <a:latin typeface="Arial"/>
                <a:cs typeface="Arial"/>
              </a:rPr>
              <a:t>Cell-phones,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e-commerce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14" dirty="0">
                <a:latin typeface="Arial"/>
                <a:cs typeface="Arial"/>
              </a:rPr>
              <a:t>Computers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70" dirty="0">
                <a:latin typeface="Arial"/>
                <a:cs typeface="Arial"/>
              </a:rPr>
              <a:t>Circuit </a:t>
            </a:r>
            <a:r>
              <a:rPr sz="2000" spc="-55" dirty="0">
                <a:latin typeface="Arial"/>
                <a:cs typeface="Arial"/>
              </a:rPr>
              <a:t>layout, </a:t>
            </a:r>
            <a:r>
              <a:rPr sz="2000" spc="-20" dirty="0">
                <a:latin typeface="Arial"/>
                <a:cs typeface="Arial"/>
              </a:rPr>
              <a:t>file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75" dirty="0">
                <a:latin typeface="Arial"/>
                <a:cs typeface="Arial"/>
              </a:rPr>
              <a:t>Science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14" dirty="0">
                <a:latin typeface="Arial"/>
                <a:cs typeface="Arial"/>
              </a:rPr>
              <a:t>Human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genome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85" dirty="0">
                <a:latin typeface="Arial"/>
                <a:cs typeface="Arial"/>
              </a:rPr>
              <a:t>Transportation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45" dirty="0">
                <a:latin typeface="Arial"/>
                <a:cs typeface="Arial"/>
              </a:rPr>
              <a:t>Airline </a:t>
            </a:r>
            <a:r>
              <a:rPr sz="2000" spc="-80" dirty="0">
                <a:latin typeface="Arial"/>
                <a:cs typeface="Arial"/>
              </a:rPr>
              <a:t>crew </a:t>
            </a:r>
            <a:r>
              <a:rPr sz="2000" spc="-90" dirty="0">
                <a:latin typeface="Arial"/>
                <a:cs typeface="Arial"/>
              </a:rPr>
              <a:t>scheduling, </a:t>
            </a:r>
            <a:r>
              <a:rPr sz="2000" spc="-300" dirty="0">
                <a:latin typeface="Arial"/>
                <a:cs typeface="Arial"/>
              </a:rPr>
              <a:t>UPS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deliveries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6559" y="464629"/>
            <a:ext cx="2868041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0" dirty="0"/>
              <a:t>R</a:t>
            </a:r>
            <a:r>
              <a:rPr spc="-170" dirty="0"/>
              <a:t>oad</a:t>
            </a:r>
            <a:r>
              <a:rPr spc="-240" dirty="0"/>
              <a:t>m</a:t>
            </a:r>
            <a:r>
              <a:rPr spc="-204" dirty="0"/>
              <a:t>ap</a:t>
            </a:r>
          </a:p>
        </p:txBody>
      </p:sp>
      <p:sp>
        <p:nvSpPr>
          <p:cNvPr id="3" name="object 3"/>
          <p:cNvSpPr/>
          <p:nvPr/>
        </p:nvSpPr>
        <p:spPr>
          <a:xfrm>
            <a:off x="6956064" y="29315"/>
            <a:ext cx="2156206" cy="2041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577" y="1970785"/>
            <a:ext cx="132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774001" y="1772482"/>
            <a:ext cx="2540635" cy="334391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400" spc="-45" dirty="0">
                <a:latin typeface="Arial"/>
                <a:cs typeface="Arial"/>
              </a:rPr>
              <a:t>Different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spcBef>
                <a:spcPts val="1290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spc="-85" dirty="0">
                <a:latin typeface="Arial"/>
                <a:cs typeface="Arial"/>
              </a:rPr>
              <a:t>Sorting</a:t>
            </a:r>
            <a:endParaRPr sz="20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spcBef>
                <a:spcPts val="1195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spc="-130" dirty="0">
                <a:latin typeface="Arial"/>
                <a:cs typeface="Arial"/>
              </a:rPr>
              <a:t>Searching</a:t>
            </a:r>
            <a:endParaRPr sz="20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spcBef>
                <a:spcPts val="1200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spc="-90" dirty="0">
                <a:latin typeface="Arial"/>
                <a:cs typeface="Arial"/>
              </a:rPr>
              <a:t>String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processing</a:t>
            </a:r>
            <a:endParaRPr sz="20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spcBef>
                <a:spcPts val="1200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spc="-125" dirty="0">
                <a:latin typeface="Arial"/>
                <a:cs typeface="Arial"/>
              </a:rPr>
              <a:t>Graph </a:t>
            </a:r>
            <a:r>
              <a:rPr sz="2000" spc="-80" dirty="0"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spcBef>
                <a:spcPts val="1200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spc="-85" dirty="0">
                <a:latin typeface="Arial"/>
                <a:cs typeface="Arial"/>
              </a:rPr>
              <a:t>Geometric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spcBef>
                <a:spcPts val="1200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spc="-80" dirty="0">
                <a:latin typeface="Arial"/>
                <a:cs typeface="Arial"/>
              </a:rPr>
              <a:t>Numerical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0577" y="1767719"/>
            <a:ext cx="3701415" cy="334391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66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45" dirty="0">
                <a:solidFill>
                  <a:srgbClr val="C0504D"/>
                </a:solidFill>
                <a:latin typeface="Arial"/>
                <a:cs typeface="Arial"/>
              </a:rPr>
              <a:t>Different </a:t>
            </a:r>
            <a:r>
              <a:rPr sz="2400" spc="-125" dirty="0">
                <a:solidFill>
                  <a:srgbClr val="C0504D"/>
                </a:solidFill>
                <a:latin typeface="Arial"/>
                <a:cs typeface="Arial"/>
              </a:rPr>
              <a:t>design</a:t>
            </a:r>
            <a:r>
              <a:rPr sz="2400" spc="-3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C0504D"/>
                </a:solidFill>
                <a:latin typeface="Arial"/>
                <a:cs typeface="Arial"/>
              </a:rPr>
              <a:t>paradigms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85" dirty="0">
                <a:latin typeface="Arial"/>
                <a:cs typeface="Arial"/>
              </a:rPr>
              <a:t>Divide-and-conquer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70" dirty="0">
                <a:latin typeface="Arial"/>
                <a:cs typeface="Arial"/>
              </a:rPr>
              <a:t>Incremental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10" dirty="0">
                <a:latin typeface="Arial"/>
                <a:cs typeface="Arial"/>
              </a:rPr>
              <a:t>Dynamic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25" dirty="0">
                <a:latin typeface="Arial"/>
                <a:cs typeface="Arial"/>
              </a:rPr>
              <a:t>Greedy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75" dirty="0">
                <a:latin typeface="Arial"/>
                <a:cs typeface="Arial"/>
              </a:rPr>
              <a:t>Randomized/probabilistic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229" dirty="0">
                <a:latin typeface="Arial"/>
                <a:cs typeface="Arial"/>
              </a:rPr>
              <a:t>NP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Completeness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302" y="528637"/>
            <a:ext cx="4043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Analyzing</a:t>
            </a:r>
            <a:r>
              <a:rPr sz="3600" spc="-355" dirty="0"/>
              <a:t> </a:t>
            </a:r>
            <a:r>
              <a:rPr sz="3600" spc="-165" dirty="0"/>
              <a:t>Algorithms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29577" y="1132522"/>
            <a:ext cx="8034020" cy="5225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90"/>
              </a:spcBef>
              <a:buChar char="•"/>
              <a:tabLst>
                <a:tab pos="545465" algn="l"/>
                <a:tab pos="546100" algn="l"/>
              </a:tabLst>
            </a:pPr>
            <a:r>
              <a:rPr sz="2000" spc="-80" dirty="0">
                <a:latin typeface="Arial"/>
                <a:cs typeface="Arial"/>
              </a:rPr>
              <a:t>Predict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amount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14" dirty="0">
                <a:latin typeface="Arial"/>
                <a:cs typeface="Arial"/>
              </a:rPr>
              <a:t>resources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required:</a:t>
            </a:r>
            <a:endParaRPr sz="2000">
              <a:latin typeface="Arial"/>
              <a:cs typeface="Arial"/>
            </a:endParaRPr>
          </a:p>
          <a:p>
            <a:pPr marL="975360" lvl="1" indent="-505459">
              <a:lnSpc>
                <a:spcPct val="100000"/>
              </a:lnSpc>
              <a:spcBef>
                <a:spcPts val="1545"/>
              </a:spcBef>
              <a:buClr>
                <a:srgbClr val="000000"/>
              </a:buClr>
              <a:buChar char="•"/>
              <a:tabLst>
                <a:tab pos="975360" algn="l"/>
                <a:tab pos="975994" algn="l"/>
              </a:tabLst>
            </a:pPr>
            <a:r>
              <a:rPr sz="1800" spc="-55" dirty="0">
                <a:solidFill>
                  <a:srgbClr val="DD0111"/>
                </a:solidFill>
                <a:latin typeface="Arial"/>
                <a:cs typeface="Arial"/>
              </a:rPr>
              <a:t>memory</a:t>
            </a:r>
            <a:r>
              <a:rPr sz="1800" spc="-55" dirty="0">
                <a:latin typeface="Arial"/>
                <a:cs typeface="Arial"/>
              </a:rPr>
              <a:t>: </a:t>
            </a:r>
            <a:r>
              <a:rPr sz="1800" spc="-45" dirty="0">
                <a:latin typeface="Arial"/>
                <a:cs typeface="Arial"/>
              </a:rPr>
              <a:t>how </a:t>
            </a:r>
            <a:r>
              <a:rPr sz="1800" spc="-80" dirty="0">
                <a:latin typeface="Arial"/>
                <a:cs typeface="Arial"/>
              </a:rPr>
              <a:t>much </a:t>
            </a:r>
            <a:r>
              <a:rPr sz="1800" spc="-130" dirty="0">
                <a:latin typeface="Arial"/>
                <a:cs typeface="Arial"/>
              </a:rPr>
              <a:t>space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needed?</a:t>
            </a:r>
            <a:endParaRPr sz="1800">
              <a:latin typeface="Arial"/>
              <a:cs typeface="Arial"/>
            </a:endParaRPr>
          </a:p>
          <a:p>
            <a:pPr marL="975360" lvl="1" indent="-505459">
              <a:lnSpc>
                <a:spcPct val="100000"/>
              </a:lnSpc>
              <a:spcBef>
                <a:spcPts val="1510"/>
              </a:spcBef>
              <a:buClr>
                <a:srgbClr val="000000"/>
              </a:buClr>
              <a:buChar char="•"/>
              <a:tabLst>
                <a:tab pos="975360" algn="l"/>
                <a:tab pos="975994" algn="l"/>
              </a:tabLst>
            </a:pPr>
            <a:r>
              <a:rPr sz="1800" spc="-50" dirty="0">
                <a:solidFill>
                  <a:srgbClr val="DD0111"/>
                </a:solidFill>
                <a:latin typeface="Arial"/>
                <a:cs typeface="Arial"/>
              </a:rPr>
              <a:t>computational </a:t>
            </a:r>
            <a:r>
              <a:rPr sz="1800" spc="-20" dirty="0">
                <a:solidFill>
                  <a:srgbClr val="DD0111"/>
                </a:solidFill>
                <a:latin typeface="Arial"/>
                <a:cs typeface="Arial"/>
              </a:rPr>
              <a:t>time</a:t>
            </a:r>
            <a:r>
              <a:rPr sz="1800" spc="-20" dirty="0">
                <a:latin typeface="Arial"/>
                <a:cs typeface="Arial"/>
              </a:rPr>
              <a:t>: </a:t>
            </a:r>
            <a:r>
              <a:rPr sz="1800" spc="-45" dirty="0">
                <a:latin typeface="Arial"/>
                <a:cs typeface="Arial"/>
              </a:rPr>
              <a:t>how </a:t>
            </a:r>
            <a:r>
              <a:rPr sz="1800" spc="-65" dirty="0">
                <a:latin typeface="Arial"/>
                <a:cs typeface="Arial"/>
              </a:rPr>
              <a:t>fast </a:t>
            </a:r>
            <a:r>
              <a:rPr sz="1800" spc="-3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algorithm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runs?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545465" indent="-532765">
              <a:lnSpc>
                <a:spcPct val="100000"/>
              </a:lnSpc>
              <a:buChar char="•"/>
              <a:tabLst>
                <a:tab pos="545465" algn="l"/>
                <a:tab pos="546100" algn="l"/>
              </a:tabLst>
            </a:pPr>
            <a:r>
              <a:rPr sz="2000" spc="-290" dirty="0">
                <a:latin typeface="Arial"/>
                <a:cs typeface="Arial"/>
              </a:rPr>
              <a:t>FACT: </a:t>
            </a:r>
            <a:r>
              <a:rPr sz="2000" spc="-55" dirty="0">
                <a:latin typeface="Arial"/>
                <a:cs typeface="Arial"/>
              </a:rPr>
              <a:t>running </a:t>
            </a:r>
            <a:r>
              <a:rPr sz="2000" spc="-25" dirty="0">
                <a:latin typeface="Arial"/>
                <a:cs typeface="Arial"/>
              </a:rPr>
              <a:t>time </a:t>
            </a:r>
            <a:r>
              <a:rPr sz="2000" spc="-105" dirty="0">
                <a:latin typeface="Arial"/>
                <a:cs typeface="Arial"/>
              </a:rPr>
              <a:t>grows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size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 marL="545465" indent="-532765">
              <a:lnSpc>
                <a:spcPct val="100000"/>
              </a:lnSpc>
              <a:spcBef>
                <a:spcPts val="1630"/>
              </a:spcBef>
              <a:buChar char="•"/>
              <a:tabLst>
                <a:tab pos="545465" algn="l"/>
                <a:tab pos="546100" algn="l"/>
              </a:tabLst>
            </a:pPr>
            <a:r>
              <a:rPr sz="2000" spc="-25" dirty="0">
                <a:latin typeface="Arial"/>
                <a:cs typeface="Arial"/>
              </a:rPr>
              <a:t>Input </a:t>
            </a:r>
            <a:r>
              <a:rPr sz="2000" spc="-155" dirty="0">
                <a:latin typeface="Arial"/>
                <a:cs typeface="Arial"/>
              </a:rPr>
              <a:t>size </a:t>
            </a:r>
            <a:r>
              <a:rPr sz="2000" spc="-65" dirty="0">
                <a:latin typeface="Arial"/>
                <a:cs typeface="Arial"/>
              </a:rPr>
              <a:t>(number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5" dirty="0">
                <a:latin typeface="Arial"/>
                <a:cs typeface="Arial"/>
              </a:rPr>
              <a:t>elements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input)</a:t>
            </a:r>
            <a:endParaRPr sz="2000">
              <a:latin typeface="Arial"/>
              <a:cs typeface="Arial"/>
            </a:endParaRPr>
          </a:p>
          <a:p>
            <a:pPr marL="927100" marR="5080" indent="-457200">
              <a:lnSpc>
                <a:spcPct val="150000"/>
              </a:lnSpc>
              <a:spcBef>
                <a:spcPts val="515"/>
              </a:spcBef>
              <a:buChar char="–"/>
              <a:tabLst>
                <a:tab pos="926465" algn="l"/>
                <a:tab pos="927100" algn="l"/>
              </a:tabLst>
            </a:pPr>
            <a:r>
              <a:rPr sz="1800" spc="-180" dirty="0">
                <a:latin typeface="Arial"/>
                <a:cs typeface="Arial"/>
              </a:rPr>
              <a:t>Size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95" dirty="0">
                <a:latin typeface="Arial"/>
                <a:cs typeface="Arial"/>
              </a:rPr>
              <a:t>array, </a:t>
            </a:r>
            <a:r>
              <a:rPr sz="1800" spc="-50" dirty="0">
                <a:latin typeface="Arial"/>
                <a:cs typeface="Arial"/>
              </a:rPr>
              <a:t>polynomial </a:t>
            </a:r>
            <a:r>
              <a:rPr sz="1800" spc="-90" dirty="0">
                <a:latin typeface="Arial"/>
                <a:cs typeface="Arial"/>
              </a:rPr>
              <a:t>degree, </a:t>
            </a:r>
            <a:r>
              <a:rPr sz="1800" spc="-105" dirty="0">
                <a:latin typeface="Arial"/>
                <a:cs typeface="Arial"/>
              </a:rPr>
              <a:t>#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elements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matrix, </a:t>
            </a:r>
            <a:r>
              <a:rPr sz="1800" spc="-105" dirty="0">
                <a:latin typeface="Arial"/>
                <a:cs typeface="Arial"/>
              </a:rPr>
              <a:t>#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40" dirty="0">
                <a:latin typeface="Arial"/>
                <a:cs typeface="Arial"/>
              </a:rPr>
              <a:t>bits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 </a:t>
            </a:r>
            <a:r>
              <a:rPr sz="1800" spc="-55" dirty="0">
                <a:latin typeface="Arial"/>
                <a:cs typeface="Arial"/>
              </a:rPr>
              <a:t>binary </a:t>
            </a:r>
            <a:r>
              <a:rPr sz="1800" spc="-60" dirty="0">
                <a:latin typeface="Arial"/>
                <a:cs typeface="Arial"/>
              </a:rPr>
              <a:t>representation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input, </a:t>
            </a:r>
            <a:r>
              <a:rPr sz="1800" spc="-70" dirty="0">
                <a:latin typeface="Arial"/>
                <a:cs typeface="Arial"/>
              </a:rPr>
              <a:t>vertices </a:t>
            </a:r>
            <a:r>
              <a:rPr sz="1800" spc="-90" dirty="0">
                <a:latin typeface="Arial"/>
                <a:cs typeface="Arial"/>
              </a:rPr>
              <a:t>and </a:t>
            </a:r>
            <a:r>
              <a:rPr sz="1800" spc="-140" dirty="0">
                <a:latin typeface="Arial"/>
                <a:cs typeface="Arial"/>
              </a:rPr>
              <a:t>edges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  <a:p>
            <a:pPr marL="545465" marR="290830" indent="-533400">
              <a:lnSpc>
                <a:spcPct val="150000"/>
              </a:lnSpc>
              <a:spcBef>
                <a:spcPts val="360"/>
              </a:spcBef>
            </a:pPr>
            <a:r>
              <a:rPr sz="2400" i="1" u="heavy" spc="-100" dirty="0">
                <a:solidFill>
                  <a:srgbClr val="DD0111"/>
                </a:solidFill>
                <a:uFill>
                  <a:solidFill>
                    <a:srgbClr val="DD0111"/>
                  </a:solidFill>
                </a:uFill>
                <a:latin typeface="Times New Roman"/>
                <a:cs typeface="Times New Roman"/>
              </a:rPr>
              <a:t>Def:</a:t>
            </a:r>
            <a:r>
              <a:rPr sz="2400" i="1" spc="-100" dirty="0">
                <a:solidFill>
                  <a:srgbClr val="DD0111"/>
                </a:solidFill>
                <a:latin typeface="Times New Roman"/>
                <a:cs typeface="Times New Roman"/>
              </a:rPr>
              <a:t> </a:t>
            </a:r>
            <a:r>
              <a:rPr sz="2400" i="1" spc="-114" dirty="0">
                <a:latin typeface="Times New Roman"/>
                <a:cs typeface="Times New Roman"/>
              </a:rPr>
              <a:t>Running </a:t>
            </a:r>
            <a:r>
              <a:rPr sz="2400" i="1" spc="-125" dirty="0">
                <a:latin typeface="Times New Roman"/>
                <a:cs typeface="Times New Roman"/>
              </a:rPr>
              <a:t>time </a:t>
            </a:r>
            <a:r>
              <a:rPr sz="2400" i="1" spc="-375" dirty="0">
                <a:latin typeface="Times New Roman"/>
                <a:cs typeface="Times New Roman"/>
              </a:rPr>
              <a:t>= </a:t>
            </a:r>
            <a:r>
              <a:rPr sz="2400" i="1" spc="-100" dirty="0">
                <a:latin typeface="Times New Roman"/>
                <a:cs typeface="Times New Roman"/>
              </a:rPr>
              <a:t>the </a:t>
            </a:r>
            <a:r>
              <a:rPr sz="2400" i="1" spc="-185" dirty="0">
                <a:latin typeface="Times New Roman"/>
                <a:cs typeface="Times New Roman"/>
              </a:rPr>
              <a:t>number </a:t>
            </a:r>
            <a:r>
              <a:rPr sz="2400" i="1" spc="-70" dirty="0">
                <a:latin typeface="Times New Roman"/>
                <a:cs typeface="Times New Roman"/>
              </a:rPr>
              <a:t>of </a:t>
            </a:r>
            <a:r>
              <a:rPr sz="2400" i="1" spc="-120" dirty="0">
                <a:latin typeface="Times New Roman"/>
                <a:cs typeface="Times New Roman"/>
              </a:rPr>
              <a:t>primitive </a:t>
            </a:r>
            <a:r>
              <a:rPr sz="2400" i="1" spc="-155" dirty="0">
                <a:latin typeface="Times New Roman"/>
                <a:cs typeface="Times New Roman"/>
              </a:rPr>
              <a:t>operations (steps) </a:t>
            </a:r>
            <a:r>
              <a:rPr sz="2400" i="1" spc="-150" dirty="0">
                <a:latin typeface="Times New Roman"/>
                <a:cs typeface="Times New Roman"/>
              </a:rPr>
              <a:t>executed  </a:t>
            </a:r>
            <a:r>
              <a:rPr sz="2400" i="1" spc="-175" dirty="0">
                <a:latin typeface="Times New Roman"/>
                <a:cs typeface="Times New Roman"/>
              </a:rPr>
              <a:t>before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i="1" spc="-120" dirty="0">
                <a:latin typeface="Times New Roman"/>
                <a:cs typeface="Times New Roman"/>
              </a:rPr>
              <a:t>termination</a:t>
            </a:r>
            <a:endParaRPr sz="2400">
              <a:latin typeface="Times New Roman"/>
              <a:cs typeface="Times New Roman"/>
            </a:endParaRPr>
          </a:p>
          <a:p>
            <a:pPr marL="927100" marR="128270" indent="-457200">
              <a:lnSpc>
                <a:spcPct val="148900"/>
              </a:lnSpc>
              <a:spcBef>
                <a:spcPts val="670"/>
              </a:spcBef>
              <a:buChar char="–"/>
              <a:tabLst>
                <a:tab pos="926465" algn="l"/>
                <a:tab pos="927100" algn="l"/>
              </a:tabLst>
            </a:pPr>
            <a:r>
              <a:rPr sz="1800" spc="-35" dirty="0">
                <a:latin typeface="Arial"/>
                <a:cs typeface="Arial"/>
              </a:rPr>
              <a:t>Arithmetic </a:t>
            </a:r>
            <a:r>
              <a:rPr sz="1800" spc="-65" dirty="0">
                <a:latin typeface="Arial"/>
                <a:cs typeface="Arial"/>
              </a:rPr>
              <a:t>operations </a:t>
            </a:r>
            <a:r>
              <a:rPr sz="1800" spc="-90" dirty="0">
                <a:latin typeface="Arial"/>
                <a:cs typeface="Arial"/>
              </a:rPr>
              <a:t>(+, </a:t>
            </a:r>
            <a:r>
              <a:rPr sz="1800" spc="-50" dirty="0">
                <a:latin typeface="Arial"/>
                <a:cs typeface="Arial"/>
              </a:rPr>
              <a:t>-, </a:t>
            </a:r>
            <a:r>
              <a:rPr sz="1800" spc="25" dirty="0">
                <a:latin typeface="Arial"/>
                <a:cs typeface="Arial"/>
              </a:rPr>
              <a:t>*), </a:t>
            </a:r>
            <a:r>
              <a:rPr sz="1800" spc="-75" dirty="0">
                <a:latin typeface="Arial"/>
                <a:cs typeface="Arial"/>
              </a:rPr>
              <a:t>data </a:t>
            </a:r>
            <a:r>
              <a:rPr sz="1800" spc="-65" dirty="0">
                <a:latin typeface="Arial"/>
                <a:cs typeface="Arial"/>
              </a:rPr>
              <a:t>movement, </a:t>
            </a:r>
            <a:r>
              <a:rPr sz="1800" spc="-35" dirty="0">
                <a:latin typeface="Arial"/>
                <a:cs typeface="Arial"/>
              </a:rPr>
              <a:t>control, </a:t>
            </a:r>
            <a:r>
              <a:rPr sz="1800" spc="-80" dirty="0">
                <a:latin typeface="Arial"/>
                <a:cs typeface="Arial"/>
              </a:rPr>
              <a:t>decision </a:t>
            </a:r>
            <a:r>
              <a:rPr sz="1800" spc="-85" dirty="0">
                <a:latin typeface="Arial"/>
                <a:cs typeface="Arial"/>
              </a:rPr>
              <a:t>making </a:t>
            </a:r>
            <a:r>
              <a:rPr sz="1800" spc="-60" dirty="0">
                <a:latin typeface="Arial"/>
                <a:cs typeface="Arial"/>
              </a:rPr>
              <a:t>(</a:t>
            </a:r>
            <a:r>
              <a:rPr sz="1800" i="1" spc="-60" dirty="0">
                <a:latin typeface="Arial"/>
                <a:cs typeface="Arial"/>
              </a:rPr>
              <a:t>if,  </a:t>
            </a:r>
            <a:r>
              <a:rPr sz="1800" i="1" spc="-45" dirty="0">
                <a:latin typeface="Arial"/>
                <a:cs typeface="Arial"/>
              </a:rPr>
              <a:t>while</a:t>
            </a:r>
            <a:r>
              <a:rPr sz="1800" spc="-45" dirty="0">
                <a:latin typeface="Arial"/>
                <a:cs typeface="Arial"/>
              </a:rPr>
              <a:t>),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comparison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8752" y="16274"/>
            <a:ext cx="1598295" cy="1236345"/>
          </a:xfrm>
          <a:custGeom>
            <a:avLst/>
            <a:gdLst/>
            <a:ahLst/>
            <a:cxnLst/>
            <a:rect l="l" t="t" r="r" b="b"/>
            <a:pathLst>
              <a:path w="1598295" h="1236345">
                <a:moveTo>
                  <a:pt x="723127" y="1236258"/>
                </a:moveTo>
                <a:lnTo>
                  <a:pt x="0" y="791348"/>
                </a:lnTo>
                <a:lnTo>
                  <a:pt x="1025330" y="0"/>
                </a:lnTo>
                <a:lnTo>
                  <a:pt x="1598076" y="482285"/>
                </a:lnTo>
                <a:lnTo>
                  <a:pt x="723127" y="1236258"/>
                </a:lnTo>
                <a:close/>
              </a:path>
            </a:pathLst>
          </a:custGeom>
          <a:solidFill>
            <a:srgbClr val="FFF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7709" y="1116688"/>
            <a:ext cx="2171065" cy="332105"/>
          </a:xfrm>
          <a:custGeom>
            <a:avLst/>
            <a:gdLst/>
            <a:ahLst/>
            <a:cxnLst/>
            <a:rect l="l" t="t" r="r" b="b"/>
            <a:pathLst>
              <a:path w="2171065" h="332105">
                <a:moveTo>
                  <a:pt x="1940407" y="30907"/>
                </a:moveTo>
                <a:lnTo>
                  <a:pt x="1572893" y="30907"/>
                </a:lnTo>
                <a:lnTo>
                  <a:pt x="1799545" y="20126"/>
                </a:lnTo>
                <a:lnTo>
                  <a:pt x="1903158" y="0"/>
                </a:lnTo>
                <a:lnTo>
                  <a:pt x="1940407" y="30907"/>
                </a:lnTo>
                <a:close/>
              </a:path>
              <a:path w="2171065" h="332105">
                <a:moveTo>
                  <a:pt x="0" y="332064"/>
                </a:moveTo>
                <a:lnTo>
                  <a:pt x="380632" y="86969"/>
                </a:lnTo>
                <a:lnTo>
                  <a:pt x="587137" y="38093"/>
                </a:lnTo>
                <a:lnTo>
                  <a:pt x="741117" y="17969"/>
                </a:lnTo>
                <a:lnTo>
                  <a:pt x="914524" y="7906"/>
                </a:lnTo>
                <a:lnTo>
                  <a:pt x="1108077" y="7906"/>
                </a:lnTo>
                <a:lnTo>
                  <a:pt x="1339046" y="23000"/>
                </a:lnTo>
                <a:lnTo>
                  <a:pt x="1572893" y="30907"/>
                </a:lnTo>
                <a:lnTo>
                  <a:pt x="1940407" y="30907"/>
                </a:lnTo>
                <a:lnTo>
                  <a:pt x="2170823" y="222094"/>
                </a:lnTo>
                <a:lnTo>
                  <a:pt x="2050984" y="250126"/>
                </a:lnTo>
                <a:lnTo>
                  <a:pt x="564111" y="250126"/>
                </a:lnTo>
                <a:lnTo>
                  <a:pt x="363364" y="265220"/>
                </a:lnTo>
                <a:lnTo>
                  <a:pt x="136712" y="293251"/>
                </a:lnTo>
                <a:lnTo>
                  <a:pt x="0" y="332064"/>
                </a:lnTo>
                <a:close/>
              </a:path>
              <a:path w="2171065" h="332105">
                <a:moveTo>
                  <a:pt x="1565698" y="298282"/>
                </a:moveTo>
                <a:lnTo>
                  <a:pt x="1345522" y="298282"/>
                </a:lnTo>
                <a:lnTo>
                  <a:pt x="1164920" y="291096"/>
                </a:lnTo>
                <a:lnTo>
                  <a:pt x="731043" y="250126"/>
                </a:lnTo>
                <a:lnTo>
                  <a:pt x="2050984" y="250126"/>
                </a:lnTo>
                <a:lnTo>
                  <a:pt x="1949927" y="273127"/>
                </a:lnTo>
                <a:lnTo>
                  <a:pt x="1779398" y="293251"/>
                </a:lnTo>
                <a:lnTo>
                  <a:pt x="1565698" y="298282"/>
                </a:lnTo>
                <a:close/>
              </a:path>
            </a:pathLst>
          </a:custGeom>
          <a:solidFill>
            <a:srgbClr val="BAD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363" y="78825"/>
            <a:ext cx="1688736" cy="1321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896" y="464629"/>
            <a:ext cx="56210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35" dirty="0"/>
              <a:t>Combinatorial</a:t>
            </a:r>
            <a:r>
              <a:rPr spc="-335" dirty="0"/>
              <a:t> </a:t>
            </a:r>
            <a:r>
              <a:rPr spc="-23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6163"/>
            <a:ext cx="7781290" cy="43159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5080" indent="-344170">
              <a:lnSpc>
                <a:spcPts val="3020"/>
              </a:lnSpc>
              <a:spcBef>
                <a:spcPts val="4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15" dirty="0">
                <a:latin typeface="Arial"/>
                <a:cs typeface="Arial"/>
              </a:rPr>
              <a:t>These </a:t>
            </a:r>
            <a:r>
              <a:rPr sz="2800" spc="-125" dirty="0">
                <a:latin typeface="Arial"/>
                <a:cs typeface="Arial"/>
              </a:rPr>
              <a:t>are </a:t>
            </a:r>
            <a:r>
              <a:rPr sz="2800" spc="-105" dirty="0">
                <a:latin typeface="Arial"/>
                <a:cs typeface="Arial"/>
              </a:rPr>
              <a:t>problems </a:t>
            </a:r>
            <a:r>
              <a:rPr sz="2800" spc="-10" dirty="0">
                <a:latin typeface="Arial"/>
                <a:cs typeface="Arial"/>
              </a:rPr>
              <a:t>that </a:t>
            </a:r>
            <a:r>
              <a:rPr sz="2800" spc="-215" dirty="0">
                <a:latin typeface="Arial"/>
                <a:cs typeface="Arial"/>
              </a:rPr>
              <a:t>ask </a:t>
            </a:r>
            <a:r>
              <a:rPr sz="2800" spc="-65" dirty="0">
                <a:latin typeface="Arial"/>
                <a:cs typeface="Arial"/>
              </a:rPr>
              <a:t>(explicitly </a:t>
            </a:r>
            <a:r>
              <a:rPr sz="2800" spc="-15" dirty="0">
                <a:latin typeface="Arial"/>
                <a:cs typeface="Arial"/>
              </a:rPr>
              <a:t>or</a:t>
            </a:r>
            <a:r>
              <a:rPr sz="2800" spc="-37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implicitly) 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find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70" dirty="0">
                <a:latin typeface="Arial"/>
                <a:cs typeface="Arial"/>
              </a:rPr>
              <a:t>combinatorial </a:t>
            </a:r>
            <a:r>
              <a:rPr sz="2800" spc="-60" dirty="0">
                <a:latin typeface="Arial"/>
                <a:cs typeface="Arial"/>
              </a:rPr>
              <a:t>object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such as: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lang="en-US" sz="2400" spc="-215" dirty="0">
                <a:latin typeface="Arial"/>
                <a:cs typeface="Arial"/>
              </a:rPr>
              <a:t>P</a:t>
            </a:r>
            <a:r>
              <a:rPr sz="2400" spc="-35" dirty="0">
                <a:latin typeface="Arial"/>
                <a:cs typeface="Arial"/>
              </a:rPr>
              <a:t>ermutation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lang="en-US" sz="2400" spc="-215" dirty="0">
                <a:latin typeface="Arial"/>
                <a:cs typeface="Arial"/>
              </a:rPr>
              <a:t>C</a:t>
            </a:r>
            <a:r>
              <a:rPr sz="2400" spc="-60" dirty="0">
                <a:latin typeface="Arial"/>
                <a:cs typeface="Arial"/>
              </a:rPr>
              <a:t>ombination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3300" dirty="0">
              <a:latin typeface="Times New Roman"/>
              <a:cs typeface="Times New Roman"/>
            </a:endParaRPr>
          </a:p>
          <a:p>
            <a:pPr marL="356870" marR="718185" indent="-344170">
              <a:lnSpc>
                <a:spcPts val="3020"/>
              </a:lnSpc>
              <a:buChar char="•"/>
              <a:tabLst>
                <a:tab pos="356870" algn="l"/>
                <a:tab pos="357505" algn="l"/>
              </a:tabLst>
            </a:pPr>
            <a:r>
              <a:rPr sz="2800" spc="-135" dirty="0">
                <a:latin typeface="Arial"/>
                <a:cs typeface="Arial"/>
              </a:rPr>
              <a:t>That </a:t>
            </a:r>
            <a:r>
              <a:rPr sz="2800" spc="-120" dirty="0">
                <a:latin typeface="Arial"/>
                <a:cs typeface="Arial"/>
              </a:rPr>
              <a:t>satisfies </a:t>
            </a:r>
            <a:r>
              <a:rPr sz="2800" spc="-70" dirty="0">
                <a:latin typeface="Arial"/>
                <a:cs typeface="Arial"/>
              </a:rPr>
              <a:t>certain </a:t>
            </a:r>
            <a:r>
              <a:rPr sz="2800" spc="-95" dirty="0">
                <a:latin typeface="Arial"/>
                <a:cs typeface="Arial"/>
              </a:rPr>
              <a:t>constraints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10" dirty="0">
                <a:latin typeface="Arial"/>
                <a:cs typeface="Arial"/>
              </a:rPr>
              <a:t>has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some  </a:t>
            </a:r>
            <a:r>
              <a:rPr sz="2800" spc="-114" dirty="0">
                <a:latin typeface="Arial"/>
                <a:cs typeface="Arial"/>
              </a:rPr>
              <a:t>desired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property.</a:t>
            </a:r>
            <a:endParaRPr sz="28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15" dirty="0">
                <a:latin typeface="Arial"/>
                <a:cs typeface="Arial"/>
              </a:rPr>
              <a:t>E.g.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Char char="–"/>
              <a:tabLst>
                <a:tab pos="756920" algn="l"/>
              </a:tabLst>
            </a:pPr>
            <a:r>
              <a:rPr sz="2400" spc="-135" dirty="0">
                <a:latin typeface="Arial"/>
                <a:cs typeface="Arial"/>
              </a:rPr>
              <a:t>Traveling </a:t>
            </a:r>
            <a:r>
              <a:rPr sz="2400" spc="-155" dirty="0">
                <a:latin typeface="Arial"/>
                <a:cs typeface="Arial"/>
              </a:rPr>
              <a:t>Salesperson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problem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222" y="580453"/>
            <a:ext cx="60852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Arial"/>
                <a:cs typeface="Arial"/>
              </a:rPr>
              <a:t>Traveling </a:t>
            </a:r>
            <a:r>
              <a:rPr sz="3200" spc="-10" dirty="0">
                <a:latin typeface="Arial"/>
                <a:cs typeface="Arial"/>
              </a:rPr>
              <a:t>Salesperson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Problem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2245" y="1941136"/>
            <a:ext cx="6179262" cy="344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030" y="464629"/>
            <a:ext cx="45827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10" dirty="0"/>
              <a:t>Algorithms</a:t>
            </a:r>
            <a:r>
              <a:rPr spc="-370" dirty="0"/>
              <a:t> </a:t>
            </a:r>
            <a:r>
              <a:rPr spc="-20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674"/>
            <a:ext cx="7957820" cy="30118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b="1" spc="-110" dirty="0">
                <a:latin typeface="Trebuchet MS"/>
                <a:cs typeface="Trebuchet MS"/>
              </a:rPr>
              <a:t>How </a:t>
            </a:r>
            <a:r>
              <a:rPr sz="2800" b="1" spc="-114" dirty="0">
                <a:latin typeface="Trebuchet MS"/>
                <a:cs typeface="Trebuchet MS"/>
              </a:rPr>
              <a:t>to </a:t>
            </a:r>
            <a:r>
              <a:rPr sz="2800" b="1" spc="-185" dirty="0">
                <a:latin typeface="Trebuchet MS"/>
                <a:cs typeface="Trebuchet MS"/>
              </a:rPr>
              <a:t>analyze </a:t>
            </a:r>
            <a:r>
              <a:rPr sz="2800" b="1" spc="-125" dirty="0">
                <a:latin typeface="Trebuchet MS"/>
                <a:cs typeface="Trebuchet MS"/>
              </a:rPr>
              <a:t>an</a:t>
            </a:r>
            <a:r>
              <a:rPr sz="2800" b="1" spc="-55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algorithm?</a:t>
            </a:r>
            <a:endParaRPr sz="2800">
              <a:latin typeface="Trebuchet MS"/>
              <a:cs typeface="Trebuchet MS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10" dirty="0">
                <a:latin typeface="Arial"/>
                <a:cs typeface="Arial"/>
              </a:rPr>
              <a:t>Predicting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resources</a:t>
            </a:r>
            <a:r>
              <a:rPr sz="2800" b="1" spc="-2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Arial"/>
                <a:cs typeface="Arial"/>
              </a:rPr>
              <a:t>that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algorithm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requires: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95"/>
              </a:spcBef>
              <a:buChar char="–"/>
              <a:tabLst>
                <a:tab pos="756920" algn="l"/>
              </a:tabLst>
            </a:pPr>
            <a:r>
              <a:rPr sz="2400" spc="-5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60"/>
              </a:spcBef>
              <a:buChar char="–"/>
              <a:tabLst>
                <a:tab pos="756920" algn="l"/>
              </a:tabLst>
            </a:pPr>
            <a:r>
              <a:rPr sz="2400" spc="-105" dirty="0">
                <a:latin typeface="Arial"/>
                <a:cs typeface="Arial"/>
              </a:rPr>
              <a:t>Communications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Bandwidth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55"/>
              </a:spcBef>
              <a:buChar char="–"/>
              <a:tabLst>
                <a:tab pos="756920" algn="l"/>
              </a:tabLst>
            </a:pPr>
            <a:r>
              <a:rPr sz="2400" spc="-80" dirty="0">
                <a:latin typeface="Arial"/>
                <a:cs typeface="Arial"/>
              </a:rPr>
              <a:t>Computational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286" y="464629"/>
            <a:ext cx="65849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10" dirty="0"/>
              <a:t>Algorithms </a:t>
            </a:r>
            <a:r>
              <a:rPr spc="-200" dirty="0"/>
              <a:t>Analysis</a:t>
            </a:r>
            <a:r>
              <a:rPr spc="-475" dirty="0"/>
              <a:t> </a:t>
            </a:r>
            <a:r>
              <a:rPr spc="-320" dirty="0"/>
              <a:t>(Cont...)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8836"/>
            <a:ext cx="7479665" cy="3623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622300" algn="l"/>
                <a:tab pos="622935" algn="l"/>
              </a:tabLst>
            </a:pPr>
            <a:r>
              <a:rPr sz="3200" spc="-229" dirty="0">
                <a:latin typeface="Arial"/>
                <a:cs typeface="Arial"/>
              </a:rPr>
              <a:t>Two </a:t>
            </a:r>
            <a:r>
              <a:rPr sz="3200" spc="-140" dirty="0">
                <a:latin typeface="Arial"/>
                <a:cs typeface="Arial"/>
              </a:rPr>
              <a:t>parameters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150" dirty="0">
                <a:latin typeface="Arial"/>
                <a:cs typeface="Arial"/>
              </a:rPr>
              <a:t>measuring </a:t>
            </a:r>
            <a:r>
              <a:rPr sz="3200" spc="-100" dirty="0">
                <a:latin typeface="Arial"/>
                <a:cs typeface="Arial"/>
              </a:rPr>
              <a:t>algorithm’s  efficiency</a:t>
            </a:r>
            <a:endParaRPr sz="320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70" dirty="0">
                <a:latin typeface="Arial"/>
                <a:cs typeface="Arial"/>
              </a:rPr>
              <a:t>Time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Efficiency</a:t>
            </a:r>
            <a:endParaRPr sz="3200" dirty="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685"/>
              </a:spcBef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sz="2800" spc="-120" dirty="0">
                <a:latin typeface="Arial"/>
                <a:cs typeface="Arial"/>
              </a:rPr>
              <a:t>How </a:t>
            </a:r>
            <a:r>
              <a:rPr sz="2800" spc="-85" dirty="0">
                <a:latin typeface="Arial"/>
                <a:cs typeface="Arial"/>
              </a:rPr>
              <a:t>fast </a:t>
            </a:r>
            <a:r>
              <a:rPr sz="2800" spc="-150" dirty="0">
                <a:latin typeface="Arial"/>
                <a:cs typeface="Arial"/>
              </a:rPr>
              <a:t>an </a:t>
            </a:r>
            <a:r>
              <a:rPr sz="2800" spc="-55" dirty="0">
                <a:latin typeface="Arial"/>
                <a:cs typeface="Arial"/>
              </a:rPr>
              <a:t>algorithm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5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question </a:t>
            </a:r>
            <a:r>
              <a:rPr sz="2800" spc="-120" dirty="0">
                <a:latin typeface="Arial"/>
                <a:cs typeface="Arial"/>
              </a:rPr>
              <a:t>runs</a:t>
            </a:r>
            <a:endParaRPr sz="280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295" dirty="0">
                <a:latin typeface="Arial"/>
                <a:cs typeface="Arial"/>
              </a:rPr>
              <a:t>Space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Efficiency</a:t>
            </a:r>
            <a:endParaRPr sz="3200" dirty="0">
              <a:latin typeface="Arial"/>
              <a:cs typeface="Arial"/>
            </a:endParaRPr>
          </a:p>
          <a:p>
            <a:pPr marL="1003300" marR="376555" lvl="1" indent="-533400">
              <a:lnSpc>
                <a:spcPct val="100000"/>
              </a:lnSpc>
              <a:spcBef>
                <a:spcPts val="685"/>
              </a:spcBef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800" spc="35" dirty="0">
                <a:latin typeface="Arial"/>
                <a:cs typeface="Arial"/>
              </a:rPr>
              <a:t>It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deals </a:t>
            </a:r>
            <a:r>
              <a:rPr sz="2800" spc="20" dirty="0">
                <a:latin typeface="Arial"/>
                <a:cs typeface="Arial"/>
              </a:rPr>
              <a:t>with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extra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space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algorithm  </a:t>
            </a:r>
            <a:r>
              <a:rPr sz="2800" spc="-100" dirty="0">
                <a:latin typeface="Arial"/>
                <a:cs typeface="Arial"/>
              </a:rPr>
              <a:t>requires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07754"/>
              </p:ext>
            </p:extLst>
          </p:nvPr>
        </p:nvGraphicFramePr>
        <p:xfrm>
          <a:off x="304800" y="1371601"/>
          <a:ext cx="8610600" cy="5049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8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Module Content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01/02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Introduction to Data structures and algorithms and time complexity  analysis Big O notation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03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Stacks and Queues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Linked Lists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Session 05</a:t>
                      </a: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Quiz 1, </a:t>
                      </a:r>
                      <a:r>
                        <a:rPr lang="en-US" sz="2000" b="1" dirty="0">
                          <a:effectLst/>
                        </a:rPr>
                        <a:t>Linear and Binary Search</a:t>
                      </a:r>
                      <a:endParaRPr lang="en-US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06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Sorting Algorithms: Simple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07/08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Sorting Algorithms: Advance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09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Recursion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10/11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Tree Concepts, Tree Traversal, Binary Search Tree</a:t>
                      </a:r>
                      <a:endParaRPr lang="en-US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93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12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Recap and Model Paper Discussion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Final Quiz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2"/>
          <p:cNvSpPr txBox="1">
            <a:spLocks/>
          </p:cNvSpPr>
          <p:nvPr/>
        </p:nvSpPr>
        <p:spPr>
          <a:xfrm>
            <a:off x="3291992" y="464629"/>
            <a:ext cx="2956408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3200" b="1" spc="-210" dirty="0"/>
              <a:t>Session Plan</a:t>
            </a:r>
          </a:p>
        </p:txBody>
      </p:sp>
    </p:spTree>
    <p:extLst>
      <p:ext uri="{BB962C8B-B14F-4D97-AF65-F5344CB8AC3E}">
        <p14:creationId xmlns:p14="http://schemas.microsoft.com/office/powerpoint/2010/main" val="168032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526" y="495109"/>
            <a:ext cx="78257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80" dirty="0"/>
              <a:t>Algorithms </a:t>
            </a:r>
            <a:r>
              <a:rPr sz="4000" spc="-285" dirty="0"/>
              <a:t>Time </a:t>
            </a:r>
            <a:r>
              <a:rPr sz="4000" spc="-240" dirty="0"/>
              <a:t>Complexity</a:t>
            </a:r>
            <a:r>
              <a:rPr sz="4000" spc="-570" dirty="0"/>
              <a:t> </a:t>
            </a:r>
            <a:r>
              <a:rPr sz="4000" spc="-180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7664"/>
            <a:ext cx="7345680" cy="3792854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489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spc="-204" dirty="0">
                <a:latin typeface="Arial"/>
                <a:cs typeface="Arial"/>
              </a:rPr>
              <a:t>We </a:t>
            </a:r>
            <a:r>
              <a:rPr sz="2800" spc="-90" dirty="0">
                <a:latin typeface="Arial"/>
                <a:cs typeface="Arial"/>
              </a:rPr>
              <a:t>do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</a:t>
            </a:r>
            <a:endParaRPr sz="28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325"/>
              </a:spcBef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400" spc="-75" dirty="0">
                <a:latin typeface="Arial"/>
                <a:cs typeface="Arial"/>
              </a:rPr>
              <a:t>Determine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actual </a:t>
            </a:r>
            <a:r>
              <a:rPr sz="2400" spc="-6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340" dirty="0">
                <a:latin typeface="Arial"/>
                <a:cs typeface="Arial"/>
              </a:rPr>
              <a:t>CPU </a:t>
            </a:r>
            <a:r>
              <a:rPr sz="2400" spc="-155" dirty="0">
                <a:latin typeface="Arial"/>
                <a:cs typeface="Arial"/>
              </a:rPr>
              <a:t>cycles</a:t>
            </a:r>
            <a:endParaRPr sz="24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290"/>
              </a:spcBef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400" spc="-90" dirty="0">
                <a:latin typeface="Arial"/>
                <a:cs typeface="Arial"/>
              </a:rPr>
              <a:t>Want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to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count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every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instruction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executed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"/>
            </a:pPr>
            <a:endParaRPr sz="3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  <a:tab pos="622300" algn="l"/>
              </a:tabLst>
            </a:pPr>
            <a:r>
              <a:rPr sz="2800" spc="-204" dirty="0">
                <a:latin typeface="Arial"/>
                <a:cs typeface="Arial"/>
              </a:rPr>
              <a:t>We </a:t>
            </a:r>
            <a:r>
              <a:rPr sz="2800" spc="-55" dirty="0">
                <a:latin typeface="Arial"/>
                <a:cs typeface="Arial"/>
              </a:rPr>
              <a:t>want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measure </a:t>
            </a:r>
            <a:r>
              <a:rPr sz="2800" spc="-10" dirty="0">
                <a:latin typeface="Arial"/>
                <a:cs typeface="Arial"/>
              </a:rPr>
              <a:t>that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85" dirty="0">
                <a:latin typeface="Arial"/>
                <a:cs typeface="Arial"/>
              </a:rPr>
              <a:t>independent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325"/>
              </a:spcBef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400" spc="-90" dirty="0">
                <a:latin typeface="Arial"/>
                <a:cs typeface="Arial"/>
              </a:rPr>
              <a:t>Computer</a:t>
            </a:r>
            <a:endParaRPr sz="24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290"/>
              </a:spcBef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400" spc="-114" dirty="0">
                <a:latin typeface="Arial"/>
                <a:cs typeface="Arial"/>
              </a:rPr>
              <a:t>Programming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290"/>
              </a:spcBef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400" spc="-110" dirty="0">
                <a:latin typeface="Arial"/>
                <a:cs typeface="Arial"/>
              </a:rPr>
              <a:t>Programmer</a:t>
            </a:r>
            <a:endParaRPr sz="24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285"/>
              </a:spcBef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400" spc="-95" dirty="0">
                <a:latin typeface="Arial"/>
                <a:cs typeface="Arial"/>
              </a:rPr>
              <a:t>Compiler </a:t>
            </a:r>
            <a:r>
              <a:rPr sz="2400" spc="-135" dirty="0">
                <a:latin typeface="Arial"/>
                <a:cs typeface="Arial"/>
              </a:rPr>
              <a:t>used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coding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582" y="495109"/>
            <a:ext cx="56527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10" dirty="0"/>
              <a:t>Definition: </a:t>
            </a:r>
            <a:r>
              <a:rPr sz="4000" spc="-170" dirty="0"/>
              <a:t>Data</a:t>
            </a:r>
            <a:r>
              <a:rPr sz="4000" spc="-490" dirty="0"/>
              <a:t> </a:t>
            </a:r>
            <a:r>
              <a:rPr sz="4000" spc="-240" dirty="0"/>
              <a:t>Structures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4076"/>
            <a:ext cx="807593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A data structure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systematic </a:t>
            </a:r>
            <a:r>
              <a:rPr sz="2400" b="1" spc="15" dirty="0">
                <a:latin typeface="Arial"/>
                <a:cs typeface="Arial"/>
              </a:rPr>
              <a:t>way </a:t>
            </a:r>
            <a:r>
              <a:rPr sz="2400" b="1" spc="-5" dirty="0">
                <a:latin typeface="Arial"/>
                <a:cs typeface="Arial"/>
              </a:rPr>
              <a:t>of organizing and  </a:t>
            </a:r>
            <a:r>
              <a:rPr sz="2400" b="1" dirty="0">
                <a:latin typeface="Arial"/>
                <a:cs typeface="Arial"/>
              </a:rPr>
              <a:t>accessing </a:t>
            </a:r>
            <a:r>
              <a:rPr sz="2400" b="1" spc="-5" dirty="0">
                <a:latin typeface="Arial"/>
                <a:cs typeface="Arial"/>
              </a:rPr>
              <a:t>data </a:t>
            </a:r>
            <a:r>
              <a:rPr sz="2400" b="1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a specific relationship between  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Why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structures?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marR="8255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Main </a:t>
            </a:r>
            <a:r>
              <a:rPr sz="2400" dirty="0">
                <a:latin typeface="Arial"/>
                <a:cs typeface="Arial"/>
              </a:rPr>
              <a:t>purpose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write </a:t>
            </a:r>
            <a:r>
              <a:rPr sz="2400" spc="-5" dirty="0">
                <a:latin typeface="Arial"/>
                <a:cs typeface="Arial"/>
              </a:rPr>
              <a:t>efficient programs. </a:t>
            </a:r>
            <a:r>
              <a:rPr sz="2400" dirty="0">
                <a:latin typeface="Arial"/>
                <a:cs typeface="Arial"/>
              </a:rPr>
              <a:t>In order </a:t>
            </a:r>
            <a:r>
              <a:rPr sz="2400" spc="-20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10" dirty="0">
                <a:latin typeface="Arial"/>
                <a:cs typeface="Arial"/>
              </a:rPr>
              <a:t>that, </a:t>
            </a: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needs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organize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 in </a:t>
            </a:r>
            <a:r>
              <a:rPr sz="2400" dirty="0">
                <a:latin typeface="Arial"/>
                <a:cs typeface="Arial"/>
              </a:rPr>
              <a:t>such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way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can be accessed and manipulated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efficiently.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341" y="464629"/>
            <a:ext cx="55619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Data </a:t>
            </a:r>
            <a:r>
              <a:rPr spc="-275" dirty="0"/>
              <a:t>Structures</a:t>
            </a:r>
            <a:r>
              <a:rPr spc="-434" dirty="0"/>
              <a:t> </a:t>
            </a:r>
            <a:r>
              <a:rPr spc="-240"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5203"/>
            <a:ext cx="8075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1402080" algn="l"/>
                <a:tab pos="2722245" algn="l"/>
                <a:tab pos="3072765" algn="l"/>
                <a:tab pos="3545204" algn="l"/>
                <a:tab pos="5288280" algn="l"/>
                <a:tab pos="5675630" algn="l"/>
                <a:tab pos="639762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a</a:t>
            </a:r>
            <a:r>
              <a:rPr sz="2400" spc="-20" dirty="0">
                <a:latin typeface="Arial"/>
                <a:cs typeface="Arial"/>
              </a:rPr>
              <a:t>gg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d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c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ts  that together constitute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meaningful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whole.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48788"/>
            <a:ext cx="137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768350" algn="l"/>
              </a:tabLst>
            </a:pP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da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804" y="2748788"/>
            <a:ext cx="6495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3670" algn="l"/>
                <a:tab pos="1868805" algn="l"/>
                <a:tab pos="2265045" algn="l"/>
                <a:tab pos="3029585" algn="l"/>
                <a:tab pos="3514725" algn="l"/>
                <a:tab pos="5029200" algn="l"/>
                <a:tab pos="5852160" algn="l"/>
                <a:tab pos="6312535" algn="l"/>
              </a:tabLst>
            </a:pP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2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tu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w</a:t>
            </a:r>
            <a:r>
              <a:rPr sz="2400" spc="2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	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a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da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14547"/>
            <a:ext cx="807593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computer's memory or other </a:t>
            </a:r>
            <a:r>
              <a:rPr sz="2400" spc="-5" dirty="0">
                <a:latin typeface="Arial"/>
                <a:cs typeface="Arial"/>
              </a:rPr>
              <a:t>disk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marR="5080" indent="-344170" algn="just">
              <a:lnSpc>
                <a:spcPct val="100000"/>
              </a:lnSpc>
              <a:buChar char="•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A data </a:t>
            </a:r>
            <a:r>
              <a:rPr sz="2400" spc="-5" dirty="0">
                <a:latin typeface="Arial"/>
                <a:cs typeface="Arial"/>
              </a:rPr>
              <a:t>structure is a collection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data, </a:t>
            </a:r>
            <a:r>
              <a:rPr sz="2400" spc="-10" dirty="0">
                <a:latin typeface="Arial"/>
                <a:cs typeface="Arial"/>
              </a:rPr>
              <a:t>organized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that  items can be </a:t>
            </a:r>
            <a:r>
              <a:rPr sz="2400" spc="-5" dirty="0">
                <a:latin typeface="Arial"/>
                <a:cs typeface="Arial"/>
              </a:rPr>
              <a:t>stored and </a:t>
            </a:r>
            <a:r>
              <a:rPr sz="2400" spc="-10" dirty="0">
                <a:latin typeface="Arial"/>
                <a:cs typeface="Arial"/>
              </a:rPr>
              <a:t>retrieved </a:t>
            </a:r>
            <a:r>
              <a:rPr sz="2400" dirty="0">
                <a:latin typeface="Arial"/>
                <a:cs typeface="Arial"/>
              </a:rPr>
              <a:t>by some </a:t>
            </a:r>
            <a:r>
              <a:rPr sz="2400" spc="-5" dirty="0">
                <a:latin typeface="Arial"/>
                <a:cs typeface="Arial"/>
              </a:rPr>
              <a:t>fixed  </a:t>
            </a:r>
            <a:r>
              <a:rPr sz="2400" dirty="0">
                <a:latin typeface="Arial"/>
                <a:cs typeface="Arial"/>
              </a:rPr>
              <a:t>techniques.</a:t>
            </a:r>
            <a:endParaRPr sz="2400">
              <a:latin typeface="Arial"/>
              <a:cs typeface="Arial"/>
            </a:endParaRPr>
          </a:p>
          <a:p>
            <a:pPr marL="356870" marR="10795" indent="-34417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Suppose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are hired </a:t>
            </a:r>
            <a:r>
              <a:rPr sz="2400" spc="-1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a </a:t>
            </a:r>
            <a:r>
              <a:rPr sz="2400" dirty="0">
                <a:latin typeface="Arial"/>
                <a:cs typeface="Arial"/>
              </a:rPr>
              <a:t>database </a:t>
            </a:r>
            <a:r>
              <a:rPr sz="2400" spc="-15" dirty="0">
                <a:latin typeface="Arial"/>
                <a:cs typeface="Arial"/>
              </a:rPr>
              <a:t>of  </a:t>
            </a:r>
            <a:r>
              <a:rPr sz="2400" spc="5" dirty="0">
                <a:latin typeface="Arial"/>
                <a:cs typeface="Arial"/>
              </a:rPr>
              <a:t>names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company's management 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employees.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485" y="464629"/>
            <a:ext cx="63106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85" dirty="0"/>
              <a:t>Example </a:t>
            </a:r>
            <a:r>
              <a:rPr spc="-195" dirty="0"/>
              <a:t>of Data</a:t>
            </a:r>
            <a:r>
              <a:rPr spc="-455" dirty="0"/>
              <a:t> </a:t>
            </a:r>
            <a:r>
              <a:rPr spc="-27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076"/>
            <a:ext cx="667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make </a:t>
            </a:r>
            <a:r>
              <a:rPr sz="2400" spc="-5" dirty="0">
                <a:latin typeface="Arial"/>
                <a:cs typeface="Arial"/>
              </a:rPr>
              <a:t>a list. </a:t>
            </a:r>
            <a:r>
              <a:rPr sz="2400" spc="-8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also </a:t>
            </a:r>
            <a:r>
              <a:rPr sz="2400" dirty="0">
                <a:latin typeface="Arial"/>
                <a:cs typeface="Arial"/>
              </a:rPr>
              <a:t>make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743200"/>
            <a:ext cx="3483500" cy="2660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2743200"/>
            <a:ext cx="3886060" cy="2209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847" y="495109"/>
            <a:ext cx="75260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4" dirty="0"/>
              <a:t>Example </a:t>
            </a:r>
            <a:r>
              <a:rPr sz="4000" spc="-160" dirty="0"/>
              <a:t>of </a:t>
            </a:r>
            <a:r>
              <a:rPr sz="4000" spc="-170" dirty="0"/>
              <a:t>Data </a:t>
            </a:r>
            <a:r>
              <a:rPr sz="4000" spc="-240" dirty="0"/>
              <a:t>Structures</a:t>
            </a:r>
            <a:r>
              <a:rPr sz="4000" spc="-720" dirty="0"/>
              <a:t> </a:t>
            </a:r>
            <a:r>
              <a:rPr sz="4000" spc="-204" dirty="0"/>
              <a:t>(Cont…)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4076"/>
            <a:ext cx="697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use stack </a:t>
            </a:r>
            <a:r>
              <a:rPr sz="2400" spc="-5" dirty="0">
                <a:latin typeface="Arial"/>
                <a:cs typeface="Arial"/>
              </a:rPr>
              <a:t>data-structure </a:t>
            </a:r>
            <a:r>
              <a:rPr sz="2400" dirty="0">
                <a:latin typeface="Arial"/>
                <a:cs typeface="Arial"/>
              </a:rPr>
              <a:t>as Hanoi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tower.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2169388"/>
            <a:ext cx="4419600" cy="194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4495800"/>
            <a:ext cx="4419574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264" y="464629"/>
            <a:ext cx="5809336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Data </a:t>
            </a:r>
            <a:r>
              <a:rPr spc="-270" dirty="0"/>
              <a:t>Structures</a:t>
            </a:r>
            <a:r>
              <a:rPr spc="-470" dirty="0"/>
              <a:t> </a:t>
            </a:r>
            <a:r>
              <a:rPr spc="-3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076"/>
            <a:ext cx="8077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There are several </a:t>
            </a:r>
            <a:r>
              <a:rPr sz="2400" dirty="0">
                <a:latin typeface="Arial"/>
                <a:cs typeface="Arial"/>
              </a:rPr>
              <a:t>common </a:t>
            </a:r>
            <a:r>
              <a:rPr sz="2400" spc="-5" dirty="0">
                <a:latin typeface="Arial"/>
                <a:cs typeface="Arial"/>
              </a:rPr>
              <a:t>data structures: </a:t>
            </a:r>
            <a:r>
              <a:rPr sz="2400" spc="-10" dirty="0">
                <a:latin typeface="Arial"/>
                <a:cs typeface="Arial"/>
              </a:rPr>
              <a:t>arrays,  </a:t>
            </a:r>
            <a:r>
              <a:rPr sz="2400" spc="-5" dirty="0">
                <a:latin typeface="Arial"/>
                <a:cs typeface="Arial"/>
              </a:rPr>
              <a:t>linked lists, </a:t>
            </a:r>
            <a:r>
              <a:rPr sz="2400" dirty="0">
                <a:latin typeface="Arial"/>
                <a:cs typeface="Arial"/>
              </a:rPr>
              <a:t>queues, stacks, </a:t>
            </a:r>
            <a:r>
              <a:rPr sz="2400" spc="-5" dirty="0">
                <a:latin typeface="Arial"/>
                <a:cs typeface="Arial"/>
              </a:rPr>
              <a:t>binary </a:t>
            </a:r>
            <a:r>
              <a:rPr sz="2400" dirty="0">
                <a:latin typeface="Arial"/>
                <a:cs typeface="Arial"/>
              </a:rPr>
              <a:t>trees, hash </a:t>
            </a:r>
            <a:r>
              <a:rPr sz="2400" spc="-5" dirty="0">
                <a:latin typeface="Arial"/>
                <a:cs typeface="Arial"/>
              </a:rPr>
              <a:t>tables, 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33420"/>
            <a:ext cx="223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1624965" algn="l"/>
              </a:tabLst>
            </a:pP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da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316" y="3233420"/>
            <a:ext cx="544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7839" algn="l"/>
                <a:tab pos="2679065" algn="l"/>
                <a:tab pos="3438525" algn="l"/>
                <a:tab pos="5111750" algn="l"/>
              </a:tabLst>
            </a:pPr>
            <a:r>
              <a:rPr sz="2400" spc="-2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uc</a:t>
            </a:r>
            <a:r>
              <a:rPr sz="2400" spc="-3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2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363" y="3599179"/>
            <a:ext cx="7733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either </a:t>
            </a:r>
            <a:r>
              <a:rPr sz="2400" b="1" i="1" spc="-5" dirty="0">
                <a:latin typeface="Arial"/>
                <a:cs typeface="Arial"/>
              </a:rPr>
              <a:t>linear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b="1" i="1" spc="-10" dirty="0">
                <a:latin typeface="Arial"/>
                <a:cs typeface="Arial"/>
              </a:rPr>
              <a:t>nonlinear </a:t>
            </a:r>
            <a:r>
              <a:rPr sz="2400" dirty="0">
                <a:latin typeface="Arial"/>
                <a:cs typeface="Arial"/>
              </a:rPr>
              <a:t>data </a:t>
            </a:r>
            <a:r>
              <a:rPr sz="2400" spc="-5" dirty="0">
                <a:latin typeface="Arial"/>
                <a:cs typeface="Arial"/>
              </a:rPr>
              <a:t>structures, based </a:t>
            </a:r>
            <a:r>
              <a:rPr sz="2400" dirty="0">
                <a:latin typeface="Arial"/>
                <a:cs typeface="Arial"/>
              </a:rPr>
              <a:t>on how  the data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conceptually </a:t>
            </a:r>
            <a:r>
              <a:rPr sz="2400" spc="-5" dirty="0">
                <a:latin typeface="Arial"/>
                <a:cs typeface="Arial"/>
              </a:rPr>
              <a:t>organized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aggregated.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830" y="464629"/>
            <a:ext cx="67691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Data </a:t>
            </a:r>
            <a:r>
              <a:rPr spc="-275" dirty="0"/>
              <a:t>Structures</a:t>
            </a:r>
            <a:r>
              <a:rPr spc="-459" dirty="0"/>
              <a:t> </a:t>
            </a:r>
            <a:r>
              <a:rPr spc="-235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3191" y="3526535"/>
            <a:ext cx="1712976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59" y="3483864"/>
            <a:ext cx="1612392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9" y="3572281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969" y="3572281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7019" y="3549904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0293" y="3117253"/>
            <a:ext cx="633095" cy="593725"/>
          </a:xfrm>
          <a:custGeom>
            <a:avLst/>
            <a:gdLst/>
            <a:ahLst/>
            <a:cxnLst/>
            <a:rect l="l" t="t" r="r" b="b"/>
            <a:pathLst>
              <a:path w="633094" h="593725">
                <a:moveTo>
                  <a:pt x="0" y="593521"/>
                </a:moveTo>
                <a:lnTo>
                  <a:pt x="6329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9088" y="2935223"/>
            <a:ext cx="1709927" cy="40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8855" y="2892551"/>
            <a:ext cx="847344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3210" y="2978759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403" y="274823"/>
                </a:lnTo>
                <a:lnTo>
                  <a:pt x="1574207" y="268889"/>
                </a:lnTo>
                <a:lnTo>
                  <a:pt x="1580142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2" y="16914"/>
                </a:lnTo>
                <a:lnTo>
                  <a:pt x="1574207" y="8110"/>
                </a:lnTo>
                <a:lnTo>
                  <a:pt x="1565403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3210" y="2978759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403" y="2175"/>
                </a:lnTo>
                <a:lnTo>
                  <a:pt x="1574207" y="8110"/>
                </a:lnTo>
                <a:lnTo>
                  <a:pt x="1580142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2" y="260085"/>
                </a:lnTo>
                <a:lnTo>
                  <a:pt x="1574207" y="268889"/>
                </a:lnTo>
                <a:lnTo>
                  <a:pt x="1565403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92260" y="2956382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55528" y="2424493"/>
            <a:ext cx="697865" cy="692785"/>
          </a:xfrm>
          <a:custGeom>
            <a:avLst/>
            <a:gdLst/>
            <a:ahLst/>
            <a:cxnLst/>
            <a:rect l="l" t="t" r="r" b="b"/>
            <a:pathLst>
              <a:path w="697864" h="692785">
                <a:moveTo>
                  <a:pt x="0" y="692759"/>
                </a:moveTo>
                <a:lnTo>
                  <a:pt x="69747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8991" y="2240279"/>
            <a:ext cx="1709927" cy="408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00" y="2197607"/>
            <a:ext cx="1426464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00" y="22860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4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0880" y="2240279"/>
            <a:ext cx="1709927" cy="408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4176" y="2197607"/>
            <a:ext cx="783335" cy="402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4481" y="22860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4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933950" y="2266950"/>
          <a:ext cx="3733799" cy="27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430">
                <a:tc rowSpan="2">
                  <a:txBody>
                    <a:bodyPr/>
                    <a:lstStyle/>
                    <a:p>
                      <a:pPr marL="265430">
                        <a:lnSpc>
                          <a:spcPts val="1850"/>
                        </a:lnSpc>
                      </a:pPr>
                      <a:r>
                        <a:rPr sz="16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Direct</a:t>
                      </a:r>
                      <a:r>
                        <a:rPr sz="16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735" algn="ctr">
                        <a:lnSpc>
                          <a:spcPts val="1850"/>
                        </a:lnSpc>
                      </a:pPr>
                      <a:r>
                        <a:rPr sz="16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Array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255528" y="3117253"/>
            <a:ext cx="659130" cy="465455"/>
          </a:xfrm>
          <a:custGeom>
            <a:avLst/>
            <a:gdLst/>
            <a:ahLst/>
            <a:cxnLst/>
            <a:rect l="l" t="t" r="r" b="b"/>
            <a:pathLst>
              <a:path w="659129" h="465454">
                <a:moveTo>
                  <a:pt x="0" y="0"/>
                </a:moveTo>
                <a:lnTo>
                  <a:pt x="658698" y="4649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9367" y="3398520"/>
            <a:ext cx="1712976" cy="408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0600" y="3355847"/>
            <a:ext cx="1804416" cy="4023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4239" y="34436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403" y="274823"/>
                </a:lnTo>
                <a:lnTo>
                  <a:pt x="1574207" y="268889"/>
                </a:lnTo>
                <a:lnTo>
                  <a:pt x="1580142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2" y="16914"/>
                </a:lnTo>
                <a:lnTo>
                  <a:pt x="1574207" y="8110"/>
                </a:lnTo>
                <a:lnTo>
                  <a:pt x="1565403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4239" y="34436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403" y="2175"/>
                </a:lnTo>
                <a:lnTo>
                  <a:pt x="1574207" y="8110"/>
                </a:lnTo>
                <a:lnTo>
                  <a:pt x="1580142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2" y="260085"/>
                </a:lnTo>
                <a:lnTo>
                  <a:pt x="1574207" y="268889"/>
                </a:lnTo>
                <a:lnTo>
                  <a:pt x="1565403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59553" y="3421316"/>
            <a:ext cx="14890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Sequential</a:t>
            </a:r>
            <a:r>
              <a:rPr sz="16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96558" y="3186506"/>
            <a:ext cx="590550" cy="396240"/>
          </a:xfrm>
          <a:custGeom>
            <a:avLst/>
            <a:gdLst/>
            <a:ahLst/>
            <a:cxnLst/>
            <a:rect l="l" t="t" r="r" b="b"/>
            <a:pathLst>
              <a:path w="590550" h="396239">
                <a:moveTo>
                  <a:pt x="0" y="395681"/>
                </a:moveTo>
                <a:lnTo>
                  <a:pt x="59004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22592" y="3002279"/>
            <a:ext cx="1709927" cy="408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8183" y="2959607"/>
            <a:ext cx="615696" cy="402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6600" y="30480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6600" y="30480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05650" y="3025635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96558" y="3582187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04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22592" y="3398520"/>
            <a:ext cx="1709927" cy="408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23759" y="3355847"/>
            <a:ext cx="1304544" cy="4023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6600" y="34436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6600" y="34436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381862" y="3421316"/>
            <a:ext cx="98869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16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(LIFO)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96558" y="3582187"/>
            <a:ext cx="590550" cy="396240"/>
          </a:xfrm>
          <a:custGeom>
            <a:avLst/>
            <a:gdLst/>
            <a:ahLst/>
            <a:cxnLst/>
            <a:rect l="l" t="t" r="r" b="b"/>
            <a:pathLst>
              <a:path w="590550" h="396239">
                <a:moveTo>
                  <a:pt x="0" y="0"/>
                </a:moveTo>
                <a:lnTo>
                  <a:pt x="590042" y="3956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2592" y="3794759"/>
            <a:ext cx="1709927" cy="4053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62800" y="3752088"/>
            <a:ext cx="1429511" cy="4023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6600" y="383937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86600" y="383937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320901" y="3816997"/>
            <a:ext cx="11137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16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(FIFO)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40293" y="3710787"/>
            <a:ext cx="626745" cy="847725"/>
          </a:xfrm>
          <a:custGeom>
            <a:avLst/>
            <a:gdLst/>
            <a:ahLst/>
            <a:cxnLst/>
            <a:rect l="l" t="t" r="r" b="b"/>
            <a:pathLst>
              <a:path w="626744" h="847725">
                <a:moveTo>
                  <a:pt x="0" y="0"/>
                </a:moveTo>
                <a:lnTo>
                  <a:pt x="626706" y="84731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02992" y="4373879"/>
            <a:ext cx="1709928" cy="4084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28544" y="4331208"/>
            <a:ext cx="1255776" cy="4023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67000" y="44196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403" y="274823"/>
                </a:lnTo>
                <a:lnTo>
                  <a:pt x="1574207" y="268889"/>
                </a:lnTo>
                <a:lnTo>
                  <a:pt x="1580142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2" y="16914"/>
                </a:lnTo>
                <a:lnTo>
                  <a:pt x="1574207" y="8110"/>
                </a:lnTo>
                <a:lnTo>
                  <a:pt x="1565403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67000" y="44196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403" y="2175"/>
                </a:lnTo>
                <a:lnTo>
                  <a:pt x="1574207" y="8110"/>
                </a:lnTo>
                <a:lnTo>
                  <a:pt x="1580142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2" y="260085"/>
                </a:lnTo>
                <a:lnTo>
                  <a:pt x="1574207" y="268889"/>
                </a:lnTo>
                <a:lnTo>
                  <a:pt x="1565403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686050" y="4397222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5"/>
              </a:spcBef>
            </a:pP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Non-Linear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49318" y="4253306"/>
            <a:ext cx="704215" cy="304800"/>
          </a:xfrm>
          <a:custGeom>
            <a:avLst/>
            <a:gdLst/>
            <a:ahLst/>
            <a:cxnLst/>
            <a:rect l="l" t="t" r="r" b="b"/>
            <a:pathLst>
              <a:path w="704214" h="304800">
                <a:moveTo>
                  <a:pt x="0" y="304800"/>
                </a:moveTo>
                <a:lnTo>
                  <a:pt x="703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88991" y="4069079"/>
            <a:ext cx="1709927" cy="408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55335" y="4026408"/>
            <a:ext cx="777239" cy="4023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3000" y="41148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53000" y="41148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72050" y="4092422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49318" y="4558106"/>
            <a:ext cx="704215" cy="91440"/>
          </a:xfrm>
          <a:custGeom>
            <a:avLst/>
            <a:gdLst/>
            <a:ahLst/>
            <a:cxnLst/>
            <a:rect l="l" t="t" r="r" b="b"/>
            <a:pathLst>
              <a:path w="704214" h="91439">
                <a:moveTo>
                  <a:pt x="0" y="0"/>
                </a:moveTo>
                <a:lnTo>
                  <a:pt x="703694" y="90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88991" y="4465320"/>
            <a:ext cx="1709927" cy="4084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6735" y="4422647"/>
            <a:ext cx="1231391" cy="4023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53000" y="45104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3000" y="45104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972050" y="4488116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5"/>
              </a:spcBef>
            </a:pP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249318" y="4558106"/>
            <a:ext cx="704215" cy="487045"/>
          </a:xfrm>
          <a:custGeom>
            <a:avLst/>
            <a:gdLst/>
            <a:ahLst/>
            <a:cxnLst/>
            <a:rect l="l" t="t" r="r" b="b"/>
            <a:pathLst>
              <a:path w="704214" h="487045">
                <a:moveTo>
                  <a:pt x="0" y="0"/>
                </a:moveTo>
                <a:lnTo>
                  <a:pt x="703694" y="4865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88991" y="4861559"/>
            <a:ext cx="1709927" cy="4053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79135" y="4818888"/>
            <a:ext cx="926591" cy="4023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53000" y="490617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53000" y="490617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972050" y="4883797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Graphs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384" y="565213"/>
            <a:ext cx="61918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29" dirty="0"/>
              <a:t>Linear </a:t>
            </a:r>
            <a:r>
              <a:rPr sz="3200" spc="-175" dirty="0"/>
              <a:t>Vs </a:t>
            </a:r>
            <a:r>
              <a:rPr sz="3200" spc="-190" dirty="0"/>
              <a:t>Non-Linear </a:t>
            </a:r>
            <a:r>
              <a:rPr sz="3200" spc="-130" dirty="0"/>
              <a:t>Data</a:t>
            </a:r>
            <a:r>
              <a:rPr sz="3200" spc="-380" dirty="0"/>
              <a:t> </a:t>
            </a:r>
            <a:r>
              <a:rPr sz="3200" spc="-204" dirty="0"/>
              <a:t>Structures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390650"/>
          <a:ext cx="7467600" cy="3753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Linear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Structures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Non-Linear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Structures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9">
                <a:tc>
                  <a:txBody>
                    <a:bodyPr/>
                    <a:lstStyle/>
                    <a:p>
                      <a:pPr marL="97155" marR="8509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Array,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list,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queue,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stack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belong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category.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7155" marR="83185" algn="just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18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them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collection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that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stores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entries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sequence.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7155" marR="77470" algn="just">
                        <a:lnSpc>
                          <a:spcPct val="100000"/>
                        </a:lnSpc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18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differ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restrictions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they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place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entries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added,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removed,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accessed.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8425" marR="79375" indent="-635" algn="just">
                        <a:lnSpc>
                          <a:spcPct val="100000"/>
                        </a:lnSpc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Common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restrictions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include 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FIFO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LIFO.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800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Trees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graphs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classical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non-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structures.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7790" marR="80010">
                        <a:lnSpc>
                          <a:spcPct val="100000"/>
                        </a:lnSpc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entries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arranged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sequence,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rules.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504" y="464629"/>
            <a:ext cx="57988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0" dirty="0"/>
              <a:t>Common </a:t>
            </a:r>
            <a:r>
              <a:rPr spc="-270" dirty="0"/>
              <a:t>Examples</a:t>
            </a:r>
            <a:r>
              <a:rPr spc="-459" dirty="0"/>
              <a:t> </a:t>
            </a:r>
            <a:r>
              <a:rPr spc="-270" dirty="0"/>
              <a:t>Stack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524000"/>
            <a:ext cx="16764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3450" y="4191000"/>
            <a:ext cx="417195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1524000"/>
            <a:ext cx="1990725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12" y="1524101"/>
            <a:ext cx="2438387" cy="1773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600" y="3505200"/>
            <a:ext cx="2381250" cy="278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983" y="464629"/>
            <a:ext cx="61118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0" dirty="0"/>
              <a:t>Common </a:t>
            </a:r>
            <a:r>
              <a:rPr spc="-270" dirty="0"/>
              <a:t>Examples</a:t>
            </a:r>
            <a:r>
              <a:rPr spc="-480" dirty="0"/>
              <a:t> </a:t>
            </a:r>
            <a:r>
              <a:rPr spc="-250" dirty="0"/>
              <a:t>Queue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371600"/>
            <a:ext cx="3352800" cy="204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505200"/>
            <a:ext cx="3352800" cy="1730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371600"/>
            <a:ext cx="3657600" cy="2058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1703" y="5333999"/>
            <a:ext cx="2596896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3810000"/>
            <a:ext cx="3581171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732" y="464629"/>
            <a:ext cx="3684867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30" dirty="0"/>
              <a:t>Al</a:t>
            </a:r>
            <a:r>
              <a:rPr spc="-265" dirty="0"/>
              <a:t>g</a:t>
            </a:r>
            <a:r>
              <a:rPr spc="-140" dirty="0"/>
              <a:t>o</a:t>
            </a:r>
            <a:r>
              <a:rPr spc="-260" dirty="0"/>
              <a:t>ri</a:t>
            </a:r>
            <a:r>
              <a:rPr spc="-295" dirty="0"/>
              <a:t>t</a:t>
            </a:r>
            <a:r>
              <a:rPr spc="-265" dirty="0"/>
              <a:t>h</a:t>
            </a:r>
            <a:r>
              <a:rPr spc="-21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8836"/>
            <a:ext cx="8036559" cy="41921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95" dirty="0">
                <a:latin typeface="Arial"/>
                <a:cs typeface="Arial"/>
              </a:rPr>
              <a:t>An </a:t>
            </a:r>
            <a:r>
              <a:rPr sz="3200" spc="-65" dirty="0">
                <a:latin typeface="Arial"/>
                <a:cs typeface="Arial"/>
              </a:rPr>
              <a:t>algorithm </a:t>
            </a:r>
            <a:r>
              <a:rPr sz="3200" spc="-160" dirty="0">
                <a:latin typeface="Arial"/>
                <a:cs typeface="Arial"/>
              </a:rPr>
              <a:t>is </a:t>
            </a:r>
            <a:r>
              <a:rPr sz="3200" spc="-254" dirty="0">
                <a:latin typeface="Arial"/>
                <a:cs typeface="Arial"/>
              </a:rPr>
              <a:t>a </a:t>
            </a:r>
            <a:r>
              <a:rPr sz="3200" spc="-190" dirty="0">
                <a:latin typeface="Arial"/>
                <a:cs typeface="Arial"/>
              </a:rPr>
              <a:t>sequence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85" dirty="0">
                <a:latin typeface="Arial"/>
                <a:cs typeface="Arial"/>
              </a:rPr>
              <a:t>computational  </a:t>
            </a:r>
            <a:r>
              <a:rPr sz="3200" spc="-185" dirty="0">
                <a:latin typeface="Arial"/>
                <a:cs typeface="Arial"/>
              </a:rPr>
              <a:t>steps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transform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lang="en-US" sz="3200" spc="-40" dirty="0">
                <a:latin typeface="Arial"/>
                <a:cs typeface="Arial"/>
              </a:rPr>
              <a:t>an </a:t>
            </a:r>
            <a:r>
              <a:rPr sz="3200" spc="-20" dirty="0">
                <a:latin typeface="Arial"/>
                <a:cs typeface="Arial"/>
              </a:rPr>
              <a:t>input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into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lang="en-US" sz="3200" spc="-40" dirty="0">
                <a:latin typeface="Arial"/>
                <a:cs typeface="Arial"/>
              </a:rPr>
              <a:t>an </a:t>
            </a:r>
            <a:r>
              <a:rPr sz="3200" spc="-20" dirty="0">
                <a:latin typeface="Arial"/>
                <a:cs typeface="Arial"/>
              </a:rPr>
              <a:t>output.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90" dirty="0">
                <a:latin typeface="Trebuchet MS"/>
                <a:cs typeface="Trebuchet MS"/>
              </a:rPr>
              <a:t>Example</a:t>
            </a:r>
            <a:r>
              <a:rPr sz="3200" spc="-190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6285" algn="l"/>
              </a:tabLst>
            </a:pPr>
            <a:r>
              <a:rPr sz="2800" spc="-110" dirty="0">
                <a:latin typeface="Arial"/>
                <a:cs typeface="Arial"/>
              </a:rPr>
              <a:t>Sorting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Problem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6285" algn="l"/>
              </a:tabLst>
            </a:pPr>
            <a:r>
              <a:rPr sz="2800" spc="-45" dirty="0">
                <a:latin typeface="Arial"/>
                <a:cs typeface="Arial"/>
              </a:rPr>
              <a:t>Input: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lang="en-US" sz="2800" spc="-24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sequence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spc="-85" dirty="0">
                <a:latin typeface="Arial"/>
                <a:cs typeface="Arial"/>
              </a:rPr>
              <a:t>n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numbers</a:t>
            </a:r>
            <a:endParaRPr sz="2800" dirty="0">
              <a:latin typeface="Arial"/>
              <a:cs typeface="Arial"/>
            </a:endParaRPr>
          </a:p>
          <a:p>
            <a:pPr marL="755650" marR="36576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6285" algn="l"/>
              </a:tabLst>
            </a:pPr>
            <a:r>
              <a:rPr sz="2800" spc="-50" dirty="0">
                <a:latin typeface="Arial"/>
                <a:cs typeface="Arial"/>
              </a:rPr>
              <a:t>Output: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lang="en-US" sz="2800" spc="-2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permutation </a:t>
            </a:r>
            <a:r>
              <a:rPr sz="2800" spc="-80" dirty="0">
                <a:latin typeface="Arial"/>
                <a:cs typeface="Arial"/>
              </a:rPr>
              <a:t>(reordering)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input  </a:t>
            </a:r>
            <a:r>
              <a:rPr sz="2800" spc="-170" dirty="0">
                <a:latin typeface="Arial"/>
                <a:cs typeface="Arial"/>
              </a:rPr>
              <a:t>sequence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629"/>
            <a:ext cx="74650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165" dirty="0">
                <a:latin typeface="Arial"/>
                <a:cs typeface="Arial"/>
              </a:rPr>
              <a:t>Abstract </a:t>
            </a:r>
            <a:r>
              <a:rPr b="0" spc="-254" dirty="0">
                <a:latin typeface="Arial"/>
                <a:cs typeface="Arial"/>
              </a:rPr>
              <a:t>Data </a:t>
            </a:r>
            <a:r>
              <a:rPr b="0" spc="-370" dirty="0">
                <a:latin typeface="Arial"/>
                <a:cs typeface="Arial"/>
              </a:rPr>
              <a:t>Types</a:t>
            </a:r>
            <a:r>
              <a:rPr b="0" spc="-260" dirty="0">
                <a:latin typeface="Arial"/>
                <a:cs typeface="Arial"/>
              </a:rPr>
              <a:t> </a:t>
            </a:r>
            <a:r>
              <a:rPr b="0" spc="-350" dirty="0">
                <a:latin typeface="Arial"/>
                <a:cs typeface="Arial"/>
              </a:rPr>
              <a:t>(ADT)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0923"/>
            <a:ext cx="610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1228725" algn="l"/>
                <a:tab pos="2170430" algn="l"/>
                <a:tab pos="3145790" algn="l"/>
                <a:tab pos="4304030" algn="l"/>
                <a:tab pos="5873750" algn="l"/>
              </a:tabLst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irs</a:t>
            </a:r>
            <a:r>
              <a:rPr sz="2400" dirty="0">
                <a:latin typeface="Arial"/>
                <a:cs typeface="Arial"/>
              </a:rPr>
              <a:t>t	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w</a:t>
            </a:r>
            <a:r>
              <a:rPr sz="2400" spc="1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p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1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7116" y="1550923"/>
            <a:ext cx="171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spc="-10" dirty="0">
                <a:latin typeface="Arial"/>
                <a:cs typeface="Arial"/>
              </a:rPr>
              <a:t>to	</a:t>
            </a:r>
            <a:r>
              <a:rPr sz="2400" spc="-5" dirty="0">
                <a:latin typeface="Arial"/>
                <a:cs typeface="Arial"/>
              </a:rPr>
              <a:t>consider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843532"/>
            <a:ext cx="8075930" cy="39452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715" algn="just">
              <a:lnSpc>
                <a:spcPct val="800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problem</a:t>
            </a:r>
            <a:r>
              <a:rPr sz="2400" spc="-5" dirty="0">
                <a:latin typeface="Arial"/>
                <a:cs typeface="Arial"/>
              </a:rPr>
              <a:t>. Problems in real </a:t>
            </a:r>
            <a:r>
              <a:rPr sz="2400" dirty="0">
                <a:latin typeface="Arial"/>
                <a:cs typeface="Arial"/>
              </a:rPr>
              <a:t>life </a:t>
            </a:r>
            <a:r>
              <a:rPr sz="2400" spc="-5" dirty="0">
                <a:latin typeface="Arial"/>
                <a:cs typeface="Arial"/>
              </a:rPr>
              <a:t>are complicated.  Description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 problems in a simple, precise  language is required.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356870" marR="5080" indent="-344170" algn="just">
              <a:lnSpc>
                <a:spcPts val="2300"/>
              </a:lnSpc>
              <a:buChar char="•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Example: </a:t>
            </a:r>
            <a:r>
              <a:rPr sz="2400" spc="-5" dirty="0">
                <a:latin typeface="Arial"/>
                <a:cs typeface="Arial"/>
              </a:rPr>
              <a:t>consider a </a:t>
            </a:r>
            <a:r>
              <a:rPr sz="2400" spc="-10" dirty="0">
                <a:latin typeface="Arial"/>
                <a:cs typeface="Arial"/>
              </a:rPr>
              <a:t>program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manages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student  records.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University Administrator </a:t>
            </a:r>
            <a:r>
              <a:rPr sz="2400" dirty="0">
                <a:latin typeface="Arial"/>
                <a:cs typeface="Arial"/>
              </a:rPr>
              <a:t>asks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a  program </a:t>
            </a:r>
            <a:r>
              <a:rPr sz="2400" spc="-15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allows to administer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students in a  class.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6870" marR="5080" indent="-344170" algn="just">
              <a:lnSpc>
                <a:spcPct val="85800"/>
              </a:lnSpc>
              <a:buChar char="•"/>
              <a:tabLst>
                <a:tab pos="357505" algn="l"/>
              </a:tabLst>
            </a:pPr>
            <a:r>
              <a:rPr sz="2400" spc="-35" dirty="0">
                <a:latin typeface="Arial"/>
                <a:cs typeface="Arial"/>
              </a:rPr>
              <a:t>Vague </a:t>
            </a:r>
            <a:r>
              <a:rPr sz="2400" spc="-5" dirty="0">
                <a:latin typeface="Arial"/>
                <a:cs typeface="Arial"/>
              </a:rPr>
              <a:t>problem -&gt; </a:t>
            </a:r>
            <a:r>
              <a:rPr sz="2400" dirty="0">
                <a:latin typeface="Arial"/>
                <a:cs typeface="Arial"/>
              </a:rPr>
              <a:t>Simplify </a:t>
            </a:r>
            <a:r>
              <a:rPr sz="2400" spc="-5" dirty="0">
                <a:latin typeface="Arial"/>
                <a:cs typeface="Arial"/>
              </a:rPr>
              <a:t>it. </a:t>
            </a:r>
            <a:r>
              <a:rPr sz="2400" spc="1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student information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dirty="0">
                <a:latin typeface="Arial"/>
                <a:cs typeface="Arial"/>
              </a:rPr>
              <a:t>needed for the </a:t>
            </a:r>
            <a:r>
              <a:rPr sz="2400" spc="-5" dirty="0">
                <a:latin typeface="Arial"/>
                <a:cs typeface="Arial"/>
              </a:rPr>
              <a:t>record? </a:t>
            </a:r>
            <a:r>
              <a:rPr sz="2400" spc="1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operations should </a:t>
            </a:r>
            <a:r>
              <a:rPr sz="240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allowed?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733" y="464629"/>
            <a:ext cx="53879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85" dirty="0"/>
              <a:t>Example </a:t>
            </a:r>
            <a:r>
              <a:rPr spc="-195" dirty="0"/>
              <a:t>of</a:t>
            </a:r>
            <a:r>
              <a:rPr spc="-380" dirty="0"/>
              <a:t> </a:t>
            </a:r>
            <a:r>
              <a:rPr spc="-245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548"/>
            <a:ext cx="46380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abstract </a:t>
            </a:r>
            <a:r>
              <a:rPr sz="2200" spc="-10" dirty="0">
                <a:latin typeface="Arial"/>
                <a:cs typeface="Arial"/>
              </a:rPr>
              <a:t>view </a:t>
            </a:r>
            <a:r>
              <a:rPr sz="2200" dirty="0">
                <a:latin typeface="Arial"/>
                <a:cs typeface="Arial"/>
              </a:rPr>
              <a:t>of a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Cell-Phone: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63" y="4508763"/>
            <a:ext cx="7483475" cy="18021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latin typeface="Arial"/>
                <a:cs typeface="Arial"/>
              </a:rPr>
              <a:t>Abstraction </a:t>
            </a:r>
            <a:r>
              <a:rPr sz="2200" spc="-5" dirty="0">
                <a:latin typeface="Arial"/>
                <a:cs typeface="Arial"/>
              </a:rPr>
              <a:t>is hiding all </a:t>
            </a:r>
            <a:r>
              <a:rPr sz="2200" spc="5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details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Arial"/>
                <a:cs typeface="Arial"/>
              </a:rPr>
              <a:t>User </a:t>
            </a:r>
            <a:r>
              <a:rPr sz="2200" dirty="0">
                <a:latin typeface="Arial"/>
                <a:cs typeface="Arial"/>
              </a:rPr>
              <a:t>concern </a:t>
            </a:r>
            <a:r>
              <a:rPr sz="2200" spc="-5" dirty="0">
                <a:latin typeface="Arial"/>
                <a:cs typeface="Arial"/>
              </a:rPr>
              <a:t>only </a:t>
            </a:r>
            <a:r>
              <a:rPr sz="2200" spc="-10" dirty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display icons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Applications.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2380"/>
              </a:lnSpc>
            </a:pPr>
            <a:r>
              <a:rPr sz="2200" dirty="0">
                <a:latin typeface="Arial"/>
                <a:cs typeface="Arial"/>
              </a:rPr>
              <a:t>Unconcerned: </a:t>
            </a:r>
            <a:r>
              <a:rPr sz="2200" spc="-5" dirty="0">
                <a:latin typeface="Arial"/>
                <a:cs typeface="Arial"/>
              </a:rPr>
              <a:t>About </a:t>
            </a:r>
            <a:r>
              <a:rPr sz="2200" spc="-10" dirty="0">
                <a:latin typeface="Arial"/>
                <a:cs typeface="Arial"/>
              </a:rPr>
              <a:t>what </a:t>
            </a:r>
            <a:r>
              <a:rPr sz="2200" dirty="0">
                <a:latin typeface="Arial"/>
                <a:cs typeface="Arial"/>
              </a:rPr>
              <a:t>are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inputs of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applications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,  or how </a:t>
            </a:r>
            <a:r>
              <a:rPr sz="2200" spc="-5" dirty="0">
                <a:latin typeface="Arial"/>
                <a:cs typeface="Arial"/>
              </a:rPr>
              <a:t>circuit inside </a:t>
            </a:r>
            <a:r>
              <a:rPr sz="2200" spc="-15" dirty="0">
                <a:latin typeface="Arial"/>
                <a:cs typeface="Arial"/>
              </a:rPr>
              <a:t>was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constructed.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5962" y="2049162"/>
            <a:ext cx="3202714" cy="217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496" y="464629"/>
            <a:ext cx="585810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4" dirty="0"/>
              <a:t>Abstract </a:t>
            </a:r>
            <a:r>
              <a:rPr spc="-195" dirty="0"/>
              <a:t>Data</a:t>
            </a:r>
            <a:r>
              <a:rPr spc="-385" dirty="0"/>
              <a:t> </a:t>
            </a:r>
            <a:r>
              <a:rPr spc="-37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58900"/>
            <a:ext cx="807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An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mathematical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model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structure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63" y="1688084"/>
            <a:ext cx="605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830" algn="l"/>
                <a:tab pos="3103245" algn="l"/>
                <a:tab pos="4419600" algn="l"/>
                <a:tab pos="5416550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ec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2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-3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ta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363" y="2017267"/>
            <a:ext cx="612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7385" algn="l"/>
                <a:tab pos="2453640" algn="l"/>
                <a:tab pos="4038600" algn="l"/>
                <a:tab pos="4605655" algn="l"/>
                <a:tab pos="5596255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op</a:t>
            </a:r>
            <a:r>
              <a:rPr sz="2400" b="1" spc="5" dirty="0">
                <a:latin typeface="Arial"/>
                <a:cs typeface="Arial"/>
              </a:rPr>
              <a:t>e</a:t>
            </a:r>
            <a:r>
              <a:rPr sz="2400" b="1" spc="-30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on</a:t>
            </a:r>
            <a:r>
              <a:rPr sz="2400" b="1" dirty="0">
                <a:latin typeface="Arial"/>
                <a:cs typeface="Arial"/>
              </a:rPr>
              <a:t>s	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th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,	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1916" y="1688084"/>
            <a:ext cx="14109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447675">
              <a:lnSpc>
                <a:spcPts val="2590"/>
              </a:lnSpc>
              <a:spcBef>
                <a:spcPts val="425"/>
              </a:spcBef>
              <a:tabLst>
                <a:tab pos="667385" algn="l"/>
              </a:tabLst>
            </a:pP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ed,  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pes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2346452"/>
            <a:ext cx="8077200" cy="3792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of </a:t>
            </a:r>
            <a:r>
              <a:rPr sz="2400" b="1" dirty="0">
                <a:latin typeface="Arial"/>
                <a:cs typeface="Arial"/>
              </a:rPr>
              <a:t>parameters </a:t>
            </a:r>
            <a:r>
              <a:rPr sz="2400" b="1" spc="-5" dirty="0">
                <a:latin typeface="Arial"/>
                <a:cs typeface="Arial"/>
              </a:rPr>
              <a:t>of the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operations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356870" marR="5080" indent="-344170">
              <a:lnSpc>
                <a:spcPts val="259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An ADT </a:t>
            </a:r>
            <a:r>
              <a:rPr sz="2400" spc="-5" dirty="0">
                <a:latin typeface="Arial"/>
                <a:cs typeface="Arial"/>
              </a:rPr>
              <a:t>specifies </a:t>
            </a:r>
            <a:r>
              <a:rPr sz="2400" spc="-10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operation does,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how 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does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356870" marR="12065" indent="-344170">
              <a:lnSpc>
                <a:spcPts val="2590"/>
              </a:lnSpc>
              <a:buChar char="•"/>
              <a:tabLst>
                <a:tab pos="356870" algn="l"/>
                <a:tab pos="357505" algn="l"/>
                <a:tab pos="1771014" algn="l"/>
                <a:tab pos="2295525" algn="l"/>
                <a:tab pos="3081655" algn="l"/>
                <a:tab pos="3752215" algn="l"/>
                <a:tab pos="4273550" algn="l"/>
                <a:tab pos="6202680" algn="l"/>
                <a:tab pos="7111365" algn="l"/>
                <a:tab pos="7806055" algn="l"/>
              </a:tabLst>
            </a:pPr>
            <a:r>
              <a:rPr sz="2400" spc="-125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ic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19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	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30" dirty="0">
                <a:latin typeface="Arial"/>
                <a:cs typeface="Arial"/>
              </a:rPr>
              <a:t>c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1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us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on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of  </a:t>
            </a:r>
            <a:r>
              <a:rPr sz="2400" spc="5" dirty="0">
                <a:latin typeface="Arial"/>
                <a:cs typeface="Arial"/>
              </a:rPr>
              <a:t>many </a:t>
            </a:r>
            <a:r>
              <a:rPr sz="2400" dirty="0">
                <a:latin typeface="Arial"/>
                <a:cs typeface="Arial"/>
              </a:rPr>
              <a:t>different data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structures.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356870" marR="8255" indent="-344170">
              <a:lnSpc>
                <a:spcPts val="259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Useful first step </a:t>
            </a:r>
            <a:r>
              <a:rPr sz="2400" spc="-5" dirty="0">
                <a:latin typeface="Arial"/>
                <a:cs typeface="Arial"/>
              </a:rPr>
              <a:t>in deciding </a:t>
            </a:r>
            <a:r>
              <a:rPr sz="2400" spc="-1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spc="-10" dirty="0">
                <a:latin typeface="Arial"/>
                <a:cs typeface="Arial"/>
              </a:rPr>
              <a:t>structure </a:t>
            </a:r>
            <a:r>
              <a:rPr sz="2400" dirty="0">
                <a:latin typeface="Arial"/>
                <a:cs typeface="Arial"/>
              </a:rPr>
              <a:t>to use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a program is </a:t>
            </a:r>
            <a:r>
              <a:rPr sz="2400" dirty="0">
                <a:latin typeface="Arial"/>
                <a:cs typeface="Arial"/>
              </a:rPr>
              <a:t>to specify an ADT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246" y="464629"/>
            <a:ext cx="422135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10" dirty="0"/>
              <a:t>List</a:t>
            </a:r>
            <a:r>
              <a:rPr spc="-434" dirty="0"/>
              <a:t> </a:t>
            </a:r>
            <a:r>
              <a:rPr spc="-265" dirty="0"/>
              <a:t>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300"/>
            <a:ext cx="2461260" cy="36887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5687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b="1" spc="-10" dirty="0">
                <a:latin typeface="Arial"/>
                <a:cs typeface="Arial"/>
              </a:rPr>
              <a:t>Co</a:t>
            </a:r>
            <a:r>
              <a:rPr sz="2800" b="1" spc="5" dirty="0">
                <a:latin typeface="Arial"/>
                <a:cs typeface="Arial"/>
              </a:rPr>
              <a:t>m</a:t>
            </a:r>
            <a:r>
              <a:rPr sz="2800" b="1" spc="-10" dirty="0">
                <a:latin typeface="Arial"/>
                <a:cs typeface="Arial"/>
              </a:rPr>
              <a:t>pon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t:</a:t>
            </a:r>
            <a:endParaRPr sz="28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Item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356870" marR="95885" indent="-356870">
              <a:lnSpc>
                <a:spcPct val="1194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b="1" spc="5" dirty="0">
                <a:latin typeface="Arial"/>
                <a:cs typeface="Arial"/>
              </a:rPr>
              <a:t>O</a:t>
            </a:r>
            <a:r>
              <a:rPr sz="2800" b="1" spc="-15" dirty="0">
                <a:latin typeface="Arial"/>
                <a:cs typeface="Arial"/>
              </a:rPr>
              <a:t>p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10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at</a:t>
            </a:r>
            <a:r>
              <a:rPr sz="2800" b="1" spc="10" dirty="0">
                <a:latin typeface="Arial"/>
                <a:cs typeface="Arial"/>
              </a:rPr>
              <a:t>i</a:t>
            </a:r>
            <a:r>
              <a:rPr sz="2800" b="1" spc="-10" dirty="0">
                <a:latin typeface="Arial"/>
                <a:cs typeface="Arial"/>
              </a:rPr>
              <a:t>on</a:t>
            </a:r>
            <a:r>
              <a:rPr sz="2800" b="1" dirty="0">
                <a:latin typeface="Arial"/>
                <a:cs typeface="Arial"/>
              </a:rPr>
              <a:t>s:  </a:t>
            </a:r>
            <a:r>
              <a:rPr sz="2400" dirty="0">
                <a:latin typeface="Arial"/>
                <a:cs typeface="Arial"/>
              </a:rPr>
              <a:t>Insertion  </a:t>
            </a:r>
            <a:r>
              <a:rPr sz="2400" spc="-5" dirty="0">
                <a:latin typeface="Arial"/>
                <a:cs typeface="Arial"/>
              </a:rPr>
              <a:t>Deletion  </a:t>
            </a:r>
            <a:r>
              <a:rPr sz="2400" dirty="0">
                <a:latin typeface="Arial"/>
                <a:cs typeface="Arial"/>
              </a:rPr>
              <a:t>Search  </a:t>
            </a:r>
            <a:r>
              <a:rPr sz="2400" spc="-5" dirty="0">
                <a:latin typeface="Arial"/>
                <a:cs typeface="Arial"/>
              </a:rPr>
              <a:t>Display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2819398"/>
            <a:ext cx="3012139" cy="1600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256" y="464629"/>
            <a:ext cx="13798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5" dirty="0"/>
              <a:t>S</a:t>
            </a:r>
            <a:r>
              <a:rPr spc="-240" dirty="0"/>
              <a:t>t</a:t>
            </a:r>
            <a:r>
              <a:rPr spc="-225" dirty="0"/>
              <a:t>ri</a:t>
            </a:r>
            <a:r>
              <a:rPr spc="-375" dirty="0"/>
              <a:t>n</a:t>
            </a:r>
            <a:r>
              <a:rPr spc="-13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6163"/>
            <a:ext cx="6672580" cy="34575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5080" indent="-344170">
              <a:lnSpc>
                <a:spcPts val="3020"/>
              </a:lnSpc>
              <a:spcBef>
                <a:spcPts val="4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45" dirty="0">
                <a:latin typeface="Arial"/>
                <a:cs typeface="Arial"/>
              </a:rPr>
              <a:t>A </a:t>
            </a:r>
            <a:r>
              <a:rPr sz="2800" b="1" spc="-135" dirty="0">
                <a:latin typeface="Trebuchet MS"/>
                <a:cs typeface="Trebuchet MS"/>
              </a:rPr>
              <a:t>string </a:t>
            </a:r>
            <a:r>
              <a:rPr sz="2800" spc="-140" dirty="0">
                <a:latin typeface="Arial"/>
                <a:cs typeface="Arial"/>
              </a:rPr>
              <a:t>is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65" dirty="0">
                <a:latin typeface="Arial"/>
                <a:cs typeface="Arial"/>
              </a:rPr>
              <a:t>sequence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35" dirty="0">
                <a:latin typeface="Arial"/>
                <a:cs typeface="Arial"/>
              </a:rPr>
              <a:t>characters </a:t>
            </a:r>
            <a:r>
              <a:rPr sz="2800" spc="-20" dirty="0">
                <a:latin typeface="Arial"/>
                <a:cs typeface="Arial"/>
              </a:rPr>
              <a:t>from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an  </a:t>
            </a:r>
            <a:r>
              <a:rPr sz="2800" spc="-90" dirty="0">
                <a:latin typeface="Arial"/>
                <a:cs typeface="Arial"/>
              </a:rPr>
              <a:t>alphabet.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800" spc="-145" dirty="0">
                <a:latin typeface="Arial"/>
                <a:cs typeface="Arial"/>
              </a:rPr>
              <a:t>Strings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5" dirty="0">
                <a:latin typeface="Arial"/>
                <a:cs typeface="Arial"/>
              </a:rPr>
              <a:t>particular </a:t>
            </a:r>
            <a:r>
              <a:rPr sz="2800" spc="-60" dirty="0">
                <a:latin typeface="Arial"/>
                <a:cs typeface="Arial"/>
              </a:rPr>
              <a:t>interest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are: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spc="-185" dirty="0">
                <a:latin typeface="Arial"/>
                <a:cs typeface="Arial"/>
              </a:rPr>
              <a:t>Text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strings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55" dirty="0">
                <a:latin typeface="Arial"/>
                <a:cs typeface="Arial"/>
              </a:rPr>
              <a:t>Bit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strings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sz="2400" spc="-175" dirty="0">
                <a:latin typeface="Arial"/>
                <a:cs typeface="Arial"/>
              </a:rPr>
              <a:t>Gene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sequences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136" y="464629"/>
            <a:ext cx="406590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5" dirty="0"/>
              <a:t>String</a:t>
            </a:r>
            <a:r>
              <a:rPr spc="-390" dirty="0"/>
              <a:t> </a:t>
            </a:r>
            <a:r>
              <a:rPr spc="-23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5203"/>
            <a:ext cx="753427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String is a </a:t>
            </a:r>
            <a:r>
              <a:rPr sz="2400" dirty="0">
                <a:latin typeface="Arial"/>
                <a:cs typeface="Arial"/>
              </a:rPr>
              <a:t>sequence of </a:t>
            </a:r>
            <a:r>
              <a:rPr sz="2400" spc="-5" dirty="0">
                <a:latin typeface="Arial"/>
                <a:cs typeface="Arial"/>
              </a:rPr>
              <a:t>consecutive characters which  </a:t>
            </a:r>
            <a:r>
              <a:rPr sz="2400" dirty="0">
                <a:latin typeface="Arial"/>
                <a:cs typeface="Arial"/>
              </a:rPr>
              <a:t>ends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‘\0’.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Operations along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syntax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be: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2850" y="3346450"/>
          <a:ext cx="7086600" cy="250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Traditional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Length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Length(string);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Concatenation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Concate(string1,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string2);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Comparison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Compare(string1,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string2);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Copy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CopyString(string1,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string2);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Substring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Substring(string,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strt_position_int,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end_position_int);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879" y="258572"/>
            <a:ext cx="54940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95" dirty="0"/>
              <a:t>String </a:t>
            </a:r>
            <a:r>
              <a:rPr sz="4000" spc="-204" dirty="0"/>
              <a:t>Operations</a:t>
            </a:r>
            <a:r>
              <a:rPr sz="4000" spc="-500" dirty="0"/>
              <a:t> </a:t>
            </a:r>
            <a:r>
              <a:rPr sz="4000" spc="-204" dirty="0"/>
              <a:t>(Cont…)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12850"/>
          <a:ext cx="8458200" cy="491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0" dirty="0">
                          <a:latin typeface="Trebuchet MS"/>
                          <a:cs typeface="Trebuchet MS"/>
                        </a:rPr>
                        <a:t>Length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14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characters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string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33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LENGTH(‘COMPUTER’)=8,  </a:t>
                      </a:r>
                      <a:r>
                        <a:rPr sz="1400" spc="-145" dirty="0">
                          <a:latin typeface="Arial"/>
                          <a:cs typeface="Arial"/>
                        </a:rPr>
                        <a:t>LENGTH(‘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’)=?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6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Concatenation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combine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two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strings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one.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610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S1=‘Hello’,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S2=‘Pakistan’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then  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S1 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S2=</a:t>
                      </a:r>
                      <a:r>
                        <a:rPr sz="1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‘HelloPakistan’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But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spc="-170" dirty="0">
                          <a:latin typeface="Arial"/>
                          <a:cs typeface="Arial"/>
                        </a:rPr>
                        <a:t>S1+ 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‘ ’ 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S2=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‘Hello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Pakistan’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Comparison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compare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strings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 marR="746125" algn="just">
                        <a:lnSpc>
                          <a:spcPct val="200000"/>
                        </a:lnSpc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0,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(String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2) 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=0,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(String1 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==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2) 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&gt;0,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(String 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1&gt;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894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S1=‘Hello’, 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S2=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‘Pakistan’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then 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?  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COMPARE(S1,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S2)=?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7790" marR="137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S1=‘Welcome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Java’, 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S2=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‘Welcome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C’ 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then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400" spc="-170" dirty="0">
                          <a:latin typeface="Arial"/>
                          <a:cs typeface="Arial"/>
                        </a:rPr>
                        <a:t>COMPARE(S1,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S2)=?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5" dirty="0">
                          <a:latin typeface="Trebuchet MS"/>
                          <a:cs typeface="Trebuchet MS"/>
                        </a:rPr>
                        <a:t>Copy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80645" indent="-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8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copy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characters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another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527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S1=‘Data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Structures’, S2=‘Algorithms’  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Then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Copy_String=(S1, 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S2) 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‘Algorithms’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Substring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Display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part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string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SUBSTRING(‘The 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End’,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4,</a:t>
                      </a:r>
                      <a:r>
                        <a:rPr sz="14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4)=?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135" y="464629"/>
            <a:ext cx="36779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0" dirty="0"/>
              <a:t>Length </a:t>
            </a:r>
            <a:r>
              <a:rPr spc="-195" dirty="0"/>
              <a:t>of</a:t>
            </a:r>
            <a:r>
              <a:rPr spc="-409" dirty="0"/>
              <a:t> </a:t>
            </a:r>
            <a:r>
              <a:rPr spc="-225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684"/>
            <a:ext cx="2632075" cy="4143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80" dirty="0">
                <a:latin typeface="Arial"/>
                <a:cs typeface="Arial"/>
              </a:rPr>
              <a:t>Length(char*str)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700" spc="-50" dirty="0">
                <a:latin typeface="Arial"/>
                <a:cs typeface="Arial"/>
              </a:rPr>
              <a:t>{</a:t>
            </a:r>
            <a:endParaRPr sz="2700">
              <a:latin typeface="Arial"/>
              <a:cs typeface="Arial"/>
            </a:endParaRPr>
          </a:p>
          <a:p>
            <a:pPr marL="356870" marR="5080">
              <a:lnSpc>
                <a:spcPct val="100000"/>
              </a:lnSpc>
            </a:pPr>
            <a:r>
              <a:rPr sz="2700" spc="20" dirty="0">
                <a:latin typeface="Arial"/>
                <a:cs typeface="Arial"/>
              </a:rPr>
              <a:t>int </a:t>
            </a:r>
            <a:r>
              <a:rPr sz="2700" spc="-95" dirty="0">
                <a:latin typeface="Arial"/>
                <a:cs typeface="Arial"/>
              </a:rPr>
              <a:t>count=0;  </a:t>
            </a:r>
            <a:r>
              <a:rPr sz="2700" spc="-5" dirty="0">
                <a:latin typeface="Arial"/>
                <a:cs typeface="Arial"/>
              </a:rPr>
              <a:t>while(*str!=‘\0’)</a:t>
            </a:r>
            <a:endParaRPr sz="27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700" spc="-50" dirty="0">
                <a:latin typeface="Arial"/>
                <a:cs typeface="Arial"/>
              </a:rPr>
              <a:t>{</a:t>
            </a:r>
            <a:endParaRPr sz="2700">
              <a:latin typeface="Arial"/>
              <a:cs typeface="Arial"/>
            </a:endParaRPr>
          </a:p>
          <a:p>
            <a:pPr marL="927100" marR="462280">
              <a:lnSpc>
                <a:spcPct val="100000"/>
              </a:lnSpc>
            </a:pPr>
            <a:r>
              <a:rPr sz="2700" spc="-225" dirty="0">
                <a:latin typeface="Arial"/>
                <a:cs typeface="Arial"/>
              </a:rPr>
              <a:t>c</a:t>
            </a:r>
            <a:r>
              <a:rPr sz="2700" spc="-70" dirty="0">
                <a:latin typeface="Arial"/>
                <a:cs typeface="Arial"/>
              </a:rPr>
              <a:t>o</a:t>
            </a:r>
            <a:r>
              <a:rPr sz="2700" spc="-90" dirty="0">
                <a:latin typeface="Arial"/>
                <a:cs typeface="Arial"/>
              </a:rPr>
              <a:t>u</a:t>
            </a:r>
            <a:r>
              <a:rPr sz="2700" spc="15" dirty="0">
                <a:latin typeface="Arial"/>
                <a:cs typeface="Arial"/>
              </a:rPr>
              <a:t>n</a:t>
            </a:r>
            <a:r>
              <a:rPr sz="2700" spc="25" dirty="0">
                <a:latin typeface="Arial"/>
                <a:cs typeface="Arial"/>
              </a:rPr>
              <a:t>t</a:t>
            </a:r>
            <a:r>
              <a:rPr sz="2700" spc="-215" dirty="0">
                <a:latin typeface="Arial"/>
                <a:cs typeface="Arial"/>
              </a:rPr>
              <a:t>+</a:t>
            </a:r>
            <a:r>
              <a:rPr sz="2700" spc="-240" dirty="0">
                <a:latin typeface="Arial"/>
                <a:cs typeface="Arial"/>
              </a:rPr>
              <a:t>+</a:t>
            </a:r>
            <a:r>
              <a:rPr sz="2700" spc="-25" dirty="0">
                <a:latin typeface="Arial"/>
                <a:cs typeface="Arial"/>
              </a:rPr>
              <a:t>;  </a:t>
            </a:r>
            <a:r>
              <a:rPr sz="2700" spc="-105" dirty="0">
                <a:latin typeface="Arial"/>
                <a:cs typeface="Arial"/>
              </a:rPr>
              <a:t>str++;</a:t>
            </a:r>
            <a:endParaRPr sz="27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700" spc="-50" dirty="0">
                <a:latin typeface="Arial"/>
                <a:cs typeface="Arial"/>
              </a:rPr>
              <a:t>}</a:t>
            </a:r>
            <a:endParaRPr sz="27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700" spc="-50" dirty="0">
                <a:latin typeface="Arial"/>
                <a:cs typeface="Arial"/>
              </a:rPr>
              <a:t>return(count);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spc="-50" dirty="0">
                <a:latin typeface="Arial"/>
                <a:cs typeface="Arial"/>
              </a:rPr>
              <a:t>}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2133600"/>
            <a:ext cx="685800" cy="370840"/>
          </a:xfrm>
          <a:custGeom>
            <a:avLst/>
            <a:gdLst/>
            <a:ahLst/>
            <a:cxnLst/>
            <a:rect l="l" t="t" r="r" b="b"/>
            <a:pathLst>
              <a:path w="685800" h="370839">
                <a:moveTo>
                  <a:pt x="0" y="0"/>
                </a:moveTo>
                <a:lnTo>
                  <a:pt x="685800" y="0"/>
                </a:lnTo>
                <a:lnTo>
                  <a:pt x="6858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2133600"/>
            <a:ext cx="685800" cy="370840"/>
          </a:xfrm>
          <a:custGeom>
            <a:avLst/>
            <a:gdLst/>
            <a:ahLst/>
            <a:cxnLst/>
            <a:rect l="l" t="t" r="r" b="b"/>
            <a:pathLst>
              <a:path w="685800" h="370839">
                <a:moveTo>
                  <a:pt x="0" y="0"/>
                </a:moveTo>
                <a:lnTo>
                  <a:pt x="685800" y="0"/>
                </a:lnTo>
                <a:lnTo>
                  <a:pt x="6858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2133600"/>
            <a:ext cx="685800" cy="370840"/>
          </a:xfrm>
          <a:custGeom>
            <a:avLst/>
            <a:gdLst/>
            <a:ahLst/>
            <a:cxnLst/>
            <a:rect l="l" t="t" r="r" b="b"/>
            <a:pathLst>
              <a:path w="685800" h="370839">
                <a:moveTo>
                  <a:pt x="0" y="0"/>
                </a:moveTo>
                <a:lnTo>
                  <a:pt x="685800" y="0"/>
                </a:lnTo>
                <a:lnTo>
                  <a:pt x="6858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7400" y="2133600"/>
            <a:ext cx="685800" cy="370840"/>
          </a:xfrm>
          <a:custGeom>
            <a:avLst/>
            <a:gdLst/>
            <a:ahLst/>
            <a:cxnLst/>
            <a:rect l="l" t="t" r="r" b="b"/>
            <a:pathLst>
              <a:path w="685800" h="370839">
                <a:moveTo>
                  <a:pt x="0" y="0"/>
                </a:moveTo>
                <a:lnTo>
                  <a:pt x="685800" y="0"/>
                </a:lnTo>
                <a:lnTo>
                  <a:pt x="6858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200" y="2133600"/>
            <a:ext cx="685800" cy="370840"/>
          </a:xfrm>
          <a:custGeom>
            <a:avLst/>
            <a:gdLst/>
            <a:ahLst/>
            <a:cxnLst/>
            <a:rect l="l" t="t" r="r" b="b"/>
            <a:pathLst>
              <a:path w="685800" h="370839">
                <a:moveTo>
                  <a:pt x="0" y="0"/>
                </a:moveTo>
                <a:lnTo>
                  <a:pt x="685800" y="0"/>
                </a:lnTo>
                <a:lnTo>
                  <a:pt x="6858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0" y="2133600"/>
            <a:ext cx="685800" cy="370840"/>
          </a:xfrm>
          <a:custGeom>
            <a:avLst/>
            <a:gdLst/>
            <a:ahLst/>
            <a:cxnLst/>
            <a:rect l="l" t="t" r="r" b="b"/>
            <a:pathLst>
              <a:path w="685800" h="370839">
                <a:moveTo>
                  <a:pt x="0" y="0"/>
                </a:moveTo>
                <a:lnTo>
                  <a:pt x="685800" y="0"/>
                </a:lnTo>
                <a:lnTo>
                  <a:pt x="6858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5800" y="212725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212725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7400" y="212725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200" y="212725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9000" y="212725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0" y="212725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4800" y="212725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03650" y="2133600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03650" y="2504439"/>
            <a:ext cx="4127500" cy="0"/>
          </a:xfrm>
          <a:custGeom>
            <a:avLst/>
            <a:gdLst/>
            <a:ahLst/>
            <a:cxnLst/>
            <a:rect l="l" t="t" r="r" b="b"/>
            <a:pathLst>
              <a:path w="4127500">
                <a:moveTo>
                  <a:pt x="0" y="0"/>
                </a:moveTo>
                <a:lnTo>
                  <a:pt x="4127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9232" y="2151379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0348" y="215137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2320" y="2151379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8120" y="2151379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6488" y="2151379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03820" y="2151379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FFFFFF"/>
                </a:solidFill>
                <a:latin typeface="Trebuchet MS"/>
                <a:cs typeface="Trebuchet MS"/>
              </a:rPr>
              <a:t>‘</a:t>
            </a:r>
            <a:r>
              <a:rPr sz="1800" b="1" spc="125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1800" b="1" spc="-170" dirty="0">
                <a:solidFill>
                  <a:srgbClr val="FFFFFF"/>
                </a:solidFill>
                <a:latin typeface="Trebuchet MS"/>
                <a:cs typeface="Trebuchet MS"/>
              </a:rPr>
              <a:t>0’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90288" y="2515400"/>
            <a:ext cx="1905" cy="432434"/>
          </a:xfrm>
          <a:custGeom>
            <a:avLst/>
            <a:gdLst/>
            <a:ahLst/>
            <a:cxnLst/>
            <a:rect l="l" t="t" r="r" b="b"/>
            <a:pathLst>
              <a:path w="1904" h="432435">
                <a:moveTo>
                  <a:pt x="1498" y="0"/>
                </a:moveTo>
                <a:lnTo>
                  <a:pt x="0" y="432054"/>
                </a:lnTo>
              </a:path>
            </a:pathLst>
          </a:custGeom>
          <a:ln w="25400">
            <a:solidFill>
              <a:srgbClr val="8C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6105" y="287110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304"/>
                </a:moveTo>
                <a:lnTo>
                  <a:pt x="44183" y="76352"/>
                </a:lnTo>
                <a:lnTo>
                  <a:pt x="0" y="0"/>
                </a:lnTo>
              </a:path>
            </a:pathLst>
          </a:custGeom>
          <a:ln w="25400">
            <a:solidFill>
              <a:srgbClr val="8C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6200" y="30480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6200" y="30480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C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41775" y="3073400"/>
            <a:ext cx="37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76025" y="2514600"/>
            <a:ext cx="1270" cy="1042669"/>
          </a:xfrm>
          <a:custGeom>
            <a:avLst/>
            <a:gdLst/>
            <a:ahLst/>
            <a:cxnLst/>
            <a:rect l="l" t="t" r="r" b="b"/>
            <a:pathLst>
              <a:path w="1270" h="1042670">
                <a:moveTo>
                  <a:pt x="774" y="0"/>
                </a:moveTo>
                <a:lnTo>
                  <a:pt x="0" y="1042454"/>
                </a:lnTo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31626" y="348081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63"/>
                </a:moveTo>
                <a:lnTo>
                  <a:pt x="44399" y="76238"/>
                </a:lnTo>
                <a:lnTo>
                  <a:pt x="0" y="0"/>
                </a:lnTo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3657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3657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7575" y="3683000"/>
            <a:ext cx="37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=2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8025" y="2514600"/>
            <a:ext cx="1270" cy="1499870"/>
          </a:xfrm>
          <a:custGeom>
            <a:avLst/>
            <a:gdLst/>
            <a:ahLst/>
            <a:cxnLst/>
            <a:rect l="l" t="t" r="r" b="b"/>
            <a:pathLst>
              <a:path w="1270" h="1499870">
                <a:moveTo>
                  <a:pt x="774" y="0"/>
                </a:moveTo>
                <a:lnTo>
                  <a:pt x="0" y="1499654"/>
                </a:lnTo>
              </a:path>
            </a:pathLst>
          </a:custGeom>
          <a:ln w="25400">
            <a:solidFill>
              <a:srgbClr val="35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3600" y="3938028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38"/>
                </a:moveTo>
                <a:lnTo>
                  <a:pt x="44411" y="76212"/>
                </a:lnTo>
                <a:lnTo>
                  <a:pt x="0" y="0"/>
                </a:lnTo>
              </a:path>
            </a:pathLst>
          </a:custGeom>
          <a:ln w="25400">
            <a:solidFill>
              <a:srgbClr val="35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34000" y="4114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34000" y="4114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5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89575" y="4140200"/>
            <a:ext cx="37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00012" y="2514600"/>
            <a:ext cx="1270" cy="1957070"/>
          </a:xfrm>
          <a:custGeom>
            <a:avLst/>
            <a:gdLst/>
            <a:ahLst/>
            <a:cxnLst/>
            <a:rect l="l" t="t" r="r" b="b"/>
            <a:pathLst>
              <a:path w="1270" h="1957070">
                <a:moveTo>
                  <a:pt x="787" y="0"/>
                </a:moveTo>
                <a:lnTo>
                  <a:pt x="0" y="1956854"/>
                </a:lnTo>
              </a:path>
            </a:pathLst>
          </a:custGeom>
          <a:ln w="25400">
            <a:solidFill>
              <a:srgbClr val="5C47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5588" y="439524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25"/>
                </a:moveTo>
                <a:lnTo>
                  <a:pt x="44424" y="76212"/>
                </a:lnTo>
                <a:lnTo>
                  <a:pt x="0" y="0"/>
                </a:lnTo>
              </a:path>
            </a:pathLst>
          </a:custGeom>
          <a:ln w="25400">
            <a:solidFill>
              <a:srgbClr val="5C47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096000" y="4572000"/>
            <a:ext cx="685800" cy="381000"/>
          </a:xfrm>
          <a:prstGeom prst="rect">
            <a:avLst/>
          </a:prstGeom>
          <a:solidFill>
            <a:srgbClr val="8064A2"/>
          </a:solidFill>
          <a:ln w="25400">
            <a:solidFill>
              <a:srgbClr val="5C477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00"/>
              </a:spcBef>
            </a:pP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C=4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86600" y="2514600"/>
            <a:ext cx="74930" cy="2338070"/>
          </a:xfrm>
          <a:custGeom>
            <a:avLst/>
            <a:gdLst/>
            <a:ahLst/>
            <a:cxnLst/>
            <a:rect l="l" t="t" r="r" b="b"/>
            <a:pathLst>
              <a:path w="74929" h="2338070">
                <a:moveTo>
                  <a:pt x="0" y="0"/>
                </a:moveTo>
                <a:lnTo>
                  <a:pt x="74599" y="2337866"/>
                </a:lnTo>
              </a:path>
            </a:pathLst>
          </a:custGeom>
          <a:ln w="25399">
            <a:solidFill>
              <a:srgbClr val="7189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4361" y="4774882"/>
            <a:ext cx="88900" cy="78105"/>
          </a:xfrm>
          <a:custGeom>
            <a:avLst/>
            <a:gdLst/>
            <a:ahLst/>
            <a:cxnLst/>
            <a:rect l="l" t="t" r="r" b="b"/>
            <a:pathLst>
              <a:path w="88900" h="78104">
                <a:moveTo>
                  <a:pt x="88849" y="0"/>
                </a:moveTo>
                <a:lnTo>
                  <a:pt x="46850" y="77571"/>
                </a:lnTo>
                <a:lnTo>
                  <a:pt x="0" y="2832"/>
                </a:lnTo>
              </a:path>
            </a:pathLst>
          </a:custGeom>
          <a:ln w="25400">
            <a:solidFill>
              <a:srgbClr val="7189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858000" y="4953000"/>
            <a:ext cx="685800" cy="381000"/>
          </a:xfrm>
          <a:prstGeom prst="rect">
            <a:avLst/>
          </a:prstGeom>
          <a:solidFill>
            <a:srgbClr val="9BBB59"/>
          </a:solidFill>
          <a:ln w="25400">
            <a:solidFill>
              <a:srgbClr val="71893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00"/>
              </a:spcBef>
            </a:pP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C=5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100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350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635000" y="304800"/>
                </a:lnTo>
                <a:lnTo>
                  <a:pt x="654772" y="300807"/>
                </a:lnTo>
                <a:lnTo>
                  <a:pt x="670920" y="289920"/>
                </a:lnTo>
                <a:lnTo>
                  <a:pt x="681807" y="273772"/>
                </a:lnTo>
                <a:lnTo>
                  <a:pt x="685800" y="254000"/>
                </a:lnTo>
                <a:lnTo>
                  <a:pt x="685800" y="50800"/>
                </a:lnTo>
                <a:lnTo>
                  <a:pt x="681807" y="31027"/>
                </a:lnTo>
                <a:lnTo>
                  <a:pt x="670920" y="14879"/>
                </a:lnTo>
                <a:lnTo>
                  <a:pt x="654772" y="3992"/>
                </a:lnTo>
                <a:lnTo>
                  <a:pt x="635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00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635000" y="0"/>
                </a:lnTo>
                <a:lnTo>
                  <a:pt x="654772" y="3992"/>
                </a:lnTo>
                <a:lnTo>
                  <a:pt x="670920" y="14879"/>
                </a:lnTo>
                <a:lnTo>
                  <a:pt x="681807" y="31027"/>
                </a:lnTo>
                <a:lnTo>
                  <a:pt x="685800" y="50800"/>
                </a:lnTo>
                <a:lnTo>
                  <a:pt x="685800" y="254000"/>
                </a:lnTo>
                <a:lnTo>
                  <a:pt x="681807" y="273772"/>
                </a:lnTo>
                <a:lnTo>
                  <a:pt x="670920" y="289920"/>
                </a:lnTo>
                <a:lnTo>
                  <a:pt x="654772" y="300807"/>
                </a:lnTo>
                <a:lnTo>
                  <a:pt x="6350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8C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46359" y="1776475"/>
            <a:ext cx="4114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958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350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635000" y="304800"/>
                </a:lnTo>
                <a:lnTo>
                  <a:pt x="654772" y="300807"/>
                </a:lnTo>
                <a:lnTo>
                  <a:pt x="670920" y="289920"/>
                </a:lnTo>
                <a:lnTo>
                  <a:pt x="681807" y="273772"/>
                </a:lnTo>
                <a:lnTo>
                  <a:pt x="685800" y="254000"/>
                </a:lnTo>
                <a:lnTo>
                  <a:pt x="685800" y="50800"/>
                </a:lnTo>
                <a:lnTo>
                  <a:pt x="681807" y="31027"/>
                </a:lnTo>
                <a:lnTo>
                  <a:pt x="670920" y="14879"/>
                </a:lnTo>
                <a:lnTo>
                  <a:pt x="654772" y="3992"/>
                </a:lnTo>
                <a:lnTo>
                  <a:pt x="63500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958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635000" y="0"/>
                </a:lnTo>
                <a:lnTo>
                  <a:pt x="654772" y="3992"/>
                </a:lnTo>
                <a:lnTo>
                  <a:pt x="670920" y="14879"/>
                </a:lnTo>
                <a:lnTo>
                  <a:pt x="681807" y="31027"/>
                </a:lnTo>
                <a:lnTo>
                  <a:pt x="685800" y="50800"/>
                </a:lnTo>
                <a:lnTo>
                  <a:pt x="685800" y="254000"/>
                </a:lnTo>
                <a:lnTo>
                  <a:pt x="681807" y="273772"/>
                </a:lnTo>
                <a:lnTo>
                  <a:pt x="670920" y="289920"/>
                </a:lnTo>
                <a:lnTo>
                  <a:pt x="654772" y="300807"/>
                </a:lnTo>
                <a:lnTo>
                  <a:pt x="6350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632159" y="1776475"/>
            <a:ext cx="4114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816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350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635000" y="304800"/>
                </a:lnTo>
                <a:lnTo>
                  <a:pt x="654772" y="300807"/>
                </a:lnTo>
                <a:lnTo>
                  <a:pt x="670920" y="289920"/>
                </a:lnTo>
                <a:lnTo>
                  <a:pt x="681807" y="273772"/>
                </a:lnTo>
                <a:lnTo>
                  <a:pt x="685800" y="254000"/>
                </a:lnTo>
                <a:lnTo>
                  <a:pt x="685800" y="50800"/>
                </a:lnTo>
                <a:lnTo>
                  <a:pt x="681807" y="31027"/>
                </a:lnTo>
                <a:lnTo>
                  <a:pt x="670920" y="14879"/>
                </a:lnTo>
                <a:lnTo>
                  <a:pt x="654772" y="3992"/>
                </a:lnTo>
                <a:lnTo>
                  <a:pt x="635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816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635000" y="0"/>
                </a:lnTo>
                <a:lnTo>
                  <a:pt x="654772" y="3992"/>
                </a:lnTo>
                <a:lnTo>
                  <a:pt x="670920" y="14879"/>
                </a:lnTo>
                <a:lnTo>
                  <a:pt x="681807" y="31027"/>
                </a:lnTo>
                <a:lnTo>
                  <a:pt x="685800" y="50800"/>
                </a:lnTo>
                <a:lnTo>
                  <a:pt x="685800" y="254000"/>
                </a:lnTo>
                <a:lnTo>
                  <a:pt x="681807" y="273772"/>
                </a:lnTo>
                <a:lnTo>
                  <a:pt x="670920" y="289920"/>
                </a:lnTo>
                <a:lnTo>
                  <a:pt x="654772" y="300807"/>
                </a:lnTo>
                <a:lnTo>
                  <a:pt x="6350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5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317959" y="1776475"/>
            <a:ext cx="4114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8674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350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635000" y="304800"/>
                </a:lnTo>
                <a:lnTo>
                  <a:pt x="654772" y="300807"/>
                </a:lnTo>
                <a:lnTo>
                  <a:pt x="670920" y="289920"/>
                </a:lnTo>
                <a:lnTo>
                  <a:pt x="681807" y="273772"/>
                </a:lnTo>
                <a:lnTo>
                  <a:pt x="685800" y="254000"/>
                </a:lnTo>
                <a:lnTo>
                  <a:pt x="685800" y="50800"/>
                </a:lnTo>
                <a:lnTo>
                  <a:pt x="681807" y="31027"/>
                </a:lnTo>
                <a:lnTo>
                  <a:pt x="670920" y="14879"/>
                </a:lnTo>
                <a:lnTo>
                  <a:pt x="654772" y="3992"/>
                </a:lnTo>
                <a:lnTo>
                  <a:pt x="635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674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635000" y="0"/>
                </a:lnTo>
                <a:lnTo>
                  <a:pt x="654772" y="3992"/>
                </a:lnTo>
                <a:lnTo>
                  <a:pt x="670920" y="14879"/>
                </a:lnTo>
                <a:lnTo>
                  <a:pt x="681807" y="31027"/>
                </a:lnTo>
                <a:lnTo>
                  <a:pt x="685800" y="50800"/>
                </a:lnTo>
                <a:lnTo>
                  <a:pt x="685800" y="254000"/>
                </a:lnTo>
                <a:lnTo>
                  <a:pt x="681807" y="273772"/>
                </a:lnTo>
                <a:lnTo>
                  <a:pt x="670920" y="289920"/>
                </a:lnTo>
                <a:lnTo>
                  <a:pt x="654772" y="300807"/>
                </a:lnTo>
                <a:lnTo>
                  <a:pt x="6350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5C47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003759" y="1776475"/>
            <a:ext cx="4114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5532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350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635000" y="304800"/>
                </a:lnTo>
                <a:lnTo>
                  <a:pt x="654772" y="300807"/>
                </a:lnTo>
                <a:lnTo>
                  <a:pt x="670920" y="289920"/>
                </a:lnTo>
                <a:lnTo>
                  <a:pt x="681807" y="273772"/>
                </a:lnTo>
                <a:lnTo>
                  <a:pt x="685800" y="254000"/>
                </a:lnTo>
                <a:lnTo>
                  <a:pt x="685800" y="50800"/>
                </a:lnTo>
                <a:lnTo>
                  <a:pt x="681807" y="31027"/>
                </a:lnTo>
                <a:lnTo>
                  <a:pt x="670920" y="14879"/>
                </a:lnTo>
                <a:lnTo>
                  <a:pt x="654772" y="3992"/>
                </a:lnTo>
                <a:lnTo>
                  <a:pt x="63500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532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635000" y="0"/>
                </a:lnTo>
                <a:lnTo>
                  <a:pt x="654772" y="3992"/>
                </a:lnTo>
                <a:lnTo>
                  <a:pt x="670920" y="14879"/>
                </a:lnTo>
                <a:lnTo>
                  <a:pt x="681807" y="31027"/>
                </a:lnTo>
                <a:lnTo>
                  <a:pt x="685800" y="50800"/>
                </a:lnTo>
                <a:lnTo>
                  <a:pt x="685800" y="254000"/>
                </a:lnTo>
                <a:lnTo>
                  <a:pt x="681807" y="273772"/>
                </a:lnTo>
                <a:lnTo>
                  <a:pt x="670920" y="289920"/>
                </a:lnTo>
                <a:lnTo>
                  <a:pt x="654772" y="300807"/>
                </a:lnTo>
                <a:lnTo>
                  <a:pt x="6350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7189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689559" y="1776475"/>
            <a:ext cx="4114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390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350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635000" y="304800"/>
                </a:lnTo>
                <a:lnTo>
                  <a:pt x="654772" y="300807"/>
                </a:lnTo>
                <a:lnTo>
                  <a:pt x="670920" y="289920"/>
                </a:lnTo>
                <a:lnTo>
                  <a:pt x="681807" y="273772"/>
                </a:lnTo>
                <a:lnTo>
                  <a:pt x="685800" y="254000"/>
                </a:lnTo>
                <a:lnTo>
                  <a:pt x="685800" y="50800"/>
                </a:lnTo>
                <a:lnTo>
                  <a:pt x="681807" y="31027"/>
                </a:lnTo>
                <a:lnTo>
                  <a:pt x="670920" y="14879"/>
                </a:lnTo>
                <a:lnTo>
                  <a:pt x="654772" y="3992"/>
                </a:lnTo>
                <a:lnTo>
                  <a:pt x="635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39000" y="1752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635000" y="0"/>
                </a:lnTo>
                <a:lnTo>
                  <a:pt x="654772" y="3992"/>
                </a:lnTo>
                <a:lnTo>
                  <a:pt x="670920" y="14879"/>
                </a:lnTo>
                <a:lnTo>
                  <a:pt x="681807" y="31027"/>
                </a:lnTo>
                <a:lnTo>
                  <a:pt x="685800" y="50800"/>
                </a:lnTo>
                <a:lnTo>
                  <a:pt x="685800" y="254000"/>
                </a:lnTo>
                <a:lnTo>
                  <a:pt x="681807" y="273772"/>
                </a:lnTo>
                <a:lnTo>
                  <a:pt x="670920" y="289920"/>
                </a:lnTo>
                <a:lnTo>
                  <a:pt x="654772" y="300807"/>
                </a:lnTo>
                <a:lnTo>
                  <a:pt x="6350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375359" y="1776475"/>
            <a:ext cx="4114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0831" y="5803391"/>
            <a:ext cx="4437888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88872" y="5869940"/>
            <a:ext cx="378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Note: 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*str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refers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str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str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061" y="464629"/>
            <a:ext cx="54737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60" dirty="0"/>
              <a:t>Concatenation </a:t>
            </a:r>
            <a:r>
              <a:rPr spc="-195" dirty="0"/>
              <a:t>of</a:t>
            </a:r>
            <a:r>
              <a:rPr spc="-375" dirty="0"/>
              <a:t> </a:t>
            </a:r>
            <a:r>
              <a:rPr spc="-225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0028"/>
            <a:ext cx="3703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90" dirty="0">
                <a:latin typeface="Arial"/>
                <a:cs typeface="Arial"/>
              </a:rPr>
              <a:t>Concat(char*str1,</a:t>
            </a:r>
            <a:r>
              <a:rPr sz="2500" spc="-16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char*str2)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1052"/>
            <a:ext cx="1250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510" y="2002076"/>
            <a:ext cx="227965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295" marR="5080" indent="-570230">
              <a:lnSpc>
                <a:spcPct val="100000"/>
              </a:lnSpc>
              <a:spcBef>
                <a:spcPts val="95"/>
              </a:spcBef>
            </a:pPr>
            <a:r>
              <a:rPr sz="2500" spc="-35" dirty="0">
                <a:latin typeface="Arial"/>
                <a:cs typeface="Arial"/>
              </a:rPr>
              <a:t>w</a:t>
            </a:r>
            <a:r>
              <a:rPr sz="2500" spc="-75" dirty="0">
                <a:latin typeface="Arial"/>
                <a:cs typeface="Arial"/>
              </a:rPr>
              <a:t>h</a:t>
            </a:r>
            <a:r>
              <a:rPr sz="2500" spc="-50" dirty="0">
                <a:latin typeface="Arial"/>
                <a:cs typeface="Arial"/>
              </a:rPr>
              <a:t>ile</a:t>
            </a:r>
            <a:r>
              <a:rPr sz="2500" spc="-40" dirty="0">
                <a:latin typeface="Arial"/>
                <a:cs typeface="Arial"/>
              </a:rPr>
              <a:t>(</a:t>
            </a:r>
            <a:r>
              <a:rPr sz="2500" spc="-5" dirty="0">
                <a:latin typeface="Arial"/>
                <a:cs typeface="Arial"/>
              </a:rPr>
              <a:t>*</a:t>
            </a:r>
            <a:r>
              <a:rPr sz="2500" spc="-25" dirty="0">
                <a:latin typeface="Arial"/>
                <a:cs typeface="Arial"/>
              </a:rPr>
              <a:t>s</a:t>
            </a:r>
            <a:r>
              <a:rPr sz="2500" spc="85" dirty="0">
                <a:latin typeface="Arial"/>
                <a:cs typeface="Arial"/>
              </a:rPr>
              <a:t>tr</a:t>
            </a:r>
            <a:r>
              <a:rPr sz="2500" spc="-125" dirty="0">
                <a:latin typeface="Arial"/>
                <a:cs typeface="Arial"/>
              </a:rPr>
              <a:t>1</a:t>
            </a:r>
            <a:r>
              <a:rPr sz="2500" spc="114" dirty="0">
                <a:latin typeface="Arial"/>
                <a:cs typeface="Arial"/>
              </a:rPr>
              <a:t>!</a:t>
            </a:r>
            <a:r>
              <a:rPr sz="2500" spc="-110" dirty="0">
                <a:latin typeface="Arial"/>
                <a:cs typeface="Arial"/>
              </a:rPr>
              <a:t>=</a:t>
            </a:r>
            <a:r>
              <a:rPr sz="2500" spc="-50" dirty="0">
                <a:latin typeface="Arial"/>
                <a:cs typeface="Arial"/>
              </a:rPr>
              <a:t>‘</a:t>
            </a:r>
            <a:r>
              <a:rPr sz="2500" spc="260" dirty="0">
                <a:latin typeface="Arial"/>
                <a:cs typeface="Arial"/>
              </a:rPr>
              <a:t>\</a:t>
            </a:r>
            <a:r>
              <a:rPr sz="2500" spc="-125" dirty="0">
                <a:latin typeface="Arial"/>
                <a:cs typeface="Arial"/>
              </a:rPr>
              <a:t>0</a:t>
            </a:r>
            <a:r>
              <a:rPr sz="2500" spc="65" dirty="0">
                <a:latin typeface="Arial"/>
                <a:cs typeface="Arial"/>
              </a:rPr>
              <a:t>’</a:t>
            </a:r>
            <a:r>
              <a:rPr sz="2500" spc="-70" dirty="0">
                <a:latin typeface="Arial"/>
                <a:cs typeface="Arial"/>
              </a:rPr>
              <a:t>)  </a:t>
            </a:r>
            <a:r>
              <a:rPr sz="2500" spc="-100" dirty="0">
                <a:latin typeface="Arial"/>
                <a:cs typeface="Arial"/>
              </a:rPr>
              <a:t>str1++;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Arial"/>
                <a:cs typeface="Arial"/>
              </a:rPr>
              <a:t>while(*str2!=‘\0’)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5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</a:pPr>
            <a:r>
              <a:rPr sz="2500" spc="-20" dirty="0">
                <a:latin typeface="Arial"/>
                <a:cs typeface="Arial"/>
              </a:rPr>
              <a:t>*str1=*str2;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461" y="3907198"/>
            <a:ext cx="93154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295" dirty="0">
                <a:latin typeface="Arial"/>
                <a:cs typeface="Arial"/>
              </a:rPr>
              <a:t>s</a:t>
            </a:r>
            <a:r>
              <a:rPr sz="2500" spc="85" dirty="0">
                <a:latin typeface="Arial"/>
                <a:cs typeface="Arial"/>
              </a:rPr>
              <a:t>tr</a:t>
            </a:r>
            <a:r>
              <a:rPr sz="2500" spc="-125" dirty="0">
                <a:latin typeface="Arial"/>
                <a:cs typeface="Arial"/>
              </a:rPr>
              <a:t>1</a:t>
            </a:r>
            <a:r>
              <a:rPr sz="2500" spc="-195" dirty="0">
                <a:latin typeface="Arial"/>
                <a:cs typeface="Arial"/>
              </a:rPr>
              <a:t>+</a:t>
            </a:r>
            <a:r>
              <a:rPr sz="2500" spc="-105" dirty="0">
                <a:latin typeface="Arial"/>
                <a:cs typeface="Arial"/>
              </a:rPr>
              <a:t>+;  </a:t>
            </a:r>
            <a:r>
              <a:rPr sz="2500" spc="-295" dirty="0">
                <a:latin typeface="Arial"/>
                <a:cs typeface="Arial"/>
              </a:rPr>
              <a:t>s</a:t>
            </a:r>
            <a:r>
              <a:rPr sz="2500" spc="85" dirty="0">
                <a:latin typeface="Arial"/>
                <a:cs typeface="Arial"/>
              </a:rPr>
              <a:t>tr</a:t>
            </a:r>
            <a:r>
              <a:rPr sz="2500" spc="-125" dirty="0">
                <a:latin typeface="Arial"/>
                <a:cs typeface="Arial"/>
              </a:rPr>
              <a:t>2</a:t>
            </a:r>
            <a:r>
              <a:rPr sz="2500" spc="-195" dirty="0">
                <a:latin typeface="Arial"/>
                <a:cs typeface="Arial"/>
              </a:rPr>
              <a:t>+</a:t>
            </a:r>
            <a:r>
              <a:rPr sz="2500" spc="-125" dirty="0">
                <a:latin typeface="Arial"/>
                <a:cs typeface="Arial"/>
              </a:rPr>
              <a:t>+;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56" y="4669247"/>
            <a:ext cx="162242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95"/>
              </a:spcBef>
            </a:pPr>
            <a:r>
              <a:rPr sz="2500" spc="-5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423545">
              <a:lnSpc>
                <a:spcPct val="100000"/>
              </a:lnSpc>
            </a:pPr>
            <a:r>
              <a:rPr sz="2500" spc="-25" dirty="0">
                <a:latin typeface="Arial"/>
                <a:cs typeface="Arial"/>
              </a:rPr>
              <a:t>str1=‘\0’;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5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0259" y="642562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8A8A8A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03650" y="2127250"/>
          <a:ext cx="4114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‘\0’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8100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8C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5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74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5C47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32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32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7189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9862" y="1776475"/>
            <a:ext cx="32423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7865" algn="l"/>
                <a:tab pos="1383665" algn="l"/>
                <a:tab pos="2069464" algn="l"/>
                <a:tab pos="2755265" algn="l"/>
              </a:tabLst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90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9000" y="1752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08862" y="1776475"/>
            <a:ext cx="49910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631" y="5955791"/>
            <a:ext cx="4666488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5449" y="6022340"/>
            <a:ext cx="378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Note: 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*str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refers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str</a:t>
            </a:r>
            <a:endParaRPr sz="1800">
              <a:latin typeface="Trebuchet MS"/>
              <a:cs typeface="Trebuchet MS"/>
            </a:endParaRPr>
          </a:p>
          <a:p>
            <a:pPr marL="5080" algn="ctr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str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862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62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8C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56062" y="3071875"/>
            <a:ext cx="49910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720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41862" y="3071875"/>
            <a:ext cx="49910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578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578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5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27662" y="3071875"/>
            <a:ext cx="49910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436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436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5C47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13462" y="3071875"/>
            <a:ext cx="49910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294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294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7189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99262" y="3071875"/>
            <a:ext cx="49910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152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787400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787400" y="304800"/>
                </a:lnTo>
                <a:lnTo>
                  <a:pt x="807172" y="300807"/>
                </a:lnTo>
                <a:lnTo>
                  <a:pt x="823320" y="289920"/>
                </a:lnTo>
                <a:lnTo>
                  <a:pt x="834207" y="273772"/>
                </a:lnTo>
                <a:lnTo>
                  <a:pt x="838200" y="254000"/>
                </a:lnTo>
                <a:lnTo>
                  <a:pt x="838200" y="50800"/>
                </a:lnTo>
                <a:lnTo>
                  <a:pt x="834207" y="31027"/>
                </a:lnTo>
                <a:lnTo>
                  <a:pt x="823320" y="14879"/>
                </a:lnTo>
                <a:lnTo>
                  <a:pt x="807172" y="3992"/>
                </a:lnTo>
                <a:lnTo>
                  <a:pt x="787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15200" y="3048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50800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0" y="0"/>
                </a:lnTo>
                <a:lnTo>
                  <a:pt x="787400" y="0"/>
                </a:lnTo>
                <a:lnTo>
                  <a:pt x="807172" y="3992"/>
                </a:lnTo>
                <a:lnTo>
                  <a:pt x="823320" y="14879"/>
                </a:lnTo>
                <a:lnTo>
                  <a:pt x="834207" y="31027"/>
                </a:lnTo>
                <a:lnTo>
                  <a:pt x="838200" y="50800"/>
                </a:lnTo>
                <a:lnTo>
                  <a:pt x="838200" y="254000"/>
                </a:lnTo>
                <a:lnTo>
                  <a:pt x="834207" y="273772"/>
                </a:lnTo>
                <a:lnTo>
                  <a:pt x="823320" y="289920"/>
                </a:lnTo>
                <a:lnTo>
                  <a:pt x="807172" y="300807"/>
                </a:lnTo>
                <a:lnTo>
                  <a:pt x="787400" y="304800"/>
                </a:lnTo>
                <a:lnTo>
                  <a:pt x="50800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85062" y="3071875"/>
            <a:ext cx="49910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956050" y="3422650"/>
          <a:ext cx="4114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‘\0’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965450" y="4641850"/>
          <a:ext cx="58674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‘\0’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29718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18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8C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052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52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86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86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5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720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20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5C47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054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54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7189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388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88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722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722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8C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056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056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390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390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5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5C47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058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45720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457200" y="457200"/>
                </a:lnTo>
                <a:lnTo>
                  <a:pt x="486862" y="451210"/>
                </a:lnTo>
                <a:lnTo>
                  <a:pt x="511082" y="434878"/>
                </a:lnTo>
                <a:lnTo>
                  <a:pt x="527412" y="410656"/>
                </a:lnTo>
                <a:lnTo>
                  <a:pt x="533400" y="381000"/>
                </a:lnTo>
                <a:lnTo>
                  <a:pt x="533400" y="76200"/>
                </a:lnTo>
                <a:lnTo>
                  <a:pt x="527412" y="46537"/>
                </a:lnTo>
                <a:lnTo>
                  <a:pt x="511082" y="22317"/>
                </a:lnTo>
                <a:lnTo>
                  <a:pt x="486862" y="5987"/>
                </a:lnTo>
                <a:lnTo>
                  <a:pt x="45720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0" y="4114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457200" y="0"/>
                </a:lnTo>
                <a:lnTo>
                  <a:pt x="486862" y="5987"/>
                </a:lnTo>
                <a:lnTo>
                  <a:pt x="511082" y="22317"/>
                </a:lnTo>
                <a:lnTo>
                  <a:pt x="527412" y="46537"/>
                </a:lnTo>
                <a:lnTo>
                  <a:pt x="533400" y="76200"/>
                </a:lnTo>
                <a:lnTo>
                  <a:pt x="533400" y="381000"/>
                </a:lnTo>
                <a:lnTo>
                  <a:pt x="527412" y="410656"/>
                </a:lnTo>
                <a:lnTo>
                  <a:pt x="511082" y="434878"/>
                </a:lnTo>
                <a:lnTo>
                  <a:pt x="486862" y="451210"/>
                </a:lnTo>
                <a:lnTo>
                  <a:pt x="4572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7189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076473" y="4108195"/>
            <a:ext cx="565658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5465" algn="l"/>
                <a:tab pos="1078865" algn="l"/>
                <a:tab pos="1612265" algn="l"/>
                <a:tab pos="2145665" algn="l"/>
                <a:tab pos="2679065" algn="l"/>
                <a:tab pos="3212465" algn="l"/>
                <a:tab pos="3745865" algn="l"/>
                <a:tab pos="4279265" algn="l"/>
                <a:tab pos="4812665" algn="l"/>
                <a:tab pos="5346065" algn="l"/>
              </a:tabLst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73660">
              <a:lnSpc>
                <a:spcPct val="100000"/>
              </a:lnSpc>
              <a:tabLst>
                <a:tab pos="606425" algn="l"/>
                <a:tab pos="1139825" algn="l"/>
                <a:tab pos="1673225" algn="l"/>
                <a:tab pos="2206625" algn="l"/>
                <a:tab pos="2740025" algn="l"/>
                <a:tab pos="3273425" algn="l"/>
                <a:tab pos="3806825" algn="l"/>
                <a:tab pos="4340225" algn="l"/>
                <a:tab pos="4827905" algn="l"/>
                <a:tab pos="5361305" algn="l"/>
              </a:tabLst>
            </a:pP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=1	=2	=3	=4	=5	=6	=7	=8	=9	=10	</a:t>
            </a:r>
            <a:r>
              <a:rPr sz="1400" b="1" spc="-130" dirty="0">
                <a:solidFill>
                  <a:srgbClr val="FFFFFF"/>
                </a:solidFill>
                <a:latin typeface="Trebuchet MS"/>
                <a:cs typeface="Trebuchet MS"/>
              </a:rPr>
              <a:t>=11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7559" y="6463728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A8A8A"/>
                </a:solidFill>
                <a:latin typeface="Arial"/>
                <a:cs typeface="Arial"/>
              </a:rPr>
              <a:t>39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382" y="464629"/>
            <a:ext cx="42805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5" dirty="0"/>
              <a:t>String</a:t>
            </a:r>
            <a:r>
              <a:rPr spc="-395" dirty="0"/>
              <a:t> </a:t>
            </a:r>
            <a:r>
              <a:rPr spc="-225" dirty="0"/>
              <a:t>Comparison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2850" y="1441450"/>
          <a:ext cx="6858000" cy="409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Relation 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between 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Compared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String 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Comparing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compare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equal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000" b="1" spc="-180" dirty="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2000" b="1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7790" marR="77470" algn="just">
                        <a:lnSpc>
                          <a:spcPct val="100499"/>
                        </a:lnSpc>
                        <a:spcBef>
                          <a:spcPts val="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Either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match 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lower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compared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string,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compared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characters 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match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compared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shorter.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0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000" b="1" spc="-180" dirty="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000" b="1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7155" marR="77470" algn="just">
                        <a:lnSpc>
                          <a:spcPct val="100499"/>
                        </a:lnSpc>
                        <a:spcBef>
                          <a:spcPts val="121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Either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match 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greater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compared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string,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compared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characters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match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compared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longer.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381" y="464629"/>
            <a:ext cx="49237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5" dirty="0"/>
              <a:t>Definition:</a:t>
            </a:r>
            <a:r>
              <a:rPr spc="-355" dirty="0"/>
              <a:t> </a:t>
            </a:r>
            <a:r>
              <a:rPr spc="-215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2690" y="1529587"/>
            <a:ext cx="8078618" cy="427706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60045" marR="6350" indent="-344805">
              <a:lnSpc>
                <a:spcPct val="70000"/>
              </a:lnSpc>
              <a:spcBef>
                <a:spcPts val="900"/>
              </a:spcBef>
              <a:buChar char="•"/>
              <a:tabLst>
                <a:tab pos="360045" algn="l"/>
                <a:tab pos="360680" algn="l"/>
              </a:tabLst>
            </a:pPr>
            <a:r>
              <a:rPr spc="5" dirty="0"/>
              <a:t>A </a:t>
            </a:r>
            <a:r>
              <a:rPr dirty="0"/>
              <a:t>computer </a:t>
            </a:r>
            <a:r>
              <a:rPr spc="-5" dirty="0"/>
              <a:t>algorithm is </a:t>
            </a:r>
            <a:r>
              <a:rPr dirty="0"/>
              <a:t>a </a:t>
            </a:r>
            <a:r>
              <a:rPr spc="-5" dirty="0"/>
              <a:t>detailed </a:t>
            </a:r>
            <a:r>
              <a:rPr spc="5" dirty="0"/>
              <a:t>step </a:t>
            </a:r>
            <a:r>
              <a:rPr dirty="0"/>
              <a:t>by </a:t>
            </a:r>
            <a:r>
              <a:rPr spc="5" dirty="0"/>
              <a:t>step </a:t>
            </a:r>
            <a:r>
              <a:rPr dirty="0"/>
              <a:t>method </a:t>
            </a:r>
            <a:r>
              <a:rPr spc="5" dirty="0"/>
              <a:t>for  </a:t>
            </a:r>
            <a:r>
              <a:rPr spc="-10" dirty="0"/>
              <a:t>solving </a:t>
            </a:r>
            <a:r>
              <a:rPr spc="5" dirty="0"/>
              <a:t>the</a:t>
            </a:r>
            <a:r>
              <a:rPr spc="-5" dirty="0"/>
              <a:t> problem</a:t>
            </a:r>
          </a:p>
          <a:p>
            <a:pPr marL="2540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9410" marR="6985" indent="-344170">
              <a:lnSpc>
                <a:spcPct val="70000"/>
              </a:lnSpc>
              <a:spcBef>
                <a:spcPts val="5"/>
              </a:spcBef>
              <a:buChar char="•"/>
              <a:tabLst>
                <a:tab pos="360045" algn="l"/>
                <a:tab pos="360680" algn="l"/>
                <a:tab pos="893444" algn="l"/>
                <a:tab pos="2237105" algn="l"/>
                <a:tab pos="2630170" algn="l"/>
                <a:tab pos="2977515" algn="l"/>
                <a:tab pos="4379595" algn="l"/>
                <a:tab pos="4806315" algn="l"/>
                <a:tab pos="6132195" algn="l"/>
                <a:tab pos="7735570" algn="l"/>
              </a:tabLst>
            </a:pPr>
            <a:r>
              <a:rPr spc="-5" dirty="0"/>
              <a:t>A</a:t>
            </a:r>
            <a:r>
              <a:rPr dirty="0"/>
              <a:t>n	</a:t>
            </a:r>
            <a:r>
              <a:rPr spc="-5" dirty="0"/>
              <a:t>a</a:t>
            </a:r>
            <a:r>
              <a:rPr spc="-15" dirty="0"/>
              <a:t>l</a:t>
            </a:r>
            <a:r>
              <a:rPr spc="15" dirty="0"/>
              <a:t>g</a:t>
            </a:r>
            <a:r>
              <a:rPr spc="-5" dirty="0"/>
              <a:t>o</a:t>
            </a:r>
            <a:r>
              <a:rPr spc="5" dirty="0"/>
              <a:t>r</a:t>
            </a:r>
            <a:r>
              <a:rPr spc="-15" dirty="0"/>
              <a:t>i</a:t>
            </a:r>
            <a:r>
              <a:rPr spc="10" dirty="0"/>
              <a:t>t</a:t>
            </a:r>
            <a:r>
              <a:rPr spc="-30" dirty="0"/>
              <a:t>h</a:t>
            </a:r>
            <a:r>
              <a:rPr spc="5" dirty="0"/>
              <a:t>m</a:t>
            </a:r>
            <a:r>
              <a:rPr dirty="0"/>
              <a:t>	</a:t>
            </a:r>
            <a:r>
              <a:rPr spc="-15" dirty="0"/>
              <a:t>i</a:t>
            </a:r>
            <a:r>
              <a:rPr dirty="0"/>
              <a:t>s	a	</a:t>
            </a:r>
            <a:r>
              <a:rPr spc="-5" dirty="0"/>
              <a:t>s</a:t>
            </a:r>
            <a:r>
              <a:rPr spc="-25" dirty="0"/>
              <a:t>e</a:t>
            </a:r>
            <a:r>
              <a:rPr spc="-5" dirty="0"/>
              <a:t>quenc</a:t>
            </a:r>
            <a:r>
              <a:rPr dirty="0"/>
              <a:t>e	</a:t>
            </a:r>
            <a:r>
              <a:rPr spc="-30" dirty="0"/>
              <a:t>o</a:t>
            </a:r>
            <a:r>
              <a:rPr dirty="0"/>
              <a:t>f	</a:t>
            </a:r>
            <a:r>
              <a:rPr lang="en-US" spc="-15" dirty="0"/>
              <a:t>c</a:t>
            </a:r>
            <a:r>
              <a:rPr spc="-15" dirty="0"/>
              <a:t>l</a:t>
            </a:r>
            <a:r>
              <a:rPr spc="-5" dirty="0"/>
              <a:t>ea</a:t>
            </a:r>
            <a:r>
              <a:rPr spc="10" dirty="0"/>
              <a:t>r</a:t>
            </a:r>
            <a:r>
              <a:rPr spc="5" dirty="0"/>
              <a:t>-</a:t>
            </a:r>
            <a:r>
              <a:rPr spc="-30" dirty="0"/>
              <a:t>c</a:t>
            </a:r>
            <a:r>
              <a:rPr dirty="0"/>
              <a:t>ut	</a:t>
            </a:r>
            <a:r>
              <a:rPr spc="-15" dirty="0"/>
              <a:t>i</a:t>
            </a:r>
            <a:r>
              <a:rPr spc="-5" dirty="0"/>
              <a:t>n</a:t>
            </a:r>
            <a:r>
              <a:rPr spc="-25" dirty="0"/>
              <a:t>s</a:t>
            </a:r>
            <a:r>
              <a:rPr spc="10" dirty="0"/>
              <a:t>t</a:t>
            </a:r>
            <a:r>
              <a:rPr spc="5" dirty="0"/>
              <a:t>r</a:t>
            </a:r>
            <a:r>
              <a:rPr spc="-5" dirty="0"/>
              <a:t>uc</a:t>
            </a:r>
            <a:r>
              <a:rPr spc="15" dirty="0"/>
              <a:t>t</a:t>
            </a:r>
            <a:r>
              <a:rPr spc="-15" dirty="0"/>
              <a:t>i</a:t>
            </a:r>
            <a:r>
              <a:rPr spc="-5" dirty="0"/>
              <a:t>on</a:t>
            </a:r>
            <a:r>
              <a:rPr dirty="0"/>
              <a:t>s	</a:t>
            </a:r>
            <a:r>
              <a:rPr spc="10" dirty="0"/>
              <a:t>f</a:t>
            </a:r>
            <a:r>
              <a:rPr spc="-5" dirty="0"/>
              <a:t>or  </a:t>
            </a:r>
            <a:r>
              <a:rPr spc="-10" dirty="0"/>
              <a:t>solving </a:t>
            </a:r>
            <a:r>
              <a:rPr spc="5" dirty="0"/>
              <a:t>the </a:t>
            </a:r>
            <a:r>
              <a:rPr spc="-5" dirty="0"/>
              <a:t>problem in </a:t>
            </a:r>
            <a:r>
              <a:rPr dirty="0"/>
              <a:t>a finite amount of</a:t>
            </a:r>
            <a:r>
              <a:rPr spc="-25" dirty="0"/>
              <a:t> </a:t>
            </a:r>
            <a:r>
              <a:rPr dirty="0"/>
              <a:t>time.</a:t>
            </a:r>
          </a:p>
          <a:p>
            <a:pPr marL="360045" indent="-344805">
              <a:lnSpc>
                <a:spcPts val="2245"/>
              </a:lnSpc>
              <a:spcBef>
                <a:spcPts val="2110"/>
              </a:spcBef>
              <a:buChar char="•"/>
              <a:tabLst>
                <a:tab pos="360045" algn="l"/>
                <a:tab pos="360680" algn="l"/>
                <a:tab pos="1335405" algn="l"/>
                <a:tab pos="2868295" algn="l"/>
                <a:tab pos="3517265" algn="l"/>
                <a:tab pos="5004435" algn="l"/>
                <a:tab pos="5544185" algn="l"/>
                <a:tab pos="6330315" algn="l"/>
                <a:tab pos="7144384" algn="l"/>
              </a:tabLst>
            </a:pPr>
            <a:r>
              <a:rPr spc="-15" dirty="0"/>
              <a:t>M</a:t>
            </a:r>
            <a:r>
              <a:rPr spc="-5" dirty="0"/>
              <a:t>o</a:t>
            </a:r>
            <a:r>
              <a:rPr spc="5" dirty="0"/>
              <a:t>r</a:t>
            </a:r>
            <a:r>
              <a:rPr dirty="0"/>
              <a:t>e	</a:t>
            </a:r>
            <a:r>
              <a:rPr lang="en-US" spc="15" dirty="0"/>
              <a:t>g</a:t>
            </a:r>
            <a:r>
              <a:rPr spc="-5" dirty="0"/>
              <a:t>ene</a:t>
            </a:r>
            <a:r>
              <a:rPr spc="5" dirty="0"/>
              <a:t>r</a:t>
            </a:r>
            <a:r>
              <a:rPr spc="-5" dirty="0"/>
              <a:t>a</a:t>
            </a:r>
            <a:r>
              <a:rPr spc="-15" dirty="0"/>
              <a:t>ll</a:t>
            </a:r>
            <a:r>
              <a:rPr dirty="0"/>
              <a:t>y	</a:t>
            </a:r>
            <a:r>
              <a:rPr spc="-5" dirty="0"/>
              <a:t>a</a:t>
            </a:r>
            <a:r>
              <a:rPr dirty="0"/>
              <a:t>n	</a:t>
            </a:r>
            <a:r>
              <a:rPr spc="-5" dirty="0"/>
              <a:t>a</a:t>
            </a:r>
            <a:r>
              <a:rPr spc="-15" dirty="0"/>
              <a:t>l</a:t>
            </a:r>
            <a:r>
              <a:rPr spc="15" dirty="0"/>
              <a:t>g</a:t>
            </a:r>
            <a:r>
              <a:rPr spc="-5" dirty="0"/>
              <a:t>o</a:t>
            </a:r>
            <a:r>
              <a:rPr spc="5" dirty="0"/>
              <a:t>r</a:t>
            </a:r>
            <a:r>
              <a:rPr spc="-40" dirty="0"/>
              <a:t>i</a:t>
            </a:r>
            <a:r>
              <a:rPr spc="10" dirty="0"/>
              <a:t>t</a:t>
            </a:r>
            <a:r>
              <a:rPr spc="-5" dirty="0"/>
              <a:t>h</a:t>
            </a:r>
            <a:r>
              <a:rPr spc="5" dirty="0"/>
              <a:t>m</a:t>
            </a:r>
            <a:r>
              <a:rPr dirty="0"/>
              <a:t>	</a:t>
            </a:r>
            <a:r>
              <a:rPr spc="-15" dirty="0"/>
              <a:t>i</a:t>
            </a:r>
            <a:r>
              <a:rPr dirty="0"/>
              <a:t>s	</a:t>
            </a:r>
            <a:r>
              <a:rPr spc="-5" dirty="0"/>
              <a:t>an</a:t>
            </a:r>
            <a:r>
              <a:rPr dirty="0"/>
              <a:t>y	</a:t>
            </a:r>
            <a:r>
              <a:rPr spc="-35" dirty="0"/>
              <a:t>w</a:t>
            </a:r>
            <a:r>
              <a:rPr spc="-5" dirty="0"/>
              <a:t>e</a:t>
            </a:r>
            <a:r>
              <a:rPr spc="-15" dirty="0"/>
              <a:t>l</a:t>
            </a:r>
            <a:r>
              <a:rPr dirty="0"/>
              <a:t>l	</a:t>
            </a:r>
            <a:r>
              <a:rPr spc="-5" dirty="0"/>
              <a:t>de</a:t>
            </a:r>
            <a:r>
              <a:rPr spc="30" dirty="0"/>
              <a:t>f</a:t>
            </a:r>
            <a:r>
              <a:rPr spc="-15" dirty="0"/>
              <a:t>i</a:t>
            </a:r>
            <a:r>
              <a:rPr spc="-5" dirty="0"/>
              <a:t>ned</a:t>
            </a:r>
          </a:p>
          <a:p>
            <a:pPr marL="359410" marR="5715" indent="-635">
              <a:lnSpc>
                <a:spcPct val="70000"/>
              </a:lnSpc>
              <a:spcBef>
                <a:spcPts val="395"/>
              </a:spcBef>
            </a:pPr>
            <a:r>
              <a:rPr dirty="0"/>
              <a:t>computational </a:t>
            </a:r>
            <a:r>
              <a:rPr spc="-5" dirty="0"/>
              <a:t>procedure </a:t>
            </a:r>
            <a:r>
              <a:rPr dirty="0"/>
              <a:t>that </a:t>
            </a:r>
            <a:r>
              <a:rPr spc="-5" dirty="0"/>
              <a:t>takes collection </a:t>
            </a:r>
            <a:r>
              <a:rPr spc="-15" dirty="0"/>
              <a:t>of </a:t>
            </a:r>
            <a:r>
              <a:rPr dirty="0"/>
              <a:t>elements </a:t>
            </a:r>
            <a:r>
              <a:rPr spc="-5" dirty="0"/>
              <a:t>as  input </a:t>
            </a:r>
            <a:r>
              <a:rPr dirty="0"/>
              <a:t>and procedures </a:t>
            </a:r>
            <a:r>
              <a:rPr spc="-5" dirty="0"/>
              <a:t>collection </a:t>
            </a:r>
            <a:r>
              <a:rPr dirty="0"/>
              <a:t>of elements as</a:t>
            </a:r>
            <a:r>
              <a:rPr spc="-35" dirty="0"/>
              <a:t> </a:t>
            </a:r>
            <a:r>
              <a:rPr dirty="0"/>
              <a:t>output.</a:t>
            </a:r>
          </a:p>
          <a:p>
            <a:pPr marL="2540"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9410" marR="10160" indent="-344170">
              <a:lnSpc>
                <a:spcPct val="70000"/>
              </a:lnSpc>
              <a:buChar char="•"/>
              <a:tabLst>
                <a:tab pos="360045" algn="l"/>
                <a:tab pos="360680" algn="l"/>
              </a:tabLst>
            </a:pPr>
            <a:r>
              <a:rPr spc="-135" dirty="0"/>
              <a:t>An </a:t>
            </a:r>
            <a:r>
              <a:rPr spc="-50" dirty="0"/>
              <a:t>algorithm </a:t>
            </a:r>
            <a:r>
              <a:rPr spc="-114" dirty="0"/>
              <a:t>is </a:t>
            </a:r>
            <a:r>
              <a:rPr spc="-170" dirty="0"/>
              <a:t>a </a:t>
            </a:r>
            <a:r>
              <a:rPr spc="-90" dirty="0"/>
              <a:t>set </a:t>
            </a:r>
            <a:r>
              <a:rPr spc="5" dirty="0"/>
              <a:t>of </a:t>
            </a:r>
            <a:r>
              <a:rPr spc="-85" dirty="0"/>
              <a:t>rules </a:t>
            </a:r>
            <a:r>
              <a:rPr dirty="0"/>
              <a:t>for </a:t>
            </a:r>
            <a:r>
              <a:rPr spc="-85" dirty="0"/>
              <a:t>carrying </a:t>
            </a:r>
            <a:r>
              <a:rPr dirty="0"/>
              <a:t>out </a:t>
            </a:r>
            <a:r>
              <a:rPr spc="-75" dirty="0"/>
              <a:t>calculation </a:t>
            </a:r>
            <a:r>
              <a:rPr spc="-30" dirty="0"/>
              <a:t>either </a:t>
            </a:r>
            <a:r>
              <a:rPr spc="-120" dirty="0"/>
              <a:t>by  </a:t>
            </a:r>
            <a:r>
              <a:rPr spc="-100" dirty="0"/>
              <a:t>hand </a:t>
            </a:r>
            <a:r>
              <a:rPr spc="-10" dirty="0"/>
              <a:t>or </a:t>
            </a:r>
            <a:r>
              <a:rPr spc="-60" dirty="0"/>
              <a:t>on </a:t>
            </a:r>
            <a:r>
              <a:rPr spc="-170" dirty="0"/>
              <a:t>a</a:t>
            </a:r>
            <a:r>
              <a:rPr lang="en-US" spc="-170" dirty="0"/>
              <a:t> </a:t>
            </a:r>
            <a:r>
              <a:rPr spc="-390" dirty="0"/>
              <a:t> </a:t>
            </a:r>
            <a:r>
              <a:rPr spc="-90" dirty="0"/>
              <a:t>machine.</a:t>
            </a:r>
          </a:p>
          <a:p>
            <a:pPr marL="2540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9410" marR="5080" indent="-344170">
              <a:lnSpc>
                <a:spcPct val="70000"/>
              </a:lnSpc>
              <a:buChar char="•"/>
              <a:tabLst>
                <a:tab pos="360045" algn="l"/>
                <a:tab pos="360680" algn="l"/>
              </a:tabLst>
            </a:pPr>
            <a:r>
              <a:rPr spc="-135" dirty="0"/>
              <a:t>An </a:t>
            </a:r>
            <a:r>
              <a:rPr spc="-50" dirty="0"/>
              <a:t>algorithm </a:t>
            </a:r>
            <a:r>
              <a:rPr spc="-114" dirty="0"/>
              <a:t>is </a:t>
            </a:r>
            <a:r>
              <a:rPr spc="-120" dirty="0"/>
              <a:t>an </a:t>
            </a:r>
            <a:r>
              <a:rPr spc="-70" dirty="0"/>
              <a:t>abstraction </a:t>
            </a:r>
            <a:r>
              <a:rPr spc="5" dirty="0"/>
              <a:t>of </a:t>
            </a:r>
            <a:r>
              <a:rPr spc="-170" dirty="0"/>
              <a:t>a </a:t>
            </a:r>
            <a:r>
              <a:rPr spc="-90" dirty="0"/>
              <a:t>program </a:t>
            </a:r>
            <a:r>
              <a:rPr spc="10" dirty="0"/>
              <a:t>to </a:t>
            </a:r>
            <a:r>
              <a:rPr spc="-100" dirty="0"/>
              <a:t>be </a:t>
            </a:r>
            <a:r>
              <a:rPr spc="-105" dirty="0"/>
              <a:t>executed </a:t>
            </a:r>
            <a:r>
              <a:rPr spc="-60" dirty="0"/>
              <a:t>on </a:t>
            </a:r>
            <a:r>
              <a:rPr spc="-170" dirty="0"/>
              <a:t>a  </a:t>
            </a:r>
            <a:r>
              <a:rPr spc="-114" dirty="0"/>
              <a:t>physical </a:t>
            </a:r>
            <a:r>
              <a:rPr spc="-95" dirty="0"/>
              <a:t>machine </a:t>
            </a:r>
            <a:r>
              <a:rPr spc="-60" dirty="0"/>
              <a:t>(model </a:t>
            </a:r>
            <a:r>
              <a:rPr spc="5" dirty="0"/>
              <a:t>of</a:t>
            </a:r>
            <a:r>
              <a:rPr spc="-335" dirty="0"/>
              <a:t> </a:t>
            </a:r>
            <a:r>
              <a:rPr lang="en-US" spc="-70" dirty="0"/>
              <a:t>c</a:t>
            </a:r>
            <a:r>
              <a:rPr spc="-70" dirty="0"/>
              <a:t>omputation).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0"/>
              </a:spcBef>
            </a:pPr>
            <a:r>
              <a:rPr spc="-105" dirty="0"/>
              <a:t>Q</a:t>
            </a:r>
            <a:r>
              <a:rPr spc="-254" dirty="0"/>
              <a:t>u</a:t>
            </a:r>
            <a:r>
              <a:rPr spc="-325" dirty="0"/>
              <a:t>e</a:t>
            </a:r>
            <a:r>
              <a:rPr spc="-195" dirty="0"/>
              <a:t>s</a:t>
            </a:r>
            <a:r>
              <a:rPr spc="-240" dirty="0"/>
              <a:t>t</a:t>
            </a:r>
            <a:r>
              <a:rPr spc="-235" dirty="0"/>
              <a:t>i</a:t>
            </a:r>
            <a:r>
              <a:rPr spc="-145" dirty="0"/>
              <a:t>o</a:t>
            </a:r>
            <a:r>
              <a:rPr spc="-254" dirty="0"/>
              <a:t>n</a:t>
            </a:r>
            <a:r>
              <a:rPr spc="-14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638800" y="457200"/>
            <a:ext cx="2333625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7559" y="6463728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A8A8A"/>
                </a:solidFill>
                <a:latin typeface="Arial"/>
                <a:cs typeface="Arial"/>
              </a:rPr>
              <a:t>40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90" y="464629"/>
            <a:ext cx="786828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Design </a:t>
            </a:r>
            <a:r>
              <a:rPr spc="-215" dirty="0"/>
              <a:t>and </a:t>
            </a:r>
            <a:r>
              <a:rPr spc="-200" dirty="0"/>
              <a:t>Analysis </a:t>
            </a:r>
            <a:r>
              <a:rPr spc="-190" dirty="0"/>
              <a:t>of</a:t>
            </a:r>
            <a:r>
              <a:rPr spc="-690" dirty="0"/>
              <a:t> </a:t>
            </a:r>
            <a:r>
              <a:rPr spc="-2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0068"/>
            <a:ext cx="8034020" cy="4074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50" dirty="0">
                <a:latin typeface="Arial"/>
                <a:cs typeface="Arial"/>
              </a:rPr>
              <a:t>“</a:t>
            </a:r>
            <a:r>
              <a:rPr sz="3200" b="1" spc="-50" dirty="0">
                <a:latin typeface="Trebuchet MS"/>
                <a:cs typeface="Trebuchet MS"/>
              </a:rPr>
              <a:t>design</a:t>
            </a:r>
            <a:r>
              <a:rPr sz="3200" spc="-50" dirty="0">
                <a:latin typeface="Arial"/>
                <a:cs typeface="Arial"/>
              </a:rPr>
              <a:t>” </a:t>
            </a:r>
            <a:r>
              <a:rPr sz="3200" spc="-65" dirty="0">
                <a:latin typeface="Arial"/>
                <a:cs typeface="Arial"/>
              </a:rPr>
              <a:t>pertain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to:</a:t>
            </a:r>
            <a:endParaRPr lang="en-US" sz="32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3020"/>
              </a:lnSpc>
              <a:buChar char="–"/>
              <a:tabLst>
                <a:tab pos="756285" algn="l"/>
              </a:tabLst>
            </a:pP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description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algorithm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at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an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abstract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level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by  </a:t>
            </a:r>
            <a:r>
              <a:rPr sz="2800" spc="-180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45" dirty="0">
                <a:latin typeface="Arial"/>
                <a:cs typeface="Arial"/>
              </a:rPr>
              <a:t>pseudo </a:t>
            </a:r>
            <a:r>
              <a:rPr sz="2800" spc="-150" dirty="0">
                <a:latin typeface="Arial"/>
                <a:cs typeface="Arial"/>
              </a:rPr>
              <a:t>language,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and</a:t>
            </a:r>
            <a:endParaRPr sz="2800" dirty="0">
              <a:latin typeface="Arial"/>
              <a:cs typeface="Arial"/>
            </a:endParaRPr>
          </a:p>
          <a:p>
            <a:pPr marL="756285" marR="290195" lvl="1" indent="-286385">
              <a:lnSpc>
                <a:spcPts val="302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0" dirty="0">
                <a:latin typeface="Arial"/>
                <a:cs typeface="Arial"/>
              </a:rPr>
              <a:t>Proof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correctness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that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is,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algorithm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solves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given </a:t>
            </a:r>
            <a:r>
              <a:rPr sz="2800" spc="-75" dirty="0">
                <a:latin typeface="Arial"/>
                <a:cs typeface="Arial"/>
              </a:rPr>
              <a:t>problem </a:t>
            </a:r>
            <a:r>
              <a:rPr sz="2800" spc="-30" dirty="0">
                <a:latin typeface="Arial"/>
                <a:cs typeface="Arial"/>
              </a:rPr>
              <a:t>in </a:t>
            </a:r>
            <a:r>
              <a:rPr sz="2800" spc="-60" dirty="0">
                <a:latin typeface="Arial"/>
                <a:cs typeface="Arial"/>
              </a:rPr>
              <a:t>all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cases</a:t>
            </a:r>
            <a:endParaRPr sz="2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3850" dirty="0">
              <a:latin typeface="Times New Roman"/>
              <a:cs typeface="Times New Roman"/>
            </a:endParaRPr>
          </a:p>
          <a:p>
            <a:pPr marL="356870" marR="1292860" indent="-344170">
              <a:lnSpc>
                <a:spcPts val="3460"/>
              </a:lnSpc>
              <a:buChar char="•"/>
              <a:tabLst>
                <a:tab pos="356870" algn="l"/>
                <a:tab pos="35750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65" dirty="0">
                <a:latin typeface="Arial"/>
                <a:cs typeface="Arial"/>
              </a:rPr>
              <a:t>“</a:t>
            </a:r>
            <a:r>
              <a:rPr sz="3200" b="1" spc="-65" dirty="0">
                <a:latin typeface="Trebuchet MS"/>
                <a:cs typeface="Trebuchet MS"/>
              </a:rPr>
              <a:t>analysis</a:t>
            </a:r>
            <a:r>
              <a:rPr sz="3200" spc="-65" dirty="0">
                <a:latin typeface="Arial"/>
                <a:cs typeface="Arial"/>
              </a:rPr>
              <a:t>” </a:t>
            </a:r>
            <a:r>
              <a:rPr sz="3200" spc="-175" dirty="0">
                <a:latin typeface="Arial"/>
                <a:cs typeface="Arial"/>
              </a:rPr>
              <a:t>deals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performance  </a:t>
            </a:r>
            <a:r>
              <a:rPr sz="3200" spc="-105" dirty="0">
                <a:latin typeface="Arial"/>
                <a:cs typeface="Arial"/>
              </a:rPr>
              <a:t>evaluation </a:t>
            </a:r>
            <a:r>
              <a:rPr sz="3200" spc="-100" dirty="0">
                <a:latin typeface="Arial"/>
                <a:cs typeface="Arial"/>
              </a:rPr>
              <a:t>(complexity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analysis)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732" y="464629"/>
            <a:ext cx="3151467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30" dirty="0"/>
              <a:t>Al</a:t>
            </a:r>
            <a:r>
              <a:rPr spc="-265" dirty="0"/>
              <a:t>g</a:t>
            </a:r>
            <a:r>
              <a:rPr spc="-140" dirty="0"/>
              <a:t>o</a:t>
            </a:r>
            <a:r>
              <a:rPr spc="-260" dirty="0"/>
              <a:t>ri</a:t>
            </a:r>
            <a:r>
              <a:rPr spc="-295" dirty="0"/>
              <a:t>t</a:t>
            </a:r>
            <a:r>
              <a:rPr spc="-265" dirty="0"/>
              <a:t>h</a:t>
            </a:r>
            <a:r>
              <a:rPr spc="-210" dirty="0"/>
              <a:t>m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76400"/>
            <a:ext cx="33782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5020" y="911669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568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94" y="495109"/>
            <a:ext cx="80340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60" dirty="0"/>
              <a:t>How </a:t>
            </a:r>
            <a:r>
              <a:rPr sz="4000" spc="-140" dirty="0"/>
              <a:t>do</a:t>
            </a:r>
            <a:r>
              <a:rPr sz="4000" spc="-919" dirty="0"/>
              <a:t> </a:t>
            </a:r>
            <a:r>
              <a:rPr sz="4000" spc="-204" dirty="0"/>
              <a:t>you </a:t>
            </a:r>
            <a:r>
              <a:rPr sz="4000" spc="-235" dirty="0"/>
              <a:t>learn </a:t>
            </a:r>
            <a:r>
              <a:rPr sz="4000" spc="-190" dirty="0"/>
              <a:t>algorithms </a:t>
            </a:r>
            <a:r>
              <a:rPr sz="4000" spc="-180" dirty="0"/>
              <a:t>to </a:t>
            </a:r>
            <a:r>
              <a:rPr sz="4000" spc="-155" dirty="0"/>
              <a:t>cook?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08836"/>
            <a:ext cx="7692390" cy="3341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395" dirty="0">
                <a:latin typeface="Arial"/>
                <a:cs typeface="Arial"/>
              </a:rPr>
              <a:t>To </a:t>
            </a:r>
            <a:r>
              <a:rPr lang="en-US" sz="3200" spc="-39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become </a:t>
            </a:r>
            <a:r>
              <a:rPr sz="3200" spc="-150" dirty="0">
                <a:latin typeface="Arial"/>
                <a:cs typeface="Arial"/>
              </a:rPr>
              <a:t>good </a:t>
            </a:r>
            <a:r>
              <a:rPr sz="3200" spc="-160" dirty="0">
                <a:latin typeface="Arial"/>
                <a:cs typeface="Arial"/>
              </a:rPr>
              <a:t>chef, </a:t>
            </a:r>
            <a:r>
              <a:rPr sz="3200" spc="-140" dirty="0">
                <a:latin typeface="Arial"/>
                <a:cs typeface="Arial"/>
              </a:rPr>
              <a:t>you </a:t>
            </a:r>
            <a:r>
              <a:rPr sz="3200" spc="-10" dirty="0">
                <a:latin typeface="Arial"/>
                <a:cs typeface="Arial"/>
              </a:rPr>
              <a:t>don’t </a:t>
            </a:r>
            <a:r>
              <a:rPr sz="3200" spc="-100" dirty="0">
                <a:latin typeface="Arial"/>
                <a:cs typeface="Arial"/>
              </a:rPr>
              <a:t>learn </a:t>
            </a:r>
            <a:r>
              <a:rPr sz="3200" spc="-60" dirty="0">
                <a:latin typeface="Arial"/>
                <a:cs typeface="Arial"/>
              </a:rPr>
              <a:t>lots </a:t>
            </a:r>
            <a:r>
              <a:rPr sz="3200" spc="-15" dirty="0">
                <a:latin typeface="Arial"/>
                <a:cs typeface="Arial"/>
              </a:rPr>
              <a:t>of  </a:t>
            </a:r>
            <a:r>
              <a:rPr sz="3200" spc="-160" dirty="0">
                <a:latin typeface="Arial"/>
                <a:cs typeface="Arial"/>
              </a:rPr>
              <a:t>recipes </a:t>
            </a:r>
            <a:r>
              <a:rPr sz="3200" spc="-145" dirty="0">
                <a:latin typeface="Arial"/>
                <a:cs typeface="Arial"/>
              </a:rPr>
              <a:t>by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heart.</a:t>
            </a:r>
            <a:endParaRPr sz="3200" dirty="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3200" b="1" spc="-175" dirty="0">
                <a:latin typeface="Trebuchet MS"/>
                <a:cs typeface="Trebuchet MS"/>
              </a:rPr>
              <a:t>study </a:t>
            </a:r>
            <a:r>
              <a:rPr sz="3200" b="1" spc="-195" dirty="0">
                <a:latin typeface="Trebuchet MS"/>
                <a:cs typeface="Trebuchet MS"/>
              </a:rPr>
              <a:t>existing</a:t>
            </a:r>
            <a:r>
              <a:rPr sz="3200" b="1" spc="-250" dirty="0">
                <a:latin typeface="Trebuchet MS"/>
                <a:cs typeface="Trebuchet MS"/>
              </a:rPr>
              <a:t> </a:t>
            </a:r>
            <a:r>
              <a:rPr sz="3200" b="1" spc="-229" dirty="0">
                <a:latin typeface="Trebuchet MS"/>
                <a:cs typeface="Trebuchet MS"/>
              </a:rPr>
              <a:t>recipes.</a:t>
            </a:r>
            <a:endParaRPr sz="3200" dirty="0">
              <a:latin typeface="Trebuchet MS"/>
              <a:cs typeface="Trebuchet MS"/>
            </a:endParaRPr>
          </a:p>
          <a:p>
            <a:pPr marL="357505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3200" b="1" spc="-220" dirty="0">
                <a:latin typeface="Trebuchet MS"/>
                <a:cs typeface="Trebuchet MS"/>
              </a:rPr>
              <a:t>practice </a:t>
            </a:r>
            <a:r>
              <a:rPr sz="3200" b="1" spc="-160" dirty="0">
                <a:latin typeface="Trebuchet MS"/>
                <a:cs typeface="Trebuchet MS"/>
              </a:rPr>
              <a:t>making</a:t>
            </a:r>
            <a:r>
              <a:rPr sz="3200" b="1" spc="-275" dirty="0">
                <a:latin typeface="Trebuchet MS"/>
                <a:cs typeface="Trebuchet MS"/>
              </a:rPr>
              <a:t> </a:t>
            </a:r>
            <a:r>
              <a:rPr sz="3200" b="1" spc="-220" dirty="0">
                <a:latin typeface="Trebuchet MS"/>
                <a:cs typeface="Trebuchet MS"/>
              </a:rPr>
              <a:t>them.</a:t>
            </a:r>
            <a:endParaRPr sz="3200" dirty="0">
              <a:latin typeface="Trebuchet MS"/>
              <a:cs typeface="Trebuchet MS"/>
            </a:endParaRPr>
          </a:p>
          <a:p>
            <a:pPr marL="35814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8140" algn="l"/>
                <a:tab pos="358775" algn="l"/>
              </a:tabLst>
            </a:pPr>
            <a:r>
              <a:rPr sz="3200" b="1" spc="-220" dirty="0">
                <a:latin typeface="Trebuchet MS"/>
                <a:cs typeface="Trebuchet MS"/>
              </a:rPr>
              <a:t>experiment </a:t>
            </a:r>
            <a:r>
              <a:rPr sz="3200" b="1" spc="-165" dirty="0">
                <a:latin typeface="Trebuchet MS"/>
                <a:cs typeface="Trebuchet MS"/>
              </a:rPr>
              <a:t>with </a:t>
            </a:r>
            <a:r>
              <a:rPr sz="3200" b="1" spc="-229" dirty="0">
                <a:latin typeface="Trebuchet MS"/>
                <a:cs typeface="Trebuchet MS"/>
              </a:rPr>
              <a:t>one’s </a:t>
            </a:r>
            <a:r>
              <a:rPr sz="3200" b="1" spc="-135" dirty="0">
                <a:latin typeface="Trebuchet MS"/>
                <a:cs typeface="Trebuchet MS"/>
              </a:rPr>
              <a:t>own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180" dirty="0">
                <a:latin typeface="Trebuchet MS"/>
                <a:cs typeface="Trebuchet MS"/>
              </a:rPr>
              <a:t>variations.</a:t>
            </a:r>
            <a:endParaRPr sz="3200" dirty="0">
              <a:latin typeface="Trebuchet MS"/>
              <a:cs typeface="Trebuchet MS"/>
            </a:endParaRPr>
          </a:p>
          <a:p>
            <a:pPr marL="35814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8140" algn="l"/>
                <a:tab pos="358775" algn="l"/>
              </a:tabLst>
            </a:pPr>
            <a:r>
              <a:rPr sz="3200" spc="-35" dirty="0">
                <a:latin typeface="Arial"/>
                <a:cs typeface="Arial"/>
              </a:rPr>
              <a:t>Until </a:t>
            </a:r>
            <a:r>
              <a:rPr sz="3200" spc="-135" dirty="0">
                <a:latin typeface="Arial"/>
                <a:cs typeface="Arial"/>
              </a:rPr>
              <a:t>one </a:t>
            </a:r>
            <a:r>
              <a:rPr sz="3200" spc="-215" dirty="0">
                <a:latin typeface="Arial"/>
                <a:cs typeface="Arial"/>
              </a:rPr>
              <a:t>can </a:t>
            </a:r>
            <a:r>
              <a:rPr sz="3200" b="1" spc="-204" dirty="0">
                <a:latin typeface="Trebuchet MS"/>
                <a:cs typeface="Trebuchet MS"/>
              </a:rPr>
              <a:t>invent </a:t>
            </a:r>
            <a:r>
              <a:rPr sz="3200" b="1" spc="-200" dirty="0">
                <a:latin typeface="Trebuchet MS"/>
                <a:cs typeface="Trebuchet MS"/>
              </a:rPr>
              <a:t>their </a:t>
            </a:r>
            <a:r>
              <a:rPr sz="3200" b="1" spc="-135" dirty="0">
                <a:latin typeface="Trebuchet MS"/>
                <a:cs typeface="Trebuchet MS"/>
              </a:rPr>
              <a:t>own</a:t>
            </a:r>
            <a:r>
              <a:rPr sz="3200" b="1" spc="-390" dirty="0">
                <a:latin typeface="Trebuchet MS"/>
                <a:cs typeface="Trebuchet MS"/>
              </a:rPr>
              <a:t> </a:t>
            </a:r>
            <a:r>
              <a:rPr sz="3200" b="1" spc="-229" dirty="0">
                <a:latin typeface="Trebuchet MS"/>
                <a:cs typeface="Trebuchet MS"/>
              </a:rPr>
              <a:t>recipes.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358" y="495109"/>
            <a:ext cx="77203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60" dirty="0"/>
              <a:t>How </a:t>
            </a:r>
            <a:r>
              <a:rPr sz="4000" spc="-140" dirty="0"/>
              <a:t>do </a:t>
            </a:r>
            <a:r>
              <a:rPr sz="4000" spc="-204" dirty="0"/>
              <a:t>you </a:t>
            </a:r>
            <a:r>
              <a:rPr sz="4000" spc="-235" dirty="0"/>
              <a:t>learn </a:t>
            </a:r>
            <a:r>
              <a:rPr sz="4000" spc="-170" dirty="0"/>
              <a:t>about</a:t>
            </a:r>
            <a:r>
              <a:rPr sz="4000" spc="-894" dirty="0"/>
              <a:t> </a:t>
            </a:r>
            <a:r>
              <a:rPr sz="4000" spc="-160" dirty="0"/>
              <a:t>algorithms?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5684"/>
            <a:ext cx="7977505" cy="449033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5080" indent="-344170">
              <a:lnSpc>
                <a:spcPts val="2590"/>
              </a:lnSpc>
              <a:spcBef>
                <a:spcPts val="74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235" dirty="0">
                <a:latin typeface="Arial"/>
                <a:cs typeface="Arial"/>
              </a:rPr>
              <a:t>A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lang="en-US" sz="2700" spc="-165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good</a:t>
            </a:r>
            <a:r>
              <a:rPr sz="2700" spc="-18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computer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scientist</a:t>
            </a:r>
            <a:r>
              <a:rPr sz="2700" spc="-19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doesn’t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need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to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memorize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204" dirty="0">
                <a:latin typeface="Arial"/>
                <a:cs typeface="Arial"/>
              </a:rPr>
              <a:t>a  </a:t>
            </a:r>
            <a:r>
              <a:rPr sz="2700" spc="-100" dirty="0">
                <a:latin typeface="Arial"/>
                <a:cs typeface="Arial"/>
              </a:rPr>
              <a:t>big </a:t>
            </a:r>
            <a:r>
              <a:rPr sz="2700" spc="-85" dirty="0">
                <a:latin typeface="Arial"/>
                <a:cs typeface="Arial"/>
              </a:rPr>
              <a:t>book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-325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algorithms: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90" dirty="0">
                <a:latin typeface="Arial"/>
                <a:cs typeface="Arial"/>
              </a:rPr>
              <a:t>We </a:t>
            </a:r>
            <a:r>
              <a:rPr sz="2700" spc="15" dirty="0">
                <a:latin typeface="Arial"/>
                <a:cs typeface="Arial"/>
              </a:rPr>
              <a:t>will</a:t>
            </a:r>
            <a:r>
              <a:rPr sz="2700" spc="-54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begin </a:t>
            </a:r>
            <a:r>
              <a:rPr sz="2700" b="1" spc="-125" dirty="0">
                <a:latin typeface="Trebuchet MS"/>
                <a:cs typeface="Trebuchet MS"/>
              </a:rPr>
              <a:t>studying </a:t>
            </a:r>
            <a:r>
              <a:rPr sz="2700" b="1" spc="-114" dirty="0">
                <a:latin typeface="Trebuchet MS"/>
                <a:cs typeface="Trebuchet MS"/>
              </a:rPr>
              <a:t>famous </a:t>
            </a:r>
            <a:r>
              <a:rPr sz="2700" b="1" spc="-135" dirty="0">
                <a:latin typeface="Trebuchet MS"/>
                <a:cs typeface="Trebuchet MS"/>
              </a:rPr>
              <a:t>algorithms.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275" dirty="0">
                <a:latin typeface="Arial"/>
                <a:cs typeface="Arial"/>
              </a:rPr>
              <a:t>You </a:t>
            </a:r>
            <a:r>
              <a:rPr sz="2700" spc="-170" dirty="0">
                <a:latin typeface="Arial"/>
                <a:cs typeface="Arial"/>
              </a:rPr>
              <a:t>can </a:t>
            </a:r>
            <a:r>
              <a:rPr sz="2700" b="1" spc="-180" dirty="0">
                <a:latin typeface="Trebuchet MS"/>
                <a:cs typeface="Trebuchet MS"/>
              </a:rPr>
              <a:t>practice executing </a:t>
            </a:r>
            <a:r>
              <a:rPr sz="2700" b="1" spc="-145" dirty="0">
                <a:latin typeface="Trebuchet MS"/>
                <a:cs typeface="Trebuchet MS"/>
              </a:rPr>
              <a:t>them </a:t>
            </a:r>
            <a:r>
              <a:rPr sz="2700" b="1" spc="-150" dirty="0">
                <a:latin typeface="Trebuchet MS"/>
                <a:cs typeface="Trebuchet MS"/>
              </a:rPr>
              <a:t>by</a:t>
            </a:r>
            <a:r>
              <a:rPr sz="2700" b="1" spc="-390" dirty="0">
                <a:latin typeface="Trebuchet MS"/>
                <a:cs typeface="Trebuchet MS"/>
              </a:rPr>
              <a:t> </a:t>
            </a:r>
            <a:r>
              <a:rPr sz="2700" b="1" spc="-150" dirty="0">
                <a:latin typeface="Trebuchet MS"/>
                <a:cs typeface="Trebuchet MS"/>
              </a:rPr>
              <a:t>hand.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6870" indent="-344170">
              <a:lnSpc>
                <a:spcPts val="2915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85" dirty="0">
                <a:latin typeface="Arial"/>
                <a:cs typeface="Arial"/>
              </a:rPr>
              <a:t>Once </a:t>
            </a:r>
            <a:r>
              <a:rPr sz="2700" spc="-100" dirty="0">
                <a:latin typeface="Arial"/>
                <a:cs typeface="Arial"/>
              </a:rPr>
              <a:t>you </a:t>
            </a:r>
            <a:r>
              <a:rPr sz="2700" spc="-140" dirty="0">
                <a:latin typeface="Arial"/>
                <a:cs typeface="Arial"/>
              </a:rPr>
              <a:t>recognize </a:t>
            </a:r>
            <a:r>
              <a:rPr sz="2700" spc="-75" dirty="0">
                <a:latin typeface="Arial"/>
                <a:cs typeface="Arial"/>
              </a:rPr>
              <a:t>more </a:t>
            </a:r>
            <a:r>
              <a:rPr sz="2700" spc="-125" dirty="0">
                <a:latin typeface="Arial"/>
                <a:cs typeface="Arial"/>
              </a:rPr>
              <a:t>general </a:t>
            </a:r>
            <a:r>
              <a:rPr sz="2700" spc="-75" dirty="0">
                <a:latin typeface="Arial"/>
                <a:cs typeface="Arial"/>
              </a:rPr>
              <a:t>patterns,</a:t>
            </a:r>
            <a:r>
              <a:rPr sz="2700" spc="-55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you </a:t>
            </a:r>
            <a:r>
              <a:rPr sz="2700" spc="-170" dirty="0">
                <a:latin typeface="Arial"/>
                <a:cs typeface="Arial"/>
              </a:rPr>
              <a:t>can</a:t>
            </a:r>
            <a:endParaRPr sz="2700" dirty="0">
              <a:latin typeface="Arial"/>
              <a:cs typeface="Arial"/>
            </a:endParaRPr>
          </a:p>
          <a:p>
            <a:pPr marL="356870">
              <a:lnSpc>
                <a:spcPts val="2915"/>
              </a:lnSpc>
            </a:pPr>
            <a:r>
              <a:rPr sz="2700" b="1" spc="-170" dirty="0">
                <a:latin typeface="Trebuchet MS"/>
                <a:cs typeface="Trebuchet MS"/>
              </a:rPr>
              <a:t>experiment </a:t>
            </a:r>
            <a:r>
              <a:rPr sz="2700" b="1" spc="-130" dirty="0">
                <a:latin typeface="Trebuchet MS"/>
                <a:cs typeface="Trebuchet MS"/>
              </a:rPr>
              <a:t>with </a:t>
            </a:r>
            <a:r>
              <a:rPr sz="2700" b="1" spc="-145" dirty="0">
                <a:latin typeface="Trebuchet MS"/>
                <a:cs typeface="Trebuchet MS"/>
              </a:rPr>
              <a:t>your </a:t>
            </a:r>
            <a:r>
              <a:rPr sz="2700" b="1" spc="-105" dirty="0">
                <a:latin typeface="Trebuchet MS"/>
                <a:cs typeface="Trebuchet MS"/>
              </a:rPr>
              <a:t>own</a:t>
            </a:r>
            <a:r>
              <a:rPr sz="2700" b="1" spc="-550" dirty="0">
                <a:latin typeface="Trebuchet MS"/>
                <a:cs typeface="Trebuchet MS"/>
              </a:rPr>
              <a:t> </a:t>
            </a:r>
            <a:r>
              <a:rPr sz="2700" b="1" spc="-145" dirty="0">
                <a:latin typeface="Trebuchet MS"/>
                <a:cs typeface="Trebuchet MS"/>
              </a:rPr>
              <a:t>variations.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80" dirty="0">
                <a:latin typeface="Arial"/>
                <a:cs typeface="Arial"/>
              </a:rPr>
              <a:t>At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end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35" dirty="0">
                <a:latin typeface="Arial"/>
                <a:cs typeface="Arial"/>
              </a:rPr>
              <a:t>course,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b="1" spc="-165" dirty="0">
                <a:latin typeface="Trebuchet MS"/>
                <a:cs typeface="Trebuchet MS"/>
              </a:rPr>
              <a:t>invent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Arial"/>
                <a:cs typeface="Arial"/>
              </a:rPr>
              <a:t>algorithms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yourself.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64629"/>
            <a:ext cx="51809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0" dirty="0"/>
              <a:t>Analysis </a:t>
            </a:r>
            <a:r>
              <a:rPr spc="-195" dirty="0"/>
              <a:t>of</a:t>
            </a:r>
            <a:r>
              <a:rPr spc="-520" dirty="0"/>
              <a:t> </a:t>
            </a:r>
            <a:r>
              <a:rPr spc="-2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363" y="1535684"/>
            <a:ext cx="6543040" cy="48018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740"/>
              </a:spcBef>
            </a:pPr>
            <a:r>
              <a:rPr sz="2700" spc="-195" dirty="0">
                <a:latin typeface="Arial"/>
                <a:cs typeface="Arial"/>
              </a:rPr>
              <a:t>The </a:t>
            </a:r>
            <a:r>
              <a:rPr sz="2700" spc="-55" dirty="0">
                <a:latin typeface="Arial"/>
                <a:cs typeface="Arial"/>
              </a:rPr>
              <a:t>theoretical </a:t>
            </a:r>
            <a:r>
              <a:rPr sz="2700" spc="-95" dirty="0">
                <a:latin typeface="Arial"/>
                <a:cs typeface="Arial"/>
              </a:rPr>
              <a:t>study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85" dirty="0">
                <a:latin typeface="Arial"/>
                <a:cs typeface="Arial"/>
              </a:rPr>
              <a:t>computer-program  </a:t>
            </a:r>
            <a:r>
              <a:rPr sz="2700" spc="-90" dirty="0">
                <a:latin typeface="Arial"/>
                <a:cs typeface="Arial"/>
              </a:rPr>
              <a:t>performance </a:t>
            </a:r>
            <a:r>
              <a:rPr sz="2700" spc="-130" dirty="0">
                <a:latin typeface="Arial"/>
                <a:cs typeface="Arial"/>
              </a:rPr>
              <a:t>and </a:t>
            </a:r>
            <a:r>
              <a:rPr sz="2700" spc="-125" dirty="0">
                <a:latin typeface="Arial"/>
                <a:cs typeface="Arial"/>
              </a:rPr>
              <a:t>resource </a:t>
            </a:r>
            <a:r>
              <a:rPr sz="2700" spc="-180" dirty="0">
                <a:latin typeface="Arial"/>
                <a:cs typeface="Arial"/>
              </a:rPr>
              <a:t>usage. </a:t>
            </a:r>
            <a:r>
              <a:rPr sz="2700" spc="-100" dirty="0">
                <a:latin typeface="Arial"/>
                <a:cs typeface="Arial"/>
              </a:rPr>
              <a:t>What’s</a:t>
            </a:r>
            <a:r>
              <a:rPr sz="2700" spc="-415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more  </a:t>
            </a:r>
            <a:r>
              <a:rPr sz="2700" spc="-25" dirty="0">
                <a:latin typeface="Arial"/>
                <a:cs typeface="Arial"/>
              </a:rPr>
              <a:t>important </a:t>
            </a:r>
            <a:r>
              <a:rPr sz="2700" spc="-55" dirty="0">
                <a:latin typeface="Arial"/>
                <a:cs typeface="Arial"/>
              </a:rPr>
              <a:t>than</a:t>
            </a:r>
            <a:r>
              <a:rPr sz="2700" spc="-39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performance?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411480" indent="-286385">
              <a:lnSpc>
                <a:spcPct val="100000"/>
              </a:lnSpc>
              <a:buChar char="–"/>
              <a:tabLst>
                <a:tab pos="412115" algn="l"/>
              </a:tabLst>
            </a:pPr>
            <a:r>
              <a:rPr sz="2400" spc="-40" dirty="0">
                <a:latin typeface="Arial"/>
                <a:cs typeface="Arial"/>
              </a:rPr>
              <a:t>modularity</a:t>
            </a:r>
            <a:endParaRPr sz="24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buChar char="–"/>
              <a:tabLst>
                <a:tab pos="412115" algn="l"/>
              </a:tabLst>
            </a:pPr>
            <a:r>
              <a:rPr sz="2400" spc="-105" dirty="0">
                <a:latin typeface="Arial"/>
                <a:cs typeface="Arial"/>
              </a:rPr>
              <a:t>correctness</a:t>
            </a:r>
            <a:endParaRPr sz="24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buChar char="–"/>
              <a:tabLst>
                <a:tab pos="412115" algn="l"/>
              </a:tabLst>
            </a:pPr>
            <a:r>
              <a:rPr sz="2400" spc="-45" dirty="0">
                <a:latin typeface="Arial"/>
                <a:cs typeface="Arial"/>
              </a:rPr>
              <a:t>maintainability</a:t>
            </a:r>
            <a:endParaRPr sz="24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buChar char="–"/>
              <a:tabLst>
                <a:tab pos="412115" algn="l"/>
              </a:tabLst>
            </a:pPr>
            <a:r>
              <a:rPr sz="2400" spc="-25" dirty="0">
                <a:latin typeface="Arial"/>
                <a:cs typeface="Arial"/>
              </a:rPr>
              <a:t>functionality</a:t>
            </a:r>
            <a:endParaRPr sz="24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buChar char="–"/>
              <a:tabLst>
                <a:tab pos="412115" algn="l"/>
              </a:tabLst>
            </a:pPr>
            <a:r>
              <a:rPr sz="2400" spc="-110" dirty="0">
                <a:latin typeface="Arial"/>
                <a:cs typeface="Arial"/>
              </a:rPr>
              <a:t>robustness</a:t>
            </a:r>
            <a:endParaRPr sz="24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buChar char="–"/>
              <a:tabLst>
                <a:tab pos="412115" algn="l"/>
              </a:tabLst>
            </a:pPr>
            <a:r>
              <a:rPr sz="2400" spc="-80" dirty="0">
                <a:latin typeface="Arial"/>
                <a:cs typeface="Arial"/>
              </a:rPr>
              <a:t>user-friendliness</a:t>
            </a:r>
            <a:endParaRPr sz="24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buChar char="–"/>
              <a:tabLst>
                <a:tab pos="412115" algn="l"/>
              </a:tabLst>
            </a:pPr>
            <a:r>
              <a:rPr sz="2400" spc="-55" dirty="0">
                <a:latin typeface="Arial"/>
                <a:cs typeface="Arial"/>
              </a:rPr>
              <a:t>simplicity</a:t>
            </a:r>
            <a:endParaRPr sz="24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buChar char="–"/>
              <a:tabLst>
                <a:tab pos="412115" algn="l"/>
              </a:tabLst>
            </a:pPr>
            <a:r>
              <a:rPr sz="2400" spc="-55" dirty="0">
                <a:latin typeface="Arial"/>
                <a:cs typeface="Arial"/>
              </a:rPr>
              <a:t>extensibility</a:t>
            </a:r>
            <a:endParaRPr sz="2400">
              <a:latin typeface="Arial"/>
              <a:cs typeface="Arial"/>
            </a:endParaRPr>
          </a:p>
          <a:p>
            <a:pPr marL="411480" indent="-286385">
              <a:lnSpc>
                <a:spcPct val="100000"/>
              </a:lnSpc>
              <a:buChar char="–"/>
              <a:tabLst>
                <a:tab pos="412115" algn="l"/>
              </a:tabLst>
            </a:pPr>
            <a:r>
              <a:rPr sz="2400" spc="-25" dirty="0">
                <a:latin typeface="Arial"/>
                <a:cs typeface="Arial"/>
              </a:rPr>
              <a:t>reliability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4776</TotalTime>
  <Words>1968</Words>
  <Application>Microsoft Office PowerPoint</Application>
  <PresentationFormat>On-screen Show (4:3)</PresentationFormat>
  <Paragraphs>441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Times New Roman</vt:lpstr>
      <vt:lpstr>Trebuchet MS</vt:lpstr>
      <vt:lpstr>Wingdings</vt:lpstr>
      <vt:lpstr>Office Theme</vt:lpstr>
      <vt:lpstr>Black</vt:lpstr>
      <vt:lpstr>Data Structures &amp; Algorithms 1/12</vt:lpstr>
      <vt:lpstr>PowerPoint Presentation</vt:lpstr>
      <vt:lpstr>Algorithm</vt:lpstr>
      <vt:lpstr>Definition: Algorithm</vt:lpstr>
      <vt:lpstr>Design and Analysis of Algorithms</vt:lpstr>
      <vt:lpstr>Algorithm</vt:lpstr>
      <vt:lpstr>How do you learn algorithms to cook?</vt:lpstr>
      <vt:lpstr>How do you learn about algorithms?</vt:lpstr>
      <vt:lpstr>Analysis of Algorithms</vt:lpstr>
      <vt:lpstr>Algorithms, Programming</vt:lpstr>
      <vt:lpstr>Why study algorithms and  performance?</vt:lpstr>
      <vt:lpstr>Why Study Algorithms?</vt:lpstr>
      <vt:lpstr>Applications</vt:lpstr>
      <vt:lpstr>Roadmap</vt:lpstr>
      <vt:lpstr>Analyzing Algorithms</vt:lpstr>
      <vt:lpstr>Combinatorial Problems</vt:lpstr>
      <vt:lpstr>Traveling Salesperson Problem</vt:lpstr>
      <vt:lpstr>Algorithms Analysis</vt:lpstr>
      <vt:lpstr>Algorithms Analysis (Cont...)</vt:lpstr>
      <vt:lpstr>Algorithms Time Complexity Analysis</vt:lpstr>
      <vt:lpstr>Definition: Data Structures</vt:lpstr>
      <vt:lpstr>Data Structures (Cont…)</vt:lpstr>
      <vt:lpstr>Example of Data Structures</vt:lpstr>
      <vt:lpstr>Example of Data Structures (Cont…)</vt:lpstr>
      <vt:lpstr>Data Structures Types</vt:lpstr>
      <vt:lpstr>Data Structures Classification</vt:lpstr>
      <vt:lpstr>Linear Vs Non-Linear Data Structures</vt:lpstr>
      <vt:lpstr>Common Examples Stack</vt:lpstr>
      <vt:lpstr>Common Examples Queue</vt:lpstr>
      <vt:lpstr>Abstract Data Types (ADT)</vt:lpstr>
      <vt:lpstr>Example of Abstraction</vt:lpstr>
      <vt:lpstr>Abstract Data Type</vt:lpstr>
      <vt:lpstr>List ADT</vt:lpstr>
      <vt:lpstr>String</vt:lpstr>
      <vt:lpstr>String Operations</vt:lpstr>
      <vt:lpstr>String Operations (Cont…)</vt:lpstr>
      <vt:lpstr>Length of String</vt:lpstr>
      <vt:lpstr>Concatenation of String</vt:lpstr>
      <vt:lpstr>String Comparison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- 1</dc:title>
  <dc:creator>Kashif</dc:creator>
  <cp:lastModifiedBy>acer</cp:lastModifiedBy>
  <cp:revision>14</cp:revision>
  <dcterms:created xsi:type="dcterms:W3CDTF">2018-03-13T00:42:18Z</dcterms:created>
  <dcterms:modified xsi:type="dcterms:W3CDTF">2018-09-24T04:11:58Z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2018-03-13T00:00:00Z</vt:filetime>
  </property>
</Properties>
</file>