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1"/>
  </p:sldMasterIdLst>
  <p:notesMasterIdLst>
    <p:notesMasterId r:id="rId13"/>
  </p:notesMasterIdLst>
  <p:handoutMasterIdLst>
    <p:handoutMasterId r:id="rId14"/>
  </p:handoutMasterIdLst>
  <p:sldIdLst>
    <p:sldId id="980" r:id="rId2"/>
    <p:sldId id="971" r:id="rId3"/>
    <p:sldId id="972" r:id="rId4"/>
    <p:sldId id="973" r:id="rId5"/>
    <p:sldId id="977" r:id="rId6"/>
    <p:sldId id="974" r:id="rId7"/>
    <p:sldId id="975" r:id="rId8"/>
    <p:sldId id="976" r:id="rId9"/>
    <p:sldId id="978" r:id="rId10"/>
    <p:sldId id="979" r:id="rId11"/>
    <p:sldId id="359" r:id="rId12"/>
  </p:sldIdLst>
  <p:sldSz cx="9144000" cy="5715000" type="screen16x10"/>
  <p:notesSz cx="7104063" cy="10234613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B787"/>
    <a:srgbClr val="00A9CE"/>
    <a:srgbClr val="43C2CC"/>
    <a:srgbClr val="007B96"/>
    <a:srgbClr val="026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0698" autoAdjust="0"/>
  </p:normalViewPr>
  <p:slideViewPr>
    <p:cSldViewPr snapToGrid="0">
      <p:cViewPr varScale="1">
        <p:scale>
          <a:sx n="114" d="100"/>
          <a:sy n="114" d="100"/>
        </p:scale>
        <p:origin x="112" y="64"/>
      </p:cViewPr>
      <p:guideLst/>
    </p:cSldViewPr>
  </p:slideViewPr>
  <p:outlineViewPr>
    <p:cViewPr>
      <p:scale>
        <a:sx n="33" d="100"/>
        <a:sy n="33" d="100"/>
      </p:scale>
      <p:origin x="0" y="-690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2680"/>
    </p:cViewPr>
  </p:sorterViewPr>
  <p:notesViewPr>
    <p:cSldViewPr snapToGrid="0" showGuides="1">
      <p:cViewPr varScale="1">
        <p:scale>
          <a:sx n="119" d="100"/>
          <a:sy n="119" d="100"/>
        </p:scale>
        <p:origin x="205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5D9BC77-116B-4DD9-9558-E808B2DB27E4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FFDF91E-843B-4E63-BBA0-060A7767A4C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8161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E6952AD-A3AF-4587-90FE-72F445800AAE}" type="datetimeFigureOut">
              <a:rPr lang="en-AU" smtClean="0"/>
              <a:t>12/08/2021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1279525"/>
            <a:ext cx="5526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01C9F81-DB2C-42C9-B6F6-C5F374D31F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662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998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9F81-DB2C-42C9-B6F6-C5F374D31FE4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90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2357822"/>
            <a:ext cx="5063046" cy="1910434"/>
          </a:xfrm>
        </p:spPr>
        <p:txBody>
          <a:bodyPr anchor="t">
            <a:normAutofit/>
          </a:bodyPr>
          <a:lstStyle>
            <a:lvl1pPr algn="l">
              <a:defRPr sz="3200"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4502034"/>
            <a:ext cx="8035200" cy="6597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4CE11F-8AFC-46C7-ADA1-33DFCEA3E511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B92486F8-C720-4BE1-933E-699878A306A5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5256000"/>
            <a:ext cx="803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C1274533-273C-4384-9661-F2AACF1EC5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45" y="0"/>
            <a:ext cx="2782955" cy="3627438"/>
          </a:xfrm>
          <a:prstGeom prst="rect">
            <a:avLst/>
          </a:prstGeom>
        </p:spPr>
      </p:pic>
      <p:sp>
        <p:nvSpPr>
          <p:cNvPr id="12" name="Line 8">
            <a:extLst>
              <a:ext uri="{FF2B5EF4-FFF2-40B4-BE49-F238E27FC236}">
                <a16:creationId xmlns:a16="http://schemas.microsoft.com/office/drawing/2014/main" id="{E698EC1D-61F7-4462-BDF9-B30D251FEC41}"/>
              </a:ext>
            </a:extLst>
          </p:cNvPr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45A93-2278-4E94-8AD7-E4FD0393935D}"/>
              </a:ext>
            </a:extLst>
          </p:cNvPr>
          <p:cNvSpPr txBox="1"/>
          <p:nvPr userDrawn="1"/>
        </p:nvSpPr>
        <p:spPr>
          <a:xfrm>
            <a:off x="648000" y="997349"/>
            <a:ext cx="5063046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600" dirty="0"/>
              <a:t>Software Architecture for Blockchain Applications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654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684CF-A522-4762-81FE-7268A18C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AD781-7D9E-4357-8E0B-277122AFB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717040"/>
            <a:ext cx="7953081" cy="3480725"/>
          </a:xfrm>
        </p:spPr>
        <p:txBody>
          <a:bodyPr/>
          <a:lstStyle>
            <a:lvl1pPr>
              <a:lnSpc>
                <a:spcPct val="120000"/>
              </a:lnSpc>
              <a:defRPr sz="1500"/>
            </a:lvl1pPr>
            <a:lvl2pPr marL="301601" indent="-150800">
              <a:defRPr sz="1333"/>
            </a:lvl2pPr>
            <a:lvl3pPr marL="525156" indent="-150800">
              <a:defRPr/>
            </a:lvl3pPr>
            <a:lvl4pPr marL="748711" indent="-150800">
              <a:defRPr/>
            </a:lvl4pPr>
            <a:lvl5pPr marL="972266" indent="-149478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D24C13-1A78-49C1-860A-6E5637FD4E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720DBF5-7108-4484-85DA-7B6ADC23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1221794"/>
            <a:ext cx="7953081" cy="396052"/>
          </a:xfrm>
        </p:spPr>
        <p:txBody>
          <a:bodyPr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de-DE" sz="1167" dirty="0">
                <a:solidFill>
                  <a:srgbClr val="000000"/>
                </a:solidFill>
              </a:rPr>
              <a:t>Untertitel</a:t>
            </a:r>
            <a:endParaRPr lang="en-US" dirty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96D6B03C-1C71-47B2-9F08-06EEB1677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4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1" y="1272399"/>
            <a:ext cx="7911799" cy="3695843"/>
          </a:xfrm>
        </p:spPr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972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8FE5B1-857A-4F74-BC93-2B434C34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64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1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58AA-BE7B-4223-BD84-6FE22DEB6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775D-A963-4EDD-A851-D9DDAD8E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82" y="1227138"/>
            <a:ext cx="3886200" cy="3883342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3EC2145B-8A2C-4935-B990-5B13C54810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F3C626-AD4A-44A8-925F-B70E6B6E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15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87F0-1597-414C-8CB5-4B97FBD7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389"/>
            </a:lvl2pPr>
            <a:lvl3pPr>
              <a:defRPr sz="1250"/>
            </a:lvl3pPr>
            <a:lvl4pPr>
              <a:defRPr sz="1250"/>
            </a:lvl4pPr>
            <a:lvl5pPr marL="872943" indent="-185171">
              <a:defRPr sz="12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004F5C3-4454-4773-BD71-9D32B253AC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51E7C4-C652-42D2-8105-275060EA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36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4CED-5FB9-4E25-B488-D22C4A58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BD4E6-EB93-45A7-A903-9C1CC1A9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4BBE-FDA9-44A1-8AD3-8FE5383857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0E117-A4A6-4C2D-AC45-38D3DDEB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/>
              <a:t> </a:t>
            </a:r>
            <a:endParaRPr lang="de-DE" alt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1DB79-1FB5-4F88-AE99-E7F5B3A0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0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ta61 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9022-4E91-4AE1-9B32-52DF7FA0F1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669" y="2532263"/>
            <a:ext cx="5052378" cy="14860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Divider Title </a:t>
            </a:r>
            <a:endParaRPr lang="en-AU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72F628-EE80-4E51-B88E-558820590E23}"/>
              </a:ext>
            </a:extLst>
          </p:cNvPr>
          <p:cNvSpPr/>
          <p:nvPr userDrawn="1"/>
        </p:nvSpPr>
        <p:spPr bwMode="auto">
          <a:xfrm>
            <a:off x="0" y="2"/>
            <a:ext cx="595309" cy="2275876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3EDBF35F-9A23-45C4-A334-ECDC5ACAE03E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48000" y="2271600"/>
            <a:ext cx="5063046" cy="1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370870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502F-080B-434D-B6E6-152AABCB560F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D50F91F7-3962-47B6-A740-54D17721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2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2470-86A5-4195-80DB-B5C3FDDF80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A145DF43-3AFB-4B08-8277-9F0BD598F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26B2-D786-49F1-B99A-EF1C103B31C0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8" name="Foliennummernplatzhalter 11">
            <a:extLst>
              <a:ext uri="{FF2B5EF4-FFF2-40B4-BE49-F238E27FC236}">
                <a16:creationId xmlns:a16="http://schemas.microsoft.com/office/drawing/2014/main" id="{049CFC74-99D6-4F22-8542-E70D329B6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2EB0-E6BF-41F8-B6E1-CFC97764D9CE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10" name="Foliennummernplatzhalter 11">
            <a:extLst>
              <a:ext uri="{FF2B5EF4-FFF2-40B4-BE49-F238E27FC236}">
                <a16:creationId xmlns:a16="http://schemas.microsoft.com/office/drawing/2014/main" id="{B1AE8EB4-0F6C-41D4-B998-3226084E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AA5-3BFD-4C96-B21F-6F845E82C84D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6" name="Foliennummernplatzhalter 11">
            <a:extLst>
              <a:ext uri="{FF2B5EF4-FFF2-40B4-BE49-F238E27FC236}">
                <a16:creationId xmlns:a16="http://schemas.microsoft.com/office/drawing/2014/main" id="{7248DA4B-7E4B-4F1F-B682-7B8AA7DA1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FFE0-C8CD-42A1-8DD9-C76BA052DCA5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 </a:t>
            </a:r>
            <a:endParaRPr lang="de-DE" altLang="de-DE" b="0"/>
          </a:p>
        </p:txBody>
      </p:sp>
      <p:sp>
        <p:nvSpPr>
          <p:cNvPr id="5" name="Foliennummernplatzhalter 11">
            <a:extLst>
              <a:ext uri="{FF2B5EF4-FFF2-40B4-BE49-F238E27FC236}">
                <a16:creationId xmlns:a16="http://schemas.microsoft.com/office/drawing/2014/main" id="{7EB115A6-CF30-4E9B-B360-6C0095A0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E1F5F21-E954-4847-846B-045230515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726441"/>
            <a:ext cx="6631640" cy="304272"/>
          </a:xfrm>
        </p:spPr>
        <p:txBody>
          <a:bodyPr/>
          <a:lstStyle>
            <a:lvl1pPr marL="0" indent="0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r>
              <a:rPr lang="en-AU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0600" y="5368968"/>
            <a:ext cx="2057400" cy="224836"/>
          </a:xfrm>
          <a:prstGeom prst="rect">
            <a:avLst/>
          </a:prstGeom>
        </p:spPr>
        <p:txBody>
          <a:bodyPr/>
          <a:lstStyle/>
          <a:p>
            <a:fld id="{FFF7CBAA-22EA-41CE-9725-C57ED0CEBC27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52F682-67C7-4415-819A-A96065C1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287999"/>
            <a:ext cx="6631640" cy="43844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8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00" y="287999"/>
            <a:ext cx="79200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0" y="1295999"/>
            <a:ext cx="7920000" cy="384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000" y="5368406"/>
            <a:ext cx="20574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DB04BBE-FDA9-44A1-8AD3-8FE5383857F3}" type="datetime5">
              <a:rPr lang="en-US" smtClean="0"/>
              <a:t>12-Aug-21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68406"/>
            <a:ext cx="3086100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altLang="de-DE"/>
              <a:t> </a:t>
            </a:r>
            <a:endParaRPr lang="de-DE" alt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384E0D-9AC9-41DC-849D-1CC5736F586D}"/>
              </a:ext>
            </a:extLst>
          </p:cNvPr>
          <p:cNvSpPr/>
          <p:nvPr userDrawn="1"/>
        </p:nvSpPr>
        <p:spPr bwMode="auto">
          <a:xfrm>
            <a:off x="0" y="288000"/>
            <a:ext cx="594000" cy="792085"/>
          </a:xfrm>
          <a:prstGeom prst="rect">
            <a:avLst/>
          </a:prstGeom>
          <a:solidFill>
            <a:srgbClr val="C50E1F"/>
          </a:solidFill>
          <a:ln>
            <a:noFill/>
          </a:ln>
          <a:effectLst/>
          <a:ex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CDD4F84-4026-4CAF-BBF5-957748266100}"/>
              </a:ext>
            </a:extLst>
          </p:cNvPr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648000" y="1080000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C204FF9-462A-4CC2-8819-8E1D4A5FE63F}"/>
              </a:ext>
            </a:extLst>
          </p:cNvPr>
          <p:cNvSpPr>
            <a:spLocks noChangeShapeType="1"/>
          </p:cNvSpPr>
          <p:nvPr userDrawn="1">
            <p:custDataLst>
              <p:tags r:id="rId17"/>
            </p:custDataLst>
          </p:nvPr>
        </p:nvSpPr>
        <p:spPr bwMode="auto">
          <a:xfrm>
            <a:off x="648000" y="5255446"/>
            <a:ext cx="79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000">
              <a:latin typeface="+mn-lt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581D833-1798-4FBC-87E5-53CEAD642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12882" y="5368406"/>
            <a:ext cx="1855118" cy="2248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8C0B-273E-428A-ABCF-EBED2BA2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Practice Exam Discussion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BE7E50E-4B23-462D-9948-E451BE8F9DB4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647700" y="4502150"/>
            <a:ext cx="8035925" cy="6588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2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46151-F2CF-4B57-8E47-296FE1B5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6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C43035-048B-4381-B9F9-1AFD4649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c)	If a public blockchain is used, a registry of relationships between equivalent courses could be maintained on-chain or off-chain. Describe two cost factors that should be considered when making this design decision.</a:t>
            </a:r>
            <a:endParaRPr lang="en-AU" sz="1800" dirty="0"/>
          </a:p>
          <a:p>
            <a:pPr>
              <a:buFontTx/>
              <a:buChar char="-"/>
            </a:pPr>
            <a:r>
              <a:rPr lang="en-US" sz="1800" dirty="0"/>
              <a:t>If relationship changes frequently, will increase total number of transactions, which will increase operational cost if on-chain</a:t>
            </a:r>
          </a:p>
          <a:p>
            <a:pPr>
              <a:buFontTx/>
              <a:buChar char="-"/>
            </a:pPr>
            <a:r>
              <a:rPr lang="en-US" sz="1800" dirty="0"/>
              <a:t>If on-chain data about relationships is large, will increase cost of storage on-chain</a:t>
            </a:r>
          </a:p>
          <a:p>
            <a:pPr>
              <a:buFontTx/>
              <a:buChar char="-"/>
            </a:pPr>
            <a:r>
              <a:rPr lang="de-DE" sz="1800" dirty="0"/>
              <a:t>F</a:t>
            </a:r>
            <a:r>
              <a:rPr lang="en-US" sz="1800" dirty="0"/>
              <a:t>or off-chain storage: how to organize an acceptable solution? Registry running at one university might not be fair (cost) and gives them a privileged role (may be acceptable to others, or not)</a:t>
            </a:r>
          </a:p>
          <a:p>
            <a:pPr>
              <a:buFontTx/>
              <a:buChar char="-"/>
            </a:pPr>
            <a:r>
              <a:rPr lang="de-DE" sz="1800" dirty="0"/>
              <a:t>(</a:t>
            </a:r>
            <a:r>
              <a:rPr lang="en-US" sz="1800" dirty="0"/>
              <a:t>other arguments can be valid, too)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A1C5BB-ACEB-45EA-A353-0FB666A1E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0">
            <a:extLst>
              <a:ext uri="{FF2B5EF4-FFF2-40B4-BE49-F238E27FC236}">
                <a16:creationId xmlns:a16="http://schemas.microsoft.com/office/drawing/2014/main" id="{15CF5EB8-885B-4B45-8DCA-F03A2CD9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Practice Exam Discussion</a:t>
            </a:r>
            <a:endParaRPr lang="en-AU" sz="3000" noProof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BE7E50E-4B23-462D-9948-E451BE8F9DB4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647700" y="4502150"/>
            <a:ext cx="8035925" cy="6588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of most materials: </a:t>
            </a:r>
          </a:p>
          <a:p>
            <a:pPr marL="0" indent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Xiwei Xu, Ingo Weber, and Mark Staples.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for Blockchain Applications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Springer, 2019</a:t>
            </a:r>
            <a:endParaRPr lang="en-US" altLang="de-DE" sz="16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0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46151-F2CF-4B57-8E47-296FE1B5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1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C43035-048B-4381-B9F9-1AFD4649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Referring to the definitions, which of the following statements is correct?</a:t>
            </a:r>
          </a:p>
          <a:p>
            <a:pPr marL="800100" lvl="1" indent="-457200">
              <a:buFont typeface="+mj-lt"/>
              <a:buAutoNum type="alphaUcPeriod"/>
            </a:pPr>
            <a:r>
              <a:rPr lang="en-AU" dirty="0"/>
              <a:t>In a Distributed Ledger, transactions can be deleted or updated at any point in time</a:t>
            </a:r>
            <a:endParaRPr lang="en-US" dirty="0"/>
          </a:p>
          <a:p>
            <a:pPr marL="800100" lvl="1" indent="-457200">
              <a:buFont typeface="+mj-lt"/>
              <a:buAutoNum type="alphaUcPeriod"/>
            </a:pPr>
            <a:r>
              <a:rPr lang="en-AU" dirty="0"/>
              <a:t>A Blockchain is a type of distributed ledger</a:t>
            </a:r>
            <a:endParaRPr lang="en-US" dirty="0"/>
          </a:p>
          <a:p>
            <a:pPr marL="800100" lvl="1" indent="-457200">
              <a:buFont typeface="+mj-lt"/>
              <a:buAutoNum type="alphaUcPeriod"/>
            </a:pPr>
            <a:r>
              <a:rPr lang="en-AU" dirty="0"/>
              <a:t>A block in a blockchain always contains the hash of the following block</a:t>
            </a:r>
          </a:p>
          <a:p>
            <a:pPr marL="800100" lvl="1" indent="-457200">
              <a:buFont typeface="+mj-lt"/>
              <a:buAutoNum type="alphaUcPeriod"/>
            </a:pPr>
            <a:r>
              <a:rPr lang="en-AU" dirty="0"/>
              <a:t>Smart contracts are a convenient way to update all account balances in a blockchain</a:t>
            </a:r>
          </a:p>
          <a:p>
            <a:pPr marL="800100" lvl="1" indent="-457200">
              <a:buFont typeface="+mj-lt"/>
              <a:buAutoNum type="alphaUcPeriod"/>
            </a:pPr>
            <a:r>
              <a:rPr lang="en-AU" dirty="0"/>
              <a:t>Smart contracts can be changed flexibly when the business requirements change (hence ‘smart’)</a:t>
            </a:r>
            <a:endParaRPr lang="en-US" dirty="0"/>
          </a:p>
          <a:p>
            <a:pPr marL="800100" lvl="1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A1C5BB-ACEB-45EA-A353-0FB666A1E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2</a:t>
            </a:fld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EA753D-C19B-4C5A-B8E6-38DF2FCBB9FB}"/>
              </a:ext>
            </a:extLst>
          </p:cNvPr>
          <p:cNvSpPr/>
          <p:nvPr/>
        </p:nvSpPr>
        <p:spPr>
          <a:xfrm>
            <a:off x="996030" y="2472490"/>
            <a:ext cx="4650791" cy="320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46151-F2CF-4B57-8E47-296FE1B5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2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C43035-048B-4381-B9F9-1AFD4649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Which of the following statements is correct?</a:t>
            </a:r>
            <a:endParaRPr lang="en-US" dirty="0"/>
          </a:p>
          <a:p>
            <a:pPr marL="800100" lvl="1" indent="-457200">
              <a:buFont typeface="+mj-lt"/>
              <a:buAutoNum type="alphaUcPeriod"/>
            </a:pPr>
            <a:r>
              <a:rPr lang="en-US" dirty="0"/>
              <a:t>Scripts in Bitcoin and Smart Contracts in Ethereum are basically the same</a:t>
            </a:r>
          </a:p>
          <a:p>
            <a:pPr marL="800100" lvl="1" indent="-457200">
              <a:buFont typeface="+mj-lt"/>
              <a:buAutoNum type="alphaUcPeriod"/>
            </a:pPr>
            <a:r>
              <a:rPr lang="en-US" dirty="0"/>
              <a:t>In Bitcoin, there are two distinct types of transactions: ‘normal’ ones, and transactions with Scripts attached</a:t>
            </a:r>
          </a:p>
          <a:p>
            <a:pPr marL="800100" lvl="1" indent="-457200">
              <a:buFont typeface="+mj-lt"/>
              <a:buAutoNum type="alphaUcPeriod"/>
            </a:pPr>
            <a:r>
              <a:rPr lang="en-US" dirty="0"/>
              <a:t>Given all blocks strictly after the genesis block, it is possible to compute the entire state of any blockchain</a:t>
            </a:r>
          </a:p>
          <a:p>
            <a:pPr marL="800100" lvl="1" indent="-457200">
              <a:buFont typeface="+mj-lt"/>
              <a:buAutoNum type="alphaUcPeriod"/>
            </a:pPr>
            <a:r>
              <a:rPr lang="en-US" dirty="0"/>
              <a:t>Bitcoin produces blocks less frequently than Ethereum, but a Bitcoin block can hold more transactions than an Ethereum block</a:t>
            </a:r>
          </a:p>
          <a:p>
            <a:pPr marL="800100" lvl="1" indent="-457200">
              <a:buFont typeface="+mj-lt"/>
              <a:buAutoNum type="alphaUcPeriod"/>
            </a:pPr>
            <a:r>
              <a:rPr lang="en-US" dirty="0"/>
              <a:t>On Ethereum, the sender of a transaction specifies how much gas the transaction will use, and therefore how much gas they will pay as fee</a:t>
            </a:r>
            <a:br>
              <a:rPr lang="en-US" dirty="0"/>
            </a:br>
            <a:endParaRPr lang="en-US" dirty="0"/>
          </a:p>
          <a:p>
            <a:pPr marL="800100" lvl="1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A1C5BB-ACEB-45EA-A353-0FB666A1E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3</a:t>
            </a:fld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EA753D-C19B-4C5A-B8E6-38DF2FCBB9FB}"/>
              </a:ext>
            </a:extLst>
          </p:cNvPr>
          <p:cNvSpPr/>
          <p:nvPr/>
        </p:nvSpPr>
        <p:spPr>
          <a:xfrm>
            <a:off x="963945" y="3058535"/>
            <a:ext cx="7604055" cy="526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6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46151-F2CF-4B57-8E47-296FE1B5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3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C43035-048B-4381-B9F9-1AFD4649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Increasing the block size will NOT cause</a:t>
            </a:r>
            <a:endParaRPr lang="en-US" dirty="0"/>
          </a:p>
          <a:p>
            <a:pPr marL="800100" lvl="1" indent="-457200">
              <a:buFont typeface="+mj-lt"/>
              <a:buAutoNum type="alphaUcPeriod"/>
            </a:pPr>
            <a:r>
              <a:rPr lang="en-US" dirty="0"/>
              <a:t>Slower replication</a:t>
            </a:r>
          </a:p>
          <a:p>
            <a:pPr marL="800100" lvl="1" indent="-457200">
              <a:buFont typeface="+mj-lt"/>
              <a:buAutoNum type="alphaUcPeriod"/>
            </a:pPr>
            <a:r>
              <a:rPr lang="en-US" dirty="0"/>
              <a:t>Lower throughput</a:t>
            </a:r>
          </a:p>
          <a:p>
            <a:pPr marL="800100" lvl="1" indent="-457200">
              <a:buFont typeface="+mj-lt"/>
              <a:buAutoNum type="alphaUcPeriod"/>
            </a:pPr>
            <a:r>
              <a:rPr lang="en-US" dirty="0"/>
              <a:t>Potential more empty blocks</a:t>
            </a:r>
          </a:p>
          <a:p>
            <a:pPr marL="800100" lvl="1" indent="-457200">
              <a:buFont typeface="+mj-lt"/>
              <a:buAutoNum type="alphaUcPeriod"/>
            </a:pPr>
            <a:r>
              <a:rPr lang="en-US" dirty="0"/>
              <a:t>Potential DoS (Denial-of-Service)</a:t>
            </a:r>
          </a:p>
          <a:p>
            <a:pPr marL="800100" lvl="1" indent="-457200">
              <a:buFont typeface="+mj-lt"/>
              <a:buAutoNum type="alphaUcPeriod"/>
            </a:pPr>
            <a:r>
              <a:rPr lang="en-US" dirty="0"/>
              <a:t>Any of the above</a:t>
            </a:r>
          </a:p>
          <a:p>
            <a:pPr marL="800100" lvl="1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A1C5BB-ACEB-45EA-A353-0FB666A1E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4</a:t>
            </a:fld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EA753D-C19B-4C5A-B8E6-38DF2FCBB9FB}"/>
              </a:ext>
            </a:extLst>
          </p:cNvPr>
          <p:cNvSpPr/>
          <p:nvPr/>
        </p:nvSpPr>
        <p:spPr>
          <a:xfrm>
            <a:off x="891946" y="1927568"/>
            <a:ext cx="2533044" cy="334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22CEED3-07B9-4E54-A461-0C7C7088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61BFF-B2F3-4E7E-9D65-07719704A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/>
              <a:t>Note:</a:t>
            </a:r>
          </a:p>
          <a:p>
            <a:r>
              <a:rPr lang="en-AU" dirty="0"/>
              <a:t>All answers given in the following are </a:t>
            </a:r>
            <a:r>
              <a:rPr lang="en-AU" b="1" dirty="0"/>
              <a:t>sample answers</a:t>
            </a:r>
            <a:r>
              <a:rPr lang="en-AU" dirty="0"/>
              <a:t>.</a:t>
            </a:r>
          </a:p>
          <a:p>
            <a:r>
              <a:rPr lang="en-AU" dirty="0"/>
              <a:t>They are </a:t>
            </a:r>
            <a:r>
              <a:rPr lang="en-AU" b="1" dirty="0"/>
              <a:t>NOT</a:t>
            </a:r>
            <a:r>
              <a:rPr lang="en-AU" dirty="0"/>
              <a:t> the only correct answers.</a:t>
            </a:r>
          </a:p>
          <a:p>
            <a:r>
              <a:rPr lang="en-AU" dirty="0"/>
              <a:t>Points can also be obtained with other terms, argumentation, etc. as long as your arguments are sound and in line with content of the course.</a:t>
            </a:r>
          </a:p>
          <a:p>
            <a:r>
              <a:rPr lang="en-AU" dirty="0"/>
              <a:t>Sample answers are brief; shorter than your answers should typically be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CA25EE-788F-4DF2-8DA0-3773DDCAD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0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46151-F2CF-4B57-8E47-296FE1B5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4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C43035-048B-4381-B9F9-1AFD4649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Immutability of a blockchain using Proof-of-work Nakamoto consensus is of a (a)____________ nature. There is always a chance that the most recent few blocks are replaced by a competing (b)_______________. The transactions that were tentatively included before “discarded” go back to the (c)____________and may be added into a later block. From the application perspective, one security strategy is to (d)________________ _______, which is known as X-confirmation.</a:t>
            </a:r>
            <a:endParaRPr lang="en-US" dirty="0"/>
          </a:p>
          <a:p>
            <a:pPr marL="800100" lvl="1" indent="-457200">
              <a:buFont typeface="+mj-lt"/>
              <a:buAutoNum type="alphaUcPeriod"/>
            </a:pPr>
            <a:r>
              <a:rPr lang="en-US" dirty="0"/>
              <a:t>probabilistic</a:t>
            </a:r>
          </a:p>
          <a:p>
            <a:pPr marL="800100" lvl="1" indent="-457200">
              <a:buFont typeface="+mj-lt"/>
              <a:buAutoNum type="alphaUcPeriod"/>
            </a:pPr>
            <a:r>
              <a:rPr lang="en-US" dirty="0"/>
              <a:t>fork / chain fork/ transaction history</a:t>
            </a:r>
          </a:p>
          <a:p>
            <a:pPr marL="800100" lvl="1" indent="-457200">
              <a:buFont typeface="+mj-lt"/>
              <a:buAutoNum type="alphaUcPeriod"/>
            </a:pPr>
            <a:r>
              <a:rPr lang="en-US" dirty="0"/>
              <a:t>transaction pool</a:t>
            </a:r>
          </a:p>
          <a:p>
            <a:pPr marL="800100" lvl="1" indent="-457200">
              <a:buFont typeface="+mj-lt"/>
              <a:buAutoNum type="alphaUcPeriod"/>
            </a:pPr>
            <a:r>
              <a:rPr lang="en-US" dirty="0"/>
              <a:t>wait for X confirmation blocks</a:t>
            </a:r>
          </a:p>
          <a:p>
            <a:pPr marL="800100" lvl="1" indent="-457200">
              <a:buFont typeface="+mj-lt"/>
              <a:buAutoNum type="alphaUcPeriod"/>
            </a:pPr>
            <a:endParaRPr lang="en-US" dirty="0"/>
          </a:p>
          <a:p>
            <a:pPr marL="800100" lvl="1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A1C5BB-ACEB-45EA-A353-0FB666A1E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46151-F2CF-4B57-8E47-296FE1B5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5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C43035-048B-4381-B9F9-1AFD4649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Draw and explain how transactions in Bitcoin are connected, and explain what UTXO is.</a:t>
            </a:r>
          </a:p>
          <a:p>
            <a:pPr lvl="1"/>
            <a:r>
              <a:rPr lang="en-AU" dirty="0"/>
              <a:t>See Lecture 3: Bitcoin, slides 18 and 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A1C5BB-ACEB-45EA-A353-0FB666A1E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46151-F2CF-4B57-8E47-296FE1B5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6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C43035-048B-4381-B9F9-1AFD4649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1800" dirty="0"/>
              <a:t>Imagine that a consortium of Universities is considering to implement a blockchain-based system to share information about their students, to let students more easily take modules from any University in the consortium, or transfer module results between those Universities.  The blockchain-based system will integrate with existing conventional University student management systems.</a:t>
            </a:r>
            <a:endParaRPr lang="en-US" sz="1800" dirty="0"/>
          </a:p>
          <a:p>
            <a:pPr marL="457200" indent="-457200">
              <a:buAutoNum type="alphaLcParenR"/>
            </a:pPr>
            <a:r>
              <a:rPr lang="en-AU" sz="1800" dirty="0"/>
              <a:t>Discuss whether and why public blockchain or private blockchain could suitable (or not) for this system. For each one (public and private), discuss at least two aspects: performance, and privacy.</a:t>
            </a:r>
          </a:p>
          <a:p>
            <a:pPr>
              <a:buFontTx/>
              <a:buChar char="-"/>
            </a:pPr>
            <a:r>
              <a:rPr lang="en-AU" sz="1800" dirty="0"/>
              <a:t>Blockchain is by default not strong on privacy, due to (wide) replication</a:t>
            </a:r>
          </a:p>
          <a:p>
            <a:pPr lvl="1">
              <a:buFontTx/>
              <a:buChar char="-"/>
            </a:pPr>
            <a:r>
              <a:rPr lang="en-AU" sz="1500" dirty="0"/>
              <a:t>Personal data should not go on public blockchain; private blockchain may not be confidential enough</a:t>
            </a:r>
          </a:p>
          <a:p>
            <a:pPr lvl="1">
              <a:buFontTx/>
              <a:buChar char="-"/>
            </a:pPr>
            <a:r>
              <a:rPr lang="en-AU" sz="1500" dirty="0"/>
              <a:t>Visibility of data needs to be restricted (e.g., pseudonymous IDs, hashes, etc), but then data still needs to be interpretable by the universities</a:t>
            </a:r>
          </a:p>
          <a:p>
            <a:pPr>
              <a:buFontTx/>
              <a:buChar char="-"/>
            </a:pPr>
            <a:r>
              <a:rPr lang="en-AU" sz="1800" dirty="0"/>
              <a:t>Performance: </a:t>
            </a:r>
          </a:p>
          <a:p>
            <a:pPr lvl="1">
              <a:buFontTx/>
              <a:buChar char="-"/>
            </a:pPr>
            <a:r>
              <a:rPr lang="en-AU" sz="1500" dirty="0"/>
              <a:t>throughput (for writes) is typically limited, but can very well be enough for the actual load – even in public setting</a:t>
            </a:r>
          </a:p>
          <a:p>
            <a:pPr lvl="1">
              <a:buFontTx/>
              <a:buChar char="-"/>
            </a:pPr>
            <a:r>
              <a:rPr lang="en-AU" sz="1500" dirty="0"/>
              <a:t>Read performance will be high in either case</a:t>
            </a:r>
          </a:p>
          <a:p>
            <a:pPr lvl="1">
              <a:buFontTx/>
              <a:buChar char="-"/>
            </a:pPr>
            <a:r>
              <a:rPr lang="en-AU" sz="1500" dirty="0"/>
              <a:t>(consider performance of off-chain systems)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A1C5BB-ACEB-45EA-A353-0FB666A1E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46151-F2CF-4B57-8E47-296FE1B5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6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C43035-048B-4381-B9F9-1AFD4649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b)	Consider the information elements of student names, and student results for a subject. If a public blockchain is used, discuss which of these elements should be on-chain and which should be off-chain, and why.</a:t>
            </a:r>
            <a:endParaRPr lang="en-AU" sz="1800" dirty="0"/>
          </a:p>
          <a:p>
            <a:pPr>
              <a:buFontTx/>
              <a:buChar char="-"/>
            </a:pPr>
            <a:r>
              <a:rPr lang="en-US" sz="1800" dirty="0"/>
              <a:t>Student names: Names are personal data, so private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keep off-chain. Mention options to deal with linking to ID</a:t>
            </a:r>
          </a:p>
          <a:p>
            <a:pPr>
              <a:buFontTx/>
              <a:buChar char="-"/>
            </a:pPr>
            <a:r>
              <a:rPr lang="en-US" sz="1800" dirty="0"/>
              <a:t>Student results for a subject: could be on-chain, but identifiable association to a student should be off-chain (personal data)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A1C5BB-ACEB-45EA-A353-0FB666A1E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98C0B-273E-428A-ABCF-EBED2BA251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heme/theme1.xml><?xml version="1.0" encoding="utf-8"?>
<a:theme xmlns:a="http://schemas.openxmlformats.org/drawingml/2006/main" name="1_Technische Universität Berlin | PowerPoint Master">
  <a:themeElements>
    <a:clrScheme name="Benutzerdefiniert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0070C0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Data61 PowerPoint Widescreen</Template>
  <TotalTime>0</TotalTime>
  <Words>877</Words>
  <Application>Microsoft Office PowerPoint</Application>
  <PresentationFormat>On-screen Show (16:10)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Wingdings</vt:lpstr>
      <vt:lpstr>1_Technische Universität Berlin | PowerPoint Master</vt:lpstr>
      <vt:lpstr>Practice Exam Discussion</vt:lpstr>
      <vt:lpstr>Question 1</vt:lpstr>
      <vt:lpstr>Question 2</vt:lpstr>
      <vt:lpstr>Question 3</vt:lpstr>
      <vt:lpstr>PowerPoint Presentation</vt:lpstr>
      <vt:lpstr>Question 4</vt:lpstr>
      <vt:lpstr>Question 5</vt:lpstr>
      <vt:lpstr>Question 6</vt:lpstr>
      <vt:lpstr>Question 6</vt:lpstr>
      <vt:lpstr>Question 6</vt:lpstr>
      <vt:lpstr>Practice Exam Discussion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Ingo (Data61, Eveleigh ATP)</dc:creator>
  <cp:lastModifiedBy>Ingo Weber</cp:lastModifiedBy>
  <cp:revision>1003</cp:revision>
  <dcterms:created xsi:type="dcterms:W3CDTF">2018-09-03T00:08:13Z</dcterms:created>
  <dcterms:modified xsi:type="dcterms:W3CDTF">2021-08-12T10:57:46Z</dcterms:modified>
</cp:coreProperties>
</file>