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40"/>
  </p:notesMasterIdLst>
  <p:handoutMasterIdLst>
    <p:handoutMasterId r:id="rId41"/>
  </p:handoutMasterIdLst>
  <p:sldIdLst>
    <p:sldId id="359" r:id="rId2"/>
    <p:sldId id="974" r:id="rId3"/>
    <p:sldId id="935" r:id="rId4"/>
    <p:sldId id="907" r:id="rId5"/>
    <p:sldId id="909" r:id="rId6"/>
    <p:sldId id="908" r:id="rId7"/>
    <p:sldId id="910" r:id="rId8"/>
    <p:sldId id="911" r:id="rId9"/>
    <p:sldId id="961" r:id="rId10"/>
    <p:sldId id="952" r:id="rId11"/>
    <p:sldId id="850" r:id="rId12"/>
    <p:sldId id="917" r:id="rId13"/>
    <p:sldId id="851" r:id="rId14"/>
    <p:sldId id="852" r:id="rId15"/>
    <p:sldId id="854" r:id="rId16"/>
    <p:sldId id="853" r:id="rId17"/>
    <p:sldId id="860" r:id="rId18"/>
    <p:sldId id="766" r:id="rId19"/>
    <p:sldId id="861" r:id="rId20"/>
    <p:sldId id="855" r:id="rId21"/>
    <p:sldId id="970" r:id="rId22"/>
    <p:sldId id="973" r:id="rId23"/>
    <p:sldId id="838" r:id="rId24"/>
    <p:sldId id="767" r:id="rId25"/>
    <p:sldId id="898" r:id="rId26"/>
    <p:sldId id="768" r:id="rId27"/>
    <p:sldId id="856" r:id="rId28"/>
    <p:sldId id="839" r:id="rId29"/>
    <p:sldId id="841" r:id="rId30"/>
    <p:sldId id="770" r:id="rId31"/>
    <p:sldId id="950" r:id="rId32"/>
    <p:sldId id="972" r:id="rId33"/>
    <p:sldId id="971" r:id="rId34"/>
    <p:sldId id="769" r:id="rId35"/>
    <p:sldId id="772" r:id="rId36"/>
    <p:sldId id="951" r:id="rId37"/>
    <p:sldId id="949" r:id="rId38"/>
    <p:sldId id="976" r:id="rId39"/>
  </p:sldIdLst>
  <p:sldSz cx="9144000" cy="5715000" type="screen16x10"/>
  <p:notesSz cx="7102475" cy="10234613"/>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1" autoAdjust="0"/>
    <p:restoredTop sz="71901" autoAdjust="0"/>
  </p:normalViewPr>
  <p:slideViewPr>
    <p:cSldViewPr snapToGrid="0">
      <p:cViewPr varScale="1">
        <p:scale>
          <a:sx n="89" d="100"/>
          <a:sy n="89" d="100"/>
        </p:scale>
        <p:origin x="988" y="64"/>
      </p:cViewPr>
      <p:guideLst/>
    </p:cSldViewPr>
  </p:slideViewPr>
  <p:outlineViewPr>
    <p:cViewPr>
      <p:scale>
        <a:sx n="33" d="100"/>
        <a:sy n="33" d="100"/>
      </p:scale>
      <p:origin x="0" y="-19096"/>
    </p:cViewPr>
  </p:outlineViewPr>
  <p:notesTextViewPr>
    <p:cViewPr>
      <p:scale>
        <a:sx n="1" d="1"/>
        <a:sy n="1" d="1"/>
      </p:scale>
      <p:origin x="0" y="0"/>
    </p:cViewPr>
  </p:notesTextViewPr>
  <p:sorterViewPr>
    <p:cViewPr>
      <p:scale>
        <a:sx n="100" d="100"/>
        <a:sy n="100" d="100"/>
      </p:scale>
      <p:origin x="0" y="-12792"/>
    </p:cViewPr>
  </p:sorterViewPr>
  <p:notesViewPr>
    <p:cSldViewPr snapToGrid="0" showGuides="1">
      <p:cViewPr varScale="1">
        <p:scale>
          <a:sx n="113" d="100"/>
          <a:sy n="113" d="100"/>
        </p:scale>
        <p:origin x="4816" y="1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AU" dirty="0"/>
          </a:p>
        </p:txBody>
      </p:sp>
      <p:sp>
        <p:nvSpPr>
          <p:cNvPr id="3" name="Date Placeholder 2"/>
          <p:cNvSpPr>
            <a:spLocks noGrp="1"/>
          </p:cNvSpPr>
          <p:nvPr>
            <p:ph type="dt" sz="quarter" idx="1"/>
          </p:nvPr>
        </p:nvSpPr>
        <p:spPr>
          <a:xfrm>
            <a:off x="4023092" y="0"/>
            <a:ext cx="3077739" cy="513508"/>
          </a:xfrm>
          <a:prstGeom prst="rect">
            <a:avLst/>
          </a:prstGeom>
        </p:spPr>
        <p:txBody>
          <a:bodyPr vert="horz" lIns="99066" tIns="49533" rIns="99066" bIns="49533" rtlCol="0"/>
          <a:lstStyle>
            <a:lvl1pPr algn="r">
              <a:defRPr sz="1300"/>
            </a:lvl1pPr>
          </a:lstStyle>
          <a:p>
            <a:fld id="{75D9BC77-116B-4DD9-9558-E808B2DB27E4}" type="datetimeFigureOut">
              <a:rPr lang="en-AU" smtClean="0"/>
              <a:t>12/08/2021</a:t>
            </a:fld>
            <a:endParaRPr lang="en-AU" dirty="0"/>
          </a:p>
        </p:txBody>
      </p:sp>
      <p:sp>
        <p:nvSpPr>
          <p:cNvPr id="4" name="Footer Placeholder 3"/>
          <p:cNvSpPr>
            <a:spLocks noGrp="1"/>
          </p:cNvSpPr>
          <p:nvPr>
            <p:ph type="ftr" sz="quarter" idx="2"/>
          </p:nvPr>
        </p:nvSpPr>
        <p:spPr>
          <a:xfrm>
            <a:off x="0" y="9721107"/>
            <a:ext cx="3077739" cy="513507"/>
          </a:xfrm>
          <a:prstGeom prst="rect">
            <a:avLst/>
          </a:prstGeom>
        </p:spPr>
        <p:txBody>
          <a:bodyPr vert="horz" lIns="99066" tIns="49533" rIns="99066" bIns="49533" rtlCol="0" anchor="b"/>
          <a:lstStyle>
            <a:lvl1pPr algn="l">
              <a:defRPr sz="1300"/>
            </a:lvl1pPr>
          </a:lstStyle>
          <a:p>
            <a:endParaRPr lang="en-AU" dirty="0"/>
          </a:p>
        </p:txBody>
      </p:sp>
      <p:sp>
        <p:nvSpPr>
          <p:cNvPr id="5" name="Slide Number Placeholder 4"/>
          <p:cNvSpPr>
            <a:spLocks noGrp="1"/>
          </p:cNvSpPr>
          <p:nvPr>
            <p:ph type="sldNum" sz="quarter" idx="3"/>
          </p:nvPr>
        </p:nvSpPr>
        <p:spPr>
          <a:xfrm>
            <a:off x="4023092" y="9721107"/>
            <a:ext cx="3077739" cy="513507"/>
          </a:xfrm>
          <a:prstGeom prst="rect">
            <a:avLst/>
          </a:prstGeom>
        </p:spPr>
        <p:txBody>
          <a:bodyPr vert="horz" lIns="99066" tIns="49533" rIns="99066" bIns="49533" rtlCol="0" anchor="b"/>
          <a:lstStyle>
            <a:lvl1pPr algn="r">
              <a:defRPr sz="13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AU" dirty="0"/>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4E6952AD-A3AF-4587-90FE-72F445800AAE}" type="datetimeFigureOut">
              <a:rPr lang="en-AU" smtClean="0"/>
              <a:t>12/08/2021</a:t>
            </a:fld>
            <a:endParaRPr lang="en-AU" dirty="0"/>
          </a:p>
        </p:txBody>
      </p:sp>
      <p:sp>
        <p:nvSpPr>
          <p:cNvPr id="4" name="Slide Image Placeholder 3"/>
          <p:cNvSpPr>
            <a:spLocks noGrp="1" noRot="1" noChangeAspect="1"/>
          </p:cNvSpPr>
          <p:nvPr>
            <p:ph type="sldImg" idx="2"/>
          </p:nvPr>
        </p:nvSpPr>
        <p:spPr>
          <a:xfrm>
            <a:off x="788988" y="1279525"/>
            <a:ext cx="5524500" cy="3454400"/>
          </a:xfrm>
          <a:prstGeom prst="rect">
            <a:avLst/>
          </a:prstGeom>
          <a:noFill/>
          <a:ln w="12700">
            <a:solidFill>
              <a:prstClr val="black"/>
            </a:solidFill>
          </a:ln>
        </p:spPr>
        <p:txBody>
          <a:bodyPr vert="horz" lIns="99066" tIns="49533" rIns="99066" bIns="49533" rtlCol="0" anchor="ctr"/>
          <a:lstStyle/>
          <a:p>
            <a:endParaRPr lang="en-AU" dirty="0"/>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AU" dirty="0"/>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19</a:t>
            </a:fld>
            <a:endParaRPr lang="en-AU" dirty="0"/>
          </a:p>
        </p:txBody>
      </p:sp>
    </p:spTree>
    <p:extLst>
      <p:ext uri="{BB962C8B-B14F-4D97-AF65-F5344CB8AC3E}">
        <p14:creationId xmlns:p14="http://schemas.microsoft.com/office/powerpoint/2010/main" val="99330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pPr defTabSz="990661">
              <a:defRPr/>
            </a:pPr>
            <a:r>
              <a:rPr lang="en-US" dirty="0"/>
              <a:t>1m</a:t>
            </a:r>
          </a:p>
          <a:p>
            <a:pPr defTabSz="990661">
              <a:defRPr/>
            </a:pPr>
            <a:r>
              <a:rPr lang="en-US" dirty="0"/>
              <a:t>Transactions are also chained together. </a:t>
            </a:r>
          </a:p>
          <a:p>
            <a:pPr defTabSz="990661">
              <a:defRPr/>
            </a:pPr>
            <a:r>
              <a:rPr lang="en-US" dirty="0"/>
              <a:t>The outputs</a:t>
            </a:r>
            <a:r>
              <a:rPr lang="en-US" baseline="0" dirty="0"/>
              <a:t> of transaction become the inputs of new transactions. Here, in this figure, output0 in TX0 becomes input0 in TX1.</a:t>
            </a:r>
            <a:endParaRPr lang="en-US" dirty="0"/>
          </a:p>
          <a:p>
            <a:pPr defTabSz="990661">
              <a:defRPr/>
            </a:pPr>
            <a:endParaRPr lang="en-US" dirty="0"/>
          </a:p>
          <a:p>
            <a:pPr defTabSz="990661">
              <a:defRPr/>
            </a:pPr>
            <a:r>
              <a:rPr lang="en-US" dirty="0"/>
              <a:t>Bitcoin doesn’t have an address “containing coins,”</a:t>
            </a:r>
          </a:p>
          <a:p>
            <a:pPr defTabSz="990661">
              <a:defRPr/>
            </a:pPr>
            <a:endParaRPr lang="en-US" dirty="0"/>
          </a:p>
          <a:p>
            <a:pPr defTabSz="990661">
              <a:defRPr/>
            </a:pPr>
            <a:r>
              <a:rPr lang="en-US" dirty="0"/>
              <a:t> “coins” are actually stored as “unspent transaction outputs” or UTXOs for short. </a:t>
            </a:r>
          </a:p>
          <a:p>
            <a:pPr defTabSz="990661">
              <a:defRPr/>
            </a:pPr>
            <a:endParaRPr lang="en-US" dirty="0"/>
          </a:p>
          <a:p>
            <a:pPr defTabSz="990661">
              <a:defRPr/>
            </a:pPr>
            <a:r>
              <a:rPr lang="en-US" dirty="0"/>
              <a:t>A UTXO can be associated with a bitcoin address, and you can also have many different UTXOs that are associated with the same bitcoin address. </a:t>
            </a:r>
          </a:p>
          <a:p>
            <a:pPr defTabSz="990661">
              <a:defRPr/>
            </a:pPr>
            <a:endParaRPr lang="en-US" dirty="0"/>
          </a:p>
          <a:p>
            <a:pPr defTabSz="990661">
              <a:defRPr/>
            </a:pPr>
            <a:r>
              <a:rPr lang="en-US" dirty="0"/>
              <a:t>The “address balance” is the sum of all of the values of UTXOs associated with the address.</a:t>
            </a:r>
          </a:p>
          <a:p>
            <a:pPr defTabSz="990661">
              <a:defRPr/>
            </a:pP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20</a:t>
            </a:fld>
            <a:endParaRPr lang="en-AU" dirty="0"/>
          </a:p>
        </p:txBody>
      </p:sp>
    </p:spTree>
    <p:extLst>
      <p:ext uri="{BB962C8B-B14F-4D97-AF65-F5344CB8AC3E}">
        <p14:creationId xmlns:p14="http://schemas.microsoft.com/office/powerpoint/2010/main" val="412892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pPr defTabSz="990661">
              <a:defRPr/>
            </a:pPr>
            <a:endParaRPr lang="en-US" dirty="0"/>
          </a:p>
          <a:p>
            <a:pPr defTabSz="990661">
              <a:defRPr/>
            </a:pPr>
            <a:r>
              <a:rPr lang="en-US" dirty="0"/>
              <a:t>There are some</a:t>
            </a:r>
            <a:r>
              <a:rPr lang="en-US" baseline="0" dirty="0"/>
              <a:t> factors which cause transactions delay.</a:t>
            </a:r>
          </a:p>
          <a:p>
            <a:pPr defTabSz="990661">
              <a:defRPr/>
            </a:pPr>
            <a:endParaRPr lang="en-US" dirty="0"/>
          </a:p>
          <a:p>
            <a:pPr defTabSz="990661">
              <a:defRPr/>
            </a:pPr>
            <a:r>
              <a:rPr lang="en-US" dirty="0"/>
              <a:t>As we mentioned, there is a “transaction fee,” which is paid </a:t>
            </a:r>
            <a:r>
              <a:rPr lang="en-AU" dirty="0"/>
              <a:t>to the miner who creates the valid block containing this transaction. </a:t>
            </a:r>
          </a:p>
          <a:p>
            <a:pPr defTabSz="990661">
              <a:defRPr/>
            </a:pPr>
            <a:r>
              <a:rPr lang="en-AU" dirty="0"/>
              <a:t>It is an incentive for miners to contribute their computing power. </a:t>
            </a:r>
          </a:p>
          <a:p>
            <a:pPr defTabSz="990661">
              <a:defRPr/>
            </a:pPr>
            <a:r>
              <a:rPr lang="en-AU" dirty="0"/>
              <a:t>The transaction fee is often the only variable that client software asks Bitcoin users to choose when creating a new transaction. </a:t>
            </a:r>
          </a:p>
          <a:p>
            <a:pPr defTabSz="990661">
              <a:defRPr/>
            </a:pPr>
            <a:r>
              <a:rPr lang="en-US" dirty="0"/>
              <a:t>So when</a:t>
            </a:r>
            <a:r>
              <a:rPr lang="en-US" baseline="0" dirty="0"/>
              <a:t> minders create a block, they tend to include transactions with higher fees. </a:t>
            </a:r>
          </a:p>
          <a:p>
            <a:pPr defTabSz="990661">
              <a:defRPr/>
            </a:pPr>
            <a:endParaRPr lang="en-US" baseline="0" dirty="0"/>
          </a:p>
          <a:p>
            <a:pPr defTabSz="990661">
              <a:defRPr/>
            </a:pPr>
            <a:r>
              <a:rPr lang="en-US" baseline="0" dirty="0"/>
              <a:t>The second factor is orphans. </a:t>
            </a:r>
          </a:p>
          <a:p>
            <a:pPr defTabSz="990661">
              <a:defRPr/>
            </a:pPr>
            <a:r>
              <a:rPr lang="en-US" baseline="0" dirty="0"/>
              <a:t>In blockchain, transactions must arrive in-order for a miner node and the blockchain network to be able to process them fast. </a:t>
            </a:r>
          </a:p>
          <a:p>
            <a:pPr defTabSz="990661">
              <a:defRPr/>
            </a:pPr>
            <a:r>
              <a:rPr lang="en-AU" dirty="0"/>
              <a:t>Incoming transactions are handled by the so-called mempool. </a:t>
            </a:r>
          </a:p>
          <a:p>
            <a:pPr defTabSz="990661">
              <a:defRPr/>
            </a:pPr>
            <a:r>
              <a:rPr lang="en-AU" dirty="0"/>
              <a:t>If the referenced input transactions, called parents, are not known yet, a miner will delay the inclusion of the new transaction. </a:t>
            </a:r>
          </a:p>
          <a:p>
            <a:pPr defTabSz="990661">
              <a:defRPr/>
            </a:pPr>
            <a:r>
              <a:rPr lang="en-AU" dirty="0"/>
              <a:t>Those transactions</a:t>
            </a:r>
            <a:r>
              <a:rPr lang="en-AU" baseline="0" dirty="0"/>
              <a:t> are called</a:t>
            </a:r>
            <a:r>
              <a:rPr lang="en-AU" dirty="0"/>
              <a:t> orphans. </a:t>
            </a:r>
          </a:p>
          <a:p>
            <a:pPr defTabSz="990661">
              <a:defRPr/>
            </a:pPr>
            <a:r>
              <a:rPr lang="en-AU" dirty="0"/>
              <a:t>Miners may choose to keep orphans in the mempool while waiting for the parent transactions to arrive, but they may also remove orphans after a time-out they choose. </a:t>
            </a:r>
          </a:p>
          <a:p>
            <a:pPr defTabSz="990661">
              <a:defRPr/>
            </a:pPr>
            <a:endParaRPr lang="en-AU" dirty="0"/>
          </a:p>
          <a:p>
            <a:pPr defTabSz="990661">
              <a:defRPr/>
            </a:pPr>
            <a:r>
              <a:rPr lang="en-AU" dirty="0"/>
              <a:t>Some experienced users will set locktimes: a transaction can contain a parameter declaring it invalid until the block with a certain sequence number has been mined.</a:t>
            </a:r>
          </a:p>
          <a:p>
            <a:pPr defTabSz="990661">
              <a:defRPr/>
            </a:pPr>
            <a:endParaRPr lang="en-AU" dirty="0"/>
          </a:p>
          <a:p>
            <a:pPr defTabSz="990661">
              <a:defRPr/>
            </a:pPr>
            <a:endParaRPr lang="en-AU" dirty="0"/>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23</a:t>
            </a:fld>
            <a:endParaRPr lang="en-AU" dirty="0"/>
          </a:p>
        </p:txBody>
      </p:sp>
    </p:spTree>
    <p:extLst>
      <p:ext uri="{BB962C8B-B14F-4D97-AF65-F5344CB8AC3E}">
        <p14:creationId xmlns:p14="http://schemas.microsoft.com/office/powerpoint/2010/main" val="1219063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pPr eaLnBrk="1" hangingPunct="1">
              <a:defRPr/>
            </a:pPr>
            <a:r>
              <a:rPr lang="en-US" altLang="zh-CN" dirty="0"/>
              <a:t>2m</a:t>
            </a:r>
          </a:p>
          <a:p>
            <a:pPr eaLnBrk="1" hangingPunct="1">
              <a:defRPr/>
            </a:pPr>
            <a:endParaRPr lang="en-US" dirty="0"/>
          </a:p>
          <a:p>
            <a:pPr eaLnBrk="1" hangingPunct="1">
              <a:defRPr/>
            </a:pPr>
            <a:r>
              <a:rPr lang="en-US" dirty="0"/>
              <a:t>Bitcoin uses a scripting system</a:t>
            </a:r>
            <a:r>
              <a:rPr lang="en-US" baseline="0" dirty="0"/>
              <a:t> for transactions.</a:t>
            </a:r>
          </a:p>
          <a:p>
            <a:pPr defTabSz="990661">
              <a:defRPr/>
            </a:pPr>
            <a:r>
              <a:rPr lang="en-US" dirty="0">
                <a:cs typeface="+mn-cs"/>
              </a:rPr>
              <a:t>The language is called</a:t>
            </a:r>
            <a:r>
              <a:rPr lang="en-US" baseline="0" dirty="0">
                <a:cs typeface="+mn-cs"/>
              </a:rPr>
              <a:t> script</a:t>
            </a:r>
            <a:r>
              <a:rPr lang="en-US" dirty="0">
                <a:cs typeface="+mn-cs"/>
              </a:rPr>
              <a:t>. </a:t>
            </a:r>
          </a:p>
          <a:p>
            <a:pPr defTabSz="990661">
              <a:defRPr/>
            </a:pPr>
            <a:r>
              <a:rPr lang="en-AU" dirty="0">
                <a:cs typeface="+mn-cs"/>
              </a:rPr>
              <a:t>First, the </a:t>
            </a:r>
            <a:r>
              <a:rPr lang="en-AU" altLang="zh-CN" dirty="0">
                <a:cs typeface="+mn-cs"/>
              </a:rPr>
              <a:t>script language</a:t>
            </a:r>
            <a:r>
              <a:rPr lang="zh-CN" altLang="en-US" dirty="0">
                <a:cs typeface="+mn-cs"/>
              </a:rPr>
              <a:t> </a:t>
            </a:r>
            <a:r>
              <a:rPr lang="en-AU" altLang="zh-CN" dirty="0">
                <a:cs typeface="+mn-cs"/>
              </a:rPr>
              <a:t>is</a:t>
            </a:r>
            <a:r>
              <a:rPr lang="zh-CN" altLang="en-US" dirty="0">
                <a:cs typeface="+mn-cs"/>
              </a:rPr>
              <a:t> </a:t>
            </a:r>
            <a:r>
              <a:rPr lang="en-AU" altLang="zh-CN" dirty="0">
                <a:cs typeface="+mn-cs"/>
              </a:rPr>
              <a:t>Turing</a:t>
            </a:r>
            <a:r>
              <a:rPr lang="zh-CN" altLang="en-US" dirty="0">
                <a:cs typeface="+mn-cs"/>
              </a:rPr>
              <a:t> </a:t>
            </a:r>
            <a:r>
              <a:rPr lang="en-AU" altLang="zh-CN" dirty="0">
                <a:cs typeface="+mn-cs"/>
              </a:rPr>
              <a:t>incomplete</a:t>
            </a:r>
            <a:r>
              <a:rPr lang="en-US" altLang="zh-CN" dirty="0">
                <a:cs typeface="+mn-cs"/>
              </a:rPr>
              <a:t>.</a:t>
            </a:r>
            <a:r>
              <a:rPr lang="zh-CN" altLang="en-US" dirty="0">
                <a:cs typeface="+mn-cs"/>
              </a:rPr>
              <a:t> </a:t>
            </a:r>
            <a:endParaRPr lang="en-US" altLang="zh-CN" dirty="0">
              <a:cs typeface="+mn-cs"/>
            </a:endParaRPr>
          </a:p>
          <a:p>
            <a:pPr defTabSz="990661">
              <a:defRPr/>
            </a:pPr>
            <a:r>
              <a:rPr lang="en-AU" altLang="zh-CN" dirty="0">
                <a:cs typeface="+mn-cs"/>
              </a:rPr>
              <a:t>It</a:t>
            </a:r>
            <a:r>
              <a:rPr lang="zh-CN" altLang="en-US" dirty="0">
                <a:cs typeface="+mn-cs"/>
              </a:rPr>
              <a:t> </a:t>
            </a:r>
            <a:r>
              <a:rPr lang="en-AU" altLang="zh-CN" dirty="0">
                <a:cs typeface="+mn-cs"/>
              </a:rPr>
              <a:t>has</a:t>
            </a:r>
            <a:r>
              <a:rPr lang="zh-CN" altLang="en-US" dirty="0">
                <a:cs typeface="+mn-cs"/>
              </a:rPr>
              <a:t> </a:t>
            </a:r>
            <a:r>
              <a:rPr lang="en-AU" altLang="zh-CN" dirty="0">
                <a:cs typeface="+mn-cs"/>
              </a:rPr>
              <a:t>limited</a:t>
            </a:r>
            <a:r>
              <a:rPr lang="zh-CN" altLang="en-US" dirty="0">
                <a:cs typeface="+mn-cs"/>
              </a:rPr>
              <a:t> </a:t>
            </a:r>
            <a:r>
              <a:rPr lang="en-AU" altLang="zh-CN" dirty="0">
                <a:cs typeface="+mn-cs"/>
              </a:rPr>
              <a:t>complexity</a:t>
            </a:r>
            <a:r>
              <a:rPr lang="zh-CN" altLang="en-US" dirty="0">
                <a:cs typeface="+mn-cs"/>
              </a:rPr>
              <a:t> </a:t>
            </a:r>
            <a:r>
              <a:rPr lang="en-AU" altLang="zh-CN" dirty="0">
                <a:cs typeface="+mn-cs"/>
              </a:rPr>
              <a:t>without</a:t>
            </a:r>
            <a:r>
              <a:rPr lang="zh-CN" altLang="en-US" dirty="0">
                <a:cs typeface="+mn-cs"/>
              </a:rPr>
              <a:t> </a:t>
            </a:r>
            <a:r>
              <a:rPr lang="en-AU" altLang="zh-CN" dirty="0">
                <a:cs typeface="+mn-cs"/>
              </a:rPr>
              <a:t>looping</a:t>
            </a:r>
            <a:r>
              <a:rPr lang="zh-CN" altLang="en-US" dirty="0">
                <a:cs typeface="+mn-cs"/>
              </a:rPr>
              <a:t> </a:t>
            </a:r>
            <a:r>
              <a:rPr lang="en-AU" altLang="zh-CN" dirty="0">
                <a:cs typeface="+mn-cs"/>
              </a:rPr>
              <a:t>and</a:t>
            </a:r>
            <a:r>
              <a:rPr lang="zh-CN" altLang="en-US" dirty="0">
                <a:cs typeface="+mn-cs"/>
              </a:rPr>
              <a:t> </a:t>
            </a:r>
            <a:r>
              <a:rPr lang="en-AU" altLang="zh-CN" dirty="0">
                <a:cs typeface="+mn-cs"/>
              </a:rPr>
              <a:t>complex</a:t>
            </a:r>
            <a:r>
              <a:rPr lang="zh-CN" altLang="en-US" dirty="0">
                <a:cs typeface="+mn-cs"/>
              </a:rPr>
              <a:t> </a:t>
            </a:r>
            <a:r>
              <a:rPr lang="en-AU" altLang="zh-CN" dirty="0">
                <a:cs typeface="+mn-cs"/>
              </a:rPr>
              <a:t>flow</a:t>
            </a:r>
            <a:r>
              <a:rPr lang="zh-CN" altLang="en-US" dirty="0">
                <a:cs typeface="+mn-cs"/>
              </a:rPr>
              <a:t> </a:t>
            </a:r>
            <a:r>
              <a:rPr lang="en-AU" altLang="zh-CN" dirty="0">
                <a:cs typeface="+mn-cs"/>
              </a:rPr>
              <a:t>control</a:t>
            </a:r>
            <a:r>
              <a:rPr lang="en-US" altLang="zh-CN" dirty="0">
                <a:cs typeface="+mn-cs"/>
              </a:rPr>
              <a:t>.</a:t>
            </a:r>
            <a:r>
              <a:rPr lang="en-US" dirty="0"/>
              <a:t> </a:t>
            </a:r>
          </a:p>
          <a:p>
            <a:pPr defTabSz="990661">
              <a:defRPr/>
            </a:pPr>
            <a:endParaRPr lang="en-US" dirty="0"/>
          </a:p>
          <a:p>
            <a:pPr defTabSz="990661">
              <a:defRPr/>
            </a:pPr>
            <a:r>
              <a:rPr lang="en-AU" dirty="0"/>
              <a:t>A script is a list of instructions associated with each transaction.</a:t>
            </a:r>
            <a:r>
              <a:rPr lang="en-AU" baseline="0" dirty="0"/>
              <a:t> The execution of the script is stack based.</a:t>
            </a:r>
          </a:p>
          <a:p>
            <a:pPr defTabSz="990661">
              <a:defRPr/>
            </a:pPr>
            <a:r>
              <a:rPr lang="en-AU" dirty="0"/>
              <a:t>A locking script is placed on an output, which specifies the conditions that must be met to spend the BTC. </a:t>
            </a:r>
          </a:p>
          <a:p>
            <a:pPr defTabSz="990661">
              <a:defRPr/>
            </a:pPr>
            <a:r>
              <a:rPr lang="en-AU" dirty="0"/>
              <a:t>An unlocking script is placed in an input that satisfies the conditions of the locking script. </a:t>
            </a:r>
            <a:r>
              <a:rPr lang="en-US" dirty="0"/>
              <a:t>most of the time they contain a digital signature of the money owner. </a:t>
            </a:r>
            <a:endParaRPr lang="en-US" dirty="0">
              <a:cs typeface="+mn-cs"/>
            </a:endParaRPr>
          </a:p>
          <a:p>
            <a:pPr defTabSz="990661">
              <a:defRPr/>
            </a:pPr>
            <a:endParaRPr lang="en-AU" dirty="0"/>
          </a:p>
          <a:p>
            <a:pPr defTabSz="990661">
              <a:defRPr/>
            </a:pPr>
            <a:r>
              <a:rPr lang="en-AU" dirty="0"/>
              <a:t>To validate a transaction, the unlocking script and the locking script are combined and executed. If the result is true, the transaction is valid. </a:t>
            </a:r>
          </a:p>
          <a:p>
            <a:pPr defTabSz="990661">
              <a:defRPr/>
            </a:pPr>
            <a:endParaRPr lang="en-US" baseline="0" dirty="0"/>
          </a:p>
          <a:p>
            <a:pPr defTabSz="990661">
              <a:defRPr/>
            </a:pPr>
            <a:r>
              <a:rPr lang="en-AU" dirty="0"/>
              <a:t>The most common case implements a simple transfer, referred to as Pay-to-PubKey-Hash (P2PKH), where the locking script specifies which (hashed) public key and corresponding signature are required to unlock the output. In other words: only the holder of the designated key pair can spend the output.</a:t>
            </a:r>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24</a:t>
            </a:fld>
            <a:endParaRPr lang="en-AU" dirty="0"/>
          </a:p>
        </p:txBody>
      </p:sp>
    </p:spTree>
    <p:extLst>
      <p:ext uri="{BB962C8B-B14F-4D97-AF65-F5344CB8AC3E}">
        <p14:creationId xmlns:p14="http://schemas.microsoft.com/office/powerpoint/2010/main" val="2042217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pPr eaLnBrk="1" hangingPunct="1">
              <a:defRPr/>
            </a:pPr>
            <a:r>
              <a:rPr lang="en-US" dirty="0"/>
              <a:t>2m</a:t>
            </a:r>
          </a:p>
          <a:p>
            <a:pPr eaLnBrk="1" hangingPunct="1">
              <a:defRPr/>
            </a:pPr>
            <a:endParaRPr lang="en-US" dirty="0"/>
          </a:p>
          <a:p>
            <a:pPr eaLnBrk="1" hangingPunct="1">
              <a:defRPr/>
            </a:pPr>
            <a:r>
              <a:rPr lang="en-US" dirty="0"/>
              <a:t>Bitcoin uses a scripting system</a:t>
            </a:r>
            <a:r>
              <a:rPr lang="en-US" baseline="0" dirty="0"/>
              <a:t> for transactions.</a:t>
            </a:r>
          </a:p>
          <a:p>
            <a:pPr defTabSz="990661">
              <a:defRPr/>
            </a:pPr>
            <a:r>
              <a:rPr lang="en-US" dirty="0">
                <a:cs typeface="+mn-cs"/>
              </a:rPr>
              <a:t>The language is called</a:t>
            </a:r>
            <a:r>
              <a:rPr lang="en-US" baseline="0" dirty="0">
                <a:cs typeface="+mn-cs"/>
              </a:rPr>
              <a:t> script</a:t>
            </a:r>
            <a:r>
              <a:rPr lang="en-US" dirty="0">
                <a:cs typeface="+mn-cs"/>
              </a:rPr>
              <a:t>. </a:t>
            </a:r>
          </a:p>
          <a:p>
            <a:pPr defTabSz="990661">
              <a:defRPr/>
            </a:pPr>
            <a:r>
              <a:rPr lang="en-AU" dirty="0">
                <a:cs typeface="+mn-cs"/>
              </a:rPr>
              <a:t>First, the </a:t>
            </a:r>
            <a:r>
              <a:rPr lang="en-AU" altLang="zh-CN" dirty="0">
                <a:cs typeface="+mn-cs"/>
              </a:rPr>
              <a:t>script language</a:t>
            </a:r>
            <a:r>
              <a:rPr lang="zh-CN" altLang="en-US" dirty="0">
                <a:cs typeface="+mn-cs"/>
              </a:rPr>
              <a:t> </a:t>
            </a:r>
            <a:r>
              <a:rPr lang="en-AU" altLang="zh-CN" dirty="0">
                <a:cs typeface="+mn-cs"/>
              </a:rPr>
              <a:t>is</a:t>
            </a:r>
            <a:r>
              <a:rPr lang="zh-CN" altLang="en-US" dirty="0">
                <a:cs typeface="+mn-cs"/>
              </a:rPr>
              <a:t> </a:t>
            </a:r>
            <a:r>
              <a:rPr lang="en-AU" altLang="zh-CN" dirty="0">
                <a:cs typeface="+mn-cs"/>
              </a:rPr>
              <a:t>Turing</a:t>
            </a:r>
            <a:r>
              <a:rPr lang="zh-CN" altLang="en-US" dirty="0">
                <a:cs typeface="+mn-cs"/>
              </a:rPr>
              <a:t> </a:t>
            </a:r>
            <a:r>
              <a:rPr lang="en-AU" altLang="zh-CN" dirty="0">
                <a:cs typeface="+mn-cs"/>
              </a:rPr>
              <a:t>incomplete</a:t>
            </a:r>
            <a:r>
              <a:rPr lang="en-US" altLang="zh-CN" dirty="0">
                <a:cs typeface="+mn-cs"/>
              </a:rPr>
              <a:t>.</a:t>
            </a:r>
            <a:r>
              <a:rPr lang="zh-CN" altLang="en-US" dirty="0">
                <a:cs typeface="+mn-cs"/>
              </a:rPr>
              <a:t> </a:t>
            </a:r>
            <a:endParaRPr lang="en-US" altLang="zh-CN" dirty="0">
              <a:cs typeface="+mn-cs"/>
            </a:endParaRPr>
          </a:p>
          <a:p>
            <a:pPr defTabSz="990661">
              <a:defRPr/>
            </a:pPr>
            <a:r>
              <a:rPr lang="en-AU" altLang="zh-CN" dirty="0">
                <a:cs typeface="+mn-cs"/>
              </a:rPr>
              <a:t>It</a:t>
            </a:r>
            <a:r>
              <a:rPr lang="zh-CN" altLang="en-US" dirty="0">
                <a:cs typeface="+mn-cs"/>
              </a:rPr>
              <a:t> </a:t>
            </a:r>
            <a:r>
              <a:rPr lang="en-AU" altLang="zh-CN" dirty="0">
                <a:cs typeface="+mn-cs"/>
              </a:rPr>
              <a:t>has</a:t>
            </a:r>
            <a:r>
              <a:rPr lang="zh-CN" altLang="en-US" dirty="0">
                <a:cs typeface="+mn-cs"/>
              </a:rPr>
              <a:t> </a:t>
            </a:r>
            <a:r>
              <a:rPr lang="en-AU" altLang="zh-CN" dirty="0">
                <a:cs typeface="+mn-cs"/>
              </a:rPr>
              <a:t>limited</a:t>
            </a:r>
            <a:r>
              <a:rPr lang="zh-CN" altLang="en-US" dirty="0">
                <a:cs typeface="+mn-cs"/>
              </a:rPr>
              <a:t> </a:t>
            </a:r>
            <a:r>
              <a:rPr lang="en-AU" altLang="zh-CN" dirty="0">
                <a:cs typeface="+mn-cs"/>
              </a:rPr>
              <a:t>complexity</a:t>
            </a:r>
            <a:r>
              <a:rPr lang="zh-CN" altLang="en-US" dirty="0">
                <a:cs typeface="+mn-cs"/>
              </a:rPr>
              <a:t> </a:t>
            </a:r>
            <a:r>
              <a:rPr lang="en-AU" altLang="zh-CN" dirty="0">
                <a:cs typeface="+mn-cs"/>
              </a:rPr>
              <a:t>without</a:t>
            </a:r>
            <a:r>
              <a:rPr lang="zh-CN" altLang="en-US" dirty="0">
                <a:cs typeface="+mn-cs"/>
              </a:rPr>
              <a:t> </a:t>
            </a:r>
            <a:r>
              <a:rPr lang="en-AU" altLang="zh-CN" dirty="0">
                <a:cs typeface="+mn-cs"/>
              </a:rPr>
              <a:t>looping</a:t>
            </a:r>
            <a:r>
              <a:rPr lang="zh-CN" altLang="en-US" dirty="0">
                <a:cs typeface="+mn-cs"/>
              </a:rPr>
              <a:t> </a:t>
            </a:r>
            <a:r>
              <a:rPr lang="en-AU" altLang="zh-CN" dirty="0">
                <a:cs typeface="+mn-cs"/>
              </a:rPr>
              <a:t>or</a:t>
            </a:r>
            <a:r>
              <a:rPr lang="zh-CN" altLang="en-US" dirty="0">
                <a:cs typeface="+mn-cs"/>
              </a:rPr>
              <a:t> </a:t>
            </a:r>
            <a:r>
              <a:rPr lang="en-AU" altLang="zh-CN" dirty="0">
                <a:cs typeface="+mn-cs"/>
              </a:rPr>
              <a:t>complex</a:t>
            </a:r>
            <a:r>
              <a:rPr lang="zh-CN" altLang="en-US" dirty="0">
                <a:cs typeface="+mn-cs"/>
              </a:rPr>
              <a:t> </a:t>
            </a:r>
            <a:r>
              <a:rPr lang="en-AU" altLang="zh-CN" dirty="0">
                <a:cs typeface="+mn-cs"/>
              </a:rPr>
              <a:t>flow</a:t>
            </a:r>
            <a:r>
              <a:rPr lang="zh-CN" altLang="en-US" dirty="0">
                <a:cs typeface="+mn-cs"/>
              </a:rPr>
              <a:t> </a:t>
            </a:r>
            <a:r>
              <a:rPr lang="en-AU" altLang="zh-CN" dirty="0">
                <a:cs typeface="+mn-cs"/>
              </a:rPr>
              <a:t>control</a:t>
            </a:r>
            <a:r>
              <a:rPr lang="en-US" altLang="zh-CN" dirty="0">
                <a:cs typeface="+mn-cs"/>
              </a:rPr>
              <a:t>.</a:t>
            </a:r>
            <a:r>
              <a:rPr lang="en-US" dirty="0"/>
              <a:t> </a:t>
            </a:r>
          </a:p>
          <a:p>
            <a:pPr defTabSz="990661">
              <a:defRPr/>
            </a:pPr>
            <a:endParaRPr lang="en-US" dirty="0"/>
          </a:p>
          <a:p>
            <a:pPr defTabSz="990661">
              <a:defRPr/>
            </a:pPr>
            <a:r>
              <a:rPr lang="en-AU" dirty="0"/>
              <a:t>A script is a list of instructions associated with each transaction.</a:t>
            </a:r>
            <a:r>
              <a:rPr lang="en-AU" baseline="0" dirty="0"/>
              <a:t> The execution of the script is stack-based.</a:t>
            </a:r>
          </a:p>
          <a:p>
            <a:pPr defTabSz="990661">
              <a:defRPr/>
            </a:pPr>
            <a:r>
              <a:rPr lang="en-AU" dirty="0"/>
              <a:t>A locking script is placed on an output, which specifies the conditions that must be met to spend the BTC. </a:t>
            </a:r>
          </a:p>
          <a:p>
            <a:pPr defTabSz="990661">
              <a:defRPr/>
            </a:pPr>
            <a:r>
              <a:rPr lang="en-AU" dirty="0"/>
              <a:t>An unlocking script is placed in an input that satisfies the conditions of the locking script. M</a:t>
            </a:r>
            <a:r>
              <a:rPr lang="en-US" dirty="0" err="1"/>
              <a:t>ost</a:t>
            </a:r>
            <a:r>
              <a:rPr lang="en-US" dirty="0"/>
              <a:t> of the time they contain a digital signature of the money owner. </a:t>
            </a:r>
            <a:endParaRPr lang="en-US" dirty="0">
              <a:cs typeface="+mn-cs"/>
            </a:endParaRPr>
          </a:p>
          <a:p>
            <a:pPr defTabSz="990661">
              <a:defRPr/>
            </a:pPr>
            <a:endParaRPr lang="en-AU" dirty="0"/>
          </a:p>
          <a:p>
            <a:pPr defTabSz="990661">
              <a:defRPr/>
            </a:pPr>
            <a:r>
              <a:rPr lang="en-AU" dirty="0"/>
              <a:t>To validate a transaction, the unlocking script and the locking script are combined and executed. If the result is true, the transaction is valid. </a:t>
            </a:r>
          </a:p>
          <a:p>
            <a:pPr defTabSz="990661">
              <a:defRPr/>
            </a:pPr>
            <a:endParaRPr lang="en-US" baseline="0" dirty="0"/>
          </a:p>
          <a:p>
            <a:pPr defTabSz="990661">
              <a:defRPr/>
            </a:pPr>
            <a:r>
              <a:rPr lang="en-AU" dirty="0"/>
              <a:t>The most common case implements a simple transfer, referred to as Pay-to-PubKey-Hash (P2PKH), where the locking script specifies which (hashed) public key and corresponding signature are required to unlock the output. In other words: only the holder of the designated key pair can spend the output.</a:t>
            </a:r>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25</a:t>
            </a:fld>
            <a:endParaRPr lang="en-AU" dirty="0"/>
          </a:p>
        </p:txBody>
      </p:sp>
    </p:spTree>
    <p:extLst>
      <p:ext uri="{BB962C8B-B14F-4D97-AF65-F5344CB8AC3E}">
        <p14:creationId xmlns:p14="http://schemas.microsoft.com/office/powerpoint/2010/main" val="3795369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US" dirty="0"/>
              <a:t>30s</a:t>
            </a:r>
          </a:p>
          <a:p>
            <a:r>
              <a:rPr lang="en-US" dirty="0"/>
              <a:t>Script provides flexibility to change the</a:t>
            </a:r>
            <a:r>
              <a:rPr lang="en-US" baseline="0" dirty="0"/>
              <a:t> condition parameters to spend the transferred bitcoin.</a:t>
            </a:r>
          </a:p>
          <a:p>
            <a:r>
              <a:rPr lang="en-US" baseline="0" dirty="0"/>
              <a:t>For example, a transaction require multiple key and signatures.</a:t>
            </a:r>
          </a:p>
          <a:p>
            <a:r>
              <a:rPr lang="en-US" baseline="0" dirty="0"/>
              <a:t>OP_RETURN is a script keyword, called opcode. </a:t>
            </a:r>
          </a:p>
          <a:p>
            <a:r>
              <a:rPr lang="en-US" baseline="0" dirty="0"/>
              <a:t>It is used to mark a transaction output as invalid.</a:t>
            </a:r>
          </a:p>
          <a:p>
            <a:r>
              <a:rPr lang="en-US" baseline="0" dirty="0"/>
              <a:t>OP_RETURN has been used as a standard way to embed arbitrary data for other purpose like representing assets.</a:t>
            </a:r>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26</a:t>
            </a:fld>
            <a:endParaRPr lang="en-AU" dirty="0"/>
          </a:p>
        </p:txBody>
      </p:sp>
    </p:spTree>
    <p:extLst>
      <p:ext uri="{BB962C8B-B14F-4D97-AF65-F5344CB8AC3E}">
        <p14:creationId xmlns:p14="http://schemas.microsoft.com/office/powerpoint/2010/main" val="3972945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pPr defTabSz="990661">
              <a:defRPr/>
            </a:pPr>
            <a:r>
              <a:rPr lang="en-AU" dirty="0"/>
              <a:t>By design, Script programs are pure functions.</a:t>
            </a:r>
          </a:p>
          <a:p>
            <a:pPr defTabSz="990661">
              <a:defRPr/>
            </a:pPr>
            <a:endParaRPr lang="en-AU" dirty="0"/>
          </a:p>
          <a:p>
            <a:pPr defTabSz="990661">
              <a:defRPr/>
            </a:pPr>
            <a:r>
              <a:rPr lang="en-US" dirty="0"/>
              <a:t>They cannot poll external servers or import any external state. </a:t>
            </a:r>
          </a:p>
          <a:p>
            <a:endParaRPr lang="en-US" dirty="0"/>
          </a:p>
          <a:p>
            <a:pPr defTabSz="990661">
              <a:defRPr/>
            </a:pPr>
            <a:r>
              <a:rPr lang="en-US" dirty="0">
                <a:cs typeface="+mn-cs"/>
              </a:rPr>
              <a:t>W</a:t>
            </a:r>
            <a:r>
              <a:rPr lang="en-US" dirty="0"/>
              <a:t>e must rely on an oracle </a:t>
            </a:r>
            <a:r>
              <a:rPr lang="en-US" dirty="0">
                <a:cs typeface="+mn-cs"/>
              </a:rPr>
              <a:t>to make blockchain connect with the external world.</a:t>
            </a:r>
            <a:endParaRPr lang="en-US" altLang="zh-CN" dirty="0">
              <a:cs typeface="+mn-cs"/>
            </a:endParaRPr>
          </a:p>
          <a:p>
            <a:pPr defTabSz="990661">
              <a:defRPr/>
            </a:pPr>
            <a:endParaRPr lang="en-US" dirty="0">
              <a:cs typeface="+mn-cs"/>
            </a:endParaRPr>
          </a:p>
          <a:p>
            <a:pPr defTabSz="990661">
              <a:defRPr/>
            </a:pPr>
            <a:r>
              <a:rPr lang="en-US" dirty="0">
                <a:cs typeface="+mn-cs"/>
              </a:rPr>
              <a:t>An oracle is a server that has a keypair. </a:t>
            </a:r>
          </a:p>
          <a:p>
            <a:pPr defTabSz="990661">
              <a:defRPr/>
            </a:pPr>
            <a:endParaRPr lang="en-US" dirty="0">
              <a:cs typeface="+mn-cs"/>
            </a:endParaRPr>
          </a:p>
          <a:p>
            <a:pPr defTabSz="990661">
              <a:defRPr/>
            </a:pPr>
            <a:r>
              <a:rPr lang="en-US" dirty="0">
                <a:cs typeface="+mn-cs"/>
              </a:rPr>
              <a:t>When a bitcoin node requires an external state to validate a transaction, it send the hash of the user-defined expression to the Oracle. </a:t>
            </a:r>
          </a:p>
          <a:p>
            <a:pPr defTabSz="990661">
              <a:defRPr/>
            </a:pPr>
            <a:endParaRPr lang="en-US" dirty="0">
              <a:cs typeface="+mn-cs"/>
            </a:endParaRPr>
          </a:p>
          <a:p>
            <a:pPr defTabSz="990661">
              <a:defRPr/>
            </a:pPr>
            <a:r>
              <a:rPr lang="en-US" dirty="0">
                <a:cs typeface="+mn-cs"/>
              </a:rPr>
              <a:t>Blockchain sends measurement request to oracle and oracle evaluates the transaction. </a:t>
            </a:r>
          </a:p>
          <a:p>
            <a:pPr defTabSz="990661">
              <a:defRPr/>
            </a:pPr>
            <a:endParaRPr lang="en-US" dirty="0">
              <a:cs typeface="+mn-cs"/>
            </a:endParaRPr>
          </a:p>
          <a:p>
            <a:pPr defTabSz="990661">
              <a:defRPr/>
            </a:pPr>
            <a:r>
              <a:rPr lang="en-US" dirty="0">
                <a:cs typeface="+mn-cs"/>
              </a:rPr>
              <a:t>The Oracle signs transactions when the user-defined expression is true. </a:t>
            </a:r>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27</a:t>
            </a:fld>
            <a:endParaRPr lang="en-AU" dirty="0"/>
          </a:p>
        </p:txBody>
      </p:sp>
    </p:spTree>
    <p:extLst>
      <p:ext uri="{BB962C8B-B14F-4D97-AF65-F5344CB8AC3E}">
        <p14:creationId xmlns:p14="http://schemas.microsoft.com/office/powerpoint/2010/main" val="3107712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AU" dirty="0"/>
              <a:t>In bitcoin, the mining nodes compete in a proof-of-work system to create new blocks by solving hard cryptographic puzzles. </a:t>
            </a:r>
          </a:p>
          <a:p>
            <a:r>
              <a:rPr lang="en-AU" dirty="0"/>
              <a:t>It uses the hashcash proof-of-work function.</a:t>
            </a:r>
          </a:p>
          <a:p>
            <a:r>
              <a:rPr lang="en-AU" dirty="0"/>
              <a:t>Miners are always listening for new transactions and new blocks. </a:t>
            </a:r>
          </a:p>
          <a:p>
            <a:r>
              <a:rPr lang="en-AU" dirty="0"/>
              <a:t>When a transaction reaches a mining node, it is verified, included into the mempool and propagated to the network. </a:t>
            </a:r>
          </a:p>
          <a:p>
            <a:pPr defTabSz="990661">
              <a:defRPr/>
            </a:pPr>
            <a:r>
              <a:rPr lang="en-US" dirty="0"/>
              <a:t>When a miner received a new block, that means</a:t>
            </a:r>
            <a:r>
              <a:rPr lang="en-US" baseline="0" dirty="0"/>
              <a:t> the end of one round of completion and an announcement of a winner.</a:t>
            </a:r>
          </a:p>
          <a:p>
            <a:pPr defTabSz="990661">
              <a:defRPr/>
            </a:pPr>
            <a:r>
              <a:rPr lang="en-US" baseline="0" dirty="0"/>
              <a:t>It is also the beginning of the next round.</a:t>
            </a:r>
            <a:endParaRPr lang="en-AU" baseline="0" dirty="0"/>
          </a:p>
          <a:p>
            <a:pPr defTabSz="990661">
              <a:defRPr/>
            </a:pPr>
            <a:r>
              <a:rPr lang="en-AU" dirty="0"/>
              <a:t>To start mining a new block, the miner first removes the transactions from the mempool that belong to the received block, and aggregates a set of the remaining valid transactions into a candidate block. </a:t>
            </a:r>
          </a:p>
          <a:p>
            <a:pPr defTabSz="990661">
              <a:defRPr/>
            </a:pPr>
            <a:r>
              <a:rPr lang="en-AU" dirty="0"/>
              <a:t>It also adds the so-called coinbase transaction as the first transaction to the list of transactions for the new block. </a:t>
            </a:r>
          </a:p>
          <a:p>
            <a:pPr defTabSz="990661">
              <a:defRPr/>
            </a:pPr>
            <a:r>
              <a:rPr lang="en-AU" dirty="0"/>
              <a:t>The coinbase transaction pays a block reward to the miner, which is another incentive for mining (in addition to the transaction fees). </a:t>
            </a:r>
          </a:p>
          <a:p>
            <a:pPr defTabSz="990661">
              <a:defRPr/>
            </a:pPr>
            <a:r>
              <a:rPr lang="en-AU" dirty="0"/>
              <a:t>Then the miner constructs the block header, which includes a hash of the previous block, and Merkle root. </a:t>
            </a:r>
          </a:p>
          <a:p>
            <a:pPr defTabSz="990661">
              <a:defRPr/>
            </a:pPr>
            <a:r>
              <a:rPr lang="en-AU" dirty="0"/>
              <a:t>Merkle root is the root of a Merkle</a:t>
            </a:r>
            <a:r>
              <a:rPr lang="en-AU" baseline="0" dirty="0"/>
              <a:t> tree. </a:t>
            </a:r>
          </a:p>
          <a:p>
            <a:pPr defTabSz="990661">
              <a:defRPr/>
            </a:pPr>
            <a:r>
              <a:rPr lang="en-AU" baseline="0" dirty="0"/>
              <a:t>And Merkle tree is a binary tree which is </a:t>
            </a:r>
            <a:r>
              <a:rPr lang="en-AU" dirty="0"/>
              <a:t>a summary of all the transactions for more efficient searching.</a:t>
            </a:r>
          </a:p>
          <a:p>
            <a:pPr defTabSz="990661">
              <a:defRPr/>
            </a:pPr>
            <a:r>
              <a:rPr lang="en-US" dirty="0"/>
              <a:t>Then, its time to find a solution to the proof-of work algorithm. </a:t>
            </a:r>
          </a:p>
          <a:p>
            <a:pPr defTabSz="990661">
              <a:defRPr/>
            </a:pPr>
            <a:r>
              <a:rPr lang="en-US" dirty="0"/>
              <a:t>After the block is successfully mined, the result will be inserted into the block header, </a:t>
            </a:r>
          </a:p>
          <a:p>
            <a:pPr defTabSz="990661">
              <a:defRPr/>
            </a:pPr>
            <a:r>
              <a:rPr lang="en-US" dirty="0">
                <a:cs typeface="+mn-cs"/>
              </a:rPr>
              <a:t>The node which finds</a:t>
            </a:r>
            <a:r>
              <a:rPr lang="en-US" baseline="0" dirty="0">
                <a:cs typeface="+mn-cs"/>
              </a:rPr>
              <a:t> the solution first gets the right to produce the new block.</a:t>
            </a:r>
            <a:endParaRPr lang="en-US" dirty="0">
              <a:cs typeface="+mn-cs"/>
            </a:endParaRPr>
          </a:p>
          <a:p>
            <a:pPr defTabSz="990661">
              <a:defRPr/>
            </a:pPr>
            <a:r>
              <a:rPr lang="en-US" dirty="0"/>
              <a:t>The new block is immediately propagated to the network. </a:t>
            </a:r>
          </a:p>
          <a:p>
            <a:pPr defTabSz="990661">
              <a:defRPr/>
            </a:pPr>
            <a:r>
              <a:rPr lang="en-US" dirty="0"/>
              <a:t>The nodes receiving the new block, verify the block before chaining it into the blockchain.</a:t>
            </a:r>
          </a:p>
        </p:txBody>
      </p:sp>
      <p:sp>
        <p:nvSpPr>
          <p:cNvPr id="4" name="Slide Number Placeholder 3"/>
          <p:cNvSpPr>
            <a:spLocks noGrp="1"/>
          </p:cNvSpPr>
          <p:nvPr>
            <p:ph type="sldNum" sz="quarter" idx="10"/>
          </p:nvPr>
        </p:nvSpPr>
        <p:spPr/>
        <p:txBody>
          <a:bodyPr/>
          <a:lstStyle/>
          <a:p>
            <a:fld id="{001C9F81-DB2C-42C9-B6F6-C5F374D31FE4}" type="slidenum">
              <a:rPr lang="en-AU" smtClean="0"/>
              <a:t>28</a:t>
            </a:fld>
            <a:endParaRPr lang="en-AU" dirty="0"/>
          </a:p>
        </p:txBody>
      </p:sp>
    </p:spTree>
    <p:extLst>
      <p:ext uri="{BB962C8B-B14F-4D97-AF65-F5344CB8AC3E}">
        <p14:creationId xmlns:p14="http://schemas.microsoft.com/office/powerpoint/2010/main" val="3821253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endParaRPr lang="en-US" dirty="0"/>
          </a:p>
          <a:p>
            <a:endParaRPr lang="en-US" dirty="0"/>
          </a:p>
          <a:p>
            <a:r>
              <a:rPr lang="en-US" dirty="0"/>
              <a:t>We</a:t>
            </a:r>
            <a:r>
              <a:rPr lang="en-US" baseline="0" dirty="0"/>
              <a:t> just mentioned the miner needs to find a solution to a proof of work function in order to get the right for adding the new block.</a:t>
            </a:r>
            <a:endParaRPr lang="en-AU" dirty="0"/>
          </a:p>
          <a:p>
            <a:r>
              <a:rPr lang="en-AU" dirty="0"/>
              <a:t>The proof-of-work</a:t>
            </a:r>
            <a:r>
              <a:rPr lang="en-AU" baseline="0" dirty="0"/>
              <a:t> function</a:t>
            </a:r>
            <a:r>
              <a:rPr lang="en-AU" dirty="0"/>
              <a:t> requires finding a value for a free field in the block header, the nonce.</a:t>
            </a:r>
            <a:r>
              <a:rPr lang="en-AU" baseline="0" dirty="0"/>
              <a:t> So the value can</a:t>
            </a:r>
            <a:r>
              <a:rPr lang="en-AU" dirty="0"/>
              <a:t> lead to the block hash being smaller than a given threshold. </a:t>
            </a:r>
          </a:p>
          <a:p>
            <a:r>
              <a:rPr lang="en-AU" dirty="0"/>
              <a:t>In short, finding such a nonce requires a lot of trial and errors</a:t>
            </a:r>
          </a:p>
          <a:p>
            <a:r>
              <a:rPr lang="en-AU" dirty="0"/>
              <a:t>The threshold is adjusted over time to ensure that the average time between blocks is around 10 minutes. </a:t>
            </a:r>
          </a:p>
          <a:p>
            <a:r>
              <a:rPr lang="en-AU" dirty="0"/>
              <a:t>In other words, the puzzle is so hard that all Bitcoin miners around the world together still take 10 minutes on average to solve it. </a:t>
            </a:r>
          </a:p>
          <a:p>
            <a:r>
              <a:rPr lang="en-AU" dirty="0"/>
              <a:t>Creation of every new block requires</a:t>
            </a:r>
            <a:r>
              <a:rPr lang="en-AU" baseline="0" dirty="0"/>
              <a:t> solving</a:t>
            </a:r>
            <a:r>
              <a:rPr lang="en-AU" dirty="0"/>
              <a:t> a new puzzle.</a:t>
            </a:r>
          </a:p>
          <a:p>
            <a:r>
              <a:rPr lang="en-AU" dirty="0"/>
              <a:t>The likelihood to solve the</a:t>
            </a:r>
            <a:r>
              <a:rPr lang="en-AU" baseline="0" dirty="0"/>
              <a:t> puzzle</a:t>
            </a:r>
            <a:r>
              <a:rPr lang="en-AU" dirty="0"/>
              <a:t> first is proportional to the compute power invested relative to all compute power in the network.</a:t>
            </a:r>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29</a:t>
            </a:fld>
            <a:endParaRPr lang="en-AU" dirty="0"/>
          </a:p>
        </p:txBody>
      </p:sp>
    </p:spTree>
    <p:extLst>
      <p:ext uri="{BB962C8B-B14F-4D97-AF65-F5344CB8AC3E}">
        <p14:creationId xmlns:p14="http://schemas.microsoft.com/office/powerpoint/2010/main" val="2027509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US" dirty="0"/>
              <a:t>1m</a:t>
            </a:r>
          </a:p>
          <a:p>
            <a:endParaRPr lang="en-AU" dirty="0"/>
          </a:p>
          <a:p>
            <a:r>
              <a:rPr lang="en-AU" dirty="0"/>
              <a:t>Most public blockchains use Nakamoto consensus, which was introduced with the Bitcoin blockchain. </a:t>
            </a:r>
          </a:p>
          <a:p>
            <a:r>
              <a:rPr lang="en-AU" dirty="0"/>
              <a:t>In Nakamoto consensus, processing nodes by convention treat the longest history of blocks as the authoritative history — it is called the main chain. </a:t>
            </a:r>
          </a:p>
          <a:p>
            <a:endParaRPr lang="en-AU" dirty="0"/>
          </a:p>
          <a:p>
            <a:r>
              <a:rPr lang="en-AU" dirty="0"/>
              <a:t>Before one chain is longer than the other, it is unclear which state will prevail.</a:t>
            </a:r>
          </a:p>
          <a:p>
            <a:endParaRPr lang="en-AU" dirty="0"/>
          </a:p>
          <a:p>
            <a:r>
              <a:rPr lang="en-AU" dirty="0"/>
              <a:t>In combination with proof-of-work, the longest chain corresponds to the one that (on average) received most computation.</a:t>
            </a:r>
          </a:p>
          <a:p>
            <a:endParaRPr lang="en-US" dirty="0"/>
          </a:p>
          <a:p>
            <a:r>
              <a:rPr lang="en-AU" dirty="0"/>
              <a:t>Mining the next block is a constant global race between ten thousands of computers in the Bitcoin network. </a:t>
            </a:r>
          </a:p>
          <a:p>
            <a:r>
              <a:rPr lang="en-AU" dirty="0"/>
              <a:t>Multiple computers might more or less simultaneously find and announce the next block, say n+2 in the example above. </a:t>
            </a:r>
          </a:p>
          <a:p>
            <a:r>
              <a:rPr lang="en-AU" dirty="0"/>
              <a:t>The decision which version of block n+2 becomes part of the main chain is made by the winning block n+3 and to which block n+2 it refers as predecessor. </a:t>
            </a:r>
          </a:p>
          <a:p>
            <a:r>
              <a:rPr lang="en-AU" dirty="0"/>
              <a:t>However, there might be multiple conflicting versions of block n+3 referring to different predecessors n+2. </a:t>
            </a:r>
          </a:p>
          <a:p>
            <a:r>
              <a:rPr lang="en-AU" dirty="0"/>
              <a:t>While possible, the Bitcoin protocol renders it very unlikely that such parallel forks continue for more than a block or two (unless the network is separated, which is unlikely for larger portions internet).</a:t>
            </a:r>
          </a:p>
          <a:p>
            <a:endParaRPr lang="en-US" dirty="0"/>
          </a:p>
          <a:p>
            <a:endParaRPr lang="en-US" dirty="0"/>
          </a:p>
          <a:p>
            <a:r>
              <a:rPr lang="en-AU" dirty="0"/>
              <a:t>Due to this possibility, users want to determine with high probability that a transaction is permanently included in the blockchain. </a:t>
            </a:r>
          </a:p>
          <a:p>
            <a:r>
              <a:rPr lang="en-AU" dirty="0"/>
              <a:t>Users therefore wait for several blocks to be mined after the first inclusion of their transaction to gain confidence that the block including their transaction is part of the main chain. </a:t>
            </a:r>
          </a:p>
          <a:p>
            <a:r>
              <a:rPr lang="en-AU" dirty="0"/>
              <a:t>Each of these subsequent blocks is called a confirmation block, and when sufficiently many confirmations occurred after the transaction block inclusion, then the transaction is considered committed. </a:t>
            </a:r>
          </a:p>
          <a:p>
            <a:r>
              <a:rPr lang="en-AU" dirty="0"/>
              <a:t>Depending on the importance of the transaction and the risk of it being excluded, the number of required confirmation blocks might need to be higher or lower. A default number is 6 blocks (1 for inclusion and 5 confirmation blocks), though the source of this number is somewhat arbitrary.</a:t>
            </a:r>
          </a:p>
          <a:p>
            <a:r>
              <a:rPr lang="en-AU" dirty="0"/>
              <a:t>This equates to a probabilistic guarantee meeting a (usage-specific) likelihood threshold.</a:t>
            </a:r>
          </a:p>
          <a:p>
            <a:endParaRPr lang="en-AU" dirty="0"/>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30</a:t>
            </a:fld>
            <a:endParaRPr lang="en-AU" dirty="0"/>
          </a:p>
        </p:txBody>
      </p:sp>
    </p:spTree>
    <p:extLst>
      <p:ext uri="{BB962C8B-B14F-4D97-AF65-F5344CB8AC3E}">
        <p14:creationId xmlns:p14="http://schemas.microsoft.com/office/powerpoint/2010/main" val="282673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AU" sz="1300" dirty="0"/>
              <a:t>Someone named Satoshi Nakamoto is the founder of bitcoin. </a:t>
            </a:r>
          </a:p>
          <a:p>
            <a:r>
              <a:rPr lang="en-AU" sz="1300" dirty="0"/>
              <a:t>However, we are not sure about the true identity of th</a:t>
            </a:r>
            <a:r>
              <a:rPr lang="en-US" altLang="zh-CN" sz="1300" dirty="0"/>
              <a:t>is person</a:t>
            </a:r>
            <a:r>
              <a:rPr lang="en-AU" sz="1300" dirty="0"/>
              <a:t>. </a:t>
            </a:r>
          </a:p>
          <a:p>
            <a:r>
              <a:rPr lang="en-AU" sz="1300" dirty="0"/>
              <a:t>Evidence showed that he is either American or European, because his English writing is fluent in his blogs and articles. </a:t>
            </a:r>
          </a:p>
          <a:p>
            <a:r>
              <a:rPr lang="en-AU" sz="1300" dirty="0"/>
              <a:t>Also, the time zone in which his articles were posted showed the same.</a:t>
            </a:r>
          </a:p>
          <a:p>
            <a:r>
              <a:rPr lang="en-AU" sz="1300" dirty="0"/>
              <a:t>Some people claimed to the inventor, such as Denis Steven Wright. </a:t>
            </a:r>
          </a:p>
          <a:p>
            <a:r>
              <a:rPr lang="en-AU" sz="1300" dirty="0"/>
              <a:t>He is a computer scientist and businessman from Australia.</a:t>
            </a:r>
          </a:p>
          <a:p>
            <a:r>
              <a:rPr lang="en-AU" sz="1300" dirty="0"/>
              <a:t>As proof, he submitted details about the first-ever bitcoin transaction that happened between Hal Finney (the first person to ever receive bitcoins) and Satoshi. </a:t>
            </a:r>
          </a:p>
          <a:p>
            <a:r>
              <a:rPr lang="en-AU" sz="1300" dirty="0"/>
              <a:t>But the claim is disputed by users within the bitcoin community. </a:t>
            </a:r>
          </a:p>
          <a:p>
            <a:r>
              <a:rPr lang="en-AU" sz="1300" dirty="0"/>
              <a:t>Some people believe he was somehow involved the first transaction.</a:t>
            </a:r>
          </a:p>
          <a:p>
            <a:r>
              <a:rPr lang="en-AU" sz="1300" dirty="0"/>
              <a:t>Some people guess that Hal Finney is indeed Satoshi Nakamoto, since they both lived in the same town. </a:t>
            </a:r>
          </a:p>
          <a:p>
            <a:r>
              <a:rPr lang="en-AU" sz="1300" dirty="0"/>
              <a:t>But Hal Finney refuted the claim.</a:t>
            </a:r>
          </a:p>
          <a:p>
            <a:pPr eaLnBrk="1" hangingPunct="1">
              <a:defRPr/>
            </a:pPr>
            <a:endParaRPr lang="en-US" dirty="0"/>
          </a:p>
          <a:p>
            <a:pPr eaLnBrk="1" hangingPunct="1">
              <a:defRPr/>
            </a:pPr>
            <a:r>
              <a:rPr lang="en-US" dirty="0"/>
              <a:t>Generally speaking, Bitcoin is a cryptocurrency on a trust-less P2P network. </a:t>
            </a:r>
          </a:p>
          <a:p>
            <a:pPr eaLnBrk="1" hangingPunct="1">
              <a:defRPr/>
            </a:pPr>
            <a:r>
              <a:rPr lang="en-US" dirty="0"/>
              <a:t>Bitcoin is regarded as the first generation of blockchain. And the first killer application.</a:t>
            </a:r>
          </a:p>
          <a:p>
            <a:pPr eaLnBrk="1" hangingPunct="1">
              <a:defRPr/>
            </a:pPr>
            <a:r>
              <a:rPr lang="en-US" dirty="0"/>
              <a:t>Unlike traditional banking and payment systems, bitcoin is based on decentralized trust. </a:t>
            </a:r>
          </a:p>
          <a:p>
            <a:pPr eaLnBrk="1" hangingPunct="1">
              <a:defRPr/>
            </a:pPr>
            <a:r>
              <a:rPr lang="en-US" dirty="0"/>
              <a:t>Bitcoin system doesn’t have a central trusted authority. </a:t>
            </a:r>
          </a:p>
          <a:p>
            <a:pPr eaLnBrk="1" hangingPunct="1">
              <a:defRPr/>
            </a:pPr>
            <a:r>
              <a:rPr lang="en-US" dirty="0"/>
              <a:t>Trust is achieved as an property from the interactions of different participants in the system. </a:t>
            </a:r>
          </a:p>
          <a:p>
            <a:pPr eaLnBrk="1" hangingPunct="1">
              <a:defRPr/>
            </a:pPr>
            <a:endParaRPr lang="en-US" dirty="0"/>
          </a:p>
          <a:p>
            <a:pPr eaLnBrk="1" hangingPunct="1">
              <a:defRPr/>
            </a:pPr>
            <a:r>
              <a:rPr lang="en-US" dirty="0"/>
              <a:t>As overview diagram shown, the bitcoin system consists of three types of node.</a:t>
            </a:r>
          </a:p>
          <a:p>
            <a:pPr eaLnBrk="1" hangingPunct="1">
              <a:defRPr/>
            </a:pPr>
            <a:endParaRPr lang="en-US" dirty="0"/>
          </a:p>
          <a:p>
            <a:pPr eaLnBrk="1" hangingPunct="1">
              <a:defRPr/>
            </a:pPr>
            <a:r>
              <a:rPr lang="en-US" dirty="0"/>
              <a:t>The first type is the users with wallets which contain keys. The keys are used to authenticate</a:t>
            </a:r>
            <a:r>
              <a:rPr lang="en-US" baseline="0" dirty="0"/>
              <a:t> the transactions sent by the user using digital signatures.</a:t>
            </a:r>
          </a:p>
          <a:p>
            <a:pPr eaLnBrk="1" hangingPunct="1">
              <a:defRPr/>
            </a:pPr>
            <a:endParaRPr lang="en-US" baseline="0" dirty="0"/>
          </a:p>
          <a:p>
            <a:pPr eaLnBrk="1" hangingPunct="1">
              <a:defRPr/>
            </a:pPr>
            <a:r>
              <a:rPr lang="en-US" dirty="0"/>
              <a:t>The second type of</a:t>
            </a:r>
            <a:r>
              <a:rPr lang="en-US" baseline="0" dirty="0"/>
              <a:t> node is miners. The miners produce blocks which record the validated transactions.</a:t>
            </a:r>
            <a:r>
              <a:rPr lang="en-US" dirty="0"/>
              <a:t> </a:t>
            </a:r>
          </a:p>
          <a:p>
            <a:pPr eaLnBrk="1" hangingPunct="1">
              <a:defRPr/>
            </a:pPr>
            <a:endParaRPr lang="en-US" dirty="0"/>
          </a:p>
          <a:p>
            <a:pPr eaLnBrk="1" hangingPunct="1">
              <a:defRPr/>
            </a:pPr>
            <a:r>
              <a:rPr lang="en-US" dirty="0"/>
              <a:t>The third type is exchanges. That is the places where users can trade bitcoin with other currencies.</a:t>
            </a:r>
          </a:p>
          <a:p>
            <a:endParaRPr lang="en-US" dirty="0"/>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11</a:t>
            </a:fld>
            <a:endParaRPr lang="en-AU" dirty="0"/>
          </a:p>
        </p:txBody>
      </p:sp>
    </p:spTree>
    <p:extLst>
      <p:ext uri="{BB962C8B-B14F-4D97-AF65-F5344CB8AC3E}">
        <p14:creationId xmlns:p14="http://schemas.microsoft.com/office/powerpoint/2010/main" val="1124945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US" dirty="0"/>
              <a:t>1m</a:t>
            </a:r>
          </a:p>
          <a:p>
            <a:endParaRPr lang="en-AU" dirty="0"/>
          </a:p>
          <a:p>
            <a:r>
              <a:rPr lang="en-AU" dirty="0"/>
              <a:t>Most public blockchains use Nakamoto consensus, which was introduced with the Bitcoin blockchain. </a:t>
            </a:r>
          </a:p>
          <a:p>
            <a:r>
              <a:rPr lang="en-AU" dirty="0"/>
              <a:t>In Nakamoto consensus, processing nodes by convention treat the longest history of blocks as the authoritative history — it is called the main chain. </a:t>
            </a:r>
          </a:p>
          <a:p>
            <a:endParaRPr lang="en-AU" dirty="0"/>
          </a:p>
          <a:p>
            <a:r>
              <a:rPr lang="en-AU" dirty="0"/>
              <a:t>Before one chain is longer than the other, it is unclear which state will prevail.</a:t>
            </a:r>
          </a:p>
          <a:p>
            <a:endParaRPr lang="en-AU" dirty="0"/>
          </a:p>
          <a:p>
            <a:r>
              <a:rPr lang="en-AU" dirty="0"/>
              <a:t>In combination with proof-of-work, the longest chain corresponds to the one that (on average) received most computation.</a:t>
            </a:r>
          </a:p>
          <a:p>
            <a:endParaRPr lang="en-US" dirty="0"/>
          </a:p>
          <a:p>
            <a:r>
              <a:rPr lang="en-AU" dirty="0"/>
              <a:t>Mining the next block is a constant global race between ten thousands of computers in the Bitcoin network. </a:t>
            </a:r>
          </a:p>
          <a:p>
            <a:r>
              <a:rPr lang="en-AU" dirty="0"/>
              <a:t>Multiple computers might more or less simultaneously find and announce the next block, say n+2 in the example above. </a:t>
            </a:r>
          </a:p>
          <a:p>
            <a:r>
              <a:rPr lang="en-AU" dirty="0"/>
              <a:t>The decision which version of block n+2 becomes part of the main chain is made by the winning block n+3 and to which block n+2 it refers as predecessor. </a:t>
            </a:r>
          </a:p>
          <a:p>
            <a:r>
              <a:rPr lang="en-AU" dirty="0"/>
              <a:t>However, there might be multiple conflicting versions of block n+3 referring to different predecessors n+2. </a:t>
            </a:r>
          </a:p>
          <a:p>
            <a:r>
              <a:rPr lang="en-AU" dirty="0"/>
              <a:t>While possible, the Bitcoin protocol renders it very unlikely that such parallel forks continue for more than a block or two (unless the network is separated, which is unlikely for larger portions internet).</a:t>
            </a:r>
          </a:p>
          <a:p>
            <a:endParaRPr lang="en-US" dirty="0"/>
          </a:p>
          <a:p>
            <a:endParaRPr lang="en-US" dirty="0"/>
          </a:p>
          <a:p>
            <a:r>
              <a:rPr lang="en-AU" dirty="0"/>
              <a:t>Due to this possibility, users want to determine with high probability that a transaction is permanently included in the blockchain. </a:t>
            </a:r>
          </a:p>
          <a:p>
            <a:r>
              <a:rPr lang="en-AU" dirty="0"/>
              <a:t>Users therefore wait for several blocks to be mined after the first inclusion of their transaction to gain confidence that the block including their transaction is part of the main chain. </a:t>
            </a:r>
          </a:p>
          <a:p>
            <a:r>
              <a:rPr lang="en-AU" dirty="0"/>
              <a:t>Each of these subsequent blocks is called a confirmation block, and when sufficiently many confirmations occurred after the transaction block inclusion, then the transaction is considered committed. </a:t>
            </a:r>
          </a:p>
          <a:p>
            <a:r>
              <a:rPr lang="en-AU" dirty="0"/>
              <a:t>Depending on the importance of the transaction and the risk of it being excluded, the number of required confirmation blocks might need to be higher or lower. A default number is 6 blocks (1 for inclusion and 5 confirmation blocks), though the source of this number is somewhat arbitrary.</a:t>
            </a:r>
          </a:p>
          <a:p>
            <a:r>
              <a:rPr lang="en-AU" dirty="0"/>
              <a:t>This equates to a probabilistic guarantee meeting a (usage-specific) likelihood threshold.</a:t>
            </a:r>
          </a:p>
          <a:p>
            <a:endParaRPr lang="en-AU" dirty="0"/>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31</a:t>
            </a:fld>
            <a:endParaRPr lang="en-AU" dirty="0"/>
          </a:p>
        </p:txBody>
      </p:sp>
    </p:spTree>
    <p:extLst>
      <p:ext uri="{BB962C8B-B14F-4D97-AF65-F5344CB8AC3E}">
        <p14:creationId xmlns:p14="http://schemas.microsoft.com/office/powerpoint/2010/main" val="4197267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US" dirty="0"/>
              <a:t>2m</a:t>
            </a:r>
          </a:p>
          <a:p>
            <a:r>
              <a:rPr lang="en-US" dirty="0"/>
              <a:t>===</a:t>
            </a:r>
          </a:p>
          <a:p>
            <a:r>
              <a:rPr lang="en-US" dirty="0"/>
              <a:t>66m30</a:t>
            </a:r>
            <a:endParaRPr lang="en-AU" dirty="0"/>
          </a:p>
          <a:p>
            <a:r>
              <a:rPr lang="en-AU" dirty="0"/>
              <a:t>An account in Bitcoin is associated with a cryptographic key pair. </a:t>
            </a:r>
          </a:p>
          <a:p>
            <a:r>
              <a:rPr lang="en-AU" dirty="0"/>
              <a:t>The public key is used to create the account address, which is somewhat similar to the bank identifier and account number in traditional banking (or their combination as an International Bank Account Number, IBAN). BTC can be sent to an account address. </a:t>
            </a:r>
          </a:p>
          <a:p>
            <a:r>
              <a:rPr lang="en-AU" dirty="0"/>
              <a:t>The corresponding private key is required to sign transactions sent from the account. </a:t>
            </a:r>
          </a:p>
          <a:p>
            <a:r>
              <a:rPr lang="en-AU" dirty="0"/>
              <a:t>Because the source account is known, every node in the network can verify the signature. </a:t>
            </a:r>
          </a:p>
          <a:p>
            <a:r>
              <a:rPr lang="en-AU" dirty="0"/>
              <a:t>This is achieved with the locking/unlocking scripts we discussed</a:t>
            </a:r>
            <a:r>
              <a:rPr lang="en-AU" baseline="0" dirty="0"/>
              <a:t> before</a:t>
            </a:r>
            <a:r>
              <a:rPr lang="en-AU" dirty="0"/>
              <a:t>.</a:t>
            </a:r>
          </a:p>
          <a:p>
            <a:endParaRPr lang="en-US" dirty="0"/>
          </a:p>
          <a:p>
            <a:r>
              <a:rPr lang="en-AU" dirty="0"/>
              <a:t>The state of the blockchain, and specifically the account balances of all users, result from the set of transactions and the genesis block, which is the first block (block number 0). </a:t>
            </a:r>
          </a:p>
          <a:p>
            <a:r>
              <a:rPr lang="en-AU" dirty="0"/>
              <a:t>Some accounts might be pre-loaded with an initial account balance from the beginning, i.e. in the genesis block. </a:t>
            </a:r>
          </a:p>
          <a:p>
            <a:r>
              <a:rPr lang="en-AU" dirty="0"/>
              <a:t>When a transaction from A to B occurs, A’s balance is reduced by that amount and B’s account is increased by that amount. The miner C may also receive a transaction fee, if A specified that, in which case B receives less than A sends. The transaction becomes part of the ledger when the miner creates a block that includes it and when that block is included by consensus in the blockchain data structure. Then the transfer has occurred. The miner C is paid a block reward for this new block through the coinbase transaction mentioned above.</a:t>
            </a:r>
          </a:p>
          <a:p>
            <a:endParaRPr lang="en-US" dirty="0"/>
          </a:p>
          <a:p>
            <a:r>
              <a:rPr lang="en-AU" dirty="0"/>
              <a:t>Bitcoin does not track account balances explicitly. </a:t>
            </a:r>
          </a:p>
          <a:p>
            <a:r>
              <a:rPr lang="en-AU" dirty="0"/>
              <a:t>The Bitcoin blockchain platform has exactly two first-class elements: transactions and blocks. </a:t>
            </a:r>
          </a:p>
          <a:p>
            <a:r>
              <a:rPr lang="en-AU" dirty="0"/>
              <a:t>The account balance is therefore derived as the sum of unspent transaction outputs (abbreviated to UTXO) that an account has control over. </a:t>
            </a:r>
          </a:p>
          <a:p>
            <a:r>
              <a:rPr lang="en-AU" dirty="0"/>
              <a:t>Bitcoin’s record keeping model is therefore referred to as UTXO, in contrast to Ethereum’s account/balance model. </a:t>
            </a:r>
          </a:p>
          <a:p>
            <a:r>
              <a:rPr lang="en-AU" dirty="0"/>
              <a:t>Either way, every node has access to the full transaction history, and thereby knows which account holds how much currency. </a:t>
            </a:r>
          </a:p>
          <a:p>
            <a:r>
              <a:rPr lang="en-AU" dirty="0"/>
              <a:t>Because accounts are pseudonymous, typically the persons holding each account are not known to most actors. </a:t>
            </a:r>
          </a:p>
          <a:p>
            <a:r>
              <a:rPr lang="en-AU" dirty="0"/>
              <a:t>As transactions are grouped into blocks, the entire system moves from one discrete state to another through adding a new block containing many transactions.</a:t>
            </a:r>
          </a:p>
          <a:p>
            <a:endParaRPr lang="en-AU" dirty="0"/>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34</a:t>
            </a:fld>
            <a:endParaRPr lang="en-AU" dirty="0"/>
          </a:p>
        </p:txBody>
      </p:sp>
    </p:spTree>
    <p:extLst>
      <p:ext uri="{BB962C8B-B14F-4D97-AF65-F5344CB8AC3E}">
        <p14:creationId xmlns:p14="http://schemas.microsoft.com/office/powerpoint/2010/main" val="3031122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endParaRPr lang="en-US" baseline="0" dirty="0"/>
          </a:p>
          <a:p>
            <a:endParaRPr lang="en-AU" dirty="0"/>
          </a:p>
          <a:p>
            <a:r>
              <a:rPr lang="en-AU" dirty="0"/>
              <a:t>A software wallet allows users to manage a collection of private keys corresponding to their accounts, and to create and sign transactions on the Bitcoin network.</a:t>
            </a:r>
          </a:p>
          <a:p>
            <a:r>
              <a:rPr lang="en-AU" dirty="0"/>
              <a:t>A wallet may include a full node, but does not have to. </a:t>
            </a:r>
          </a:p>
          <a:p>
            <a:r>
              <a:rPr lang="en-AU" dirty="0"/>
              <a:t>SPV (Simplified Payment Verification) nodes maintain only part of the blockchain and verify if and when particular transactions are included in a block without downloading the entire blockchain ledger. </a:t>
            </a:r>
          </a:p>
          <a:p>
            <a:r>
              <a:rPr lang="en-AU" dirty="0"/>
              <a:t>That allows running wallets on resource-constrained devices, such as smartphones.</a:t>
            </a:r>
          </a:p>
          <a:p>
            <a:endParaRPr lang="en-US" dirty="0"/>
          </a:p>
          <a:p>
            <a:r>
              <a:rPr lang="en-AU" dirty="0"/>
              <a:t>Hardware wallets are specialized devices that provide part of the above functionality, typically in combination with suitable software. </a:t>
            </a:r>
          </a:p>
          <a:p>
            <a:r>
              <a:rPr lang="en-AU" dirty="0"/>
              <a:t>A common split is to create and store private keys on the hardware; they never leave the device. </a:t>
            </a:r>
          </a:p>
          <a:p>
            <a:r>
              <a:rPr lang="en-AU" dirty="0"/>
              <a:t>Public keys are exported, so that payments can be received. </a:t>
            </a:r>
          </a:p>
          <a:p>
            <a:r>
              <a:rPr lang="en-AU" dirty="0"/>
              <a:t>For outgoing payments, the unsigned transaction is sent from the software to the device, verified by the user on the display of the device and confirmed with a PIN, and then signed by the device and sent back to the software wallet.</a:t>
            </a:r>
          </a:p>
          <a:p>
            <a:endParaRPr lang="en-US" dirty="0"/>
          </a:p>
          <a:p>
            <a:r>
              <a:rPr lang="en-AU" dirty="0"/>
              <a:t>To avoid accidental loss of private keys, and thereby loss of the ability to spend one’s funds, there are cold storage solutions as backups. </a:t>
            </a:r>
          </a:p>
          <a:p>
            <a:r>
              <a:rPr lang="en-AU" dirty="0"/>
              <a:t>These work by storing a representation of the keys in a way that is independent of the user’s current hardware wallets and machines. </a:t>
            </a:r>
          </a:p>
          <a:p>
            <a:r>
              <a:rPr lang="en-AU" dirty="0"/>
              <a:t>The simplest way is to write key pairs down on paper.</a:t>
            </a:r>
          </a:p>
          <a:p>
            <a:r>
              <a:rPr lang="en-AU" dirty="0"/>
              <a:t>More user-friendly methods work by writing (or printing) 12 or 24 words out of a dictionary on paper. </a:t>
            </a:r>
          </a:p>
          <a:p>
            <a:r>
              <a:rPr lang="en-AU" dirty="0"/>
              <a:t>All cold-storage solutions of course need to be protected from conventional threats. </a:t>
            </a:r>
          </a:p>
          <a:p>
            <a:r>
              <a:rPr lang="en-AU" dirty="0"/>
              <a:t>An interesting alternative to paper are custom metal plates in which the keys are set and physically locked in place — these have the advantage of being fire-proof.</a:t>
            </a:r>
          </a:p>
          <a:p>
            <a:endParaRPr lang="en-AU" dirty="0"/>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35</a:t>
            </a:fld>
            <a:endParaRPr lang="en-AU" dirty="0"/>
          </a:p>
        </p:txBody>
      </p:sp>
    </p:spTree>
    <p:extLst>
      <p:ext uri="{BB962C8B-B14F-4D97-AF65-F5344CB8AC3E}">
        <p14:creationId xmlns:p14="http://schemas.microsoft.com/office/powerpoint/2010/main" val="4207437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38</a:t>
            </a:fld>
            <a:endParaRPr lang="en-AU" dirty="0"/>
          </a:p>
        </p:txBody>
      </p:sp>
    </p:spTree>
    <p:extLst>
      <p:ext uri="{BB962C8B-B14F-4D97-AF65-F5344CB8AC3E}">
        <p14:creationId xmlns:p14="http://schemas.microsoft.com/office/powerpoint/2010/main" val="70321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AU" dirty="0">
              <a:ea typeface="ＭＳ Ｐゴシック" pitchFamily="34" charset="-128"/>
              <a:cs typeface="+mn-cs"/>
            </a:endParaRPr>
          </a:p>
        </p:txBody>
      </p:sp>
      <p:sp>
        <p:nvSpPr>
          <p:cNvPr id="4" name="Slide Number Placeholder 3"/>
          <p:cNvSpPr>
            <a:spLocks noGrp="1"/>
          </p:cNvSpPr>
          <p:nvPr>
            <p:ph type="sldNum" sz="quarter" idx="10"/>
          </p:nvPr>
        </p:nvSpPr>
        <p:spPr/>
        <p:txBody>
          <a:bodyPr/>
          <a:lstStyle/>
          <a:p>
            <a:fld id="{9A496215-5E4C-414D-A8DB-C38AA7CF7C2A}" type="slidenum">
              <a:rPr lang="en-AU" smtClean="0"/>
              <a:pPr/>
              <a:t>12</a:t>
            </a:fld>
            <a:endParaRPr lang="en-AU" dirty="0"/>
          </a:p>
        </p:txBody>
      </p:sp>
    </p:spTree>
    <p:extLst>
      <p:ext uri="{BB962C8B-B14F-4D97-AF65-F5344CB8AC3E}">
        <p14:creationId xmlns:p14="http://schemas.microsoft.com/office/powerpoint/2010/main" val="3966622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US" sz="1300" dirty="0"/>
              <a:t>This figure shows the global bitcoin nodes distribution.</a:t>
            </a:r>
          </a:p>
          <a:p>
            <a:r>
              <a:rPr lang="en-US" sz="1300" dirty="0"/>
              <a:t>We can see mostly in US, Europe, and China. </a:t>
            </a:r>
          </a:p>
          <a:p>
            <a:pPr defTabSz="990661">
              <a:defRPr/>
            </a:pPr>
            <a:r>
              <a:rPr lang="en-US" sz="1300" dirty="0"/>
              <a:t>The data was collected on 22</a:t>
            </a:r>
            <a:r>
              <a:rPr lang="en-US" sz="1300" baseline="30000" dirty="0"/>
              <a:t>nd</a:t>
            </a:r>
            <a:r>
              <a:rPr lang="en-US" sz="1300" dirty="0"/>
              <a:t> Nov 2018. </a:t>
            </a:r>
          </a:p>
          <a:p>
            <a:r>
              <a:rPr lang="en-US" sz="1300" dirty="0"/>
              <a:t>On the left side it shows the top 10 countries and the respective number of nodes. </a:t>
            </a:r>
          </a:p>
          <a:p>
            <a:r>
              <a:rPr lang="en-US" sz="1300" dirty="0"/>
              <a:t>There were 10,168 nodes in total. </a:t>
            </a:r>
          </a:p>
          <a:p>
            <a:r>
              <a:rPr lang="en-US" sz="1300" dirty="0"/>
              <a:t>US is ranked first. Germany 2</a:t>
            </a:r>
            <a:r>
              <a:rPr lang="en-US" sz="1300" baseline="30000" dirty="0"/>
              <a:t>nd</a:t>
            </a:r>
            <a:r>
              <a:rPr lang="en-US" sz="1300" dirty="0"/>
              <a:t>, France 3</a:t>
            </a:r>
            <a:r>
              <a:rPr lang="en-US" sz="1300" baseline="30000" dirty="0"/>
              <a:t>rd</a:t>
            </a:r>
            <a:r>
              <a:rPr lang="en-US" sz="1300" dirty="0"/>
              <a:t>, china 4</a:t>
            </a:r>
            <a:r>
              <a:rPr lang="en-US" sz="1300" baseline="30000" dirty="0"/>
              <a:t>th</a:t>
            </a:r>
            <a:r>
              <a:rPr lang="en-US" sz="1300" dirty="0"/>
              <a:t>. </a:t>
            </a:r>
          </a:p>
          <a:p>
            <a:r>
              <a:rPr lang="en-US" sz="1300" dirty="0"/>
              <a:t>n.A. means the website is able to identify the country.</a:t>
            </a:r>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13</a:t>
            </a:fld>
            <a:endParaRPr lang="en-AU" dirty="0"/>
          </a:p>
        </p:txBody>
      </p:sp>
    </p:spTree>
    <p:extLst>
      <p:ext uri="{BB962C8B-B14F-4D97-AF65-F5344CB8AC3E}">
        <p14:creationId xmlns:p14="http://schemas.microsoft.com/office/powerpoint/2010/main" val="385472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US" dirty="0"/>
              <a:t>1m</a:t>
            </a:r>
          </a:p>
          <a:p>
            <a:endParaRPr lang="en-US" dirty="0"/>
          </a:p>
          <a:p>
            <a:r>
              <a:rPr lang="en-US" dirty="0"/>
              <a:t>This figures shows bitcoin historical price. </a:t>
            </a:r>
          </a:p>
          <a:p>
            <a:r>
              <a:rPr lang="en-US" dirty="0"/>
              <a:t>The lowest price was 0.05</a:t>
            </a:r>
            <a:r>
              <a:rPr lang="en-US" baseline="0" dirty="0"/>
              <a:t> dollar. </a:t>
            </a:r>
          </a:p>
          <a:p>
            <a:r>
              <a:rPr lang="en-US" baseline="0" dirty="0"/>
              <a:t>The highest price was around 20,000 dollars, which was happened end of last year.</a:t>
            </a:r>
            <a:endParaRPr lang="en-US" dirty="0"/>
          </a:p>
          <a:p>
            <a:r>
              <a:rPr lang="en-AU" sz="1300" dirty="0"/>
              <a:t>Bitcoin </a:t>
            </a:r>
            <a:r>
              <a:rPr lang="en-US" altLang="zh-CN" sz="1300" dirty="0"/>
              <a:t>price</a:t>
            </a:r>
            <a:r>
              <a:rPr lang="en-AU" sz="1300" dirty="0"/>
              <a:t> has dropped below $US 5000 last week for the first time in 13 months.</a:t>
            </a:r>
          </a:p>
          <a:p>
            <a:pPr defTabSz="990661">
              <a:defRPr/>
            </a:pPr>
            <a:r>
              <a:rPr lang="en-AU" sz="1300" dirty="0"/>
              <a:t>The price has lost over 70% since January. </a:t>
            </a:r>
          </a:p>
          <a:p>
            <a:pPr defTabSz="990661">
              <a:defRPr/>
            </a:pPr>
            <a:endParaRPr lang="en-AU" sz="1300" dirty="0"/>
          </a:p>
          <a:p>
            <a:r>
              <a:rPr lang="en-US" sz="1300" dirty="0"/>
              <a:t>Because its price changes massively and frequently since it was invented. </a:t>
            </a:r>
          </a:p>
          <a:p>
            <a:r>
              <a:rPr lang="en-US" sz="1300" dirty="0"/>
              <a:t>Some people think it is an asset but not a currency.</a:t>
            </a:r>
          </a:p>
          <a:p>
            <a:r>
              <a:rPr lang="en-US" sz="1300" dirty="0"/>
              <a:t>Because it is not stable enough to be used as real money. </a:t>
            </a:r>
          </a:p>
        </p:txBody>
      </p:sp>
      <p:sp>
        <p:nvSpPr>
          <p:cNvPr id="4" name="Slide Number Placeholder 3"/>
          <p:cNvSpPr>
            <a:spLocks noGrp="1"/>
          </p:cNvSpPr>
          <p:nvPr>
            <p:ph type="sldNum" sz="quarter" idx="10"/>
          </p:nvPr>
        </p:nvSpPr>
        <p:spPr/>
        <p:txBody>
          <a:bodyPr/>
          <a:lstStyle/>
          <a:p>
            <a:fld id="{001C9F81-DB2C-42C9-B6F6-C5F374D31FE4}" type="slidenum">
              <a:rPr lang="en-AU" smtClean="0"/>
              <a:t>14</a:t>
            </a:fld>
            <a:endParaRPr lang="en-AU" dirty="0"/>
          </a:p>
        </p:txBody>
      </p:sp>
    </p:spTree>
    <p:extLst>
      <p:ext uri="{BB962C8B-B14F-4D97-AF65-F5344CB8AC3E}">
        <p14:creationId xmlns:p14="http://schemas.microsoft.com/office/powerpoint/2010/main" val="3778602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AU" dirty="0"/>
              <a:t>1m30s</a:t>
            </a:r>
          </a:p>
          <a:p>
            <a:endParaRPr lang="en-AU" dirty="0"/>
          </a:p>
          <a:p>
            <a:r>
              <a:rPr lang="en-AU" dirty="0"/>
              <a:t>Blockchains is the</a:t>
            </a:r>
            <a:r>
              <a:rPr lang="en-AU" baseline="0" dirty="0"/>
              <a:t> </a:t>
            </a:r>
            <a:r>
              <a:rPr lang="en-AU" dirty="0"/>
              <a:t>cryptocurrency on</a:t>
            </a:r>
            <a:r>
              <a:rPr lang="en-AU" baseline="0" dirty="0"/>
              <a:t> bitcoin blockchain.</a:t>
            </a:r>
            <a:r>
              <a:rPr lang="en-AU" dirty="0"/>
              <a:t>. </a:t>
            </a:r>
          </a:p>
          <a:p>
            <a:r>
              <a:rPr lang="en-AU" dirty="0"/>
              <a:t>Bitcoin provides a deflationary cryptocurrency by defining certain rules. </a:t>
            </a:r>
          </a:p>
          <a:p>
            <a:r>
              <a:rPr lang="en-AU" dirty="0"/>
              <a:t>The total amount of BTC that will be released over the  lifecycle of Bitcoin is 21 million. </a:t>
            </a:r>
          </a:p>
          <a:p>
            <a:r>
              <a:rPr lang="en-AU" dirty="0"/>
              <a:t>New BTCs are issued during the mining process. </a:t>
            </a:r>
          </a:p>
          <a:p>
            <a:r>
              <a:rPr lang="en-AU" dirty="0"/>
              <a:t>Each time a new block is mined and successfully added into the blockchain, new BTCs are rewarded to the miner who create the valid block. </a:t>
            </a:r>
          </a:p>
          <a:p>
            <a:r>
              <a:rPr lang="en-AU" dirty="0"/>
              <a:t>The rewards is halving every 210,000 blocks. </a:t>
            </a:r>
          </a:p>
          <a:p>
            <a:r>
              <a:rPr lang="en-AU" dirty="0"/>
              <a:t>Initially, the reward is set to 50 BTC, and fell to 25 BTC in late 2012. </a:t>
            </a:r>
          </a:p>
          <a:p>
            <a:r>
              <a:rPr lang="en-AU" dirty="0"/>
              <a:t>Minting in Bitcoin will run out in 2140, when no more new BTC being issued (unless the rules change).</a:t>
            </a:r>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15</a:t>
            </a:fld>
            <a:endParaRPr lang="en-AU" dirty="0"/>
          </a:p>
        </p:txBody>
      </p:sp>
    </p:spTree>
    <p:extLst>
      <p:ext uri="{BB962C8B-B14F-4D97-AF65-F5344CB8AC3E}">
        <p14:creationId xmlns:p14="http://schemas.microsoft.com/office/powerpoint/2010/main" val="234707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pPr defTabSz="990661">
              <a:defRPr/>
            </a:pPr>
            <a:r>
              <a:rPr lang="en-AU" sz="1300" dirty="0"/>
              <a:t>4m</a:t>
            </a:r>
          </a:p>
          <a:p>
            <a:pPr defTabSz="990661">
              <a:defRPr/>
            </a:pPr>
            <a:r>
              <a:rPr lang="en-AU" sz="1300" dirty="0"/>
              <a:t>==</a:t>
            </a:r>
          </a:p>
          <a:p>
            <a:pPr defTabSz="990661">
              <a:defRPr/>
            </a:pPr>
            <a:r>
              <a:rPr lang="en-AU" sz="1300" dirty="0"/>
              <a:t>44m10s</a:t>
            </a:r>
          </a:p>
          <a:p>
            <a:pPr defTabSz="990661">
              <a:defRPr/>
            </a:pPr>
            <a:r>
              <a:rPr lang="en-AU" sz="1300" dirty="0"/>
              <a:t>A hash function is any function that can be used to map data of arbitrary size to data of fixed size. </a:t>
            </a:r>
          </a:p>
          <a:p>
            <a:pPr defTabSz="990661">
              <a:defRPr/>
            </a:pPr>
            <a:r>
              <a:rPr lang="en-US" sz="1300" dirty="0"/>
              <a:t>It is collision free. </a:t>
            </a:r>
          </a:p>
          <a:p>
            <a:pPr defTabSz="990661">
              <a:defRPr/>
            </a:pPr>
            <a:r>
              <a:rPr lang="en-AU" sz="1300" dirty="0"/>
              <a:t>Hash functions are one-way functions which are easy to compute, but hard to invert. </a:t>
            </a:r>
          </a:p>
          <a:p>
            <a:pPr defTabSz="990661">
              <a:defRPr/>
            </a:pPr>
            <a:r>
              <a:rPr lang="en-US" sz="1300" dirty="0"/>
              <a:t>Means you can not have the same output data if you run different input data through the hash function.</a:t>
            </a:r>
          </a:p>
          <a:p>
            <a:pPr defTabSz="990661">
              <a:defRPr/>
            </a:pPr>
            <a:r>
              <a:rPr lang="en-AU" sz="1300" dirty="0"/>
              <a:t>If even one bit of the input data changes, its corresponding hash value would change radically. </a:t>
            </a:r>
            <a:endParaRPr lang="en-US" sz="1300" dirty="0"/>
          </a:p>
          <a:p>
            <a:pPr defTabSz="990661">
              <a:defRPr/>
            </a:pPr>
            <a:endParaRPr lang="en-US" sz="1300" dirty="0"/>
          </a:p>
          <a:p>
            <a:pPr eaLnBrk="1" hangingPunct="1">
              <a:defRPr/>
            </a:pPr>
            <a:r>
              <a:rPr lang="en-US" sz="1300" dirty="0"/>
              <a:t>There are lots of hash functions. The one bitcoin uses is SHA-256. </a:t>
            </a:r>
          </a:p>
          <a:p>
            <a:pPr eaLnBrk="1" hangingPunct="1">
              <a:defRPr/>
            </a:pPr>
            <a:endParaRPr lang="en-US" sz="1300" dirty="0"/>
          </a:p>
          <a:p>
            <a:pPr eaLnBrk="1" hangingPunct="1">
              <a:defRPr/>
            </a:pPr>
            <a:r>
              <a:rPr lang="en-US" sz="1300" dirty="0"/>
              <a:t>Basically, it takes the message that you're hashing, and it breaks it up into blocks that are 512 bits in size. </a:t>
            </a:r>
          </a:p>
          <a:p>
            <a:pPr eaLnBrk="1" hangingPunct="1">
              <a:defRPr/>
            </a:pPr>
            <a:endParaRPr lang="en-US" sz="1300" dirty="0"/>
          </a:p>
          <a:p>
            <a:pPr eaLnBrk="1" hangingPunct="1">
              <a:defRPr/>
            </a:pPr>
            <a:r>
              <a:rPr lang="en-US" sz="1300" dirty="0"/>
              <a:t>The message isn't necessarily exactly a multiple of the block size because it will add some padding at the end. </a:t>
            </a:r>
          </a:p>
          <a:p>
            <a:pPr eaLnBrk="1" hangingPunct="1">
              <a:defRPr/>
            </a:pPr>
            <a:endParaRPr lang="en-US" sz="1300" dirty="0"/>
          </a:p>
          <a:p>
            <a:pPr eaLnBrk="1" hangingPunct="1">
              <a:defRPr/>
            </a:pPr>
            <a:r>
              <a:rPr lang="en-US" sz="1300" dirty="0"/>
              <a:t>The padding consist</a:t>
            </a:r>
            <a:r>
              <a:rPr lang="en-US" altLang="zh-CN" sz="1300" dirty="0"/>
              <a:t>s</a:t>
            </a:r>
            <a:r>
              <a:rPr lang="en-US" sz="1300" dirty="0"/>
              <a:t> of a one bit, followed by some number of zero bits. </a:t>
            </a:r>
          </a:p>
          <a:p>
            <a:pPr eaLnBrk="1" hangingPunct="1">
              <a:defRPr/>
            </a:pPr>
            <a:r>
              <a:rPr lang="en-US" sz="1300" dirty="0"/>
              <a:t>This padding will put at the end of the block.</a:t>
            </a:r>
          </a:p>
          <a:p>
            <a:pPr eaLnBrk="1" hangingPunct="1">
              <a:defRPr/>
            </a:pPr>
            <a:r>
              <a:rPr lang="en-US" sz="1300" dirty="0"/>
              <a:t>So once you've padded the message so that its length is exactly a multiple of the 512 bit block size.</a:t>
            </a:r>
          </a:p>
          <a:p>
            <a:pPr eaLnBrk="1" hangingPunct="1">
              <a:defRPr/>
            </a:pPr>
            <a:r>
              <a:rPr lang="en-US" sz="1300" dirty="0"/>
              <a:t>You then chop it up into blocks, and you then execute this computation. </a:t>
            </a:r>
          </a:p>
          <a:p>
            <a:pPr eaLnBrk="1" hangingPunct="1">
              <a:defRPr/>
            </a:pPr>
            <a:endParaRPr lang="en-US" sz="1300" dirty="0"/>
          </a:p>
          <a:p>
            <a:pPr eaLnBrk="1" hangingPunct="1">
              <a:defRPr/>
            </a:pPr>
            <a:r>
              <a:rPr lang="en-US" sz="1300" dirty="0"/>
              <a:t>You start with the 256 bits value called the IV(initial vector). That's just a number that you look up in a standards document. And then take the IV and the first message block. </a:t>
            </a:r>
          </a:p>
          <a:p>
            <a:pPr eaLnBrk="1" hangingPunct="1">
              <a:defRPr/>
            </a:pPr>
            <a:endParaRPr lang="en-US" sz="1300" dirty="0"/>
          </a:p>
          <a:p>
            <a:pPr eaLnBrk="1" hangingPunct="1">
              <a:defRPr/>
            </a:pPr>
            <a:r>
              <a:rPr lang="en-US" sz="1300" dirty="0"/>
              <a:t>You take those 768 total bits, and you run them through this special compression function, c, and outcomes a message of 256 bits in size. </a:t>
            </a:r>
          </a:p>
          <a:p>
            <a:pPr eaLnBrk="1" hangingPunct="1">
              <a:defRPr/>
            </a:pPr>
            <a:endParaRPr lang="en-US" sz="1300" dirty="0"/>
          </a:p>
          <a:p>
            <a:pPr eaLnBrk="1" hangingPunct="1">
              <a:defRPr/>
            </a:pPr>
            <a:r>
              <a:rPr lang="en-US" sz="1300" dirty="0"/>
              <a:t>You now take that with the next 512 bits of the message, run it through c again, and you keep going. </a:t>
            </a:r>
          </a:p>
          <a:p>
            <a:pPr eaLnBrk="1" hangingPunct="1">
              <a:defRPr/>
            </a:pPr>
            <a:endParaRPr lang="en-US" sz="1300" dirty="0"/>
          </a:p>
          <a:p>
            <a:pPr eaLnBrk="1" hangingPunct="1">
              <a:defRPr/>
            </a:pPr>
            <a:r>
              <a:rPr lang="en-US" sz="1300" dirty="0"/>
              <a:t>When you get to the very end, you have consumed all of the blocks of the message plus the padding. </a:t>
            </a:r>
          </a:p>
          <a:p>
            <a:pPr eaLnBrk="1" hangingPunct="1">
              <a:defRPr/>
            </a:pPr>
            <a:endParaRPr lang="en-US" sz="1300" dirty="0"/>
          </a:p>
          <a:p>
            <a:pPr eaLnBrk="1" hangingPunct="1">
              <a:defRPr/>
            </a:pPr>
            <a:r>
              <a:rPr lang="en-US" sz="1300" dirty="0"/>
              <a:t>The result is the hash, that's a 256 bit value. </a:t>
            </a:r>
          </a:p>
          <a:p>
            <a:pPr eaLnBrk="1" hangingPunct="1">
              <a:defRPr/>
            </a:pPr>
            <a:endParaRPr lang="en-US" sz="1300" dirty="0"/>
          </a:p>
          <a:p>
            <a:pPr eaLnBrk="1" hangingPunct="1">
              <a:defRPr/>
            </a:pPr>
            <a:r>
              <a:rPr lang="en-US" sz="1300" dirty="0"/>
              <a:t>And it's easy to show that, if this compression function is collision free, then this entire hash function will also be collision free. </a:t>
            </a:r>
            <a:endParaRPr lang="en-AU" dirty="0">
              <a:ea typeface="ＭＳ Ｐゴシック" pitchFamily="34" charset="-128"/>
              <a:cs typeface="+mn-cs"/>
            </a:endParaRPr>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16</a:t>
            </a:fld>
            <a:endParaRPr lang="en-AU" dirty="0"/>
          </a:p>
        </p:txBody>
      </p:sp>
    </p:spTree>
    <p:extLst>
      <p:ext uri="{BB962C8B-B14F-4D97-AF65-F5344CB8AC3E}">
        <p14:creationId xmlns:p14="http://schemas.microsoft.com/office/powerpoint/2010/main" val="971319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US" sz="1300" dirty="0"/>
              <a:t>1m30</a:t>
            </a:r>
          </a:p>
          <a:p>
            <a:r>
              <a:rPr lang="en-US" sz="1300" dirty="0"/>
              <a:t>Blockchain in general is like a linked list with hash pointer. </a:t>
            </a:r>
          </a:p>
          <a:p>
            <a:endParaRPr lang="en-AU" sz="1300" dirty="0"/>
          </a:p>
          <a:p>
            <a:r>
              <a:rPr lang="en-AU" sz="1300" dirty="0"/>
              <a:t>T</a:t>
            </a:r>
            <a:r>
              <a:rPr lang="en-US" altLang="zh-CN" sz="1300" dirty="0"/>
              <a:t>here are</a:t>
            </a:r>
            <a:r>
              <a:rPr lang="en-AU" sz="1300" dirty="0"/>
              <a:t> a series of blocks and each block has a list of transactions containing data. </a:t>
            </a:r>
          </a:p>
          <a:p>
            <a:endParaRPr lang="en-AU" sz="1300" dirty="0"/>
          </a:p>
          <a:p>
            <a:r>
              <a:rPr lang="en-AU" sz="1300" dirty="0"/>
              <a:t>In the block header, it has a hash value, which is the hash value of the entire previous block.</a:t>
            </a:r>
          </a:p>
          <a:p>
            <a:endParaRPr lang="en-AU" sz="1300" dirty="0"/>
          </a:p>
          <a:p>
            <a:r>
              <a:rPr lang="en-AU" sz="1300" dirty="0"/>
              <a:t>Blockchain has tamper evident property. </a:t>
            </a:r>
          </a:p>
          <a:p>
            <a:endParaRPr lang="en-AU" sz="1300" dirty="0"/>
          </a:p>
          <a:p>
            <a:r>
              <a:rPr lang="en-AU" sz="1300" dirty="0"/>
              <a:t>If someone wants to tamper with the data in the middle of the chain. </a:t>
            </a:r>
          </a:p>
          <a:p>
            <a:endParaRPr lang="en-AU" sz="1300" dirty="0"/>
          </a:p>
          <a:p>
            <a:pPr defTabSz="990661">
              <a:defRPr/>
            </a:pPr>
            <a:r>
              <a:rPr lang="en-AU" sz="1300" dirty="0"/>
              <a:t>So someone changed the contents of this block. And therefore, the hash here which is a hash of this entire block is not going to match up.</a:t>
            </a:r>
          </a:p>
          <a:p>
            <a:pPr defTabSz="990661">
              <a:defRPr/>
            </a:pPr>
            <a:endParaRPr lang="en-AU" sz="1300" dirty="0"/>
          </a:p>
          <a:p>
            <a:pPr defTabSz="990661">
              <a:defRPr/>
            </a:pPr>
            <a:r>
              <a:rPr lang="en-AU" sz="1300" dirty="0"/>
              <a:t>And so we could detect the inconsistency between this data and the hash pointer that we remembered before. </a:t>
            </a:r>
          </a:p>
          <a:p>
            <a:pPr defTabSz="990661">
              <a:defRPr/>
            </a:pPr>
            <a:endParaRPr lang="en-AU" sz="1300" dirty="0"/>
          </a:p>
          <a:p>
            <a:pPr defTabSz="990661">
              <a:defRPr/>
            </a:pPr>
            <a:r>
              <a:rPr lang="en-AU" sz="1300" dirty="0"/>
              <a:t>If someone wants to tamper with data in this entire chain, in order to keep the story consistent he's going to change all the way to the end. </a:t>
            </a:r>
          </a:p>
          <a:p>
            <a:endParaRPr lang="en-US" sz="1300" dirty="0"/>
          </a:p>
          <a:p>
            <a:endParaRPr lang="en-AU" sz="1300" dirty="0"/>
          </a:p>
          <a:p>
            <a:r>
              <a:rPr lang="en-US" sz="1300" dirty="0"/>
              <a:t> </a:t>
            </a:r>
            <a:endParaRPr lang="en-AU" sz="1300"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17</a:t>
            </a:fld>
            <a:endParaRPr lang="en-AU" dirty="0"/>
          </a:p>
        </p:txBody>
      </p:sp>
    </p:spTree>
    <p:extLst>
      <p:ext uri="{BB962C8B-B14F-4D97-AF65-F5344CB8AC3E}">
        <p14:creationId xmlns:p14="http://schemas.microsoft.com/office/powerpoint/2010/main" val="1613073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US" sz="1300" dirty="0"/>
              <a:t>2m</a:t>
            </a:r>
            <a:endParaRPr lang="en-AU" sz="1300" dirty="0"/>
          </a:p>
          <a:p>
            <a:r>
              <a:rPr lang="en-AU" sz="1300" dirty="0"/>
              <a:t>Now, let’s look at the data structure within a block.</a:t>
            </a:r>
          </a:p>
          <a:p>
            <a:r>
              <a:rPr lang="en-AU" sz="1300" dirty="0"/>
              <a:t>A block is a container of transactions.</a:t>
            </a:r>
          </a:p>
          <a:p>
            <a:endParaRPr lang="en-US" sz="1300" dirty="0"/>
          </a:p>
          <a:p>
            <a:r>
              <a:rPr lang="en-US" sz="1300" dirty="0"/>
              <a:t>The data structure within a block is a binary tree built using the hash function. </a:t>
            </a:r>
          </a:p>
          <a:p>
            <a:endParaRPr lang="en-US" sz="1300" dirty="0"/>
          </a:p>
          <a:p>
            <a:r>
              <a:rPr lang="en-AU" sz="1300" dirty="0"/>
              <a:t>The binary tree is called Merkel tree in Bitcoin since it is invented by Ralph Merkle. </a:t>
            </a:r>
          </a:p>
          <a:p>
            <a:endParaRPr lang="en-AU" sz="1300" dirty="0"/>
          </a:p>
          <a:p>
            <a:r>
              <a:rPr lang="en-AU" sz="1300" dirty="0"/>
              <a:t>The idea is: </a:t>
            </a:r>
          </a:p>
          <a:p>
            <a:endParaRPr lang="en-AU" sz="1300" dirty="0"/>
          </a:p>
          <a:p>
            <a:r>
              <a:rPr lang="en-AU" sz="1300" dirty="0"/>
              <a:t>Suppose we have a bunch of data blocks which are transactions. </a:t>
            </a:r>
          </a:p>
          <a:p>
            <a:endParaRPr lang="en-AU" sz="1300" dirty="0"/>
          </a:p>
          <a:p>
            <a:r>
              <a:rPr lang="en-AU" sz="1300" dirty="0"/>
              <a:t>They can be represented as the leaf node in the tree.</a:t>
            </a:r>
          </a:p>
          <a:p>
            <a:endParaRPr lang="en-AU" sz="1300" dirty="0"/>
          </a:p>
          <a:p>
            <a:r>
              <a:rPr lang="en-AU" sz="1300" dirty="0"/>
              <a:t>For each pair of transaction, we will generate a hash value of each transaction and combine the two hash value as the value of the node at the upper level.</a:t>
            </a:r>
          </a:p>
          <a:p>
            <a:endParaRPr lang="en-AU" sz="1300" dirty="0"/>
          </a:p>
          <a:p>
            <a:r>
              <a:rPr lang="en-AU" sz="1300" dirty="0"/>
              <a:t>We'll then go another level up and this node here will contain a value that combines the hash value of these two children down here. </a:t>
            </a:r>
          </a:p>
          <a:p>
            <a:endParaRPr lang="en-AU" sz="1300" dirty="0"/>
          </a:p>
          <a:p>
            <a:r>
              <a:rPr lang="en-AU" sz="1300" dirty="0"/>
              <a:t>And so on, all the way back up to the root of the tree. </a:t>
            </a:r>
          </a:p>
          <a:p>
            <a:endParaRPr lang="en-AU" sz="1300" dirty="0"/>
          </a:p>
          <a:p>
            <a:r>
              <a:rPr lang="en-AU" sz="1300" dirty="0"/>
              <a:t>And then we just need to remember the hash at the root of the tree.</a:t>
            </a:r>
          </a:p>
          <a:p>
            <a:endParaRPr lang="en-AU" sz="1300" dirty="0"/>
          </a:p>
          <a:p>
            <a:r>
              <a:rPr lang="en-AU" sz="1300" dirty="0"/>
              <a:t>If someone tampers with some data block down here at the bottom. It will not match the hash value of the parent. So he'll have to tamper with that. </a:t>
            </a:r>
          </a:p>
          <a:p>
            <a:r>
              <a:rPr lang="en-AU" sz="1300" dirty="0"/>
              <a:t>So he'll have to tamper the hash value all the way to the root. We just need to remember the root hash to detect the tampering.</a:t>
            </a:r>
            <a:endParaRPr lang="en-US" dirty="0"/>
          </a:p>
          <a:p>
            <a:endParaRPr lang="en-AU" sz="1300" dirty="0"/>
          </a:p>
        </p:txBody>
      </p:sp>
      <p:sp>
        <p:nvSpPr>
          <p:cNvPr id="4" name="Slide Number Placeholder 3"/>
          <p:cNvSpPr>
            <a:spLocks noGrp="1"/>
          </p:cNvSpPr>
          <p:nvPr>
            <p:ph type="sldNum" sz="quarter" idx="10"/>
          </p:nvPr>
        </p:nvSpPr>
        <p:spPr/>
        <p:txBody>
          <a:bodyPr/>
          <a:lstStyle/>
          <a:p>
            <a:fld id="{001C9F81-DB2C-42C9-B6F6-C5F374D31FE4}" type="slidenum">
              <a:rPr lang="en-AU" smtClean="0"/>
              <a:t>18</a:t>
            </a:fld>
            <a:endParaRPr lang="en-AU" dirty="0"/>
          </a:p>
        </p:txBody>
      </p:sp>
    </p:spTree>
    <p:extLst>
      <p:ext uri="{BB962C8B-B14F-4D97-AF65-F5344CB8AC3E}">
        <p14:creationId xmlns:p14="http://schemas.microsoft.com/office/powerpoint/2010/main" val="99093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de-DE" dirty="0"/>
              <a:t>Mastertitelformat bearbeiten</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275707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r>
              <a:rPr lang="de-DE" altLang="de-DE"/>
              <a:t> </a:t>
            </a:r>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45917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61851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798463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50594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ta61 Divider Slid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9022-4E91-4AE1-9B32-52DF7FA0F1BB}"/>
              </a:ext>
            </a:extLst>
          </p:cNvPr>
          <p:cNvSpPr>
            <a:spLocks noGrp="1"/>
          </p:cNvSpPr>
          <p:nvPr>
            <p:ph type="ctrTitle" hasCustomPrompt="1"/>
          </p:nvPr>
        </p:nvSpPr>
        <p:spPr>
          <a:xfrm>
            <a:off x="658669" y="2532263"/>
            <a:ext cx="5052378" cy="1486036"/>
          </a:xfrm>
          <a:prstGeom prst="rect">
            <a:avLst/>
          </a:prstGeom>
        </p:spPr>
        <p:txBody>
          <a:bodyPr anchor="t">
            <a:normAutofit/>
          </a:bodyPr>
          <a:lstStyle>
            <a:lvl1pPr algn="l">
              <a:defRPr sz="3600"/>
            </a:lvl1pPr>
          </a:lstStyle>
          <a:p>
            <a:r>
              <a:rPr lang="en-US" dirty="0"/>
              <a:t>Divider Title </a:t>
            </a:r>
            <a:endParaRPr lang="en-AU" dirty="0"/>
          </a:p>
        </p:txBody>
      </p:sp>
      <p:sp>
        <p:nvSpPr>
          <p:cNvPr id="10" name="Rechteck 9">
            <a:extLst>
              <a:ext uri="{FF2B5EF4-FFF2-40B4-BE49-F238E27FC236}">
                <a16:creationId xmlns:a16="http://schemas.microsoft.com/office/drawing/2014/main" id="{1672F628-EE80-4E51-B88E-558820590E23}"/>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4" name="Line 8">
            <a:extLst>
              <a:ext uri="{FF2B5EF4-FFF2-40B4-BE49-F238E27FC236}">
                <a16:creationId xmlns:a16="http://schemas.microsoft.com/office/drawing/2014/main" id="{3EDBF35F-9A23-45C4-A334-ECDC5ACAE03E}"/>
              </a:ext>
            </a:extLst>
          </p:cNvPr>
          <p:cNvSpPr>
            <a:spLocks noChangeShapeType="1"/>
          </p:cNvSpPr>
          <p:nvPr userDrawn="1">
            <p:custDataLst>
              <p:tags r:id="rId1"/>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Tree>
    <p:extLst>
      <p:ext uri="{BB962C8B-B14F-4D97-AF65-F5344CB8AC3E}">
        <p14:creationId xmlns:p14="http://schemas.microsoft.com/office/powerpoint/2010/main" val="52406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de-DE" dirty="0"/>
              <a:t>Mastertitelformat bearbeiten</a:t>
            </a:r>
            <a:endParaRPr lang="en-US" dirty="0"/>
          </a:p>
        </p:txBody>
      </p:sp>
      <p:sp>
        <p:nvSpPr>
          <p:cNvPr id="3" name="Content Placeholder 2"/>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92C9502F-080B-434D-B6E6-152AABCB560F}"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78469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1F62470-86A5-4195-80DB-B5C3FDDF80F3}"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87229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D2726B2-D786-49F1-B99A-EF1C103B31C0}" type="datetime5">
              <a:rPr lang="en-US" smtClean="0"/>
              <a:t>12-Aug-21</a:t>
            </a:fld>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04742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629842" y="2087563"/>
            <a:ext cx="3868340"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629150" y="2087563"/>
            <a:ext cx="3887391"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F512EB0-E6BF-41F8-B6E1-CFC97764D9CE}" type="datetime5">
              <a:rPr lang="en-US" smtClean="0"/>
              <a:t>12-Aug-21</a:t>
            </a:fld>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414288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Mastertitelformat bearbeiten</a:t>
            </a:r>
            <a:endParaRPr lang="en-US" dirty="0"/>
          </a:p>
        </p:txBody>
      </p:sp>
      <p:sp>
        <p:nvSpPr>
          <p:cNvPr id="3" name="Date Placeholder 2"/>
          <p:cNvSpPr>
            <a:spLocks noGrp="1"/>
          </p:cNvSpPr>
          <p:nvPr>
            <p:ph type="dt" sz="half" idx="10"/>
          </p:nvPr>
        </p:nvSpPr>
        <p:spPr/>
        <p:txBody>
          <a:bodyPr/>
          <a:lstStyle/>
          <a:p>
            <a:fld id="{543FFAA5-3BFD-4C96-B21F-6F845E82C84D}" type="datetime5">
              <a:rPr lang="en-US" smtClean="0"/>
              <a:t>12-Aug-21</a:t>
            </a:fld>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3006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8FFE0-C8CD-42A1-8DD9-C76BA052DCA5}" type="datetime5">
              <a:rPr lang="en-US" smtClean="0"/>
              <a:t>12-Aug-21</a:t>
            </a:fld>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4025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en-AU"/>
              <a:t> </a:t>
            </a:r>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27186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fld id="{CDB04BBE-FDA9-44A1-8AD3-8FE5383857F3}" type="datetime5">
              <a:rPr lang="en-US" smtClean="0"/>
              <a:t>12-Aug-21</a:t>
            </a:fld>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r>
              <a:rPr lang="de-DE" altLang="de-DE"/>
              <a:t> </a:t>
            </a:r>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a:ex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58662189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hf hdr="0" ftr="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9.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99bitcoins.com/bitcoin-obituaries/" TargetMode="Externa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ublic-key_cryptography" TargetMode="Externa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https://en.wikipedia.org/wiki/Public-key_cryptograph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ublic-key_cryptography" TargetMode="External"/><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Hash_function" TargetMode="External"/><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hyperlink" Target="https://en.wikipedia.org/wiki/Cryptographic_hash_func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Hash_function" TargetMode="External"/><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hyperlink" Target="https://en.wikipedia.org/wiki/Cryptographic_hash_functi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US" sz="3200" dirty="0"/>
              <a:t>Bitcoin</a:t>
            </a:r>
            <a:endParaRPr lang="en-US" sz="3000" noProof="0" dirty="0"/>
          </a:p>
        </p:txBody>
      </p:sp>
      <p:sp>
        <p:nvSpPr>
          <p:cNvPr id="9" name="Rectangle 3">
            <a:extLst>
              <a:ext uri="{FF2B5EF4-FFF2-40B4-BE49-F238E27FC236}">
                <a16:creationId xmlns:a16="http://schemas.microsoft.com/office/drawing/2014/main" id="{EB8DCCD2-5883-41DB-B90E-E2499F23B57C}"/>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591EC2-4227-404F-98A1-1F67BC009166}"/>
              </a:ext>
            </a:extLst>
          </p:cNvPr>
          <p:cNvSpPr>
            <a:spLocks noGrp="1"/>
          </p:cNvSpPr>
          <p:nvPr>
            <p:ph type="ctrTitle"/>
          </p:nvPr>
        </p:nvSpPr>
        <p:spPr/>
        <p:txBody>
          <a:bodyPr>
            <a:normAutofit/>
          </a:bodyPr>
          <a:lstStyle/>
          <a:p>
            <a:r>
              <a:rPr lang="en-US" sz="4000" dirty="0"/>
              <a:t>Bitcoin</a:t>
            </a:r>
            <a:endParaRPr lang="en-US" sz="3200" dirty="0"/>
          </a:p>
        </p:txBody>
      </p:sp>
    </p:spTree>
    <p:extLst>
      <p:ext uri="{BB962C8B-B14F-4D97-AF65-F5344CB8AC3E}">
        <p14:creationId xmlns:p14="http://schemas.microsoft.com/office/powerpoint/2010/main" val="85909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p:cNvSpPr>
            <a:spLocks noGrp="1"/>
          </p:cNvSpPr>
          <p:nvPr>
            <p:ph idx="1"/>
          </p:nvPr>
        </p:nvSpPr>
        <p:spPr>
          <a:xfrm>
            <a:off x="419100" y="1397001"/>
            <a:ext cx="2264425" cy="3429000"/>
          </a:xfrm>
        </p:spPr>
        <p:txBody>
          <a:bodyPr>
            <a:normAutofit fontScale="92500" lnSpcReduction="10000"/>
          </a:bodyPr>
          <a:lstStyle/>
          <a:p>
            <a:r>
              <a:rPr lang="en-US" sz="1600" noProof="0" dirty="0"/>
              <a:t>A cryptocurrency operated on a p2p blockchain network</a:t>
            </a:r>
          </a:p>
          <a:p>
            <a:r>
              <a:rPr lang="en-US" sz="1600" noProof="0" dirty="0"/>
              <a:t>3 main types of participants</a:t>
            </a:r>
          </a:p>
          <a:p>
            <a:pPr lvl="2"/>
            <a:r>
              <a:rPr lang="en-US" sz="1200" noProof="0" dirty="0"/>
              <a:t>Users with wallets which contain keys to authenticate the transaction sent by the user using digital signature</a:t>
            </a:r>
          </a:p>
          <a:p>
            <a:pPr lvl="2"/>
            <a:r>
              <a:rPr lang="en-US" sz="1200" noProof="0" dirty="0"/>
              <a:t>Miners for producing blocks which store the validated transactions</a:t>
            </a:r>
          </a:p>
          <a:p>
            <a:pPr lvl="2"/>
            <a:r>
              <a:rPr lang="en-US" sz="1200" noProof="0" dirty="0"/>
              <a:t>Exchanges where users can trade bitcoin with other currencies</a:t>
            </a:r>
          </a:p>
        </p:txBody>
      </p:sp>
      <p:sp>
        <p:nvSpPr>
          <p:cNvPr id="4" name="Text Placeholder 3"/>
          <p:cNvSpPr>
            <a:spLocks noGrp="1"/>
          </p:cNvSpPr>
          <p:nvPr>
            <p:ph type="body" sz="quarter" idx="10"/>
          </p:nvPr>
        </p:nvSpPr>
        <p:spPr/>
        <p:txBody>
          <a:bodyPr>
            <a:normAutofit fontScale="85000" lnSpcReduction="20000"/>
          </a:bodyPr>
          <a:lstStyle/>
          <a:p>
            <a:r>
              <a:rPr lang="en-US" noProof="0" dirty="0"/>
              <a:t>First Cryptocurrency</a:t>
            </a:r>
          </a:p>
        </p:txBody>
      </p:sp>
      <p:sp>
        <p:nvSpPr>
          <p:cNvPr id="2" name="Title 1"/>
          <p:cNvSpPr>
            <a:spLocks noGrp="1"/>
          </p:cNvSpPr>
          <p:nvPr>
            <p:ph type="title"/>
          </p:nvPr>
        </p:nvSpPr>
        <p:spPr/>
        <p:txBody>
          <a:bodyPr>
            <a:normAutofit fontScale="90000"/>
          </a:bodyPr>
          <a:lstStyle/>
          <a:p>
            <a:r>
              <a:rPr lang="en-US" noProof="0" dirty="0"/>
              <a:t>Bitcoin</a:t>
            </a:r>
          </a:p>
        </p:txBody>
      </p:sp>
      <p:sp>
        <p:nvSpPr>
          <p:cNvPr id="10" name="Foliennummernplatzhalter 9">
            <a:extLst>
              <a:ext uri="{FF2B5EF4-FFF2-40B4-BE49-F238E27FC236}">
                <a16:creationId xmlns:a16="http://schemas.microsoft.com/office/drawing/2014/main" id="{AFA8ABCB-A99B-417F-9F6C-8CE5F7813F1A}"/>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11</a:t>
            </a:fld>
            <a:endParaRPr lang="en-AU" dirty="0"/>
          </a:p>
        </p:txBody>
      </p:sp>
      <p:pic>
        <p:nvPicPr>
          <p:cNvPr id="6" name="Picture 5" descr="Screen Shot 2015-06-25 at 3.47.34 pm.png"/>
          <p:cNvPicPr>
            <a:picLocks noChangeAspect="1"/>
          </p:cNvPicPr>
          <p:nvPr/>
        </p:nvPicPr>
        <p:blipFill rotWithShape="1">
          <a:blip r:embed="rId3" cstate="print">
            <a:extLst>
              <a:ext uri="{28A0092B-C50C-407E-A947-70E740481C1C}">
                <a14:useLocalDpi xmlns:a14="http://schemas.microsoft.com/office/drawing/2010/main" val="0"/>
              </a:ext>
            </a:extLst>
          </a:blip>
          <a:srcRect l="2773" t="2785" r="2491" b="5512"/>
          <a:stretch/>
        </p:blipFill>
        <p:spPr bwMode="auto">
          <a:xfrm>
            <a:off x="2683525" y="1321604"/>
            <a:ext cx="6353176" cy="34710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2881980" y="1053178"/>
            <a:ext cx="5691806" cy="254365"/>
          </a:xfrm>
          <a:prstGeom prst="rect">
            <a:avLst/>
          </a:prstGeom>
          <a:noFill/>
        </p:spPr>
        <p:txBody>
          <a:bodyPr wrap="square" rtlCol="0">
            <a:spAutoFit/>
          </a:bodyPr>
          <a:lstStyle/>
          <a:p>
            <a:r>
              <a:rPr lang="en-US" sz="1053" i="1" dirty="0"/>
              <a:t>Inventor: </a:t>
            </a:r>
            <a:r>
              <a:rPr lang="en-AU" sz="1053" i="1" dirty="0"/>
              <a:t>Satoshi Nakamoto (American? European? Denis Wright? Hal Finney?) </a:t>
            </a:r>
            <a:endParaRPr lang="en-US" sz="1053" i="1" dirty="0"/>
          </a:p>
        </p:txBody>
      </p:sp>
      <p:sp>
        <p:nvSpPr>
          <p:cNvPr id="8" name="Rectangle 7"/>
          <p:cNvSpPr/>
          <p:nvPr/>
        </p:nvSpPr>
        <p:spPr>
          <a:xfrm>
            <a:off x="2608351" y="4772603"/>
            <a:ext cx="5616624" cy="230832"/>
          </a:xfrm>
          <a:prstGeom prst="rect">
            <a:avLst/>
          </a:prstGeom>
        </p:spPr>
        <p:txBody>
          <a:bodyPr wrap="square">
            <a:spAutoFit/>
          </a:bodyPr>
          <a:lstStyle/>
          <a:p>
            <a:r>
              <a:rPr lang="en-US" sz="900" b="1" i="1" dirty="0"/>
              <a:t>Source: Andreas M.Antonopoulos, Mastering Bitcoin-Unlocking Digital Cryptocurrencies</a:t>
            </a:r>
          </a:p>
        </p:txBody>
      </p:sp>
    </p:spTree>
    <p:extLst>
      <p:ext uri="{BB962C8B-B14F-4D97-AF65-F5344CB8AC3E}">
        <p14:creationId xmlns:p14="http://schemas.microsoft.com/office/powerpoint/2010/main" val="425222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127FEF1-0651-46ED-9E8A-0604EDB6C16D}"/>
              </a:ext>
            </a:extLst>
          </p:cNvPr>
          <p:cNvSpPr>
            <a:spLocks noGrp="1"/>
          </p:cNvSpPr>
          <p:nvPr>
            <p:ph type="title"/>
          </p:nvPr>
        </p:nvSpPr>
        <p:spPr>
          <a:xfrm>
            <a:off x="648000" y="287999"/>
            <a:ext cx="6631640" cy="438442"/>
          </a:xfrm>
        </p:spPr>
        <p:txBody>
          <a:bodyPr>
            <a:normAutofit fontScale="90000"/>
          </a:bodyPr>
          <a:lstStyle/>
          <a:p>
            <a:r>
              <a:rPr lang="en-US" noProof="0" dirty="0"/>
              <a:t>Bitcoin</a:t>
            </a:r>
          </a:p>
        </p:txBody>
      </p:sp>
      <p:sp>
        <p:nvSpPr>
          <p:cNvPr id="5" name="Inhaltsplatzhalter 4">
            <a:extLst>
              <a:ext uri="{FF2B5EF4-FFF2-40B4-BE49-F238E27FC236}">
                <a16:creationId xmlns:a16="http://schemas.microsoft.com/office/drawing/2014/main" id="{D22D9F0C-5224-4AF2-891A-DF2CF3E792D0}"/>
              </a:ext>
            </a:extLst>
          </p:cNvPr>
          <p:cNvSpPr>
            <a:spLocks noGrp="1"/>
          </p:cNvSpPr>
          <p:nvPr>
            <p:ph idx="1"/>
          </p:nvPr>
        </p:nvSpPr>
        <p:spPr/>
        <p:txBody>
          <a:bodyPr/>
          <a:lstStyle/>
          <a:p>
            <a:endParaRPr lang="en-US"/>
          </a:p>
        </p:txBody>
      </p:sp>
      <p:sp>
        <p:nvSpPr>
          <p:cNvPr id="14" name="Foliennummernplatzhalter 13">
            <a:extLst>
              <a:ext uri="{FF2B5EF4-FFF2-40B4-BE49-F238E27FC236}">
                <a16:creationId xmlns:a16="http://schemas.microsoft.com/office/drawing/2014/main" id="{ADD1DC33-B4EB-43BB-B3A1-2C26115B09D8}"/>
              </a:ext>
            </a:extLst>
          </p:cNvPr>
          <p:cNvSpPr>
            <a:spLocks noGrp="1"/>
          </p:cNvSpPr>
          <p:nvPr>
            <p:ph type="sldNum" sz="quarter" idx="4"/>
          </p:nvPr>
        </p:nvSpPr>
        <p:spPr/>
        <p:txBody>
          <a:bodyPr/>
          <a:lstStyle/>
          <a:p>
            <a:fld id="{97F98C0B-273E-428A-ABCF-EBED2BA25188}" type="slidenum">
              <a:rPr lang="en-US" smtClean="0"/>
              <a:t>12</a:t>
            </a:fld>
            <a:endParaRPr lang="en-US"/>
          </a:p>
        </p:txBody>
      </p:sp>
      <p:pic>
        <p:nvPicPr>
          <p:cNvPr id="7" name="Picture 6" descr="Screen Shot 2015-06-25 at 3.47.34 pm.png"/>
          <p:cNvPicPr>
            <a:picLocks noChangeAspect="1"/>
          </p:cNvPicPr>
          <p:nvPr/>
        </p:nvPicPr>
        <p:blipFill rotWithShape="1">
          <a:blip r:embed="rId3" cstate="print">
            <a:extLst>
              <a:ext uri="{28A0092B-C50C-407E-A947-70E740481C1C}">
                <a14:useLocalDpi xmlns:a14="http://schemas.microsoft.com/office/drawing/2010/main" val="0"/>
              </a:ext>
            </a:extLst>
          </a:blip>
          <a:srcRect l="2773" t="2785" r="2491" b="5512"/>
          <a:stretch/>
        </p:blipFill>
        <p:spPr bwMode="auto">
          <a:xfrm>
            <a:off x="419100" y="1258874"/>
            <a:ext cx="7051145" cy="3852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267F362-6ABC-4F70-AFA6-A84243B53B9A}"/>
              </a:ext>
            </a:extLst>
          </p:cNvPr>
          <p:cNvSpPr txBox="1"/>
          <p:nvPr/>
        </p:nvSpPr>
        <p:spPr>
          <a:xfrm>
            <a:off x="2710232" y="1866218"/>
            <a:ext cx="1234440" cy="577081"/>
          </a:xfrm>
          <a:prstGeom prst="rect">
            <a:avLst/>
          </a:prstGeom>
          <a:solidFill>
            <a:schemeClr val="bg1"/>
          </a:solidFill>
          <a:ln w="19050">
            <a:solidFill>
              <a:schemeClr val="tx1"/>
            </a:solidFill>
          </a:ln>
        </p:spPr>
        <p:txBody>
          <a:bodyPr wrap="square" rtlCol="0">
            <a:spAutoFit/>
          </a:bodyPr>
          <a:lstStyle/>
          <a:p>
            <a:r>
              <a:rPr lang="de-DE" sz="1050" dirty="0"/>
              <a:t>Send 2 BTC from my account to Bob. </a:t>
            </a:r>
          </a:p>
          <a:p>
            <a:r>
              <a:rPr lang="de-DE" sz="1050" dirty="0">
                <a:solidFill>
                  <a:schemeClr val="bg1"/>
                </a:solidFill>
              </a:rPr>
              <a:t>Signed: Alice</a:t>
            </a:r>
            <a:endParaRPr lang="en-AU" sz="1050" dirty="0">
              <a:solidFill>
                <a:schemeClr val="bg1"/>
              </a:solidFill>
            </a:endParaRPr>
          </a:p>
        </p:txBody>
      </p:sp>
      <p:sp>
        <p:nvSpPr>
          <p:cNvPr id="4" name="TextBox 3">
            <a:extLst>
              <a:ext uri="{FF2B5EF4-FFF2-40B4-BE49-F238E27FC236}">
                <a16:creationId xmlns:a16="http://schemas.microsoft.com/office/drawing/2014/main" id="{A8CE0CB4-2621-4548-85DF-20610309A2FA}"/>
              </a:ext>
            </a:extLst>
          </p:cNvPr>
          <p:cNvSpPr txBox="1"/>
          <p:nvPr/>
        </p:nvSpPr>
        <p:spPr>
          <a:xfrm>
            <a:off x="7470245" y="1258874"/>
            <a:ext cx="1556189" cy="3785652"/>
          </a:xfrm>
          <a:prstGeom prst="rect">
            <a:avLst/>
          </a:prstGeom>
          <a:noFill/>
        </p:spPr>
        <p:txBody>
          <a:bodyPr wrap="square" rtlCol="0">
            <a:spAutoFit/>
          </a:bodyPr>
          <a:lstStyle/>
          <a:p>
            <a:r>
              <a:rPr lang="de-DE" sz="1200" dirty="0"/>
              <a:t>Users:</a:t>
            </a:r>
          </a:p>
          <a:p>
            <a:pPr marL="176213" indent="-176213">
              <a:buFont typeface="Arial" panose="020B0604020202020204" pitchFamily="34" charset="0"/>
              <a:buChar char="•"/>
            </a:pPr>
            <a:r>
              <a:rPr lang="de-DE" sz="1200" dirty="0"/>
              <a:t>create transactions,</a:t>
            </a:r>
          </a:p>
          <a:p>
            <a:pPr marL="176213" indent="-176213">
              <a:buFont typeface="Arial" panose="020B0604020202020204" pitchFamily="34" charset="0"/>
              <a:buChar char="•"/>
            </a:pPr>
            <a:r>
              <a:rPr lang="de-DE" sz="1200" dirty="0"/>
              <a:t>sign them, and </a:t>
            </a:r>
          </a:p>
          <a:p>
            <a:pPr marL="176213" indent="-176213">
              <a:buFont typeface="Arial" panose="020B0604020202020204" pitchFamily="34" charset="0"/>
              <a:buChar char="•"/>
            </a:pPr>
            <a:r>
              <a:rPr lang="de-DE" sz="1200" dirty="0"/>
              <a:t>announce them to network</a:t>
            </a:r>
          </a:p>
          <a:p>
            <a:r>
              <a:rPr lang="de-DE" sz="1200" dirty="0"/>
              <a:t>Miners:</a:t>
            </a:r>
          </a:p>
          <a:p>
            <a:pPr marL="176213" indent="-176213">
              <a:buFont typeface="Arial" panose="020B0604020202020204" pitchFamily="34" charset="0"/>
              <a:buChar char="•"/>
            </a:pPr>
            <a:r>
              <a:rPr lang="de-DE" sz="1200" dirty="0"/>
              <a:t>receive transactions</a:t>
            </a:r>
          </a:p>
          <a:p>
            <a:pPr marL="176213" indent="-176213">
              <a:buFont typeface="Arial" panose="020B0604020202020204" pitchFamily="34" charset="0"/>
              <a:buChar char="•"/>
            </a:pPr>
            <a:r>
              <a:rPr lang="de-DE" sz="1200" dirty="0"/>
              <a:t>include them in a new block,</a:t>
            </a:r>
          </a:p>
          <a:p>
            <a:pPr marL="176213" indent="-176213">
              <a:buFont typeface="Arial" panose="020B0604020202020204" pitchFamily="34" charset="0"/>
              <a:buChar char="•"/>
            </a:pPr>
            <a:r>
              <a:rPr lang="de-DE" sz="1200" dirty="0"/>
              <a:t>(try to) append the new block to the data structure</a:t>
            </a:r>
          </a:p>
          <a:p>
            <a:r>
              <a:rPr lang="de-DE" sz="1200" dirty="0"/>
              <a:t>When a transaction is part of the data structure, it has taken place (though it‘s a bit more complicated – more later).</a:t>
            </a:r>
            <a:endParaRPr lang="en-AU" sz="1200" dirty="0"/>
          </a:p>
        </p:txBody>
      </p:sp>
      <p:cxnSp>
        <p:nvCxnSpPr>
          <p:cNvPr id="6" name="Straight Arrow Connector 5">
            <a:extLst>
              <a:ext uri="{FF2B5EF4-FFF2-40B4-BE49-F238E27FC236}">
                <a16:creationId xmlns:a16="http://schemas.microsoft.com/office/drawing/2014/main" id="{D27C9E23-09DE-48A7-96FE-894BD95725C3}"/>
              </a:ext>
            </a:extLst>
          </p:cNvPr>
          <p:cNvCxnSpPr>
            <a:cxnSpLocks/>
            <a:endCxn id="3" idx="3"/>
          </p:cNvCxnSpPr>
          <p:nvPr/>
        </p:nvCxnSpPr>
        <p:spPr>
          <a:xfrm flipH="1">
            <a:off x="3944672" y="2154759"/>
            <a:ext cx="69237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0C4E6A3-BE1F-4704-8B47-0272E76E4891}"/>
              </a:ext>
            </a:extLst>
          </p:cNvPr>
          <p:cNvSpPr/>
          <p:nvPr/>
        </p:nvSpPr>
        <p:spPr>
          <a:xfrm>
            <a:off x="3253740" y="4467440"/>
            <a:ext cx="838200" cy="520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Rectangle 10">
            <a:extLst>
              <a:ext uri="{FF2B5EF4-FFF2-40B4-BE49-F238E27FC236}">
                <a16:creationId xmlns:a16="http://schemas.microsoft.com/office/drawing/2014/main" id="{F9542F0B-DD5B-49D4-AC49-E3464F263E7B}"/>
              </a:ext>
            </a:extLst>
          </p:cNvPr>
          <p:cNvSpPr/>
          <p:nvPr/>
        </p:nvSpPr>
        <p:spPr>
          <a:xfrm>
            <a:off x="483674" y="2183134"/>
            <a:ext cx="838200" cy="5770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Text Placeholder 3">
            <a:extLst>
              <a:ext uri="{FF2B5EF4-FFF2-40B4-BE49-F238E27FC236}">
                <a16:creationId xmlns:a16="http://schemas.microsoft.com/office/drawing/2014/main" id="{7FE0FE65-11AD-4C3C-9FD2-679D0CC6EE26}"/>
              </a:ext>
            </a:extLst>
          </p:cNvPr>
          <p:cNvSpPr txBox="1">
            <a:spLocks/>
          </p:cNvSpPr>
          <p:nvPr/>
        </p:nvSpPr>
        <p:spPr>
          <a:xfrm>
            <a:off x="648000" y="726441"/>
            <a:ext cx="6631640" cy="339832"/>
          </a:xfrm>
          <a:prstGeom prst="rect">
            <a:avLst/>
          </a:prstGeom>
        </p:spPr>
        <p:txBody>
          <a:bodyPr vert="horz" lIns="91440" tIns="45720" rIns="91440" bIns="45720" rtlCol="0" anchor="ctr"/>
          <a:lstStyle>
            <a:defPPr>
              <a:defRPr lang="en-US"/>
            </a:defPPr>
            <a:lvl1pPr marL="0" algn="l" defTabSz="713232" rtl="0" eaLnBrk="1" latinLnBrk="0" hangingPunct="1">
              <a:defRPr sz="10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en-AU" sz="2000" b="1" dirty="0">
                <a:solidFill>
                  <a:schemeClr val="tx1">
                    <a:lumMod val="75000"/>
                    <a:lumOff val="25000"/>
                  </a:schemeClr>
                </a:solidFill>
              </a:rPr>
              <a:t>Walkthrough </a:t>
            </a:r>
            <a:r>
              <a:rPr lang="en-AU" sz="2000" dirty="0">
                <a:solidFill>
                  <a:schemeClr val="tx1">
                    <a:lumMod val="75000"/>
                    <a:lumOff val="25000"/>
                  </a:schemeClr>
                </a:solidFill>
              </a:rPr>
              <a:t>(recap from Lecture 1)</a:t>
            </a:r>
          </a:p>
        </p:txBody>
      </p:sp>
    </p:spTree>
    <p:extLst>
      <p:ext uri="{BB962C8B-B14F-4D97-AF65-F5344CB8AC3E}">
        <p14:creationId xmlns:p14="http://schemas.microsoft.com/office/powerpoint/2010/main" val="331839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1" end="1"/>
                                            </p:txEl>
                                          </p:spTgt>
                                        </p:tgtEl>
                                        <p:attrNameLst>
                                          <p:attrName>style.color</p:attrName>
                                        </p:attrNameLst>
                                      </p:cBhvr>
                                      <p:to>
                                        <a:srgbClr val="000000"/>
                                      </p:to>
                                    </p:animClr>
                                    <p:animClr clrSpc="rgb" dir="cw">
                                      <p:cBhvr>
                                        <p:cTn id="19" dur="500" fill="hold"/>
                                        <p:tgtEl>
                                          <p:spTgt spid="3">
                                            <p:txEl>
                                              <p:pRg st="1" end="1"/>
                                            </p:txEl>
                                          </p:spTgt>
                                        </p:tgtEl>
                                        <p:attrNameLst>
                                          <p:attrName>fillcolor</p:attrName>
                                        </p:attrNameLst>
                                      </p:cBhvr>
                                      <p:to>
                                        <a:srgbClr val="000000"/>
                                      </p:to>
                                    </p:animClr>
                                    <p:set>
                                      <p:cBhvr>
                                        <p:cTn id="20" dur="500" fill="hold"/>
                                        <p:tgtEl>
                                          <p:spTgt spid="3">
                                            <p:txEl>
                                              <p:pRg st="1" end="1"/>
                                            </p:txEl>
                                          </p:spTgt>
                                        </p:tgtEl>
                                        <p:attrNameLst>
                                          <p:attrName>fill.type</p:attrName>
                                        </p:attrNameLst>
                                      </p:cBhvr>
                                      <p:to>
                                        <p:strVal val="solid"/>
                                      </p:to>
                                    </p:set>
                                    <p:set>
                                      <p:cBhvr>
                                        <p:cTn id="21" dur="500" fill="hold"/>
                                        <p:tgtEl>
                                          <p:spTgt spid="3">
                                            <p:txEl>
                                              <p:pRg st="1" end="1"/>
                                            </p:txEl>
                                          </p:spTgt>
                                        </p:tgtEl>
                                        <p:attrNameLst>
                                          <p:attrName>fill.on</p:attrName>
                                        </p:attrNameLst>
                                      </p:cBhvr>
                                      <p:to>
                                        <p:strVal val="true"/>
                                      </p:to>
                                    </p:set>
                                  </p:childTnLst>
                                </p:cTn>
                              </p:par>
                              <p:par>
                                <p:cTn id="22" presetID="1"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42" presetClass="path" presetSubtype="0" accel="50000" decel="50000" fill="hold" grpId="1" nodeType="withEffect">
                                  <p:stCondLst>
                                    <p:cond delay="0"/>
                                  </p:stCondLst>
                                  <p:childTnLst>
                                    <p:animMotion origin="layout" path="M 1.11111E-6 -3.33333E-6 L 0.16649 0.35667 " pathEditMode="relative" rAng="0" ptsTypes="AA">
                                      <p:cBhvr>
                                        <p:cTn id="33" dur="2000" fill="hold"/>
                                        <p:tgtEl>
                                          <p:spTgt spid="3">
                                            <p:bg/>
                                          </p:spTgt>
                                        </p:tgtEl>
                                        <p:attrNameLst>
                                          <p:attrName>ppt_x</p:attrName>
                                          <p:attrName>ppt_y</p:attrName>
                                        </p:attrNameLst>
                                      </p:cBhvr>
                                      <p:rCtr x="8316" y="17833"/>
                                    </p:animMotion>
                                  </p:childTnLst>
                                </p:cTn>
                              </p:par>
                              <p:par>
                                <p:cTn id="34" presetID="42" presetClass="path" presetSubtype="0" accel="50000" decel="50000" fill="hold" grpId="1" nodeType="withEffect">
                                  <p:stCondLst>
                                    <p:cond delay="0"/>
                                  </p:stCondLst>
                                  <p:childTnLst>
                                    <p:animMotion origin="layout" path="M -3.88889E-6 -1.11111E-6 L 0.1625 0.34667 " pathEditMode="relative" rAng="0" ptsTypes="AA">
                                      <p:cBhvr>
                                        <p:cTn id="35" dur="2000" fill="hold"/>
                                        <p:tgtEl>
                                          <p:spTgt spid="3">
                                            <p:txEl>
                                              <p:pRg st="0" end="0"/>
                                            </p:txEl>
                                          </p:spTgt>
                                        </p:tgtEl>
                                        <p:attrNameLst>
                                          <p:attrName>ppt_x</p:attrName>
                                          <p:attrName>ppt_y</p:attrName>
                                        </p:attrNameLst>
                                      </p:cBhvr>
                                      <p:rCtr x="8125" y="17333"/>
                                    </p:animMotion>
                                  </p:childTnLst>
                                </p:cTn>
                              </p:par>
                              <p:par>
                                <p:cTn id="36" presetID="42" presetClass="path" presetSubtype="0" accel="50000" decel="50000" fill="hold" grpId="1" nodeType="withEffect">
                                  <p:stCondLst>
                                    <p:cond delay="0"/>
                                  </p:stCondLst>
                                  <p:childTnLst>
                                    <p:animMotion origin="layout" path="M 2.77778E-7 4.44444E-6 L 0.1651 0.35388 " pathEditMode="relative" rAng="0" ptsTypes="AA">
                                      <p:cBhvr>
                                        <p:cTn id="37" dur="2000" fill="hold"/>
                                        <p:tgtEl>
                                          <p:spTgt spid="3">
                                            <p:txEl>
                                              <p:pRg st="1" end="1"/>
                                            </p:txEl>
                                          </p:spTgt>
                                        </p:tgtEl>
                                        <p:attrNameLst>
                                          <p:attrName>ppt_x</p:attrName>
                                          <p:attrName>ppt_y</p:attrName>
                                        </p:attrNameLst>
                                      </p:cBhvr>
                                      <p:rCtr x="8247" y="17694"/>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childTnLst>
                                </p:cTn>
                              </p:par>
                              <p:par>
                                <p:cTn id="48" presetID="1" presetClass="exit" presetSubtype="0" fill="hold" grpId="2" nodeType="withEffect">
                                  <p:stCondLst>
                                    <p:cond delay="0"/>
                                  </p:stCondLst>
                                  <p:childTnLst>
                                    <p:set>
                                      <p:cBhvr>
                                        <p:cTn id="49" dur="1" fill="hold">
                                          <p:stCondLst>
                                            <p:cond delay="0"/>
                                          </p:stCondLst>
                                        </p:cTn>
                                        <p:tgtEl>
                                          <p:spTgt spid="3">
                                            <p:txEl>
                                              <p:pRg st="0" end="0"/>
                                            </p:txEl>
                                          </p:spTgt>
                                        </p:tgtEl>
                                        <p:attrNameLst>
                                          <p:attrName>style.visibility</p:attrName>
                                        </p:attrNameLst>
                                      </p:cBhvr>
                                      <p:to>
                                        <p:strVal val="hidden"/>
                                      </p:to>
                                    </p:set>
                                  </p:childTnLst>
                                </p:cTn>
                              </p:par>
                              <p:par>
                                <p:cTn id="50" presetID="1" presetClass="exit" presetSubtype="0" fill="hold" grpId="2" nodeType="withEffect">
                                  <p:stCondLst>
                                    <p:cond delay="0"/>
                                  </p:stCondLst>
                                  <p:childTnLst>
                                    <p:set>
                                      <p:cBhvr>
                                        <p:cTn id="51" dur="1" fill="hold">
                                          <p:stCondLst>
                                            <p:cond delay="0"/>
                                          </p:stCondLst>
                                        </p:cTn>
                                        <p:tgtEl>
                                          <p:spTgt spid="3">
                                            <p:txEl>
                                              <p:pRg st="1" end="1"/>
                                            </p:txEl>
                                          </p:spTgt>
                                        </p:tgtEl>
                                        <p:attrNameLst>
                                          <p:attrName>style.visibility</p:attrName>
                                        </p:attrNameLst>
                                      </p:cBhvr>
                                      <p:to>
                                        <p:strVal val="hidden"/>
                                      </p:to>
                                    </p:set>
                                  </p:childTnLst>
                                </p:cTn>
                              </p:par>
                              <p:par>
                                <p:cTn id="52" presetID="1" presetClass="exit" presetSubtype="0" fill="hold" grpId="2" nodeType="withEffect">
                                  <p:stCondLst>
                                    <p:cond delay="0"/>
                                  </p:stCondLst>
                                  <p:childTnLst>
                                    <p:set>
                                      <p:cBhvr>
                                        <p:cTn id="53" dur="1" fill="hold">
                                          <p:stCondLst>
                                            <p:cond delay="0"/>
                                          </p:stCondLst>
                                        </p:cTn>
                                        <p:tgtEl>
                                          <p:spTgt spid="3">
                                            <p:bg/>
                                          </p:spTgt>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10"/>
                                        </p:tgtEl>
                                        <p:attrNameLst>
                                          <p:attrName>style.visibility</p:attrName>
                                        </p:attrNameLst>
                                      </p:cBhvr>
                                      <p:to>
                                        <p:strVal val="hidden"/>
                                      </p:to>
                                    </p:set>
                                  </p:childTnLst>
                                </p:cTn>
                              </p:par>
                              <p:par>
                                <p:cTn id="62" presetID="1"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childTnLst>
                                </p:cTn>
                              </p:par>
                              <p:par>
                                <p:cTn id="68" presetID="1" presetClass="exit" presetSubtype="0" fill="hold" grpId="1" nodeType="withEffect">
                                  <p:stCondLst>
                                    <p:cond delay="0"/>
                                  </p:stCondLst>
                                  <p:childTnLst>
                                    <p:set>
                                      <p:cBhvr>
                                        <p:cTn id="69"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3" grpId="1" uiExpand="1" build="allAtOnce" animBg="1"/>
      <p:bldP spid="3" grpId="2" uiExpand="1" build="allAtOnce" animBg="1"/>
      <p:bldP spid="10" grpId="0" animBg="1"/>
      <p:bldP spid="10" grpId="1" animBg="1"/>
      <p:bldP spid="11" grpId="0" animBg="1"/>
      <p:bldP spid="1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4CB62C04-167E-48C6-B5F3-7B30FC3AE25D}"/>
              </a:ext>
            </a:extLst>
          </p:cNvPr>
          <p:cNvSpPr>
            <a:spLocks noGrp="1"/>
          </p:cNvSpPr>
          <p:nvPr>
            <p:ph idx="1"/>
          </p:nvPr>
        </p:nvSpPr>
        <p:spPr/>
        <p:txBody>
          <a:bodyPr/>
          <a:lstStyle/>
          <a:p>
            <a:endParaRPr lang="en-AU"/>
          </a:p>
        </p:txBody>
      </p:sp>
      <p:sp>
        <p:nvSpPr>
          <p:cNvPr id="4" name="Text Placeholder 3"/>
          <p:cNvSpPr>
            <a:spLocks noGrp="1"/>
          </p:cNvSpPr>
          <p:nvPr>
            <p:ph type="body" sz="quarter" idx="10"/>
          </p:nvPr>
        </p:nvSpPr>
        <p:spPr/>
        <p:txBody>
          <a:bodyPr>
            <a:normAutofit fontScale="85000" lnSpcReduction="20000"/>
          </a:bodyPr>
          <a:lstStyle/>
          <a:p>
            <a:r>
              <a:rPr lang="en-US" noProof="0" dirty="0"/>
              <a:t>Network Distribution</a:t>
            </a:r>
          </a:p>
        </p:txBody>
      </p:sp>
      <p:sp>
        <p:nvSpPr>
          <p:cNvPr id="2" name="Title 1"/>
          <p:cNvSpPr>
            <a:spLocks noGrp="1"/>
          </p:cNvSpPr>
          <p:nvPr>
            <p:ph type="title"/>
          </p:nvPr>
        </p:nvSpPr>
        <p:spPr/>
        <p:txBody>
          <a:bodyPr>
            <a:normAutofit fontScale="90000"/>
          </a:bodyPr>
          <a:lstStyle/>
          <a:p>
            <a:r>
              <a:rPr lang="en-US" noProof="0" dirty="0"/>
              <a:t>Bitcoin</a:t>
            </a:r>
          </a:p>
        </p:txBody>
      </p:sp>
      <p:sp>
        <p:nvSpPr>
          <p:cNvPr id="7" name="Foliennummernplatzhalter 6">
            <a:extLst>
              <a:ext uri="{FF2B5EF4-FFF2-40B4-BE49-F238E27FC236}">
                <a16:creationId xmlns:a16="http://schemas.microsoft.com/office/drawing/2014/main" id="{B550F985-96ED-4C25-A1B0-BF63D9063463}"/>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13</a:t>
            </a:fld>
            <a:endParaRPr lang="en-AU" dirty="0"/>
          </a:p>
        </p:txBody>
      </p:sp>
      <p:sp>
        <p:nvSpPr>
          <p:cNvPr id="8" name="TextBox 7"/>
          <p:cNvSpPr txBox="1"/>
          <p:nvPr/>
        </p:nvSpPr>
        <p:spPr>
          <a:xfrm>
            <a:off x="576000" y="4851460"/>
            <a:ext cx="1311578" cy="230832"/>
          </a:xfrm>
          <a:prstGeom prst="rect">
            <a:avLst/>
          </a:prstGeom>
          <a:noFill/>
        </p:spPr>
        <p:txBody>
          <a:bodyPr wrap="none" rtlCol="0">
            <a:spAutoFit/>
          </a:bodyPr>
          <a:lstStyle/>
          <a:p>
            <a:r>
              <a:rPr lang="en-US" sz="900" b="1" i="1" dirty="0"/>
              <a:t>Source: bitnodes.21.co/</a:t>
            </a:r>
          </a:p>
        </p:txBody>
      </p:sp>
      <p:pic>
        <p:nvPicPr>
          <p:cNvPr id="5" name="Picture 4">
            <a:extLst>
              <a:ext uri="{FF2B5EF4-FFF2-40B4-BE49-F238E27FC236}">
                <a16:creationId xmlns:a16="http://schemas.microsoft.com/office/drawing/2014/main" id="{872B505F-142F-4555-B98F-3D44FE24BDD7}"/>
              </a:ext>
            </a:extLst>
          </p:cNvPr>
          <p:cNvPicPr>
            <a:picLocks noChangeAspect="1"/>
          </p:cNvPicPr>
          <p:nvPr/>
        </p:nvPicPr>
        <p:blipFill rotWithShape="1">
          <a:blip r:embed="rId3"/>
          <a:srcRect b="7655"/>
          <a:stretch/>
        </p:blipFill>
        <p:spPr>
          <a:xfrm>
            <a:off x="576000" y="1200376"/>
            <a:ext cx="7625302" cy="3652974"/>
          </a:xfrm>
          <a:prstGeom prst="rect">
            <a:avLst/>
          </a:prstGeom>
        </p:spPr>
      </p:pic>
    </p:spTree>
    <p:extLst>
      <p:ext uri="{BB962C8B-B14F-4D97-AF65-F5344CB8AC3E}">
        <p14:creationId xmlns:p14="http://schemas.microsoft.com/office/powerpoint/2010/main" val="1645755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p:cNvSpPr>
            <a:spLocks noGrp="1"/>
          </p:cNvSpPr>
          <p:nvPr>
            <p:ph idx="1"/>
          </p:nvPr>
        </p:nvSpPr>
        <p:spPr>
          <a:xfrm>
            <a:off x="648000" y="1371998"/>
            <a:ext cx="2113416" cy="3429000"/>
          </a:xfrm>
        </p:spPr>
        <p:txBody>
          <a:bodyPr>
            <a:normAutofit/>
          </a:bodyPr>
          <a:lstStyle/>
          <a:p>
            <a:r>
              <a:rPr lang="en-US" sz="1800" noProof="0" dirty="0"/>
              <a:t>Lowest: $0.05</a:t>
            </a:r>
          </a:p>
          <a:p>
            <a:r>
              <a:rPr lang="en-US" sz="1800" noProof="0" dirty="0"/>
              <a:t>Highest: ~$</a:t>
            </a:r>
            <a:r>
              <a:rPr lang="en-US" sz="1800" dirty="0"/>
              <a:t>57</a:t>
            </a:r>
            <a:r>
              <a:rPr lang="en-US" sz="1800" noProof="0" dirty="0"/>
              <a:t>,000</a:t>
            </a:r>
          </a:p>
          <a:p>
            <a:r>
              <a:rPr lang="en-US" sz="1800" noProof="0" dirty="0"/>
              <a:t>Now: ~$56,000</a:t>
            </a:r>
          </a:p>
          <a:p>
            <a:r>
              <a:rPr lang="en-US" sz="1800" noProof="0" dirty="0"/>
              <a:t>Not stable</a:t>
            </a:r>
          </a:p>
        </p:txBody>
      </p:sp>
      <p:sp>
        <p:nvSpPr>
          <p:cNvPr id="4" name="Text Placeholder 3"/>
          <p:cNvSpPr>
            <a:spLocks noGrp="1"/>
          </p:cNvSpPr>
          <p:nvPr>
            <p:ph type="body" sz="quarter" idx="10"/>
          </p:nvPr>
        </p:nvSpPr>
        <p:spPr/>
        <p:txBody>
          <a:bodyPr>
            <a:normAutofit fontScale="85000" lnSpcReduction="20000"/>
          </a:bodyPr>
          <a:lstStyle/>
          <a:p>
            <a:r>
              <a:rPr lang="en-US" noProof="0" dirty="0"/>
              <a:t>Exchange rate to US$</a:t>
            </a:r>
          </a:p>
        </p:txBody>
      </p:sp>
      <p:sp>
        <p:nvSpPr>
          <p:cNvPr id="2" name="Title 1"/>
          <p:cNvSpPr>
            <a:spLocks noGrp="1"/>
          </p:cNvSpPr>
          <p:nvPr>
            <p:ph type="title"/>
          </p:nvPr>
        </p:nvSpPr>
        <p:spPr/>
        <p:txBody>
          <a:bodyPr>
            <a:normAutofit fontScale="90000"/>
          </a:bodyPr>
          <a:lstStyle/>
          <a:p>
            <a:r>
              <a:rPr lang="en-US" noProof="0" dirty="0"/>
              <a:t>Bitcoin</a:t>
            </a:r>
          </a:p>
        </p:txBody>
      </p:sp>
      <p:sp>
        <p:nvSpPr>
          <p:cNvPr id="9" name="Foliennummernplatzhalter 8">
            <a:extLst>
              <a:ext uri="{FF2B5EF4-FFF2-40B4-BE49-F238E27FC236}">
                <a16:creationId xmlns:a16="http://schemas.microsoft.com/office/drawing/2014/main" id="{8C53B69B-EDF3-424B-9165-154C74F10FF7}"/>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14</a:t>
            </a:fld>
            <a:endParaRPr lang="en-AU" dirty="0"/>
          </a:p>
        </p:txBody>
      </p:sp>
      <p:sp>
        <p:nvSpPr>
          <p:cNvPr id="7" name="TextBox 6"/>
          <p:cNvSpPr txBox="1"/>
          <p:nvPr/>
        </p:nvSpPr>
        <p:spPr>
          <a:xfrm>
            <a:off x="2761416" y="4515924"/>
            <a:ext cx="2294218" cy="230832"/>
          </a:xfrm>
          <a:prstGeom prst="rect">
            <a:avLst/>
          </a:prstGeom>
          <a:noFill/>
        </p:spPr>
        <p:txBody>
          <a:bodyPr wrap="none" rtlCol="0">
            <a:spAutoFit/>
          </a:bodyPr>
          <a:lstStyle/>
          <a:p>
            <a:r>
              <a:rPr lang="en-US" sz="900" b="1" i="1" dirty="0"/>
              <a:t>Source: 99bitcoins.com/price-chart-history/ </a:t>
            </a:r>
          </a:p>
        </p:txBody>
      </p:sp>
      <p:pic>
        <p:nvPicPr>
          <p:cNvPr id="6" name="Picture 5">
            <a:extLst>
              <a:ext uri="{FF2B5EF4-FFF2-40B4-BE49-F238E27FC236}">
                <a16:creationId xmlns:a16="http://schemas.microsoft.com/office/drawing/2014/main" id="{3572965B-7C08-4F09-9067-DB5EA319AB08}"/>
              </a:ext>
            </a:extLst>
          </p:cNvPr>
          <p:cNvPicPr>
            <a:picLocks noChangeAspect="1"/>
          </p:cNvPicPr>
          <p:nvPr/>
        </p:nvPicPr>
        <p:blipFill>
          <a:blip r:embed="rId3"/>
          <a:stretch>
            <a:fillRect/>
          </a:stretch>
        </p:blipFill>
        <p:spPr>
          <a:xfrm>
            <a:off x="2809266" y="1290995"/>
            <a:ext cx="5894553" cy="2579372"/>
          </a:xfrm>
          <a:prstGeom prst="rect">
            <a:avLst/>
          </a:prstGeom>
        </p:spPr>
      </p:pic>
    </p:spTree>
    <p:extLst>
      <p:ext uri="{BB962C8B-B14F-4D97-AF65-F5344CB8AC3E}">
        <p14:creationId xmlns:p14="http://schemas.microsoft.com/office/powerpoint/2010/main" val="175858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400" noProof="0" dirty="0"/>
              <a:t>Total supply: 21 million</a:t>
            </a:r>
          </a:p>
          <a:p>
            <a:r>
              <a:rPr lang="en-US" sz="2400" noProof="0" dirty="0"/>
              <a:t>New BTCs are issued during the mining process</a:t>
            </a:r>
          </a:p>
          <a:p>
            <a:pPr lvl="2"/>
            <a:r>
              <a:rPr lang="en-US" sz="1800" noProof="0" dirty="0"/>
              <a:t>New BTCs are rewarded to the miner who create the valid block. </a:t>
            </a:r>
          </a:p>
          <a:p>
            <a:pPr lvl="2"/>
            <a:r>
              <a:rPr lang="en-US" sz="1800" noProof="0" dirty="0"/>
              <a:t>The reward is halving every 210,000 blocks.</a:t>
            </a:r>
          </a:p>
          <a:p>
            <a:pPr lvl="2"/>
            <a:r>
              <a:rPr lang="en-US" sz="1800" noProof="0" dirty="0"/>
              <a:t>Reward (since 2016): 6.25 BTC (initially, 50 BTC) </a:t>
            </a:r>
          </a:p>
          <a:p>
            <a:pPr lvl="2"/>
            <a:r>
              <a:rPr lang="en-US" sz="1800" noProof="0" dirty="0"/>
              <a:t>Minting in Bitcoin will run out in 2140, when no more new BTC being issued.</a:t>
            </a:r>
          </a:p>
        </p:txBody>
      </p:sp>
      <p:sp>
        <p:nvSpPr>
          <p:cNvPr id="7" name="Text Placeholder 6"/>
          <p:cNvSpPr>
            <a:spLocks noGrp="1"/>
          </p:cNvSpPr>
          <p:nvPr>
            <p:ph type="body" sz="quarter" idx="10"/>
          </p:nvPr>
        </p:nvSpPr>
        <p:spPr/>
        <p:txBody>
          <a:bodyPr>
            <a:normAutofit fontScale="85000" lnSpcReduction="20000"/>
          </a:bodyPr>
          <a:lstStyle/>
          <a:p>
            <a:r>
              <a:rPr lang="en-US" noProof="0" dirty="0"/>
              <a:t>Deflationary Cryptocurrency</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93C8F23E-4F11-4A35-869A-7DE3B91BA00F}"/>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15</a:t>
            </a:fld>
            <a:endParaRPr lang="en-AU" dirty="0"/>
          </a:p>
        </p:txBody>
      </p:sp>
    </p:spTree>
    <p:extLst>
      <p:ext uri="{BB962C8B-B14F-4D97-AF65-F5344CB8AC3E}">
        <p14:creationId xmlns:p14="http://schemas.microsoft.com/office/powerpoint/2010/main" val="1670510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5"/>
          <p:cNvSpPr>
            <a:spLocks noGrp="1"/>
          </p:cNvSpPr>
          <p:nvPr>
            <p:ph idx="1"/>
          </p:nvPr>
        </p:nvSpPr>
        <p:spPr/>
        <p:txBody>
          <a:bodyPr/>
          <a:lstStyle/>
          <a:p>
            <a:r>
              <a:rPr lang="en-US" noProof="0" dirty="0"/>
              <a:t>Hash function</a:t>
            </a:r>
          </a:p>
          <a:p>
            <a:pPr lvl="2"/>
            <a:r>
              <a:rPr lang="en-US" noProof="0" dirty="0"/>
              <a:t>Map data of arbitrary size to data of fixed size</a:t>
            </a:r>
          </a:p>
          <a:p>
            <a:pPr lvl="2"/>
            <a:r>
              <a:rPr lang="en-US" noProof="0" dirty="0"/>
              <a:t>One-way function –easy to compute but hard to invert –collision free</a:t>
            </a:r>
          </a:p>
          <a:p>
            <a:endParaRPr lang="en-US" noProof="0" dirty="0"/>
          </a:p>
        </p:txBody>
      </p:sp>
      <p:sp>
        <p:nvSpPr>
          <p:cNvPr id="7" name="Text Placeholder 6"/>
          <p:cNvSpPr>
            <a:spLocks noGrp="1"/>
          </p:cNvSpPr>
          <p:nvPr>
            <p:ph type="body" sz="quarter" idx="10"/>
          </p:nvPr>
        </p:nvSpPr>
        <p:spPr/>
        <p:txBody>
          <a:bodyPr>
            <a:normAutofit fontScale="85000" lnSpcReduction="20000"/>
          </a:bodyPr>
          <a:lstStyle/>
          <a:p>
            <a:r>
              <a:rPr lang="en-US" noProof="0" dirty="0"/>
              <a:t>SHA-256 Hash Function</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C759015A-DF57-4825-947B-0BAC1DE43268}"/>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16</a:t>
            </a:fld>
            <a:endParaRPr lang="en-AU"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623" y="2397267"/>
            <a:ext cx="6858000" cy="2591686"/>
          </a:xfrm>
          <a:prstGeom prst="rect">
            <a:avLst/>
          </a:prstGeom>
        </p:spPr>
      </p:pic>
    </p:spTree>
    <p:extLst>
      <p:ext uri="{BB962C8B-B14F-4D97-AF65-F5344CB8AC3E}">
        <p14:creationId xmlns:p14="http://schemas.microsoft.com/office/powerpoint/2010/main" val="264986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ED0F56A-FA0C-47A5-90F8-659D65362D02}"/>
              </a:ext>
            </a:extLst>
          </p:cNvPr>
          <p:cNvSpPr>
            <a:spLocks noGrp="1"/>
          </p:cNvSpPr>
          <p:nvPr>
            <p:ph idx="1"/>
          </p:nvPr>
        </p:nvSpPr>
        <p:spPr>
          <a:xfrm>
            <a:off x="648000" y="1397001"/>
            <a:ext cx="7867350" cy="3806766"/>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Time between blocks, called </a:t>
            </a:r>
            <a:r>
              <a:rPr lang="en-US" i="1" dirty="0"/>
              <a:t>inter-block time</a:t>
            </a:r>
            <a:r>
              <a:rPr lang="en-US" dirty="0"/>
              <a:t>, is on average 10 minutes </a:t>
            </a:r>
            <a:r>
              <a:rPr lang="en-US" dirty="0">
                <a:sym typeface="Wingdings" panose="05000000000000000000" pitchFamily="2" charset="2"/>
              </a:rPr>
              <a:t> </a:t>
            </a:r>
            <a:r>
              <a:rPr lang="en-US" dirty="0"/>
              <a:t>But variation of times is high</a:t>
            </a:r>
          </a:p>
        </p:txBody>
      </p:sp>
      <p:sp>
        <p:nvSpPr>
          <p:cNvPr id="7" name="Text Placeholder 6"/>
          <p:cNvSpPr>
            <a:spLocks noGrp="1"/>
          </p:cNvSpPr>
          <p:nvPr>
            <p:ph type="body" sz="quarter" idx="10"/>
          </p:nvPr>
        </p:nvSpPr>
        <p:spPr/>
        <p:txBody>
          <a:bodyPr>
            <a:normAutofit fontScale="85000" lnSpcReduction="20000"/>
          </a:bodyPr>
          <a:lstStyle/>
          <a:p>
            <a:r>
              <a:rPr lang="en-US" noProof="0" dirty="0"/>
              <a:t>Linked list with hash pointer</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6C4FBC00-97F1-4970-BB2C-2248A58D08DB}"/>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17</a:t>
            </a:fld>
            <a:endParaRPr lang="en-AU" dirty="0"/>
          </a:p>
        </p:txBody>
      </p:sp>
      <p:sp>
        <p:nvSpPr>
          <p:cNvPr id="11" name="Rectangle 10"/>
          <p:cNvSpPr/>
          <p:nvPr/>
        </p:nvSpPr>
        <p:spPr>
          <a:xfrm>
            <a:off x="1153766" y="2547036"/>
            <a:ext cx="1890210" cy="135015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053" dirty="0"/>
          </a:p>
        </p:txBody>
      </p:sp>
      <p:sp>
        <p:nvSpPr>
          <p:cNvPr id="12" name="Rectangle 11"/>
          <p:cNvSpPr/>
          <p:nvPr/>
        </p:nvSpPr>
        <p:spPr>
          <a:xfrm>
            <a:off x="1281591" y="3087096"/>
            <a:ext cx="1654372" cy="70207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dirty="0">
                <a:solidFill>
                  <a:schemeClr val="tx1"/>
                </a:solidFill>
              </a:rPr>
              <a:t>Transactions</a:t>
            </a:r>
          </a:p>
          <a:p>
            <a:pPr algn="ctr"/>
            <a:r>
              <a:rPr lang="en-AU" sz="1500" dirty="0">
                <a:solidFill>
                  <a:schemeClr val="tx1"/>
                </a:solidFill>
              </a:rPr>
              <a:t>⁞</a:t>
            </a:r>
          </a:p>
        </p:txBody>
      </p:sp>
      <p:sp>
        <p:nvSpPr>
          <p:cNvPr id="13" name="Rectangle 12"/>
          <p:cNvSpPr/>
          <p:nvPr/>
        </p:nvSpPr>
        <p:spPr>
          <a:xfrm>
            <a:off x="1281592" y="2692051"/>
            <a:ext cx="1654371" cy="3950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b="1" dirty="0">
                <a:solidFill>
                  <a:schemeClr val="tx1"/>
                </a:solidFill>
              </a:rPr>
              <a:t>      </a:t>
            </a:r>
            <a:r>
              <a:rPr lang="en-AU" sz="1053" dirty="0">
                <a:solidFill>
                  <a:schemeClr val="tx1"/>
                </a:solidFill>
              </a:rPr>
              <a:t>of previous block</a:t>
            </a:r>
          </a:p>
        </p:txBody>
      </p:sp>
      <p:sp>
        <p:nvSpPr>
          <p:cNvPr id="14" name="TextBox 13"/>
          <p:cNvSpPr txBox="1"/>
          <p:nvPr/>
        </p:nvSpPr>
        <p:spPr>
          <a:xfrm>
            <a:off x="6932408" y="1807955"/>
            <a:ext cx="486054" cy="323165"/>
          </a:xfrm>
          <a:prstGeom prst="rect">
            <a:avLst/>
          </a:prstGeom>
          <a:noFill/>
        </p:spPr>
        <p:txBody>
          <a:bodyPr wrap="square" rtlCol="0">
            <a:spAutoFit/>
          </a:bodyPr>
          <a:lstStyle/>
          <a:p>
            <a:r>
              <a:rPr lang="en-US" sz="1500" b="1" dirty="0"/>
              <a:t>H( )</a:t>
            </a:r>
          </a:p>
        </p:txBody>
      </p:sp>
      <p:sp>
        <p:nvSpPr>
          <p:cNvPr id="15" name="Rectangle 14"/>
          <p:cNvSpPr/>
          <p:nvPr/>
        </p:nvSpPr>
        <p:spPr>
          <a:xfrm>
            <a:off x="3314006" y="2547036"/>
            <a:ext cx="1890210" cy="135015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053" dirty="0"/>
          </a:p>
        </p:txBody>
      </p:sp>
      <p:sp>
        <p:nvSpPr>
          <p:cNvPr id="16" name="Rectangle 15"/>
          <p:cNvSpPr/>
          <p:nvPr/>
        </p:nvSpPr>
        <p:spPr>
          <a:xfrm>
            <a:off x="3441831" y="3087096"/>
            <a:ext cx="1654372" cy="70207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dirty="0">
                <a:solidFill>
                  <a:schemeClr val="tx1"/>
                </a:solidFill>
              </a:rPr>
              <a:t>Transactions</a:t>
            </a:r>
          </a:p>
          <a:p>
            <a:pPr algn="ctr"/>
            <a:r>
              <a:rPr lang="en-AU" sz="1500" dirty="0">
                <a:solidFill>
                  <a:schemeClr val="tx1"/>
                </a:solidFill>
              </a:rPr>
              <a:t>⁞</a:t>
            </a:r>
          </a:p>
        </p:txBody>
      </p:sp>
      <p:sp>
        <p:nvSpPr>
          <p:cNvPr id="17" name="Rectangle 16"/>
          <p:cNvSpPr/>
          <p:nvPr/>
        </p:nvSpPr>
        <p:spPr>
          <a:xfrm>
            <a:off x="3441832" y="2692051"/>
            <a:ext cx="1654371" cy="3950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b="1" dirty="0">
                <a:solidFill>
                  <a:schemeClr val="tx1"/>
                </a:solidFill>
              </a:rPr>
              <a:t>     </a:t>
            </a:r>
            <a:r>
              <a:rPr lang="en-AU" sz="1053" dirty="0">
                <a:solidFill>
                  <a:schemeClr val="tx1"/>
                </a:solidFill>
              </a:rPr>
              <a:t>of previous block</a:t>
            </a:r>
          </a:p>
        </p:txBody>
      </p:sp>
      <p:sp>
        <p:nvSpPr>
          <p:cNvPr id="18" name="Rectangle 17"/>
          <p:cNvSpPr/>
          <p:nvPr/>
        </p:nvSpPr>
        <p:spPr>
          <a:xfrm>
            <a:off x="5454431" y="2564039"/>
            <a:ext cx="1890210" cy="135015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053" dirty="0"/>
          </a:p>
        </p:txBody>
      </p:sp>
      <p:sp>
        <p:nvSpPr>
          <p:cNvPr id="19" name="Rectangle 18"/>
          <p:cNvSpPr/>
          <p:nvPr/>
        </p:nvSpPr>
        <p:spPr>
          <a:xfrm>
            <a:off x="5582257" y="3104099"/>
            <a:ext cx="1654372" cy="70207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dirty="0">
                <a:solidFill>
                  <a:schemeClr val="tx1"/>
                </a:solidFill>
              </a:rPr>
              <a:t>Transactions</a:t>
            </a:r>
          </a:p>
          <a:p>
            <a:pPr algn="ctr"/>
            <a:r>
              <a:rPr lang="en-AU" sz="1500" dirty="0">
                <a:solidFill>
                  <a:schemeClr val="tx1"/>
                </a:solidFill>
              </a:rPr>
              <a:t>⁞</a:t>
            </a:r>
          </a:p>
        </p:txBody>
      </p:sp>
      <p:sp>
        <p:nvSpPr>
          <p:cNvPr id="20" name="Rectangle 19"/>
          <p:cNvSpPr/>
          <p:nvPr/>
        </p:nvSpPr>
        <p:spPr>
          <a:xfrm>
            <a:off x="5582258" y="2709054"/>
            <a:ext cx="1654371" cy="3950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dirty="0">
                <a:solidFill>
                  <a:schemeClr val="tx1"/>
                </a:solidFill>
              </a:rPr>
              <a:t>      of previous block</a:t>
            </a:r>
          </a:p>
        </p:txBody>
      </p:sp>
      <p:sp>
        <p:nvSpPr>
          <p:cNvPr id="21" name="Rectangle 20"/>
          <p:cNvSpPr/>
          <p:nvPr/>
        </p:nvSpPr>
        <p:spPr>
          <a:xfrm>
            <a:off x="937742" y="1699943"/>
            <a:ext cx="1404156" cy="4320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b="1" dirty="0"/>
              <a:t>Genesis Block</a:t>
            </a:r>
          </a:p>
        </p:txBody>
      </p:sp>
      <p:cxnSp>
        <p:nvCxnSpPr>
          <p:cNvPr id="22" name="Elbow Connector 21"/>
          <p:cNvCxnSpPr>
            <a:stCxn id="14" idx="2"/>
            <a:endCxn id="18" idx="3"/>
          </p:cNvCxnSpPr>
          <p:nvPr/>
        </p:nvCxnSpPr>
        <p:spPr>
          <a:xfrm rot="16200000" flipH="1">
            <a:off x="6706041" y="2600514"/>
            <a:ext cx="1107994" cy="169206"/>
          </a:xfrm>
          <a:prstGeom prst="bentConnector4">
            <a:avLst>
              <a:gd name="adj1" fmla="val 19536"/>
              <a:gd name="adj2" fmla="val 278729"/>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3" name="Elbow Connector 22"/>
          <p:cNvCxnSpPr>
            <a:stCxn id="24" idx="0"/>
            <a:endCxn id="15" idx="3"/>
          </p:cNvCxnSpPr>
          <p:nvPr/>
        </p:nvCxnSpPr>
        <p:spPr>
          <a:xfrm rot="16200000" flipH="1" flipV="1">
            <a:off x="5290242" y="2687067"/>
            <a:ext cx="449017" cy="621069"/>
          </a:xfrm>
          <a:prstGeom prst="bentConnector4">
            <a:avLst>
              <a:gd name="adj1" fmla="val -50911"/>
              <a:gd name="adj2" fmla="val 69565"/>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sp>
        <p:nvSpPr>
          <p:cNvPr id="24" name="TextBox 23"/>
          <p:cNvSpPr txBox="1"/>
          <p:nvPr/>
        </p:nvSpPr>
        <p:spPr>
          <a:xfrm>
            <a:off x="5582258" y="2773094"/>
            <a:ext cx="486054" cy="254365"/>
          </a:xfrm>
          <a:prstGeom prst="rect">
            <a:avLst/>
          </a:prstGeom>
          <a:noFill/>
        </p:spPr>
        <p:txBody>
          <a:bodyPr wrap="square" rtlCol="0">
            <a:spAutoFit/>
          </a:bodyPr>
          <a:lstStyle/>
          <a:p>
            <a:r>
              <a:rPr lang="en-US" sz="1053" b="1" dirty="0"/>
              <a:t>H( )</a:t>
            </a:r>
          </a:p>
        </p:txBody>
      </p:sp>
      <p:sp>
        <p:nvSpPr>
          <p:cNvPr id="25" name="TextBox 24"/>
          <p:cNvSpPr txBox="1"/>
          <p:nvPr/>
        </p:nvSpPr>
        <p:spPr>
          <a:xfrm>
            <a:off x="3422018" y="2773094"/>
            <a:ext cx="432048" cy="254365"/>
          </a:xfrm>
          <a:prstGeom prst="rect">
            <a:avLst/>
          </a:prstGeom>
          <a:noFill/>
        </p:spPr>
        <p:txBody>
          <a:bodyPr wrap="square" rtlCol="0">
            <a:spAutoFit/>
          </a:bodyPr>
          <a:lstStyle/>
          <a:p>
            <a:r>
              <a:rPr lang="en-US" sz="1053" b="1" dirty="0"/>
              <a:t>H( )</a:t>
            </a:r>
          </a:p>
        </p:txBody>
      </p:sp>
      <p:cxnSp>
        <p:nvCxnSpPr>
          <p:cNvPr id="26" name="Elbow Connector 25"/>
          <p:cNvCxnSpPr>
            <a:stCxn id="25" idx="0"/>
            <a:endCxn id="11" idx="3"/>
          </p:cNvCxnSpPr>
          <p:nvPr/>
        </p:nvCxnSpPr>
        <p:spPr>
          <a:xfrm rot="16200000" flipH="1" flipV="1">
            <a:off x="3116500" y="2700569"/>
            <a:ext cx="449017" cy="594066"/>
          </a:xfrm>
          <a:prstGeom prst="bentConnector4">
            <a:avLst>
              <a:gd name="adj1" fmla="val -50911"/>
              <a:gd name="adj2" fmla="val 68182"/>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sp>
        <p:nvSpPr>
          <p:cNvPr id="27" name="TextBox 26"/>
          <p:cNvSpPr txBox="1"/>
          <p:nvPr/>
        </p:nvSpPr>
        <p:spPr>
          <a:xfrm>
            <a:off x="1261778" y="2773094"/>
            <a:ext cx="432048" cy="254365"/>
          </a:xfrm>
          <a:prstGeom prst="rect">
            <a:avLst/>
          </a:prstGeom>
          <a:noFill/>
        </p:spPr>
        <p:txBody>
          <a:bodyPr wrap="square" rtlCol="0">
            <a:spAutoFit/>
          </a:bodyPr>
          <a:lstStyle/>
          <a:p>
            <a:r>
              <a:rPr lang="en-US" sz="1053" b="1" dirty="0"/>
              <a:t>H( )</a:t>
            </a:r>
          </a:p>
        </p:txBody>
      </p:sp>
      <p:cxnSp>
        <p:nvCxnSpPr>
          <p:cNvPr id="28" name="Elbow Connector 27"/>
          <p:cNvCxnSpPr>
            <a:stCxn id="27" idx="0"/>
            <a:endCxn id="21" idx="2"/>
          </p:cNvCxnSpPr>
          <p:nvPr/>
        </p:nvCxnSpPr>
        <p:spPr>
          <a:xfrm rot="5400000" flipH="1" flipV="1">
            <a:off x="1238260" y="2371534"/>
            <a:ext cx="641103" cy="162018"/>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pic>
        <p:nvPicPr>
          <p:cNvPr id="29" name="Picture 28" descr="143221584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1838" y="3158105"/>
            <a:ext cx="573900" cy="573900"/>
          </a:xfrm>
          <a:prstGeom prst="rect">
            <a:avLst/>
          </a:prstGeom>
        </p:spPr>
      </p:pic>
      <p:pic>
        <p:nvPicPr>
          <p:cNvPr id="30" name="Picture 29" descr="143221584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4006" y="2726057"/>
            <a:ext cx="573900" cy="573900"/>
          </a:xfrm>
          <a:prstGeom prst="rect">
            <a:avLst/>
          </a:prstGeom>
        </p:spPr>
      </p:pic>
      <p:pic>
        <p:nvPicPr>
          <p:cNvPr id="31" name="Picture 30" descr="143221584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4246" y="2726057"/>
            <a:ext cx="573900" cy="573900"/>
          </a:xfrm>
          <a:prstGeom prst="rect">
            <a:avLst/>
          </a:prstGeom>
        </p:spPr>
      </p:pic>
    </p:spTree>
    <p:extLst>
      <p:ext uri="{BB962C8B-B14F-4D97-AF65-F5344CB8AC3E}">
        <p14:creationId xmlns:p14="http://schemas.microsoft.com/office/powerpoint/2010/main" val="293004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noProof="0" dirty="0"/>
              <a:t>Merkle Tree: Binary tree built using the hash function</a:t>
            </a:r>
          </a:p>
          <a:p>
            <a:pPr lvl="2"/>
            <a:endParaRPr lang="en-US" noProof="0" dirty="0"/>
          </a:p>
        </p:txBody>
      </p:sp>
      <p:sp>
        <p:nvSpPr>
          <p:cNvPr id="7" name="Text Placeholder 6"/>
          <p:cNvSpPr>
            <a:spLocks noGrp="1"/>
          </p:cNvSpPr>
          <p:nvPr>
            <p:ph type="body" sz="quarter" idx="10"/>
          </p:nvPr>
        </p:nvSpPr>
        <p:spPr/>
        <p:txBody>
          <a:bodyPr>
            <a:normAutofit fontScale="85000" lnSpcReduction="20000"/>
          </a:bodyPr>
          <a:lstStyle/>
          <a:p>
            <a:r>
              <a:rPr lang="en-US" noProof="0" dirty="0"/>
              <a:t>Block – Container of Transactions</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697C88FC-645B-4330-A421-D620DB9313FB}"/>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18</a:t>
            </a:fld>
            <a:endParaRPr lang="en-AU" dirty="0"/>
          </a:p>
        </p:txBody>
      </p:sp>
      <p:sp>
        <p:nvSpPr>
          <p:cNvPr id="8" name="Rectangle 7"/>
          <p:cNvSpPr/>
          <p:nvPr/>
        </p:nvSpPr>
        <p:spPr>
          <a:xfrm>
            <a:off x="1388790" y="3962300"/>
            <a:ext cx="540060" cy="3780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b="1" dirty="0"/>
              <a:t>Tx</a:t>
            </a:r>
            <a:r>
              <a:rPr lang="en-AU" sz="1053" b="1" baseline="-25000" dirty="0"/>
              <a:t>1</a:t>
            </a:r>
            <a:endParaRPr lang="en-AU" sz="1053" b="1" dirty="0"/>
          </a:p>
        </p:txBody>
      </p:sp>
      <p:sp>
        <p:nvSpPr>
          <p:cNvPr id="9" name="Rectangle 8"/>
          <p:cNvSpPr/>
          <p:nvPr/>
        </p:nvSpPr>
        <p:spPr>
          <a:xfrm>
            <a:off x="2144874" y="3962300"/>
            <a:ext cx="540060" cy="3780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b="1" dirty="0"/>
              <a:t>Tx</a:t>
            </a:r>
            <a:r>
              <a:rPr lang="en-US" altLang="zh-CN" sz="1053" b="1" baseline="-25000" dirty="0"/>
              <a:t>2</a:t>
            </a:r>
            <a:endParaRPr lang="en-AU" sz="1053" b="1" dirty="0"/>
          </a:p>
        </p:txBody>
      </p:sp>
      <p:sp>
        <p:nvSpPr>
          <p:cNvPr id="10" name="Rectangle 9"/>
          <p:cNvSpPr/>
          <p:nvPr/>
        </p:nvSpPr>
        <p:spPr>
          <a:xfrm>
            <a:off x="1658820" y="3314228"/>
            <a:ext cx="756084" cy="3240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053" b="1" dirty="0">
              <a:solidFill>
                <a:schemeClr val="tx1"/>
              </a:solidFill>
            </a:endParaRPr>
          </a:p>
        </p:txBody>
      </p:sp>
      <p:sp>
        <p:nvSpPr>
          <p:cNvPr id="11" name="TextBox 10"/>
          <p:cNvSpPr txBox="1"/>
          <p:nvPr/>
        </p:nvSpPr>
        <p:spPr>
          <a:xfrm>
            <a:off x="1658820" y="3354296"/>
            <a:ext cx="432048" cy="254365"/>
          </a:xfrm>
          <a:prstGeom prst="rect">
            <a:avLst/>
          </a:prstGeom>
          <a:noFill/>
        </p:spPr>
        <p:txBody>
          <a:bodyPr wrap="square" rtlCol="0">
            <a:spAutoFit/>
          </a:bodyPr>
          <a:lstStyle/>
          <a:p>
            <a:r>
              <a:rPr lang="en-US" sz="1053" b="1" dirty="0"/>
              <a:t>H( )</a:t>
            </a:r>
          </a:p>
        </p:txBody>
      </p:sp>
      <p:sp>
        <p:nvSpPr>
          <p:cNvPr id="12" name="TextBox 11"/>
          <p:cNvSpPr txBox="1"/>
          <p:nvPr/>
        </p:nvSpPr>
        <p:spPr>
          <a:xfrm>
            <a:off x="1982856" y="3361265"/>
            <a:ext cx="432048" cy="254365"/>
          </a:xfrm>
          <a:prstGeom prst="rect">
            <a:avLst/>
          </a:prstGeom>
          <a:noFill/>
        </p:spPr>
        <p:txBody>
          <a:bodyPr wrap="square" rtlCol="0">
            <a:spAutoFit/>
          </a:bodyPr>
          <a:lstStyle/>
          <a:p>
            <a:r>
              <a:rPr lang="en-US" sz="1053" b="1" dirty="0"/>
              <a:t>H( )</a:t>
            </a:r>
          </a:p>
        </p:txBody>
      </p:sp>
      <p:cxnSp>
        <p:nvCxnSpPr>
          <p:cNvPr id="13" name="Elbow Connector 12"/>
          <p:cNvCxnSpPr>
            <a:stCxn id="11" idx="2"/>
            <a:endCxn id="8" idx="0"/>
          </p:cNvCxnSpPr>
          <p:nvPr/>
        </p:nvCxnSpPr>
        <p:spPr>
          <a:xfrm rot="5400000">
            <a:off x="1590013" y="3677468"/>
            <a:ext cx="353639" cy="216024"/>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4" name="Elbow Connector 13"/>
          <p:cNvCxnSpPr>
            <a:stCxn id="12" idx="2"/>
            <a:endCxn id="9" idx="0"/>
          </p:cNvCxnSpPr>
          <p:nvPr/>
        </p:nvCxnSpPr>
        <p:spPr>
          <a:xfrm rot="16200000" flipH="1">
            <a:off x="2133557" y="3680953"/>
            <a:ext cx="346670" cy="216024"/>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5" name="Rectangle 14"/>
          <p:cNvSpPr/>
          <p:nvPr/>
        </p:nvSpPr>
        <p:spPr>
          <a:xfrm>
            <a:off x="3008970" y="3962300"/>
            <a:ext cx="540060" cy="3780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b="1" dirty="0"/>
              <a:t>Tx</a:t>
            </a:r>
            <a:r>
              <a:rPr lang="en-US" altLang="zh-CN" sz="1053" b="1" baseline="-25000" dirty="0"/>
              <a:t>3</a:t>
            </a:r>
            <a:endParaRPr lang="en-AU" sz="1053" b="1" dirty="0"/>
          </a:p>
        </p:txBody>
      </p:sp>
      <p:sp>
        <p:nvSpPr>
          <p:cNvPr id="16" name="Rectangle 15"/>
          <p:cNvSpPr/>
          <p:nvPr/>
        </p:nvSpPr>
        <p:spPr>
          <a:xfrm>
            <a:off x="3765054" y="3962300"/>
            <a:ext cx="540060" cy="3780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b="1" dirty="0"/>
              <a:t>Tx</a:t>
            </a:r>
            <a:r>
              <a:rPr lang="en-US" altLang="zh-CN" sz="1053" b="1" baseline="-25000" dirty="0"/>
              <a:t>4</a:t>
            </a:r>
            <a:endParaRPr lang="en-AU" sz="1053" b="1" dirty="0"/>
          </a:p>
        </p:txBody>
      </p:sp>
      <p:sp>
        <p:nvSpPr>
          <p:cNvPr id="17" name="Rectangle 16"/>
          <p:cNvSpPr/>
          <p:nvPr/>
        </p:nvSpPr>
        <p:spPr>
          <a:xfrm>
            <a:off x="3279000" y="3314228"/>
            <a:ext cx="756084" cy="3240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053" b="1" dirty="0">
              <a:solidFill>
                <a:schemeClr val="tx1"/>
              </a:solidFill>
            </a:endParaRPr>
          </a:p>
        </p:txBody>
      </p:sp>
      <p:sp>
        <p:nvSpPr>
          <p:cNvPr id="18" name="TextBox 17"/>
          <p:cNvSpPr txBox="1"/>
          <p:nvPr/>
        </p:nvSpPr>
        <p:spPr>
          <a:xfrm>
            <a:off x="3279000" y="3354296"/>
            <a:ext cx="432048" cy="254365"/>
          </a:xfrm>
          <a:prstGeom prst="rect">
            <a:avLst/>
          </a:prstGeom>
          <a:noFill/>
        </p:spPr>
        <p:txBody>
          <a:bodyPr wrap="square" rtlCol="0">
            <a:spAutoFit/>
          </a:bodyPr>
          <a:lstStyle/>
          <a:p>
            <a:r>
              <a:rPr lang="en-US" sz="1053" b="1" dirty="0"/>
              <a:t>H( )</a:t>
            </a:r>
          </a:p>
        </p:txBody>
      </p:sp>
      <p:sp>
        <p:nvSpPr>
          <p:cNvPr id="19" name="TextBox 18"/>
          <p:cNvSpPr txBox="1"/>
          <p:nvPr/>
        </p:nvSpPr>
        <p:spPr>
          <a:xfrm>
            <a:off x="3603036" y="3361265"/>
            <a:ext cx="432048" cy="254365"/>
          </a:xfrm>
          <a:prstGeom prst="rect">
            <a:avLst/>
          </a:prstGeom>
          <a:noFill/>
        </p:spPr>
        <p:txBody>
          <a:bodyPr wrap="square" rtlCol="0">
            <a:spAutoFit/>
          </a:bodyPr>
          <a:lstStyle/>
          <a:p>
            <a:r>
              <a:rPr lang="en-US" sz="1053" b="1" dirty="0"/>
              <a:t>H( )</a:t>
            </a:r>
          </a:p>
        </p:txBody>
      </p:sp>
      <p:cxnSp>
        <p:nvCxnSpPr>
          <p:cNvPr id="20" name="Elbow Connector 19"/>
          <p:cNvCxnSpPr>
            <a:stCxn id="18" idx="2"/>
            <a:endCxn id="15" idx="0"/>
          </p:cNvCxnSpPr>
          <p:nvPr/>
        </p:nvCxnSpPr>
        <p:spPr>
          <a:xfrm rot="5400000">
            <a:off x="3210193" y="3677468"/>
            <a:ext cx="353639" cy="216024"/>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1" name="Elbow Connector 20"/>
          <p:cNvCxnSpPr>
            <a:stCxn id="19" idx="2"/>
            <a:endCxn id="16" idx="0"/>
          </p:cNvCxnSpPr>
          <p:nvPr/>
        </p:nvCxnSpPr>
        <p:spPr>
          <a:xfrm rot="16200000" flipH="1">
            <a:off x="3753737" y="3680953"/>
            <a:ext cx="346670" cy="216024"/>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sp>
        <p:nvSpPr>
          <p:cNvPr id="22" name="Rectangle 21"/>
          <p:cNvSpPr/>
          <p:nvPr/>
        </p:nvSpPr>
        <p:spPr>
          <a:xfrm>
            <a:off x="2468910" y="2666156"/>
            <a:ext cx="756084" cy="3240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053" b="1" dirty="0">
              <a:solidFill>
                <a:schemeClr val="tx1"/>
              </a:solidFill>
            </a:endParaRPr>
          </a:p>
        </p:txBody>
      </p:sp>
      <p:sp>
        <p:nvSpPr>
          <p:cNvPr id="23" name="TextBox 22"/>
          <p:cNvSpPr txBox="1"/>
          <p:nvPr/>
        </p:nvSpPr>
        <p:spPr>
          <a:xfrm>
            <a:off x="2468910" y="2706224"/>
            <a:ext cx="432048" cy="254365"/>
          </a:xfrm>
          <a:prstGeom prst="rect">
            <a:avLst/>
          </a:prstGeom>
          <a:noFill/>
        </p:spPr>
        <p:txBody>
          <a:bodyPr wrap="square" rtlCol="0">
            <a:spAutoFit/>
          </a:bodyPr>
          <a:lstStyle/>
          <a:p>
            <a:r>
              <a:rPr lang="en-US" sz="1053" b="1" dirty="0"/>
              <a:t>H( )</a:t>
            </a:r>
          </a:p>
        </p:txBody>
      </p:sp>
      <p:sp>
        <p:nvSpPr>
          <p:cNvPr id="24" name="TextBox 23"/>
          <p:cNvSpPr txBox="1"/>
          <p:nvPr/>
        </p:nvSpPr>
        <p:spPr>
          <a:xfrm>
            <a:off x="2792946" y="2713193"/>
            <a:ext cx="432048" cy="254365"/>
          </a:xfrm>
          <a:prstGeom prst="rect">
            <a:avLst/>
          </a:prstGeom>
          <a:noFill/>
        </p:spPr>
        <p:txBody>
          <a:bodyPr wrap="square" rtlCol="0">
            <a:spAutoFit/>
          </a:bodyPr>
          <a:lstStyle/>
          <a:p>
            <a:r>
              <a:rPr lang="en-US" sz="1053" b="1" dirty="0"/>
              <a:t>H( )</a:t>
            </a:r>
          </a:p>
        </p:txBody>
      </p:sp>
      <p:cxnSp>
        <p:nvCxnSpPr>
          <p:cNvPr id="25" name="Elbow Connector 24"/>
          <p:cNvCxnSpPr>
            <a:stCxn id="23" idx="2"/>
            <a:endCxn id="10" idx="0"/>
          </p:cNvCxnSpPr>
          <p:nvPr/>
        </p:nvCxnSpPr>
        <p:spPr>
          <a:xfrm rot="5400000">
            <a:off x="2184079" y="2813372"/>
            <a:ext cx="353639" cy="648072"/>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6" name="Elbow Connector 25"/>
          <p:cNvCxnSpPr>
            <a:stCxn id="24" idx="2"/>
            <a:endCxn id="17" idx="0"/>
          </p:cNvCxnSpPr>
          <p:nvPr/>
        </p:nvCxnSpPr>
        <p:spPr>
          <a:xfrm rot="16200000" flipH="1">
            <a:off x="3159671" y="2816857"/>
            <a:ext cx="346670" cy="648072"/>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sp>
        <p:nvSpPr>
          <p:cNvPr id="27" name="Rectangle 26"/>
          <p:cNvSpPr/>
          <p:nvPr/>
        </p:nvSpPr>
        <p:spPr>
          <a:xfrm>
            <a:off x="4683156" y="3962300"/>
            <a:ext cx="540060" cy="3780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b="1" dirty="0"/>
              <a:t>Tx</a:t>
            </a:r>
            <a:r>
              <a:rPr lang="en-US" altLang="zh-CN" sz="1053" b="1" baseline="-25000" dirty="0"/>
              <a:t>5</a:t>
            </a:r>
            <a:endParaRPr lang="en-AU" sz="1053" b="1" dirty="0"/>
          </a:p>
        </p:txBody>
      </p:sp>
      <p:sp>
        <p:nvSpPr>
          <p:cNvPr id="28" name="Rectangle 27"/>
          <p:cNvSpPr/>
          <p:nvPr/>
        </p:nvSpPr>
        <p:spPr>
          <a:xfrm>
            <a:off x="5439240" y="3962300"/>
            <a:ext cx="540060" cy="3780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b="1" dirty="0"/>
              <a:t>Tx</a:t>
            </a:r>
            <a:r>
              <a:rPr lang="en-US" altLang="zh-CN" sz="1053" b="1" baseline="-25000" dirty="0"/>
              <a:t>6</a:t>
            </a:r>
            <a:endParaRPr lang="en-AU" sz="1053" b="1" dirty="0"/>
          </a:p>
        </p:txBody>
      </p:sp>
      <p:sp>
        <p:nvSpPr>
          <p:cNvPr id="29" name="Rectangle 28"/>
          <p:cNvSpPr/>
          <p:nvPr/>
        </p:nvSpPr>
        <p:spPr>
          <a:xfrm>
            <a:off x="4953186" y="3314228"/>
            <a:ext cx="756084" cy="3240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053" b="1" dirty="0">
              <a:solidFill>
                <a:schemeClr val="tx1"/>
              </a:solidFill>
            </a:endParaRPr>
          </a:p>
        </p:txBody>
      </p:sp>
      <p:sp>
        <p:nvSpPr>
          <p:cNvPr id="30" name="TextBox 29"/>
          <p:cNvSpPr txBox="1"/>
          <p:nvPr/>
        </p:nvSpPr>
        <p:spPr>
          <a:xfrm>
            <a:off x="4953186" y="3354296"/>
            <a:ext cx="432048" cy="254365"/>
          </a:xfrm>
          <a:prstGeom prst="rect">
            <a:avLst/>
          </a:prstGeom>
          <a:noFill/>
        </p:spPr>
        <p:txBody>
          <a:bodyPr wrap="square" rtlCol="0">
            <a:spAutoFit/>
          </a:bodyPr>
          <a:lstStyle/>
          <a:p>
            <a:r>
              <a:rPr lang="en-US" sz="1053" b="1" dirty="0"/>
              <a:t>H( )</a:t>
            </a:r>
          </a:p>
        </p:txBody>
      </p:sp>
      <p:sp>
        <p:nvSpPr>
          <p:cNvPr id="31" name="TextBox 30"/>
          <p:cNvSpPr txBox="1"/>
          <p:nvPr/>
        </p:nvSpPr>
        <p:spPr>
          <a:xfrm>
            <a:off x="5277222" y="3361265"/>
            <a:ext cx="432048" cy="254365"/>
          </a:xfrm>
          <a:prstGeom prst="rect">
            <a:avLst/>
          </a:prstGeom>
          <a:noFill/>
        </p:spPr>
        <p:txBody>
          <a:bodyPr wrap="square" rtlCol="0">
            <a:spAutoFit/>
          </a:bodyPr>
          <a:lstStyle/>
          <a:p>
            <a:r>
              <a:rPr lang="en-US" sz="1053" b="1" dirty="0"/>
              <a:t>H( )</a:t>
            </a:r>
          </a:p>
        </p:txBody>
      </p:sp>
      <p:cxnSp>
        <p:nvCxnSpPr>
          <p:cNvPr id="32" name="Elbow Connector 31"/>
          <p:cNvCxnSpPr>
            <a:stCxn id="30" idx="2"/>
            <a:endCxn id="27" idx="0"/>
          </p:cNvCxnSpPr>
          <p:nvPr/>
        </p:nvCxnSpPr>
        <p:spPr>
          <a:xfrm rot="5400000">
            <a:off x="4884379" y="3677468"/>
            <a:ext cx="353639" cy="216024"/>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33" name="Elbow Connector 32"/>
          <p:cNvCxnSpPr>
            <a:stCxn id="31" idx="2"/>
            <a:endCxn id="28" idx="0"/>
          </p:cNvCxnSpPr>
          <p:nvPr/>
        </p:nvCxnSpPr>
        <p:spPr>
          <a:xfrm rot="16200000" flipH="1">
            <a:off x="5427923" y="3680953"/>
            <a:ext cx="346670" cy="216024"/>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sp>
        <p:nvSpPr>
          <p:cNvPr id="34" name="Rectangle 33"/>
          <p:cNvSpPr/>
          <p:nvPr/>
        </p:nvSpPr>
        <p:spPr>
          <a:xfrm>
            <a:off x="6303336" y="3962300"/>
            <a:ext cx="540060" cy="3780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b="1" dirty="0"/>
              <a:t>Tx</a:t>
            </a:r>
            <a:r>
              <a:rPr lang="en-US" altLang="zh-CN" sz="1053" b="1" baseline="-25000" dirty="0"/>
              <a:t>7</a:t>
            </a:r>
            <a:endParaRPr lang="en-AU" sz="1053" b="1" dirty="0"/>
          </a:p>
        </p:txBody>
      </p:sp>
      <p:sp>
        <p:nvSpPr>
          <p:cNvPr id="35" name="Rectangle 34"/>
          <p:cNvSpPr/>
          <p:nvPr/>
        </p:nvSpPr>
        <p:spPr>
          <a:xfrm>
            <a:off x="7059420" y="3962300"/>
            <a:ext cx="540060" cy="3780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3" b="1" dirty="0"/>
              <a:t>Tx</a:t>
            </a:r>
            <a:r>
              <a:rPr lang="en-US" altLang="zh-CN" sz="1053" b="1" baseline="-25000" dirty="0"/>
              <a:t>8</a:t>
            </a:r>
            <a:endParaRPr lang="en-AU" sz="1053" b="1" dirty="0"/>
          </a:p>
        </p:txBody>
      </p:sp>
      <p:sp>
        <p:nvSpPr>
          <p:cNvPr id="36" name="Rectangle 35"/>
          <p:cNvSpPr/>
          <p:nvPr/>
        </p:nvSpPr>
        <p:spPr>
          <a:xfrm>
            <a:off x="6573366" y="3314228"/>
            <a:ext cx="756084" cy="3240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053" b="1" dirty="0">
              <a:solidFill>
                <a:schemeClr val="tx1"/>
              </a:solidFill>
            </a:endParaRPr>
          </a:p>
        </p:txBody>
      </p:sp>
      <p:sp>
        <p:nvSpPr>
          <p:cNvPr id="37" name="TextBox 36"/>
          <p:cNvSpPr txBox="1"/>
          <p:nvPr/>
        </p:nvSpPr>
        <p:spPr>
          <a:xfrm>
            <a:off x="6573366" y="3354296"/>
            <a:ext cx="432048" cy="254365"/>
          </a:xfrm>
          <a:prstGeom prst="rect">
            <a:avLst/>
          </a:prstGeom>
          <a:noFill/>
        </p:spPr>
        <p:txBody>
          <a:bodyPr wrap="square" rtlCol="0">
            <a:spAutoFit/>
          </a:bodyPr>
          <a:lstStyle/>
          <a:p>
            <a:r>
              <a:rPr lang="en-US" sz="1053" b="1" dirty="0"/>
              <a:t>H( )</a:t>
            </a:r>
          </a:p>
        </p:txBody>
      </p:sp>
      <p:sp>
        <p:nvSpPr>
          <p:cNvPr id="38" name="TextBox 37"/>
          <p:cNvSpPr txBox="1"/>
          <p:nvPr/>
        </p:nvSpPr>
        <p:spPr>
          <a:xfrm>
            <a:off x="6897402" y="3361265"/>
            <a:ext cx="432048" cy="254365"/>
          </a:xfrm>
          <a:prstGeom prst="rect">
            <a:avLst/>
          </a:prstGeom>
          <a:noFill/>
        </p:spPr>
        <p:txBody>
          <a:bodyPr wrap="square" rtlCol="0">
            <a:spAutoFit/>
          </a:bodyPr>
          <a:lstStyle/>
          <a:p>
            <a:r>
              <a:rPr lang="en-US" sz="1053" b="1" dirty="0"/>
              <a:t>H( )</a:t>
            </a:r>
          </a:p>
        </p:txBody>
      </p:sp>
      <p:cxnSp>
        <p:nvCxnSpPr>
          <p:cNvPr id="39" name="Elbow Connector 38"/>
          <p:cNvCxnSpPr>
            <a:stCxn id="37" idx="2"/>
            <a:endCxn id="34" idx="0"/>
          </p:cNvCxnSpPr>
          <p:nvPr/>
        </p:nvCxnSpPr>
        <p:spPr>
          <a:xfrm rot="5400000">
            <a:off x="6504559" y="3677468"/>
            <a:ext cx="353639" cy="216024"/>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0" name="Elbow Connector 39"/>
          <p:cNvCxnSpPr>
            <a:stCxn id="38" idx="2"/>
            <a:endCxn id="35" idx="0"/>
          </p:cNvCxnSpPr>
          <p:nvPr/>
        </p:nvCxnSpPr>
        <p:spPr>
          <a:xfrm rot="16200000" flipH="1">
            <a:off x="7048103" y="3680953"/>
            <a:ext cx="346670" cy="216024"/>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sp>
        <p:nvSpPr>
          <p:cNvPr id="41" name="Rectangle 40"/>
          <p:cNvSpPr/>
          <p:nvPr/>
        </p:nvSpPr>
        <p:spPr>
          <a:xfrm>
            <a:off x="5763276" y="2666156"/>
            <a:ext cx="756084" cy="3240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053" b="1" dirty="0">
              <a:solidFill>
                <a:schemeClr val="tx1"/>
              </a:solidFill>
            </a:endParaRPr>
          </a:p>
        </p:txBody>
      </p:sp>
      <p:sp>
        <p:nvSpPr>
          <p:cNvPr id="42" name="TextBox 41"/>
          <p:cNvSpPr txBox="1"/>
          <p:nvPr/>
        </p:nvSpPr>
        <p:spPr>
          <a:xfrm>
            <a:off x="5763276" y="2706224"/>
            <a:ext cx="432048" cy="254365"/>
          </a:xfrm>
          <a:prstGeom prst="rect">
            <a:avLst/>
          </a:prstGeom>
          <a:noFill/>
        </p:spPr>
        <p:txBody>
          <a:bodyPr wrap="square" rtlCol="0">
            <a:spAutoFit/>
          </a:bodyPr>
          <a:lstStyle/>
          <a:p>
            <a:r>
              <a:rPr lang="en-US" sz="1053" b="1" dirty="0"/>
              <a:t>H( )</a:t>
            </a:r>
          </a:p>
        </p:txBody>
      </p:sp>
      <p:sp>
        <p:nvSpPr>
          <p:cNvPr id="43" name="TextBox 42"/>
          <p:cNvSpPr txBox="1"/>
          <p:nvPr/>
        </p:nvSpPr>
        <p:spPr>
          <a:xfrm>
            <a:off x="6087312" y="2713193"/>
            <a:ext cx="432048" cy="254365"/>
          </a:xfrm>
          <a:prstGeom prst="rect">
            <a:avLst/>
          </a:prstGeom>
          <a:noFill/>
        </p:spPr>
        <p:txBody>
          <a:bodyPr wrap="square" rtlCol="0">
            <a:spAutoFit/>
          </a:bodyPr>
          <a:lstStyle/>
          <a:p>
            <a:r>
              <a:rPr lang="en-US" sz="1053" b="1" dirty="0"/>
              <a:t>H( )</a:t>
            </a:r>
          </a:p>
        </p:txBody>
      </p:sp>
      <p:cxnSp>
        <p:nvCxnSpPr>
          <p:cNvPr id="44" name="Elbow Connector 43"/>
          <p:cNvCxnSpPr>
            <a:stCxn id="42" idx="2"/>
            <a:endCxn id="29" idx="0"/>
          </p:cNvCxnSpPr>
          <p:nvPr/>
        </p:nvCxnSpPr>
        <p:spPr>
          <a:xfrm rot="5400000">
            <a:off x="5478445" y="2813372"/>
            <a:ext cx="353639" cy="648072"/>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5" name="Elbow Connector 44"/>
          <p:cNvCxnSpPr>
            <a:stCxn id="43" idx="2"/>
            <a:endCxn id="36" idx="0"/>
          </p:cNvCxnSpPr>
          <p:nvPr/>
        </p:nvCxnSpPr>
        <p:spPr>
          <a:xfrm rot="16200000" flipH="1">
            <a:off x="6454037" y="2816857"/>
            <a:ext cx="346670" cy="648072"/>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sp>
        <p:nvSpPr>
          <p:cNvPr id="46" name="Rectangle 45"/>
          <p:cNvSpPr/>
          <p:nvPr/>
        </p:nvSpPr>
        <p:spPr>
          <a:xfrm>
            <a:off x="4089090" y="1964078"/>
            <a:ext cx="756084" cy="3240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053" b="1" dirty="0">
              <a:solidFill>
                <a:schemeClr val="tx1"/>
              </a:solidFill>
            </a:endParaRPr>
          </a:p>
        </p:txBody>
      </p:sp>
      <p:sp>
        <p:nvSpPr>
          <p:cNvPr id="47" name="TextBox 46"/>
          <p:cNvSpPr txBox="1"/>
          <p:nvPr/>
        </p:nvSpPr>
        <p:spPr>
          <a:xfrm>
            <a:off x="4089090" y="2004146"/>
            <a:ext cx="432048" cy="254365"/>
          </a:xfrm>
          <a:prstGeom prst="rect">
            <a:avLst/>
          </a:prstGeom>
          <a:noFill/>
        </p:spPr>
        <p:txBody>
          <a:bodyPr wrap="square" rtlCol="0">
            <a:spAutoFit/>
          </a:bodyPr>
          <a:lstStyle/>
          <a:p>
            <a:r>
              <a:rPr lang="en-US" sz="1053" b="1" dirty="0"/>
              <a:t>H( )</a:t>
            </a:r>
          </a:p>
        </p:txBody>
      </p:sp>
      <p:sp>
        <p:nvSpPr>
          <p:cNvPr id="48" name="TextBox 47"/>
          <p:cNvSpPr txBox="1"/>
          <p:nvPr/>
        </p:nvSpPr>
        <p:spPr>
          <a:xfrm>
            <a:off x="4413126" y="2011115"/>
            <a:ext cx="432048" cy="254365"/>
          </a:xfrm>
          <a:prstGeom prst="rect">
            <a:avLst/>
          </a:prstGeom>
          <a:noFill/>
        </p:spPr>
        <p:txBody>
          <a:bodyPr wrap="square" rtlCol="0">
            <a:spAutoFit/>
          </a:bodyPr>
          <a:lstStyle/>
          <a:p>
            <a:r>
              <a:rPr lang="en-US" sz="1053" b="1" dirty="0"/>
              <a:t>H( )</a:t>
            </a:r>
          </a:p>
        </p:txBody>
      </p:sp>
      <p:cxnSp>
        <p:nvCxnSpPr>
          <p:cNvPr id="49" name="Elbow Connector 48"/>
          <p:cNvCxnSpPr>
            <a:stCxn id="47" idx="2"/>
            <a:endCxn id="22" idx="0"/>
          </p:cNvCxnSpPr>
          <p:nvPr/>
        </p:nvCxnSpPr>
        <p:spPr>
          <a:xfrm rot="5400000">
            <a:off x="3372211" y="1733252"/>
            <a:ext cx="407645" cy="1458162"/>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50" name="Elbow Connector 49"/>
          <p:cNvCxnSpPr>
            <a:stCxn id="48" idx="2"/>
            <a:endCxn id="41" idx="0"/>
          </p:cNvCxnSpPr>
          <p:nvPr/>
        </p:nvCxnSpPr>
        <p:spPr>
          <a:xfrm rot="16200000" flipH="1">
            <a:off x="5184896" y="1709734"/>
            <a:ext cx="400676" cy="1512168"/>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spTree>
    <p:extLst>
      <p:ext uri="{BB962C8B-B14F-4D97-AF65-F5344CB8AC3E}">
        <p14:creationId xmlns:p14="http://schemas.microsoft.com/office/powerpoint/2010/main" val="4055314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8000" y="1397000"/>
            <a:ext cx="5194000" cy="3873089"/>
          </a:xfrm>
        </p:spPr>
        <p:txBody>
          <a:bodyPr/>
          <a:lstStyle/>
          <a:p>
            <a:r>
              <a:rPr lang="en-US" noProof="0" dirty="0"/>
              <a:t>Transfer currency from source addresses to destination addresses </a:t>
            </a:r>
          </a:p>
          <a:p>
            <a:r>
              <a:rPr lang="en-US" noProof="0" dirty="0"/>
              <a:t>Each </a:t>
            </a:r>
            <a:r>
              <a:rPr lang="en-US" dirty="0"/>
              <a:t>transaction c</a:t>
            </a:r>
            <a:r>
              <a:rPr lang="en-US" noProof="0" dirty="0" err="1"/>
              <a:t>ontains</a:t>
            </a:r>
            <a:r>
              <a:rPr lang="en-US" noProof="0" dirty="0"/>
              <a:t> one or more inputs and one or more outputs</a:t>
            </a:r>
          </a:p>
          <a:p>
            <a:pPr lvl="2"/>
            <a:r>
              <a:rPr lang="en-US" sz="1600" noProof="0" dirty="0"/>
              <a:t>If the sum of the outputs is less than the sum of the inputs, the difference is a fee to the miner</a:t>
            </a:r>
          </a:p>
          <a:p>
            <a:pPr lvl="3"/>
            <a:r>
              <a:rPr lang="en-US" sz="1600" noProof="0" dirty="0"/>
              <a:t>Transaction fee is an incentive for miners to contribute computing power</a:t>
            </a:r>
          </a:p>
          <a:p>
            <a:pPr lvl="3"/>
            <a:r>
              <a:rPr lang="en-US" sz="1600" noProof="0" dirty="0"/>
              <a:t>The only variable that client software ask users to choose when create a transaction</a:t>
            </a:r>
          </a:p>
          <a:p>
            <a:r>
              <a:rPr lang="en-US" noProof="0" dirty="0"/>
              <a:t>Contains proof of ownership for each input, in the form of a digital signature from the owner</a:t>
            </a:r>
          </a:p>
          <a:p>
            <a:pPr lvl="2"/>
            <a:endParaRPr lang="en-US" noProof="0" dirty="0"/>
          </a:p>
        </p:txBody>
      </p:sp>
      <p:sp>
        <p:nvSpPr>
          <p:cNvPr id="7" name="Text Placeholder 6"/>
          <p:cNvSpPr>
            <a:spLocks noGrp="1"/>
          </p:cNvSpPr>
          <p:nvPr>
            <p:ph type="body" sz="quarter" idx="10"/>
          </p:nvPr>
        </p:nvSpPr>
        <p:spPr/>
        <p:txBody>
          <a:bodyPr>
            <a:normAutofit fontScale="85000" lnSpcReduction="20000"/>
          </a:bodyPr>
          <a:lstStyle/>
          <a:p>
            <a:r>
              <a:rPr lang="en-US" noProof="0" dirty="0"/>
              <a:t>Transactions</a:t>
            </a:r>
          </a:p>
        </p:txBody>
      </p:sp>
      <p:sp>
        <p:nvSpPr>
          <p:cNvPr id="4" name="Title 3"/>
          <p:cNvSpPr>
            <a:spLocks noGrp="1"/>
          </p:cNvSpPr>
          <p:nvPr>
            <p:ph type="title"/>
          </p:nvPr>
        </p:nvSpPr>
        <p:spPr/>
        <p:txBody>
          <a:bodyPr>
            <a:normAutofit fontScale="90000"/>
          </a:bodyPr>
          <a:lstStyle/>
          <a:p>
            <a:r>
              <a:rPr lang="en-US" noProof="0" dirty="0"/>
              <a:t>Bitcoin</a:t>
            </a:r>
          </a:p>
        </p:txBody>
      </p:sp>
      <p:sp>
        <p:nvSpPr>
          <p:cNvPr id="11" name="Foliennummernplatzhalter 10">
            <a:extLst>
              <a:ext uri="{FF2B5EF4-FFF2-40B4-BE49-F238E27FC236}">
                <a16:creationId xmlns:a16="http://schemas.microsoft.com/office/drawing/2014/main" id="{D4E79E50-6C43-4F7B-B686-4DF4797DF437}"/>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19</a:t>
            </a:fld>
            <a:endParaRPr lang="en-AU" dirty="0"/>
          </a:p>
        </p:txBody>
      </p:sp>
      <p:pic>
        <p:nvPicPr>
          <p:cNvPr id="2" name="Picture 1"/>
          <p:cNvPicPr>
            <a:picLocks noChangeAspect="1"/>
          </p:cNvPicPr>
          <p:nvPr/>
        </p:nvPicPr>
        <p:blipFill>
          <a:blip r:embed="rId3"/>
          <a:stretch>
            <a:fillRect/>
          </a:stretch>
        </p:blipFill>
        <p:spPr>
          <a:xfrm>
            <a:off x="5735002" y="1113234"/>
            <a:ext cx="3363266" cy="3409462"/>
          </a:xfrm>
          <a:prstGeom prst="rect">
            <a:avLst/>
          </a:prstGeom>
        </p:spPr>
      </p:pic>
      <p:sp>
        <p:nvSpPr>
          <p:cNvPr id="5" name="TextBox 4"/>
          <p:cNvSpPr txBox="1"/>
          <p:nvPr/>
        </p:nvSpPr>
        <p:spPr>
          <a:xfrm>
            <a:off x="6223606" y="4503301"/>
            <a:ext cx="2209579" cy="307777"/>
          </a:xfrm>
          <a:prstGeom prst="rect">
            <a:avLst/>
          </a:prstGeom>
          <a:noFill/>
        </p:spPr>
        <p:txBody>
          <a:bodyPr wrap="none" rtlCol="0">
            <a:spAutoFit/>
          </a:bodyPr>
          <a:lstStyle/>
          <a:p>
            <a:r>
              <a:rPr lang="en-US" sz="1400" dirty="0"/>
              <a:t>How t</a:t>
            </a:r>
            <a:r>
              <a:rPr lang="en-US" altLang="zh-CN" sz="1400" dirty="0"/>
              <a:t>ransactions are linked</a:t>
            </a:r>
            <a:endParaRPr lang="en-AU" sz="1400" dirty="0"/>
          </a:p>
        </p:txBody>
      </p:sp>
      <p:sp>
        <p:nvSpPr>
          <p:cNvPr id="10" name="Rectangle 9"/>
          <p:cNvSpPr/>
          <p:nvPr/>
        </p:nvSpPr>
        <p:spPr>
          <a:xfrm>
            <a:off x="8461345" y="2735063"/>
            <a:ext cx="125443" cy="1952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3" dirty="0"/>
          </a:p>
        </p:txBody>
      </p:sp>
      <p:sp>
        <p:nvSpPr>
          <p:cNvPr id="9" name="TextBox 8"/>
          <p:cNvSpPr txBox="1"/>
          <p:nvPr/>
        </p:nvSpPr>
        <p:spPr>
          <a:xfrm>
            <a:off x="8388552" y="2675905"/>
            <a:ext cx="263214" cy="276999"/>
          </a:xfrm>
          <a:prstGeom prst="rect">
            <a:avLst/>
          </a:prstGeom>
          <a:noFill/>
        </p:spPr>
        <p:txBody>
          <a:bodyPr wrap="none" rtlCol="0">
            <a:spAutoFit/>
          </a:bodyPr>
          <a:lstStyle/>
          <a:p>
            <a:r>
              <a:rPr lang="en-US" altLang="zh-CN" sz="1150" b="1" dirty="0"/>
              <a:t>2</a:t>
            </a:r>
            <a:endParaRPr lang="en-AU" sz="1150" b="1" dirty="0"/>
          </a:p>
        </p:txBody>
      </p:sp>
    </p:spTree>
    <p:extLst>
      <p:ext uri="{BB962C8B-B14F-4D97-AF65-F5344CB8AC3E}">
        <p14:creationId xmlns:p14="http://schemas.microsoft.com/office/powerpoint/2010/main" val="76551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9832-5EBF-4285-952A-BCAA78841175}"/>
              </a:ext>
            </a:extLst>
          </p:cNvPr>
          <p:cNvSpPr>
            <a:spLocks noGrp="1"/>
          </p:cNvSpPr>
          <p:nvPr>
            <p:ph type="title"/>
          </p:nvPr>
        </p:nvSpPr>
        <p:spPr/>
        <p:txBody>
          <a:bodyPr/>
          <a:lstStyle/>
          <a:p>
            <a:r>
              <a:rPr lang="en-US" dirty="0"/>
              <a:t>What will you learn today?</a:t>
            </a:r>
            <a:endParaRPr lang="en-DE" dirty="0"/>
          </a:p>
        </p:txBody>
      </p:sp>
      <p:sp>
        <p:nvSpPr>
          <p:cNvPr id="3" name="Content Placeholder 2">
            <a:extLst>
              <a:ext uri="{FF2B5EF4-FFF2-40B4-BE49-F238E27FC236}">
                <a16:creationId xmlns:a16="http://schemas.microsoft.com/office/drawing/2014/main" id="{55C7FFAF-A597-4141-A30B-1B52864357F7}"/>
              </a:ext>
            </a:extLst>
          </p:cNvPr>
          <p:cNvSpPr>
            <a:spLocks noGrp="1"/>
          </p:cNvSpPr>
          <p:nvPr>
            <p:ph idx="1"/>
          </p:nvPr>
        </p:nvSpPr>
        <p:spPr/>
        <p:txBody>
          <a:bodyPr/>
          <a:lstStyle/>
          <a:p>
            <a:r>
              <a:rPr lang="en-US" dirty="0"/>
              <a:t>Cryptography basics</a:t>
            </a:r>
          </a:p>
          <a:p>
            <a:r>
              <a:rPr lang="en-US" dirty="0"/>
              <a:t>Bitcoin</a:t>
            </a:r>
            <a:endParaRPr lang="en-DE" dirty="0"/>
          </a:p>
        </p:txBody>
      </p:sp>
      <p:sp>
        <p:nvSpPr>
          <p:cNvPr id="4" name="Slide Number Placeholder 3">
            <a:extLst>
              <a:ext uri="{FF2B5EF4-FFF2-40B4-BE49-F238E27FC236}">
                <a16:creationId xmlns:a16="http://schemas.microsoft.com/office/drawing/2014/main" id="{F0EC5D0D-4665-44BA-81B2-CAE4801EDCC8}"/>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2699939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7-07-16 at 21.16.5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4994" y="1289956"/>
            <a:ext cx="4539006" cy="3264899"/>
          </a:xfrm>
          <a:prstGeom prst="rect">
            <a:avLst/>
          </a:prstGeom>
        </p:spPr>
      </p:pic>
      <p:sp>
        <p:nvSpPr>
          <p:cNvPr id="6" name="Content Placeholder 5"/>
          <p:cNvSpPr>
            <a:spLocks noGrp="1"/>
          </p:cNvSpPr>
          <p:nvPr>
            <p:ph idx="1"/>
          </p:nvPr>
        </p:nvSpPr>
        <p:spPr>
          <a:xfrm>
            <a:off x="648000" y="1397000"/>
            <a:ext cx="4061160" cy="3721369"/>
          </a:xfrm>
        </p:spPr>
        <p:txBody>
          <a:bodyPr>
            <a:normAutofit lnSpcReduction="10000"/>
          </a:bodyPr>
          <a:lstStyle/>
          <a:p>
            <a:r>
              <a:rPr lang="en-US" noProof="0" dirty="0"/>
              <a:t>L</a:t>
            </a:r>
            <a:r>
              <a:rPr lang="en-US" altLang="zh-CN" noProof="0" dirty="0"/>
              <a:t>inked Transactions</a:t>
            </a:r>
          </a:p>
          <a:p>
            <a:pPr lvl="2"/>
            <a:r>
              <a:rPr lang="en-US" sz="1600" noProof="0" dirty="0"/>
              <a:t>Outputs of transactions become inputs of new transactions </a:t>
            </a:r>
          </a:p>
          <a:p>
            <a:pPr lvl="2"/>
            <a:r>
              <a:rPr lang="en-US" sz="1600" noProof="0" dirty="0"/>
              <a:t>Bitcoin addresses don’t contain “coins”</a:t>
            </a:r>
          </a:p>
          <a:p>
            <a:pPr lvl="3"/>
            <a:r>
              <a:rPr lang="en-US" sz="1600" noProof="0" dirty="0"/>
              <a:t>Store unspent transaction outputs (UTXO)</a:t>
            </a:r>
          </a:p>
          <a:p>
            <a:pPr lvl="3"/>
            <a:r>
              <a:rPr lang="en-US" sz="1600" b="1" dirty="0"/>
              <a:t>Each transaction output can be spent exactly once!</a:t>
            </a:r>
            <a:endParaRPr lang="en-US" sz="1600" b="1" noProof="0" dirty="0"/>
          </a:p>
          <a:p>
            <a:pPr lvl="2"/>
            <a:r>
              <a:rPr lang="en-US" sz="1600" noProof="0" dirty="0"/>
              <a:t>“Address balance”: the sum of all of the values of UTXOs associated with the address</a:t>
            </a:r>
          </a:p>
          <a:p>
            <a:pPr lvl="3"/>
            <a:r>
              <a:rPr lang="en-US" sz="1600" dirty="0" err="1"/>
              <a:t>Bit“coin</a:t>
            </a:r>
            <a:r>
              <a:rPr lang="en-US" sz="1600" dirty="0"/>
              <a:t>” is misleading, because fractional ownership (e.g., 1.64 BTC) is the norm</a:t>
            </a:r>
          </a:p>
          <a:p>
            <a:pPr lvl="2"/>
            <a:endParaRPr lang="en-US" noProof="0" dirty="0"/>
          </a:p>
          <a:p>
            <a:pPr lvl="2"/>
            <a:endParaRPr lang="en-US" noProof="0" dirty="0"/>
          </a:p>
          <a:p>
            <a:endParaRPr lang="en-US" noProof="0" dirty="0"/>
          </a:p>
          <a:p>
            <a:pPr lvl="2"/>
            <a:endParaRPr lang="en-US" noProof="0" dirty="0"/>
          </a:p>
        </p:txBody>
      </p:sp>
      <p:sp>
        <p:nvSpPr>
          <p:cNvPr id="7" name="Text Placeholder 6"/>
          <p:cNvSpPr>
            <a:spLocks noGrp="1"/>
          </p:cNvSpPr>
          <p:nvPr>
            <p:ph type="body" sz="quarter" idx="10"/>
          </p:nvPr>
        </p:nvSpPr>
        <p:spPr/>
        <p:txBody>
          <a:bodyPr>
            <a:normAutofit fontScale="85000" lnSpcReduction="20000"/>
          </a:bodyPr>
          <a:lstStyle/>
          <a:p>
            <a:r>
              <a:rPr lang="en-US" noProof="0" dirty="0"/>
              <a:t>Transactions</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E9D132D5-9597-46E9-A915-0E9BCEB539B7}"/>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20</a:t>
            </a:fld>
            <a:endParaRPr lang="en-AU" dirty="0"/>
          </a:p>
        </p:txBody>
      </p:sp>
    </p:spTree>
    <p:extLst>
      <p:ext uri="{BB962C8B-B14F-4D97-AF65-F5344CB8AC3E}">
        <p14:creationId xmlns:p14="http://schemas.microsoft.com/office/powerpoint/2010/main" val="120923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7548C7C-0196-490E-A17B-79C41580E6F0}"/>
              </a:ext>
            </a:extLst>
          </p:cNvPr>
          <p:cNvSpPr>
            <a:spLocks noGrp="1"/>
          </p:cNvSpPr>
          <p:nvPr>
            <p:ph type="title"/>
          </p:nvPr>
        </p:nvSpPr>
        <p:spPr/>
        <p:txBody>
          <a:bodyPr/>
          <a:lstStyle/>
          <a:p>
            <a:r>
              <a:rPr lang="en-US" dirty="0"/>
              <a:t>Student Task</a:t>
            </a:r>
          </a:p>
        </p:txBody>
      </p:sp>
      <p:sp>
        <p:nvSpPr>
          <p:cNvPr id="7" name="Inhaltsplatzhalter 6">
            <a:extLst>
              <a:ext uri="{FF2B5EF4-FFF2-40B4-BE49-F238E27FC236}">
                <a16:creationId xmlns:a16="http://schemas.microsoft.com/office/drawing/2014/main" id="{0F2C0230-9CB9-4531-8830-BA3B642812F2}"/>
              </a:ext>
            </a:extLst>
          </p:cNvPr>
          <p:cNvSpPr>
            <a:spLocks noGrp="1"/>
          </p:cNvSpPr>
          <p:nvPr>
            <p:ph idx="1"/>
          </p:nvPr>
        </p:nvSpPr>
        <p:spPr/>
        <p:txBody>
          <a:bodyPr/>
          <a:lstStyle/>
          <a:p>
            <a:r>
              <a:rPr lang="en-US" dirty="0"/>
              <a:t>Take 2 minutes to draw linked transactions that do the following:</a:t>
            </a:r>
          </a:p>
          <a:p>
            <a:pPr lvl="1"/>
            <a:r>
              <a:rPr lang="en-US" dirty="0"/>
              <a:t>You have two inputs, 1 BTC each</a:t>
            </a:r>
          </a:p>
          <a:p>
            <a:pPr lvl="1"/>
            <a:r>
              <a:rPr lang="en-US" dirty="0"/>
              <a:t>You want to send 1.6 BTC to your friend, and pay a fee of 0.01 BTC</a:t>
            </a:r>
          </a:p>
          <a:p>
            <a:r>
              <a:rPr lang="de-DE" dirty="0"/>
              <a:t>T</a:t>
            </a:r>
            <a:r>
              <a:rPr lang="en-US" dirty="0"/>
              <a:t>hen we can discuss your results</a:t>
            </a:r>
          </a:p>
        </p:txBody>
      </p:sp>
      <p:pic>
        <p:nvPicPr>
          <p:cNvPr id="9" name="Grafik 8" descr="Chat">
            <a:extLst>
              <a:ext uri="{FF2B5EF4-FFF2-40B4-BE49-F238E27FC236}">
                <a16:creationId xmlns:a16="http://schemas.microsoft.com/office/drawing/2014/main" id="{55DDF737-F256-4A90-BFBB-07CFC117C3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11" name="Grafik 10" descr="Benutzer">
            <a:extLst>
              <a:ext uri="{FF2B5EF4-FFF2-40B4-BE49-F238E27FC236}">
                <a16:creationId xmlns:a16="http://schemas.microsoft.com/office/drawing/2014/main" id="{E0226448-2062-4CA1-BB1C-5656F9E96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13" name="Grafik 12" descr="Bleistift">
            <a:extLst>
              <a:ext uri="{FF2B5EF4-FFF2-40B4-BE49-F238E27FC236}">
                <a16:creationId xmlns:a16="http://schemas.microsoft.com/office/drawing/2014/main" id="{BF2367DA-DD1D-4F9D-A453-4088F5142C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2711695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7548C7C-0196-490E-A17B-79C41580E6F0}"/>
              </a:ext>
            </a:extLst>
          </p:cNvPr>
          <p:cNvSpPr>
            <a:spLocks noGrp="1"/>
          </p:cNvSpPr>
          <p:nvPr>
            <p:ph type="title"/>
          </p:nvPr>
        </p:nvSpPr>
        <p:spPr/>
        <p:txBody>
          <a:bodyPr/>
          <a:lstStyle/>
          <a:p>
            <a:r>
              <a:rPr lang="en-US" dirty="0"/>
              <a:t>Student Task: solution</a:t>
            </a:r>
          </a:p>
        </p:txBody>
      </p:sp>
      <p:sp>
        <p:nvSpPr>
          <p:cNvPr id="7" name="Inhaltsplatzhalter 6">
            <a:extLst>
              <a:ext uri="{FF2B5EF4-FFF2-40B4-BE49-F238E27FC236}">
                <a16:creationId xmlns:a16="http://schemas.microsoft.com/office/drawing/2014/main" id="{0F2C0230-9CB9-4531-8830-BA3B642812F2}"/>
              </a:ext>
            </a:extLst>
          </p:cNvPr>
          <p:cNvSpPr>
            <a:spLocks noGrp="1"/>
          </p:cNvSpPr>
          <p:nvPr>
            <p:ph idx="1"/>
          </p:nvPr>
        </p:nvSpPr>
        <p:spPr/>
        <p:txBody>
          <a:bodyPr/>
          <a:lstStyle/>
          <a:p>
            <a:r>
              <a:rPr lang="en-US" dirty="0"/>
              <a:t>Take 2 minutes to draw linked transactions that do the following:</a:t>
            </a:r>
          </a:p>
          <a:p>
            <a:pPr lvl="1"/>
            <a:r>
              <a:rPr lang="en-US" dirty="0"/>
              <a:t>You have two inputs, 1 BTC each</a:t>
            </a:r>
          </a:p>
          <a:p>
            <a:pPr lvl="1"/>
            <a:r>
              <a:rPr lang="en-US" dirty="0"/>
              <a:t>You want to send 1.6 BTC to your friend, and pay a fee of 0.01 BTC</a:t>
            </a:r>
          </a:p>
          <a:p>
            <a:r>
              <a:rPr lang="de-DE" dirty="0"/>
              <a:t>T</a:t>
            </a:r>
            <a:r>
              <a:rPr lang="en-US" dirty="0"/>
              <a:t>hen we can discuss your results</a:t>
            </a:r>
          </a:p>
        </p:txBody>
      </p:sp>
      <p:pic>
        <p:nvPicPr>
          <p:cNvPr id="9" name="Grafik 8" descr="Chat">
            <a:extLst>
              <a:ext uri="{FF2B5EF4-FFF2-40B4-BE49-F238E27FC236}">
                <a16:creationId xmlns:a16="http://schemas.microsoft.com/office/drawing/2014/main" id="{55DDF737-F256-4A90-BFBB-07CFC117C3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11" name="Grafik 10" descr="Benutzer">
            <a:extLst>
              <a:ext uri="{FF2B5EF4-FFF2-40B4-BE49-F238E27FC236}">
                <a16:creationId xmlns:a16="http://schemas.microsoft.com/office/drawing/2014/main" id="{E0226448-2062-4CA1-BB1C-5656F9E96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13" name="Grafik 12" descr="Bleistift">
            <a:extLst>
              <a:ext uri="{FF2B5EF4-FFF2-40B4-BE49-F238E27FC236}">
                <a16:creationId xmlns:a16="http://schemas.microsoft.com/office/drawing/2014/main" id="{BF2367DA-DD1D-4F9D-A453-4088F5142C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
        <p:nvSpPr>
          <p:cNvPr id="2" name="Rechteck 1">
            <a:extLst>
              <a:ext uri="{FF2B5EF4-FFF2-40B4-BE49-F238E27FC236}">
                <a16:creationId xmlns:a16="http://schemas.microsoft.com/office/drawing/2014/main" id="{F00804BB-5DF9-467C-B806-794515308CD0}"/>
              </a:ext>
            </a:extLst>
          </p:cNvPr>
          <p:cNvSpPr/>
          <p:nvPr/>
        </p:nvSpPr>
        <p:spPr>
          <a:xfrm>
            <a:off x="1557338" y="2925366"/>
            <a:ext cx="1121568" cy="22165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t>TX</a:t>
            </a:r>
          </a:p>
        </p:txBody>
      </p:sp>
      <p:sp>
        <p:nvSpPr>
          <p:cNvPr id="8" name="Rechteck 7">
            <a:extLst>
              <a:ext uri="{FF2B5EF4-FFF2-40B4-BE49-F238E27FC236}">
                <a16:creationId xmlns:a16="http://schemas.microsoft.com/office/drawing/2014/main" id="{186329B6-580F-46EE-BF81-E1609AD09C10}"/>
              </a:ext>
            </a:extLst>
          </p:cNvPr>
          <p:cNvSpPr/>
          <p:nvPr/>
        </p:nvSpPr>
        <p:spPr>
          <a:xfrm>
            <a:off x="1651397" y="3264693"/>
            <a:ext cx="933449" cy="369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input0</a:t>
            </a:r>
          </a:p>
        </p:txBody>
      </p:sp>
      <p:sp>
        <p:nvSpPr>
          <p:cNvPr id="10" name="Rechteck 9">
            <a:extLst>
              <a:ext uri="{FF2B5EF4-FFF2-40B4-BE49-F238E27FC236}">
                <a16:creationId xmlns:a16="http://schemas.microsoft.com/office/drawing/2014/main" id="{2FF368C5-7A5C-49BA-92DB-81DCF424008A}"/>
              </a:ext>
            </a:extLst>
          </p:cNvPr>
          <p:cNvSpPr/>
          <p:nvPr/>
        </p:nvSpPr>
        <p:spPr>
          <a:xfrm>
            <a:off x="1651397" y="3729804"/>
            <a:ext cx="933449" cy="369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input1</a:t>
            </a:r>
          </a:p>
        </p:txBody>
      </p:sp>
      <p:sp>
        <p:nvSpPr>
          <p:cNvPr id="12" name="Rechteck 11">
            <a:extLst>
              <a:ext uri="{FF2B5EF4-FFF2-40B4-BE49-F238E27FC236}">
                <a16:creationId xmlns:a16="http://schemas.microsoft.com/office/drawing/2014/main" id="{C93272A2-B4E0-46B3-A01A-2DFBD79F8D31}"/>
              </a:ext>
            </a:extLst>
          </p:cNvPr>
          <p:cNvSpPr/>
          <p:nvPr/>
        </p:nvSpPr>
        <p:spPr>
          <a:xfrm>
            <a:off x="1651396" y="4194915"/>
            <a:ext cx="933449" cy="369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output0</a:t>
            </a:r>
          </a:p>
        </p:txBody>
      </p:sp>
      <p:sp>
        <p:nvSpPr>
          <p:cNvPr id="14" name="Rechteck 13">
            <a:extLst>
              <a:ext uri="{FF2B5EF4-FFF2-40B4-BE49-F238E27FC236}">
                <a16:creationId xmlns:a16="http://schemas.microsoft.com/office/drawing/2014/main" id="{4F6C842E-CF2F-44B2-9050-66788D5010AA}"/>
              </a:ext>
            </a:extLst>
          </p:cNvPr>
          <p:cNvSpPr/>
          <p:nvPr/>
        </p:nvSpPr>
        <p:spPr>
          <a:xfrm>
            <a:off x="1651395" y="4661560"/>
            <a:ext cx="933449" cy="369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output1</a:t>
            </a:r>
          </a:p>
        </p:txBody>
      </p:sp>
      <p:cxnSp>
        <p:nvCxnSpPr>
          <p:cNvPr id="4" name="Gerade Verbindung mit Pfeil 3">
            <a:extLst>
              <a:ext uri="{FF2B5EF4-FFF2-40B4-BE49-F238E27FC236}">
                <a16:creationId xmlns:a16="http://schemas.microsoft.com/office/drawing/2014/main" id="{52CD50E0-0378-4126-93C3-17F924C44926}"/>
              </a:ext>
            </a:extLst>
          </p:cNvPr>
          <p:cNvCxnSpPr>
            <a:cxnSpLocks/>
            <a:endCxn id="8" idx="1"/>
          </p:cNvCxnSpPr>
          <p:nvPr/>
        </p:nvCxnSpPr>
        <p:spPr>
          <a:xfrm>
            <a:off x="810816" y="3449240"/>
            <a:ext cx="8405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0862A810-F231-41B9-B896-3D3B37602B00}"/>
              </a:ext>
            </a:extLst>
          </p:cNvPr>
          <p:cNvSpPr txBox="1"/>
          <p:nvPr/>
        </p:nvSpPr>
        <p:spPr>
          <a:xfrm>
            <a:off x="872988" y="3211815"/>
            <a:ext cx="532197" cy="276999"/>
          </a:xfrm>
          <a:prstGeom prst="rect">
            <a:avLst/>
          </a:prstGeom>
          <a:noFill/>
        </p:spPr>
        <p:txBody>
          <a:bodyPr wrap="none" rtlCol="0">
            <a:spAutoFit/>
          </a:bodyPr>
          <a:lstStyle/>
          <a:p>
            <a:r>
              <a:rPr lang="en-US" sz="1200"/>
              <a:t>1 BTC</a:t>
            </a:r>
          </a:p>
        </p:txBody>
      </p:sp>
      <p:cxnSp>
        <p:nvCxnSpPr>
          <p:cNvPr id="16" name="Gerade Verbindung mit Pfeil 15">
            <a:extLst>
              <a:ext uri="{FF2B5EF4-FFF2-40B4-BE49-F238E27FC236}">
                <a16:creationId xmlns:a16="http://schemas.microsoft.com/office/drawing/2014/main" id="{D1502FBA-ACB9-454C-A49F-7E12CBDD6D97}"/>
              </a:ext>
            </a:extLst>
          </p:cNvPr>
          <p:cNvCxnSpPr>
            <a:cxnSpLocks/>
            <a:endCxn id="10" idx="1"/>
          </p:cNvCxnSpPr>
          <p:nvPr/>
        </p:nvCxnSpPr>
        <p:spPr>
          <a:xfrm>
            <a:off x="810816" y="3910786"/>
            <a:ext cx="840581" cy="3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32792E1B-4FC5-4231-98E7-318A3325882E}"/>
              </a:ext>
            </a:extLst>
          </p:cNvPr>
          <p:cNvSpPr txBox="1"/>
          <p:nvPr/>
        </p:nvSpPr>
        <p:spPr>
          <a:xfrm>
            <a:off x="872988" y="3673361"/>
            <a:ext cx="532197" cy="276999"/>
          </a:xfrm>
          <a:prstGeom prst="rect">
            <a:avLst/>
          </a:prstGeom>
          <a:noFill/>
        </p:spPr>
        <p:txBody>
          <a:bodyPr wrap="square" rtlCol="0">
            <a:spAutoFit/>
          </a:bodyPr>
          <a:lstStyle/>
          <a:p>
            <a:r>
              <a:rPr lang="en-US" sz="1200"/>
              <a:t>1 BTC</a:t>
            </a:r>
          </a:p>
        </p:txBody>
      </p:sp>
      <p:cxnSp>
        <p:nvCxnSpPr>
          <p:cNvPr id="19" name="Gerade Verbindung mit Pfeil 18">
            <a:extLst>
              <a:ext uri="{FF2B5EF4-FFF2-40B4-BE49-F238E27FC236}">
                <a16:creationId xmlns:a16="http://schemas.microsoft.com/office/drawing/2014/main" id="{C340B346-7005-473F-B5CD-B30C7AFB6378}"/>
              </a:ext>
            </a:extLst>
          </p:cNvPr>
          <p:cNvCxnSpPr>
            <a:cxnSpLocks/>
          </p:cNvCxnSpPr>
          <p:nvPr/>
        </p:nvCxnSpPr>
        <p:spPr>
          <a:xfrm>
            <a:off x="2584844" y="4380995"/>
            <a:ext cx="8405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ED604B2F-AB62-424B-A616-141FAE0DFBB0}"/>
              </a:ext>
            </a:extLst>
          </p:cNvPr>
          <p:cNvSpPr txBox="1"/>
          <p:nvPr/>
        </p:nvSpPr>
        <p:spPr>
          <a:xfrm>
            <a:off x="2647016" y="4143570"/>
            <a:ext cx="1633396" cy="276999"/>
          </a:xfrm>
          <a:prstGeom prst="rect">
            <a:avLst/>
          </a:prstGeom>
          <a:noFill/>
        </p:spPr>
        <p:txBody>
          <a:bodyPr wrap="none" rtlCol="0">
            <a:spAutoFit/>
          </a:bodyPr>
          <a:lstStyle/>
          <a:p>
            <a:r>
              <a:rPr lang="en-US" sz="1200"/>
              <a:t>1.6 BTC (to your friend)</a:t>
            </a:r>
          </a:p>
        </p:txBody>
      </p:sp>
      <p:cxnSp>
        <p:nvCxnSpPr>
          <p:cNvPr id="21" name="Gerade Verbindung mit Pfeil 20">
            <a:extLst>
              <a:ext uri="{FF2B5EF4-FFF2-40B4-BE49-F238E27FC236}">
                <a16:creationId xmlns:a16="http://schemas.microsoft.com/office/drawing/2014/main" id="{50BB5326-DB46-486E-9F66-B6DE9F2EAB43}"/>
              </a:ext>
            </a:extLst>
          </p:cNvPr>
          <p:cNvCxnSpPr>
            <a:cxnSpLocks/>
          </p:cNvCxnSpPr>
          <p:nvPr/>
        </p:nvCxnSpPr>
        <p:spPr>
          <a:xfrm>
            <a:off x="2584844" y="4842541"/>
            <a:ext cx="840581" cy="3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55044B47-14D8-481B-B098-3443C3FFDC04}"/>
              </a:ext>
            </a:extLst>
          </p:cNvPr>
          <p:cNvSpPr txBox="1"/>
          <p:nvPr/>
        </p:nvSpPr>
        <p:spPr>
          <a:xfrm>
            <a:off x="2647016" y="4605116"/>
            <a:ext cx="1564225" cy="276999"/>
          </a:xfrm>
          <a:prstGeom prst="rect">
            <a:avLst/>
          </a:prstGeom>
          <a:noFill/>
        </p:spPr>
        <p:txBody>
          <a:bodyPr wrap="square" rtlCol="0">
            <a:spAutoFit/>
          </a:bodyPr>
          <a:lstStyle/>
          <a:p>
            <a:r>
              <a:rPr lang="en-US" sz="1200"/>
              <a:t>0.39 BTC (to yourself)</a:t>
            </a:r>
          </a:p>
        </p:txBody>
      </p:sp>
      <p:sp>
        <p:nvSpPr>
          <p:cNvPr id="23" name="Textfeld 22">
            <a:extLst>
              <a:ext uri="{FF2B5EF4-FFF2-40B4-BE49-F238E27FC236}">
                <a16:creationId xmlns:a16="http://schemas.microsoft.com/office/drawing/2014/main" id="{C728D9C7-E15B-464A-BBE5-ABD654E692D7}"/>
              </a:ext>
            </a:extLst>
          </p:cNvPr>
          <p:cNvSpPr txBox="1"/>
          <p:nvPr/>
        </p:nvSpPr>
        <p:spPr>
          <a:xfrm>
            <a:off x="4597004" y="4000499"/>
            <a:ext cx="2846784" cy="524503"/>
          </a:xfrm>
          <a:prstGeom prst="rect">
            <a:avLst/>
          </a:prstGeom>
          <a:noFill/>
        </p:spPr>
        <p:txBody>
          <a:bodyPr wrap="square" rtlCol="0">
            <a:spAutoFit/>
          </a:bodyPr>
          <a:lstStyle/>
          <a:p>
            <a:r>
              <a:rPr lang="en-US"/>
              <a:t>Implicitly, these inputs and outputs result in a fee of 0.01 BTC</a:t>
            </a:r>
          </a:p>
        </p:txBody>
      </p:sp>
    </p:spTree>
    <p:extLst>
      <p:ext uri="{BB962C8B-B14F-4D97-AF65-F5344CB8AC3E}">
        <p14:creationId xmlns:p14="http://schemas.microsoft.com/office/powerpoint/2010/main" val="4209130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8000" y="1397001"/>
            <a:ext cx="7920000" cy="3848330"/>
          </a:xfrm>
        </p:spPr>
        <p:txBody>
          <a:bodyPr>
            <a:normAutofit lnSpcReduction="10000"/>
          </a:bodyPr>
          <a:lstStyle/>
          <a:p>
            <a:r>
              <a:rPr lang="en-US" noProof="0" dirty="0"/>
              <a:t>Transactions delay factors</a:t>
            </a:r>
          </a:p>
          <a:p>
            <a:pPr lvl="1"/>
            <a:r>
              <a:rPr lang="en-US" sz="1600" noProof="0" dirty="0"/>
              <a:t>Transaction fee</a:t>
            </a:r>
          </a:p>
          <a:p>
            <a:pPr lvl="2"/>
            <a:r>
              <a:rPr lang="en-US" sz="1600" noProof="0" dirty="0"/>
              <a:t>Miners tend to optimize block creation by preferring transactions with higher fees </a:t>
            </a:r>
          </a:p>
          <a:p>
            <a:pPr lvl="1"/>
            <a:r>
              <a:rPr lang="en-US" sz="1600" noProof="0" dirty="0"/>
              <a:t>Transaction announcement happens during mining of next block</a:t>
            </a:r>
          </a:p>
          <a:p>
            <a:pPr lvl="2"/>
            <a:r>
              <a:rPr lang="en-US" sz="1600" noProof="0" dirty="0"/>
              <a:t>Mining will not be restarted, so new transactions can only be included in the block after the next one </a:t>
            </a:r>
            <a:r>
              <a:rPr lang="en-US" sz="1600" noProof="0" dirty="0">
                <a:sym typeface="Wingdings" panose="05000000000000000000" pitchFamily="2" charset="2"/>
              </a:rPr>
              <a:t> theoretical inclusion delay is 1.5x inter-block time</a:t>
            </a:r>
            <a:endParaRPr lang="en-US" sz="1600" noProof="0" dirty="0"/>
          </a:p>
          <a:p>
            <a:pPr lvl="1"/>
            <a:r>
              <a:rPr lang="en-US" sz="1600" noProof="0" dirty="0"/>
              <a:t>Orphan</a:t>
            </a:r>
          </a:p>
          <a:p>
            <a:pPr lvl="2"/>
            <a:r>
              <a:rPr lang="en-US" sz="1600" noProof="0" dirty="0"/>
              <a:t>Transactions must arrive in order for a miner to process them fast</a:t>
            </a:r>
          </a:p>
          <a:p>
            <a:pPr lvl="2"/>
            <a:r>
              <a:rPr lang="en-US" sz="1600" noProof="0" dirty="0"/>
              <a:t>If the referenced input transactions, called parents, are as-yet unknown, a miner will delay the inclusion of the new transaction — it is then a so-called orphan </a:t>
            </a:r>
          </a:p>
          <a:p>
            <a:pPr lvl="2"/>
            <a:r>
              <a:rPr lang="en-US" sz="1600" noProof="0" dirty="0"/>
              <a:t>Miners may choose to keep orphans in the </a:t>
            </a:r>
            <a:r>
              <a:rPr lang="en-US" sz="1600" noProof="0" dirty="0" err="1"/>
              <a:t>mempool</a:t>
            </a:r>
            <a:r>
              <a:rPr lang="en-US" sz="1600" noProof="0" dirty="0"/>
              <a:t> while waiting for the parent transactions to arrive, but they also remove orphans after a time-out they choose</a:t>
            </a:r>
          </a:p>
          <a:p>
            <a:pPr lvl="1"/>
            <a:r>
              <a:rPr lang="en-US" sz="1600" noProof="0" dirty="0" err="1"/>
              <a:t>Locktimes</a:t>
            </a:r>
            <a:endParaRPr lang="en-US" sz="1600" noProof="0" dirty="0"/>
          </a:p>
          <a:p>
            <a:pPr lvl="2"/>
            <a:r>
              <a:rPr lang="en-US" sz="1600" noProof="0" dirty="0"/>
              <a:t>A transaction can contain a parameter declaring it invalid until the block with a certain sequence number has been mined</a:t>
            </a:r>
          </a:p>
        </p:txBody>
      </p:sp>
      <p:sp>
        <p:nvSpPr>
          <p:cNvPr id="7" name="Text Placeholder 6"/>
          <p:cNvSpPr>
            <a:spLocks noGrp="1"/>
          </p:cNvSpPr>
          <p:nvPr>
            <p:ph type="body" sz="quarter" idx="10"/>
          </p:nvPr>
        </p:nvSpPr>
        <p:spPr/>
        <p:txBody>
          <a:bodyPr>
            <a:normAutofit fontScale="85000" lnSpcReduction="20000"/>
          </a:bodyPr>
          <a:lstStyle/>
          <a:p>
            <a:r>
              <a:rPr lang="en-US" noProof="0" dirty="0"/>
              <a:t>Transactions</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2B3677F4-6989-4A7D-92E0-33EA9282345B}"/>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23</a:t>
            </a:fld>
            <a:endParaRPr lang="en-AU" dirty="0"/>
          </a:p>
        </p:txBody>
      </p:sp>
    </p:spTree>
    <p:extLst>
      <p:ext uri="{BB962C8B-B14F-4D97-AF65-F5344CB8AC3E}">
        <p14:creationId xmlns:p14="http://schemas.microsoft.com/office/powerpoint/2010/main" val="114683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8000" y="1330497"/>
            <a:ext cx="7867350" cy="3429000"/>
          </a:xfrm>
        </p:spPr>
        <p:txBody>
          <a:bodyPr/>
          <a:lstStyle/>
          <a:p>
            <a:r>
              <a:rPr lang="en-US" noProof="0" dirty="0"/>
              <a:t>Bitcoin uses a scripting system for transactions </a:t>
            </a:r>
          </a:p>
          <a:p>
            <a:pPr lvl="1"/>
            <a:r>
              <a:rPr lang="en-US" sz="1600" noProof="0" dirty="0"/>
              <a:t>Transaction validation relies on two types of script</a:t>
            </a:r>
          </a:p>
          <a:p>
            <a:pPr lvl="2"/>
            <a:r>
              <a:rPr lang="en-US" sz="1600" noProof="0" dirty="0"/>
              <a:t>A locking script in an output specifies the conditions for spending the BTC</a:t>
            </a:r>
          </a:p>
          <a:p>
            <a:pPr lvl="2"/>
            <a:r>
              <a:rPr lang="en-US" sz="1600" noProof="0" dirty="0"/>
              <a:t>An unlocking script in an input satisfies the conditions of the locking script</a:t>
            </a:r>
          </a:p>
          <a:p>
            <a:pPr lvl="2"/>
            <a:r>
              <a:rPr lang="en-US" sz="1600" noProof="0" dirty="0"/>
              <a:t>The unlocking script and the locking script are combined and executed</a:t>
            </a:r>
          </a:p>
          <a:p>
            <a:pPr lvl="3"/>
            <a:r>
              <a:rPr lang="en-US" sz="1600" noProof="0" dirty="0"/>
              <a:t> If the result is true, the transaction is valid</a:t>
            </a:r>
            <a:endParaRPr lang="en-US" sz="1600" dirty="0"/>
          </a:p>
          <a:p>
            <a:pPr lvl="2"/>
            <a:r>
              <a:rPr lang="en-US" sz="1600" dirty="0"/>
              <a:t>Script keywords are called </a:t>
            </a:r>
            <a:r>
              <a:rPr lang="en-US" sz="1600" i="1" dirty="0"/>
              <a:t>opcode</a:t>
            </a:r>
          </a:p>
          <a:p>
            <a:pPr lvl="2"/>
            <a:r>
              <a:rPr lang="en-US" sz="1600" noProof="0" dirty="0"/>
              <a:t>Pay-to-</a:t>
            </a:r>
            <a:r>
              <a:rPr lang="en-US" sz="1600" noProof="0" dirty="0" err="1"/>
              <a:t>PubKey</a:t>
            </a:r>
            <a:r>
              <a:rPr lang="en-US" sz="1600" noProof="0" dirty="0"/>
              <a:t>-Hash(P2PKH): the most common opcode implements a simple transfer</a:t>
            </a:r>
          </a:p>
        </p:txBody>
      </p:sp>
      <p:sp>
        <p:nvSpPr>
          <p:cNvPr id="7" name="Text Placeholder 6"/>
          <p:cNvSpPr>
            <a:spLocks noGrp="1"/>
          </p:cNvSpPr>
          <p:nvPr>
            <p:ph type="body" sz="quarter" idx="10"/>
          </p:nvPr>
        </p:nvSpPr>
        <p:spPr/>
        <p:txBody>
          <a:bodyPr>
            <a:normAutofit fontScale="85000" lnSpcReduction="20000"/>
          </a:bodyPr>
          <a:lstStyle/>
          <a:p>
            <a:r>
              <a:rPr lang="en-US" noProof="0" dirty="0"/>
              <a:t>Script</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7219E8E7-790C-4D47-B683-EF9A791C4953}"/>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24</a:t>
            </a:fld>
            <a:endParaRPr lang="en-AU" dirty="0"/>
          </a:p>
        </p:txBody>
      </p:sp>
      <p:pic>
        <p:nvPicPr>
          <p:cNvPr id="8" name="Picture 1" descr="Screen Shot 2015-06-26 at 9.57.12 a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3812" y="3702526"/>
            <a:ext cx="5353066" cy="1503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778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09E71FC7-62BC-442E-AEED-7429723A6138}"/>
              </a:ext>
            </a:extLst>
          </p:cNvPr>
          <p:cNvSpPr>
            <a:spLocks noGrp="1"/>
          </p:cNvSpPr>
          <p:nvPr>
            <p:ph idx="1"/>
          </p:nvPr>
        </p:nvSpPr>
        <p:spPr>
          <a:xfrm>
            <a:off x="890888" y="1246427"/>
            <a:ext cx="7920000" cy="3845917"/>
          </a:xfrm>
        </p:spPr>
        <p:txBody>
          <a:bodyPr/>
          <a:lstStyle/>
          <a:p>
            <a:endParaRPr lang="en-AU"/>
          </a:p>
        </p:txBody>
      </p:sp>
      <p:sp>
        <p:nvSpPr>
          <p:cNvPr id="7" name="Text Placeholder 6"/>
          <p:cNvSpPr>
            <a:spLocks noGrp="1"/>
          </p:cNvSpPr>
          <p:nvPr>
            <p:ph type="body" sz="quarter" idx="10"/>
          </p:nvPr>
        </p:nvSpPr>
        <p:spPr/>
        <p:txBody>
          <a:bodyPr>
            <a:normAutofit fontScale="85000" lnSpcReduction="20000"/>
          </a:bodyPr>
          <a:lstStyle/>
          <a:p>
            <a:r>
              <a:rPr lang="en-US" noProof="0" dirty="0"/>
              <a:t>Script – Stack-based Execution</a:t>
            </a:r>
          </a:p>
        </p:txBody>
      </p:sp>
      <p:sp>
        <p:nvSpPr>
          <p:cNvPr id="4" name="Title 3"/>
          <p:cNvSpPr>
            <a:spLocks noGrp="1"/>
          </p:cNvSpPr>
          <p:nvPr>
            <p:ph type="title"/>
          </p:nvPr>
        </p:nvSpPr>
        <p:spPr/>
        <p:txBody>
          <a:bodyPr>
            <a:normAutofit fontScale="90000"/>
          </a:bodyPr>
          <a:lstStyle/>
          <a:p>
            <a:r>
              <a:rPr lang="en-US" noProof="0" dirty="0"/>
              <a:t>Bitcoin</a:t>
            </a:r>
          </a:p>
        </p:txBody>
      </p:sp>
      <p:sp>
        <p:nvSpPr>
          <p:cNvPr id="6" name="Foliennummernplatzhalter 5">
            <a:extLst>
              <a:ext uri="{FF2B5EF4-FFF2-40B4-BE49-F238E27FC236}">
                <a16:creationId xmlns:a16="http://schemas.microsoft.com/office/drawing/2014/main" id="{81C078C5-20F3-4BC0-9640-1CD899B444D2}"/>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25</a:t>
            </a:fld>
            <a:endParaRPr lang="en-AU"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0672" y="1182328"/>
            <a:ext cx="3888821" cy="406381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888" y="1182328"/>
            <a:ext cx="4706834" cy="4070584"/>
          </a:xfrm>
          <a:prstGeom prst="rect">
            <a:avLst/>
          </a:prstGeom>
        </p:spPr>
      </p:pic>
    </p:spTree>
    <p:extLst>
      <p:ext uri="{BB962C8B-B14F-4D97-AF65-F5344CB8AC3E}">
        <p14:creationId xmlns:p14="http://schemas.microsoft.com/office/powerpoint/2010/main" val="1145981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noProof="0" dirty="0"/>
              <a:t>Provides certain flexibility to change the parameters of the conditions to spend the transferred BTC </a:t>
            </a:r>
          </a:p>
          <a:p>
            <a:pPr lvl="2"/>
            <a:r>
              <a:rPr lang="en-US" noProof="0" dirty="0"/>
              <a:t>Multi-signature: A transaction can require multiple keys and signatures </a:t>
            </a:r>
          </a:p>
          <a:p>
            <a:pPr lvl="2"/>
            <a:r>
              <a:rPr lang="en-US" noProof="0" dirty="0"/>
              <a:t>OP_RETURN </a:t>
            </a:r>
          </a:p>
          <a:p>
            <a:pPr lvl="3"/>
            <a:r>
              <a:rPr lang="en-US" noProof="0" dirty="0"/>
              <a:t>An </a:t>
            </a:r>
            <a:r>
              <a:rPr lang="en-US" i="1" noProof="0" dirty="0"/>
              <a:t>opcode </a:t>
            </a:r>
            <a:r>
              <a:rPr lang="en-US" noProof="0" dirty="0"/>
              <a:t>used to mark a transaction output as invalid </a:t>
            </a:r>
          </a:p>
          <a:p>
            <a:pPr lvl="3"/>
            <a:r>
              <a:rPr lang="en-US" noProof="0" dirty="0"/>
              <a:t>Has been used as a standard way to embed arbitrary data to the Bitcoin blockchain for various purposes, like representing assets, e.g. diamonds</a:t>
            </a:r>
          </a:p>
        </p:txBody>
      </p:sp>
      <p:sp>
        <p:nvSpPr>
          <p:cNvPr id="7" name="Text Placeholder 6"/>
          <p:cNvSpPr>
            <a:spLocks noGrp="1"/>
          </p:cNvSpPr>
          <p:nvPr>
            <p:ph type="body" sz="quarter" idx="10"/>
          </p:nvPr>
        </p:nvSpPr>
        <p:spPr/>
        <p:txBody>
          <a:bodyPr>
            <a:normAutofit fontScale="85000" lnSpcReduction="20000"/>
          </a:bodyPr>
          <a:lstStyle/>
          <a:p>
            <a:r>
              <a:rPr lang="en-US" noProof="0" dirty="0"/>
              <a:t>Script</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4D351EF5-23D5-41D1-AD04-B9B88076E1C9}"/>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26</a:t>
            </a:fld>
            <a:endParaRPr lang="en-AU" dirty="0"/>
          </a:p>
        </p:txBody>
      </p:sp>
    </p:spTree>
    <p:extLst>
      <p:ext uri="{BB962C8B-B14F-4D97-AF65-F5344CB8AC3E}">
        <p14:creationId xmlns:p14="http://schemas.microsoft.com/office/powerpoint/2010/main" val="11502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8000" y="1387935"/>
            <a:ext cx="7947226" cy="1130353"/>
          </a:xfrm>
        </p:spPr>
        <p:txBody>
          <a:bodyPr>
            <a:normAutofit fontScale="92500"/>
          </a:bodyPr>
          <a:lstStyle/>
          <a:p>
            <a:r>
              <a:rPr lang="en-US" noProof="0" dirty="0"/>
              <a:t>Script programs are pure functions, which cannot import any external state </a:t>
            </a:r>
          </a:p>
          <a:p>
            <a:r>
              <a:rPr lang="en-US" noProof="0" dirty="0"/>
              <a:t>An oracle can be used to include external state into the blockchain execution environment</a:t>
            </a:r>
          </a:p>
        </p:txBody>
      </p:sp>
      <p:sp>
        <p:nvSpPr>
          <p:cNvPr id="7" name="Text Placeholder 6"/>
          <p:cNvSpPr>
            <a:spLocks noGrp="1"/>
          </p:cNvSpPr>
          <p:nvPr>
            <p:ph type="body" sz="quarter" idx="10"/>
          </p:nvPr>
        </p:nvSpPr>
        <p:spPr/>
        <p:txBody>
          <a:bodyPr>
            <a:normAutofit fontScale="85000" lnSpcReduction="20000"/>
          </a:bodyPr>
          <a:lstStyle/>
          <a:p>
            <a:r>
              <a:rPr lang="en-US" noProof="0" dirty="0"/>
              <a:t>Script</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D86375A2-4D56-4C25-B83E-44426CD20C8B}"/>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27</a:t>
            </a:fld>
            <a:endParaRPr lang="en-AU" dirty="0"/>
          </a:p>
        </p:txBody>
      </p:sp>
      <p:pic>
        <p:nvPicPr>
          <p:cNvPr id="8" name="Picture 25" descr="Screen Shot 2015-06-29 at 10.42.49 am.png"/>
          <p:cNvPicPr>
            <a:picLocks noChangeAspect="1"/>
          </p:cNvPicPr>
          <p:nvPr/>
        </p:nvPicPr>
        <p:blipFill>
          <a:blip r:embed="rId3" cstate="print">
            <a:extLst>
              <a:ext uri="{28A0092B-C50C-407E-A947-70E740481C1C}">
                <a14:useLocalDpi xmlns:a14="http://schemas.microsoft.com/office/drawing/2010/main" val="0"/>
              </a:ext>
            </a:extLst>
          </a:blip>
          <a:srcRect b="51997"/>
          <a:stretch>
            <a:fillRect/>
          </a:stretch>
        </p:blipFill>
        <p:spPr bwMode="auto">
          <a:xfrm>
            <a:off x="648000" y="2405066"/>
            <a:ext cx="7904718" cy="459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3849" y="3384044"/>
            <a:ext cx="701405" cy="7020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blockchainnetwork.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416" y="3384045"/>
            <a:ext cx="1340978" cy="908207"/>
          </a:xfrm>
          <a:prstGeom prst="rect">
            <a:avLst/>
          </a:prstGeom>
        </p:spPr>
      </p:pic>
      <p:cxnSp>
        <p:nvCxnSpPr>
          <p:cNvPr id="11" name="Straight Arrow Connector 10"/>
          <p:cNvCxnSpPr/>
          <p:nvPr/>
        </p:nvCxnSpPr>
        <p:spPr>
          <a:xfrm>
            <a:off x="2431560" y="3600068"/>
            <a:ext cx="2484276"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431560" y="3978110"/>
            <a:ext cx="2484276"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83032" y="3152561"/>
            <a:ext cx="2781333" cy="416396"/>
          </a:xfrm>
          <a:prstGeom prst="rect">
            <a:avLst/>
          </a:prstGeom>
          <a:noFill/>
        </p:spPr>
        <p:txBody>
          <a:bodyPr wrap="square" rtlCol="0">
            <a:spAutoFit/>
          </a:bodyPr>
          <a:lstStyle/>
          <a:p>
            <a:pPr algn="ctr"/>
            <a:r>
              <a:rPr lang="en-US" sz="1053" dirty="0"/>
              <a:t>Measurement request for user-defined expression</a:t>
            </a:r>
          </a:p>
        </p:txBody>
      </p:sp>
      <p:sp>
        <p:nvSpPr>
          <p:cNvPr id="14" name="TextBox 13"/>
          <p:cNvSpPr txBox="1"/>
          <p:nvPr/>
        </p:nvSpPr>
        <p:spPr>
          <a:xfrm>
            <a:off x="2802087" y="3978110"/>
            <a:ext cx="1798890" cy="254365"/>
          </a:xfrm>
          <a:prstGeom prst="rect">
            <a:avLst/>
          </a:prstGeom>
          <a:noFill/>
        </p:spPr>
        <p:txBody>
          <a:bodyPr wrap="none" rtlCol="0">
            <a:spAutoFit/>
          </a:bodyPr>
          <a:lstStyle/>
          <a:p>
            <a:pPr algn="ctr"/>
            <a:r>
              <a:rPr lang="en-US" sz="1053" dirty="0"/>
              <a:t>Signature if true, error if false</a:t>
            </a:r>
          </a:p>
        </p:txBody>
      </p:sp>
      <p:sp>
        <p:nvSpPr>
          <p:cNvPr id="15" name="Rectangle 14"/>
          <p:cNvSpPr/>
          <p:nvPr/>
        </p:nvSpPr>
        <p:spPr>
          <a:xfrm>
            <a:off x="5077854" y="4086122"/>
            <a:ext cx="548548" cy="254365"/>
          </a:xfrm>
          <a:prstGeom prst="rect">
            <a:avLst/>
          </a:prstGeom>
        </p:spPr>
        <p:txBody>
          <a:bodyPr wrap="none">
            <a:spAutoFit/>
          </a:bodyPr>
          <a:lstStyle/>
          <a:p>
            <a:pPr>
              <a:defRPr/>
            </a:pPr>
            <a:r>
              <a:rPr lang="en-AU" sz="1053" b="1" dirty="0">
                <a:ea typeface="ＭＳ Ｐゴシック" charset="0"/>
              </a:rPr>
              <a:t>Oracle</a:t>
            </a:r>
          </a:p>
        </p:txBody>
      </p:sp>
      <p:pic>
        <p:nvPicPr>
          <p:cNvPr id="16"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0053" y="2843984"/>
            <a:ext cx="701405" cy="7020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Rectangle 16"/>
          <p:cNvSpPr/>
          <p:nvPr/>
        </p:nvSpPr>
        <p:spPr>
          <a:xfrm>
            <a:off x="6863584" y="3492056"/>
            <a:ext cx="712053" cy="416396"/>
          </a:xfrm>
          <a:prstGeom prst="rect">
            <a:avLst/>
          </a:prstGeom>
        </p:spPr>
        <p:txBody>
          <a:bodyPr wrap="none">
            <a:spAutoFit/>
          </a:bodyPr>
          <a:lstStyle/>
          <a:p>
            <a:pPr algn="ctr">
              <a:defRPr/>
            </a:pPr>
            <a:r>
              <a:rPr lang="en-AU" sz="1053" b="1" dirty="0">
                <a:ea typeface="ＭＳ Ｐゴシック" charset="0"/>
              </a:rPr>
              <a:t>Money </a:t>
            </a:r>
          </a:p>
          <a:p>
            <a:pPr algn="ctr">
              <a:defRPr/>
            </a:pPr>
            <a:r>
              <a:rPr lang="en-AU" sz="1053" b="1" dirty="0">
                <a:ea typeface="ＭＳ Ｐゴシック" charset="0"/>
              </a:rPr>
              <a:t>Exchange</a:t>
            </a:r>
          </a:p>
        </p:txBody>
      </p:sp>
      <p:cxnSp>
        <p:nvCxnSpPr>
          <p:cNvPr id="18" name="Straight Arrow Connector 17"/>
          <p:cNvCxnSpPr>
            <a:stCxn id="9" idx="3"/>
            <a:endCxn id="16" idx="1"/>
          </p:cNvCxnSpPr>
          <p:nvPr/>
        </p:nvCxnSpPr>
        <p:spPr>
          <a:xfrm flipV="1">
            <a:off x="5725254" y="3195023"/>
            <a:ext cx="1134799" cy="540060"/>
          </a:xfrm>
          <a:prstGeom prst="straightConnector1">
            <a:avLst/>
          </a:prstGeom>
          <a:ln w="28575" cmpd="sng">
            <a:headEnd type="arrow"/>
            <a:tailEnd type="arrow"/>
          </a:ln>
        </p:spPr>
        <p:style>
          <a:lnRef idx="1">
            <a:schemeClr val="accent1"/>
          </a:lnRef>
          <a:fillRef idx="0">
            <a:schemeClr val="accent1"/>
          </a:fillRef>
          <a:effectRef idx="0">
            <a:schemeClr val="accent1"/>
          </a:effectRef>
          <a:fontRef idx="minor">
            <a:schemeClr val="tx1"/>
          </a:fontRef>
        </p:style>
      </p:cxnSp>
      <p:pic>
        <p:nvPicPr>
          <p:cNvPr id="19"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4059" y="3978110"/>
            <a:ext cx="701405" cy="7020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 name="Straight Arrow Connector 19"/>
          <p:cNvCxnSpPr>
            <a:stCxn id="9" idx="3"/>
            <a:endCxn id="19" idx="1"/>
          </p:cNvCxnSpPr>
          <p:nvPr/>
        </p:nvCxnSpPr>
        <p:spPr>
          <a:xfrm>
            <a:off x="5725254" y="3735083"/>
            <a:ext cx="1188805" cy="594066"/>
          </a:xfrm>
          <a:prstGeom prst="straightConnector1">
            <a:avLst/>
          </a:prstGeom>
          <a:ln w="28575" cmpd="sng">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000284" y="4734194"/>
            <a:ext cx="564578" cy="254365"/>
          </a:xfrm>
          <a:prstGeom prst="rect">
            <a:avLst/>
          </a:prstGeom>
        </p:spPr>
        <p:txBody>
          <a:bodyPr wrap="none">
            <a:spAutoFit/>
          </a:bodyPr>
          <a:lstStyle/>
          <a:p>
            <a:pPr algn="ctr">
              <a:defRPr/>
            </a:pPr>
            <a:r>
              <a:rPr lang="en-AU" sz="1053" b="1" dirty="0">
                <a:ea typeface="ＭＳ Ｐゴシック" charset="0"/>
              </a:rPr>
              <a:t>Others</a:t>
            </a:r>
          </a:p>
        </p:txBody>
      </p:sp>
      <p:pic>
        <p:nvPicPr>
          <p:cNvPr id="22"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6750" y="4086122"/>
            <a:ext cx="701405" cy="7020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 name="Picture 22" descr="key.ic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77854" y="3060008"/>
            <a:ext cx="404348" cy="404348"/>
          </a:xfrm>
          <a:prstGeom prst="rect">
            <a:avLst/>
          </a:prstGeom>
        </p:spPr>
      </p:pic>
    </p:spTree>
    <p:extLst>
      <p:ext uri="{BB962C8B-B14F-4D97-AF65-F5344CB8AC3E}">
        <p14:creationId xmlns:p14="http://schemas.microsoft.com/office/powerpoint/2010/main" val="278146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8000" y="1247147"/>
            <a:ext cx="8096250" cy="3429000"/>
          </a:xfrm>
        </p:spPr>
        <p:txBody>
          <a:bodyPr/>
          <a:lstStyle/>
          <a:p>
            <a:r>
              <a:rPr lang="en-US" noProof="0" dirty="0"/>
              <a:t>Miners compete to create new blocks by solving hash puzzles </a:t>
            </a:r>
            <a:endParaRPr lang="en-US" dirty="0"/>
          </a:p>
          <a:p>
            <a:r>
              <a:rPr lang="en-US" noProof="0" dirty="0"/>
              <a:t>Bitcoin proof-of-work: </a:t>
            </a:r>
            <a:r>
              <a:rPr lang="en-US" noProof="0" dirty="0" err="1"/>
              <a:t>hashcash</a:t>
            </a:r>
            <a:endParaRPr lang="en-US" noProof="0" dirty="0"/>
          </a:p>
          <a:p>
            <a:endParaRPr lang="en-US" noProof="0" dirty="0"/>
          </a:p>
        </p:txBody>
      </p:sp>
      <p:sp>
        <p:nvSpPr>
          <p:cNvPr id="7" name="Text Placeholder 6"/>
          <p:cNvSpPr>
            <a:spLocks noGrp="1"/>
          </p:cNvSpPr>
          <p:nvPr>
            <p:ph type="body" sz="quarter" idx="10"/>
          </p:nvPr>
        </p:nvSpPr>
        <p:spPr/>
        <p:txBody>
          <a:bodyPr>
            <a:normAutofit fontScale="85000" lnSpcReduction="20000"/>
          </a:bodyPr>
          <a:lstStyle/>
          <a:p>
            <a:r>
              <a:rPr lang="en-US" noProof="0" dirty="0"/>
              <a:t>Mining</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9EB70B37-8B4E-4C64-8CD6-35BAFD246AFF}"/>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28</a:t>
            </a:fld>
            <a:endParaRPr lang="en-AU" dirty="0"/>
          </a:p>
        </p:txBody>
      </p:sp>
      <p:sp>
        <p:nvSpPr>
          <p:cNvPr id="8" name="Rounded Rectangle 7"/>
          <p:cNvSpPr/>
          <p:nvPr/>
        </p:nvSpPr>
        <p:spPr>
          <a:xfrm>
            <a:off x="1901666" y="2583919"/>
            <a:ext cx="1188132" cy="3240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3" b="1" dirty="0"/>
              <a:t>Aggregation</a:t>
            </a:r>
          </a:p>
        </p:txBody>
      </p:sp>
      <p:sp>
        <p:nvSpPr>
          <p:cNvPr id="9" name="Rounded Rectangle 8"/>
          <p:cNvSpPr/>
          <p:nvPr/>
        </p:nvSpPr>
        <p:spPr>
          <a:xfrm>
            <a:off x="1901666" y="3123979"/>
            <a:ext cx="1188132" cy="4860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3" b="1" dirty="0"/>
              <a:t>Header Construction</a:t>
            </a:r>
          </a:p>
        </p:txBody>
      </p:sp>
      <p:sp>
        <p:nvSpPr>
          <p:cNvPr id="10" name="Rounded Rectangle 9"/>
          <p:cNvSpPr/>
          <p:nvPr/>
        </p:nvSpPr>
        <p:spPr>
          <a:xfrm>
            <a:off x="1901666" y="3826057"/>
            <a:ext cx="1188132" cy="3240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3" b="1" dirty="0"/>
              <a:t>Solving puzzle</a:t>
            </a:r>
          </a:p>
        </p:txBody>
      </p:sp>
      <p:sp>
        <p:nvSpPr>
          <p:cNvPr id="11" name="Rounded Rectangle 10"/>
          <p:cNvSpPr/>
          <p:nvPr/>
        </p:nvSpPr>
        <p:spPr>
          <a:xfrm>
            <a:off x="1901666" y="4366117"/>
            <a:ext cx="1188132" cy="3240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3" b="1" dirty="0"/>
              <a:t>Propagation</a:t>
            </a:r>
          </a:p>
        </p:txBody>
      </p:sp>
      <p:sp>
        <p:nvSpPr>
          <p:cNvPr id="12" name="Down Arrow 11"/>
          <p:cNvSpPr/>
          <p:nvPr/>
        </p:nvSpPr>
        <p:spPr>
          <a:xfrm>
            <a:off x="2279708" y="2367895"/>
            <a:ext cx="378042" cy="270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3" name="Down Arrow 12"/>
          <p:cNvSpPr/>
          <p:nvPr/>
        </p:nvSpPr>
        <p:spPr>
          <a:xfrm>
            <a:off x="2279708" y="2907955"/>
            <a:ext cx="378042" cy="270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4" name="Down Arrow 13"/>
          <p:cNvSpPr/>
          <p:nvPr/>
        </p:nvSpPr>
        <p:spPr>
          <a:xfrm>
            <a:off x="2279708" y="3610033"/>
            <a:ext cx="378042" cy="270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5" name="Down Arrow 14"/>
          <p:cNvSpPr/>
          <p:nvPr/>
        </p:nvSpPr>
        <p:spPr>
          <a:xfrm>
            <a:off x="2279708" y="4150093"/>
            <a:ext cx="378042" cy="270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6" name="TextBox 15"/>
          <p:cNvSpPr txBox="1"/>
          <p:nvPr/>
        </p:nvSpPr>
        <p:spPr>
          <a:xfrm>
            <a:off x="1631636" y="2097865"/>
            <a:ext cx="1728192" cy="254365"/>
          </a:xfrm>
          <a:prstGeom prst="rect">
            <a:avLst/>
          </a:prstGeom>
          <a:noFill/>
        </p:spPr>
        <p:txBody>
          <a:bodyPr wrap="square" rtlCol="0">
            <a:spAutoFit/>
          </a:bodyPr>
          <a:lstStyle/>
          <a:p>
            <a:r>
              <a:rPr lang="en-US" sz="1053" b="1" dirty="0">
                <a:solidFill>
                  <a:schemeClr val="accent1"/>
                </a:solidFill>
              </a:rPr>
              <a:t>Receiving a new block</a:t>
            </a:r>
          </a:p>
        </p:txBody>
      </p:sp>
      <p:sp>
        <p:nvSpPr>
          <p:cNvPr id="17" name="Rectangle 16"/>
          <p:cNvSpPr/>
          <p:nvPr/>
        </p:nvSpPr>
        <p:spPr>
          <a:xfrm>
            <a:off x="3737870" y="2097865"/>
            <a:ext cx="4050450" cy="446276"/>
          </a:xfrm>
          <a:prstGeom prst="rect">
            <a:avLst/>
          </a:prstGeom>
        </p:spPr>
        <p:txBody>
          <a:bodyPr wrap="square">
            <a:spAutoFit/>
          </a:bodyPr>
          <a:lstStyle/>
          <a:p>
            <a:pPr marL="214313" indent="-214313">
              <a:buFont typeface="Arial"/>
              <a:buChar char="•"/>
              <a:defRPr/>
            </a:pPr>
            <a:r>
              <a:rPr lang="en-US" sz="1150" dirty="0"/>
              <a:t>End of one round of a competition is the beginning of the next round </a:t>
            </a:r>
          </a:p>
        </p:txBody>
      </p:sp>
      <p:sp>
        <p:nvSpPr>
          <p:cNvPr id="18" name="Rectangle 17"/>
          <p:cNvSpPr/>
          <p:nvPr/>
        </p:nvSpPr>
        <p:spPr>
          <a:xfrm>
            <a:off x="3737870" y="2502026"/>
            <a:ext cx="5119042" cy="800219"/>
          </a:xfrm>
          <a:prstGeom prst="rect">
            <a:avLst/>
          </a:prstGeom>
        </p:spPr>
        <p:txBody>
          <a:bodyPr wrap="square">
            <a:spAutoFit/>
          </a:bodyPr>
          <a:lstStyle/>
          <a:p>
            <a:pPr marL="214313" indent="-214313">
              <a:buFont typeface="Arial"/>
              <a:buChar char="•"/>
              <a:defRPr/>
            </a:pPr>
            <a:r>
              <a:rPr lang="en-US" sz="1150" dirty="0"/>
              <a:t>Remove the transactions of the newly announced block from transaction pool</a:t>
            </a:r>
          </a:p>
          <a:p>
            <a:pPr marL="214313" indent="-214313">
              <a:buFont typeface="Arial"/>
              <a:buChar char="•"/>
              <a:defRPr/>
            </a:pPr>
            <a:r>
              <a:rPr lang="en-US" sz="1150" dirty="0"/>
              <a:t>Aggregate remaining valid transactions; select subset that can be included</a:t>
            </a:r>
          </a:p>
          <a:p>
            <a:pPr marL="214313" indent="-214313">
              <a:buFont typeface="Arial"/>
              <a:buChar char="•"/>
              <a:defRPr/>
            </a:pPr>
            <a:r>
              <a:rPr lang="en-US" sz="1150" dirty="0"/>
              <a:t>Add coinbase transaction as the first transaction to the transaction list for the next block</a:t>
            </a:r>
          </a:p>
        </p:txBody>
      </p:sp>
      <p:sp>
        <p:nvSpPr>
          <p:cNvPr id="19" name="Rectangle 18"/>
          <p:cNvSpPr/>
          <p:nvPr/>
        </p:nvSpPr>
        <p:spPr>
          <a:xfrm>
            <a:off x="3737870" y="3402772"/>
            <a:ext cx="4050450" cy="623248"/>
          </a:xfrm>
          <a:prstGeom prst="rect">
            <a:avLst/>
          </a:prstGeom>
        </p:spPr>
        <p:txBody>
          <a:bodyPr wrap="square">
            <a:spAutoFit/>
          </a:bodyPr>
          <a:lstStyle/>
          <a:p>
            <a:pPr marL="214313" indent="-214313">
              <a:buFont typeface="Arial"/>
              <a:buChar char="•"/>
              <a:defRPr/>
            </a:pPr>
            <a:r>
              <a:rPr lang="en-US" sz="1150" dirty="0"/>
              <a:t>Calculate the hash of the previous block</a:t>
            </a:r>
          </a:p>
          <a:p>
            <a:pPr marL="214313" indent="-214313">
              <a:buFont typeface="Arial"/>
              <a:buChar char="•"/>
              <a:defRPr/>
            </a:pPr>
            <a:r>
              <a:rPr lang="en-US" sz="1150" dirty="0"/>
              <a:t>Construct a merkle tree to summarize all the included transactions</a:t>
            </a:r>
          </a:p>
        </p:txBody>
      </p:sp>
      <p:sp>
        <p:nvSpPr>
          <p:cNvPr id="20" name="Down Arrow 19"/>
          <p:cNvSpPr/>
          <p:nvPr/>
        </p:nvSpPr>
        <p:spPr>
          <a:xfrm rot="16200000">
            <a:off x="3467840" y="2151871"/>
            <a:ext cx="270030" cy="270030"/>
          </a:xfrm>
          <a:prstGeom prst="downArrow">
            <a:avLst/>
          </a:prstGeom>
          <a:ln>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53" dirty="0"/>
          </a:p>
        </p:txBody>
      </p:sp>
      <p:sp>
        <p:nvSpPr>
          <p:cNvPr id="21" name="Down Arrow 20"/>
          <p:cNvSpPr/>
          <p:nvPr/>
        </p:nvSpPr>
        <p:spPr>
          <a:xfrm rot="16200000">
            <a:off x="3372245" y="2525269"/>
            <a:ext cx="270030" cy="440198"/>
          </a:xfrm>
          <a:prstGeom prst="downArrow">
            <a:avLst/>
          </a:prstGeom>
          <a:ln>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53" dirty="0"/>
          </a:p>
        </p:txBody>
      </p:sp>
      <p:sp>
        <p:nvSpPr>
          <p:cNvPr id="22" name="Down Arrow 21"/>
          <p:cNvSpPr/>
          <p:nvPr/>
        </p:nvSpPr>
        <p:spPr>
          <a:xfrm rot="17410301">
            <a:off x="3369959" y="3277002"/>
            <a:ext cx="270030" cy="440198"/>
          </a:xfrm>
          <a:prstGeom prst="downArrow">
            <a:avLst/>
          </a:prstGeom>
          <a:ln>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53" dirty="0"/>
          </a:p>
        </p:txBody>
      </p:sp>
      <p:sp>
        <p:nvSpPr>
          <p:cNvPr id="23" name="Down Arrow 22"/>
          <p:cNvSpPr/>
          <p:nvPr/>
        </p:nvSpPr>
        <p:spPr>
          <a:xfrm rot="17410301">
            <a:off x="3349699" y="3890668"/>
            <a:ext cx="270030" cy="440198"/>
          </a:xfrm>
          <a:prstGeom prst="downArrow">
            <a:avLst/>
          </a:prstGeom>
          <a:ln>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53" dirty="0"/>
          </a:p>
        </p:txBody>
      </p:sp>
      <p:sp>
        <p:nvSpPr>
          <p:cNvPr id="24" name="Rectangle 23"/>
          <p:cNvSpPr/>
          <p:nvPr/>
        </p:nvSpPr>
        <p:spPr>
          <a:xfrm>
            <a:off x="3737869" y="4051457"/>
            <a:ext cx="5314808" cy="446276"/>
          </a:xfrm>
          <a:prstGeom prst="rect">
            <a:avLst/>
          </a:prstGeom>
        </p:spPr>
        <p:txBody>
          <a:bodyPr wrap="square">
            <a:spAutoFit/>
          </a:bodyPr>
          <a:lstStyle/>
          <a:p>
            <a:pPr marL="214313" indent="-214313">
              <a:buFont typeface="Arial"/>
              <a:buChar char="•"/>
              <a:defRPr/>
            </a:pPr>
            <a:r>
              <a:rPr lang="en-US" altLang="zh-CN" sz="1150" dirty="0"/>
              <a:t>Find solution to the proof-of-work algorithm</a:t>
            </a:r>
          </a:p>
          <a:p>
            <a:pPr marL="214313" indent="-214313">
              <a:buFont typeface="Arial"/>
              <a:buChar char="•"/>
              <a:defRPr/>
            </a:pPr>
            <a:r>
              <a:rPr lang="en-US" altLang="zh-CN" sz="1150" dirty="0"/>
              <a:t>The result will be inserted to the block header if successful</a:t>
            </a:r>
            <a:endParaRPr lang="en-US" sz="1150" dirty="0"/>
          </a:p>
        </p:txBody>
      </p:sp>
      <p:sp>
        <p:nvSpPr>
          <p:cNvPr id="25" name="Down Arrow 24"/>
          <p:cNvSpPr/>
          <p:nvPr/>
        </p:nvSpPr>
        <p:spPr>
          <a:xfrm rot="17410301">
            <a:off x="3332825" y="4412038"/>
            <a:ext cx="270030" cy="440198"/>
          </a:xfrm>
          <a:prstGeom prst="downArrow">
            <a:avLst/>
          </a:prstGeom>
          <a:ln>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53" dirty="0"/>
          </a:p>
        </p:txBody>
      </p:sp>
      <p:sp>
        <p:nvSpPr>
          <p:cNvPr id="26" name="Rectangle 25"/>
          <p:cNvSpPr/>
          <p:nvPr/>
        </p:nvSpPr>
        <p:spPr>
          <a:xfrm>
            <a:off x="3737869" y="4556163"/>
            <a:ext cx="5314808" cy="269304"/>
          </a:xfrm>
          <a:prstGeom prst="rect">
            <a:avLst/>
          </a:prstGeom>
        </p:spPr>
        <p:txBody>
          <a:bodyPr wrap="square">
            <a:spAutoFit/>
          </a:bodyPr>
          <a:lstStyle/>
          <a:p>
            <a:pPr marL="214313" indent="-214313">
              <a:buFont typeface="Arial"/>
              <a:buChar char="•"/>
              <a:defRPr/>
            </a:pPr>
            <a:r>
              <a:rPr lang="en-US" altLang="zh-CN" sz="1150" dirty="0"/>
              <a:t>If found, the new block is immediately propagated</a:t>
            </a:r>
          </a:p>
        </p:txBody>
      </p:sp>
    </p:spTree>
    <p:extLst>
      <p:ext uri="{BB962C8B-B14F-4D97-AF65-F5344CB8AC3E}">
        <p14:creationId xmlns:p14="http://schemas.microsoft.com/office/powerpoint/2010/main" val="80301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animBg="1"/>
      <p:bldP spid="21" grpId="0" animBg="1"/>
      <p:bldP spid="22" grpId="0" animBg="1"/>
      <p:bldP spid="23" grpId="0" animBg="1"/>
      <p:bldP spid="24" grpId="0"/>
      <p:bldP spid="25" grpId="0" animBg="1"/>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159603" y="4582940"/>
            <a:ext cx="5346594" cy="216018"/>
          </a:xfrm>
          <a:prstGeom prst="rect">
            <a:avLst/>
          </a:prstGeom>
          <a:ln w="127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053" dirty="0">
              <a:solidFill>
                <a:schemeClr val="tx1"/>
              </a:solidFill>
            </a:endParaRPr>
          </a:p>
        </p:txBody>
      </p:sp>
      <p:sp>
        <p:nvSpPr>
          <p:cNvPr id="6" name="Content Placeholder 5"/>
          <p:cNvSpPr>
            <a:spLocks noGrp="1"/>
          </p:cNvSpPr>
          <p:nvPr>
            <p:ph idx="1"/>
          </p:nvPr>
        </p:nvSpPr>
        <p:spPr>
          <a:xfrm>
            <a:off x="648000" y="1356361"/>
            <a:ext cx="7867350" cy="3429000"/>
          </a:xfrm>
        </p:spPr>
        <p:txBody>
          <a:bodyPr/>
          <a:lstStyle/>
          <a:p>
            <a:r>
              <a:rPr lang="en-US" noProof="0" dirty="0"/>
              <a:t>Solve a hash puzzle - finding a value for a field in the block header, the nonce, which leads to the block hash being smaller than a given threshold</a:t>
            </a:r>
          </a:p>
          <a:p>
            <a:pPr lvl="2"/>
            <a:r>
              <a:rPr lang="en-US" sz="1400" noProof="0" dirty="0"/>
              <a:t>Requires a lot trials and errors – try values until you get luck</a:t>
            </a:r>
          </a:p>
          <a:p>
            <a:pPr lvl="2"/>
            <a:r>
              <a:rPr lang="en-US" sz="1400" noProof="0" dirty="0"/>
              <a:t>The threshold is adjusted over time to ensure that the average inter-block time is 10 minutes</a:t>
            </a:r>
          </a:p>
          <a:p>
            <a:pPr lvl="2"/>
            <a:r>
              <a:rPr lang="en-US" sz="1400" noProof="0" dirty="0"/>
              <a:t>The likelihood to solve the puzzle is proportional to the compute power invested relative to all compute power in the network </a:t>
            </a:r>
          </a:p>
        </p:txBody>
      </p:sp>
      <p:sp>
        <p:nvSpPr>
          <p:cNvPr id="7" name="Text Placeholder 6"/>
          <p:cNvSpPr>
            <a:spLocks noGrp="1"/>
          </p:cNvSpPr>
          <p:nvPr>
            <p:ph type="body" sz="quarter" idx="10"/>
          </p:nvPr>
        </p:nvSpPr>
        <p:spPr/>
        <p:txBody>
          <a:bodyPr>
            <a:normAutofit fontScale="85000" lnSpcReduction="20000"/>
          </a:bodyPr>
          <a:lstStyle/>
          <a:p>
            <a:r>
              <a:rPr lang="en-US" noProof="0" dirty="0"/>
              <a:t>Mining – Proof-of-Work</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28D190DD-87EB-4EE6-960E-E3136F0723A6}"/>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29</a:t>
            </a:fld>
            <a:endParaRPr lang="en-AU" dirty="0"/>
          </a:p>
        </p:txBody>
      </p:sp>
      <p:sp>
        <p:nvSpPr>
          <p:cNvPr id="9" name="Rectangle 8"/>
          <p:cNvSpPr/>
          <p:nvPr/>
        </p:nvSpPr>
        <p:spPr>
          <a:xfrm>
            <a:off x="6102041" y="3160290"/>
            <a:ext cx="1404156" cy="102611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053" dirty="0"/>
          </a:p>
        </p:txBody>
      </p:sp>
      <p:sp>
        <p:nvSpPr>
          <p:cNvPr id="10" name="Rectangle 9"/>
          <p:cNvSpPr/>
          <p:nvPr/>
        </p:nvSpPr>
        <p:spPr>
          <a:xfrm>
            <a:off x="6156048" y="3637322"/>
            <a:ext cx="1296143" cy="48605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0" dirty="0">
                <a:solidFill>
                  <a:schemeClr val="tx1"/>
                </a:solidFill>
              </a:rPr>
              <a:t>Transactions</a:t>
            </a:r>
          </a:p>
          <a:p>
            <a:pPr algn="ctr"/>
            <a:r>
              <a:rPr lang="en-AU" sz="1050" dirty="0">
                <a:solidFill>
                  <a:schemeClr val="tx1"/>
                </a:solidFill>
              </a:rPr>
              <a:t>⁞</a:t>
            </a:r>
          </a:p>
        </p:txBody>
      </p:sp>
      <p:sp>
        <p:nvSpPr>
          <p:cNvPr id="11" name="Rectangle 10"/>
          <p:cNvSpPr/>
          <p:nvPr/>
        </p:nvSpPr>
        <p:spPr>
          <a:xfrm>
            <a:off x="6156047" y="3421298"/>
            <a:ext cx="1296144" cy="23302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AU" sz="1000" b="1" dirty="0">
                <a:solidFill>
                  <a:schemeClr val="tx1"/>
                </a:solidFill>
              </a:rPr>
              <a:t>H( ) </a:t>
            </a:r>
            <a:r>
              <a:rPr lang="en-AU" sz="1000" dirty="0">
                <a:solidFill>
                  <a:schemeClr val="tx1"/>
                </a:solidFill>
              </a:rPr>
              <a:t>of previous block</a:t>
            </a:r>
          </a:p>
        </p:txBody>
      </p:sp>
      <p:sp>
        <p:nvSpPr>
          <p:cNvPr id="12" name="Rectangle 11"/>
          <p:cNvSpPr/>
          <p:nvPr/>
        </p:nvSpPr>
        <p:spPr>
          <a:xfrm>
            <a:off x="6156048" y="3205274"/>
            <a:ext cx="1296143" cy="21602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050" dirty="0">
                <a:solidFill>
                  <a:schemeClr val="tx1"/>
                </a:solidFill>
              </a:rPr>
              <a:t>Nonce</a:t>
            </a:r>
          </a:p>
        </p:txBody>
      </p:sp>
      <p:sp>
        <p:nvSpPr>
          <p:cNvPr id="13" name="TextBox 12"/>
          <p:cNvSpPr txBox="1"/>
          <p:nvPr/>
        </p:nvSpPr>
        <p:spPr>
          <a:xfrm>
            <a:off x="1295507" y="3627890"/>
            <a:ext cx="4374486" cy="230832"/>
          </a:xfrm>
          <a:prstGeom prst="rect">
            <a:avLst/>
          </a:prstGeom>
          <a:noFill/>
          <a:ln w="19050" cmpd="sng">
            <a:solidFill>
              <a:schemeClr val="accent1"/>
            </a:solidFill>
          </a:ln>
        </p:spPr>
        <p:txBody>
          <a:bodyPr wrap="square" rtlCol="0">
            <a:spAutoFit/>
          </a:bodyPr>
          <a:lstStyle/>
          <a:p>
            <a:r>
              <a:rPr lang="en-US" sz="900" dirty="0">
                <a:latin typeface="Consolas"/>
                <a:cs typeface="Consolas"/>
              </a:rPr>
              <a:t>H(</a:t>
            </a:r>
            <a:r>
              <a:rPr lang="en-US" sz="900" dirty="0">
                <a:solidFill>
                  <a:srgbClr val="FF0000"/>
                </a:solidFill>
                <a:latin typeface="Consolas"/>
                <a:cs typeface="Consolas"/>
              </a:rPr>
              <a:t>nonce</a:t>
            </a:r>
            <a:r>
              <a:rPr lang="en-US" sz="900" dirty="0">
                <a:latin typeface="Consolas"/>
                <a:cs typeface="Consolas"/>
              </a:rPr>
              <a:t> || H() of previous block || Tx || </a:t>
            </a:r>
            <a:r>
              <a:rPr lang="mr-IN" sz="900" dirty="0">
                <a:latin typeface="Consolas"/>
                <a:cs typeface="Consolas"/>
              </a:rPr>
              <a:t>…</a:t>
            </a:r>
            <a:r>
              <a:rPr lang="en-AU" sz="900" dirty="0">
                <a:latin typeface="Consolas"/>
                <a:cs typeface="Consolas"/>
              </a:rPr>
              <a:t> || Tx</a:t>
            </a:r>
            <a:r>
              <a:rPr lang="en-US" sz="900" dirty="0">
                <a:latin typeface="Consolas"/>
                <a:cs typeface="Consolas"/>
              </a:rPr>
              <a:t>) is very small</a:t>
            </a:r>
          </a:p>
        </p:txBody>
      </p:sp>
      <p:sp>
        <p:nvSpPr>
          <p:cNvPr id="14" name="Rectangle 13"/>
          <p:cNvSpPr/>
          <p:nvPr/>
        </p:nvSpPr>
        <p:spPr>
          <a:xfrm>
            <a:off x="1295507" y="4582940"/>
            <a:ext cx="864096" cy="21602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3" dirty="0">
                <a:solidFill>
                  <a:schemeClr val="bg1"/>
                </a:solidFill>
              </a:rPr>
              <a:t>00000</a:t>
            </a:r>
            <a:r>
              <a:rPr lang="mr-IN" sz="1053" dirty="0">
                <a:solidFill>
                  <a:schemeClr val="bg1"/>
                </a:solidFill>
              </a:rPr>
              <a:t>…</a:t>
            </a:r>
            <a:endParaRPr lang="en-US" sz="1053" dirty="0">
              <a:solidFill>
                <a:schemeClr val="bg1"/>
              </a:solidFill>
            </a:endParaRPr>
          </a:p>
        </p:txBody>
      </p:sp>
      <p:cxnSp>
        <p:nvCxnSpPr>
          <p:cNvPr id="16" name="Straight Arrow Connector 15"/>
          <p:cNvCxnSpPr/>
          <p:nvPr/>
        </p:nvCxnSpPr>
        <p:spPr>
          <a:xfrm>
            <a:off x="1295507" y="4474928"/>
            <a:ext cx="6210690" cy="0"/>
          </a:xfrm>
          <a:prstGeom prst="straightConnector1">
            <a:avLst/>
          </a:prstGeom>
          <a:ln>
            <a:solidFill>
              <a:schemeClr val="tx1"/>
            </a:solidFill>
            <a:headEnd type="arrow"/>
            <a:tailEnd type="arrow"/>
          </a:ln>
        </p:spPr>
        <p:style>
          <a:lnRef idx="3">
            <a:schemeClr val="accent3"/>
          </a:lnRef>
          <a:fillRef idx="0">
            <a:schemeClr val="accent3"/>
          </a:fillRef>
          <a:effectRef idx="2">
            <a:schemeClr val="accent3"/>
          </a:effectRef>
          <a:fontRef idx="minor">
            <a:schemeClr val="tx1"/>
          </a:fontRef>
        </p:style>
      </p:cxnSp>
      <p:sp>
        <p:nvSpPr>
          <p:cNvPr id="17" name="TextBox 16"/>
          <p:cNvSpPr txBox="1"/>
          <p:nvPr/>
        </p:nvSpPr>
        <p:spPr>
          <a:xfrm>
            <a:off x="3509753" y="4204899"/>
            <a:ext cx="2484276" cy="254365"/>
          </a:xfrm>
          <a:prstGeom prst="rect">
            <a:avLst/>
          </a:prstGeom>
          <a:noFill/>
          <a:ln>
            <a:noFill/>
          </a:ln>
        </p:spPr>
        <p:txBody>
          <a:bodyPr wrap="square" rtlCol="0">
            <a:spAutoFit/>
          </a:bodyPr>
          <a:lstStyle/>
          <a:p>
            <a:r>
              <a:rPr lang="en-US" sz="1053" dirty="0"/>
              <a:t>Output space of hash</a:t>
            </a:r>
            <a:r>
              <a:rPr lang="en-AU" sz="1053" dirty="0"/>
              <a:t> (</a:t>
            </a:r>
            <a:r>
              <a:rPr lang="en-US" altLang="zh-CN" sz="1053" dirty="0"/>
              <a:t>256 bits</a:t>
            </a:r>
            <a:r>
              <a:rPr lang="en-AU" altLang="zh-CN" sz="1053" dirty="0"/>
              <a:t>)</a:t>
            </a:r>
            <a:endParaRPr lang="en-US" sz="1053" dirty="0"/>
          </a:p>
        </p:txBody>
      </p:sp>
      <p:cxnSp>
        <p:nvCxnSpPr>
          <p:cNvPr id="18" name="Straight Arrow Connector 17"/>
          <p:cNvCxnSpPr/>
          <p:nvPr/>
        </p:nvCxnSpPr>
        <p:spPr>
          <a:xfrm>
            <a:off x="1295507" y="4906976"/>
            <a:ext cx="864096" cy="0"/>
          </a:xfrm>
          <a:prstGeom prst="straightConnector1">
            <a:avLst/>
          </a:prstGeom>
          <a:ln>
            <a:solidFill>
              <a:schemeClr val="tx1"/>
            </a:solidFill>
            <a:headEnd type="arrow"/>
            <a:tailEnd type="arrow"/>
          </a:ln>
        </p:spPr>
        <p:style>
          <a:lnRef idx="3">
            <a:schemeClr val="accent3"/>
          </a:lnRef>
          <a:fillRef idx="0">
            <a:schemeClr val="accent3"/>
          </a:fillRef>
          <a:effectRef idx="2">
            <a:schemeClr val="accent3"/>
          </a:effectRef>
          <a:fontRef idx="minor">
            <a:schemeClr val="tx1"/>
          </a:fontRef>
        </p:style>
      </p:cxnSp>
      <p:sp>
        <p:nvSpPr>
          <p:cNvPr id="19" name="TextBox 18"/>
          <p:cNvSpPr txBox="1"/>
          <p:nvPr/>
        </p:nvSpPr>
        <p:spPr>
          <a:xfrm>
            <a:off x="1187495" y="4906977"/>
            <a:ext cx="1026114" cy="254365"/>
          </a:xfrm>
          <a:prstGeom prst="rect">
            <a:avLst/>
          </a:prstGeom>
          <a:noFill/>
          <a:ln>
            <a:noFill/>
          </a:ln>
        </p:spPr>
        <p:txBody>
          <a:bodyPr wrap="square" rtlCol="0">
            <a:spAutoFit/>
          </a:bodyPr>
          <a:lstStyle/>
          <a:p>
            <a:r>
              <a:rPr lang="en-US" sz="1053" dirty="0"/>
              <a:t>Target space</a:t>
            </a:r>
          </a:p>
        </p:txBody>
      </p:sp>
      <p:sp>
        <p:nvSpPr>
          <p:cNvPr id="20" name="Footer Placeholder 4">
            <a:extLst>
              <a:ext uri="{FF2B5EF4-FFF2-40B4-BE49-F238E27FC236}">
                <a16:creationId xmlns:a16="http://schemas.microsoft.com/office/drawing/2014/main" id="{0381C7F1-A631-4DF5-9E9D-08D6ADD07D53}"/>
              </a:ext>
            </a:extLst>
          </p:cNvPr>
          <p:cNvSpPr txBox="1">
            <a:spLocks/>
          </p:cNvSpPr>
          <p:nvPr/>
        </p:nvSpPr>
        <p:spPr>
          <a:xfrm>
            <a:off x="711388" y="5368846"/>
            <a:ext cx="5629145" cy="304271"/>
          </a:xfrm>
          <a:prstGeom prst="rect">
            <a:avLst/>
          </a:prstGeom>
        </p:spPr>
        <p:txBody>
          <a:bodyPr vert="horz" lIns="91440" tIns="45720" rIns="91440" bIns="45720" rtlCol="0" anchor="ctr"/>
          <a:lstStyle>
            <a:defPPr>
              <a:defRPr lang="en-US"/>
            </a:defPPr>
            <a:lvl1pPr marL="0" algn="l" defTabSz="713232" rtl="0" eaLnBrk="1" latinLnBrk="0" hangingPunct="1">
              <a:defRPr sz="917" kern="1200">
                <a:solidFill>
                  <a:schemeClr val="bg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en-AU" dirty="0"/>
              <a:t>Existing Blockchain Platforms</a:t>
            </a:r>
          </a:p>
        </p:txBody>
      </p:sp>
    </p:spTree>
    <p:extLst>
      <p:ext uri="{BB962C8B-B14F-4D97-AF65-F5344CB8AC3E}">
        <p14:creationId xmlns:p14="http://schemas.microsoft.com/office/powerpoint/2010/main" val="44887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10" grpId="0" animBg="1"/>
      <p:bldP spid="11" grpId="0" animBg="1"/>
      <p:bldP spid="12" grpId="0" animBg="1"/>
      <p:bldP spid="13" grpId="0" animBg="1"/>
      <p:bldP spid="14"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591EC2-4227-404F-98A1-1F67BC009166}"/>
              </a:ext>
            </a:extLst>
          </p:cNvPr>
          <p:cNvSpPr>
            <a:spLocks noGrp="1"/>
          </p:cNvSpPr>
          <p:nvPr>
            <p:ph type="ctrTitle"/>
          </p:nvPr>
        </p:nvSpPr>
        <p:spPr/>
        <p:txBody>
          <a:bodyPr>
            <a:normAutofit/>
          </a:bodyPr>
          <a:lstStyle/>
          <a:p>
            <a:r>
              <a:rPr lang="en-US" sz="4000" dirty="0"/>
              <a:t>Cryptography basics</a:t>
            </a:r>
            <a:endParaRPr lang="en-US" sz="3200" dirty="0"/>
          </a:p>
        </p:txBody>
      </p:sp>
    </p:spTree>
    <p:extLst>
      <p:ext uri="{BB962C8B-B14F-4D97-AF65-F5344CB8AC3E}">
        <p14:creationId xmlns:p14="http://schemas.microsoft.com/office/powerpoint/2010/main" val="195776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8000" y="1320923"/>
            <a:ext cx="8096250" cy="4048045"/>
          </a:xfrm>
        </p:spPr>
        <p:txBody>
          <a:bodyPr>
            <a:normAutofit/>
          </a:bodyPr>
          <a:lstStyle/>
          <a:p>
            <a:r>
              <a:rPr lang="en-US" noProof="0" dirty="0"/>
              <a:t>Miners might find and announce the next block at the same time</a:t>
            </a:r>
          </a:p>
          <a:p>
            <a:r>
              <a:rPr lang="en-US" noProof="0" dirty="0"/>
              <a:t>Treat the longest history of blocks as the </a:t>
            </a:r>
            <a:r>
              <a:rPr lang="en-US" i="1" noProof="0" dirty="0"/>
              <a:t>main chain</a:t>
            </a:r>
          </a:p>
          <a:p>
            <a:pPr lvl="2"/>
            <a:r>
              <a:rPr lang="en-US" sz="1400" noProof="0" dirty="0"/>
              <a:t>The one that received most computation</a:t>
            </a:r>
          </a:p>
          <a:p>
            <a:endParaRPr lang="en-US" noProof="0" dirty="0"/>
          </a:p>
          <a:p>
            <a:pPr lvl="2"/>
            <a:endParaRPr lang="en-US" noProof="0" dirty="0"/>
          </a:p>
          <a:p>
            <a:endParaRPr lang="en-US" noProof="0" dirty="0"/>
          </a:p>
        </p:txBody>
      </p:sp>
      <p:sp>
        <p:nvSpPr>
          <p:cNvPr id="7" name="Text Placeholder 6"/>
          <p:cNvSpPr>
            <a:spLocks noGrp="1"/>
          </p:cNvSpPr>
          <p:nvPr>
            <p:ph type="body" sz="quarter" idx="10"/>
          </p:nvPr>
        </p:nvSpPr>
        <p:spPr/>
        <p:txBody>
          <a:bodyPr>
            <a:normAutofit fontScale="85000" lnSpcReduction="20000"/>
          </a:bodyPr>
          <a:lstStyle/>
          <a:p>
            <a:r>
              <a:rPr lang="en-US" noProof="0" dirty="0"/>
              <a:t>N</a:t>
            </a:r>
            <a:r>
              <a:rPr lang="en-US" altLang="zh-CN" noProof="0" dirty="0"/>
              <a:t>akamoto Consensus</a:t>
            </a:r>
            <a:endParaRPr lang="en-US" noProof="0" dirty="0"/>
          </a:p>
        </p:txBody>
      </p:sp>
      <p:sp>
        <p:nvSpPr>
          <p:cNvPr id="4" name="Title 3"/>
          <p:cNvSpPr>
            <a:spLocks noGrp="1"/>
          </p:cNvSpPr>
          <p:nvPr>
            <p:ph type="title"/>
          </p:nvPr>
        </p:nvSpPr>
        <p:spPr/>
        <p:txBody>
          <a:bodyPr>
            <a:normAutofit fontScale="90000"/>
          </a:bodyPr>
          <a:lstStyle/>
          <a:p>
            <a:r>
              <a:rPr lang="en-US" noProof="0" dirty="0"/>
              <a:t>Bitcoin</a:t>
            </a:r>
          </a:p>
        </p:txBody>
      </p:sp>
      <p:sp>
        <p:nvSpPr>
          <p:cNvPr id="2" name="Foliennummernplatzhalter 1">
            <a:extLst>
              <a:ext uri="{FF2B5EF4-FFF2-40B4-BE49-F238E27FC236}">
                <a16:creationId xmlns:a16="http://schemas.microsoft.com/office/drawing/2014/main" id="{E32432CB-370C-48F8-A3B1-BF2200BF5FF5}"/>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30</a:t>
            </a:fld>
            <a:endParaRPr lang="en-AU" dirty="0"/>
          </a:p>
        </p:txBody>
      </p:sp>
      <p:pic>
        <p:nvPicPr>
          <p:cNvPr id="9" name="Picture 8"/>
          <p:cNvPicPr>
            <a:picLocks noChangeAspect="1"/>
          </p:cNvPicPr>
          <p:nvPr/>
        </p:nvPicPr>
        <p:blipFill>
          <a:blip r:embed="rId3"/>
          <a:stretch>
            <a:fillRect/>
          </a:stretch>
        </p:blipFill>
        <p:spPr>
          <a:xfrm>
            <a:off x="1366253" y="2633596"/>
            <a:ext cx="2357827" cy="1730585"/>
          </a:xfrm>
          <a:prstGeom prst="rect">
            <a:avLst/>
          </a:prstGeom>
        </p:spPr>
      </p:pic>
      <p:sp>
        <p:nvSpPr>
          <p:cNvPr id="10" name="TextBox 9"/>
          <p:cNvSpPr txBox="1"/>
          <p:nvPr/>
        </p:nvSpPr>
        <p:spPr>
          <a:xfrm>
            <a:off x="1653864" y="4223772"/>
            <a:ext cx="1782604" cy="308418"/>
          </a:xfrm>
          <a:prstGeom prst="rect">
            <a:avLst/>
          </a:prstGeom>
          <a:noFill/>
        </p:spPr>
        <p:txBody>
          <a:bodyPr wrap="none" rtlCol="0">
            <a:spAutoFit/>
          </a:bodyPr>
          <a:lstStyle/>
          <a:p>
            <a:pPr algn="ctr"/>
            <a:r>
              <a:rPr lang="de-DE" dirty="0"/>
              <a:t>Fork in the blockchain</a:t>
            </a:r>
            <a:endParaRPr lang="en-AU" dirty="0"/>
          </a:p>
        </p:txBody>
      </p:sp>
      <p:pic>
        <p:nvPicPr>
          <p:cNvPr id="11" name="Picture 10"/>
          <p:cNvPicPr>
            <a:picLocks noChangeAspect="1"/>
          </p:cNvPicPr>
          <p:nvPr/>
        </p:nvPicPr>
        <p:blipFill>
          <a:blip r:embed="rId4"/>
          <a:stretch>
            <a:fillRect/>
          </a:stretch>
        </p:blipFill>
        <p:spPr>
          <a:xfrm>
            <a:off x="3829661" y="2633596"/>
            <a:ext cx="4322749" cy="1749152"/>
          </a:xfrm>
          <a:prstGeom prst="rect">
            <a:avLst/>
          </a:prstGeom>
        </p:spPr>
      </p:pic>
      <p:sp>
        <p:nvSpPr>
          <p:cNvPr id="12" name="TextBox 11"/>
          <p:cNvSpPr txBox="1"/>
          <p:nvPr/>
        </p:nvSpPr>
        <p:spPr>
          <a:xfrm>
            <a:off x="4651238" y="4223772"/>
            <a:ext cx="2679594" cy="308418"/>
          </a:xfrm>
          <a:prstGeom prst="rect">
            <a:avLst/>
          </a:prstGeom>
          <a:noFill/>
        </p:spPr>
        <p:txBody>
          <a:bodyPr wrap="square" rtlCol="0">
            <a:spAutoFit/>
          </a:bodyPr>
          <a:lstStyle/>
          <a:p>
            <a:pPr algn="ctr"/>
            <a:r>
              <a:rPr lang="de-DE" dirty="0"/>
              <a:t>Fork decided: longer chain wins</a:t>
            </a:r>
            <a:endParaRPr lang="en-AU" dirty="0"/>
          </a:p>
        </p:txBody>
      </p:sp>
    </p:spTree>
    <p:extLst>
      <p:ext uri="{BB962C8B-B14F-4D97-AF65-F5344CB8AC3E}">
        <p14:creationId xmlns:p14="http://schemas.microsoft.com/office/powerpoint/2010/main" val="86945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8000" y="1320800"/>
            <a:ext cx="7867350" cy="4048045"/>
          </a:xfrm>
        </p:spPr>
        <p:txBody>
          <a:bodyPr>
            <a:normAutofit/>
          </a:bodyPr>
          <a:lstStyle/>
          <a:p>
            <a:r>
              <a:rPr lang="en-US" noProof="0" dirty="0"/>
              <a:t>To determine with high probability that a transaction is permanently included: </a:t>
            </a:r>
          </a:p>
          <a:p>
            <a:pPr lvl="1"/>
            <a:r>
              <a:rPr lang="en-US" sz="1600" noProof="0" dirty="0"/>
              <a:t>Wait for several blocks (5 blocks by default) to be added after first inclusion of the transaction </a:t>
            </a:r>
          </a:p>
          <a:p>
            <a:pPr lvl="1"/>
            <a:r>
              <a:rPr lang="en-US" sz="1600" noProof="0" dirty="0"/>
              <a:t>Each of these subsequent blocks is called a </a:t>
            </a:r>
            <a:r>
              <a:rPr lang="en-US" sz="1600" i="1" noProof="0" dirty="0"/>
              <a:t>confirmation block</a:t>
            </a:r>
            <a:endParaRPr lang="en-US" sz="1600" i="1" dirty="0"/>
          </a:p>
          <a:p>
            <a:pPr lvl="1"/>
            <a:r>
              <a:rPr lang="en-US" sz="1600" noProof="0" dirty="0"/>
              <a:t>Once sufficiently many confirmations occurred after the transaction block inclusion, then the transaction is considered </a:t>
            </a:r>
            <a:r>
              <a:rPr lang="en-US" sz="1600" i="1" noProof="0" dirty="0"/>
              <a:t>committed</a:t>
            </a:r>
            <a:endParaRPr lang="en-US" sz="1600" noProof="0" dirty="0"/>
          </a:p>
          <a:p>
            <a:r>
              <a:rPr lang="en-US" noProof="0" dirty="0"/>
              <a:t>Unlike many traditional transaction commit semantics:</a:t>
            </a:r>
          </a:p>
          <a:p>
            <a:pPr lvl="1"/>
            <a:r>
              <a:rPr lang="en-US" sz="1600" dirty="0"/>
              <a:t>Commit only has a probabilistic guarantee</a:t>
            </a:r>
          </a:p>
          <a:p>
            <a:pPr lvl="1"/>
            <a:r>
              <a:rPr lang="en-US" sz="1600" noProof="0" dirty="0"/>
              <a:t>A longer chain </a:t>
            </a:r>
            <a:r>
              <a:rPr lang="en-US" sz="1600" i="1" noProof="0" dirty="0"/>
              <a:t>could</a:t>
            </a:r>
            <a:r>
              <a:rPr lang="en-US" sz="1600" dirty="0"/>
              <a:t> appear – although it may be very, very unlikely</a:t>
            </a:r>
            <a:endParaRPr lang="en-US" sz="1600" noProof="0" dirty="0"/>
          </a:p>
        </p:txBody>
      </p:sp>
      <p:sp>
        <p:nvSpPr>
          <p:cNvPr id="7" name="Text Placeholder 6"/>
          <p:cNvSpPr>
            <a:spLocks noGrp="1"/>
          </p:cNvSpPr>
          <p:nvPr>
            <p:ph type="body" sz="quarter" idx="10"/>
          </p:nvPr>
        </p:nvSpPr>
        <p:spPr/>
        <p:txBody>
          <a:bodyPr>
            <a:normAutofit fontScale="85000" lnSpcReduction="20000"/>
          </a:bodyPr>
          <a:lstStyle/>
          <a:p>
            <a:r>
              <a:rPr lang="en-US" noProof="0" dirty="0"/>
              <a:t>N</a:t>
            </a:r>
            <a:r>
              <a:rPr lang="en-US" altLang="zh-CN" noProof="0" dirty="0"/>
              <a:t>akamoto Consensus</a:t>
            </a:r>
            <a:endParaRPr lang="en-US" noProof="0" dirty="0"/>
          </a:p>
        </p:txBody>
      </p:sp>
      <p:sp>
        <p:nvSpPr>
          <p:cNvPr id="4" name="Title 3"/>
          <p:cNvSpPr>
            <a:spLocks noGrp="1"/>
          </p:cNvSpPr>
          <p:nvPr>
            <p:ph type="title"/>
          </p:nvPr>
        </p:nvSpPr>
        <p:spPr/>
        <p:txBody>
          <a:bodyPr>
            <a:normAutofit fontScale="90000"/>
          </a:bodyPr>
          <a:lstStyle/>
          <a:p>
            <a:r>
              <a:rPr lang="en-US" noProof="0" dirty="0"/>
              <a:t>Bitcoin</a:t>
            </a:r>
          </a:p>
        </p:txBody>
      </p:sp>
      <p:sp>
        <p:nvSpPr>
          <p:cNvPr id="2" name="Foliennummernplatzhalter 1">
            <a:extLst>
              <a:ext uri="{FF2B5EF4-FFF2-40B4-BE49-F238E27FC236}">
                <a16:creationId xmlns:a16="http://schemas.microsoft.com/office/drawing/2014/main" id="{E725BE37-C638-40D1-B2CD-09D26D6A216A}"/>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31</a:t>
            </a:fld>
            <a:endParaRPr lang="en-AU" dirty="0"/>
          </a:p>
        </p:txBody>
      </p:sp>
    </p:spTree>
    <p:extLst>
      <p:ext uri="{BB962C8B-B14F-4D97-AF65-F5344CB8AC3E}">
        <p14:creationId xmlns:p14="http://schemas.microsoft.com/office/powerpoint/2010/main" val="324979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7548C7C-0196-490E-A17B-79C41580E6F0}"/>
              </a:ext>
            </a:extLst>
          </p:cNvPr>
          <p:cNvSpPr>
            <a:spLocks noGrp="1"/>
          </p:cNvSpPr>
          <p:nvPr>
            <p:ph type="title"/>
          </p:nvPr>
        </p:nvSpPr>
        <p:spPr/>
        <p:txBody>
          <a:bodyPr/>
          <a:lstStyle/>
          <a:p>
            <a:r>
              <a:rPr lang="en-US" dirty="0"/>
              <a:t>Student Task</a:t>
            </a:r>
          </a:p>
        </p:txBody>
      </p:sp>
      <p:sp>
        <p:nvSpPr>
          <p:cNvPr id="7" name="Inhaltsplatzhalter 6">
            <a:extLst>
              <a:ext uri="{FF2B5EF4-FFF2-40B4-BE49-F238E27FC236}">
                <a16:creationId xmlns:a16="http://schemas.microsoft.com/office/drawing/2014/main" id="{0F2C0230-9CB9-4531-8830-BA3B642812F2}"/>
              </a:ext>
            </a:extLst>
          </p:cNvPr>
          <p:cNvSpPr>
            <a:spLocks noGrp="1"/>
          </p:cNvSpPr>
          <p:nvPr>
            <p:ph idx="1"/>
          </p:nvPr>
        </p:nvSpPr>
        <p:spPr/>
        <p:txBody>
          <a:bodyPr/>
          <a:lstStyle/>
          <a:p>
            <a:r>
              <a:rPr lang="en-US" dirty="0"/>
              <a:t>Nakamoto consensus results in probabilistic “commit”</a:t>
            </a:r>
          </a:p>
          <a:p>
            <a:pPr lvl="1"/>
            <a:r>
              <a:rPr lang="en-US" dirty="0"/>
              <a:t>Users choose how many confirmation blocks are needed to view a transaction as committed</a:t>
            </a:r>
          </a:p>
          <a:p>
            <a:r>
              <a:rPr lang="en-US" dirty="0"/>
              <a:t>In breakout groups, think about different use cases where higher and lower numbers of confirmation blocks might be needed</a:t>
            </a:r>
          </a:p>
          <a:p>
            <a:pPr lvl="1"/>
            <a:r>
              <a:rPr lang="en-US" dirty="0"/>
              <a:t>Take notes</a:t>
            </a:r>
          </a:p>
        </p:txBody>
      </p:sp>
      <p:pic>
        <p:nvPicPr>
          <p:cNvPr id="9" name="Grafik 8" descr="Chat">
            <a:extLst>
              <a:ext uri="{FF2B5EF4-FFF2-40B4-BE49-F238E27FC236}">
                <a16:creationId xmlns:a16="http://schemas.microsoft.com/office/drawing/2014/main" id="{55DDF737-F256-4A90-BFBB-07CFC117C3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11" name="Grafik 10" descr="Benutzer">
            <a:extLst>
              <a:ext uri="{FF2B5EF4-FFF2-40B4-BE49-F238E27FC236}">
                <a16:creationId xmlns:a16="http://schemas.microsoft.com/office/drawing/2014/main" id="{E0226448-2062-4CA1-BB1C-5656F9E96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13" name="Grafik 12" descr="Bleistift">
            <a:extLst>
              <a:ext uri="{FF2B5EF4-FFF2-40B4-BE49-F238E27FC236}">
                <a16:creationId xmlns:a16="http://schemas.microsoft.com/office/drawing/2014/main" id="{BF2367DA-DD1D-4F9D-A453-4088F5142C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827761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7548C7C-0196-490E-A17B-79C41580E6F0}"/>
              </a:ext>
            </a:extLst>
          </p:cNvPr>
          <p:cNvSpPr>
            <a:spLocks noGrp="1"/>
          </p:cNvSpPr>
          <p:nvPr>
            <p:ph type="title"/>
          </p:nvPr>
        </p:nvSpPr>
        <p:spPr/>
        <p:txBody>
          <a:bodyPr/>
          <a:lstStyle/>
          <a:p>
            <a:r>
              <a:rPr lang="en-US" dirty="0"/>
              <a:t>Student Task</a:t>
            </a:r>
          </a:p>
        </p:txBody>
      </p:sp>
      <p:sp>
        <p:nvSpPr>
          <p:cNvPr id="7" name="Inhaltsplatzhalter 6">
            <a:extLst>
              <a:ext uri="{FF2B5EF4-FFF2-40B4-BE49-F238E27FC236}">
                <a16:creationId xmlns:a16="http://schemas.microsoft.com/office/drawing/2014/main" id="{0F2C0230-9CB9-4531-8830-BA3B642812F2}"/>
              </a:ext>
            </a:extLst>
          </p:cNvPr>
          <p:cNvSpPr>
            <a:spLocks noGrp="1"/>
          </p:cNvSpPr>
          <p:nvPr>
            <p:ph idx="1"/>
          </p:nvPr>
        </p:nvSpPr>
        <p:spPr/>
        <p:txBody>
          <a:bodyPr/>
          <a:lstStyle/>
          <a:p>
            <a:r>
              <a:rPr lang="en-US" dirty="0"/>
              <a:t>Question: what does more mining power mean?</a:t>
            </a:r>
          </a:p>
        </p:txBody>
      </p:sp>
      <p:pic>
        <p:nvPicPr>
          <p:cNvPr id="9" name="Grafik 8" descr="Chat">
            <a:extLst>
              <a:ext uri="{FF2B5EF4-FFF2-40B4-BE49-F238E27FC236}">
                <a16:creationId xmlns:a16="http://schemas.microsoft.com/office/drawing/2014/main" id="{55DDF737-F256-4A90-BFBB-07CFC117C3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11" name="Grafik 10" descr="Benutzer">
            <a:extLst>
              <a:ext uri="{FF2B5EF4-FFF2-40B4-BE49-F238E27FC236}">
                <a16:creationId xmlns:a16="http://schemas.microsoft.com/office/drawing/2014/main" id="{E0226448-2062-4CA1-BB1C-5656F9E96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13" name="Grafik 12" descr="Bleistift">
            <a:extLst>
              <a:ext uri="{FF2B5EF4-FFF2-40B4-BE49-F238E27FC236}">
                <a16:creationId xmlns:a16="http://schemas.microsoft.com/office/drawing/2014/main" id="{BF2367DA-DD1D-4F9D-A453-4088F5142C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2578715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noProof="0" dirty="0"/>
              <a:t>An account is associated with a cryptographic key pair </a:t>
            </a:r>
          </a:p>
          <a:p>
            <a:pPr lvl="2"/>
            <a:r>
              <a:rPr lang="en-US" sz="1400" noProof="0" dirty="0"/>
              <a:t>Public key is used to create the account address</a:t>
            </a:r>
          </a:p>
          <a:p>
            <a:pPr lvl="2"/>
            <a:r>
              <a:rPr lang="en-US" sz="1400" noProof="0" dirty="0"/>
              <a:t>Private key: sign transactions sent from the account</a:t>
            </a:r>
          </a:p>
          <a:p>
            <a:r>
              <a:rPr lang="en-US" noProof="0" dirty="0"/>
              <a:t>The account balance is the sum of UTXO that an account has control over</a:t>
            </a:r>
          </a:p>
          <a:p>
            <a:r>
              <a:rPr lang="en-US" noProof="0" dirty="0"/>
              <a:t>The state of the blockchain, and the account balances of all users, result from </a:t>
            </a:r>
            <a:r>
              <a:rPr lang="en-US" dirty="0"/>
              <a:t>the genesis block (very first block of the blockchain) and the </a:t>
            </a:r>
            <a:r>
              <a:rPr lang="en-US" noProof="0" dirty="0"/>
              <a:t>set of transactions included since</a:t>
            </a:r>
          </a:p>
          <a:p>
            <a:pPr lvl="2"/>
            <a:r>
              <a:rPr lang="en-US" sz="1400" noProof="0" dirty="0"/>
              <a:t>Some accounts might be pre-loaded with an initial account balance from the beginning </a:t>
            </a:r>
          </a:p>
          <a:p>
            <a:r>
              <a:rPr lang="en-US" noProof="0" dirty="0"/>
              <a:t>As transactions are grouped into blocks, the entire system moves from one discrete state to another through adding a new block</a:t>
            </a:r>
          </a:p>
          <a:p>
            <a:pPr lvl="2"/>
            <a:endParaRPr lang="en-US" noProof="0" dirty="0"/>
          </a:p>
          <a:p>
            <a:pPr lvl="1"/>
            <a:endParaRPr lang="en-US" noProof="0" dirty="0"/>
          </a:p>
        </p:txBody>
      </p:sp>
      <p:sp>
        <p:nvSpPr>
          <p:cNvPr id="7" name="Text Placeholder 6"/>
          <p:cNvSpPr>
            <a:spLocks noGrp="1"/>
          </p:cNvSpPr>
          <p:nvPr>
            <p:ph type="body" sz="quarter" idx="10"/>
          </p:nvPr>
        </p:nvSpPr>
        <p:spPr/>
        <p:txBody>
          <a:bodyPr>
            <a:normAutofit fontScale="85000" lnSpcReduction="20000"/>
          </a:bodyPr>
          <a:lstStyle/>
          <a:p>
            <a:r>
              <a:rPr lang="en-US" noProof="0" dirty="0"/>
              <a:t>Accounts and States</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AF001092-6143-4434-87A3-300DB6A16C16}"/>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34</a:t>
            </a:fld>
            <a:endParaRPr lang="en-AU" dirty="0"/>
          </a:p>
        </p:txBody>
      </p:sp>
    </p:spTree>
    <p:extLst>
      <p:ext uri="{BB962C8B-B14F-4D97-AF65-F5344CB8AC3E}">
        <p14:creationId xmlns:p14="http://schemas.microsoft.com/office/powerpoint/2010/main" val="21415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noProof="0" dirty="0"/>
              <a:t>Wallets</a:t>
            </a:r>
          </a:p>
          <a:p>
            <a:pPr lvl="2"/>
            <a:r>
              <a:rPr lang="en-US" sz="1400" noProof="0" dirty="0"/>
              <a:t>Software wallet: Manage a collection of private keys corresponding to their accounts, and to create and sign transactions</a:t>
            </a:r>
          </a:p>
          <a:p>
            <a:pPr lvl="2"/>
            <a:r>
              <a:rPr lang="en-US" sz="1400" noProof="0" dirty="0"/>
              <a:t>Hardware wallets are devices that store private keys in chips</a:t>
            </a:r>
          </a:p>
          <a:p>
            <a:pPr lvl="2"/>
            <a:r>
              <a:rPr lang="en-US" sz="1400" noProof="0" dirty="0"/>
              <a:t>Cold storage backups: to avoid key loss/stores a representation of the keys independent of the user’s current hardware wallets</a:t>
            </a:r>
          </a:p>
          <a:p>
            <a:r>
              <a:rPr lang="en-US" noProof="0" dirty="0"/>
              <a:t>Exchanges</a:t>
            </a:r>
          </a:p>
          <a:p>
            <a:pPr lvl="2"/>
            <a:r>
              <a:rPr lang="en-US" sz="1400" noProof="0" dirty="0"/>
              <a:t>Places to trade Bitcoin with other currencies </a:t>
            </a:r>
          </a:p>
          <a:p>
            <a:pPr lvl="2"/>
            <a:r>
              <a:rPr lang="en-US" sz="1400" noProof="0" dirty="0"/>
              <a:t>Holds currency on behalf of users</a:t>
            </a:r>
          </a:p>
          <a:p>
            <a:pPr lvl="2"/>
            <a:r>
              <a:rPr lang="en-US" sz="1400" noProof="0" dirty="0"/>
              <a:t>Clients may choose to ask the exchange to transfer purchased Bitcoin to an address under their control </a:t>
            </a:r>
          </a:p>
          <a:p>
            <a:pPr lvl="2"/>
            <a:r>
              <a:rPr lang="en-US" sz="1400" noProof="0" dirty="0"/>
              <a:t>If the exchange’s system fails, their users may lose control of “their” Bitcoin. </a:t>
            </a:r>
          </a:p>
          <a:p>
            <a:pPr lvl="2"/>
            <a:r>
              <a:rPr lang="en-US" sz="1400" noProof="0" dirty="0"/>
              <a:t>Key stakeholders for public blockchain</a:t>
            </a:r>
          </a:p>
          <a:p>
            <a:pPr lvl="4"/>
            <a:r>
              <a:rPr lang="en-US" sz="1400" noProof="0" dirty="0"/>
              <a:t>Provide liquidity for cryptocurrency, which supports its real-world value</a:t>
            </a:r>
          </a:p>
          <a:p>
            <a:pPr lvl="4"/>
            <a:r>
              <a:rPr lang="en-US" sz="1400" noProof="0" dirty="0"/>
              <a:t>Underpin the incentive mechanism</a:t>
            </a:r>
            <a:endParaRPr lang="en-US" noProof="0" dirty="0"/>
          </a:p>
        </p:txBody>
      </p:sp>
      <p:sp>
        <p:nvSpPr>
          <p:cNvPr id="7" name="Text Placeholder 6"/>
          <p:cNvSpPr>
            <a:spLocks noGrp="1"/>
          </p:cNvSpPr>
          <p:nvPr>
            <p:ph type="body" sz="quarter" idx="10"/>
          </p:nvPr>
        </p:nvSpPr>
        <p:spPr/>
        <p:txBody>
          <a:bodyPr>
            <a:normAutofit fontScale="85000" lnSpcReduction="20000"/>
          </a:bodyPr>
          <a:lstStyle/>
          <a:p>
            <a:r>
              <a:rPr lang="en-US" noProof="0" dirty="0"/>
              <a:t>Wallets and Exchanges</a:t>
            </a:r>
          </a:p>
        </p:txBody>
      </p:sp>
      <p:sp>
        <p:nvSpPr>
          <p:cNvPr id="4" name="Title 3"/>
          <p:cNvSpPr>
            <a:spLocks noGrp="1"/>
          </p:cNvSpPr>
          <p:nvPr>
            <p:ph type="title"/>
          </p:nvPr>
        </p:nvSpPr>
        <p:spPr/>
        <p:txBody>
          <a:bodyPr>
            <a:normAutofit fontScale="90000"/>
          </a:bodyPr>
          <a:lstStyle/>
          <a:p>
            <a:r>
              <a:rPr lang="en-US" noProof="0" dirty="0"/>
              <a:t>Bitcoin</a:t>
            </a:r>
          </a:p>
        </p:txBody>
      </p:sp>
      <p:sp>
        <p:nvSpPr>
          <p:cNvPr id="5" name="Foliennummernplatzhalter 4">
            <a:extLst>
              <a:ext uri="{FF2B5EF4-FFF2-40B4-BE49-F238E27FC236}">
                <a16:creationId xmlns:a16="http://schemas.microsoft.com/office/drawing/2014/main" id="{10876D1B-7BE8-464D-9923-760A8278E1DC}"/>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35</a:t>
            </a:fld>
            <a:endParaRPr lang="en-AU" dirty="0"/>
          </a:p>
        </p:txBody>
      </p:sp>
    </p:spTree>
    <p:extLst>
      <p:ext uri="{BB962C8B-B14F-4D97-AF65-F5344CB8AC3E}">
        <p14:creationId xmlns:p14="http://schemas.microsoft.com/office/powerpoint/2010/main" val="383045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DB7E2-0C22-4D8D-901A-717145C6E383}"/>
              </a:ext>
            </a:extLst>
          </p:cNvPr>
          <p:cNvSpPr>
            <a:spLocks noGrp="1"/>
          </p:cNvSpPr>
          <p:nvPr>
            <p:ph idx="1"/>
          </p:nvPr>
        </p:nvSpPr>
        <p:spPr>
          <a:xfrm>
            <a:off x="648000" y="1414861"/>
            <a:ext cx="4061460" cy="3429000"/>
          </a:xfrm>
        </p:spPr>
        <p:txBody>
          <a:bodyPr/>
          <a:lstStyle/>
          <a:p>
            <a:r>
              <a:rPr lang="en-US" dirty="0"/>
              <a:t>Declared dead over 405 times, and yet… still alive and operating!</a:t>
            </a:r>
            <a:endParaRPr lang="en-US" dirty="0">
              <a:hlinkClick r:id="rId2"/>
            </a:endParaRPr>
          </a:p>
          <a:p>
            <a:r>
              <a:rPr lang="en-US" dirty="0">
                <a:hlinkClick r:id="rId2"/>
              </a:rPr>
              <a:t>https://99bitcoins.com/bitcoin-obituaries/</a:t>
            </a:r>
            <a:r>
              <a:rPr lang="en-US" dirty="0"/>
              <a:t> </a:t>
            </a:r>
          </a:p>
        </p:txBody>
      </p:sp>
      <p:sp>
        <p:nvSpPr>
          <p:cNvPr id="4" name="Text Placeholder 3">
            <a:extLst>
              <a:ext uri="{FF2B5EF4-FFF2-40B4-BE49-F238E27FC236}">
                <a16:creationId xmlns:a16="http://schemas.microsoft.com/office/drawing/2014/main" id="{02FC5BA9-4E2A-4E6B-A7AE-9E702C815792}"/>
              </a:ext>
            </a:extLst>
          </p:cNvPr>
          <p:cNvSpPr>
            <a:spLocks noGrp="1"/>
          </p:cNvSpPr>
          <p:nvPr>
            <p:ph type="body" sz="quarter" idx="10"/>
          </p:nvPr>
        </p:nvSpPr>
        <p:spPr/>
        <p:txBody>
          <a:bodyPr>
            <a:noAutofit/>
          </a:bodyPr>
          <a:lstStyle/>
          <a:p>
            <a:r>
              <a:rPr lang="en-US" dirty="0"/>
              <a:t>A bit of fun: Bitcoin Obituaries</a:t>
            </a:r>
          </a:p>
        </p:txBody>
      </p:sp>
      <p:sp>
        <p:nvSpPr>
          <p:cNvPr id="2" name="Title 1">
            <a:extLst>
              <a:ext uri="{FF2B5EF4-FFF2-40B4-BE49-F238E27FC236}">
                <a16:creationId xmlns:a16="http://schemas.microsoft.com/office/drawing/2014/main" id="{60FCAA51-52C8-4160-9055-850DD5328ECE}"/>
              </a:ext>
            </a:extLst>
          </p:cNvPr>
          <p:cNvSpPr>
            <a:spLocks noGrp="1"/>
          </p:cNvSpPr>
          <p:nvPr>
            <p:ph type="title"/>
          </p:nvPr>
        </p:nvSpPr>
        <p:spPr/>
        <p:txBody>
          <a:bodyPr>
            <a:normAutofit fontScale="90000"/>
          </a:bodyPr>
          <a:lstStyle/>
          <a:p>
            <a:r>
              <a:rPr lang="en-US" dirty="0"/>
              <a:t>Bitcoin</a:t>
            </a:r>
          </a:p>
        </p:txBody>
      </p:sp>
      <p:sp>
        <p:nvSpPr>
          <p:cNvPr id="8" name="Foliennummernplatzhalter 7">
            <a:extLst>
              <a:ext uri="{FF2B5EF4-FFF2-40B4-BE49-F238E27FC236}">
                <a16:creationId xmlns:a16="http://schemas.microsoft.com/office/drawing/2014/main" id="{1D2AF3BE-1FD2-4734-B5CC-B6D5AEFE269B}"/>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36</a:t>
            </a:fld>
            <a:endParaRPr lang="en-AU" dirty="0"/>
          </a:p>
        </p:txBody>
      </p:sp>
      <p:pic>
        <p:nvPicPr>
          <p:cNvPr id="7" name="Grafik 6">
            <a:extLst>
              <a:ext uri="{FF2B5EF4-FFF2-40B4-BE49-F238E27FC236}">
                <a16:creationId xmlns:a16="http://schemas.microsoft.com/office/drawing/2014/main" id="{CA375758-EBB3-4249-819C-0DFC1D9F40A3}"/>
              </a:ext>
            </a:extLst>
          </p:cNvPr>
          <p:cNvPicPr>
            <a:picLocks noChangeAspect="1"/>
          </p:cNvPicPr>
          <p:nvPr/>
        </p:nvPicPr>
        <p:blipFill>
          <a:blip r:embed="rId3"/>
          <a:stretch>
            <a:fillRect/>
          </a:stretch>
        </p:blipFill>
        <p:spPr>
          <a:xfrm>
            <a:off x="5132785" y="41275"/>
            <a:ext cx="3457308" cy="5584883"/>
          </a:xfrm>
          <a:prstGeom prst="rect">
            <a:avLst/>
          </a:prstGeom>
        </p:spPr>
      </p:pic>
      <p:pic>
        <p:nvPicPr>
          <p:cNvPr id="5" name="Picture 4">
            <a:extLst>
              <a:ext uri="{FF2B5EF4-FFF2-40B4-BE49-F238E27FC236}">
                <a16:creationId xmlns:a16="http://schemas.microsoft.com/office/drawing/2014/main" id="{59425C9A-2DF8-47F7-9ED7-89C575741F52}"/>
              </a:ext>
            </a:extLst>
          </p:cNvPr>
          <p:cNvPicPr>
            <a:picLocks noChangeAspect="1"/>
          </p:cNvPicPr>
          <p:nvPr/>
        </p:nvPicPr>
        <p:blipFill>
          <a:blip r:embed="rId4"/>
          <a:stretch>
            <a:fillRect/>
          </a:stretch>
        </p:blipFill>
        <p:spPr>
          <a:xfrm>
            <a:off x="5392485" y="4229284"/>
            <a:ext cx="2869862" cy="1364520"/>
          </a:xfrm>
          <a:prstGeom prst="rect">
            <a:avLst/>
          </a:prstGeom>
        </p:spPr>
      </p:pic>
      <p:sp>
        <p:nvSpPr>
          <p:cNvPr id="6" name="Rectangle 5">
            <a:extLst>
              <a:ext uri="{FF2B5EF4-FFF2-40B4-BE49-F238E27FC236}">
                <a16:creationId xmlns:a16="http://schemas.microsoft.com/office/drawing/2014/main" id="{05ADE6D8-8552-4945-AD11-462B3B4B81E6}"/>
              </a:ext>
            </a:extLst>
          </p:cNvPr>
          <p:cNvSpPr/>
          <p:nvPr/>
        </p:nvSpPr>
        <p:spPr>
          <a:xfrm>
            <a:off x="7040924" y="624231"/>
            <a:ext cx="605412" cy="153888"/>
          </a:xfrm>
          <a:prstGeom prst="rect">
            <a:avLst/>
          </a:prstGeom>
          <a:solidFill>
            <a:schemeClr val="bg1"/>
          </a:solidFill>
        </p:spPr>
        <p:txBody>
          <a:bodyPr wrap="square" lIns="0" tIns="0" rIns="0" bIns="0">
            <a:spAutoFit/>
          </a:bodyPr>
          <a:lstStyle/>
          <a:p>
            <a:r>
              <a:rPr lang="en-US" sz="1000" b="1" dirty="0"/>
              <a:t>405 times</a:t>
            </a:r>
            <a:endParaRPr lang="en-DE" sz="1100" b="1" dirty="0"/>
          </a:p>
        </p:txBody>
      </p:sp>
    </p:spTree>
    <p:extLst>
      <p:ext uri="{BB962C8B-B14F-4D97-AF65-F5344CB8AC3E}">
        <p14:creationId xmlns:p14="http://schemas.microsoft.com/office/powerpoint/2010/main" val="55165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Summary</a:t>
            </a:r>
            <a:endParaRPr lang="en-AU" dirty="0"/>
          </a:p>
        </p:txBody>
      </p:sp>
      <p:sp>
        <p:nvSpPr>
          <p:cNvPr id="6" name="Content Placeholder 5">
            <a:extLst>
              <a:ext uri="{FF2B5EF4-FFF2-40B4-BE49-F238E27FC236}">
                <a16:creationId xmlns:a16="http://schemas.microsoft.com/office/drawing/2014/main" id="{96FB70F5-22E9-4241-B336-87BD27DA1BAA}"/>
              </a:ext>
            </a:extLst>
          </p:cNvPr>
          <p:cNvSpPr>
            <a:spLocks noGrp="1"/>
          </p:cNvSpPr>
          <p:nvPr>
            <p:ph idx="1"/>
          </p:nvPr>
        </p:nvSpPr>
        <p:spPr>
          <a:xfrm>
            <a:off x="648000" y="1296000"/>
            <a:ext cx="7920000" cy="1306524"/>
          </a:xfrm>
        </p:spPr>
        <p:txBody>
          <a:bodyPr/>
          <a:lstStyle/>
          <a:p>
            <a:r>
              <a:rPr lang="en-US" dirty="0"/>
              <a:t>Public key cryptography &amp; hashes</a:t>
            </a:r>
          </a:p>
          <a:p>
            <a:r>
              <a:rPr lang="en-US" dirty="0"/>
              <a:t>Bitcoin, transactions, Script, mining, state</a:t>
            </a:r>
            <a:endParaRPr lang="en-DE" dirty="0"/>
          </a:p>
        </p:txBody>
      </p:sp>
    </p:spTree>
    <p:extLst>
      <p:ext uri="{BB962C8B-B14F-4D97-AF65-F5344CB8AC3E}">
        <p14:creationId xmlns:p14="http://schemas.microsoft.com/office/powerpoint/2010/main" val="48613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US" sz="3200" dirty="0"/>
              <a:t>Bitcoin</a:t>
            </a:r>
            <a:endParaRPr lang="en-US" sz="3000" noProof="0" dirty="0"/>
          </a:p>
        </p:txBody>
      </p:sp>
      <p:sp>
        <p:nvSpPr>
          <p:cNvPr id="9" name="Rectangle 3">
            <a:extLst>
              <a:ext uri="{FF2B5EF4-FFF2-40B4-BE49-F238E27FC236}">
                <a16:creationId xmlns:a16="http://schemas.microsoft.com/office/drawing/2014/main" id="{EB8DCCD2-5883-41DB-B90E-E2499F23B57C}"/>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2849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8000" y="1295999"/>
            <a:ext cx="5346400" cy="3845917"/>
          </a:xfrm>
        </p:spPr>
        <p:txBody>
          <a:bodyPr/>
          <a:lstStyle/>
          <a:p>
            <a:r>
              <a:rPr lang="en-US" noProof="0" dirty="0"/>
              <a:t>Public-key cryptography, or asymmetric cryptography, is a cryptographic system that uses </a:t>
            </a:r>
            <a:r>
              <a:rPr lang="en-US" i="1" noProof="0" dirty="0"/>
              <a:t>pairs of keys</a:t>
            </a:r>
            <a:r>
              <a:rPr lang="en-US" noProof="0" dirty="0"/>
              <a:t>: </a:t>
            </a:r>
          </a:p>
          <a:p>
            <a:pPr lvl="1"/>
            <a:r>
              <a:rPr lang="en-US" noProof="0" dirty="0"/>
              <a:t>public keys which may be disseminated widely; </a:t>
            </a:r>
          </a:p>
          <a:p>
            <a:pPr lvl="1"/>
            <a:r>
              <a:rPr lang="en-US" noProof="0" dirty="0"/>
              <a:t>private keys which are known only to the owner.</a:t>
            </a:r>
          </a:p>
          <a:p>
            <a:r>
              <a:rPr lang="en-US" noProof="0" dirty="0"/>
              <a:t>Effective security only requires keeping the private key private</a:t>
            </a:r>
          </a:p>
          <a:p>
            <a:r>
              <a:rPr lang="en-US" noProof="0" dirty="0"/>
              <a:t>Easy to create new key pairs</a:t>
            </a:r>
          </a:p>
          <a:p>
            <a:r>
              <a:rPr lang="en-US" noProof="0" dirty="0"/>
              <a:t>Used heavily in blockchain</a:t>
            </a:r>
          </a:p>
          <a:p>
            <a:pPr lvl="1"/>
            <a:r>
              <a:rPr lang="en-US" noProof="0" dirty="0"/>
              <a:t>Losing your private key can mean loss of assets</a:t>
            </a:r>
          </a:p>
          <a:p>
            <a:pPr lvl="1"/>
            <a:r>
              <a:rPr lang="en-US" noProof="0" dirty="0"/>
              <a:t>If hackers can get your private key, they can steal your assets</a:t>
            </a:r>
          </a:p>
          <a:p>
            <a:endParaRPr lang="en-US" noProof="0" dirty="0"/>
          </a:p>
        </p:txBody>
      </p:sp>
      <p:sp>
        <p:nvSpPr>
          <p:cNvPr id="13" name="Text Placeholder 4"/>
          <p:cNvSpPr>
            <a:spLocks noGrp="1"/>
          </p:cNvSpPr>
          <p:nvPr>
            <p:ph type="body" sz="quarter" idx="10"/>
          </p:nvPr>
        </p:nvSpPr>
        <p:spPr/>
        <p:txBody>
          <a:bodyPr>
            <a:normAutofit fontScale="85000" lnSpcReduction="20000"/>
          </a:bodyPr>
          <a:lstStyle/>
          <a:p>
            <a:r>
              <a:rPr lang="en-US" noProof="0" dirty="0"/>
              <a:t>Overview</a:t>
            </a:r>
          </a:p>
        </p:txBody>
      </p:sp>
      <p:sp>
        <p:nvSpPr>
          <p:cNvPr id="5" name="Title 4"/>
          <p:cNvSpPr>
            <a:spLocks noGrp="1"/>
          </p:cNvSpPr>
          <p:nvPr>
            <p:ph type="title"/>
          </p:nvPr>
        </p:nvSpPr>
        <p:spPr/>
        <p:txBody>
          <a:bodyPr>
            <a:noAutofit/>
          </a:bodyPr>
          <a:lstStyle/>
          <a:p>
            <a:r>
              <a:rPr lang="en-US" sz="3000" noProof="0" dirty="0"/>
              <a:t>Public-key cryptography (1)</a:t>
            </a:r>
          </a:p>
        </p:txBody>
      </p:sp>
      <p:pic>
        <p:nvPicPr>
          <p:cNvPr id="10" name="Content Placeholder 9"/>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5775325" y="1393825"/>
            <a:ext cx="3368675" cy="3368675"/>
          </a:xfrm>
        </p:spPr>
      </p:pic>
      <p:sp>
        <p:nvSpPr>
          <p:cNvPr id="2" name="Foliennummernplatzhalter 1">
            <a:extLst>
              <a:ext uri="{FF2B5EF4-FFF2-40B4-BE49-F238E27FC236}">
                <a16:creationId xmlns:a16="http://schemas.microsoft.com/office/drawing/2014/main" id="{1100A5A1-10E0-4109-BC01-99010CB6695D}"/>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4</a:t>
            </a:fld>
            <a:endParaRPr lang="en-AU" dirty="0"/>
          </a:p>
        </p:txBody>
      </p:sp>
      <p:sp>
        <p:nvSpPr>
          <p:cNvPr id="12" name="TextBox 7">
            <a:extLst>
              <a:ext uri="{FF2B5EF4-FFF2-40B4-BE49-F238E27FC236}">
                <a16:creationId xmlns:a16="http://schemas.microsoft.com/office/drawing/2014/main" id="{4CC70266-ADEB-4E14-B198-8D955FA35253}"/>
              </a:ext>
            </a:extLst>
          </p:cNvPr>
          <p:cNvSpPr txBox="1"/>
          <p:nvPr/>
        </p:nvSpPr>
        <p:spPr>
          <a:xfrm>
            <a:off x="648000" y="5027278"/>
            <a:ext cx="4504759" cy="261610"/>
          </a:xfrm>
          <a:prstGeom prst="rect">
            <a:avLst/>
          </a:prstGeom>
          <a:noFill/>
        </p:spPr>
        <p:txBody>
          <a:bodyPr wrap="none" rtlCol="0">
            <a:spAutoFit/>
          </a:bodyPr>
          <a:lstStyle/>
          <a:p>
            <a:r>
              <a:rPr lang="en-AU" sz="1100" dirty="0"/>
              <a:t>Some content from </a:t>
            </a:r>
            <a:r>
              <a:rPr lang="en-AU" sz="1100" dirty="0">
                <a:hlinkClick r:id="rId3"/>
              </a:rPr>
              <a:t>https://en.wikipedia.org/wiki/Public-key_cryptography</a:t>
            </a:r>
            <a:r>
              <a:rPr lang="en-AU" sz="1100" dirty="0"/>
              <a:t> </a:t>
            </a:r>
          </a:p>
        </p:txBody>
      </p:sp>
    </p:spTree>
    <p:extLst>
      <p:ext uri="{BB962C8B-B14F-4D97-AF65-F5344CB8AC3E}">
        <p14:creationId xmlns:p14="http://schemas.microsoft.com/office/powerpoint/2010/main" val="46352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47700" y="1269964"/>
            <a:ext cx="3462020" cy="3382888"/>
          </a:xfrm>
        </p:spPr>
      </p:pic>
      <p:pic>
        <p:nvPicPr>
          <p:cNvPr id="12" name="Content Placeholder 11"/>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91063" y="1325635"/>
            <a:ext cx="3507901" cy="3327217"/>
          </a:xfrm>
        </p:spPr>
      </p:pic>
      <p:sp>
        <p:nvSpPr>
          <p:cNvPr id="5" name="Text Placeholder 4"/>
          <p:cNvSpPr>
            <a:spLocks noGrp="1"/>
          </p:cNvSpPr>
          <p:nvPr>
            <p:ph type="body" sz="quarter" idx="10"/>
          </p:nvPr>
        </p:nvSpPr>
        <p:spPr/>
        <p:txBody>
          <a:bodyPr>
            <a:normAutofit fontScale="85000" lnSpcReduction="20000"/>
          </a:bodyPr>
          <a:lstStyle/>
          <a:p>
            <a:r>
              <a:rPr lang="en-US" noProof="0" dirty="0"/>
              <a:t>Encryption and digital signatures</a:t>
            </a:r>
          </a:p>
        </p:txBody>
      </p:sp>
      <p:sp>
        <p:nvSpPr>
          <p:cNvPr id="2" name="Title 1"/>
          <p:cNvSpPr>
            <a:spLocks noGrp="1"/>
          </p:cNvSpPr>
          <p:nvPr>
            <p:ph type="title"/>
          </p:nvPr>
        </p:nvSpPr>
        <p:spPr/>
        <p:txBody>
          <a:bodyPr>
            <a:normAutofit fontScale="90000"/>
          </a:bodyPr>
          <a:lstStyle/>
          <a:p>
            <a:r>
              <a:rPr lang="en-US" noProof="0" dirty="0"/>
              <a:t>Public-key cryptography (2)</a:t>
            </a:r>
          </a:p>
        </p:txBody>
      </p:sp>
      <p:sp>
        <p:nvSpPr>
          <p:cNvPr id="3" name="Foliennummernplatzhalter 2">
            <a:extLst>
              <a:ext uri="{FF2B5EF4-FFF2-40B4-BE49-F238E27FC236}">
                <a16:creationId xmlns:a16="http://schemas.microsoft.com/office/drawing/2014/main" id="{B0DB85EA-2EBE-474D-BBB1-C2D70E770E65}"/>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5</a:t>
            </a:fld>
            <a:endParaRPr lang="en-AU" dirty="0"/>
          </a:p>
        </p:txBody>
      </p:sp>
      <p:sp>
        <p:nvSpPr>
          <p:cNvPr id="13" name="TextBox 12"/>
          <p:cNvSpPr txBox="1"/>
          <p:nvPr/>
        </p:nvSpPr>
        <p:spPr>
          <a:xfrm>
            <a:off x="711388" y="4536373"/>
            <a:ext cx="2769091" cy="308418"/>
          </a:xfrm>
          <a:prstGeom prst="rect">
            <a:avLst/>
          </a:prstGeom>
          <a:noFill/>
        </p:spPr>
        <p:txBody>
          <a:bodyPr wrap="none" rtlCol="0">
            <a:spAutoFit/>
          </a:bodyPr>
          <a:lstStyle/>
          <a:p>
            <a:r>
              <a:rPr lang="de-DE" dirty="0"/>
              <a:t>Only Alice can decrypt the message</a:t>
            </a:r>
            <a:endParaRPr lang="en-AU" dirty="0"/>
          </a:p>
        </p:txBody>
      </p:sp>
      <p:sp>
        <p:nvSpPr>
          <p:cNvPr id="14" name="TextBox 13"/>
          <p:cNvSpPr txBox="1"/>
          <p:nvPr/>
        </p:nvSpPr>
        <p:spPr>
          <a:xfrm>
            <a:off x="4796445" y="4532031"/>
            <a:ext cx="3879203" cy="524503"/>
          </a:xfrm>
          <a:prstGeom prst="rect">
            <a:avLst/>
          </a:prstGeom>
          <a:noFill/>
        </p:spPr>
        <p:txBody>
          <a:bodyPr wrap="none" rtlCol="0">
            <a:spAutoFit/>
          </a:bodyPr>
          <a:lstStyle/>
          <a:p>
            <a:r>
              <a:rPr lang="de-DE" dirty="0"/>
              <a:t>No-one can change the message without breaking </a:t>
            </a:r>
          </a:p>
          <a:p>
            <a:r>
              <a:rPr lang="de-DE" dirty="0"/>
              <a:t>Alice‘s signature</a:t>
            </a:r>
            <a:endParaRPr lang="en-AU" dirty="0"/>
          </a:p>
        </p:txBody>
      </p:sp>
      <p:sp>
        <p:nvSpPr>
          <p:cNvPr id="15" name="TextBox 7">
            <a:extLst>
              <a:ext uri="{FF2B5EF4-FFF2-40B4-BE49-F238E27FC236}">
                <a16:creationId xmlns:a16="http://schemas.microsoft.com/office/drawing/2014/main" id="{A2A03C75-8D63-4AE9-AE77-35CCF06A1045}"/>
              </a:ext>
            </a:extLst>
          </p:cNvPr>
          <p:cNvSpPr txBox="1"/>
          <p:nvPr/>
        </p:nvSpPr>
        <p:spPr>
          <a:xfrm>
            <a:off x="648000" y="5027278"/>
            <a:ext cx="4504759" cy="261610"/>
          </a:xfrm>
          <a:prstGeom prst="rect">
            <a:avLst/>
          </a:prstGeom>
          <a:noFill/>
        </p:spPr>
        <p:txBody>
          <a:bodyPr wrap="none" rtlCol="0">
            <a:spAutoFit/>
          </a:bodyPr>
          <a:lstStyle/>
          <a:p>
            <a:r>
              <a:rPr lang="en-AU" sz="1100" dirty="0"/>
              <a:t>Some content from </a:t>
            </a:r>
            <a:r>
              <a:rPr lang="en-AU" sz="1100" dirty="0">
                <a:hlinkClick r:id="rId4"/>
              </a:rPr>
              <a:t>https://en.wikipedia.org/wiki/Public-key_cryptography</a:t>
            </a:r>
            <a:r>
              <a:rPr lang="en-AU" sz="1100" dirty="0"/>
              <a:t> </a:t>
            </a:r>
          </a:p>
        </p:txBody>
      </p:sp>
    </p:spTree>
    <p:extLst>
      <p:ext uri="{BB962C8B-B14F-4D97-AF65-F5344CB8AC3E}">
        <p14:creationId xmlns:p14="http://schemas.microsoft.com/office/powerpoint/2010/main" val="3038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8000" y="1164883"/>
            <a:ext cx="3886200" cy="3945597"/>
          </a:xfrm>
        </p:spPr>
        <p:txBody>
          <a:bodyPr/>
          <a:lstStyle/>
          <a:p>
            <a:r>
              <a:rPr lang="en-US" noProof="0" dirty="0"/>
              <a:t>Control over accounts: by private key</a:t>
            </a:r>
          </a:p>
          <a:p>
            <a:pPr lvl="1"/>
            <a:r>
              <a:rPr lang="en-US" noProof="0" dirty="0"/>
              <a:t>Control means the ability to act on behalf of the account, like spending the assets it owns</a:t>
            </a:r>
          </a:p>
          <a:p>
            <a:r>
              <a:rPr lang="en-US" noProof="0" dirty="0"/>
              <a:t>In fact: each account is known by its public key</a:t>
            </a:r>
          </a:p>
          <a:p>
            <a:pPr lvl="1"/>
            <a:r>
              <a:rPr lang="en-US" noProof="0" dirty="0"/>
              <a:t>“Alice” here is really </a:t>
            </a:r>
            <a:r>
              <a:rPr lang="en-US" sz="1200" noProof="0" dirty="0"/>
              <a:t>0x7a2f16dab8b5c2cf99c35e4c6a5beb45c7df8f87</a:t>
            </a:r>
          </a:p>
          <a:p>
            <a:pPr lvl="1"/>
            <a:r>
              <a:rPr lang="en-US" noProof="0" dirty="0"/>
              <a:t>For some accounts, we may know the owner</a:t>
            </a:r>
          </a:p>
          <a:p>
            <a:pPr lvl="1"/>
            <a:r>
              <a:rPr lang="en-US" noProof="0" dirty="0"/>
              <a:t>But by default, we don‘t</a:t>
            </a:r>
            <a:br>
              <a:rPr lang="en-US" dirty="0"/>
            </a:br>
            <a:r>
              <a:rPr lang="en-US" dirty="0">
                <a:sym typeface="Wingdings" panose="05000000000000000000" pitchFamily="2" charset="2"/>
              </a:rPr>
              <a:t> </a:t>
            </a:r>
            <a:r>
              <a:rPr lang="en-US" dirty="0" err="1">
                <a:sym typeface="Wingdings" panose="05000000000000000000" pitchFamily="2" charset="2"/>
              </a:rPr>
              <a:t>Pseudonymity</a:t>
            </a:r>
            <a:endParaRPr lang="en-US" noProof="0" dirty="0"/>
          </a:p>
        </p:txBody>
      </p:sp>
      <p:pic>
        <p:nvPicPr>
          <p:cNvPr id="9" name="Content Placeholder 8"/>
          <p:cNvPicPr>
            <a:picLocks noGrp="1" noChangeAspect="1"/>
          </p:cNvPicPr>
          <p:nvPr>
            <p:ph sz="half" idx="2"/>
          </p:nvPr>
        </p:nvPicPr>
        <p:blipFill>
          <a:blip r:embed="rId2"/>
          <a:stretch>
            <a:fillRect/>
          </a:stretch>
        </p:blipFill>
        <p:spPr>
          <a:xfrm>
            <a:off x="4691063" y="1800005"/>
            <a:ext cx="3886200" cy="2737291"/>
          </a:xfrm>
          <a:prstGeom prst="rect">
            <a:avLst/>
          </a:prstGeom>
        </p:spPr>
      </p:pic>
      <p:sp>
        <p:nvSpPr>
          <p:cNvPr id="5" name="Text Placeholder 4"/>
          <p:cNvSpPr>
            <a:spLocks noGrp="1"/>
          </p:cNvSpPr>
          <p:nvPr>
            <p:ph type="body" sz="quarter" idx="10"/>
          </p:nvPr>
        </p:nvSpPr>
        <p:spPr/>
        <p:txBody>
          <a:bodyPr>
            <a:normAutofit fontScale="85000" lnSpcReduction="20000"/>
          </a:bodyPr>
          <a:lstStyle/>
          <a:p>
            <a:r>
              <a:rPr lang="en-US" noProof="0" dirty="0"/>
              <a:t>Use in Blockchain</a:t>
            </a:r>
          </a:p>
        </p:txBody>
      </p:sp>
      <p:sp>
        <p:nvSpPr>
          <p:cNvPr id="2" name="Title 1"/>
          <p:cNvSpPr>
            <a:spLocks noGrp="1"/>
          </p:cNvSpPr>
          <p:nvPr>
            <p:ph type="title"/>
          </p:nvPr>
        </p:nvSpPr>
        <p:spPr/>
        <p:txBody>
          <a:bodyPr>
            <a:normAutofit fontScale="90000"/>
          </a:bodyPr>
          <a:lstStyle/>
          <a:p>
            <a:r>
              <a:rPr lang="en-US" noProof="0" dirty="0"/>
              <a:t>Public-key cryptography (3)</a:t>
            </a:r>
          </a:p>
        </p:txBody>
      </p:sp>
      <p:sp>
        <p:nvSpPr>
          <p:cNvPr id="4" name="Foliennummernplatzhalter 3">
            <a:extLst>
              <a:ext uri="{FF2B5EF4-FFF2-40B4-BE49-F238E27FC236}">
                <a16:creationId xmlns:a16="http://schemas.microsoft.com/office/drawing/2014/main" id="{34777D6C-B25D-4D79-BFD9-7AF57450D1C4}"/>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6</a:t>
            </a:fld>
            <a:endParaRPr lang="en-AU" dirty="0"/>
          </a:p>
        </p:txBody>
      </p:sp>
      <p:sp>
        <p:nvSpPr>
          <p:cNvPr id="8" name="TextBox 7"/>
          <p:cNvSpPr txBox="1"/>
          <p:nvPr/>
        </p:nvSpPr>
        <p:spPr>
          <a:xfrm>
            <a:off x="648000" y="5027278"/>
            <a:ext cx="4504759" cy="261610"/>
          </a:xfrm>
          <a:prstGeom prst="rect">
            <a:avLst/>
          </a:prstGeom>
          <a:noFill/>
        </p:spPr>
        <p:txBody>
          <a:bodyPr wrap="none" rtlCol="0">
            <a:spAutoFit/>
          </a:bodyPr>
          <a:lstStyle/>
          <a:p>
            <a:r>
              <a:rPr lang="en-AU" sz="1100" dirty="0"/>
              <a:t>Some content from </a:t>
            </a:r>
            <a:r>
              <a:rPr lang="en-AU" sz="1100" dirty="0">
                <a:hlinkClick r:id="rId3"/>
              </a:rPr>
              <a:t>https://en.wikipedia.org/wiki/Public-key_cryptography</a:t>
            </a:r>
            <a:r>
              <a:rPr lang="en-AU" sz="1100" dirty="0"/>
              <a:t> </a:t>
            </a:r>
          </a:p>
        </p:txBody>
      </p:sp>
    </p:spTree>
    <p:extLst>
      <p:ext uri="{BB962C8B-B14F-4D97-AF65-F5344CB8AC3E}">
        <p14:creationId xmlns:p14="http://schemas.microsoft.com/office/powerpoint/2010/main" val="25819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419101" y="1478478"/>
            <a:ext cx="3980707" cy="3294606"/>
          </a:xfrm>
        </p:spPr>
        <p:txBody>
          <a:bodyPr/>
          <a:lstStyle/>
          <a:p>
            <a:r>
              <a:rPr lang="en-US" noProof="0" dirty="0"/>
              <a:t>A hash function is any function that can be used to map data of arbitrary size to data of a fixed size. </a:t>
            </a:r>
          </a:p>
          <a:p>
            <a:pPr lvl="1"/>
            <a:r>
              <a:rPr lang="en-US" noProof="0" dirty="0"/>
              <a:t>Values returned by a hash function are called hash values, hash codes, digests, or simply hashes.</a:t>
            </a:r>
          </a:p>
          <a:p>
            <a:endParaRPr lang="en-US" noProof="0" dirty="0"/>
          </a:p>
        </p:txBody>
      </p:sp>
      <p:pic>
        <p:nvPicPr>
          <p:cNvPr id="12" name="Content Placeholder 11"/>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761631" y="1483164"/>
            <a:ext cx="3745064" cy="3370973"/>
          </a:xfrm>
        </p:spPr>
      </p:pic>
      <p:sp>
        <p:nvSpPr>
          <p:cNvPr id="2" name="Title 1"/>
          <p:cNvSpPr>
            <a:spLocks noGrp="1"/>
          </p:cNvSpPr>
          <p:nvPr>
            <p:ph type="title"/>
          </p:nvPr>
        </p:nvSpPr>
        <p:spPr/>
        <p:txBody>
          <a:bodyPr>
            <a:normAutofit fontScale="90000"/>
          </a:bodyPr>
          <a:lstStyle/>
          <a:p>
            <a:r>
              <a:rPr lang="en-US" noProof="0" dirty="0"/>
              <a:t>Hash functions (1)</a:t>
            </a:r>
          </a:p>
        </p:txBody>
      </p:sp>
      <p:sp>
        <p:nvSpPr>
          <p:cNvPr id="3" name="Foliennummernplatzhalter 2">
            <a:extLst>
              <a:ext uri="{FF2B5EF4-FFF2-40B4-BE49-F238E27FC236}">
                <a16:creationId xmlns:a16="http://schemas.microsoft.com/office/drawing/2014/main" id="{698D7D9B-839A-43F5-B4AF-530652DA1964}"/>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7</a:t>
            </a:fld>
            <a:endParaRPr lang="en-AU" dirty="0"/>
          </a:p>
        </p:txBody>
      </p:sp>
      <p:sp>
        <p:nvSpPr>
          <p:cNvPr id="9" name="TextBox 8"/>
          <p:cNvSpPr txBox="1"/>
          <p:nvPr/>
        </p:nvSpPr>
        <p:spPr>
          <a:xfrm>
            <a:off x="648000" y="5026305"/>
            <a:ext cx="7565835" cy="261610"/>
          </a:xfrm>
          <a:prstGeom prst="rect">
            <a:avLst/>
          </a:prstGeom>
          <a:noFill/>
        </p:spPr>
        <p:txBody>
          <a:bodyPr wrap="square" rtlCol="0">
            <a:spAutoFit/>
          </a:bodyPr>
          <a:lstStyle/>
          <a:p>
            <a:r>
              <a:rPr lang="en-AU" sz="1100" dirty="0"/>
              <a:t>Some content from </a:t>
            </a:r>
            <a:r>
              <a:rPr lang="en-AU" sz="1100" dirty="0">
                <a:hlinkClick r:id="rId3"/>
              </a:rPr>
              <a:t>https://en.wikipedia.org/wiki/Hash_function</a:t>
            </a:r>
            <a:r>
              <a:rPr lang="en-AU" sz="1100" dirty="0"/>
              <a:t> and </a:t>
            </a:r>
            <a:r>
              <a:rPr lang="en-AU" sz="1100" dirty="0">
                <a:hlinkClick r:id="rId4"/>
              </a:rPr>
              <a:t>https://en.wikipedia.org/wiki/Cryptographic_hash_function</a:t>
            </a:r>
            <a:r>
              <a:rPr lang="en-AU" sz="1100" dirty="0"/>
              <a:t>  </a:t>
            </a:r>
          </a:p>
        </p:txBody>
      </p:sp>
    </p:spTree>
    <p:extLst>
      <p:ext uri="{BB962C8B-B14F-4D97-AF65-F5344CB8AC3E}">
        <p14:creationId xmlns:p14="http://schemas.microsoft.com/office/powerpoint/2010/main" val="257662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419101" y="1207731"/>
            <a:ext cx="4281663" cy="3805240"/>
          </a:xfrm>
        </p:spPr>
        <p:txBody>
          <a:bodyPr/>
          <a:lstStyle/>
          <a:p>
            <a:r>
              <a:rPr lang="en-US" sz="1600" noProof="0" dirty="0"/>
              <a:t>A </a:t>
            </a:r>
            <a:r>
              <a:rPr lang="en-US" sz="1600" b="1" noProof="0" dirty="0"/>
              <a:t>cryptographic hash function </a:t>
            </a:r>
            <a:r>
              <a:rPr lang="en-US" sz="1600" noProof="0" dirty="0"/>
              <a:t>is a special class of hash function with certain properties:</a:t>
            </a:r>
          </a:p>
          <a:p>
            <a:pPr lvl="1"/>
            <a:r>
              <a:rPr lang="en-US" sz="1500" noProof="0" dirty="0"/>
              <a:t>a one-way function: a function which is infeasible to invert.</a:t>
            </a:r>
          </a:p>
          <a:p>
            <a:pPr lvl="1"/>
            <a:r>
              <a:rPr lang="en-US" sz="1500" noProof="0" dirty="0"/>
              <a:t>deterministic: the same message always results in the same hash</a:t>
            </a:r>
          </a:p>
          <a:p>
            <a:pPr lvl="1"/>
            <a:r>
              <a:rPr lang="en-US" sz="1500" noProof="0" dirty="0"/>
              <a:t>quick to compute hash value for any message</a:t>
            </a:r>
          </a:p>
          <a:p>
            <a:pPr lvl="1"/>
            <a:r>
              <a:rPr lang="en-US" sz="1500" noProof="0" dirty="0"/>
              <a:t>it is infeasible to generate a message from its hash value except by trying all possible messages</a:t>
            </a:r>
          </a:p>
          <a:p>
            <a:pPr lvl="1"/>
            <a:r>
              <a:rPr lang="en-US" sz="1500" noProof="0" dirty="0"/>
              <a:t>a small change to a message should change the hash value so extensively that the new hash value appears uncorrelated with the old hash value</a:t>
            </a:r>
          </a:p>
          <a:p>
            <a:pPr lvl="1"/>
            <a:r>
              <a:rPr lang="en-US" sz="1500" noProof="0" dirty="0"/>
              <a:t>it is infeasible to find two different messages with the same hash value</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700764" y="1690585"/>
            <a:ext cx="3886200" cy="2815003"/>
          </a:xfrm>
        </p:spPr>
      </p:pic>
      <p:sp>
        <p:nvSpPr>
          <p:cNvPr id="2" name="Title 1"/>
          <p:cNvSpPr>
            <a:spLocks noGrp="1"/>
          </p:cNvSpPr>
          <p:nvPr>
            <p:ph type="title"/>
          </p:nvPr>
        </p:nvSpPr>
        <p:spPr/>
        <p:txBody>
          <a:bodyPr>
            <a:normAutofit fontScale="90000"/>
          </a:bodyPr>
          <a:lstStyle/>
          <a:p>
            <a:r>
              <a:rPr lang="en-US" noProof="0" dirty="0"/>
              <a:t>Hash functions (2)</a:t>
            </a:r>
          </a:p>
        </p:txBody>
      </p:sp>
      <p:sp>
        <p:nvSpPr>
          <p:cNvPr id="3" name="Foliennummernplatzhalter 2">
            <a:extLst>
              <a:ext uri="{FF2B5EF4-FFF2-40B4-BE49-F238E27FC236}">
                <a16:creationId xmlns:a16="http://schemas.microsoft.com/office/drawing/2014/main" id="{83047743-BF3D-4F9B-A51B-31628362B67D}"/>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8</a:t>
            </a:fld>
            <a:endParaRPr lang="en-AU" dirty="0"/>
          </a:p>
        </p:txBody>
      </p:sp>
      <p:sp>
        <p:nvSpPr>
          <p:cNvPr id="10" name="TextBox 9"/>
          <p:cNvSpPr txBox="1"/>
          <p:nvPr/>
        </p:nvSpPr>
        <p:spPr>
          <a:xfrm>
            <a:off x="4777954" y="1585351"/>
            <a:ext cx="3738075" cy="338554"/>
          </a:xfrm>
          <a:prstGeom prst="rect">
            <a:avLst/>
          </a:prstGeom>
          <a:solidFill>
            <a:schemeClr val="bg1"/>
          </a:solidFill>
        </p:spPr>
        <p:txBody>
          <a:bodyPr wrap="none" rtlCol="0">
            <a:spAutoFit/>
          </a:bodyPr>
          <a:lstStyle/>
          <a:p>
            <a:r>
              <a:rPr lang="de-DE" sz="1600" b="1" dirty="0"/>
              <a:t>Input			          Hash value</a:t>
            </a:r>
            <a:endParaRPr lang="en-AU" sz="1600" b="1" dirty="0"/>
          </a:p>
        </p:txBody>
      </p:sp>
      <p:sp>
        <p:nvSpPr>
          <p:cNvPr id="11" name="TextBox 8">
            <a:extLst>
              <a:ext uri="{FF2B5EF4-FFF2-40B4-BE49-F238E27FC236}">
                <a16:creationId xmlns:a16="http://schemas.microsoft.com/office/drawing/2014/main" id="{91D72B38-51F4-4F08-9052-77810BBD1AFA}"/>
              </a:ext>
            </a:extLst>
          </p:cNvPr>
          <p:cNvSpPr txBox="1"/>
          <p:nvPr/>
        </p:nvSpPr>
        <p:spPr>
          <a:xfrm>
            <a:off x="648000" y="5026305"/>
            <a:ext cx="7565835" cy="261610"/>
          </a:xfrm>
          <a:prstGeom prst="rect">
            <a:avLst/>
          </a:prstGeom>
          <a:noFill/>
        </p:spPr>
        <p:txBody>
          <a:bodyPr wrap="square" rtlCol="0">
            <a:spAutoFit/>
          </a:bodyPr>
          <a:lstStyle/>
          <a:p>
            <a:r>
              <a:rPr lang="en-AU" sz="1100" dirty="0"/>
              <a:t>Some content from </a:t>
            </a:r>
            <a:r>
              <a:rPr lang="en-AU" sz="1100" dirty="0">
                <a:hlinkClick r:id="rId3"/>
              </a:rPr>
              <a:t>https://en.wikipedia.org/wiki/Hash_function</a:t>
            </a:r>
            <a:r>
              <a:rPr lang="en-AU" sz="1100" dirty="0"/>
              <a:t> and </a:t>
            </a:r>
            <a:r>
              <a:rPr lang="en-AU" sz="1100" dirty="0">
                <a:hlinkClick r:id="rId4"/>
              </a:rPr>
              <a:t>https://en.wikipedia.org/wiki/Cryptographic_hash_function</a:t>
            </a:r>
            <a:r>
              <a:rPr lang="en-AU" sz="1100" dirty="0"/>
              <a:t>  </a:t>
            </a:r>
          </a:p>
        </p:txBody>
      </p:sp>
    </p:spTree>
    <p:extLst>
      <p:ext uri="{BB962C8B-B14F-4D97-AF65-F5344CB8AC3E}">
        <p14:creationId xmlns:p14="http://schemas.microsoft.com/office/powerpoint/2010/main" val="293156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7548C7C-0196-490E-A17B-79C41580E6F0}"/>
              </a:ext>
            </a:extLst>
          </p:cNvPr>
          <p:cNvSpPr>
            <a:spLocks noGrp="1"/>
          </p:cNvSpPr>
          <p:nvPr>
            <p:ph type="title"/>
          </p:nvPr>
        </p:nvSpPr>
        <p:spPr/>
        <p:txBody>
          <a:bodyPr/>
          <a:lstStyle/>
          <a:p>
            <a:r>
              <a:rPr lang="en-US" dirty="0"/>
              <a:t>Student Task</a:t>
            </a:r>
          </a:p>
        </p:txBody>
      </p:sp>
      <p:sp>
        <p:nvSpPr>
          <p:cNvPr id="7" name="Inhaltsplatzhalter 6">
            <a:extLst>
              <a:ext uri="{FF2B5EF4-FFF2-40B4-BE49-F238E27FC236}">
                <a16:creationId xmlns:a16="http://schemas.microsoft.com/office/drawing/2014/main" id="{0F2C0230-9CB9-4531-8830-BA3B642812F2}"/>
              </a:ext>
            </a:extLst>
          </p:cNvPr>
          <p:cNvSpPr>
            <a:spLocks noGrp="1"/>
          </p:cNvSpPr>
          <p:nvPr>
            <p:ph idx="1"/>
          </p:nvPr>
        </p:nvSpPr>
        <p:spPr/>
        <p:txBody>
          <a:bodyPr/>
          <a:lstStyle/>
          <a:p>
            <a:r>
              <a:rPr lang="en-US" dirty="0"/>
              <a:t>Take 1 minute to think about applications of hashes or public key cryptography that you know of</a:t>
            </a:r>
          </a:p>
          <a:p>
            <a:pPr lvl="1"/>
            <a:r>
              <a:rPr lang="en-US" dirty="0"/>
              <a:t>Take notes</a:t>
            </a:r>
          </a:p>
          <a:p>
            <a:r>
              <a:rPr lang="en-US" dirty="0"/>
              <a:t>Then we’ll discuss these</a:t>
            </a:r>
          </a:p>
        </p:txBody>
      </p:sp>
      <p:pic>
        <p:nvPicPr>
          <p:cNvPr id="9" name="Grafik 8" descr="Chat">
            <a:extLst>
              <a:ext uri="{FF2B5EF4-FFF2-40B4-BE49-F238E27FC236}">
                <a16:creationId xmlns:a16="http://schemas.microsoft.com/office/drawing/2014/main" id="{55DDF737-F256-4A90-BFBB-07CFC117C3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11" name="Grafik 10" descr="Benutzer">
            <a:extLst>
              <a:ext uri="{FF2B5EF4-FFF2-40B4-BE49-F238E27FC236}">
                <a16:creationId xmlns:a16="http://schemas.microsoft.com/office/drawing/2014/main" id="{E0226448-2062-4CA1-BB1C-5656F9E96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13" name="Grafik 12" descr="Bleistift">
            <a:extLst>
              <a:ext uri="{FF2B5EF4-FFF2-40B4-BE49-F238E27FC236}">
                <a16:creationId xmlns:a16="http://schemas.microsoft.com/office/drawing/2014/main" id="{BF2367DA-DD1D-4F9D-A453-4088F5142C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2289556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Data61 PowerPoint Widescreen</Template>
  <TotalTime>0</TotalTime>
  <Words>6541</Words>
  <Application>Microsoft Office PowerPoint</Application>
  <PresentationFormat>On-screen Show (16:10)</PresentationFormat>
  <Paragraphs>683</Paragraphs>
  <Slides>38</Slides>
  <Notes>23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等线</vt:lpstr>
      <vt:lpstr>ＭＳ Ｐゴシック</vt:lpstr>
      <vt:lpstr>Arial</vt:lpstr>
      <vt:lpstr>Calibri</vt:lpstr>
      <vt:lpstr>Consolas</vt:lpstr>
      <vt:lpstr>Mangal</vt:lpstr>
      <vt:lpstr>Wingdings</vt:lpstr>
      <vt:lpstr>Technische Universität Berlin | PowerPoint Master</vt:lpstr>
      <vt:lpstr>Bitcoin</vt:lpstr>
      <vt:lpstr>What will you learn today?</vt:lpstr>
      <vt:lpstr>Cryptography basics</vt:lpstr>
      <vt:lpstr>Public-key cryptography (1)</vt:lpstr>
      <vt:lpstr>Public-key cryptography (2)</vt:lpstr>
      <vt:lpstr>Public-key cryptography (3)</vt:lpstr>
      <vt:lpstr>Hash functions (1)</vt:lpstr>
      <vt:lpstr>Hash functions (2)</vt:lpstr>
      <vt:lpstr>Student Task</vt:lpstr>
      <vt:lpstr>Bitcoin</vt:lpstr>
      <vt:lpstr>Bitcoin</vt:lpstr>
      <vt:lpstr>Bitcoin</vt:lpstr>
      <vt:lpstr>Bitcoin</vt:lpstr>
      <vt:lpstr>Bitcoin</vt:lpstr>
      <vt:lpstr>Bitcoin</vt:lpstr>
      <vt:lpstr>Bitcoin</vt:lpstr>
      <vt:lpstr>Bitcoin</vt:lpstr>
      <vt:lpstr>Bitcoin</vt:lpstr>
      <vt:lpstr>Bitcoin</vt:lpstr>
      <vt:lpstr>Bitcoin</vt:lpstr>
      <vt:lpstr>Student Task</vt:lpstr>
      <vt:lpstr>Student Task: solution</vt:lpstr>
      <vt:lpstr>Bitcoin</vt:lpstr>
      <vt:lpstr>Bitcoin</vt:lpstr>
      <vt:lpstr>Bitcoin</vt:lpstr>
      <vt:lpstr>Bitcoin</vt:lpstr>
      <vt:lpstr>Bitcoin</vt:lpstr>
      <vt:lpstr>Bitcoin</vt:lpstr>
      <vt:lpstr>Bitcoin</vt:lpstr>
      <vt:lpstr>Bitcoin</vt:lpstr>
      <vt:lpstr>Bitcoin</vt:lpstr>
      <vt:lpstr>Student Task</vt:lpstr>
      <vt:lpstr>Student Task</vt:lpstr>
      <vt:lpstr>Bitcoin</vt:lpstr>
      <vt:lpstr>Bitcoin</vt:lpstr>
      <vt:lpstr>Bitcoin</vt:lpstr>
      <vt:lpstr>Summary</vt:lpstr>
      <vt:lpstr>Bitcoin</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Ingo Weber</dc:creator>
  <cp:lastModifiedBy>Ingo Weber</cp:lastModifiedBy>
  <cp:revision>934</cp:revision>
  <cp:lastPrinted>2019-02-25T03:22:03Z</cp:lastPrinted>
  <dcterms:created xsi:type="dcterms:W3CDTF">2018-09-03T00:08:13Z</dcterms:created>
  <dcterms:modified xsi:type="dcterms:W3CDTF">2021-08-12T09:10:09Z</dcterms:modified>
</cp:coreProperties>
</file>