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32"/>
  </p:notesMasterIdLst>
  <p:handoutMasterIdLst>
    <p:handoutMasterId r:id="rId33"/>
  </p:handoutMasterIdLst>
  <p:sldIdLst>
    <p:sldId id="359" r:id="rId2"/>
    <p:sldId id="974" r:id="rId3"/>
    <p:sldId id="950" r:id="rId4"/>
    <p:sldId id="774" r:id="rId5"/>
    <p:sldId id="863" r:id="rId6"/>
    <p:sldId id="775" r:id="rId7"/>
    <p:sldId id="891" r:id="rId8"/>
    <p:sldId id="776" r:id="rId9"/>
    <p:sldId id="972" r:id="rId10"/>
    <p:sldId id="892" r:id="rId11"/>
    <p:sldId id="995" r:id="rId12"/>
    <p:sldId id="778" r:id="rId13"/>
    <p:sldId id="973" r:id="rId14"/>
    <p:sldId id="926" r:id="rId15"/>
    <p:sldId id="951" r:id="rId16"/>
    <p:sldId id="937" r:id="rId17"/>
    <p:sldId id="748" r:id="rId18"/>
    <p:sldId id="903" r:id="rId19"/>
    <p:sldId id="1029" r:id="rId20"/>
    <p:sldId id="902" r:id="rId21"/>
    <p:sldId id="904" r:id="rId22"/>
    <p:sldId id="928" r:id="rId23"/>
    <p:sldId id="905" r:id="rId24"/>
    <p:sldId id="929" r:id="rId25"/>
    <p:sldId id="931" r:id="rId26"/>
    <p:sldId id="906" r:id="rId27"/>
    <p:sldId id="930" r:id="rId28"/>
    <p:sldId id="927" r:id="rId29"/>
    <p:sldId id="996" r:id="rId30"/>
    <p:sldId id="1030" r:id="rId31"/>
  </p:sldIdLst>
  <p:sldSz cx="9144000" cy="5715000" type="screen16x10"/>
  <p:notesSz cx="7102475" cy="10234613"/>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3" autoAdjust="0"/>
    <p:restoredTop sz="88840" autoAdjust="0"/>
  </p:normalViewPr>
  <p:slideViewPr>
    <p:cSldViewPr snapToGrid="0">
      <p:cViewPr varScale="1">
        <p:scale>
          <a:sx n="112" d="100"/>
          <a:sy n="112" d="100"/>
        </p:scale>
        <p:origin x="328" y="60"/>
      </p:cViewPr>
      <p:guideLst/>
    </p:cSldViewPr>
  </p:slideViewPr>
  <p:outlineViewPr>
    <p:cViewPr>
      <p:scale>
        <a:sx n="33" d="100"/>
        <a:sy n="33" d="100"/>
      </p:scale>
      <p:origin x="0" y="-66422"/>
    </p:cViewPr>
  </p:outlineViewPr>
  <p:notesTextViewPr>
    <p:cViewPr>
      <p:scale>
        <a:sx n="1" d="1"/>
        <a:sy n="1" d="1"/>
      </p:scale>
      <p:origin x="0" y="0"/>
    </p:cViewPr>
  </p:notesTextViewPr>
  <p:sorterViewPr>
    <p:cViewPr>
      <p:scale>
        <a:sx n="100" d="100"/>
        <a:sy n="100" d="100"/>
      </p:scale>
      <p:origin x="0" y="-12792"/>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AU" dirty="0"/>
          </a:p>
        </p:txBody>
      </p:sp>
      <p:sp>
        <p:nvSpPr>
          <p:cNvPr id="3" name="Date Placeholder 2"/>
          <p:cNvSpPr>
            <a:spLocks noGrp="1"/>
          </p:cNvSpPr>
          <p:nvPr>
            <p:ph type="dt" sz="quarter" idx="1"/>
          </p:nvPr>
        </p:nvSpPr>
        <p:spPr>
          <a:xfrm>
            <a:off x="4023092" y="0"/>
            <a:ext cx="3077739" cy="513508"/>
          </a:xfrm>
          <a:prstGeom prst="rect">
            <a:avLst/>
          </a:prstGeom>
        </p:spPr>
        <p:txBody>
          <a:bodyPr vert="horz" lIns="99066" tIns="49533" rIns="99066" bIns="49533" rtlCol="0"/>
          <a:lstStyle>
            <a:lvl1pPr algn="r">
              <a:defRPr sz="13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9721107"/>
            <a:ext cx="3077739" cy="513507"/>
          </a:xfrm>
          <a:prstGeom prst="rect">
            <a:avLst/>
          </a:prstGeom>
        </p:spPr>
        <p:txBody>
          <a:bodyPr vert="horz" lIns="99066" tIns="49533" rIns="99066" bIns="49533" rtlCol="0" anchor="b"/>
          <a:lstStyle>
            <a:lvl1pPr algn="l">
              <a:defRPr sz="1300"/>
            </a:lvl1pPr>
          </a:lstStyle>
          <a:p>
            <a:endParaRPr lang="en-AU" dirty="0"/>
          </a:p>
        </p:txBody>
      </p:sp>
      <p:sp>
        <p:nvSpPr>
          <p:cNvPr id="5" name="Slide Number Placeholder 4"/>
          <p:cNvSpPr>
            <a:spLocks noGrp="1"/>
          </p:cNvSpPr>
          <p:nvPr>
            <p:ph type="sldNum" sz="quarter" idx="3"/>
          </p:nvPr>
        </p:nvSpPr>
        <p:spPr>
          <a:xfrm>
            <a:off x="4023092" y="9721107"/>
            <a:ext cx="3077739" cy="513507"/>
          </a:xfrm>
          <a:prstGeom prst="rect">
            <a:avLst/>
          </a:prstGeom>
        </p:spPr>
        <p:txBody>
          <a:bodyPr vert="horz" lIns="99066" tIns="49533" rIns="99066" bIns="49533" rtlCol="0" anchor="b"/>
          <a:lstStyle>
            <a:lvl1pPr algn="r">
              <a:defRPr sz="13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AU" dirty="0"/>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788988" y="1279525"/>
            <a:ext cx="5524500" cy="3454400"/>
          </a:xfrm>
          <a:prstGeom prst="rect">
            <a:avLst/>
          </a:prstGeom>
          <a:noFill/>
          <a:ln w="12700">
            <a:solidFill>
              <a:prstClr val="black"/>
            </a:solidFill>
          </a:ln>
        </p:spPr>
        <p:txBody>
          <a:bodyPr vert="horz" lIns="99066" tIns="49533" rIns="99066" bIns="49533" rtlCol="0" anchor="ctr"/>
          <a:lstStyle/>
          <a:p>
            <a:endParaRPr lang="en-AU" dirty="0"/>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AU" dirty="0"/>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01C9F81-DB2C-42C9-B6F6-C5F374D31FE4}" type="slidenum">
              <a:rPr lang="en-AU" smtClean="0"/>
              <a:t>18</a:t>
            </a:fld>
            <a:endParaRPr lang="en-AU" dirty="0"/>
          </a:p>
        </p:txBody>
      </p:sp>
    </p:spTree>
    <p:extLst>
      <p:ext uri="{BB962C8B-B14F-4D97-AF65-F5344CB8AC3E}">
        <p14:creationId xmlns:p14="http://schemas.microsoft.com/office/powerpoint/2010/main" val="2154444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30</a:t>
            </a:fld>
            <a:endParaRPr lang="en-AU" dirty="0"/>
          </a:p>
        </p:txBody>
      </p:sp>
    </p:spTree>
    <p:extLst>
      <p:ext uri="{BB962C8B-B14F-4D97-AF65-F5344CB8AC3E}">
        <p14:creationId xmlns:p14="http://schemas.microsoft.com/office/powerpoint/2010/main" val="45167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US" dirty="0"/>
          </a:p>
          <a:p>
            <a:r>
              <a:rPr lang="en-US" dirty="0"/>
              <a:t>This figures shows the global</a:t>
            </a:r>
            <a:r>
              <a:rPr lang="en-US" baseline="0" dirty="0"/>
              <a:t> distribution of ethereum network. US has 42% of nodes and china has 13%. There is some overlap for the top ten countries in the ranking.</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4</a:t>
            </a:fld>
            <a:endParaRPr lang="en-AU" dirty="0"/>
          </a:p>
        </p:txBody>
      </p:sp>
    </p:spTree>
    <p:extLst>
      <p:ext uri="{BB962C8B-B14F-4D97-AF65-F5344CB8AC3E}">
        <p14:creationId xmlns:p14="http://schemas.microsoft.com/office/powerpoint/2010/main" val="120619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US" dirty="0"/>
          </a:p>
          <a:p>
            <a:r>
              <a:rPr lang="en-US" dirty="0"/>
              <a:t>This figures shows ether historical price. The lowest price was 0.05</a:t>
            </a:r>
            <a:r>
              <a:rPr lang="en-US" baseline="0" dirty="0"/>
              <a:t> dollar. The highest price was around 1400 dollars, which was happened in January this year.</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5</a:t>
            </a:fld>
            <a:endParaRPr lang="en-AU" dirty="0"/>
          </a:p>
        </p:txBody>
      </p:sp>
    </p:spTree>
    <p:extLst>
      <p:ext uri="{BB962C8B-B14F-4D97-AF65-F5344CB8AC3E}">
        <p14:creationId xmlns:p14="http://schemas.microsoft.com/office/powerpoint/2010/main" val="383620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dirty="0"/>
              <a:t>2m</a:t>
            </a:r>
          </a:p>
          <a:p>
            <a:r>
              <a:rPr lang="en-US" dirty="0"/>
              <a:t>82m10s</a:t>
            </a:r>
          </a:p>
          <a:p>
            <a:r>
              <a:rPr lang="en-US" dirty="0"/>
              <a:t>Ethereum’s block time is shorter.</a:t>
            </a:r>
          </a:p>
          <a:p>
            <a:r>
              <a:rPr lang="en-US" dirty="0"/>
              <a:t>In Ethereum the time between blocks is around 14 seconds, compared with Bitcoin’s ~10 minutes. </a:t>
            </a:r>
          </a:p>
          <a:p>
            <a:endParaRPr lang="en-US" dirty="0"/>
          </a:p>
          <a:p>
            <a:r>
              <a:rPr lang="en-US" dirty="0"/>
              <a:t>This means that on average if you make a Bitcoin transaction and an Ethereum transaction, the Ethereum transaction would be recorded into Ethereum’s blockchain faster than the Bitcoin transaction getting into Bitcoin’s blockchain. </a:t>
            </a:r>
          </a:p>
          <a:p>
            <a:r>
              <a:rPr lang="en-US" dirty="0"/>
              <a:t>You could say Bitcoin writes to its database roughly every 10 minutes, whereas Ethereum writes to its database roughly every 14 seconds.</a:t>
            </a:r>
          </a:p>
          <a:p>
            <a:endParaRPr lang="en-US" dirty="0"/>
          </a:p>
          <a:p>
            <a:r>
              <a:rPr lang="en-US" dirty="0"/>
              <a:t>Ethereum has smaller blocks</a:t>
            </a:r>
          </a:p>
          <a:p>
            <a:pPr defTabSz="990661">
              <a:defRPr/>
            </a:pPr>
            <a:r>
              <a:rPr lang="en-US" dirty="0"/>
              <a:t>Ethereum’s block size is based on complexity of transactions and</a:t>
            </a:r>
            <a:r>
              <a:rPr lang="en-US" baseline="0" dirty="0"/>
              <a:t> </a:t>
            </a:r>
            <a:r>
              <a:rPr lang="en-US" altLang="zh-CN" dirty="0"/>
              <a:t>smart </a:t>
            </a:r>
            <a:r>
              <a:rPr lang="en-US" dirty="0"/>
              <a:t>contracts.</a:t>
            </a:r>
          </a:p>
          <a:p>
            <a:pPr defTabSz="990661">
              <a:defRPr/>
            </a:pPr>
            <a:r>
              <a:rPr lang="en-US" dirty="0"/>
              <a:t>It has a gas limit per block, and the maximum can change slightly from block to block.</a:t>
            </a:r>
          </a:p>
          <a:p>
            <a:r>
              <a:rPr lang="en-US" dirty="0"/>
              <a:t>Currently the maximum block size in Ethereum is around 1,500,000 Gas. </a:t>
            </a:r>
          </a:p>
          <a:p>
            <a:r>
              <a:rPr lang="en-US" dirty="0"/>
              <a:t>Basic transactions or payments of ETH from one account to another (i.e. not a smart contract) have a complexity of 21,000 Gas </a:t>
            </a:r>
          </a:p>
          <a:p>
            <a:r>
              <a:rPr lang="en-US" dirty="0"/>
              <a:t>So you can fit around 70 transactions into a block (1,500,000 / 21,000). </a:t>
            </a:r>
          </a:p>
          <a:p>
            <a:r>
              <a:rPr lang="en-US" dirty="0"/>
              <a:t>In Bitcoin you currently get around 1,500-2,000 transactions in a block.</a:t>
            </a:r>
          </a:p>
          <a:p>
            <a:r>
              <a:rPr lang="en-US" dirty="0"/>
              <a:t>In Bitcoin, the maximum block size is currently 1 MB </a:t>
            </a:r>
          </a:p>
          <a:p>
            <a:r>
              <a:rPr lang="en-US" dirty="0"/>
              <a:t>Currently most Ethereum blocks are under 2 KB in size.</a:t>
            </a:r>
          </a:p>
        </p:txBody>
      </p:sp>
      <p:sp>
        <p:nvSpPr>
          <p:cNvPr id="4" name="Slide Number Placeholder 3"/>
          <p:cNvSpPr>
            <a:spLocks noGrp="1"/>
          </p:cNvSpPr>
          <p:nvPr>
            <p:ph type="sldNum" sz="quarter" idx="10"/>
          </p:nvPr>
        </p:nvSpPr>
        <p:spPr/>
        <p:txBody>
          <a:bodyPr/>
          <a:lstStyle/>
          <a:p>
            <a:fld id="{001C9F81-DB2C-42C9-B6F6-C5F374D31FE4}" type="slidenum">
              <a:rPr lang="en-AU" smtClean="0"/>
              <a:t>6</a:t>
            </a:fld>
            <a:endParaRPr lang="en-AU" dirty="0"/>
          </a:p>
        </p:txBody>
      </p:sp>
    </p:spTree>
    <p:extLst>
      <p:ext uri="{BB962C8B-B14F-4D97-AF65-F5344CB8AC3E}">
        <p14:creationId xmlns:p14="http://schemas.microsoft.com/office/powerpoint/2010/main" val="220768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AU" sz="1300" dirty="0"/>
          </a:p>
          <a:p>
            <a:r>
              <a:rPr lang="en-AU" sz="1300" dirty="0"/>
              <a:t>So Ethereum’s inter-block time is not many times longer than the time required to propagate information to the blockchain network. </a:t>
            </a:r>
          </a:p>
          <a:p>
            <a:r>
              <a:rPr lang="en-AU" sz="1300" dirty="0"/>
              <a:t>Because of that, it is much more likely in Ethereum that multiple new (competing) blocks are created concurrently at similar times. </a:t>
            </a:r>
          </a:p>
          <a:p>
            <a:endParaRPr lang="en-US" sz="1300" dirty="0"/>
          </a:p>
          <a:p>
            <a:pPr defTabSz="990661">
              <a:defRPr/>
            </a:pPr>
            <a:r>
              <a:rPr lang="en-AU" sz="1300" dirty="0"/>
              <a:t>The ghost protocol address this issue. By using this protocol, it allows shorter inter-block times which can improve throughput. </a:t>
            </a:r>
          </a:p>
          <a:p>
            <a:endParaRPr lang="en-AU" sz="1300" dirty="0"/>
          </a:p>
          <a:p>
            <a:r>
              <a:rPr lang="en-AU" sz="1300" dirty="0"/>
              <a:t>A stale block is one that was successfully created by a miner, propagated to the network and verified by some nodes as being correct, </a:t>
            </a:r>
          </a:p>
          <a:p>
            <a:r>
              <a:rPr lang="en-AU" sz="1300" dirty="0"/>
              <a:t>but is eventually discarded when another longer chain achieves dominance. </a:t>
            </a:r>
          </a:p>
          <a:p>
            <a:endParaRPr lang="en-AU" sz="1300" dirty="0"/>
          </a:p>
          <a:p>
            <a:r>
              <a:rPr lang="en-AU" sz="1300" dirty="0"/>
              <a:t>In this figure, block miner b is a stale block.</a:t>
            </a:r>
          </a:p>
          <a:p>
            <a:r>
              <a:rPr lang="en-AU" sz="1300" dirty="0"/>
              <a:t>It is created by miner B. At the same time block miner c is created by miner c. both of them are propagated at the same time. </a:t>
            </a:r>
          </a:p>
          <a:p>
            <a:r>
              <a:rPr lang="en-AU" sz="1300" dirty="0"/>
              <a:t>block miner b is eventually discarded when the other chain is getting longer.</a:t>
            </a:r>
            <a:endParaRPr lang="en-US" sz="1300" dirty="0"/>
          </a:p>
          <a:p>
            <a:endParaRPr lang="en-US" sz="1300" dirty="0"/>
          </a:p>
          <a:p>
            <a:r>
              <a:rPr lang="en-US" sz="1300" dirty="0"/>
              <a:t>In the ethereum ghost protocol, the competing blocks are called uncle.</a:t>
            </a:r>
          </a:p>
          <a:p>
            <a:r>
              <a:rPr lang="en-AU" sz="1300" dirty="0"/>
              <a:t>In </a:t>
            </a:r>
            <a:r>
              <a:rPr lang="en-AU" sz="1300" dirty="0" err="1"/>
              <a:t>ethereum</a:t>
            </a:r>
            <a:r>
              <a:rPr lang="en-AU" sz="1300" dirty="0"/>
              <a:t>, not the longest chain wins, but the ’heaviest’— and recognized uncles contribute to the weight. </a:t>
            </a:r>
            <a:endParaRPr lang="en-US" sz="1300" dirty="0"/>
          </a:p>
          <a:p>
            <a:r>
              <a:rPr lang="en-US" sz="1300" dirty="0"/>
              <a:t>Miners reference uncle blocks to add weight to their chain in the calculation of which chain has the highest cumulative difficulty.</a:t>
            </a:r>
            <a:r>
              <a:rPr lang="en-AU" sz="1300" dirty="0"/>
              <a:t>. </a:t>
            </a:r>
          </a:p>
          <a:p>
            <a:r>
              <a:rPr lang="en-US" sz="1300" dirty="0"/>
              <a:t>This recognition is </a:t>
            </a:r>
            <a:r>
              <a:rPr lang="en-AU" sz="1300" dirty="0"/>
              <a:t>backed by a strong financial incentive mechanism.</a:t>
            </a:r>
          </a:p>
          <a:p>
            <a:r>
              <a:rPr lang="en-AU" sz="1300" dirty="0"/>
              <a:t>Miners of uncle blocks receive 87.5% of a standard block reward. For every uncle included in the block the miner gains an additional 3.125%, and increases the weight of the chain including its block.</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7</a:t>
            </a:fld>
            <a:endParaRPr lang="en-AU" dirty="0"/>
          </a:p>
        </p:txBody>
      </p:sp>
    </p:spTree>
    <p:extLst>
      <p:ext uri="{BB962C8B-B14F-4D97-AF65-F5344CB8AC3E}">
        <p14:creationId xmlns:p14="http://schemas.microsoft.com/office/powerpoint/2010/main" val="128611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US" sz="1300" dirty="0"/>
              <a:t>3m</a:t>
            </a:r>
          </a:p>
          <a:p>
            <a:r>
              <a:rPr lang="en-US" sz="1300" dirty="0"/>
              <a:t>This figure shows the ethereum transaction lifecycle.</a:t>
            </a:r>
          </a:p>
          <a:p>
            <a:r>
              <a:rPr lang="en-US" sz="1300" dirty="0"/>
              <a:t>After a transactions is submitted, it is broadcasted to the network and kept in the transaction pool. </a:t>
            </a:r>
          </a:p>
          <a:p>
            <a:r>
              <a:rPr lang="en-US" sz="1300" dirty="0"/>
              <a:t>Then the transaction is validated. </a:t>
            </a:r>
          </a:p>
          <a:p>
            <a:r>
              <a:rPr lang="en-US" sz="1300" dirty="0"/>
              <a:t>The validation includes checks of the digital signature, parameters such as the nonce (sequence number of transaction relative to a given source account), and if there are sufficient funds in the source account.</a:t>
            </a:r>
          </a:p>
          <a:p>
            <a:r>
              <a:rPr lang="en-US" sz="1300" dirty="0"/>
              <a:t>If it is validated, it is included in a newly mined block on some branch of the chain. </a:t>
            </a:r>
          </a:p>
          <a:p>
            <a:r>
              <a:rPr lang="en-US" sz="1300" dirty="0"/>
              <a:t>But this does not guarantee that a transaction is permanently added to the blockchain. </a:t>
            </a:r>
          </a:p>
          <a:p>
            <a:r>
              <a:rPr lang="en-US" sz="1300" dirty="0"/>
              <a:t>If the blockchain forks, the block including the transaction may simply be discarded and it could be reincluded later. </a:t>
            </a:r>
          </a:p>
          <a:p>
            <a:r>
              <a:rPr lang="en-US" sz="1300" dirty="0"/>
              <a:t>While uncle blocks maybe recognized in ethereum, the content is discarded. If all blocks that include the transactions become part of a shorter chain, then the transactions return to the transaction pool.</a:t>
            </a:r>
          </a:p>
          <a:p>
            <a:endParaRPr lang="en-US" sz="1300" dirty="0"/>
          </a:p>
          <a:p>
            <a:r>
              <a:rPr lang="en-US" sz="1300" dirty="0"/>
              <a:t>The transactions can also be removed from the pool, we say it is dropped.</a:t>
            </a:r>
          </a:p>
          <a:p>
            <a:r>
              <a:rPr lang="en-AU" sz="1300" dirty="0"/>
              <a:t>It is impossible for any node in the network to know with certainty whether all miners have dropped the transaction.</a:t>
            </a:r>
          </a:p>
          <a:p>
            <a:r>
              <a:rPr lang="en-AU" sz="1300" dirty="0"/>
              <a:t>Only when the nonce of the transaction becomes outdated, i.e. another transaction from the same source account with the same nonce has been committed, the old transaction will not be able to be included in any valid block. </a:t>
            </a:r>
          </a:p>
          <a:p>
            <a:endParaRPr lang="en-AU" sz="1300" dirty="0"/>
          </a:p>
          <a:p>
            <a:r>
              <a:rPr lang="en-AU" sz="1300" dirty="0"/>
              <a:t>Ethereum uses proof of work, like Bitcoin, and the GHOST protocol states that the longest/heaviest chain becomes the main chain. Therefore, like for Bitcoin,</a:t>
            </a:r>
          </a:p>
          <a:p>
            <a:r>
              <a:rPr lang="en-AU" sz="1300" dirty="0"/>
              <a:t>Ethereum users wait for X confirmation blocks before seeing a transaction as committed. </a:t>
            </a:r>
          </a:p>
          <a:p>
            <a:r>
              <a:rPr lang="en-AU" sz="1300" dirty="0"/>
              <a:t>Due to the higher rate of uncle blocks, X is typically higher than for Bitcoin: 12 blocks (block that includes the transaction + 11 confirmation blocks) are typical on Ethereum.</a:t>
            </a:r>
            <a:endParaRPr lang="en-AU" dirty="0"/>
          </a:p>
          <a:p>
            <a:endParaRPr lang="en-US" sz="1300"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8</a:t>
            </a:fld>
            <a:endParaRPr lang="en-AU" dirty="0"/>
          </a:p>
        </p:txBody>
      </p:sp>
    </p:spTree>
    <p:extLst>
      <p:ext uri="{BB962C8B-B14F-4D97-AF65-F5344CB8AC3E}">
        <p14:creationId xmlns:p14="http://schemas.microsoft.com/office/powerpoint/2010/main" val="22786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endParaRPr lang="en-AU" sz="1300" dirty="0"/>
          </a:p>
          <a:p>
            <a:r>
              <a:rPr lang="en-AU" sz="1300" dirty="0"/>
              <a:t>As shown in the figure, </a:t>
            </a:r>
            <a:r>
              <a:rPr lang="en-US" sz="1300" dirty="0"/>
              <a:t>There are three types of smart contract relevant transactions.  </a:t>
            </a:r>
          </a:p>
          <a:p>
            <a:r>
              <a:rPr lang="en-US" sz="1300" dirty="0"/>
              <a:t>The signature of the transaction sender authorizes the transaction.</a:t>
            </a:r>
          </a:p>
          <a:p>
            <a:endParaRPr lang="en-AU" sz="1300" dirty="0"/>
          </a:p>
          <a:p>
            <a:r>
              <a:rPr lang="en-AU" sz="1300" dirty="0"/>
              <a:t>a smart contract is deployed on the blockchain through a contract creation transaction. </a:t>
            </a:r>
          </a:p>
          <a:p>
            <a:r>
              <a:rPr lang="en-AU" sz="1300" dirty="0"/>
              <a:t>The data payload of the transaction contains the object code of the smart contract. </a:t>
            </a:r>
          </a:p>
          <a:p>
            <a:endParaRPr lang="en-AU" sz="1300" dirty="0"/>
          </a:p>
          <a:p>
            <a:r>
              <a:rPr lang="en-AU" sz="1300" dirty="0"/>
              <a:t>After the contract creation transaction is successfully included in to the blockchain, the smart contract is identified by a contract address. </a:t>
            </a:r>
          </a:p>
          <a:p>
            <a:r>
              <a:rPr lang="en-AU" sz="1300" dirty="0"/>
              <a:t>Every smart contract has a blockchain account which can hold Ether and internal state. </a:t>
            </a:r>
          </a:p>
          <a:p>
            <a:endParaRPr lang="en-AU" sz="1300" dirty="0"/>
          </a:p>
          <a:p>
            <a:r>
              <a:rPr lang="en-AU" sz="1300" dirty="0"/>
              <a:t>Thus, an Ethereum smart contract account contains:</a:t>
            </a:r>
          </a:p>
          <a:p>
            <a:r>
              <a:rPr lang="en-AU" sz="1300" dirty="0"/>
              <a:t> - a piece of executable code,</a:t>
            </a:r>
          </a:p>
          <a:p>
            <a:r>
              <a:rPr lang="en-AU" sz="1300" dirty="0"/>
              <a:t> - an internal storage to store its internal state, and</a:t>
            </a:r>
          </a:p>
          <a:p>
            <a:r>
              <a:rPr lang="en-AU" sz="1300" dirty="0"/>
              <a:t> - an amount of Ether, i.e., the contract balance.</a:t>
            </a:r>
          </a:p>
          <a:p>
            <a:endParaRPr lang="en-AU" sz="1300" dirty="0"/>
          </a:p>
          <a:p>
            <a:r>
              <a:rPr lang="en-AU" sz="1300" dirty="0"/>
              <a:t>After a smart contract is successfully deployed on blockchain, blockchain users can transfer Ether to the smart contract by using a basic monetary transaction.</a:t>
            </a:r>
          </a:p>
          <a:p>
            <a:r>
              <a:rPr lang="en-AU" sz="1300" dirty="0"/>
              <a:t>Smart contracts are programs that need to be externally invoked. </a:t>
            </a:r>
          </a:p>
          <a:p>
            <a:r>
              <a:rPr lang="en-AU" sz="1300" dirty="0"/>
              <a:t>Blockchain users can invoke the functions defined in the smart contract by sending contract invoking transaction to the address of the smart contract. </a:t>
            </a:r>
          </a:p>
          <a:p>
            <a:pPr defTabSz="990661">
              <a:defRPr/>
            </a:pPr>
            <a:r>
              <a:rPr lang="en-AU" sz="1300" dirty="0"/>
              <a:t>The functions defined in a smart contract can also be invoked by other smart contracts.</a:t>
            </a:r>
            <a:endParaRPr lang="en-AU" dirty="0"/>
          </a:p>
          <a:p>
            <a:endParaRPr lang="en-AU" sz="1300" dirty="0"/>
          </a:p>
          <a:p>
            <a:r>
              <a:rPr lang="en-AU" sz="1300" dirty="0"/>
              <a:t>The contract-invoking transaction contains </a:t>
            </a:r>
          </a:p>
          <a:p>
            <a:pPr marL="247665" indent="-247665">
              <a:buAutoNum type="arabicParenR"/>
            </a:pPr>
            <a:r>
              <a:rPr lang="en-AU" sz="1300" dirty="0"/>
              <a:t>the interface of the function being invoked and its parameters in the data payload </a:t>
            </a:r>
          </a:p>
          <a:p>
            <a:pPr marL="247665" indent="-247665">
              <a:buAutoNum type="arabicParenR"/>
            </a:pPr>
            <a:r>
              <a:rPr lang="en-AU" sz="1300" dirty="0"/>
              <a:t>an amount of Ether as gas for the execution of the invoked functions. </a:t>
            </a:r>
          </a:p>
          <a:p>
            <a:r>
              <a:rPr lang="en-AU" sz="1300" dirty="0"/>
              <a:t>The signature of the transaction sender authorizes the data payload of the transaction to execute a smart contract. </a:t>
            </a:r>
          </a:p>
        </p:txBody>
      </p:sp>
      <p:sp>
        <p:nvSpPr>
          <p:cNvPr id="4" name="Slide Number Placeholder 3"/>
          <p:cNvSpPr>
            <a:spLocks noGrp="1"/>
          </p:cNvSpPr>
          <p:nvPr>
            <p:ph type="sldNum" sz="quarter" idx="10"/>
          </p:nvPr>
        </p:nvSpPr>
        <p:spPr/>
        <p:txBody>
          <a:bodyPr/>
          <a:lstStyle/>
          <a:p>
            <a:fld id="{001C9F81-DB2C-42C9-B6F6-C5F374D31FE4}" type="slidenum">
              <a:rPr lang="en-AU" smtClean="0"/>
              <a:t>10</a:t>
            </a:fld>
            <a:endParaRPr lang="en-AU" dirty="0"/>
          </a:p>
        </p:txBody>
      </p:sp>
    </p:spTree>
    <p:extLst>
      <p:ext uri="{BB962C8B-B14F-4D97-AF65-F5344CB8AC3E}">
        <p14:creationId xmlns:p14="http://schemas.microsoft.com/office/powerpoint/2010/main" val="173322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r>
              <a:rPr lang="en-AU" sz="1300" dirty="0"/>
              <a:t>A smart contract on the Ethereum blockchain is locally executed by every miner, and so consumes their computational resources. </a:t>
            </a:r>
          </a:p>
          <a:p>
            <a:r>
              <a:rPr lang="en-AU" sz="1300" dirty="0"/>
              <a:t>In a Turing-complete language, it is not always possible to predict the computational resources that will be required by a program, or even whether the program will terminate. It is important that the replicated execution of a non-terminating program does not freeze the whole network.</a:t>
            </a:r>
          </a:p>
          <a:p>
            <a:endParaRPr lang="en-AU" sz="1300" dirty="0"/>
          </a:p>
          <a:p>
            <a:r>
              <a:rPr lang="en-AU" sz="1300" dirty="0"/>
              <a:t>To limit the use of resources, and to compensate miners for the use of their computational resources, Ethereum uses the concept of gas, as a fee proportional to</a:t>
            </a:r>
          </a:p>
          <a:p>
            <a:r>
              <a:rPr lang="en-AU" sz="1300" dirty="0"/>
              <a:t>the required data storage and computation. </a:t>
            </a:r>
          </a:p>
          <a:p>
            <a:endParaRPr lang="en-AU" sz="1300" dirty="0"/>
          </a:p>
          <a:p>
            <a:r>
              <a:rPr lang="en-AU" sz="1300" dirty="0"/>
              <a:t>There is a fixed gas cost for each transaction, plus variable gas cost for data (proportional to its size) and execution of a smart contract method (charged per bytecode instruction). There is an additional gas cost for the deployment of new contracts. </a:t>
            </a:r>
          </a:p>
          <a:p>
            <a:endParaRPr lang="en-AU" sz="1300" dirty="0"/>
          </a:p>
          <a:p>
            <a:r>
              <a:rPr lang="en-AU" sz="1300" dirty="0"/>
              <a:t>The Ethereum yellow paper defines a detailed cost model. All costs in Ethereum follow a pricing table, specified in the unit gas. Gas cost is converted to Ether according to a user-defined gas price, i.e., how much Ether-per-gas the creator of a transaction is willing to pay. By default, Ethereum clients set the gas price to a market rate, an average over previously-included transactions. The gas price can be set to 0, meaning the transaction sender is not offering a fee. Intuitively, users set higher gas prices if inclusion of their transaction is urgent for them, and lower gas prices if inclusion can take time or may altogether — but this intuition does not always match reality.</a:t>
            </a:r>
          </a:p>
          <a:p>
            <a:endParaRPr lang="en-AU" sz="1300" dirty="0"/>
          </a:p>
          <a:p>
            <a:r>
              <a:rPr lang="en-AU" sz="1300" dirty="0"/>
              <a:t>Other than gas price, when users send contract-invoking transactions, a gasLimit must be set, which bounds the computation for a smart contract. The miner who successfully includes the transaction in the blockchain receives a transaction fee corresponding to the amount of gas the execution has actually used, multiplied by the gas price. An execution which requires more gas than gasLimit causes an exception, and the state of the smart contract is rolled back to the state before the execution.</a:t>
            </a:r>
          </a:p>
          <a:p>
            <a:endParaRPr lang="en-AU" sz="1300" dirty="0"/>
          </a:p>
          <a:p>
            <a:r>
              <a:rPr lang="en-AU" sz="1300" dirty="0"/>
              <a:t>To prevent denial-of-service attacks, Ethereum also defines a gas limit at the block level: the sum of gas used by the transactions included in a block cannot exceed this limit. The block gas limit is influenced by the miners, where each miner winning a block can vote to increase, decrease, or keep the current block gas limit. However, the block gas limit also limits the complexity for blocks which also bounds throughput.</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12</a:t>
            </a:fld>
            <a:endParaRPr lang="en-AU" dirty="0"/>
          </a:p>
        </p:txBody>
      </p:sp>
    </p:spTree>
    <p:extLst>
      <p:ext uri="{BB962C8B-B14F-4D97-AF65-F5344CB8AC3E}">
        <p14:creationId xmlns:p14="http://schemas.microsoft.com/office/powerpoint/2010/main" val="28731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4500" cy="3454400"/>
          </a:xfrm>
        </p:spPr>
      </p:sp>
      <p:sp>
        <p:nvSpPr>
          <p:cNvPr id="3" name="Notes Placeholder 2"/>
          <p:cNvSpPr>
            <a:spLocks noGrp="1"/>
          </p:cNvSpPr>
          <p:nvPr>
            <p:ph type="body" idx="1"/>
          </p:nvPr>
        </p:nvSpPr>
        <p:spPr/>
        <p:txBody>
          <a:bodyPr/>
          <a:lstStyle/>
          <a:p>
            <a:pPr defTabSz="990661">
              <a:defRPr/>
            </a:pPr>
            <a:r>
              <a:rPr lang="en-AU" b="1" dirty="0"/>
              <a:t>Decentralized applications </a:t>
            </a:r>
            <a:r>
              <a:rPr lang="en-AU" dirty="0"/>
              <a:t>or </a:t>
            </a:r>
            <a:r>
              <a:rPr lang="en-AU" b="1" dirty="0"/>
              <a:t>Dapps</a:t>
            </a:r>
            <a:r>
              <a:rPr lang="en-AU" dirty="0"/>
              <a:t> are applications that are designed to provide their main functionality through smart contracts</a:t>
            </a:r>
          </a:p>
          <a:p>
            <a:endParaRPr lang="en-AU" sz="1300" dirty="0"/>
          </a:p>
          <a:p>
            <a:r>
              <a:rPr lang="en-AU" sz="1300" dirty="0"/>
              <a:t>Smart contracts are </a:t>
            </a:r>
            <a:r>
              <a:rPr lang="en-AU" dirty="0"/>
              <a:t>programs deployed as data in the blockchain ledger, and executed in transactions on the blockchain. </a:t>
            </a:r>
          </a:p>
          <a:p>
            <a:r>
              <a:rPr lang="en-AU" dirty="0"/>
              <a:t>Smart contracts can hold and transfer digital assets managed by the blockchain, and can invoke other smart contracts stored on the blockchain. Smart contract code is deterministic and immutable once deployed.</a:t>
            </a:r>
          </a:p>
          <a:p>
            <a:r>
              <a:rPr lang="en-AU" sz="1300" dirty="0"/>
              <a:t>The Bitcoin blockchain allows only very simple forms of smart contracts, but other blockchains such as Ethereum allow computer programs to be written in a “Turing complete” language. In principle, it can be as expressive as every other general purpose programming language. As a result, blockchains can be more than a simple distributed database — they can be general computational platforms.</a:t>
            </a:r>
            <a:endParaRPr lang="en-AU" dirty="0"/>
          </a:p>
          <a:p>
            <a:endParaRPr lang="en-US" dirty="0"/>
          </a:p>
          <a:p>
            <a:r>
              <a:rPr lang="en-US" dirty="0"/>
              <a:t>40</a:t>
            </a:r>
            <a:r>
              <a:rPr lang="en-US" altLang="zh-CN" dirty="0"/>
              <a:t>s</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17</a:t>
            </a:fld>
            <a:endParaRPr lang="en-AU" dirty="0"/>
          </a:p>
        </p:txBody>
      </p:sp>
    </p:spTree>
    <p:extLst>
      <p:ext uri="{BB962C8B-B14F-4D97-AF65-F5344CB8AC3E}">
        <p14:creationId xmlns:p14="http://schemas.microsoft.com/office/powerpoint/2010/main" val="543300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242780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2030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140623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2424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7640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131644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91780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8410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02978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8087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28866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80776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127901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2772078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etherscan.i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thgasstation.info/"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hyperlink" Target="https://etherscan.io/tx/0x5c504ed432cb51138bcf09aa5e8a410dd4a1e204ef84bfed1be16dfba1b22060"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ethhub.io/ethereum-basics/development/testing/" TargetMode="External"/><Relationship Id="rId2" Type="http://schemas.openxmlformats.org/officeDocument/2006/relationships/hyperlink" Target="https://docs.ethhub.io/using-ethereum/test-networks/"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tateofthedapps.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olidity.readthedocs.io/en/latest/" TargetMode="External"/><Relationship Id="rId2" Type="http://schemas.openxmlformats.org/officeDocument/2006/relationships/hyperlink" Target="https://remix.ethereum.org/" TargetMode="External"/><Relationship Id="rId1" Type="http://schemas.openxmlformats.org/officeDocument/2006/relationships/slideLayout" Target="../slideLayouts/slideLayout3.xml"/><Relationship Id="rId6" Type="http://schemas.openxmlformats.org/officeDocument/2006/relationships/hyperlink" Target="https://consensys.github.io/smart-contract-best-practices/" TargetMode="External"/><Relationship Id="rId5" Type="http://schemas.openxmlformats.org/officeDocument/2006/relationships/hyperlink" Target="https://ethereumbuilders.gitbooks.io/guide/content/en/solidity_tutorials.html" TargetMode="External"/><Relationship Id="rId4" Type="http://schemas.openxmlformats.org/officeDocument/2006/relationships/hyperlink" Target="https://solidity.readthedocs.io/en/latest/solidity-by-example.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Ethereum </a:t>
            </a:r>
            <a:br>
              <a:rPr lang="en-AU" sz="3200" dirty="0"/>
            </a:br>
            <a:r>
              <a:rPr lang="en-AU" sz="3200" dirty="0"/>
              <a:t>&amp; Smart Contract Development</a:t>
            </a:r>
            <a:endParaRPr lang="en-AU" sz="3000" noProof="0" dirty="0"/>
          </a:p>
        </p:txBody>
      </p:sp>
      <p:sp>
        <p:nvSpPr>
          <p:cNvPr id="7" name="Rectangle 3">
            <a:extLst>
              <a:ext uri="{FF2B5EF4-FFF2-40B4-BE49-F238E27FC236}">
                <a16:creationId xmlns:a16="http://schemas.microsoft.com/office/drawing/2014/main" id="{3AA545D9-7949-4B46-961E-B239E26723F6}"/>
              </a:ext>
            </a:extLst>
          </p:cNvPr>
          <p:cNvSpPr txBox="1">
            <a:spLocks noGrp="1" noChangeArrowheads="1"/>
          </p:cNvSpPr>
          <p:nvPr>
            <p:ph type="subTitle" idx="1"/>
          </p:nvPr>
        </p:nvSpPr>
        <p:spPr>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0" y="1295999"/>
            <a:ext cx="3984722" cy="3845917"/>
          </a:xfrm>
        </p:spPr>
        <p:txBody>
          <a:bodyPr/>
          <a:lstStyle/>
          <a:p>
            <a:r>
              <a:rPr lang="en-AU" noProof="0" dirty="0"/>
              <a:t>SC creation TX: deployment</a:t>
            </a:r>
          </a:p>
          <a:p>
            <a:pPr lvl="2"/>
            <a:r>
              <a:rPr lang="en-AU" noProof="0" dirty="0"/>
              <a:t>After included, identified by a SC address</a:t>
            </a:r>
          </a:p>
          <a:p>
            <a:pPr lvl="2"/>
            <a:r>
              <a:rPr lang="en-AU" noProof="0" dirty="0"/>
              <a:t>A smart contract account contains</a:t>
            </a:r>
          </a:p>
          <a:p>
            <a:pPr lvl="4"/>
            <a:r>
              <a:rPr lang="en-AU" noProof="0" dirty="0"/>
              <a:t>A piece of executable code</a:t>
            </a:r>
          </a:p>
          <a:p>
            <a:pPr lvl="4"/>
            <a:r>
              <a:rPr lang="en-AU" noProof="0" dirty="0"/>
              <a:t>An internal storage to store internal state</a:t>
            </a:r>
          </a:p>
          <a:p>
            <a:pPr lvl="4"/>
            <a:r>
              <a:rPr lang="en-AU" noProof="0" dirty="0"/>
              <a:t>An amount of Ether, i.e. contract balance</a:t>
            </a:r>
          </a:p>
          <a:p>
            <a:r>
              <a:rPr lang="en-AU" noProof="0" dirty="0"/>
              <a:t>Monetary TX</a:t>
            </a:r>
          </a:p>
          <a:p>
            <a:pPr lvl="2"/>
            <a:r>
              <a:rPr lang="en-AU" noProof="0" dirty="0"/>
              <a:t>Users can transfer Ether to the SC</a:t>
            </a:r>
          </a:p>
          <a:p>
            <a:r>
              <a:rPr lang="en-AU" noProof="0" dirty="0"/>
              <a:t>Invoking TX contains</a:t>
            </a:r>
          </a:p>
          <a:p>
            <a:pPr lvl="2"/>
            <a:r>
              <a:rPr lang="en-AU" noProof="0" dirty="0"/>
              <a:t>The interface of the function being invoked and its parameters in the data payload</a:t>
            </a:r>
          </a:p>
          <a:p>
            <a:pPr lvl="2"/>
            <a:r>
              <a:rPr lang="en-AU" noProof="0" dirty="0"/>
              <a:t>An amount of Ether as gas for the TX execution</a:t>
            </a:r>
          </a:p>
        </p:txBody>
      </p:sp>
      <p:sp>
        <p:nvSpPr>
          <p:cNvPr id="7" name="Text Placeholder 6"/>
          <p:cNvSpPr>
            <a:spLocks noGrp="1"/>
          </p:cNvSpPr>
          <p:nvPr>
            <p:ph type="body" sz="quarter" idx="10"/>
          </p:nvPr>
        </p:nvSpPr>
        <p:spPr/>
        <p:txBody>
          <a:bodyPr>
            <a:normAutofit fontScale="85000" lnSpcReduction="20000"/>
          </a:bodyPr>
          <a:lstStyle/>
          <a:p>
            <a:r>
              <a:rPr lang="en-AU" noProof="0" dirty="0"/>
              <a:t>Smart Contract (SC) in Solidity</a:t>
            </a:r>
          </a:p>
        </p:txBody>
      </p:sp>
      <p:sp>
        <p:nvSpPr>
          <p:cNvPr id="4" name="Title 3"/>
          <p:cNvSpPr>
            <a:spLocks noGrp="1"/>
          </p:cNvSpPr>
          <p:nvPr>
            <p:ph type="title"/>
          </p:nvPr>
        </p:nvSpPr>
        <p:spPr/>
        <p:txBody>
          <a:bodyPr>
            <a:normAutofit fontScale="90000"/>
          </a:bodyPr>
          <a:lstStyle/>
          <a:p>
            <a:r>
              <a:rPr lang="en-AU" noProof="0" dirty="0"/>
              <a:t>Ethereum</a:t>
            </a:r>
          </a:p>
        </p:txBody>
      </p:sp>
      <p:sp>
        <p:nvSpPr>
          <p:cNvPr id="9" name="Foliennummernplatzhalter 8">
            <a:extLst>
              <a:ext uri="{FF2B5EF4-FFF2-40B4-BE49-F238E27FC236}">
                <a16:creationId xmlns:a16="http://schemas.microsoft.com/office/drawing/2014/main" id="{1D2C173A-9964-42F4-85C3-629232013FA3}"/>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10</a:t>
            </a:fld>
            <a:endParaRPr lang="en-AU" dirty="0"/>
          </a:p>
        </p:txBody>
      </p:sp>
      <p:pic>
        <p:nvPicPr>
          <p:cNvPr id="2" name="Picture 1"/>
          <p:cNvPicPr>
            <a:picLocks noChangeAspect="1"/>
          </p:cNvPicPr>
          <p:nvPr/>
        </p:nvPicPr>
        <p:blipFill>
          <a:blip r:embed="rId3"/>
          <a:stretch>
            <a:fillRect/>
          </a:stretch>
        </p:blipFill>
        <p:spPr>
          <a:xfrm>
            <a:off x="4529781" y="1543051"/>
            <a:ext cx="4614219" cy="2178169"/>
          </a:xfrm>
          <a:prstGeom prst="rect">
            <a:avLst/>
          </a:prstGeom>
        </p:spPr>
      </p:pic>
      <p:sp>
        <p:nvSpPr>
          <p:cNvPr id="5" name="Rectangle 4"/>
          <p:cNvSpPr/>
          <p:nvPr/>
        </p:nvSpPr>
        <p:spPr>
          <a:xfrm>
            <a:off x="4661559" y="3788658"/>
            <a:ext cx="3334887" cy="254365"/>
          </a:xfrm>
          <a:prstGeom prst="rect">
            <a:avLst/>
          </a:prstGeom>
        </p:spPr>
        <p:txBody>
          <a:bodyPr wrap="none">
            <a:spAutoFit/>
          </a:bodyPr>
          <a:lstStyle/>
          <a:p>
            <a:pPr lvl="2"/>
            <a:r>
              <a:rPr lang="en-US" sz="1053" dirty="0"/>
              <a:t>Signature of the TX sender authorizes the TX</a:t>
            </a:r>
          </a:p>
        </p:txBody>
      </p:sp>
    </p:spTree>
    <p:extLst>
      <p:ext uri="{BB962C8B-B14F-4D97-AF65-F5344CB8AC3E}">
        <p14:creationId xmlns:p14="http://schemas.microsoft.com/office/powerpoint/2010/main" val="336278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3A131-E000-49F2-B17A-1CD51BC8113B}"/>
              </a:ext>
            </a:extLst>
          </p:cNvPr>
          <p:cNvSpPr>
            <a:spLocks noGrp="1"/>
          </p:cNvSpPr>
          <p:nvPr>
            <p:ph type="title"/>
          </p:nvPr>
        </p:nvSpPr>
        <p:spPr/>
        <p:txBody>
          <a:bodyPr/>
          <a:lstStyle/>
          <a:p>
            <a:r>
              <a:rPr lang="en-US" dirty="0"/>
              <a:t>Reads and Writes on Ethereum</a:t>
            </a:r>
          </a:p>
        </p:txBody>
      </p:sp>
      <p:sp>
        <p:nvSpPr>
          <p:cNvPr id="3" name="Inhaltsplatzhalter 2">
            <a:extLst>
              <a:ext uri="{FF2B5EF4-FFF2-40B4-BE49-F238E27FC236}">
                <a16:creationId xmlns:a16="http://schemas.microsoft.com/office/drawing/2014/main" id="{0CCC6580-3C57-4196-BF15-6F42094284FE}"/>
              </a:ext>
            </a:extLst>
          </p:cNvPr>
          <p:cNvSpPr>
            <a:spLocks noGrp="1"/>
          </p:cNvSpPr>
          <p:nvPr>
            <p:ph idx="1"/>
          </p:nvPr>
        </p:nvSpPr>
        <p:spPr>
          <a:xfrm>
            <a:off x="648000" y="1211943"/>
            <a:ext cx="7920000" cy="3998686"/>
          </a:xfrm>
        </p:spPr>
        <p:txBody>
          <a:bodyPr>
            <a:normAutofit fontScale="85000" lnSpcReduction="20000"/>
          </a:bodyPr>
          <a:lstStyle/>
          <a:p>
            <a:r>
              <a:rPr lang="en-US" dirty="0"/>
              <a:t>The notion of reads and writes is not broadly discussed in most writing about blockchains, but thinking in these categories helps </a:t>
            </a:r>
            <a:r>
              <a:rPr lang="en-US"/>
              <a:t>when designing apps</a:t>
            </a:r>
            <a:endParaRPr lang="en-US" dirty="0"/>
          </a:p>
          <a:p>
            <a:r>
              <a:rPr lang="en-US" dirty="0"/>
              <a:t>Read operations do not change the state, write operations do</a:t>
            </a:r>
          </a:p>
          <a:p>
            <a:pPr lvl="1"/>
            <a:r>
              <a:rPr lang="en-US" dirty="0"/>
              <a:t>Read examples</a:t>
            </a:r>
          </a:p>
          <a:p>
            <a:pPr lvl="2"/>
            <a:r>
              <a:rPr lang="en-US" dirty="0"/>
              <a:t>What is the balance of account 0x123… ?</a:t>
            </a:r>
          </a:p>
          <a:p>
            <a:pPr lvl="2"/>
            <a:r>
              <a:rPr lang="en-US" dirty="0"/>
              <a:t>What is the value of variable x in smart contract 0x987… ?</a:t>
            </a:r>
          </a:p>
          <a:p>
            <a:pPr lvl="2"/>
            <a:r>
              <a:rPr lang="de-DE" dirty="0"/>
              <a:t>H</a:t>
            </a:r>
            <a:r>
              <a:rPr lang="en-US" dirty="0"/>
              <a:t>ow many people have voted for option 1? </a:t>
            </a:r>
          </a:p>
          <a:p>
            <a:pPr lvl="3"/>
            <a:r>
              <a:rPr lang="en-US" dirty="0"/>
              <a:t>Can be done as smart contract </a:t>
            </a:r>
            <a:r>
              <a:rPr lang="en-US" i="1" dirty="0"/>
              <a:t>call</a:t>
            </a:r>
            <a:endParaRPr lang="en-US" dirty="0"/>
          </a:p>
          <a:p>
            <a:pPr lvl="2"/>
            <a:r>
              <a:rPr lang="en-US" dirty="0"/>
              <a:t>No need to burden the network with reads </a:t>
            </a:r>
            <a:r>
              <a:rPr lang="en-US" dirty="0">
                <a:sym typeface="Wingdings" panose="05000000000000000000" pitchFamily="2" charset="2"/>
              </a:rPr>
              <a:t> there are no “read transactions”</a:t>
            </a:r>
          </a:p>
          <a:p>
            <a:pPr lvl="1"/>
            <a:r>
              <a:rPr lang="en-US" dirty="0">
                <a:sym typeface="Wingdings" panose="05000000000000000000" pitchFamily="2" charset="2"/>
              </a:rPr>
              <a:t>You can read from your own local node, or rely on third parties, e.g. </a:t>
            </a:r>
            <a:r>
              <a:rPr lang="en-US" dirty="0">
                <a:sym typeface="Wingdings" panose="05000000000000000000" pitchFamily="2" charset="2"/>
                <a:hlinkClick r:id="rId2"/>
              </a:rPr>
              <a:t>https://www.etherscan.io</a:t>
            </a:r>
            <a:r>
              <a:rPr lang="en-US" dirty="0">
                <a:sym typeface="Wingdings" panose="05000000000000000000" pitchFamily="2" charset="2"/>
              </a:rPr>
              <a:t> , but calling contracts often requires an own node</a:t>
            </a:r>
          </a:p>
          <a:p>
            <a:pPr lvl="1"/>
            <a:r>
              <a:rPr lang="en-US" dirty="0">
                <a:sym typeface="Wingdings" panose="05000000000000000000" pitchFamily="2" charset="2"/>
              </a:rPr>
              <a:t>Write examples</a:t>
            </a:r>
          </a:p>
          <a:p>
            <a:pPr lvl="2"/>
            <a:r>
              <a:rPr lang="en-US" dirty="0"/>
              <a:t>Transfer x Ether from account 0x123… to 0x987…</a:t>
            </a:r>
          </a:p>
          <a:p>
            <a:pPr lvl="2"/>
            <a:r>
              <a:rPr lang="en-US" dirty="0"/>
              <a:t>Set variable x in smart contract 0x987… to 42 </a:t>
            </a:r>
          </a:p>
          <a:p>
            <a:pPr lvl="3"/>
            <a:r>
              <a:rPr lang="en-US" dirty="0"/>
              <a:t>This is a smart contract </a:t>
            </a:r>
            <a:r>
              <a:rPr lang="en-US" i="1" dirty="0"/>
              <a:t>invocation, </a:t>
            </a:r>
            <a:r>
              <a:rPr lang="en-US" dirty="0"/>
              <a:t>requires </a:t>
            </a:r>
            <a:r>
              <a:rPr lang="en-US" i="1" dirty="0"/>
              <a:t>sending</a:t>
            </a:r>
            <a:r>
              <a:rPr lang="en-US" dirty="0"/>
              <a:t> a transaction</a:t>
            </a:r>
          </a:p>
          <a:p>
            <a:pPr lvl="2"/>
            <a:r>
              <a:rPr lang="en-US" dirty="0"/>
              <a:t>Vote for option 3</a:t>
            </a:r>
          </a:p>
          <a:p>
            <a:pPr lvl="2"/>
            <a:r>
              <a:rPr lang="en-US" dirty="0"/>
              <a:t>(Depending on your view: creating / mining a new block can be considered a write)</a:t>
            </a:r>
          </a:p>
          <a:p>
            <a:pPr lvl="1"/>
            <a:r>
              <a:rPr lang="en-US" dirty="0"/>
              <a:t>You can send a transaction from your local node or through others, but you typically need some program to assemble the transaction</a:t>
            </a:r>
          </a:p>
          <a:p>
            <a:pPr marL="342900" lvl="1" indent="0">
              <a:buNone/>
            </a:pPr>
            <a:endParaRPr lang="en-US" dirty="0"/>
          </a:p>
          <a:p>
            <a:pPr marL="685800" lvl="2" indent="0">
              <a:buNone/>
            </a:pPr>
            <a:endParaRPr lang="en-US" dirty="0"/>
          </a:p>
        </p:txBody>
      </p:sp>
      <p:sp>
        <p:nvSpPr>
          <p:cNvPr id="4" name="Foliennummernplatzhalter 3">
            <a:extLst>
              <a:ext uri="{FF2B5EF4-FFF2-40B4-BE49-F238E27FC236}">
                <a16:creationId xmlns:a16="http://schemas.microsoft.com/office/drawing/2014/main" id="{9419BC81-793D-4BE1-9298-09AE881D1E0E}"/>
              </a:ext>
            </a:extLst>
          </p:cNvPr>
          <p:cNvSpPr>
            <a:spLocks noGrp="1"/>
          </p:cNvSpPr>
          <p:nvPr>
            <p:ph type="sldNum" sz="quarter" idx="4"/>
          </p:nvPr>
        </p:nvSpPr>
        <p:spPr/>
        <p:txBody>
          <a:bodyPr/>
          <a:lstStyle/>
          <a:p>
            <a:fld id="{97F98C0B-273E-428A-ABCF-EBED2BA25188}" type="slidenum">
              <a:rPr lang="en-US" smtClean="0"/>
              <a:t>11</a:t>
            </a:fld>
            <a:endParaRPr lang="en-US"/>
          </a:p>
        </p:txBody>
      </p:sp>
    </p:spTree>
    <p:extLst>
      <p:ext uri="{BB962C8B-B14F-4D97-AF65-F5344CB8AC3E}">
        <p14:creationId xmlns:p14="http://schemas.microsoft.com/office/powerpoint/2010/main" val="348462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AU" noProof="0" dirty="0"/>
              <a:t>Gas: a fee to limit the resource usage</a:t>
            </a:r>
          </a:p>
          <a:p>
            <a:r>
              <a:rPr lang="en-AU" noProof="0" dirty="0"/>
              <a:t>Gas cost</a:t>
            </a:r>
          </a:p>
          <a:p>
            <a:pPr lvl="1"/>
            <a:r>
              <a:rPr lang="en-AU" noProof="0" dirty="0"/>
              <a:t>A fixed gas cost per transaction (base cost)</a:t>
            </a:r>
          </a:p>
          <a:p>
            <a:pPr lvl="1"/>
            <a:r>
              <a:rPr lang="en-AU" noProof="0" dirty="0"/>
              <a:t>Variable gas cost for data (dependent on its size) and execution of a smart contract method (charged per bytecode instruction)</a:t>
            </a:r>
          </a:p>
          <a:p>
            <a:pPr lvl="1"/>
            <a:r>
              <a:rPr lang="en-AU" noProof="0" dirty="0"/>
              <a:t>Additional gas cost for the deployment of new contracts</a:t>
            </a:r>
          </a:p>
          <a:p>
            <a:r>
              <a:rPr lang="en-AU" noProof="0" dirty="0"/>
              <a:t>Gas cost is converted to Ether according to a user defined gas price –how much ether per gas the TX creator is willing to pay</a:t>
            </a:r>
          </a:p>
          <a:p>
            <a:pPr lvl="1"/>
            <a:r>
              <a:rPr lang="en-AU" noProof="0" dirty="0"/>
              <a:t>By default, clients may set the gas price to a market price</a:t>
            </a:r>
          </a:p>
          <a:p>
            <a:pPr lvl="1"/>
            <a:r>
              <a:rPr lang="en-AU" noProof="0" dirty="0"/>
              <a:t>Users set higher gas price if inclusion of transaction is urgent, or lower </a:t>
            </a:r>
            <a:r>
              <a:rPr lang="en-AU" noProof="0" dirty="0" err="1"/>
              <a:t>ga</a:t>
            </a:r>
            <a:r>
              <a:rPr lang="en-AU" dirty="0"/>
              <a:t>s price if transaction inclusion is not (time-) critical</a:t>
            </a:r>
          </a:p>
          <a:p>
            <a:pPr lvl="1"/>
            <a:r>
              <a:rPr lang="en-AU" dirty="0"/>
              <a:t>Gas price recommendations available e.g. from ETH Gas Station </a:t>
            </a:r>
            <a:r>
              <a:rPr lang="en-AU" dirty="0">
                <a:hlinkClick r:id="rId3"/>
              </a:rPr>
              <a:t>https://ethgasstation.info/</a:t>
            </a:r>
            <a:r>
              <a:rPr lang="en-AU" dirty="0"/>
              <a:t> </a:t>
            </a:r>
            <a:endParaRPr lang="en-AU" noProof="0" dirty="0"/>
          </a:p>
        </p:txBody>
      </p:sp>
      <p:sp>
        <p:nvSpPr>
          <p:cNvPr id="7" name="Text Placeholder 6"/>
          <p:cNvSpPr>
            <a:spLocks noGrp="1"/>
          </p:cNvSpPr>
          <p:nvPr>
            <p:ph type="body" sz="quarter" idx="10"/>
          </p:nvPr>
        </p:nvSpPr>
        <p:spPr/>
        <p:txBody>
          <a:bodyPr>
            <a:normAutofit fontScale="85000" lnSpcReduction="20000"/>
          </a:bodyPr>
          <a:lstStyle/>
          <a:p>
            <a:r>
              <a:rPr lang="en-AU" noProof="0" dirty="0"/>
              <a:t>Paying Fees in “Gas”</a:t>
            </a:r>
          </a:p>
        </p:txBody>
      </p:sp>
      <p:sp>
        <p:nvSpPr>
          <p:cNvPr id="4" name="Title 3"/>
          <p:cNvSpPr>
            <a:spLocks noGrp="1"/>
          </p:cNvSpPr>
          <p:nvPr>
            <p:ph type="title"/>
          </p:nvPr>
        </p:nvSpPr>
        <p:spPr/>
        <p:txBody>
          <a:bodyPr>
            <a:normAutofit fontScale="90000"/>
          </a:bodyPr>
          <a:lstStyle/>
          <a:p>
            <a:r>
              <a:rPr lang="en-AU" noProof="0" dirty="0"/>
              <a:t>Ethereum</a:t>
            </a:r>
          </a:p>
        </p:txBody>
      </p:sp>
      <p:sp>
        <p:nvSpPr>
          <p:cNvPr id="5" name="Foliennummernplatzhalter 4">
            <a:extLst>
              <a:ext uri="{FF2B5EF4-FFF2-40B4-BE49-F238E27FC236}">
                <a16:creationId xmlns:a16="http://schemas.microsoft.com/office/drawing/2014/main" id="{31FFA34A-05B4-4E72-BA60-55B6BB03458B}"/>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12</a:t>
            </a:fld>
            <a:endParaRPr lang="en-AU" dirty="0"/>
          </a:p>
        </p:txBody>
      </p:sp>
    </p:spTree>
    <p:extLst>
      <p:ext uri="{BB962C8B-B14F-4D97-AF65-F5344CB8AC3E}">
        <p14:creationId xmlns:p14="http://schemas.microsoft.com/office/powerpoint/2010/main" val="7483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Imagine you have to calculate the transaction fee (write the code for the client)</a:t>
            </a:r>
          </a:p>
          <a:p>
            <a:r>
              <a:rPr lang="en-US" dirty="0"/>
              <a:t>How would you do it? </a:t>
            </a:r>
          </a:p>
          <a:p>
            <a:r>
              <a:rPr lang="de-DE" dirty="0"/>
              <a:t>3</a:t>
            </a:r>
            <a:r>
              <a:rPr lang="en-US" dirty="0"/>
              <a:t> minutes of discussion in breakout groups</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71031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10E68-1C66-4F3B-B086-BC1717CE6E0B}"/>
              </a:ext>
            </a:extLst>
          </p:cNvPr>
          <p:cNvSpPr>
            <a:spLocks noGrp="1"/>
          </p:cNvSpPr>
          <p:nvPr>
            <p:ph idx="1"/>
          </p:nvPr>
        </p:nvSpPr>
        <p:spPr/>
        <p:txBody>
          <a:bodyPr>
            <a:normAutofit/>
          </a:bodyPr>
          <a:lstStyle/>
          <a:p>
            <a:r>
              <a:rPr lang="en-AU" noProof="0" dirty="0"/>
              <a:t>An Ethereum transaction has the following fields </a:t>
            </a:r>
          </a:p>
          <a:p>
            <a:pPr lvl="1"/>
            <a:r>
              <a:rPr lang="en-AU" noProof="0" dirty="0"/>
              <a:t>From – source address (regular account)</a:t>
            </a:r>
          </a:p>
          <a:p>
            <a:pPr lvl="1"/>
            <a:r>
              <a:rPr lang="en-AU" noProof="0" dirty="0"/>
              <a:t>To – destination address (regular account or contract address)</a:t>
            </a:r>
          </a:p>
          <a:p>
            <a:pPr lvl="1"/>
            <a:r>
              <a:rPr lang="en-AU" noProof="0" dirty="0"/>
              <a:t>Value – Ether (in unit “</a:t>
            </a:r>
            <a:r>
              <a:rPr lang="en-AU" noProof="0" dirty="0" err="1"/>
              <a:t>wei</a:t>
            </a:r>
            <a:r>
              <a:rPr lang="en-AU" noProof="0" dirty="0"/>
              <a:t>”) to transfer to the destination (can be 0)</a:t>
            </a:r>
          </a:p>
          <a:p>
            <a:pPr lvl="1"/>
            <a:r>
              <a:rPr lang="en-AU" noProof="0" dirty="0"/>
              <a:t>Nonce – transaction sequence number for the sending account</a:t>
            </a:r>
          </a:p>
          <a:p>
            <a:pPr lvl="1"/>
            <a:r>
              <a:rPr lang="en-AU" noProof="0" dirty="0"/>
              <a:t>Gas price – price you are offering to pay (Ether per gas)</a:t>
            </a:r>
          </a:p>
          <a:p>
            <a:pPr lvl="1"/>
            <a:r>
              <a:rPr lang="en-AU" noProof="0" dirty="0"/>
              <a:t>Gas limit – maximum amount of gas allowed for the transaction (called “</a:t>
            </a:r>
            <a:r>
              <a:rPr lang="en-AU" noProof="0" dirty="0" err="1"/>
              <a:t>startgas</a:t>
            </a:r>
            <a:r>
              <a:rPr lang="en-AU" noProof="0" dirty="0"/>
              <a:t>”)</a:t>
            </a:r>
          </a:p>
          <a:p>
            <a:pPr lvl="1"/>
            <a:r>
              <a:rPr lang="en-AU" noProof="0" dirty="0"/>
              <a:t>Data – payload data, e.g., description of transaction, binary code to create smart contract, or function invocation</a:t>
            </a:r>
          </a:p>
          <a:p>
            <a:pPr lvl="1"/>
            <a:r>
              <a:rPr lang="en-AU" noProof="0" dirty="0"/>
              <a:t>Digital signature (field names: v, r, s)</a:t>
            </a:r>
          </a:p>
          <a:p>
            <a:r>
              <a:rPr lang="en-AU" noProof="0" dirty="0"/>
              <a:t>Once included, additional information (block number, actual gas used, actual fee, etc.) is available</a:t>
            </a:r>
          </a:p>
          <a:p>
            <a:pPr lvl="1"/>
            <a:r>
              <a:rPr lang="en-AU" noProof="0" dirty="0"/>
              <a:t>See e.g.</a:t>
            </a:r>
            <a:br>
              <a:rPr lang="en-AU" noProof="0" dirty="0"/>
            </a:br>
            <a:r>
              <a:rPr lang="en-AU" sz="1200" noProof="0" dirty="0">
                <a:hlinkClick r:id="rId2"/>
              </a:rPr>
              <a:t>https://etherscan.io/tx/0x5c504ed432cb51138bcf09aa5e8a410dd4a1e204ef84bfed1be16dfba1b22060</a:t>
            </a:r>
            <a:endParaRPr lang="en-AU" sz="1200" noProof="0" dirty="0"/>
          </a:p>
        </p:txBody>
      </p:sp>
      <p:sp>
        <p:nvSpPr>
          <p:cNvPr id="4" name="Text Placeholder 3">
            <a:extLst>
              <a:ext uri="{FF2B5EF4-FFF2-40B4-BE49-F238E27FC236}">
                <a16:creationId xmlns:a16="http://schemas.microsoft.com/office/drawing/2014/main" id="{861CC4A3-4195-49DC-8D56-E196A5DF8A21}"/>
              </a:ext>
            </a:extLst>
          </p:cNvPr>
          <p:cNvSpPr>
            <a:spLocks noGrp="1"/>
          </p:cNvSpPr>
          <p:nvPr>
            <p:ph type="body" sz="quarter" idx="10"/>
          </p:nvPr>
        </p:nvSpPr>
        <p:spPr/>
        <p:txBody>
          <a:bodyPr>
            <a:normAutofit fontScale="85000" lnSpcReduction="20000"/>
          </a:bodyPr>
          <a:lstStyle/>
          <a:p>
            <a:r>
              <a:rPr lang="en-AU" noProof="0" dirty="0"/>
              <a:t>Data structure of a transaction</a:t>
            </a:r>
          </a:p>
        </p:txBody>
      </p:sp>
      <p:sp>
        <p:nvSpPr>
          <p:cNvPr id="2" name="Title 1">
            <a:extLst>
              <a:ext uri="{FF2B5EF4-FFF2-40B4-BE49-F238E27FC236}">
                <a16:creationId xmlns:a16="http://schemas.microsoft.com/office/drawing/2014/main" id="{2264A6FD-AFBE-497B-888E-21904537A269}"/>
              </a:ext>
            </a:extLst>
          </p:cNvPr>
          <p:cNvSpPr>
            <a:spLocks noGrp="1"/>
          </p:cNvSpPr>
          <p:nvPr>
            <p:ph type="title"/>
          </p:nvPr>
        </p:nvSpPr>
        <p:spPr/>
        <p:txBody>
          <a:bodyPr>
            <a:normAutofit fontScale="90000"/>
          </a:bodyPr>
          <a:lstStyle/>
          <a:p>
            <a:r>
              <a:rPr lang="en-AU" noProof="0" dirty="0"/>
              <a:t>Ethereum</a:t>
            </a:r>
          </a:p>
        </p:txBody>
      </p:sp>
      <p:sp>
        <p:nvSpPr>
          <p:cNvPr id="7" name="Foliennummernplatzhalter 6">
            <a:extLst>
              <a:ext uri="{FF2B5EF4-FFF2-40B4-BE49-F238E27FC236}">
                <a16:creationId xmlns:a16="http://schemas.microsoft.com/office/drawing/2014/main" id="{95CEAD95-1C4E-49D5-B014-571F7F3C55D4}"/>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14</a:t>
            </a:fld>
            <a:endParaRPr lang="en-AU" dirty="0"/>
          </a:p>
        </p:txBody>
      </p:sp>
    </p:spTree>
    <p:extLst>
      <p:ext uri="{BB962C8B-B14F-4D97-AF65-F5344CB8AC3E}">
        <p14:creationId xmlns:p14="http://schemas.microsoft.com/office/powerpoint/2010/main" val="319222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46F5E79-2149-44B2-A1E5-B89BB8E4074F}"/>
              </a:ext>
            </a:extLst>
          </p:cNvPr>
          <p:cNvSpPr>
            <a:spLocks noGrp="1"/>
          </p:cNvSpPr>
          <p:nvPr>
            <p:ph idx="1"/>
          </p:nvPr>
        </p:nvSpPr>
        <p:spPr>
          <a:xfrm>
            <a:off x="648000" y="1295999"/>
            <a:ext cx="7920000" cy="3982121"/>
          </a:xfrm>
        </p:spPr>
        <p:txBody>
          <a:bodyPr>
            <a:normAutofit lnSpcReduction="10000"/>
          </a:bodyPr>
          <a:lstStyle/>
          <a:p>
            <a:pPr marL="0" indent="0">
              <a:buNone/>
            </a:pPr>
            <a:r>
              <a:rPr lang="en-US" dirty="0"/>
              <a:t>To deploy a smart contract or submit a transaction, you can:</a:t>
            </a:r>
          </a:p>
          <a:p>
            <a:r>
              <a:rPr lang="de-DE" dirty="0"/>
              <a:t>U</a:t>
            </a:r>
            <a:r>
              <a:rPr lang="en-US" dirty="0"/>
              <a:t>se the Ethereum </a:t>
            </a:r>
            <a:r>
              <a:rPr lang="en-US" i="1" dirty="0" err="1"/>
              <a:t>mainnet</a:t>
            </a:r>
            <a:endParaRPr lang="en-US" i="1" dirty="0"/>
          </a:p>
          <a:p>
            <a:pPr lvl="1"/>
            <a:r>
              <a:rPr lang="en-US" dirty="0"/>
              <a:t>But you need actual Ether</a:t>
            </a:r>
          </a:p>
          <a:p>
            <a:r>
              <a:rPr lang="en-US" dirty="0"/>
              <a:t>Use a </a:t>
            </a:r>
            <a:r>
              <a:rPr lang="en-US" i="1" dirty="0" err="1"/>
              <a:t>testnet</a:t>
            </a:r>
            <a:endParaRPr lang="en-US" i="1" dirty="0"/>
          </a:p>
          <a:p>
            <a:pPr lvl="1"/>
            <a:r>
              <a:rPr lang="en-US" dirty="0"/>
              <a:t>Currently there are 4 – see</a:t>
            </a:r>
            <a:br>
              <a:rPr lang="en-US" dirty="0"/>
            </a:br>
            <a:r>
              <a:rPr lang="en-US" dirty="0">
                <a:hlinkClick r:id="rId2"/>
              </a:rPr>
              <a:t>https://docs.ethhub.io/using-ethereum/test-networks/</a:t>
            </a:r>
            <a:endParaRPr lang="en-US" dirty="0"/>
          </a:p>
          <a:p>
            <a:r>
              <a:rPr lang="en-US" dirty="0"/>
              <a:t>Create your own </a:t>
            </a:r>
            <a:r>
              <a:rPr lang="en-US" i="1" dirty="0" err="1"/>
              <a:t>testnet</a:t>
            </a:r>
            <a:endParaRPr lang="en-US" i="1" dirty="0"/>
          </a:p>
          <a:p>
            <a:pPr lvl="1"/>
            <a:r>
              <a:rPr lang="en-US" dirty="0"/>
              <a:t>With one or more full nodes</a:t>
            </a:r>
          </a:p>
          <a:p>
            <a:pPr lvl="1"/>
            <a:r>
              <a:rPr lang="en-US" dirty="0"/>
              <a:t>Be sure to never reuse genesis block / network ID</a:t>
            </a:r>
          </a:p>
          <a:p>
            <a:r>
              <a:rPr lang="en-US" dirty="0"/>
              <a:t>Use </a:t>
            </a:r>
            <a:r>
              <a:rPr lang="en-US" i="1" dirty="0"/>
              <a:t>Ganache</a:t>
            </a:r>
          </a:p>
          <a:p>
            <a:pPr lvl="1"/>
            <a:r>
              <a:rPr lang="en-US" dirty="0"/>
              <a:t>Simulates a stateful blockchain system, on your own machine</a:t>
            </a:r>
          </a:p>
          <a:p>
            <a:pPr lvl="1"/>
            <a:r>
              <a:rPr lang="en-US" dirty="0">
                <a:hlinkClick r:id="rId3"/>
              </a:rPr>
              <a:t>https://docs.ethhub.io/ethereum-basics/development/testing/</a:t>
            </a:r>
            <a:r>
              <a:rPr lang="en-US" dirty="0"/>
              <a:t> </a:t>
            </a:r>
          </a:p>
          <a:p>
            <a:r>
              <a:rPr lang="en-US" dirty="0"/>
              <a:t>Run tests in Remix IDE or use the Truffle framework</a:t>
            </a:r>
          </a:p>
          <a:p>
            <a:pPr lvl="1"/>
            <a:r>
              <a:rPr lang="en-US" dirty="0">
                <a:hlinkClick r:id="rId3"/>
              </a:rPr>
              <a:t>https://docs.ethhub.io/ethereum-basics/development/testing/</a:t>
            </a:r>
            <a:r>
              <a:rPr lang="en-US" dirty="0"/>
              <a:t> </a:t>
            </a:r>
          </a:p>
        </p:txBody>
      </p:sp>
      <p:sp>
        <p:nvSpPr>
          <p:cNvPr id="3" name="Textplatzhalter 2">
            <a:extLst>
              <a:ext uri="{FF2B5EF4-FFF2-40B4-BE49-F238E27FC236}">
                <a16:creationId xmlns:a16="http://schemas.microsoft.com/office/drawing/2014/main" id="{03A1A218-BE7D-4BB6-84AB-5B38E9C0097E}"/>
              </a:ext>
            </a:extLst>
          </p:cNvPr>
          <p:cNvSpPr>
            <a:spLocks noGrp="1"/>
          </p:cNvSpPr>
          <p:nvPr>
            <p:ph type="body" sz="quarter" idx="10"/>
          </p:nvPr>
        </p:nvSpPr>
        <p:spPr/>
        <p:txBody>
          <a:bodyPr>
            <a:normAutofit fontScale="85000" lnSpcReduction="20000"/>
          </a:bodyPr>
          <a:lstStyle/>
          <a:p>
            <a:r>
              <a:rPr lang="en-US" dirty="0"/>
              <a:t>Different networks and testing options</a:t>
            </a:r>
          </a:p>
        </p:txBody>
      </p:sp>
      <p:sp>
        <p:nvSpPr>
          <p:cNvPr id="4" name="Titel 3">
            <a:extLst>
              <a:ext uri="{FF2B5EF4-FFF2-40B4-BE49-F238E27FC236}">
                <a16:creationId xmlns:a16="http://schemas.microsoft.com/office/drawing/2014/main" id="{D4CBE1A5-5252-49B7-8A54-CD2B7D98EBEF}"/>
              </a:ext>
            </a:extLst>
          </p:cNvPr>
          <p:cNvSpPr>
            <a:spLocks noGrp="1"/>
          </p:cNvSpPr>
          <p:nvPr>
            <p:ph type="title"/>
          </p:nvPr>
        </p:nvSpPr>
        <p:spPr/>
        <p:txBody>
          <a:bodyPr>
            <a:normAutofit fontScale="90000"/>
          </a:bodyPr>
          <a:lstStyle/>
          <a:p>
            <a:r>
              <a:rPr lang="en-AU" dirty="0"/>
              <a:t>Ethereum</a:t>
            </a:r>
            <a:endParaRPr lang="en-US" dirty="0"/>
          </a:p>
        </p:txBody>
      </p:sp>
      <p:sp>
        <p:nvSpPr>
          <p:cNvPr id="5" name="Foliennummernplatzhalter 4">
            <a:extLst>
              <a:ext uri="{FF2B5EF4-FFF2-40B4-BE49-F238E27FC236}">
                <a16:creationId xmlns:a16="http://schemas.microsoft.com/office/drawing/2014/main" id="{A77093A4-FCFF-4B2E-904D-4684C480CB39}"/>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15</a:t>
            </a:fld>
            <a:endParaRPr lang="en-AU" dirty="0"/>
          </a:p>
        </p:txBody>
      </p:sp>
    </p:spTree>
    <p:extLst>
      <p:ext uri="{BB962C8B-B14F-4D97-AF65-F5344CB8AC3E}">
        <p14:creationId xmlns:p14="http://schemas.microsoft.com/office/powerpoint/2010/main" val="363388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591EC2-4227-404F-98A1-1F67BC009166}"/>
              </a:ext>
            </a:extLst>
          </p:cNvPr>
          <p:cNvSpPr>
            <a:spLocks noGrp="1"/>
          </p:cNvSpPr>
          <p:nvPr>
            <p:ph type="ctrTitle"/>
          </p:nvPr>
        </p:nvSpPr>
        <p:spPr/>
        <p:txBody>
          <a:bodyPr>
            <a:normAutofit/>
          </a:bodyPr>
          <a:lstStyle/>
          <a:p>
            <a:r>
              <a:rPr lang="en-AU" sz="4000" dirty="0"/>
              <a:t>Smart Contract Development</a:t>
            </a:r>
          </a:p>
        </p:txBody>
      </p:sp>
    </p:spTree>
    <p:extLst>
      <p:ext uri="{BB962C8B-B14F-4D97-AF65-F5344CB8AC3E}">
        <p14:creationId xmlns:p14="http://schemas.microsoft.com/office/powerpoint/2010/main" val="82300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noProof="0" dirty="0"/>
              <a:t>Recap: Dapps and Smart Contracts </a:t>
            </a:r>
          </a:p>
        </p:txBody>
      </p:sp>
      <p:sp>
        <p:nvSpPr>
          <p:cNvPr id="5" name="Content Placeholder 4"/>
          <p:cNvSpPr>
            <a:spLocks noGrp="1"/>
          </p:cNvSpPr>
          <p:nvPr>
            <p:ph idx="1"/>
          </p:nvPr>
        </p:nvSpPr>
        <p:spPr>
          <a:xfrm>
            <a:off x="648000" y="1295999"/>
            <a:ext cx="7920000" cy="3933226"/>
          </a:xfrm>
        </p:spPr>
        <p:txBody>
          <a:bodyPr>
            <a:normAutofit fontScale="92500" lnSpcReduction="10000"/>
          </a:bodyPr>
          <a:lstStyle/>
          <a:p>
            <a:r>
              <a:rPr lang="en-AU" noProof="0" dirty="0"/>
              <a:t>Smart contracts </a:t>
            </a:r>
          </a:p>
          <a:p>
            <a:pPr lvl="1"/>
            <a:r>
              <a:rPr lang="en-AU" noProof="0" dirty="0"/>
              <a:t>Programs deployed as data and executed in transactions on the blockchain</a:t>
            </a:r>
          </a:p>
          <a:p>
            <a:pPr lvl="1"/>
            <a:r>
              <a:rPr lang="en-AU" noProof="0" dirty="0"/>
              <a:t>Blockchain can be a computational platform (more than a simple distributed database) </a:t>
            </a:r>
          </a:p>
          <a:p>
            <a:pPr lvl="1"/>
            <a:r>
              <a:rPr lang="en-AU" noProof="0" dirty="0"/>
              <a:t>Code is deterministic and immutable once deployed</a:t>
            </a:r>
          </a:p>
          <a:p>
            <a:pPr lvl="1"/>
            <a:r>
              <a:rPr lang="en-AU" noProof="0" dirty="0"/>
              <a:t>Can invoke other smart contracts </a:t>
            </a:r>
          </a:p>
          <a:p>
            <a:pPr lvl="1"/>
            <a:r>
              <a:rPr lang="en-AU" noProof="0" dirty="0"/>
              <a:t>Can hold and transfer digital assets</a:t>
            </a:r>
          </a:p>
          <a:p>
            <a:r>
              <a:rPr lang="en-AU" noProof="0" dirty="0"/>
              <a:t>Decentralized applications or dapps</a:t>
            </a:r>
          </a:p>
          <a:p>
            <a:pPr lvl="1"/>
            <a:r>
              <a:rPr lang="en-AU" noProof="0" dirty="0"/>
              <a:t>Main functionality is implemented through smart contracts</a:t>
            </a:r>
          </a:p>
          <a:p>
            <a:pPr lvl="1"/>
            <a:r>
              <a:rPr lang="en-AU" noProof="0" dirty="0"/>
              <a:t>Backend is executed in a decentralized environment </a:t>
            </a:r>
          </a:p>
          <a:p>
            <a:pPr lvl="1"/>
            <a:r>
              <a:rPr lang="en-AU" noProof="0" dirty="0"/>
              <a:t>Frontend can be hosted as a web site on a centralized server</a:t>
            </a:r>
          </a:p>
          <a:p>
            <a:pPr lvl="2"/>
            <a:r>
              <a:rPr lang="en-AU" noProof="0" dirty="0"/>
              <a:t>Interact with its backend through an API </a:t>
            </a:r>
          </a:p>
          <a:p>
            <a:pPr lvl="1"/>
            <a:r>
              <a:rPr lang="en-AU" noProof="0" dirty="0"/>
              <a:t>Could use decentralized data storage such as IPFS</a:t>
            </a:r>
          </a:p>
          <a:p>
            <a:pPr lvl="1"/>
            <a:r>
              <a:rPr lang="en-AU" noProof="0" dirty="0"/>
              <a:t>“State of the dapps” is a directory recorded on blockchain: </a:t>
            </a:r>
            <a:r>
              <a:rPr lang="en-AU" noProof="0" dirty="0">
                <a:hlinkClick r:id="rId3"/>
              </a:rPr>
              <a:t>https://www.stateofthedapps.com/</a:t>
            </a:r>
            <a:r>
              <a:rPr lang="en-AU" noProof="0" dirty="0"/>
              <a:t> </a:t>
            </a:r>
          </a:p>
        </p:txBody>
      </p:sp>
      <p:sp>
        <p:nvSpPr>
          <p:cNvPr id="2" name="Foliennummernplatzhalter 1">
            <a:extLst>
              <a:ext uri="{FF2B5EF4-FFF2-40B4-BE49-F238E27FC236}">
                <a16:creationId xmlns:a16="http://schemas.microsoft.com/office/drawing/2014/main" id="{CF152980-B718-47EC-B1CA-EFE941C282AA}"/>
              </a:ext>
            </a:extLst>
          </p:cNvPr>
          <p:cNvSpPr>
            <a:spLocks noGrp="1"/>
          </p:cNvSpPr>
          <p:nvPr>
            <p:ph type="sldNum" sz="quarter" idx="4"/>
          </p:nvPr>
        </p:nvSpPr>
        <p:spPr/>
        <p:txBody>
          <a:bodyPr/>
          <a:lstStyle/>
          <a:p>
            <a:fld id="{FFF7CBAA-22EA-41CE-9725-C57ED0CEBC27}" type="slidenum">
              <a:rPr lang="en-AU" smtClean="0"/>
              <a:pPr/>
              <a:t>17</a:t>
            </a:fld>
            <a:endParaRPr lang="en-AU" dirty="0"/>
          </a:p>
        </p:txBody>
      </p:sp>
    </p:spTree>
    <p:extLst>
      <p:ext uri="{BB962C8B-B14F-4D97-AF65-F5344CB8AC3E}">
        <p14:creationId xmlns:p14="http://schemas.microsoft.com/office/powerpoint/2010/main" val="315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7611-7191-44D4-98F7-686E41BDFE78}"/>
              </a:ext>
            </a:extLst>
          </p:cNvPr>
          <p:cNvSpPr>
            <a:spLocks noGrp="1"/>
          </p:cNvSpPr>
          <p:nvPr>
            <p:ph type="title"/>
          </p:nvPr>
        </p:nvSpPr>
        <p:spPr/>
        <p:txBody>
          <a:bodyPr/>
          <a:lstStyle/>
          <a:p>
            <a:r>
              <a:rPr lang="en-AU" noProof="0" dirty="0"/>
              <a:t>Smart Contracts in general</a:t>
            </a:r>
          </a:p>
        </p:txBody>
      </p:sp>
      <p:sp>
        <p:nvSpPr>
          <p:cNvPr id="7" name="Content Placeholder 6">
            <a:extLst>
              <a:ext uri="{FF2B5EF4-FFF2-40B4-BE49-F238E27FC236}">
                <a16:creationId xmlns:a16="http://schemas.microsoft.com/office/drawing/2014/main" id="{37E1B50A-AA08-4692-8B28-E303A1327FEA}"/>
              </a:ext>
            </a:extLst>
          </p:cNvPr>
          <p:cNvSpPr>
            <a:spLocks noGrp="1"/>
          </p:cNvSpPr>
          <p:nvPr>
            <p:ph idx="1"/>
          </p:nvPr>
        </p:nvSpPr>
        <p:spPr/>
        <p:txBody>
          <a:bodyPr>
            <a:normAutofit fontScale="92500" lnSpcReduction="10000"/>
          </a:bodyPr>
          <a:lstStyle/>
          <a:p>
            <a:r>
              <a:rPr lang="en-AU" noProof="0" dirty="0"/>
              <a:t>Analogy: Java program</a:t>
            </a:r>
          </a:p>
          <a:p>
            <a:pPr lvl="1"/>
            <a:r>
              <a:rPr lang="en-AU" noProof="0" dirty="0"/>
              <a:t>Smart contract code: a class</a:t>
            </a:r>
          </a:p>
          <a:p>
            <a:pPr lvl="1"/>
            <a:r>
              <a:rPr lang="en-AU" noProof="0" dirty="0"/>
              <a:t>Deployed contract: an object</a:t>
            </a:r>
          </a:p>
          <a:p>
            <a:r>
              <a:rPr lang="en-AU" noProof="0" dirty="0"/>
              <a:t>Many software design patterns still apply, e.g., Factory</a:t>
            </a:r>
          </a:p>
          <a:p>
            <a:pPr lvl="1"/>
            <a:r>
              <a:rPr lang="en-AU" noProof="0" dirty="0"/>
              <a:t>Code is deterministic, i.e., same state/inputs result in the same state changes/outputs</a:t>
            </a:r>
          </a:p>
          <a:p>
            <a:pPr lvl="2"/>
            <a:r>
              <a:rPr lang="en-AU" noProof="0" dirty="0"/>
              <a:t>However, state may not be deterministic from viewpoint of the caller (e.g. block number)</a:t>
            </a:r>
          </a:p>
          <a:p>
            <a:r>
              <a:rPr lang="en-AU" noProof="0" dirty="0"/>
              <a:t>Why can smart contract execution be trustworthy?</a:t>
            </a:r>
          </a:p>
          <a:p>
            <a:pPr lvl="1"/>
            <a:r>
              <a:rPr lang="en-AU" noProof="0" dirty="0"/>
              <a:t>A contract is deployed as data in a transaction and thus immutable</a:t>
            </a:r>
          </a:p>
          <a:p>
            <a:pPr lvl="1"/>
            <a:r>
              <a:rPr lang="en-AU" noProof="0" dirty="0"/>
              <a:t>All their inputs are through transactions and the current state</a:t>
            </a:r>
          </a:p>
          <a:p>
            <a:pPr lvl="1"/>
            <a:r>
              <a:rPr lang="en-AU" noProof="0" dirty="0"/>
              <a:t>Their code is deterministic</a:t>
            </a:r>
          </a:p>
          <a:p>
            <a:pPr lvl="1"/>
            <a:r>
              <a:rPr lang="en-AU" noProof="0" dirty="0"/>
              <a:t>The results of transactions (including function calls) are captured in the state and receipt trees, which are part of the consensus</a:t>
            </a:r>
          </a:p>
          <a:p>
            <a:pPr lvl="2"/>
            <a:r>
              <a:rPr lang="en-AU" noProof="0" dirty="0"/>
              <a:t>If other nodes get a different result, they would reject a proposed block</a:t>
            </a:r>
          </a:p>
          <a:p>
            <a:pPr lvl="1"/>
            <a:endParaRPr lang="en-AU" noProof="0" dirty="0"/>
          </a:p>
          <a:p>
            <a:pPr lvl="1"/>
            <a:endParaRPr lang="en-AU" noProof="0" dirty="0"/>
          </a:p>
          <a:p>
            <a:pPr lvl="1"/>
            <a:endParaRPr lang="en-AU" noProof="0" dirty="0"/>
          </a:p>
        </p:txBody>
      </p:sp>
      <p:sp>
        <p:nvSpPr>
          <p:cNvPr id="3" name="Foliennummernplatzhalter 2">
            <a:extLst>
              <a:ext uri="{FF2B5EF4-FFF2-40B4-BE49-F238E27FC236}">
                <a16:creationId xmlns:a16="http://schemas.microsoft.com/office/drawing/2014/main" id="{9E632ED4-72D6-40C1-8EB4-A99D1DDDD9C1}"/>
              </a:ext>
            </a:extLst>
          </p:cNvPr>
          <p:cNvSpPr>
            <a:spLocks noGrp="1"/>
          </p:cNvSpPr>
          <p:nvPr>
            <p:ph type="sldNum" sz="quarter" idx="4"/>
          </p:nvPr>
        </p:nvSpPr>
        <p:spPr/>
        <p:txBody>
          <a:bodyPr/>
          <a:lstStyle/>
          <a:p>
            <a:fld id="{FFF7CBAA-22EA-41CE-9725-C57ED0CEBC27}" type="slidenum">
              <a:rPr lang="en-AU" smtClean="0"/>
              <a:pPr/>
              <a:t>18</a:t>
            </a:fld>
            <a:endParaRPr lang="en-AU" dirty="0"/>
          </a:p>
        </p:txBody>
      </p:sp>
    </p:spTree>
    <p:extLst>
      <p:ext uri="{BB962C8B-B14F-4D97-AF65-F5344CB8AC3E}">
        <p14:creationId xmlns:p14="http://schemas.microsoft.com/office/powerpoint/2010/main" val="290645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DB1EA7-3762-46B7-97BD-9E5A58904250}"/>
              </a:ext>
            </a:extLst>
          </p:cNvPr>
          <p:cNvSpPr>
            <a:spLocks noGrp="1"/>
          </p:cNvSpPr>
          <p:nvPr>
            <p:ph idx="1"/>
          </p:nvPr>
        </p:nvSpPr>
        <p:spPr/>
        <p:txBody>
          <a:bodyPr/>
          <a:lstStyle/>
          <a:p>
            <a:r>
              <a:rPr lang="en-AU" dirty="0"/>
              <a:t>Code is immutable!</a:t>
            </a:r>
          </a:p>
          <a:p>
            <a:r>
              <a:rPr lang="en-AU" dirty="0"/>
              <a:t>Consequences:</a:t>
            </a:r>
          </a:p>
          <a:p>
            <a:pPr lvl="1"/>
            <a:r>
              <a:rPr lang="en-AU" sz="1800" dirty="0"/>
              <a:t>Follow </a:t>
            </a:r>
            <a:r>
              <a:rPr lang="en-AU" sz="1800" b="1" dirty="0"/>
              <a:t>all</a:t>
            </a:r>
            <a:r>
              <a:rPr lang="en-AU" sz="1800" dirty="0"/>
              <a:t> security best practices</a:t>
            </a:r>
          </a:p>
          <a:p>
            <a:pPr lvl="1"/>
            <a:r>
              <a:rPr lang="en-AU" sz="1800" dirty="0"/>
              <a:t>Test heavily</a:t>
            </a:r>
          </a:p>
          <a:p>
            <a:pPr lvl="1"/>
            <a:r>
              <a:rPr lang="en-AU" sz="1800" dirty="0"/>
              <a:t>Do code reviews</a:t>
            </a:r>
          </a:p>
          <a:p>
            <a:pPr lvl="1"/>
            <a:r>
              <a:rPr lang="en-AU" sz="1800" dirty="0"/>
              <a:t>Build in features for updating as needed and acceptable for the user base</a:t>
            </a:r>
          </a:p>
          <a:p>
            <a:pPr lvl="2"/>
            <a:r>
              <a:rPr lang="en-AU" sz="1600" dirty="0"/>
              <a:t>Governance for updates, e.g.: updates will become active only after 1 week / 1 month, …</a:t>
            </a:r>
          </a:p>
          <a:p>
            <a:pPr lvl="1"/>
            <a:r>
              <a:rPr lang="en-AU" sz="1739" dirty="0"/>
              <a:t>Understand all (relevant) parts of the blockchain system – if you get it wrong, there is no safety net</a:t>
            </a:r>
          </a:p>
          <a:p>
            <a:pPr lvl="1"/>
            <a:r>
              <a:rPr lang="en-AU" sz="1739" dirty="0"/>
              <a:t>Design includes potentially hard trade-offs between confidentiality and transparency, though patterns exist for resolving parts of those</a:t>
            </a:r>
          </a:p>
        </p:txBody>
      </p:sp>
      <p:sp>
        <p:nvSpPr>
          <p:cNvPr id="3" name="Title 2">
            <a:extLst>
              <a:ext uri="{FF2B5EF4-FFF2-40B4-BE49-F238E27FC236}">
                <a16:creationId xmlns:a16="http://schemas.microsoft.com/office/drawing/2014/main" id="{209D10E3-51C8-4306-930C-DA243EBED40A}"/>
              </a:ext>
            </a:extLst>
          </p:cNvPr>
          <p:cNvSpPr>
            <a:spLocks noGrp="1"/>
          </p:cNvSpPr>
          <p:nvPr>
            <p:ph type="title"/>
          </p:nvPr>
        </p:nvSpPr>
        <p:spPr>
          <a:xfrm>
            <a:off x="648001" y="344826"/>
            <a:ext cx="6631640" cy="648000"/>
          </a:xfrm>
        </p:spPr>
        <p:txBody>
          <a:bodyPr>
            <a:noAutofit/>
          </a:bodyPr>
          <a:lstStyle/>
          <a:p>
            <a:r>
              <a:rPr lang="en-AU" sz="2800" dirty="0"/>
              <a:t>General remarks about developing smart contracts</a:t>
            </a:r>
          </a:p>
        </p:txBody>
      </p:sp>
    </p:spTree>
    <p:extLst>
      <p:ext uri="{BB962C8B-B14F-4D97-AF65-F5344CB8AC3E}">
        <p14:creationId xmlns:p14="http://schemas.microsoft.com/office/powerpoint/2010/main" val="393565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832-5EBF-4285-952A-BCAA78841175}"/>
              </a:ext>
            </a:extLst>
          </p:cNvPr>
          <p:cNvSpPr>
            <a:spLocks noGrp="1"/>
          </p:cNvSpPr>
          <p:nvPr>
            <p:ph type="title"/>
          </p:nvPr>
        </p:nvSpPr>
        <p:spPr/>
        <p:txBody>
          <a:bodyPr/>
          <a:lstStyle/>
          <a:p>
            <a:r>
              <a:rPr lang="en-US" dirty="0"/>
              <a:t>What will you learn today?</a:t>
            </a:r>
            <a:endParaRPr lang="en-DE" dirty="0"/>
          </a:p>
        </p:txBody>
      </p:sp>
      <p:sp>
        <p:nvSpPr>
          <p:cNvPr id="3" name="Content Placeholder 2">
            <a:extLst>
              <a:ext uri="{FF2B5EF4-FFF2-40B4-BE49-F238E27FC236}">
                <a16:creationId xmlns:a16="http://schemas.microsoft.com/office/drawing/2014/main" id="{55C7FFAF-A597-4141-A30B-1B52864357F7}"/>
              </a:ext>
            </a:extLst>
          </p:cNvPr>
          <p:cNvSpPr>
            <a:spLocks noGrp="1"/>
          </p:cNvSpPr>
          <p:nvPr>
            <p:ph idx="1"/>
          </p:nvPr>
        </p:nvSpPr>
        <p:spPr/>
        <p:txBody>
          <a:bodyPr/>
          <a:lstStyle/>
          <a:p>
            <a:r>
              <a:rPr lang="en-US" dirty="0"/>
              <a:t>Ethereum Blockchain</a:t>
            </a:r>
          </a:p>
          <a:p>
            <a:r>
              <a:rPr lang="en-US" dirty="0"/>
              <a:t>Smart Contract Development</a:t>
            </a:r>
          </a:p>
          <a:p>
            <a:endParaRPr lang="en-US" dirty="0"/>
          </a:p>
          <a:p>
            <a:endParaRPr lang="en-US" dirty="0"/>
          </a:p>
          <a:p>
            <a:endParaRPr lang="en-DE" dirty="0"/>
          </a:p>
        </p:txBody>
      </p:sp>
      <p:sp>
        <p:nvSpPr>
          <p:cNvPr id="4" name="Slide Number Placeholder 3">
            <a:extLst>
              <a:ext uri="{FF2B5EF4-FFF2-40B4-BE49-F238E27FC236}">
                <a16:creationId xmlns:a16="http://schemas.microsoft.com/office/drawing/2014/main" id="{F0EC5D0D-4665-44BA-81B2-CAE4801EDCC8}"/>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69993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2069-D482-4832-A541-94030BBF2E15}"/>
              </a:ext>
            </a:extLst>
          </p:cNvPr>
          <p:cNvSpPr>
            <a:spLocks noGrp="1"/>
          </p:cNvSpPr>
          <p:nvPr>
            <p:ph type="title"/>
          </p:nvPr>
        </p:nvSpPr>
        <p:spPr/>
        <p:txBody>
          <a:bodyPr>
            <a:noAutofit/>
          </a:bodyPr>
          <a:lstStyle/>
          <a:p>
            <a:r>
              <a:rPr lang="en-AU" sz="2800" noProof="0" dirty="0"/>
              <a:t>Smart Contract Development in Ethereum</a:t>
            </a:r>
          </a:p>
        </p:txBody>
      </p:sp>
      <p:sp>
        <p:nvSpPr>
          <p:cNvPr id="3" name="Content Placeholder 2">
            <a:extLst>
              <a:ext uri="{FF2B5EF4-FFF2-40B4-BE49-F238E27FC236}">
                <a16:creationId xmlns:a16="http://schemas.microsoft.com/office/drawing/2014/main" id="{53B6DA4E-DFC2-41FC-88BA-1E4B0159A3EE}"/>
              </a:ext>
            </a:extLst>
          </p:cNvPr>
          <p:cNvSpPr>
            <a:spLocks noGrp="1"/>
          </p:cNvSpPr>
          <p:nvPr>
            <p:ph idx="1"/>
          </p:nvPr>
        </p:nvSpPr>
        <p:spPr>
          <a:xfrm>
            <a:off x="648000" y="1295999"/>
            <a:ext cx="7920000" cy="4027841"/>
          </a:xfrm>
        </p:spPr>
        <p:txBody>
          <a:bodyPr>
            <a:normAutofit fontScale="92500" lnSpcReduction="10000"/>
          </a:bodyPr>
          <a:lstStyle/>
          <a:p>
            <a:r>
              <a:rPr lang="en-AU" noProof="0" dirty="0"/>
              <a:t>Smart contracts in Ethereum are deployed and executed as byte code</a:t>
            </a:r>
          </a:p>
          <a:p>
            <a:pPr lvl="1"/>
            <a:r>
              <a:rPr lang="en-AU" noProof="0" dirty="0"/>
              <a:t>Runs on the Ethereum Virtual Machine (EVM)</a:t>
            </a:r>
          </a:p>
          <a:p>
            <a:r>
              <a:rPr lang="en-AU" noProof="0" dirty="0"/>
              <a:t>Typically, byte code results from compiling code in a high-level language</a:t>
            </a:r>
          </a:p>
          <a:p>
            <a:r>
              <a:rPr lang="en-AU" noProof="0" dirty="0"/>
              <a:t>Most popular language for Ethereum: Solidity</a:t>
            </a:r>
          </a:p>
          <a:p>
            <a:pPr lvl="1"/>
            <a:r>
              <a:rPr lang="en-AU" noProof="0" dirty="0"/>
              <a:t>High-level, object-oriented language; syntax is similar to that of JavaScript</a:t>
            </a:r>
          </a:p>
          <a:p>
            <a:pPr lvl="1"/>
            <a:r>
              <a:rPr lang="en-AU" noProof="0" dirty="0"/>
              <a:t>Statically typed, supports inheritance, libraries and complex user-defined types</a:t>
            </a:r>
          </a:p>
          <a:p>
            <a:r>
              <a:rPr lang="en-AU" noProof="0" dirty="0"/>
              <a:t>Useful links:</a:t>
            </a:r>
          </a:p>
          <a:p>
            <a:pPr lvl="1"/>
            <a:r>
              <a:rPr lang="en-AU" noProof="0" dirty="0"/>
              <a:t>In-browser IDE: </a:t>
            </a:r>
            <a:r>
              <a:rPr lang="en-AU" sz="1500" noProof="0" dirty="0">
                <a:hlinkClick r:id="rId2"/>
              </a:rPr>
              <a:t>https://remix.ethereum.org/</a:t>
            </a:r>
            <a:r>
              <a:rPr lang="en-AU" sz="1500" noProof="0" dirty="0"/>
              <a:t> </a:t>
            </a:r>
          </a:p>
          <a:p>
            <a:pPr lvl="1"/>
            <a:r>
              <a:rPr lang="en-AU" noProof="0" dirty="0"/>
              <a:t>Solidity official documentation page: </a:t>
            </a:r>
            <a:r>
              <a:rPr lang="en-AU" sz="1500" noProof="0" dirty="0">
                <a:hlinkClick r:id="rId3"/>
              </a:rPr>
              <a:t>https://solidity.readthedocs.io/en/latest/</a:t>
            </a:r>
            <a:r>
              <a:rPr lang="en-AU" sz="1500" noProof="0" dirty="0"/>
              <a:t> </a:t>
            </a:r>
          </a:p>
          <a:p>
            <a:pPr lvl="1"/>
            <a:r>
              <a:rPr lang="en-AU" noProof="0" dirty="0"/>
              <a:t>Official tutorials / examples: </a:t>
            </a:r>
            <a:r>
              <a:rPr lang="en-AU" sz="1500" noProof="0" dirty="0">
                <a:hlinkClick r:id="rId4"/>
              </a:rPr>
              <a:t>https://solidity.readthedocs.io/en/latest/solidity-by-example.html</a:t>
            </a:r>
            <a:endParaRPr lang="en-AU" sz="1500" noProof="0" dirty="0"/>
          </a:p>
          <a:p>
            <a:pPr lvl="1"/>
            <a:r>
              <a:rPr lang="en-AU" noProof="0" dirty="0"/>
              <a:t>Other tutorials, e.g.: </a:t>
            </a:r>
            <a:r>
              <a:rPr lang="en-AU" sz="1500" noProof="0" dirty="0">
                <a:hlinkClick r:id="rId5"/>
              </a:rPr>
              <a:t>https://ethereumbuilders.gitbooks.io/guide/content/en/solidity_tutorials.html</a:t>
            </a:r>
            <a:r>
              <a:rPr lang="en-AU" sz="1500" noProof="0" dirty="0"/>
              <a:t> </a:t>
            </a:r>
          </a:p>
          <a:p>
            <a:pPr lvl="1"/>
            <a:r>
              <a:rPr lang="en-AU" noProof="0" dirty="0"/>
              <a:t>Smart contract best practices from </a:t>
            </a:r>
            <a:r>
              <a:rPr lang="en-AU" noProof="0" dirty="0" err="1"/>
              <a:t>Consensys</a:t>
            </a:r>
            <a:r>
              <a:rPr lang="en-AU" noProof="0" dirty="0"/>
              <a:t> (a company) </a:t>
            </a:r>
            <a:r>
              <a:rPr lang="en-AU" sz="1500" noProof="0" dirty="0">
                <a:hlinkClick r:id="rId6"/>
              </a:rPr>
              <a:t>https://consensys.github.io/smart-contract-best-practices/</a:t>
            </a:r>
            <a:r>
              <a:rPr lang="en-AU" sz="1500" noProof="0" dirty="0"/>
              <a:t> </a:t>
            </a:r>
          </a:p>
          <a:p>
            <a:pPr marL="177800" lvl="1" indent="0">
              <a:buNone/>
            </a:pPr>
            <a:endParaRPr lang="en-AU" noProof="0" dirty="0"/>
          </a:p>
        </p:txBody>
      </p:sp>
      <p:sp>
        <p:nvSpPr>
          <p:cNvPr id="4" name="Foliennummernplatzhalter 3">
            <a:extLst>
              <a:ext uri="{FF2B5EF4-FFF2-40B4-BE49-F238E27FC236}">
                <a16:creationId xmlns:a16="http://schemas.microsoft.com/office/drawing/2014/main" id="{CE4856E8-3B96-4719-A728-25E449B7C93A}"/>
              </a:ext>
            </a:extLst>
          </p:cNvPr>
          <p:cNvSpPr>
            <a:spLocks noGrp="1"/>
          </p:cNvSpPr>
          <p:nvPr>
            <p:ph type="sldNum" sz="quarter" idx="4"/>
          </p:nvPr>
        </p:nvSpPr>
        <p:spPr/>
        <p:txBody>
          <a:bodyPr/>
          <a:lstStyle/>
          <a:p>
            <a:fld id="{FFF7CBAA-22EA-41CE-9725-C57ED0CEBC27}" type="slidenum">
              <a:rPr lang="en-AU" smtClean="0"/>
              <a:pPr/>
              <a:t>20</a:t>
            </a:fld>
            <a:endParaRPr lang="en-AU" dirty="0"/>
          </a:p>
        </p:txBody>
      </p:sp>
    </p:spTree>
    <p:extLst>
      <p:ext uri="{BB962C8B-B14F-4D97-AF65-F5344CB8AC3E}">
        <p14:creationId xmlns:p14="http://schemas.microsoft.com/office/powerpoint/2010/main" val="24756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p:txBody>
          <a:bodyPr>
            <a:normAutofit fontScale="85000" lnSpcReduction="20000"/>
          </a:bodyPr>
          <a:lstStyle/>
          <a:p>
            <a:pPr marL="0" indent="0">
              <a:buNone/>
            </a:pPr>
            <a:r>
              <a:rPr lang="en-AU" sz="1600" noProof="0" dirty="0">
                <a:latin typeface="Consolas" panose="020B0609020204030204" pitchFamily="49" charset="0"/>
                <a:cs typeface="Times New Roman" panose="02020603050405020304" pitchFamily="18" charset="0"/>
              </a:rPr>
              <a:t>pragma solidity &gt;=0.4.0 &lt;0.6.0;  // compiler instruction: language and version</a:t>
            </a:r>
          </a:p>
          <a:p>
            <a:pPr marL="0" indent="0">
              <a:buNone/>
            </a:pPr>
            <a:endParaRPr lang="en-AU" sz="1600" noProof="0" dirty="0">
              <a:latin typeface="Consolas" panose="020B0609020204030204" pitchFamily="49" charset="0"/>
              <a:cs typeface="Times New Roman" panose="02020603050405020304" pitchFamily="18" charset="0"/>
            </a:endParaRPr>
          </a:p>
          <a:p>
            <a:pPr marL="0" indent="0">
              <a:buNone/>
            </a:pPr>
            <a:r>
              <a:rPr lang="en-AU" sz="1600" noProof="0" dirty="0">
                <a:latin typeface="Consolas" panose="020B0609020204030204" pitchFamily="49" charset="0"/>
                <a:cs typeface="Times New Roman" panose="02020603050405020304" pitchFamily="18" charset="0"/>
              </a:rPr>
              <a:t>contract </a:t>
            </a:r>
            <a:r>
              <a:rPr lang="en-AU" sz="1600" noProof="0" dirty="0" err="1">
                <a:latin typeface="Consolas" panose="020B0609020204030204" pitchFamily="49" charset="0"/>
                <a:cs typeface="Times New Roman" panose="02020603050405020304" pitchFamily="18" charset="0"/>
              </a:rPr>
              <a:t>SimpleStorage</a:t>
            </a:r>
            <a:r>
              <a:rPr lang="en-AU" sz="1600" noProof="0" dirty="0">
                <a:latin typeface="Consolas" panose="020B0609020204030204" pitchFamily="49" charset="0"/>
                <a:cs typeface="Times New Roman" panose="02020603050405020304" pitchFamily="18" charset="0"/>
              </a:rPr>
              <a:t> {</a:t>
            </a:r>
          </a:p>
          <a:p>
            <a:pPr marL="0" indent="0">
              <a:buNone/>
            </a:pPr>
            <a:r>
              <a:rPr lang="en-AU" sz="1600" noProof="0" dirty="0">
                <a:latin typeface="Consolas" panose="020B0609020204030204" pitchFamily="49" charset="0"/>
                <a:cs typeface="Times New Roman" panose="02020603050405020304" pitchFamily="18" charset="0"/>
              </a:rPr>
              <a:t>	</a:t>
            </a:r>
            <a:r>
              <a:rPr lang="en-AU" sz="1600" noProof="0" dirty="0" err="1">
                <a:latin typeface="Consolas" panose="020B0609020204030204" pitchFamily="49" charset="0"/>
                <a:cs typeface="Times New Roman" panose="02020603050405020304" pitchFamily="18" charset="0"/>
              </a:rPr>
              <a:t>uint</a:t>
            </a:r>
            <a:r>
              <a:rPr lang="en-AU" sz="1600" noProof="0" dirty="0">
                <a:latin typeface="Consolas" panose="020B0609020204030204" pitchFamily="49" charset="0"/>
                <a:cs typeface="Times New Roman" panose="02020603050405020304" pitchFamily="18" charset="0"/>
              </a:rPr>
              <a:t> </a:t>
            </a:r>
            <a:r>
              <a:rPr lang="en-AU" sz="1600" noProof="0" dirty="0" err="1">
                <a:latin typeface="Consolas" panose="020B0609020204030204" pitchFamily="49" charset="0"/>
                <a:cs typeface="Times New Roman" panose="02020603050405020304" pitchFamily="18" charset="0"/>
              </a:rPr>
              <a:t>storedData</a:t>
            </a:r>
            <a:r>
              <a:rPr lang="en-AU" sz="1600" noProof="0" dirty="0">
                <a:latin typeface="Consolas" panose="020B0609020204030204" pitchFamily="49" charset="0"/>
                <a:cs typeface="Times New Roman" panose="02020603050405020304" pitchFamily="18" charset="0"/>
              </a:rPr>
              <a:t>;	// variable declaration</a:t>
            </a:r>
          </a:p>
          <a:p>
            <a:pPr marL="0" indent="0">
              <a:buNone/>
            </a:pPr>
            <a:endParaRPr lang="en-AU" sz="1600" noProof="0" dirty="0">
              <a:latin typeface="Consolas" panose="020B0609020204030204" pitchFamily="49" charset="0"/>
              <a:cs typeface="Times New Roman" panose="02020603050405020304" pitchFamily="18" charset="0"/>
            </a:endParaRPr>
          </a:p>
          <a:p>
            <a:pPr marL="0" indent="0">
              <a:buNone/>
            </a:pPr>
            <a:r>
              <a:rPr lang="en-AU" sz="1600" noProof="0" dirty="0">
                <a:latin typeface="Consolas" panose="020B0609020204030204" pitchFamily="49" charset="0"/>
                <a:cs typeface="Times New Roman" panose="02020603050405020304" pitchFamily="18" charset="0"/>
              </a:rPr>
              <a:t>	// getter, callable by anyone on the network</a:t>
            </a:r>
          </a:p>
          <a:p>
            <a:pPr marL="0" indent="0">
              <a:buNone/>
            </a:pPr>
            <a:r>
              <a:rPr lang="en-AU" sz="1600" noProof="0" dirty="0">
                <a:latin typeface="Consolas" panose="020B0609020204030204" pitchFamily="49" charset="0"/>
                <a:cs typeface="Times New Roman" panose="02020603050405020304" pitchFamily="18" charset="0"/>
              </a:rPr>
              <a:t>	function get() constant returns (</a:t>
            </a:r>
            <a:r>
              <a:rPr lang="en-AU" sz="1600" noProof="0" dirty="0" err="1">
                <a:latin typeface="Consolas" panose="020B0609020204030204" pitchFamily="49" charset="0"/>
                <a:cs typeface="Times New Roman" panose="02020603050405020304" pitchFamily="18" charset="0"/>
              </a:rPr>
              <a:t>uint</a:t>
            </a:r>
            <a:r>
              <a:rPr lang="en-AU" sz="1600" noProof="0" dirty="0">
                <a:latin typeface="Consolas" panose="020B0609020204030204" pitchFamily="49" charset="0"/>
                <a:cs typeface="Times New Roman" panose="02020603050405020304" pitchFamily="18" charset="0"/>
              </a:rPr>
              <a:t> </a:t>
            </a:r>
            <a:r>
              <a:rPr lang="en-AU" sz="1600" noProof="0" dirty="0" err="1">
                <a:latin typeface="Consolas" panose="020B0609020204030204" pitchFamily="49" charset="0"/>
                <a:cs typeface="Times New Roman" panose="02020603050405020304" pitchFamily="18" charset="0"/>
              </a:rPr>
              <a:t>retVal</a:t>
            </a:r>
            <a:r>
              <a:rPr lang="en-AU" sz="1600" noProof="0" dirty="0">
                <a:latin typeface="Consolas" panose="020B0609020204030204" pitchFamily="49" charset="0"/>
                <a:cs typeface="Times New Roman" panose="02020603050405020304" pitchFamily="18" charset="0"/>
              </a:rPr>
              <a:t>) {</a:t>
            </a:r>
          </a:p>
          <a:p>
            <a:pPr marL="0" indent="0">
              <a:buNone/>
            </a:pPr>
            <a:r>
              <a:rPr lang="en-AU" sz="1600" noProof="0" dirty="0">
                <a:latin typeface="Consolas" panose="020B0609020204030204" pitchFamily="49" charset="0"/>
                <a:cs typeface="Times New Roman" panose="02020603050405020304" pitchFamily="18" charset="0"/>
              </a:rPr>
              <a:t>		return </a:t>
            </a:r>
            <a:r>
              <a:rPr lang="en-AU" sz="1600" noProof="0" dirty="0" err="1">
                <a:latin typeface="Consolas" panose="020B0609020204030204" pitchFamily="49" charset="0"/>
                <a:cs typeface="Times New Roman" panose="02020603050405020304" pitchFamily="18" charset="0"/>
              </a:rPr>
              <a:t>storedData</a:t>
            </a:r>
            <a:r>
              <a:rPr lang="en-AU" sz="1600" noProof="0" dirty="0">
                <a:latin typeface="Consolas" panose="020B0609020204030204" pitchFamily="49" charset="0"/>
                <a:cs typeface="Times New Roman" panose="02020603050405020304" pitchFamily="18" charset="0"/>
              </a:rPr>
              <a:t>;</a:t>
            </a:r>
          </a:p>
          <a:p>
            <a:pPr marL="0" indent="0">
              <a:buNone/>
            </a:pPr>
            <a:r>
              <a:rPr lang="en-AU" sz="1600" noProof="0" dirty="0">
                <a:latin typeface="Consolas" panose="020B0609020204030204" pitchFamily="49" charset="0"/>
                <a:cs typeface="Times New Roman" panose="02020603050405020304" pitchFamily="18" charset="0"/>
              </a:rPr>
              <a:t>	}</a:t>
            </a:r>
          </a:p>
          <a:p>
            <a:pPr marL="0" indent="0">
              <a:buNone/>
            </a:pPr>
            <a:endParaRPr lang="en-AU" sz="1600" noProof="0" dirty="0">
              <a:latin typeface="Consolas" panose="020B0609020204030204" pitchFamily="49" charset="0"/>
              <a:cs typeface="Times New Roman" panose="02020603050405020304" pitchFamily="18" charset="0"/>
            </a:endParaRPr>
          </a:p>
          <a:p>
            <a:pPr marL="0" indent="0">
              <a:buNone/>
            </a:pPr>
            <a:r>
              <a:rPr lang="en-AU" sz="1600" noProof="0" dirty="0">
                <a:latin typeface="Consolas" panose="020B0609020204030204" pitchFamily="49" charset="0"/>
                <a:cs typeface="Times New Roman" panose="02020603050405020304" pitchFamily="18" charset="0"/>
              </a:rPr>
              <a:t>	// setter, callable by anyone on the network</a:t>
            </a:r>
          </a:p>
          <a:p>
            <a:pPr marL="0" indent="0">
              <a:buNone/>
            </a:pPr>
            <a:r>
              <a:rPr lang="en-AU" sz="1600" noProof="0" dirty="0">
                <a:latin typeface="Consolas" panose="020B0609020204030204" pitchFamily="49" charset="0"/>
                <a:cs typeface="Times New Roman" panose="02020603050405020304" pitchFamily="18" charset="0"/>
              </a:rPr>
              <a:t>	function set(</a:t>
            </a:r>
            <a:r>
              <a:rPr lang="en-AU" sz="1600" noProof="0" dirty="0" err="1">
                <a:latin typeface="Consolas" panose="020B0609020204030204" pitchFamily="49" charset="0"/>
                <a:cs typeface="Times New Roman" panose="02020603050405020304" pitchFamily="18" charset="0"/>
              </a:rPr>
              <a:t>uint</a:t>
            </a:r>
            <a:r>
              <a:rPr lang="en-AU" sz="1600" noProof="0" dirty="0">
                <a:latin typeface="Consolas" panose="020B0609020204030204" pitchFamily="49" charset="0"/>
                <a:cs typeface="Times New Roman" panose="02020603050405020304" pitchFamily="18" charset="0"/>
              </a:rPr>
              <a:t> x) {</a:t>
            </a:r>
          </a:p>
          <a:p>
            <a:pPr marL="0" indent="0">
              <a:buNone/>
            </a:pPr>
            <a:r>
              <a:rPr lang="en-AU" sz="1600" noProof="0" dirty="0">
                <a:latin typeface="Consolas" panose="020B0609020204030204" pitchFamily="49" charset="0"/>
                <a:cs typeface="Times New Roman" panose="02020603050405020304" pitchFamily="18" charset="0"/>
              </a:rPr>
              <a:t>		</a:t>
            </a:r>
            <a:r>
              <a:rPr lang="en-AU" sz="1600" noProof="0" dirty="0" err="1">
                <a:latin typeface="Consolas" panose="020B0609020204030204" pitchFamily="49" charset="0"/>
                <a:cs typeface="Times New Roman" panose="02020603050405020304" pitchFamily="18" charset="0"/>
              </a:rPr>
              <a:t>storedData</a:t>
            </a:r>
            <a:r>
              <a:rPr lang="en-AU" sz="1600" noProof="0" dirty="0">
                <a:latin typeface="Consolas" panose="020B0609020204030204" pitchFamily="49" charset="0"/>
                <a:cs typeface="Times New Roman" panose="02020603050405020304" pitchFamily="18" charset="0"/>
              </a:rPr>
              <a:t> = x;</a:t>
            </a:r>
          </a:p>
          <a:p>
            <a:pPr marL="0" indent="0">
              <a:buNone/>
            </a:pPr>
            <a:r>
              <a:rPr lang="en-AU" sz="1600" noProof="0" dirty="0">
                <a:latin typeface="Consolas" panose="020B0609020204030204" pitchFamily="49" charset="0"/>
                <a:cs typeface="Times New Roman" panose="02020603050405020304" pitchFamily="18" charset="0"/>
              </a:rPr>
              <a:t>	}</a:t>
            </a:r>
          </a:p>
          <a:p>
            <a:pPr marL="0" indent="0">
              <a:buNone/>
            </a:pPr>
            <a:r>
              <a:rPr lang="en-AU" sz="1600" noProof="0" dirty="0">
                <a:latin typeface="Consolas" panose="020B0609020204030204" pitchFamily="49"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BE395F5B-B966-4AFB-877E-3D8136CF7269}"/>
              </a:ext>
            </a:extLst>
          </p:cNvPr>
          <p:cNvSpPr>
            <a:spLocks noGrp="1"/>
          </p:cNvSpPr>
          <p:nvPr>
            <p:ph type="body" sz="quarter" idx="10"/>
          </p:nvPr>
        </p:nvSpPr>
        <p:spPr/>
        <p:txBody>
          <a:bodyPr>
            <a:normAutofit fontScale="85000" lnSpcReduction="20000"/>
          </a:bodyPr>
          <a:lstStyle/>
          <a:p>
            <a:r>
              <a:rPr lang="en-AU" noProof="0" dirty="0"/>
              <a:t>Example</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FB0B1452-9467-4B1F-A3B7-6C8A3AF2A6B6}"/>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21</a:t>
            </a:fld>
            <a:endParaRPr lang="en-AU" dirty="0"/>
          </a:p>
        </p:txBody>
      </p:sp>
    </p:spTree>
    <p:extLst>
      <p:ext uri="{BB962C8B-B14F-4D97-AF65-F5344CB8AC3E}">
        <p14:creationId xmlns:p14="http://schemas.microsoft.com/office/powerpoint/2010/main" val="457628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p:txBody>
          <a:bodyPr>
            <a:normAutofit fontScale="92500" lnSpcReduction="20000"/>
          </a:bodyPr>
          <a:lstStyle/>
          <a:p>
            <a:r>
              <a:rPr lang="en-AU" noProof="0" dirty="0"/>
              <a:t>Object-oriented, high-level language</a:t>
            </a:r>
          </a:p>
          <a:p>
            <a:r>
              <a:rPr lang="en-AU" noProof="0" dirty="0"/>
              <a:t>Statically typed, supports inheritance, libraries and complex user-defined types </a:t>
            </a:r>
          </a:p>
          <a:p>
            <a:pPr lvl="1"/>
            <a:r>
              <a:rPr lang="en-AU" sz="1700" noProof="0" dirty="0"/>
              <a:t>Multi-inheritance is supported</a:t>
            </a:r>
          </a:p>
          <a:p>
            <a:r>
              <a:rPr lang="en-AU" noProof="0" dirty="0"/>
              <a:t>Designed for smart contracts to run on the Ethereum Virtual Machine (EVM)</a:t>
            </a:r>
          </a:p>
          <a:p>
            <a:r>
              <a:rPr lang="en-AU" noProof="0" dirty="0"/>
              <a:t>Syntax is closest to JavaScript, with some similarity to Java</a:t>
            </a:r>
          </a:p>
          <a:p>
            <a:pPr lvl="1"/>
            <a:r>
              <a:rPr lang="en-AU" sz="1700" noProof="0" dirty="0"/>
              <a:t>But no support for Lambda expressions (anonymous methods without a declaration)</a:t>
            </a:r>
          </a:p>
          <a:p>
            <a:pPr lvl="1"/>
            <a:r>
              <a:rPr lang="en-AU" sz="1700" noProof="0" dirty="0"/>
              <a:t>Also influenced by C++, Python </a:t>
            </a:r>
          </a:p>
          <a:p>
            <a:r>
              <a:rPr lang="en-AU" noProof="0" dirty="0"/>
              <a:t>Each deployed contract is assigned an address (like a regular account)</a:t>
            </a:r>
          </a:p>
          <a:p>
            <a:pPr lvl="1"/>
            <a:r>
              <a:rPr lang="en-AU" sz="1700" noProof="0" dirty="0"/>
              <a:t>Can receive, hold, and spend assets, like Ether</a:t>
            </a:r>
          </a:p>
          <a:p>
            <a:pPr lvl="1"/>
            <a:r>
              <a:rPr lang="en-AU" sz="1700" noProof="0" dirty="0"/>
              <a:t>Assets held by the account address are controlled by the program code</a:t>
            </a:r>
          </a:p>
          <a:p>
            <a:pPr lvl="2"/>
            <a:r>
              <a:rPr lang="en-AU" sz="1700" noProof="0" dirty="0"/>
              <a:t>Bugs / vulnerabilities / omissions can lead to permanent loss of assets</a:t>
            </a:r>
          </a:p>
          <a:p>
            <a:pPr lvl="2"/>
            <a:r>
              <a:rPr lang="en-AU" sz="1700" noProof="0" dirty="0"/>
              <a:t>But: untrusting parties can use smart contract as neutral, trustworthy middle ground</a:t>
            </a:r>
          </a:p>
          <a:p>
            <a:r>
              <a:rPr lang="en-AU" noProof="0" dirty="0"/>
              <a:t>Follow best practices, especially around security – there is no “safety net”</a:t>
            </a:r>
          </a:p>
        </p:txBody>
      </p:sp>
      <p:sp>
        <p:nvSpPr>
          <p:cNvPr id="4" name="Text Placeholder 3">
            <a:extLst>
              <a:ext uri="{FF2B5EF4-FFF2-40B4-BE49-F238E27FC236}">
                <a16:creationId xmlns:a16="http://schemas.microsoft.com/office/drawing/2014/main" id="{BE395F5B-B966-4AFB-877E-3D8136CF7269}"/>
              </a:ext>
            </a:extLst>
          </p:cNvPr>
          <p:cNvSpPr>
            <a:spLocks noGrp="1"/>
          </p:cNvSpPr>
          <p:nvPr>
            <p:ph type="body" sz="quarter" idx="10"/>
          </p:nvPr>
        </p:nvSpPr>
        <p:spPr/>
        <p:txBody>
          <a:bodyPr>
            <a:normAutofit fontScale="85000" lnSpcReduction="20000"/>
          </a:bodyPr>
          <a:lstStyle/>
          <a:p>
            <a:r>
              <a:rPr lang="en-AU" noProof="0" dirty="0"/>
              <a:t>Features</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596B9992-A725-470D-8E7F-BD241804A358}"/>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22</a:t>
            </a:fld>
            <a:endParaRPr lang="en-AU" dirty="0"/>
          </a:p>
        </p:txBody>
      </p:sp>
    </p:spTree>
    <p:extLst>
      <p:ext uri="{BB962C8B-B14F-4D97-AF65-F5344CB8AC3E}">
        <p14:creationId xmlns:p14="http://schemas.microsoft.com/office/powerpoint/2010/main" val="18425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p:txBody>
          <a:bodyPr>
            <a:normAutofit fontScale="92500"/>
          </a:bodyPr>
          <a:lstStyle/>
          <a:p>
            <a:r>
              <a:rPr lang="en-AU" noProof="0" dirty="0"/>
              <a:t>Deploy contract by sending a transaction with recipient “to” set to “null”</a:t>
            </a:r>
          </a:p>
          <a:p>
            <a:r>
              <a:rPr lang="en-AU" noProof="0" dirty="0"/>
              <a:t>Can specify interfaces, by having at least one un-implemented function</a:t>
            </a:r>
          </a:p>
          <a:p>
            <a:pPr marL="319900" lvl="2" indent="0">
              <a:buNone/>
            </a:pPr>
            <a:r>
              <a:rPr lang="en-AU" sz="1400" noProof="0" dirty="0">
                <a:latin typeface="Consolas" panose="020B0609020204030204" pitchFamily="49" charset="0"/>
              </a:rPr>
              <a:t>contract base { function foo(); }   		// an interface</a:t>
            </a:r>
          </a:p>
          <a:p>
            <a:pPr marL="319900" lvl="2" indent="0">
              <a:buNone/>
            </a:pPr>
            <a:r>
              <a:rPr lang="en-AU" sz="1400" noProof="0" dirty="0">
                <a:latin typeface="Consolas" panose="020B0609020204030204" pitchFamily="49" charset="0"/>
              </a:rPr>
              <a:t>contract derived is base { function foo() {} }  	// implements the interface</a:t>
            </a:r>
          </a:p>
          <a:p>
            <a:r>
              <a:rPr lang="en-AU" noProof="0" dirty="0"/>
              <a:t>Can overload functions (same function name but different parameters)</a:t>
            </a:r>
          </a:p>
          <a:p>
            <a:pPr lvl="1"/>
            <a:r>
              <a:rPr lang="en-AU" noProof="0" dirty="0"/>
              <a:t>But might not be a good idea – harder to understand the code</a:t>
            </a:r>
          </a:p>
          <a:p>
            <a:r>
              <a:rPr lang="en-AU" noProof="0" dirty="0"/>
              <a:t>Arrays work in the usual Java/JavaScript-like way</a:t>
            </a:r>
          </a:p>
          <a:p>
            <a:r>
              <a:rPr lang="en-AU" noProof="0" dirty="0"/>
              <a:t>Constructor is executed when a contract is created is executed once</a:t>
            </a:r>
          </a:p>
          <a:p>
            <a:pPr lvl="1"/>
            <a:r>
              <a:rPr lang="en-AU" noProof="0" dirty="0"/>
              <a:t>Function name: </a:t>
            </a:r>
            <a:r>
              <a:rPr lang="en-AU" sz="1400" noProof="0" dirty="0">
                <a:latin typeface="Consolas" panose="020B0609020204030204" pitchFamily="49" charset="0"/>
              </a:rPr>
              <a:t>constructor</a:t>
            </a:r>
            <a:br>
              <a:rPr lang="en-AU" sz="1400" noProof="0" dirty="0">
                <a:latin typeface="Consolas" panose="020B0609020204030204" pitchFamily="49" charset="0"/>
              </a:rPr>
            </a:br>
            <a:endParaRPr lang="en-AU" sz="1400" noProof="0" dirty="0">
              <a:latin typeface="Consolas" panose="020B0609020204030204" pitchFamily="49" charset="0"/>
            </a:endParaRPr>
          </a:p>
          <a:p>
            <a:pPr marL="315137" lvl="2" indent="0">
              <a:buNone/>
            </a:pPr>
            <a:r>
              <a:rPr lang="en-AU" sz="1400" noProof="0" dirty="0" err="1">
                <a:latin typeface="Consolas" panose="020B0609020204030204" pitchFamily="49" charset="0"/>
              </a:rPr>
              <a:t>uint</a:t>
            </a:r>
            <a:r>
              <a:rPr lang="en-AU" sz="1400" noProof="0" dirty="0">
                <a:latin typeface="Consolas" panose="020B0609020204030204" pitchFamily="49" charset="0"/>
              </a:rPr>
              <a:t>[3] public data;  data[0] = 0; …</a:t>
            </a:r>
          </a:p>
          <a:p>
            <a:pPr marL="315137" lvl="2" indent="0">
              <a:buNone/>
            </a:pPr>
            <a:r>
              <a:rPr lang="en-AU" sz="1400" noProof="0" dirty="0">
                <a:latin typeface="Consolas" panose="020B0609020204030204" pitchFamily="49" charset="0"/>
              </a:rPr>
              <a:t>contract Base {</a:t>
            </a:r>
          </a:p>
          <a:p>
            <a:pPr marL="315137" lvl="2" indent="0">
              <a:buNone/>
            </a:pPr>
            <a:r>
              <a:rPr lang="en-AU" sz="1400" noProof="0" dirty="0">
                <a:latin typeface="Consolas" panose="020B0609020204030204" pitchFamily="49" charset="0"/>
              </a:rPr>
              <a:t>	constructor(</a:t>
            </a:r>
            <a:r>
              <a:rPr lang="en-AU" sz="1400" noProof="0" dirty="0" err="1">
                <a:latin typeface="Consolas" panose="020B0609020204030204" pitchFamily="49" charset="0"/>
              </a:rPr>
              <a:t>uint</a:t>
            </a:r>
            <a:r>
              <a:rPr lang="en-AU" sz="1400" noProof="0" dirty="0">
                <a:latin typeface="Consolas" panose="020B0609020204030204" pitchFamily="49" charset="0"/>
              </a:rPr>
              <a:t> i) public {…}</a:t>
            </a:r>
          </a:p>
          <a:p>
            <a:pPr marL="315137" lvl="2" indent="0">
              <a:buNone/>
            </a:pPr>
            <a:r>
              <a:rPr lang="en-AU" sz="1400" noProof="0" dirty="0">
                <a:latin typeface="Consolas" panose="020B0609020204030204" pitchFamily="49" charset="0"/>
              </a:rPr>
              <a:t>}</a:t>
            </a:r>
          </a:p>
        </p:txBody>
      </p:sp>
      <p:sp>
        <p:nvSpPr>
          <p:cNvPr id="4" name="Text Placeholder 3">
            <a:extLst>
              <a:ext uri="{FF2B5EF4-FFF2-40B4-BE49-F238E27FC236}">
                <a16:creationId xmlns:a16="http://schemas.microsoft.com/office/drawing/2014/main" id="{BE395F5B-B966-4AFB-877E-3D8136CF7269}"/>
              </a:ext>
            </a:extLst>
          </p:cNvPr>
          <p:cNvSpPr>
            <a:spLocks noGrp="1"/>
          </p:cNvSpPr>
          <p:nvPr>
            <p:ph type="body" sz="quarter" idx="10"/>
          </p:nvPr>
        </p:nvSpPr>
        <p:spPr/>
        <p:txBody>
          <a:bodyPr>
            <a:normAutofit fontScale="85000" lnSpcReduction="20000"/>
          </a:bodyPr>
          <a:lstStyle/>
          <a:p>
            <a:r>
              <a:rPr lang="en-AU" noProof="0" dirty="0"/>
              <a:t>Features</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2E8C49A2-B24E-4AE9-AD4B-38E389058EA2}"/>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23</a:t>
            </a:fld>
            <a:endParaRPr lang="en-AU" dirty="0"/>
          </a:p>
        </p:txBody>
      </p:sp>
    </p:spTree>
    <p:extLst>
      <p:ext uri="{BB962C8B-B14F-4D97-AF65-F5344CB8AC3E}">
        <p14:creationId xmlns:p14="http://schemas.microsoft.com/office/powerpoint/2010/main" val="236649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BE9E1-D372-4B76-BB16-6E1A9134A377}"/>
              </a:ext>
            </a:extLst>
          </p:cNvPr>
          <p:cNvSpPr>
            <a:spLocks noGrp="1"/>
          </p:cNvSpPr>
          <p:nvPr>
            <p:ph idx="1"/>
          </p:nvPr>
        </p:nvSpPr>
        <p:spPr/>
        <p:txBody>
          <a:bodyPr>
            <a:normAutofit fontScale="70000" lnSpcReduction="20000"/>
          </a:bodyPr>
          <a:lstStyle/>
          <a:p>
            <a:pPr marL="0" indent="0">
              <a:spcBef>
                <a:spcPts val="200"/>
              </a:spcBef>
              <a:buNone/>
            </a:pPr>
            <a:r>
              <a:rPr lang="en-AU" sz="1400" noProof="0" dirty="0">
                <a:latin typeface="Consolas" panose="020B0609020204030204" pitchFamily="49" charset="0"/>
                <a:cs typeface="Times New Roman" panose="02020603050405020304" pitchFamily="18" charset="0"/>
              </a:rPr>
              <a:t>pragma solidity &gt;=0.4.22 &lt;0.6.0;</a:t>
            </a:r>
          </a:p>
          <a:p>
            <a:pPr marL="0" indent="0">
              <a:spcBef>
                <a:spcPts val="200"/>
              </a:spcBef>
              <a:buNone/>
            </a:pPr>
            <a:r>
              <a:rPr lang="en-AU" sz="1400" noProof="0" dirty="0">
                <a:latin typeface="Consolas" panose="020B0609020204030204" pitchFamily="49" charset="0"/>
                <a:cs typeface="Times New Roman" panose="02020603050405020304" pitchFamily="18" charset="0"/>
              </a:rPr>
              <a:t>contract Ballot {</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    struct Voter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weight;</a:t>
            </a:r>
          </a:p>
          <a:p>
            <a:pPr marL="0" indent="0">
              <a:spcBef>
                <a:spcPts val="200"/>
              </a:spcBef>
              <a:buNone/>
            </a:pPr>
            <a:r>
              <a:rPr lang="en-AU" sz="1400" noProof="0" dirty="0">
                <a:latin typeface="Consolas" panose="020B0609020204030204" pitchFamily="49" charset="0"/>
                <a:cs typeface="Times New Roman" panose="02020603050405020304" pitchFamily="18" charset="0"/>
              </a:rPr>
              <a:t>        bool voted;</a:t>
            </a:r>
          </a:p>
          <a:p>
            <a:pPr marL="0" indent="0">
              <a:spcBef>
                <a:spcPts val="200"/>
              </a:spcBef>
              <a:buNone/>
            </a:pPr>
            <a:r>
              <a:rPr lang="en-AU" sz="1400" noProof="0" dirty="0">
                <a:latin typeface="Consolas" panose="020B0609020204030204" pitchFamily="49" charset="0"/>
                <a:cs typeface="Times New Roman" panose="02020603050405020304" pitchFamily="18" charset="0"/>
              </a:rPr>
              <a:t>        uint8 vote;</a:t>
            </a:r>
          </a:p>
          <a:p>
            <a:pPr marL="0" indent="0">
              <a:spcBef>
                <a:spcPts val="200"/>
              </a:spcBef>
              <a:buNone/>
            </a:pPr>
            <a:r>
              <a:rPr lang="en-AU" sz="1400" noProof="0" dirty="0">
                <a:latin typeface="Consolas" panose="020B0609020204030204" pitchFamily="49" charset="0"/>
                <a:cs typeface="Times New Roman" panose="02020603050405020304" pitchFamily="18" charset="0"/>
              </a:rPr>
              <a:t>        address delegate;</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    struct Proposal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voteCount</a:t>
            </a:r>
            <a:r>
              <a:rPr lang="en-AU" sz="1400" noProof="0" dirty="0">
                <a:latin typeface="Consolas" panose="020B0609020204030204" pitchFamily="49" charset="0"/>
                <a:cs typeface="Times New Roman" panose="02020603050405020304" pitchFamily="18" charset="0"/>
              </a:rPr>
              <a:t>;</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    address chairperson;</a:t>
            </a:r>
          </a:p>
          <a:p>
            <a:pPr marL="0" indent="0">
              <a:spcBef>
                <a:spcPts val="200"/>
              </a:spcBef>
              <a:buNone/>
            </a:pPr>
            <a:r>
              <a:rPr lang="en-AU" sz="1400" noProof="0" dirty="0">
                <a:latin typeface="Consolas" panose="020B0609020204030204" pitchFamily="49" charset="0"/>
                <a:cs typeface="Times New Roman" panose="02020603050405020304" pitchFamily="18" charset="0"/>
              </a:rPr>
              <a:t>    mapping(address =&gt; Voter) voters;</a:t>
            </a:r>
          </a:p>
          <a:p>
            <a:pPr marL="0" indent="0">
              <a:spcBef>
                <a:spcPts val="200"/>
              </a:spcBef>
              <a:buNone/>
            </a:pPr>
            <a:r>
              <a:rPr lang="en-AU" sz="1400" noProof="0" dirty="0">
                <a:latin typeface="Consolas" panose="020B0609020204030204" pitchFamily="49" charset="0"/>
                <a:cs typeface="Times New Roman" panose="02020603050405020304" pitchFamily="18" charset="0"/>
              </a:rPr>
              <a:t>    Proposal[] proposals;</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    /// Create a new ballot with $(_</a:t>
            </a:r>
            <a:r>
              <a:rPr lang="en-AU" sz="1400" noProof="0" dirty="0" err="1">
                <a:latin typeface="Consolas" panose="020B0609020204030204" pitchFamily="49" charset="0"/>
                <a:cs typeface="Times New Roman" panose="02020603050405020304" pitchFamily="18" charset="0"/>
              </a:rPr>
              <a:t>numProposals</a:t>
            </a:r>
            <a:r>
              <a:rPr lang="en-AU" sz="1400" noProof="0" dirty="0">
                <a:latin typeface="Consolas" panose="020B0609020204030204" pitchFamily="49" charset="0"/>
                <a:cs typeface="Times New Roman" panose="02020603050405020304" pitchFamily="18" charset="0"/>
              </a:rPr>
              <a:t>) different proposals.</a:t>
            </a:r>
          </a:p>
          <a:p>
            <a:pPr marL="0" indent="0">
              <a:spcBef>
                <a:spcPts val="200"/>
              </a:spcBef>
              <a:buNone/>
            </a:pPr>
            <a:r>
              <a:rPr lang="en-AU" sz="1400" noProof="0" dirty="0">
                <a:latin typeface="Consolas" panose="020B0609020204030204" pitchFamily="49" charset="0"/>
                <a:cs typeface="Times New Roman" panose="02020603050405020304" pitchFamily="18" charset="0"/>
              </a:rPr>
              <a:t>    constructor(uint8 _</a:t>
            </a:r>
            <a:r>
              <a:rPr lang="en-AU" sz="1400" noProof="0" dirty="0" err="1">
                <a:latin typeface="Consolas" panose="020B0609020204030204" pitchFamily="49" charset="0"/>
                <a:cs typeface="Times New Roman" panose="02020603050405020304" pitchFamily="18" charset="0"/>
              </a:rPr>
              <a:t>numProposals</a:t>
            </a:r>
            <a:r>
              <a:rPr lang="en-AU" sz="1400" noProof="0" dirty="0">
                <a:latin typeface="Consolas" panose="020B0609020204030204" pitchFamily="49" charset="0"/>
                <a:cs typeface="Times New Roman" panose="02020603050405020304" pitchFamily="18" charset="0"/>
              </a:rPr>
              <a:t>) public {</a:t>
            </a:r>
          </a:p>
          <a:p>
            <a:pPr marL="0" indent="0">
              <a:spcBef>
                <a:spcPts val="200"/>
              </a:spcBef>
              <a:buNone/>
            </a:pPr>
            <a:r>
              <a:rPr lang="en-AU" sz="1400" noProof="0" dirty="0">
                <a:latin typeface="Consolas" panose="020B0609020204030204" pitchFamily="49" charset="0"/>
                <a:cs typeface="Times New Roman" panose="02020603050405020304" pitchFamily="18" charset="0"/>
              </a:rPr>
              <a:t>        chairperson = </a:t>
            </a:r>
            <a:r>
              <a:rPr lang="en-AU" sz="1400" noProof="0" dirty="0" err="1">
                <a:latin typeface="Consolas" panose="020B0609020204030204" pitchFamily="49" charset="0"/>
                <a:cs typeface="Times New Roman" panose="02020603050405020304" pitchFamily="18" charset="0"/>
              </a:rPr>
              <a:t>msg.sender</a:t>
            </a:r>
            <a:r>
              <a:rPr lang="en-AU" sz="1400" noProof="0" dirty="0">
                <a:latin typeface="Consolas" panose="020B0609020204030204" pitchFamily="49" charset="0"/>
                <a:cs typeface="Times New Roman" panose="02020603050405020304" pitchFamily="18" charset="0"/>
              </a:rPr>
              <a:t>;</a:t>
            </a:r>
          </a:p>
          <a:p>
            <a:pPr marL="0" indent="0">
              <a:spcBef>
                <a:spcPts val="200"/>
              </a:spcBef>
              <a:buNone/>
            </a:pPr>
            <a:r>
              <a:rPr lang="en-AU" sz="1400" noProof="0" dirty="0">
                <a:latin typeface="Consolas" panose="020B0609020204030204" pitchFamily="49" charset="0"/>
                <a:cs typeface="Times New Roman" panose="02020603050405020304" pitchFamily="18" charset="0"/>
              </a:rPr>
              <a:t>        voters[chairperson].weight = 1;</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proposals.length</a:t>
            </a:r>
            <a:r>
              <a:rPr lang="en-AU" sz="1400" noProof="0" dirty="0">
                <a:latin typeface="Consolas" panose="020B0609020204030204" pitchFamily="49" charset="0"/>
                <a:cs typeface="Times New Roman" panose="02020603050405020304" pitchFamily="18" charset="0"/>
              </a:rPr>
              <a:t> = _</a:t>
            </a:r>
            <a:r>
              <a:rPr lang="en-AU" sz="1400" noProof="0" dirty="0" err="1">
                <a:latin typeface="Consolas" panose="020B0609020204030204" pitchFamily="49" charset="0"/>
                <a:cs typeface="Times New Roman" panose="02020603050405020304" pitchFamily="18" charset="0"/>
              </a:rPr>
              <a:t>numProposals</a:t>
            </a:r>
            <a:r>
              <a:rPr lang="en-AU" sz="1400" noProof="0" dirty="0">
                <a:latin typeface="Consolas" panose="020B0609020204030204" pitchFamily="49" charset="0"/>
                <a:cs typeface="Times New Roman" panose="02020603050405020304" pitchFamily="18" charset="0"/>
              </a:rPr>
              <a:t>;</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a:t>
            </a:r>
          </a:p>
          <a:p>
            <a:pPr marL="0" indent="0">
              <a:spcBef>
                <a:spcPts val="200"/>
              </a:spcBef>
              <a:buNone/>
            </a:pPr>
            <a:r>
              <a:rPr lang="en-AU" sz="1400" noProof="0" dirty="0">
                <a:latin typeface="Consolas" panose="020B0609020204030204" pitchFamily="49" charset="0"/>
                <a:cs typeface="Times New Roman" panose="02020603050405020304" pitchFamily="18" charset="0"/>
              </a:rPr>
              <a:t>}</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 From https://remix.ethereum.org/</a:t>
            </a:r>
          </a:p>
        </p:txBody>
      </p:sp>
      <p:sp>
        <p:nvSpPr>
          <p:cNvPr id="4" name="Text Placeholder 3">
            <a:extLst>
              <a:ext uri="{FF2B5EF4-FFF2-40B4-BE49-F238E27FC236}">
                <a16:creationId xmlns:a16="http://schemas.microsoft.com/office/drawing/2014/main" id="{68586E8D-82DD-4051-8D6A-AEBE8CBBF40E}"/>
              </a:ext>
            </a:extLst>
          </p:cNvPr>
          <p:cNvSpPr>
            <a:spLocks noGrp="1"/>
          </p:cNvSpPr>
          <p:nvPr>
            <p:ph type="body" sz="quarter" idx="10"/>
          </p:nvPr>
        </p:nvSpPr>
        <p:spPr/>
        <p:txBody>
          <a:bodyPr>
            <a:normAutofit fontScale="85000" lnSpcReduction="20000"/>
          </a:bodyPr>
          <a:lstStyle/>
          <a:p>
            <a:r>
              <a:rPr lang="en-AU" noProof="0" dirty="0"/>
              <a:t>Remix example</a:t>
            </a:r>
          </a:p>
        </p:txBody>
      </p:sp>
      <p:sp>
        <p:nvSpPr>
          <p:cNvPr id="2" name="Title 1">
            <a:extLst>
              <a:ext uri="{FF2B5EF4-FFF2-40B4-BE49-F238E27FC236}">
                <a16:creationId xmlns:a16="http://schemas.microsoft.com/office/drawing/2014/main" id="{31EAF5E8-C319-4226-9256-C35952AACA03}"/>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4624345A-CD96-47DD-83D6-68033C1F067E}"/>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24</a:t>
            </a:fld>
            <a:endParaRPr lang="en-AU" dirty="0"/>
          </a:p>
        </p:txBody>
      </p:sp>
    </p:spTree>
    <p:extLst>
      <p:ext uri="{BB962C8B-B14F-4D97-AF65-F5344CB8AC3E}">
        <p14:creationId xmlns:p14="http://schemas.microsoft.com/office/powerpoint/2010/main" val="111994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BE9E1-D372-4B76-BB16-6E1A9134A377}"/>
              </a:ext>
            </a:extLst>
          </p:cNvPr>
          <p:cNvSpPr>
            <a:spLocks noGrp="1"/>
          </p:cNvSpPr>
          <p:nvPr>
            <p:ph idx="1"/>
          </p:nvPr>
        </p:nvSpPr>
        <p:spPr/>
        <p:txBody>
          <a:bodyPr>
            <a:normAutofit fontScale="85000" lnSpcReduction="20000"/>
          </a:bodyPr>
          <a:lstStyle/>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import "</a:t>
            </a:r>
            <a:r>
              <a:rPr lang="en-AU" sz="1400" noProof="0" dirty="0" err="1">
                <a:latin typeface="Consolas" panose="020B0609020204030204" pitchFamily="49" charset="0"/>
                <a:cs typeface="Times New Roman" panose="02020603050405020304" pitchFamily="18" charset="0"/>
              </a:rPr>
              <a:t>remix_tests.sol</a:t>
            </a:r>
            <a:r>
              <a:rPr lang="en-AU" sz="1400" noProof="0" dirty="0">
                <a:latin typeface="Consolas" panose="020B0609020204030204" pitchFamily="49" charset="0"/>
                <a:cs typeface="Times New Roman" panose="02020603050405020304" pitchFamily="18" charset="0"/>
              </a:rPr>
              <a:t>"; // this import is automatically injected by Remix.</a:t>
            </a:r>
          </a:p>
          <a:p>
            <a:pPr marL="0" indent="0">
              <a:spcBef>
                <a:spcPts val="200"/>
              </a:spcBef>
              <a:buNone/>
            </a:pPr>
            <a:r>
              <a:rPr lang="en-AU" sz="1400" noProof="0" dirty="0">
                <a:latin typeface="Consolas" panose="020B0609020204030204" pitchFamily="49" charset="0"/>
                <a:cs typeface="Times New Roman" panose="02020603050405020304" pitchFamily="18" charset="0"/>
              </a:rPr>
              <a:t>import "./</a:t>
            </a:r>
            <a:r>
              <a:rPr lang="en-AU" sz="1400" noProof="0" dirty="0" err="1">
                <a:latin typeface="Consolas" panose="020B0609020204030204" pitchFamily="49" charset="0"/>
                <a:cs typeface="Times New Roman" panose="02020603050405020304" pitchFamily="18" charset="0"/>
              </a:rPr>
              <a:t>ballot.sol</a:t>
            </a:r>
            <a:r>
              <a:rPr lang="en-AU" sz="1400" noProof="0" dirty="0">
                <a:latin typeface="Consolas" panose="020B0609020204030204" pitchFamily="49" charset="0"/>
                <a:cs typeface="Times New Roman" panose="02020603050405020304" pitchFamily="18" charset="0"/>
              </a:rPr>
              <a:t>";    // the file to test</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contract test3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    Ballot </a:t>
            </a:r>
            <a:r>
              <a:rPr lang="en-AU" sz="1400" noProof="0" dirty="0" err="1">
                <a:latin typeface="Consolas" panose="020B0609020204030204" pitchFamily="49" charset="0"/>
                <a:cs typeface="Times New Roman" panose="02020603050405020304" pitchFamily="18" charset="0"/>
              </a:rPr>
              <a:t>ballotToTest</a:t>
            </a:r>
            <a:r>
              <a:rPr lang="en-AU" sz="1400" noProof="0" dirty="0">
                <a:latin typeface="Consolas" panose="020B0609020204030204" pitchFamily="49" charset="0"/>
                <a:cs typeface="Times New Roman" panose="02020603050405020304" pitchFamily="18" charset="0"/>
              </a:rPr>
              <a:t>;</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beforeAll</a:t>
            </a:r>
            <a:r>
              <a:rPr lang="en-AU" sz="1400" noProof="0" dirty="0">
                <a:latin typeface="Consolas" panose="020B0609020204030204" pitchFamily="49" charset="0"/>
                <a:cs typeface="Times New Roman" panose="02020603050405020304" pitchFamily="18" charset="0"/>
              </a:rPr>
              <a:t> () public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ballotToTest</a:t>
            </a:r>
            <a:r>
              <a:rPr lang="en-AU" sz="1400" noProof="0" dirty="0">
                <a:latin typeface="Consolas" panose="020B0609020204030204" pitchFamily="49" charset="0"/>
                <a:cs typeface="Times New Roman" panose="02020603050405020304" pitchFamily="18" charset="0"/>
              </a:rPr>
              <a:t> = new Ballot(2);</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checkWinningProposal</a:t>
            </a:r>
            <a:r>
              <a:rPr lang="en-AU" sz="1400" noProof="0" dirty="0">
                <a:latin typeface="Consolas" panose="020B0609020204030204" pitchFamily="49" charset="0"/>
                <a:cs typeface="Times New Roman" panose="02020603050405020304" pitchFamily="18" charset="0"/>
              </a:rPr>
              <a:t> () public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ballotToTest.vote</a:t>
            </a:r>
            <a:r>
              <a:rPr lang="en-AU" sz="1400" noProof="0" dirty="0">
                <a:latin typeface="Consolas" panose="020B0609020204030204" pitchFamily="49" charset="0"/>
                <a:cs typeface="Times New Roman" panose="02020603050405020304" pitchFamily="18" charset="0"/>
              </a:rPr>
              <a:t>(1);</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Assert.equal</a:t>
            </a:r>
            <a:r>
              <a:rPr lang="en-AU" sz="1400" noProof="0" dirty="0">
                <a:latin typeface="Consolas" panose="020B0609020204030204" pitchFamily="49" charset="0"/>
                <a:cs typeface="Times New Roman" panose="02020603050405020304" pitchFamily="18" charset="0"/>
              </a:rPr>
              <a:t>(</a:t>
            </a:r>
            <a:r>
              <a:rPr lang="en-AU" sz="1400" noProof="0" dirty="0" err="1">
                <a:latin typeface="Consolas" panose="020B0609020204030204" pitchFamily="49" charset="0"/>
                <a:cs typeface="Times New Roman" panose="02020603050405020304" pitchFamily="18" charset="0"/>
              </a:rPr>
              <a:t>ballotToTest.winningProposal</a:t>
            </a: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(1), </a:t>
            </a:r>
          </a:p>
          <a:p>
            <a:pPr marL="0" indent="0">
              <a:spcBef>
                <a:spcPts val="200"/>
              </a:spcBef>
              <a:buNone/>
            </a:pPr>
            <a:r>
              <a:rPr lang="en-AU" sz="1400" noProof="0" dirty="0">
                <a:latin typeface="Consolas" panose="020B0609020204030204" pitchFamily="49" charset="0"/>
                <a:cs typeface="Times New Roman" panose="02020603050405020304" pitchFamily="18" charset="0"/>
              </a:rPr>
              <a:t>		"1 should be the winning proposal");</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checkWinningProposalWithReturnValue</a:t>
            </a:r>
            <a:r>
              <a:rPr lang="en-AU" sz="1400" noProof="0" dirty="0">
                <a:latin typeface="Consolas" panose="020B0609020204030204" pitchFamily="49" charset="0"/>
                <a:cs typeface="Times New Roman" panose="02020603050405020304" pitchFamily="18" charset="0"/>
              </a:rPr>
              <a:t> () public view returns (bool) {</a:t>
            </a:r>
          </a:p>
          <a:p>
            <a:pPr marL="0" indent="0">
              <a:spcBef>
                <a:spcPts val="200"/>
              </a:spcBef>
              <a:buNone/>
            </a:pPr>
            <a:r>
              <a:rPr lang="en-AU" sz="1400" noProof="0" dirty="0">
                <a:latin typeface="Consolas" panose="020B0609020204030204" pitchFamily="49" charset="0"/>
                <a:cs typeface="Times New Roman" panose="02020603050405020304" pitchFamily="18" charset="0"/>
              </a:rPr>
              <a:t>        return </a:t>
            </a:r>
            <a:r>
              <a:rPr lang="en-AU" sz="1400" noProof="0" dirty="0" err="1">
                <a:latin typeface="Consolas" panose="020B0609020204030204" pitchFamily="49" charset="0"/>
                <a:cs typeface="Times New Roman" panose="02020603050405020304" pitchFamily="18" charset="0"/>
              </a:rPr>
              <a:t>ballotToTest.winningProposal</a:t>
            </a:r>
            <a:r>
              <a:rPr lang="en-AU" sz="1400" noProof="0" dirty="0">
                <a:latin typeface="Consolas" panose="020B0609020204030204" pitchFamily="49" charset="0"/>
                <a:cs typeface="Times New Roman" panose="02020603050405020304" pitchFamily="18" charset="0"/>
              </a:rPr>
              <a:t>() == 1;</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 From https://remix.ethereum.org/</a:t>
            </a:r>
          </a:p>
        </p:txBody>
      </p:sp>
      <p:sp>
        <p:nvSpPr>
          <p:cNvPr id="4" name="Text Placeholder 3">
            <a:extLst>
              <a:ext uri="{FF2B5EF4-FFF2-40B4-BE49-F238E27FC236}">
                <a16:creationId xmlns:a16="http://schemas.microsoft.com/office/drawing/2014/main" id="{68586E8D-82DD-4051-8D6A-AEBE8CBBF40E}"/>
              </a:ext>
            </a:extLst>
          </p:cNvPr>
          <p:cNvSpPr>
            <a:spLocks noGrp="1"/>
          </p:cNvSpPr>
          <p:nvPr>
            <p:ph type="body" sz="quarter" idx="10"/>
          </p:nvPr>
        </p:nvSpPr>
        <p:spPr/>
        <p:txBody>
          <a:bodyPr>
            <a:normAutofit fontScale="85000" lnSpcReduction="20000"/>
          </a:bodyPr>
          <a:lstStyle/>
          <a:p>
            <a:r>
              <a:rPr lang="en-AU" noProof="0" dirty="0"/>
              <a:t>Remix test example</a:t>
            </a:r>
          </a:p>
        </p:txBody>
      </p:sp>
      <p:sp>
        <p:nvSpPr>
          <p:cNvPr id="2" name="Title 1">
            <a:extLst>
              <a:ext uri="{FF2B5EF4-FFF2-40B4-BE49-F238E27FC236}">
                <a16:creationId xmlns:a16="http://schemas.microsoft.com/office/drawing/2014/main" id="{31EAF5E8-C319-4226-9256-C35952AACA03}"/>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5779B791-5CC3-4D2D-AE2E-C7DC08573C10}"/>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25</a:t>
            </a:fld>
            <a:endParaRPr lang="en-AU" dirty="0"/>
          </a:p>
        </p:txBody>
      </p:sp>
    </p:spTree>
    <p:extLst>
      <p:ext uri="{BB962C8B-B14F-4D97-AF65-F5344CB8AC3E}">
        <p14:creationId xmlns:p14="http://schemas.microsoft.com/office/powerpoint/2010/main" val="2975761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p:txBody>
          <a:bodyPr>
            <a:normAutofit/>
          </a:bodyPr>
          <a:lstStyle/>
          <a:p>
            <a:r>
              <a:rPr lang="en-AU" noProof="0" dirty="0"/>
              <a:t>Solidity provides two types of function calls: internal and external</a:t>
            </a:r>
          </a:p>
          <a:p>
            <a:pPr lvl="1"/>
            <a:r>
              <a:rPr lang="en-AU" sz="1400" noProof="0" dirty="0"/>
              <a:t>Internal call: local call from the same contract</a:t>
            </a:r>
          </a:p>
          <a:p>
            <a:pPr lvl="1"/>
            <a:r>
              <a:rPr lang="en-AU" sz="1400" noProof="0" dirty="0"/>
              <a:t>External: by message call</a:t>
            </a:r>
          </a:p>
          <a:p>
            <a:r>
              <a:rPr lang="en-AU" noProof="0" dirty="0"/>
              <a:t>Functions can be specified to be </a:t>
            </a:r>
            <a:r>
              <a:rPr lang="en-AU" i="1" noProof="0" dirty="0"/>
              <a:t>external</a:t>
            </a:r>
            <a:r>
              <a:rPr lang="en-AU" noProof="0" dirty="0"/>
              <a:t>, </a:t>
            </a:r>
            <a:r>
              <a:rPr lang="en-AU" i="1" noProof="0" dirty="0"/>
              <a:t>public</a:t>
            </a:r>
            <a:r>
              <a:rPr lang="en-AU" noProof="0" dirty="0"/>
              <a:t>, </a:t>
            </a:r>
            <a:r>
              <a:rPr lang="en-AU" i="1" noProof="0" dirty="0"/>
              <a:t>internal</a:t>
            </a:r>
            <a:r>
              <a:rPr lang="en-AU" noProof="0" dirty="0"/>
              <a:t> or </a:t>
            </a:r>
            <a:r>
              <a:rPr lang="en-AU" i="1" noProof="0" dirty="0"/>
              <a:t>private</a:t>
            </a:r>
            <a:endParaRPr lang="en-AU" noProof="0" dirty="0"/>
          </a:p>
          <a:p>
            <a:pPr lvl="1"/>
            <a:r>
              <a:rPr lang="en-AU" sz="1400" noProof="0" dirty="0"/>
              <a:t>External: only from outside (transactions or other contracts); part of the contract interface</a:t>
            </a:r>
          </a:p>
          <a:p>
            <a:pPr lvl="2"/>
            <a:r>
              <a:rPr lang="en-AU" sz="1400" noProof="0" dirty="0"/>
              <a:t>If function </a:t>
            </a:r>
            <a:r>
              <a:rPr lang="en-AU" sz="1400" b="1" noProof="0" dirty="0"/>
              <a:t>f</a:t>
            </a:r>
            <a:r>
              <a:rPr lang="en-AU" sz="1400" noProof="0" dirty="0"/>
              <a:t>  is external, calling it internally is impossible (for example, </a:t>
            </a:r>
            <a:r>
              <a:rPr lang="en-AU" sz="1400" b="1" noProof="0" dirty="0"/>
              <a:t>f() </a:t>
            </a:r>
            <a:r>
              <a:rPr lang="en-AU" sz="1400" noProof="0" dirty="0"/>
              <a:t>will not work, however, </a:t>
            </a:r>
            <a:r>
              <a:rPr lang="en-AU" sz="1400" b="1" noProof="0" dirty="0" err="1"/>
              <a:t>this.f</a:t>
            </a:r>
            <a:r>
              <a:rPr lang="en-AU" sz="1400" b="1" noProof="0" dirty="0"/>
              <a:t>()</a:t>
            </a:r>
            <a:r>
              <a:rPr lang="en-AU" sz="1400" noProof="0" dirty="0"/>
              <a:t> works).</a:t>
            </a:r>
          </a:p>
          <a:p>
            <a:pPr lvl="1"/>
            <a:r>
              <a:rPr lang="en-AU" sz="1400" noProof="0" dirty="0"/>
              <a:t>Public: can be called both by message calls and internally; part of the contract interface</a:t>
            </a:r>
          </a:p>
          <a:p>
            <a:pPr lvl="2"/>
            <a:r>
              <a:rPr lang="en-AU" sz="1400" noProof="0" dirty="0"/>
              <a:t>Used to be the default, but compiler now enforces explicit declaration</a:t>
            </a:r>
          </a:p>
          <a:p>
            <a:pPr lvl="1"/>
            <a:r>
              <a:rPr lang="en-AU" sz="1400" noProof="0" dirty="0"/>
              <a:t>Internal: only from other code in the same contract (including by inheritance)</a:t>
            </a:r>
          </a:p>
          <a:p>
            <a:pPr lvl="1"/>
            <a:r>
              <a:rPr lang="en-AU" sz="1400" noProof="0" dirty="0"/>
              <a:t>Private: only be visible for the contract that they are declared in, and not even in derived contracts</a:t>
            </a:r>
          </a:p>
          <a:p>
            <a:pPr lvl="2"/>
            <a:r>
              <a:rPr lang="en-AU" sz="1400" noProof="0" dirty="0"/>
              <a:t>No data is ever really private in smart contracts – anyone on the network can extract it</a:t>
            </a:r>
          </a:p>
          <a:p>
            <a:r>
              <a:rPr lang="en-AU" noProof="0" dirty="0"/>
              <a:t>For state variables, external is not possible and the default is internal</a:t>
            </a:r>
          </a:p>
          <a:p>
            <a:pPr lvl="1"/>
            <a:r>
              <a:rPr lang="en-AU" sz="1400" noProof="0" dirty="0"/>
              <a:t>Compiler automatically creates getter functions for public variables</a:t>
            </a:r>
          </a:p>
        </p:txBody>
      </p:sp>
      <p:sp>
        <p:nvSpPr>
          <p:cNvPr id="4" name="Text Placeholder 3">
            <a:extLst>
              <a:ext uri="{FF2B5EF4-FFF2-40B4-BE49-F238E27FC236}">
                <a16:creationId xmlns:a16="http://schemas.microsoft.com/office/drawing/2014/main" id="{BE395F5B-B966-4AFB-877E-3D8136CF7269}"/>
              </a:ext>
            </a:extLst>
          </p:cNvPr>
          <p:cNvSpPr>
            <a:spLocks noGrp="1"/>
          </p:cNvSpPr>
          <p:nvPr>
            <p:ph type="body" sz="quarter" idx="10"/>
          </p:nvPr>
        </p:nvSpPr>
        <p:spPr/>
        <p:txBody>
          <a:bodyPr>
            <a:normAutofit fontScale="85000" lnSpcReduction="20000"/>
          </a:bodyPr>
          <a:lstStyle/>
          <a:p>
            <a:r>
              <a:rPr lang="en-AU" noProof="0" dirty="0"/>
              <a:t>Visibility of data / functions</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88D9231A-A5CE-413A-BB7A-F54C51208D87}"/>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26</a:t>
            </a:fld>
            <a:endParaRPr lang="en-AU" dirty="0"/>
          </a:p>
        </p:txBody>
      </p:sp>
    </p:spTree>
    <p:extLst>
      <p:ext uri="{BB962C8B-B14F-4D97-AF65-F5344CB8AC3E}">
        <p14:creationId xmlns:p14="http://schemas.microsoft.com/office/powerpoint/2010/main" val="8994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BE9E1-D372-4B76-BB16-6E1A9134A377}"/>
              </a:ext>
            </a:extLst>
          </p:cNvPr>
          <p:cNvSpPr>
            <a:spLocks noGrp="1"/>
          </p:cNvSpPr>
          <p:nvPr>
            <p:ph idx="1"/>
          </p:nvPr>
        </p:nvSpPr>
        <p:spPr/>
        <p:txBody>
          <a:bodyPr>
            <a:normAutofit fontScale="70000" lnSpcReduction="20000"/>
          </a:bodyPr>
          <a:lstStyle/>
          <a:p>
            <a:pPr marL="0" indent="0">
              <a:spcBef>
                <a:spcPts val="200"/>
              </a:spcBef>
              <a:buNone/>
            </a:pPr>
            <a:r>
              <a:rPr lang="en-AU" sz="1400" noProof="0" dirty="0">
                <a:latin typeface="Consolas" panose="020B0609020204030204" pitchFamily="49" charset="0"/>
                <a:cs typeface="Times New Roman" panose="02020603050405020304" pitchFamily="18" charset="0"/>
              </a:rPr>
              <a:t>pragma solidity ^0.5.1;</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contract cont1 {</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private data;</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func</a:t>
            </a:r>
            <a:r>
              <a:rPr lang="en-AU" sz="1400" noProof="0" dirty="0">
                <a:latin typeface="Consolas" panose="020B0609020204030204" pitchFamily="49" charset="0"/>
                <a:cs typeface="Times New Roman" panose="02020603050405020304" pitchFamily="18" charset="0"/>
              </a:rPr>
              <a:t>(</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x) private returns(</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y) { return x + 1;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dataSet</a:t>
            </a:r>
            <a:r>
              <a:rPr lang="en-AU" sz="1400" noProof="0" dirty="0">
                <a:latin typeface="Consolas" panose="020B0609020204030204" pitchFamily="49" charset="0"/>
                <a:cs typeface="Times New Roman" panose="02020603050405020304" pitchFamily="18" charset="0"/>
              </a:rPr>
              <a:t>(</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x) public { data = x;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dataGet</a:t>
            </a:r>
            <a:r>
              <a:rPr lang="en-AU" sz="1400" noProof="0" dirty="0">
                <a:latin typeface="Consolas" panose="020B0609020204030204" pitchFamily="49" charset="0"/>
                <a:cs typeface="Times New Roman" panose="02020603050405020304" pitchFamily="18" charset="0"/>
              </a:rPr>
              <a:t>() public returns(</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 return data;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compute(</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x,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y) internal returns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 return </a:t>
            </a:r>
            <a:r>
              <a:rPr lang="en-AU" sz="1400" noProof="0" dirty="0" err="1">
                <a:latin typeface="Consolas" panose="020B0609020204030204" pitchFamily="49" charset="0"/>
                <a:cs typeface="Times New Roman" panose="02020603050405020304" pitchFamily="18" charset="0"/>
              </a:rPr>
              <a:t>x+y</a:t>
            </a: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contract cont2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a:t>
            </a:r>
            <a:r>
              <a:rPr lang="en-AU" sz="1400" noProof="0" dirty="0" err="1">
                <a:latin typeface="Consolas" panose="020B0609020204030204" pitchFamily="49" charset="0"/>
                <a:cs typeface="Times New Roman" panose="02020603050405020304" pitchFamily="18" charset="0"/>
              </a:rPr>
              <a:t>dataRead</a:t>
            </a:r>
            <a:r>
              <a:rPr lang="en-AU" sz="1400" noProof="0" dirty="0">
                <a:latin typeface="Consolas" panose="020B0609020204030204" pitchFamily="49" charset="0"/>
                <a:cs typeface="Times New Roman" panose="02020603050405020304" pitchFamily="18" charset="0"/>
              </a:rPr>
              <a:t>() public {</a:t>
            </a:r>
          </a:p>
          <a:p>
            <a:pPr marL="0" indent="0">
              <a:spcBef>
                <a:spcPts val="200"/>
              </a:spcBef>
              <a:buNone/>
            </a:pPr>
            <a:r>
              <a:rPr lang="en-AU" sz="1400" noProof="0" dirty="0">
                <a:latin typeface="Consolas" panose="020B0609020204030204" pitchFamily="49" charset="0"/>
                <a:cs typeface="Times New Roman" panose="02020603050405020304" pitchFamily="18" charset="0"/>
              </a:rPr>
              <a:t>        cont1 z = new cont1();</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local = </a:t>
            </a:r>
            <a:r>
              <a:rPr lang="en-AU" sz="1400" noProof="0" dirty="0" err="1">
                <a:latin typeface="Consolas" panose="020B0609020204030204" pitchFamily="49" charset="0"/>
                <a:cs typeface="Times New Roman" panose="02020603050405020304" pitchFamily="18" charset="0"/>
              </a:rPr>
              <a:t>z.func</a:t>
            </a:r>
            <a:r>
              <a:rPr lang="en-AU" sz="1400" noProof="0" dirty="0">
                <a:latin typeface="Consolas" panose="020B0609020204030204" pitchFamily="49" charset="0"/>
                <a:cs typeface="Times New Roman" panose="02020603050405020304" pitchFamily="18" charset="0"/>
              </a:rPr>
              <a:t>(7); // error: member "</a:t>
            </a:r>
            <a:r>
              <a:rPr lang="en-AU" sz="1400" noProof="0" dirty="0" err="1">
                <a:latin typeface="Consolas" panose="020B0609020204030204" pitchFamily="49" charset="0"/>
                <a:cs typeface="Times New Roman" panose="02020603050405020304" pitchFamily="18" charset="0"/>
              </a:rPr>
              <a:t>func</a:t>
            </a:r>
            <a:r>
              <a:rPr lang="en-AU" sz="1400" noProof="0" dirty="0">
                <a:latin typeface="Consolas" panose="020B0609020204030204" pitchFamily="49" charset="0"/>
                <a:cs typeface="Times New Roman" panose="02020603050405020304" pitchFamily="18" charset="0"/>
              </a:rPr>
              <a:t>" is not visible</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z.dataSet</a:t>
            </a:r>
            <a:r>
              <a:rPr lang="en-AU" sz="1400" noProof="0" dirty="0">
                <a:latin typeface="Consolas" panose="020B0609020204030204" pitchFamily="49" charset="0"/>
                <a:cs typeface="Times New Roman" panose="02020603050405020304" pitchFamily="18" charset="0"/>
              </a:rPr>
              <a:t>(3);</a:t>
            </a:r>
          </a:p>
          <a:p>
            <a:pPr marL="0" indent="0">
              <a:spcBef>
                <a:spcPts val="200"/>
              </a:spcBef>
              <a:buNone/>
            </a:pPr>
            <a:r>
              <a:rPr lang="en-AU" sz="1400" noProof="0" dirty="0">
                <a:latin typeface="Consolas" panose="020B0609020204030204" pitchFamily="49" charset="0"/>
                <a:cs typeface="Times New Roman" panose="02020603050405020304" pitchFamily="18" charset="0"/>
              </a:rPr>
              <a:t>        local = </a:t>
            </a:r>
            <a:r>
              <a:rPr lang="en-AU" sz="1400" noProof="0" dirty="0" err="1">
                <a:latin typeface="Consolas" panose="020B0609020204030204" pitchFamily="49" charset="0"/>
                <a:cs typeface="Times New Roman" panose="02020603050405020304" pitchFamily="18" charset="0"/>
              </a:rPr>
              <a:t>z.dataGet</a:t>
            </a:r>
            <a:r>
              <a:rPr lang="en-AU" sz="1400" noProof="0" dirty="0">
                <a:latin typeface="Consolas" panose="020B0609020204030204" pitchFamily="49" charset="0"/>
                <a:cs typeface="Times New Roman" panose="02020603050405020304" pitchFamily="18" charset="0"/>
              </a:rPr>
              <a:t>();</a:t>
            </a:r>
          </a:p>
          <a:p>
            <a:pPr marL="0" indent="0">
              <a:spcBef>
                <a:spcPts val="200"/>
              </a:spcBef>
              <a:buNone/>
            </a:pPr>
            <a:r>
              <a:rPr lang="en-AU" sz="1400" noProof="0" dirty="0">
                <a:latin typeface="Consolas" panose="020B0609020204030204" pitchFamily="49" charset="0"/>
                <a:cs typeface="Times New Roman" panose="02020603050405020304" pitchFamily="18" charset="0"/>
              </a:rPr>
              <a:t>        local = </a:t>
            </a:r>
            <a:r>
              <a:rPr lang="en-AU" sz="1400" noProof="0" dirty="0" err="1">
                <a:latin typeface="Consolas" panose="020B0609020204030204" pitchFamily="49" charset="0"/>
                <a:cs typeface="Times New Roman" panose="02020603050405020304" pitchFamily="18" charset="0"/>
              </a:rPr>
              <a:t>z.compute</a:t>
            </a:r>
            <a:r>
              <a:rPr lang="en-AU" sz="1400" noProof="0" dirty="0">
                <a:latin typeface="Consolas" panose="020B0609020204030204" pitchFamily="49" charset="0"/>
                <a:cs typeface="Times New Roman" panose="02020603050405020304" pitchFamily="18" charset="0"/>
              </a:rPr>
              <a:t>(3, 5); // error: member "compute" is not visible</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contract cont3 is cont1 {</a:t>
            </a:r>
          </a:p>
          <a:p>
            <a:pPr marL="0" indent="0">
              <a:spcBef>
                <a:spcPts val="200"/>
              </a:spcBef>
              <a:buNone/>
            </a:pPr>
            <a:r>
              <a:rPr lang="en-AU" sz="1400" noProof="0" dirty="0">
                <a:latin typeface="Consolas" panose="020B0609020204030204" pitchFamily="49" charset="0"/>
                <a:cs typeface="Times New Roman" panose="02020603050405020304" pitchFamily="18" charset="0"/>
              </a:rPr>
              <a:t>    function g() public {</a:t>
            </a:r>
          </a:p>
          <a:p>
            <a:pPr marL="0" indent="0">
              <a:spcBef>
                <a:spcPts val="200"/>
              </a:spcBef>
              <a:buNone/>
            </a:pPr>
            <a:r>
              <a:rPr lang="en-AU" sz="1400" noProof="0" dirty="0">
                <a:latin typeface="Consolas" panose="020B0609020204030204" pitchFamily="49" charset="0"/>
                <a:cs typeface="Times New Roman" panose="02020603050405020304" pitchFamily="18" charset="0"/>
              </a:rPr>
              <a:t>        cont1 z = new cont1();</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uint</a:t>
            </a:r>
            <a:r>
              <a:rPr lang="en-AU" sz="1400" noProof="0" dirty="0">
                <a:latin typeface="Consolas" panose="020B0609020204030204" pitchFamily="49" charset="0"/>
                <a:cs typeface="Times New Roman" panose="02020603050405020304" pitchFamily="18" charset="0"/>
              </a:rPr>
              <a:t> </a:t>
            </a:r>
            <a:r>
              <a:rPr lang="en-AU" sz="1400" noProof="0" dirty="0" err="1">
                <a:latin typeface="Consolas" panose="020B0609020204030204" pitchFamily="49" charset="0"/>
                <a:cs typeface="Times New Roman" panose="02020603050405020304" pitchFamily="18" charset="0"/>
              </a:rPr>
              <a:t>val</a:t>
            </a:r>
            <a:r>
              <a:rPr lang="en-AU" sz="1400" noProof="0" dirty="0">
                <a:latin typeface="Consolas" panose="020B0609020204030204" pitchFamily="49" charset="0"/>
                <a:cs typeface="Times New Roman" panose="02020603050405020304" pitchFamily="18" charset="0"/>
              </a:rPr>
              <a:t> = compute(3, 5); // access to internal member (from derived to parent contract)</a:t>
            </a:r>
          </a:p>
          <a:p>
            <a:pPr marL="0" indent="0">
              <a:spcBef>
                <a:spcPts val="200"/>
              </a:spcBef>
              <a:buNone/>
            </a:pPr>
            <a:r>
              <a:rPr lang="en-AU" sz="1400" noProof="0" dirty="0">
                <a:latin typeface="Consolas" panose="020B0609020204030204" pitchFamily="49" charset="0"/>
                <a:cs typeface="Times New Roman" panose="02020603050405020304" pitchFamily="18" charset="0"/>
              </a:rPr>
              <a:t>    }</a:t>
            </a:r>
          </a:p>
          <a:p>
            <a:pPr marL="0" indent="0">
              <a:spcBef>
                <a:spcPts val="200"/>
              </a:spcBef>
              <a:buNone/>
            </a:pPr>
            <a:r>
              <a:rPr lang="en-AU" sz="1400" noProof="0" dirty="0">
                <a:latin typeface="Consolas" panose="020B0609020204030204" pitchFamily="49" charset="0"/>
                <a:cs typeface="Times New Roman" panose="02020603050405020304" pitchFamily="18" charset="0"/>
              </a:rPr>
              <a:t>}</a:t>
            </a:r>
          </a:p>
          <a:p>
            <a:pPr marL="0" indent="0">
              <a:spcBef>
                <a:spcPts val="200"/>
              </a:spcBef>
              <a:buNone/>
            </a:pPr>
            <a:endParaRPr lang="en-AU" sz="1400" noProof="0" dirty="0">
              <a:latin typeface="Consolas" panose="020B0609020204030204" pitchFamily="49" charset="0"/>
              <a:cs typeface="Times New Roman" panose="02020603050405020304" pitchFamily="18" charset="0"/>
            </a:endParaRPr>
          </a:p>
          <a:p>
            <a:pPr marL="0" indent="0">
              <a:spcBef>
                <a:spcPts val="200"/>
              </a:spcBef>
              <a:buNone/>
            </a:pPr>
            <a:r>
              <a:rPr lang="en-AU" sz="1400" noProof="0" dirty="0">
                <a:latin typeface="Consolas" panose="020B0609020204030204" pitchFamily="49" charset="0"/>
                <a:cs typeface="Times New Roman" panose="02020603050405020304" pitchFamily="18" charset="0"/>
              </a:rPr>
              <a:t>// Adapted from https://www.bitdegree.org/learn/solidity-visibility-and-getters</a:t>
            </a:r>
          </a:p>
        </p:txBody>
      </p:sp>
      <p:sp>
        <p:nvSpPr>
          <p:cNvPr id="4" name="Text Placeholder 3">
            <a:extLst>
              <a:ext uri="{FF2B5EF4-FFF2-40B4-BE49-F238E27FC236}">
                <a16:creationId xmlns:a16="http://schemas.microsoft.com/office/drawing/2014/main" id="{68586E8D-82DD-4051-8D6A-AEBE8CBBF40E}"/>
              </a:ext>
            </a:extLst>
          </p:cNvPr>
          <p:cNvSpPr>
            <a:spLocks noGrp="1"/>
          </p:cNvSpPr>
          <p:nvPr>
            <p:ph type="body" sz="quarter" idx="10"/>
          </p:nvPr>
        </p:nvSpPr>
        <p:spPr/>
        <p:txBody>
          <a:bodyPr>
            <a:normAutofit fontScale="85000" lnSpcReduction="20000"/>
          </a:bodyPr>
          <a:lstStyle/>
          <a:p>
            <a:r>
              <a:rPr lang="en-AU" noProof="0" dirty="0"/>
              <a:t>Visibility of data / functions - example</a:t>
            </a:r>
          </a:p>
        </p:txBody>
      </p:sp>
      <p:sp>
        <p:nvSpPr>
          <p:cNvPr id="2" name="Title 1">
            <a:extLst>
              <a:ext uri="{FF2B5EF4-FFF2-40B4-BE49-F238E27FC236}">
                <a16:creationId xmlns:a16="http://schemas.microsoft.com/office/drawing/2014/main" id="{31EAF5E8-C319-4226-9256-C35952AACA03}"/>
              </a:ext>
            </a:extLst>
          </p:cNvPr>
          <p:cNvSpPr>
            <a:spLocks noGrp="1"/>
          </p:cNvSpPr>
          <p:nvPr>
            <p:ph type="title"/>
          </p:nvPr>
        </p:nvSpPr>
        <p:spPr/>
        <p:txBody>
          <a:bodyPr>
            <a:normAutofit fontScale="90000"/>
          </a:bodyPr>
          <a:lstStyle/>
          <a:p>
            <a:r>
              <a:rPr lang="en-AU" noProof="0" dirty="0"/>
              <a:t>Solidity</a:t>
            </a:r>
          </a:p>
        </p:txBody>
      </p:sp>
      <p:sp>
        <p:nvSpPr>
          <p:cNvPr id="7" name="Foliennummernplatzhalter 6">
            <a:extLst>
              <a:ext uri="{FF2B5EF4-FFF2-40B4-BE49-F238E27FC236}">
                <a16:creationId xmlns:a16="http://schemas.microsoft.com/office/drawing/2014/main" id="{584FB6E7-08E3-41B9-95B4-3B2BF8DA2398}"/>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27</a:t>
            </a:fld>
            <a:endParaRPr lang="en-AU" dirty="0"/>
          </a:p>
        </p:txBody>
      </p:sp>
    </p:spTree>
    <p:extLst>
      <p:ext uri="{BB962C8B-B14F-4D97-AF65-F5344CB8AC3E}">
        <p14:creationId xmlns:p14="http://schemas.microsoft.com/office/powerpoint/2010/main" val="2822506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a:xfrm>
            <a:off x="648000" y="318889"/>
            <a:ext cx="6631640" cy="648000"/>
          </a:xfrm>
        </p:spPr>
        <p:txBody>
          <a:bodyPr>
            <a:noAutofit/>
          </a:bodyPr>
          <a:lstStyle/>
          <a:p>
            <a:r>
              <a:rPr lang="en-AU" sz="2800" noProof="0" dirty="0"/>
              <a:t>General principles for Ethereum smart contracts</a:t>
            </a:r>
          </a:p>
        </p:txBody>
      </p:sp>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a:xfrm>
            <a:off x="648000" y="1296000"/>
            <a:ext cx="7920000" cy="3968944"/>
          </a:xfrm>
        </p:spPr>
        <p:txBody>
          <a:bodyPr>
            <a:normAutofit fontScale="85000" lnSpcReduction="20000"/>
          </a:bodyPr>
          <a:lstStyle/>
          <a:p>
            <a:pPr>
              <a:lnSpc>
                <a:spcPct val="100000"/>
              </a:lnSpc>
            </a:pPr>
            <a:r>
              <a:rPr lang="en-AU" noProof="0" dirty="0"/>
              <a:t>Follow the KISS principle: keep it simple, stupid    </a:t>
            </a:r>
            <a:r>
              <a:rPr lang="en-AU" sz="1500" noProof="0" dirty="0"/>
              <a:t>(Navy quote, not meant as insult)</a:t>
            </a:r>
          </a:p>
          <a:p>
            <a:pPr lvl="1">
              <a:lnSpc>
                <a:spcPct val="100000"/>
              </a:lnSpc>
            </a:pPr>
            <a:r>
              <a:rPr lang="en-AU" noProof="0" dirty="0"/>
              <a:t>... and readable / understandable, so other </a:t>
            </a:r>
            <a:r>
              <a:rPr lang="en-AU" noProof="0" dirty="0" err="1"/>
              <a:t>devs</a:t>
            </a:r>
            <a:r>
              <a:rPr lang="en-AU" noProof="0" dirty="0"/>
              <a:t>/technical users can </a:t>
            </a:r>
            <a:r>
              <a:rPr lang="en-AU" dirty="0"/>
              <a:t>build </a:t>
            </a:r>
            <a:r>
              <a:rPr lang="en-AU" noProof="0" dirty="0"/>
              <a:t>trust in your code</a:t>
            </a:r>
          </a:p>
          <a:p>
            <a:pPr>
              <a:lnSpc>
                <a:spcPct val="100000"/>
              </a:lnSpc>
            </a:pPr>
            <a:r>
              <a:rPr lang="en-AU" noProof="0" dirty="0"/>
              <a:t>Follow best practices, especially around security – there is no “safety net”</a:t>
            </a:r>
          </a:p>
          <a:p>
            <a:pPr>
              <a:lnSpc>
                <a:spcPct val="100000"/>
              </a:lnSpc>
            </a:pPr>
            <a:r>
              <a:rPr lang="en-AU" noProof="0" dirty="0"/>
              <a:t>Interface of a smart contract is NOT visible from the deployed code</a:t>
            </a:r>
          </a:p>
          <a:p>
            <a:pPr lvl="1">
              <a:lnSpc>
                <a:spcPct val="100000"/>
              </a:lnSpc>
            </a:pPr>
            <a:r>
              <a:rPr lang="en-AU" noProof="0" dirty="0"/>
              <a:t>No requirement of the binary code to have a particular structure</a:t>
            </a:r>
          </a:p>
          <a:p>
            <a:pPr lvl="2">
              <a:lnSpc>
                <a:spcPct val="100000"/>
              </a:lnSpc>
            </a:pPr>
            <a:r>
              <a:rPr lang="en-AU" noProof="0" dirty="0"/>
              <a:t>But Solidity compiler establishes a particular structure</a:t>
            </a:r>
          </a:p>
          <a:p>
            <a:pPr lvl="2">
              <a:lnSpc>
                <a:spcPct val="100000"/>
              </a:lnSpc>
            </a:pPr>
            <a:r>
              <a:rPr lang="en-AU" noProof="0" dirty="0"/>
              <a:t>This structure needs to be known to the caller – i.e., the transaction invoking a smart contract method must be aware of this structure and be constructed accordingly</a:t>
            </a:r>
          </a:p>
          <a:p>
            <a:pPr lvl="1">
              <a:lnSpc>
                <a:spcPct val="100000"/>
              </a:lnSpc>
            </a:pPr>
            <a:r>
              <a:rPr lang="en-AU" noProof="0" dirty="0"/>
              <a:t>Signatures can be guess-extracted (but not necessarily the function names), if the binary code was written in Solidity and compiled with the standard compiler</a:t>
            </a:r>
          </a:p>
          <a:p>
            <a:pPr lvl="2">
              <a:lnSpc>
                <a:spcPct val="100000"/>
              </a:lnSpc>
            </a:pPr>
            <a:r>
              <a:rPr lang="en-AU" noProof="0" dirty="0"/>
              <a:t>Cannot rely on it not becoming known (as always, avoid “security by obfuscation”)</a:t>
            </a:r>
          </a:p>
          <a:p>
            <a:pPr>
              <a:lnSpc>
                <a:spcPct val="100000"/>
              </a:lnSpc>
            </a:pPr>
            <a:r>
              <a:rPr lang="en-AU" noProof="0" dirty="0"/>
              <a:t>Make the code available to the potential users (e.g., open source), or at least the interface</a:t>
            </a:r>
          </a:p>
          <a:p>
            <a:pPr lvl="1">
              <a:lnSpc>
                <a:spcPct val="100000"/>
              </a:lnSpc>
            </a:pPr>
            <a:r>
              <a:rPr lang="en-AU" noProof="0" dirty="0"/>
              <a:t>Many interface standards proposed, e.g., ERC-20 for fungible tokens</a:t>
            </a:r>
          </a:p>
          <a:p>
            <a:pPr>
              <a:lnSpc>
                <a:spcPct val="100000"/>
              </a:lnSpc>
            </a:pPr>
            <a:r>
              <a:rPr lang="en-AU" dirty="0"/>
              <a:t>Always look at the online documentation: Solidity is under very active development and changes are frequent</a:t>
            </a:r>
            <a:endParaRPr lang="en-AU" noProof="0" dirty="0"/>
          </a:p>
          <a:p>
            <a:pPr marL="177800" lvl="1" indent="0">
              <a:buNone/>
            </a:pPr>
            <a:endParaRPr lang="en-AU" noProof="0" dirty="0"/>
          </a:p>
        </p:txBody>
      </p:sp>
      <p:sp>
        <p:nvSpPr>
          <p:cNvPr id="4" name="Foliennummernplatzhalter 3">
            <a:extLst>
              <a:ext uri="{FF2B5EF4-FFF2-40B4-BE49-F238E27FC236}">
                <a16:creationId xmlns:a16="http://schemas.microsoft.com/office/drawing/2014/main" id="{A584848B-A45A-4666-B590-10350DCBAA40}"/>
              </a:ext>
            </a:extLst>
          </p:cNvPr>
          <p:cNvSpPr>
            <a:spLocks noGrp="1"/>
          </p:cNvSpPr>
          <p:nvPr>
            <p:ph type="sldNum" sz="quarter" idx="4"/>
          </p:nvPr>
        </p:nvSpPr>
        <p:spPr/>
        <p:txBody>
          <a:bodyPr/>
          <a:lstStyle/>
          <a:p>
            <a:fld id="{FFF7CBAA-22EA-41CE-9725-C57ED0CEBC27}" type="slidenum">
              <a:rPr lang="en-AU" smtClean="0"/>
              <a:pPr/>
              <a:t>28</a:t>
            </a:fld>
            <a:endParaRPr lang="en-AU" dirty="0"/>
          </a:p>
        </p:txBody>
      </p:sp>
    </p:spTree>
    <p:extLst>
      <p:ext uri="{BB962C8B-B14F-4D97-AF65-F5344CB8AC3E}">
        <p14:creationId xmlns:p14="http://schemas.microsoft.com/office/powerpoint/2010/main" val="105615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63F7-DC83-4012-BFD1-FBC73AFA7898}"/>
              </a:ext>
            </a:extLst>
          </p:cNvPr>
          <p:cNvSpPr>
            <a:spLocks noGrp="1"/>
          </p:cNvSpPr>
          <p:nvPr>
            <p:ph type="title"/>
          </p:nvPr>
        </p:nvSpPr>
        <p:spPr/>
        <p:txBody>
          <a:bodyPr/>
          <a:lstStyle/>
          <a:p>
            <a:r>
              <a:rPr lang="en-US" dirty="0"/>
              <a:t>Summary</a:t>
            </a:r>
            <a:endParaRPr lang="en-DE" dirty="0"/>
          </a:p>
        </p:txBody>
      </p:sp>
      <p:sp>
        <p:nvSpPr>
          <p:cNvPr id="3" name="Content Placeholder 2">
            <a:extLst>
              <a:ext uri="{FF2B5EF4-FFF2-40B4-BE49-F238E27FC236}">
                <a16:creationId xmlns:a16="http://schemas.microsoft.com/office/drawing/2014/main" id="{3A47FB1A-AC4B-4E15-A8C4-67652CEF178E}"/>
              </a:ext>
            </a:extLst>
          </p:cNvPr>
          <p:cNvSpPr>
            <a:spLocks noGrp="1"/>
          </p:cNvSpPr>
          <p:nvPr>
            <p:ph idx="1"/>
          </p:nvPr>
        </p:nvSpPr>
        <p:spPr/>
        <p:txBody>
          <a:bodyPr/>
          <a:lstStyle/>
          <a:p>
            <a:r>
              <a:rPr lang="en-US" dirty="0"/>
              <a:t>Basic concepts of the Ethereum blockchain</a:t>
            </a:r>
          </a:p>
          <a:p>
            <a:r>
              <a:rPr lang="en-US" dirty="0"/>
              <a:t>Principles on smart contract implementation</a:t>
            </a:r>
            <a:endParaRPr lang="en-DE" dirty="0"/>
          </a:p>
        </p:txBody>
      </p:sp>
      <p:sp>
        <p:nvSpPr>
          <p:cNvPr id="4" name="Slide Number Placeholder 3">
            <a:extLst>
              <a:ext uri="{FF2B5EF4-FFF2-40B4-BE49-F238E27FC236}">
                <a16:creationId xmlns:a16="http://schemas.microsoft.com/office/drawing/2014/main" id="{89E27420-9C97-4409-BDFE-5FDAFA5CC846}"/>
              </a:ext>
            </a:extLst>
          </p:cNvPr>
          <p:cNvSpPr>
            <a:spLocks noGrp="1"/>
          </p:cNvSpPr>
          <p:nvPr>
            <p:ph type="sldNum" sz="quarter" idx="4"/>
          </p:nvPr>
        </p:nvSpPr>
        <p:spPr/>
        <p:txBody>
          <a:bodyPr/>
          <a:lstStyle/>
          <a:p>
            <a:fld id="{97F98C0B-273E-428A-ABCF-EBED2BA25188}" type="slidenum">
              <a:rPr lang="en-US" smtClean="0"/>
              <a:t>29</a:t>
            </a:fld>
            <a:endParaRPr lang="en-US"/>
          </a:p>
        </p:txBody>
      </p:sp>
    </p:spTree>
    <p:extLst>
      <p:ext uri="{BB962C8B-B14F-4D97-AF65-F5344CB8AC3E}">
        <p14:creationId xmlns:p14="http://schemas.microsoft.com/office/powerpoint/2010/main" val="269589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591EC2-4227-404F-98A1-1F67BC009166}"/>
              </a:ext>
            </a:extLst>
          </p:cNvPr>
          <p:cNvSpPr>
            <a:spLocks noGrp="1"/>
          </p:cNvSpPr>
          <p:nvPr>
            <p:ph type="ctrTitle"/>
          </p:nvPr>
        </p:nvSpPr>
        <p:spPr/>
        <p:txBody>
          <a:bodyPr>
            <a:normAutofit/>
          </a:bodyPr>
          <a:lstStyle/>
          <a:p>
            <a:r>
              <a:rPr lang="en-AU" sz="4000" dirty="0"/>
              <a:t>Ethereum</a:t>
            </a:r>
          </a:p>
        </p:txBody>
      </p:sp>
    </p:spTree>
    <p:extLst>
      <p:ext uri="{BB962C8B-B14F-4D97-AF65-F5344CB8AC3E}">
        <p14:creationId xmlns:p14="http://schemas.microsoft.com/office/powerpoint/2010/main" val="2456458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Ethereum </a:t>
            </a:r>
            <a:br>
              <a:rPr lang="en-AU" sz="3200" dirty="0"/>
            </a:br>
            <a:r>
              <a:rPr lang="en-AU" sz="3200" dirty="0"/>
              <a:t>&amp; Smart Contract Development</a:t>
            </a:r>
            <a:endParaRPr lang="en-AU" sz="3000" noProof="0" dirty="0"/>
          </a:p>
        </p:txBody>
      </p:sp>
      <p:sp>
        <p:nvSpPr>
          <p:cNvPr id="7" name="Rectangle 3">
            <a:extLst>
              <a:ext uri="{FF2B5EF4-FFF2-40B4-BE49-F238E27FC236}">
                <a16:creationId xmlns:a16="http://schemas.microsoft.com/office/drawing/2014/main" id="{3AA545D9-7949-4B46-961E-B239E26723F6}"/>
              </a:ext>
            </a:extLst>
          </p:cNvPr>
          <p:cNvSpPr txBox="1">
            <a:spLocks noGrp="1" noChangeArrowheads="1"/>
          </p:cNvSpPr>
          <p:nvPr>
            <p:ph type="subTitle" idx="1"/>
          </p:nvPr>
        </p:nvSpPr>
        <p:spPr>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98651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FB9D8E-E7BE-4E1C-824F-4B512E7C199D}"/>
              </a:ext>
            </a:extLst>
          </p:cNvPr>
          <p:cNvSpPr>
            <a:spLocks noGrp="1"/>
          </p:cNvSpPr>
          <p:nvPr>
            <p:ph idx="1"/>
          </p:nvPr>
        </p:nvSpPr>
        <p:spPr/>
        <p:txBody>
          <a:bodyPr/>
          <a:lstStyle/>
          <a:p>
            <a:endParaRPr lang="en-DE" dirty="0"/>
          </a:p>
        </p:txBody>
      </p:sp>
      <p:sp>
        <p:nvSpPr>
          <p:cNvPr id="7" name="Text Placeholder 6"/>
          <p:cNvSpPr>
            <a:spLocks noGrp="1"/>
          </p:cNvSpPr>
          <p:nvPr>
            <p:ph type="body" sz="quarter" idx="10"/>
          </p:nvPr>
        </p:nvSpPr>
        <p:spPr/>
        <p:txBody>
          <a:bodyPr>
            <a:normAutofit fontScale="85000" lnSpcReduction="20000"/>
          </a:bodyPr>
          <a:lstStyle/>
          <a:p>
            <a:r>
              <a:rPr lang="en-AU" noProof="0" dirty="0"/>
              <a:t>Network distribution</a:t>
            </a:r>
          </a:p>
        </p:txBody>
      </p:sp>
      <p:sp>
        <p:nvSpPr>
          <p:cNvPr id="4" name="Title 3"/>
          <p:cNvSpPr>
            <a:spLocks noGrp="1"/>
          </p:cNvSpPr>
          <p:nvPr>
            <p:ph type="title"/>
          </p:nvPr>
        </p:nvSpPr>
        <p:spPr/>
        <p:txBody>
          <a:bodyPr>
            <a:normAutofit fontScale="90000"/>
          </a:bodyPr>
          <a:lstStyle/>
          <a:p>
            <a:r>
              <a:rPr lang="en-AU" noProof="0" dirty="0"/>
              <a:t>Ethereum</a:t>
            </a:r>
          </a:p>
        </p:txBody>
      </p:sp>
      <p:sp>
        <p:nvSpPr>
          <p:cNvPr id="6" name="Foliennummernplatzhalter 5">
            <a:extLst>
              <a:ext uri="{FF2B5EF4-FFF2-40B4-BE49-F238E27FC236}">
                <a16:creationId xmlns:a16="http://schemas.microsoft.com/office/drawing/2014/main" id="{64DFB224-EA34-4201-B62D-DD621A221A2F}"/>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4</a:t>
            </a:fld>
            <a:endParaRPr lang="en-AU" dirty="0"/>
          </a:p>
        </p:txBody>
      </p:sp>
      <p:pic>
        <p:nvPicPr>
          <p:cNvPr id="8" name="Picture 7">
            <a:extLst>
              <a:ext uri="{FF2B5EF4-FFF2-40B4-BE49-F238E27FC236}">
                <a16:creationId xmlns:a16="http://schemas.microsoft.com/office/drawing/2014/main" id="{F7D17C70-7B76-479C-B845-BF187C0DB9CD}"/>
              </a:ext>
            </a:extLst>
          </p:cNvPr>
          <p:cNvPicPr>
            <a:picLocks noChangeAspect="1"/>
          </p:cNvPicPr>
          <p:nvPr/>
        </p:nvPicPr>
        <p:blipFill>
          <a:blip r:embed="rId3"/>
          <a:stretch>
            <a:fillRect/>
          </a:stretch>
        </p:blipFill>
        <p:spPr>
          <a:xfrm>
            <a:off x="648000" y="1266592"/>
            <a:ext cx="6203731" cy="3875324"/>
          </a:xfrm>
          <a:prstGeom prst="rect">
            <a:avLst/>
          </a:prstGeom>
        </p:spPr>
      </p:pic>
      <p:sp>
        <p:nvSpPr>
          <p:cNvPr id="9" name="Rectangle 8">
            <a:extLst>
              <a:ext uri="{FF2B5EF4-FFF2-40B4-BE49-F238E27FC236}">
                <a16:creationId xmlns:a16="http://schemas.microsoft.com/office/drawing/2014/main" id="{B9B7D4CA-2260-4443-8B23-33FCAFE75448}"/>
              </a:ext>
            </a:extLst>
          </p:cNvPr>
          <p:cNvSpPr/>
          <p:nvPr/>
        </p:nvSpPr>
        <p:spPr>
          <a:xfrm>
            <a:off x="6902555" y="4634085"/>
            <a:ext cx="1593445" cy="461665"/>
          </a:xfrm>
          <a:prstGeom prst="rect">
            <a:avLst/>
          </a:prstGeom>
        </p:spPr>
        <p:txBody>
          <a:bodyPr wrap="square">
            <a:spAutoFit/>
          </a:bodyPr>
          <a:lstStyle/>
          <a:p>
            <a:r>
              <a:rPr lang="en-US" sz="800" b="1" dirty="0"/>
              <a:t>Source: </a:t>
            </a:r>
            <a:r>
              <a:rPr lang="en-DE" sz="800" b="1" dirty="0"/>
              <a:t>https://www.ethernodes.org/countries</a:t>
            </a:r>
          </a:p>
        </p:txBody>
      </p:sp>
    </p:spTree>
    <p:extLst>
      <p:ext uri="{BB962C8B-B14F-4D97-AF65-F5344CB8AC3E}">
        <p14:creationId xmlns:p14="http://schemas.microsoft.com/office/powerpoint/2010/main" val="1291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85000" lnSpcReduction="20000"/>
          </a:bodyPr>
          <a:lstStyle/>
          <a:p>
            <a:r>
              <a:rPr lang="en-AU" noProof="0" dirty="0"/>
              <a:t>Exchange rate</a:t>
            </a:r>
          </a:p>
        </p:txBody>
      </p:sp>
      <p:sp>
        <p:nvSpPr>
          <p:cNvPr id="4" name="Title 3"/>
          <p:cNvSpPr>
            <a:spLocks noGrp="1"/>
          </p:cNvSpPr>
          <p:nvPr>
            <p:ph type="title"/>
          </p:nvPr>
        </p:nvSpPr>
        <p:spPr/>
        <p:txBody>
          <a:bodyPr>
            <a:normAutofit fontScale="90000"/>
          </a:bodyPr>
          <a:lstStyle/>
          <a:p>
            <a:r>
              <a:rPr lang="en-AU" noProof="0" dirty="0"/>
              <a:t>Ethereum</a:t>
            </a:r>
          </a:p>
        </p:txBody>
      </p:sp>
      <p:sp>
        <p:nvSpPr>
          <p:cNvPr id="12" name="Foliennummernplatzhalter 11">
            <a:extLst>
              <a:ext uri="{FF2B5EF4-FFF2-40B4-BE49-F238E27FC236}">
                <a16:creationId xmlns:a16="http://schemas.microsoft.com/office/drawing/2014/main" id="{03AB9EBF-F25D-4598-9C5D-888ECB11E10C}"/>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5</a:t>
            </a:fld>
            <a:endParaRPr lang="en-AU" dirty="0"/>
          </a:p>
        </p:txBody>
      </p:sp>
      <p:sp>
        <p:nvSpPr>
          <p:cNvPr id="8" name="Rectangle 7"/>
          <p:cNvSpPr/>
          <p:nvPr/>
        </p:nvSpPr>
        <p:spPr>
          <a:xfrm>
            <a:off x="1776646" y="4616128"/>
            <a:ext cx="1988045" cy="230832"/>
          </a:xfrm>
          <a:prstGeom prst="rect">
            <a:avLst/>
          </a:prstGeom>
        </p:spPr>
        <p:txBody>
          <a:bodyPr wrap="none">
            <a:spAutoFit/>
          </a:bodyPr>
          <a:lstStyle/>
          <a:p>
            <a:r>
              <a:rPr lang="en-US" sz="900" b="1" i="1" dirty="0"/>
              <a:t>Source: etherscan.io/chart/etherprice</a:t>
            </a:r>
          </a:p>
        </p:txBody>
      </p:sp>
      <p:sp>
        <p:nvSpPr>
          <p:cNvPr id="2" name="TextBox 1"/>
          <p:cNvSpPr txBox="1"/>
          <p:nvPr/>
        </p:nvSpPr>
        <p:spPr>
          <a:xfrm>
            <a:off x="358923" y="2003455"/>
            <a:ext cx="1313180" cy="416396"/>
          </a:xfrm>
          <a:prstGeom prst="rect">
            <a:avLst/>
          </a:prstGeom>
          <a:noFill/>
        </p:spPr>
        <p:txBody>
          <a:bodyPr wrap="none" rtlCol="0">
            <a:spAutoFit/>
          </a:bodyPr>
          <a:lstStyle/>
          <a:p>
            <a:r>
              <a:rPr lang="en-US" sz="1053" dirty="0"/>
              <a:t>Lowest price: $0.05</a:t>
            </a:r>
          </a:p>
          <a:p>
            <a:r>
              <a:rPr lang="en-US" sz="1053" dirty="0"/>
              <a:t>Highest price: $2517</a:t>
            </a:r>
            <a:endParaRPr lang="en-AU" sz="1053" dirty="0"/>
          </a:p>
        </p:txBody>
      </p:sp>
      <p:pic>
        <p:nvPicPr>
          <p:cNvPr id="5" name="Picture 4">
            <a:extLst>
              <a:ext uri="{FF2B5EF4-FFF2-40B4-BE49-F238E27FC236}">
                <a16:creationId xmlns:a16="http://schemas.microsoft.com/office/drawing/2014/main" id="{55E973AC-6C8A-46A3-AB1A-F015482F3094}"/>
              </a:ext>
            </a:extLst>
          </p:cNvPr>
          <p:cNvPicPr>
            <a:picLocks noChangeAspect="1"/>
          </p:cNvPicPr>
          <p:nvPr/>
        </p:nvPicPr>
        <p:blipFill>
          <a:blip r:embed="rId3"/>
          <a:stretch>
            <a:fillRect/>
          </a:stretch>
        </p:blipFill>
        <p:spPr>
          <a:xfrm>
            <a:off x="1672103" y="1504715"/>
            <a:ext cx="7187488" cy="3030545"/>
          </a:xfrm>
          <a:prstGeom prst="rect">
            <a:avLst/>
          </a:prstGeom>
        </p:spPr>
      </p:pic>
    </p:spTree>
    <p:extLst>
      <p:ext uri="{BB962C8B-B14F-4D97-AF65-F5344CB8AC3E}">
        <p14:creationId xmlns:p14="http://schemas.microsoft.com/office/powerpoint/2010/main" val="400530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AU" noProof="0" dirty="0"/>
              <a:t>Shorter inter-block time: 13-15 seconds  (Bitcoin: 10 </a:t>
            </a:r>
            <a:r>
              <a:rPr lang="en-AU" altLang="zh-CN" noProof="0" dirty="0"/>
              <a:t>mins</a:t>
            </a:r>
            <a:r>
              <a:rPr lang="en-AU" noProof="0" dirty="0"/>
              <a:t>) </a:t>
            </a:r>
          </a:p>
          <a:p>
            <a:pPr lvl="1"/>
            <a:r>
              <a:rPr lang="en-AU" noProof="0" dirty="0"/>
              <a:t>The Ethereum inter-block time is significantly shorter than Bitcoin’s, typically meaning transactions are recorded and executed a lot faster on the Ethereum blockchain </a:t>
            </a:r>
          </a:p>
          <a:p>
            <a:pPr lvl="1"/>
            <a:r>
              <a:rPr lang="en-AU" noProof="0" dirty="0"/>
              <a:t>According to median values, Ethereum appends a new block to its data structure every 13-15 seconds</a:t>
            </a:r>
          </a:p>
          <a:p>
            <a:r>
              <a:rPr lang="en-AU" noProof="0" dirty="0"/>
              <a:t>Smaller blocks</a:t>
            </a:r>
          </a:p>
          <a:p>
            <a:pPr lvl="1"/>
            <a:r>
              <a:rPr lang="en-AU" noProof="0" dirty="0"/>
              <a:t>Gas limit per block - block size limits complexity of transactions</a:t>
            </a:r>
          </a:p>
          <a:p>
            <a:pPr lvl="1"/>
            <a:r>
              <a:rPr lang="en-AU" noProof="0" dirty="0"/>
              <a:t>At most 595 transactions in a block (Bitcoin: 1,500 </a:t>
            </a:r>
            <a:r>
              <a:rPr lang="en-AU" noProof="0" dirty="0" err="1"/>
              <a:t>txs</a:t>
            </a:r>
            <a:r>
              <a:rPr lang="en-AU" noProof="0" dirty="0"/>
              <a:t>/block)</a:t>
            </a:r>
          </a:p>
          <a:p>
            <a:pPr lvl="2"/>
            <a:r>
              <a:rPr lang="en-AU" noProof="0" dirty="0"/>
              <a:t>Currently maximum block size is around 12,500,000 gas</a:t>
            </a:r>
          </a:p>
          <a:p>
            <a:pPr lvl="2"/>
            <a:r>
              <a:rPr lang="en-AU" noProof="0" dirty="0"/>
              <a:t>Basic transactions have a complexity of 21,000 gas</a:t>
            </a:r>
          </a:p>
          <a:p>
            <a:pPr lvl="1"/>
            <a:r>
              <a:rPr lang="en-AU" noProof="0" dirty="0"/>
              <a:t>Most blocks </a:t>
            </a:r>
            <a:r>
              <a:rPr lang="en-AU" noProof="0"/>
              <a:t>are approx. 5 KB (</a:t>
            </a:r>
            <a:r>
              <a:rPr lang="en-AU" noProof="0" dirty="0"/>
              <a:t>Bitcoin: 1 MB)</a:t>
            </a:r>
          </a:p>
          <a:p>
            <a:endParaRPr lang="en-AU" noProof="0" dirty="0"/>
          </a:p>
        </p:txBody>
      </p:sp>
      <p:sp>
        <p:nvSpPr>
          <p:cNvPr id="7" name="Text Placeholder 6"/>
          <p:cNvSpPr>
            <a:spLocks noGrp="1"/>
          </p:cNvSpPr>
          <p:nvPr>
            <p:ph type="body" sz="quarter" idx="10"/>
          </p:nvPr>
        </p:nvSpPr>
        <p:spPr/>
        <p:txBody>
          <a:bodyPr>
            <a:normAutofit fontScale="85000" lnSpcReduction="20000"/>
          </a:bodyPr>
          <a:lstStyle/>
          <a:p>
            <a:r>
              <a:rPr lang="en-AU" noProof="0" dirty="0"/>
              <a:t>Proof of Work - </a:t>
            </a:r>
            <a:r>
              <a:rPr lang="en-AU" noProof="0" dirty="0" err="1"/>
              <a:t>Ethash</a:t>
            </a:r>
            <a:endParaRPr lang="en-AU" noProof="0" dirty="0"/>
          </a:p>
        </p:txBody>
      </p:sp>
      <p:sp>
        <p:nvSpPr>
          <p:cNvPr id="4" name="Title 3"/>
          <p:cNvSpPr>
            <a:spLocks noGrp="1"/>
          </p:cNvSpPr>
          <p:nvPr>
            <p:ph type="title"/>
          </p:nvPr>
        </p:nvSpPr>
        <p:spPr/>
        <p:txBody>
          <a:bodyPr>
            <a:normAutofit fontScale="90000"/>
          </a:bodyPr>
          <a:lstStyle/>
          <a:p>
            <a:r>
              <a:rPr lang="en-AU" noProof="0" dirty="0"/>
              <a:t>Ethereum</a:t>
            </a:r>
          </a:p>
        </p:txBody>
      </p:sp>
      <p:sp>
        <p:nvSpPr>
          <p:cNvPr id="5" name="Foliennummernplatzhalter 4">
            <a:extLst>
              <a:ext uri="{FF2B5EF4-FFF2-40B4-BE49-F238E27FC236}">
                <a16:creationId xmlns:a16="http://schemas.microsoft.com/office/drawing/2014/main" id="{BEBCAE42-A267-4F22-9CB6-0F06EBB87012}"/>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6</a:t>
            </a:fld>
            <a:endParaRPr lang="en-AU" dirty="0"/>
          </a:p>
        </p:txBody>
      </p:sp>
    </p:spTree>
    <p:extLst>
      <p:ext uri="{BB962C8B-B14F-4D97-AF65-F5344CB8AC3E}">
        <p14:creationId xmlns:p14="http://schemas.microsoft.com/office/powerpoint/2010/main" val="35001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AU" noProof="0" dirty="0"/>
              <a:t>Ethereum’s inter-block time is not hugely longer than block propagation time around the globe</a:t>
            </a:r>
          </a:p>
          <a:p>
            <a:pPr lvl="1"/>
            <a:r>
              <a:rPr lang="en-AU" noProof="0" dirty="0"/>
              <a:t>Much more likely that multiple competing blocks are created at a similar time</a:t>
            </a:r>
          </a:p>
          <a:p>
            <a:r>
              <a:rPr lang="en-AU" noProof="0" dirty="0"/>
              <a:t>GHOST protocol </a:t>
            </a:r>
            <a:r>
              <a:rPr lang="en-AU" dirty="0"/>
              <a:t>(Greedy Heaviest Observed Subtree)</a:t>
            </a:r>
            <a:endParaRPr lang="en-AU" noProof="0" dirty="0"/>
          </a:p>
          <a:p>
            <a:pPr lvl="1"/>
            <a:r>
              <a:rPr lang="en-AU" noProof="0" dirty="0"/>
              <a:t>The heaviest chain wins and uncles contribute to the weight</a:t>
            </a:r>
          </a:p>
          <a:p>
            <a:pPr lvl="1"/>
            <a:r>
              <a:rPr lang="en-AU" noProof="0" dirty="0"/>
              <a:t>Miners of uncle blocks receive 87.5% of a standard block reward</a:t>
            </a:r>
          </a:p>
          <a:p>
            <a:pPr lvl="1"/>
            <a:r>
              <a:rPr lang="en-AU" noProof="0" dirty="0"/>
              <a:t>For every uncle included in the block, the miner gains an additional 3.125% and increases the weight of the chain including the block</a:t>
            </a:r>
          </a:p>
        </p:txBody>
      </p:sp>
      <p:sp>
        <p:nvSpPr>
          <p:cNvPr id="7" name="Text Placeholder 6"/>
          <p:cNvSpPr>
            <a:spLocks noGrp="1"/>
          </p:cNvSpPr>
          <p:nvPr>
            <p:ph type="body" sz="quarter" idx="10"/>
          </p:nvPr>
        </p:nvSpPr>
        <p:spPr/>
        <p:txBody>
          <a:bodyPr>
            <a:normAutofit fontScale="85000" lnSpcReduction="20000"/>
          </a:bodyPr>
          <a:lstStyle/>
          <a:p>
            <a:r>
              <a:rPr lang="en-AU" noProof="0" dirty="0"/>
              <a:t>Ethereum Protocol</a:t>
            </a:r>
          </a:p>
        </p:txBody>
      </p:sp>
      <p:sp>
        <p:nvSpPr>
          <p:cNvPr id="4" name="Title 3"/>
          <p:cNvSpPr>
            <a:spLocks noGrp="1"/>
          </p:cNvSpPr>
          <p:nvPr>
            <p:ph type="title"/>
          </p:nvPr>
        </p:nvSpPr>
        <p:spPr/>
        <p:txBody>
          <a:bodyPr>
            <a:normAutofit fontScale="90000"/>
          </a:bodyPr>
          <a:lstStyle/>
          <a:p>
            <a:r>
              <a:rPr lang="en-AU" noProof="0" dirty="0"/>
              <a:t>Ethereum</a:t>
            </a:r>
          </a:p>
        </p:txBody>
      </p:sp>
      <p:sp>
        <p:nvSpPr>
          <p:cNvPr id="8" name="Foliennummernplatzhalter 7">
            <a:extLst>
              <a:ext uri="{FF2B5EF4-FFF2-40B4-BE49-F238E27FC236}">
                <a16:creationId xmlns:a16="http://schemas.microsoft.com/office/drawing/2014/main" id="{478BEB91-A075-41D7-AE6C-D1F00FF69A5C}"/>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7</a:t>
            </a:fld>
            <a:endParaRPr lang="en-AU" dirty="0"/>
          </a:p>
        </p:txBody>
      </p:sp>
      <p:pic>
        <p:nvPicPr>
          <p:cNvPr id="2" name="Picture 1"/>
          <p:cNvPicPr>
            <a:picLocks noChangeAspect="1"/>
          </p:cNvPicPr>
          <p:nvPr/>
        </p:nvPicPr>
        <p:blipFill>
          <a:blip r:embed="rId3"/>
          <a:stretch>
            <a:fillRect/>
          </a:stretch>
        </p:blipFill>
        <p:spPr>
          <a:xfrm>
            <a:off x="4667249" y="3254676"/>
            <a:ext cx="4309304" cy="1913161"/>
          </a:xfrm>
          <a:prstGeom prst="rect">
            <a:avLst/>
          </a:prstGeom>
        </p:spPr>
      </p:pic>
      <p:sp>
        <p:nvSpPr>
          <p:cNvPr id="9" name="Content Placeholder 5"/>
          <p:cNvSpPr txBox="1">
            <a:spLocks/>
          </p:cNvSpPr>
          <p:nvPr/>
        </p:nvSpPr>
        <p:spPr>
          <a:xfrm>
            <a:off x="648000" y="3584757"/>
            <a:ext cx="4092549" cy="1668488"/>
          </a:xfrm>
          <a:prstGeom prst="rect">
            <a:avLst/>
          </a:prstGeom>
        </p:spPr>
        <p:txBody>
          <a:bodyPr vert="horz" lIns="91440" tIns="45720" rIns="91440" bIns="45720" rtlCol="0">
            <a:normAutofit lnSpcReduction="10000"/>
          </a:bodyPr>
          <a:lstStyle>
            <a:lvl1pPr marL="177800" indent="-177800" algn="l" defTabSz="761902" rtl="0" eaLnBrk="1" latinLnBrk="0" hangingPunct="1">
              <a:lnSpc>
                <a:spcPct val="90000"/>
              </a:lnSpc>
              <a:spcBef>
                <a:spcPts val="833"/>
              </a:spcBef>
              <a:buClr>
                <a:schemeClr val="accent1"/>
              </a:buClr>
              <a:buFont typeface="Arial" panose="020B0604020202020204" pitchFamily="34" charset="0"/>
              <a:buChar char="•"/>
              <a:defRPr sz="2000" kern="1200">
                <a:solidFill>
                  <a:schemeClr val="tx1"/>
                </a:solidFill>
                <a:latin typeface="+mn-lt"/>
                <a:ea typeface="+mn-ea"/>
                <a:cs typeface="+mn-cs"/>
              </a:defRPr>
            </a:lvl1pPr>
            <a:lvl2pPr marL="360363" indent="-182563" algn="l" defTabSz="761902" rtl="0" eaLnBrk="1" latinLnBrk="0" hangingPunct="1">
              <a:lnSpc>
                <a:spcPct val="90000"/>
              </a:lnSpc>
              <a:spcBef>
                <a:spcPts val="417"/>
              </a:spcBef>
              <a:buClr>
                <a:schemeClr val="accent1"/>
              </a:buClr>
              <a:buFont typeface="TheSansB W3 Light" panose="020B0302050302020203" pitchFamily="34" charset="0"/>
              <a:buChar char="-"/>
              <a:defRPr sz="1800" kern="1200">
                <a:solidFill>
                  <a:schemeClr val="tx1"/>
                </a:solidFill>
                <a:latin typeface="+mn-lt"/>
                <a:ea typeface="+mn-ea"/>
                <a:cs typeface="+mn-cs"/>
              </a:defRPr>
            </a:lvl2pPr>
            <a:lvl3pPr marL="497700" indent="-139860" algn="l" defTabSz="761902" rtl="0" eaLnBrk="1" latinLnBrk="0" hangingPunct="1">
              <a:lnSpc>
                <a:spcPct val="90000"/>
              </a:lnSpc>
              <a:spcBef>
                <a:spcPts val="417"/>
              </a:spcBef>
              <a:buClr>
                <a:schemeClr val="accent1"/>
              </a:buClr>
              <a:buFont typeface="Arial" panose="020B0604020202020204" pitchFamily="34" charset="0"/>
              <a:buChar char="•"/>
              <a:defRPr sz="1600" kern="1200">
                <a:solidFill>
                  <a:schemeClr val="tx1"/>
                </a:solidFill>
                <a:latin typeface="+mn-lt"/>
                <a:ea typeface="+mn-ea"/>
                <a:cs typeface="+mn-cs"/>
              </a:defRPr>
            </a:lvl3pPr>
            <a:lvl4pPr marL="637559" indent="-139860" algn="l" defTabSz="761902" rtl="0" eaLnBrk="1" latinLnBrk="0" hangingPunct="1">
              <a:lnSpc>
                <a:spcPct val="90000"/>
              </a:lnSpc>
              <a:spcBef>
                <a:spcPts val="417"/>
              </a:spcBef>
              <a:buClr>
                <a:schemeClr val="accent1"/>
              </a:buClr>
              <a:buFont typeface="Arial" panose="020B0604020202020204" pitchFamily="34" charset="0"/>
              <a:buChar char="•"/>
              <a:defRPr sz="1500" kern="1200">
                <a:solidFill>
                  <a:schemeClr val="tx1"/>
                </a:solidFill>
                <a:latin typeface="+mn-lt"/>
                <a:ea typeface="+mn-ea"/>
                <a:cs typeface="+mn-cs"/>
              </a:defRPr>
            </a:lvl4pPr>
            <a:lvl5pPr marL="1047616" indent="-222222" algn="l" defTabSz="761902" rtl="0" eaLnBrk="1" latinLnBrk="0" hangingPunct="1">
              <a:lnSpc>
                <a:spcPct val="90000"/>
              </a:lnSpc>
              <a:spcBef>
                <a:spcPts val="417"/>
              </a:spcBef>
              <a:buClr>
                <a:schemeClr val="accent1"/>
              </a:buClr>
              <a:buFont typeface="Arial" panose="020B0604020202020204" pitchFamily="34" charset="0"/>
              <a:buChar char="•"/>
              <a:defRPr sz="1400" kern="1200">
                <a:solidFill>
                  <a:schemeClr val="tx1"/>
                </a:solidFill>
                <a:latin typeface="+mn-lt"/>
                <a:ea typeface="+mn-ea"/>
                <a:cs typeface="+mn-cs"/>
              </a:defRPr>
            </a:lvl5pPr>
            <a:lvl6pPr marL="2095231" indent="-190475" algn="l" defTabSz="761902"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182" indent="-190475" algn="l" defTabSz="761902"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133" indent="-190475" algn="l" defTabSz="761902"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084" indent="-190475" algn="l" defTabSz="761902"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de-DE" dirty="0"/>
              <a:t>Ethereum uses 3 Merkle trees, one each for integrity of:</a:t>
            </a:r>
            <a:endParaRPr lang="en-AU" dirty="0"/>
          </a:p>
          <a:p>
            <a:pPr lvl="1"/>
            <a:r>
              <a:rPr lang="de-DE" dirty="0"/>
              <a:t>State (account balances, data stored, etc.)</a:t>
            </a:r>
          </a:p>
          <a:p>
            <a:pPr lvl="1"/>
            <a:r>
              <a:rPr lang="de-DE" dirty="0"/>
              <a:t>Transactions</a:t>
            </a:r>
          </a:p>
          <a:p>
            <a:pPr lvl="1"/>
            <a:r>
              <a:rPr lang="de-DE" dirty="0"/>
              <a:t>Receipts (effects of transactions)</a:t>
            </a:r>
            <a:endParaRPr lang="en-AU" dirty="0"/>
          </a:p>
          <a:p>
            <a:endParaRPr lang="en-AU" dirty="0"/>
          </a:p>
        </p:txBody>
      </p:sp>
    </p:spTree>
    <p:extLst>
      <p:ext uri="{BB962C8B-B14F-4D97-AF65-F5344CB8AC3E}">
        <p14:creationId xmlns:p14="http://schemas.microsoft.com/office/powerpoint/2010/main" val="320905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795830" y="1537418"/>
            <a:ext cx="8323167" cy="2981305"/>
          </a:xfrm>
          <a:prstGeom prst="rect">
            <a:avLst/>
          </a:prstGeom>
        </p:spPr>
      </p:pic>
      <p:sp>
        <p:nvSpPr>
          <p:cNvPr id="7" name="Text Placeholder 6"/>
          <p:cNvSpPr>
            <a:spLocks noGrp="1"/>
          </p:cNvSpPr>
          <p:nvPr>
            <p:ph type="body" sz="quarter" idx="10"/>
          </p:nvPr>
        </p:nvSpPr>
        <p:spPr/>
        <p:txBody>
          <a:bodyPr>
            <a:normAutofit fontScale="85000" lnSpcReduction="20000"/>
          </a:bodyPr>
          <a:lstStyle/>
          <a:p>
            <a:r>
              <a:rPr lang="en-AU" noProof="0" dirty="0"/>
              <a:t>Transactions Lifecycle</a:t>
            </a:r>
          </a:p>
        </p:txBody>
      </p:sp>
      <p:sp>
        <p:nvSpPr>
          <p:cNvPr id="4" name="Title 3"/>
          <p:cNvSpPr>
            <a:spLocks noGrp="1"/>
          </p:cNvSpPr>
          <p:nvPr>
            <p:ph type="title"/>
          </p:nvPr>
        </p:nvSpPr>
        <p:spPr/>
        <p:txBody>
          <a:bodyPr>
            <a:normAutofit fontScale="90000"/>
          </a:bodyPr>
          <a:lstStyle/>
          <a:p>
            <a:r>
              <a:rPr lang="en-AU" noProof="0" dirty="0"/>
              <a:t>Ethereum</a:t>
            </a:r>
          </a:p>
        </p:txBody>
      </p:sp>
      <p:sp>
        <p:nvSpPr>
          <p:cNvPr id="2" name="Foliennummernplatzhalter 1">
            <a:extLst>
              <a:ext uri="{FF2B5EF4-FFF2-40B4-BE49-F238E27FC236}">
                <a16:creationId xmlns:a16="http://schemas.microsoft.com/office/drawing/2014/main" id="{F9295D8E-FC51-4B2D-9A10-D6FAA6E1E0D7}"/>
              </a:ext>
            </a:extLst>
          </p:cNvPr>
          <p:cNvSpPr>
            <a:spLocks noGrp="1"/>
          </p:cNvSpPr>
          <p:nvPr>
            <p:ph type="sldNum" sz="quarter" idx="4294967295"/>
          </p:nvPr>
        </p:nvSpPr>
        <p:spPr>
          <a:xfrm>
            <a:off x="7086600" y="5368925"/>
            <a:ext cx="2057400" cy="225425"/>
          </a:xfrm>
        </p:spPr>
        <p:txBody>
          <a:bodyPr/>
          <a:lstStyle/>
          <a:p>
            <a:fld id="{FFF7CBAA-22EA-41CE-9725-C57ED0CEBC27}" type="slidenum">
              <a:rPr lang="en-AU" smtClean="0"/>
              <a:pPr/>
              <a:t>8</a:t>
            </a:fld>
            <a:endParaRPr lang="en-AU" dirty="0"/>
          </a:p>
        </p:txBody>
      </p:sp>
    </p:spTree>
    <p:extLst>
      <p:ext uri="{BB962C8B-B14F-4D97-AF65-F5344CB8AC3E}">
        <p14:creationId xmlns:p14="http://schemas.microsoft.com/office/powerpoint/2010/main" val="292603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Reflect on the lifecycle: what could go wrong?</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827761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4647</Words>
  <Application>Microsoft Office PowerPoint</Application>
  <PresentationFormat>On-screen Show (16:10)</PresentationFormat>
  <Paragraphs>469</Paragraphs>
  <Slides>30</Slides>
  <Notes>11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等线</vt:lpstr>
      <vt:lpstr>Arial</vt:lpstr>
      <vt:lpstr>Calibri</vt:lpstr>
      <vt:lpstr>Consolas</vt:lpstr>
      <vt:lpstr>TheSansB W3 Light</vt:lpstr>
      <vt:lpstr>Times New Roman</vt:lpstr>
      <vt:lpstr>Wingdings</vt:lpstr>
      <vt:lpstr>Technische Universität Berlin | PowerPoint Master</vt:lpstr>
      <vt:lpstr>Ethereum  &amp; Smart Contract Development</vt:lpstr>
      <vt:lpstr>What will you learn today?</vt:lpstr>
      <vt:lpstr>Ethereum</vt:lpstr>
      <vt:lpstr>Ethereum</vt:lpstr>
      <vt:lpstr>Ethereum</vt:lpstr>
      <vt:lpstr>Ethereum</vt:lpstr>
      <vt:lpstr>Ethereum</vt:lpstr>
      <vt:lpstr>Ethereum</vt:lpstr>
      <vt:lpstr>Student Task</vt:lpstr>
      <vt:lpstr>Ethereum</vt:lpstr>
      <vt:lpstr>Reads and Writes on Ethereum</vt:lpstr>
      <vt:lpstr>Ethereum</vt:lpstr>
      <vt:lpstr>Student Task</vt:lpstr>
      <vt:lpstr>Ethereum</vt:lpstr>
      <vt:lpstr>Ethereum</vt:lpstr>
      <vt:lpstr>Smart Contract Development</vt:lpstr>
      <vt:lpstr>Recap: Dapps and Smart Contracts </vt:lpstr>
      <vt:lpstr>Smart Contracts in general</vt:lpstr>
      <vt:lpstr>General remarks about developing smart contracts</vt:lpstr>
      <vt:lpstr>Smart Contract Development in Ethereum</vt:lpstr>
      <vt:lpstr>Solidity</vt:lpstr>
      <vt:lpstr>Solidity</vt:lpstr>
      <vt:lpstr>Solidity</vt:lpstr>
      <vt:lpstr>Solidity</vt:lpstr>
      <vt:lpstr>Solidity</vt:lpstr>
      <vt:lpstr>Solidity</vt:lpstr>
      <vt:lpstr>Solidity</vt:lpstr>
      <vt:lpstr>General principles for Ethereum smart contracts</vt:lpstr>
      <vt:lpstr>Summary</vt:lpstr>
      <vt:lpstr>Ethereum  &amp; Smart Contract Development</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Ingo Weber</cp:lastModifiedBy>
  <cp:revision>936</cp:revision>
  <cp:lastPrinted>2019-02-25T03:22:03Z</cp:lastPrinted>
  <dcterms:created xsi:type="dcterms:W3CDTF">2018-09-03T00:08:13Z</dcterms:created>
  <dcterms:modified xsi:type="dcterms:W3CDTF">2021-08-12T09:10:43Z</dcterms:modified>
</cp:coreProperties>
</file>