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7" r:id="rId1"/>
  </p:sldMasterIdLst>
  <p:notesMasterIdLst>
    <p:notesMasterId r:id="rId14"/>
  </p:notesMasterIdLst>
  <p:handoutMasterIdLst>
    <p:handoutMasterId r:id="rId15"/>
  </p:handoutMasterIdLst>
  <p:sldIdLst>
    <p:sldId id="359" r:id="rId2"/>
    <p:sldId id="970" r:id="rId3"/>
    <p:sldId id="971" r:id="rId4"/>
    <p:sldId id="972" r:id="rId5"/>
    <p:sldId id="974" r:id="rId6"/>
    <p:sldId id="973" r:id="rId7"/>
    <p:sldId id="976" r:id="rId8"/>
    <p:sldId id="977" r:id="rId9"/>
    <p:sldId id="978" r:id="rId10"/>
    <p:sldId id="979" r:id="rId11"/>
    <p:sldId id="975" r:id="rId12"/>
    <p:sldId id="980" r:id="rId13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B787"/>
    <a:srgbClr val="00A9CE"/>
    <a:srgbClr val="FFFFFF"/>
    <a:srgbClr val="43C2CC"/>
    <a:srgbClr val="007B96"/>
    <a:srgbClr val="026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7" autoAdjust="0"/>
    <p:restoredTop sz="83001" autoAdjust="0"/>
  </p:normalViewPr>
  <p:slideViewPr>
    <p:cSldViewPr snapToGrid="0">
      <p:cViewPr varScale="1">
        <p:scale>
          <a:sx n="104" d="100"/>
          <a:sy n="104" d="100"/>
        </p:scale>
        <p:origin x="308" y="68"/>
      </p:cViewPr>
      <p:guideLst/>
    </p:cSldViewPr>
  </p:slideViewPr>
  <p:outlineViewPr>
    <p:cViewPr>
      <p:scale>
        <a:sx n="33" d="100"/>
        <a:sy n="33" d="100"/>
      </p:scale>
      <p:origin x="0" y="-6905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2680"/>
    </p:cViewPr>
  </p:sorterViewPr>
  <p:notesViewPr>
    <p:cSldViewPr snapToGrid="0" showGuides="1">
      <p:cViewPr varScale="1">
        <p:scale>
          <a:sx n="80" d="100"/>
          <a:sy n="80" d="100"/>
        </p:scale>
        <p:origin x="2428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BC77-116B-4DD9-9558-E808B2DB27E4}" type="datetimeFigureOut">
              <a:rPr lang="en-AU" smtClean="0"/>
              <a:t>12/08/2021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DF91E-843B-4E63-BBA0-060A7767A4C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8161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952AD-A3AF-4587-90FE-72F445800AAE}" type="datetimeFigureOut">
              <a:rPr lang="en-AU" smtClean="0"/>
              <a:t>12/08/2021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C9F81-DB2C-42C9-B6F6-C5F374D31FE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662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6896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/>
              <a:t>and make sure your Nodejs files (Step 7) are located in this folder when you execute them</a:t>
            </a:r>
            <a:endParaRPr lang="en-DE" sz="900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2782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960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2357822"/>
            <a:ext cx="5063046" cy="1910434"/>
          </a:xfrm>
        </p:spPr>
        <p:txBody>
          <a:bodyPr anchor="t">
            <a:normAutofit/>
          </a:bodyPr>
          <a:lstStyle>
            <a:lvl1pPr algn="l">
              <a:defRPr sz="3200"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4502034"/>
            <a:ext cx="8035200" cy="65972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24CE11F-8AFC-46C7-ADA1-33DFCEA3E511}"/>
              </a:ext>
            </a:extLst>
          </p:cNvPr>
          <p:cNvSpPr/>
          <p:nvPr userDrawn="1"/>
        </p:nvSpPr>
        <p:spPr bwMode="auto">
          <a:xfrm>
            <a:off x="0" y="2"/>
            <a:ext cx="595309" cy="2275876"/>
          </a:xfrm>
          <a:prstGeom prst="rect">
            <a:avLst/>
          </a:prstGeom>
          <a:solidFill>
            <a:srgbClr val="C50E1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B92486F8-C720-4BE1-933E-699878A306A5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648000" y="5256000"/>
            <a:ext cx="803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/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C1274533-273C-4384-9661-F2AACF1EC5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245" y="0"/>
            <a:ext cx="2782955" cy="3627438"/>
          </a:xfrm>
          <a:prstGeom prst="rect">
            <a:avLst/>
          </a:prstGeom>
        </p:spPr>
      </p:pic>
      <p:sp>
        <p:nvSpPr>
          <p:cNvPr id="12" name="Line 8">
            <a:extLst>
              <a:ext uri="{FF2B5EF4-FFF2-40B4-BE49-F238E27FC236}">
                <a16:creationId xmlns:a16="http://schemas.microsoft.com/office/drawing/2014/main" id="{E698EC1D-61F7-4462-BDF9-B30D251FEC41}"/>
              </a:ext>
            </a:extLst>
          </p:cNvPr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648000" y="2271600"/>
            <a:ext cx="5063046" cy="1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45A93-2278-4E94-8AD7-E4FD0393935D}"/>
              </a:ext>
            </a:extLst>
          </p:cNvPr>
          <p:cNvSpPr txBox="1"/>
          <p:nvPr userDrawn="1"/>
        </p:nvSpPr>
        <p:spPr>
          <a:xfrm>
            <a:off x="648000" y="997349"/>
            <a:ext cx="5063046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600" dirty="0"/>
              <a:t>Software Architecture for Blockchain Applications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561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684CF-A522-4762-81FE-7268A18C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6AD781-7D9E-4357-8E0B-277122AFB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717040"/>
            <a:ext cx="7953081" cy="3480725"/>
          </a:xfrm>
        </p:spPr>
        <p:txBody>
          <a:bodyPr/>
          <a:lstStyle>
            <a:lvl1pPr>
              <a:lnSpc>
                <a:spcPct val="120000"/>
              </a:lnSpc>
              <a:defRPr sz="1500"/>
            </a:lvl1pPr>
            <a:lvl2pPr marL="301601" indent="-150800">
              <a:defRPr sz="1333"/>
            </a:lvl2pPr>
            <a:lvl3pPr marL="525156" indent="-150800">
              <a:defRPr/>
            </a:lvl3pPr>
            <a:lvl4pPr marL="748711" indent="-150800">
              <a:defRPr/>
            </a:lvl4pPr>
            <a:lvl5pPr marL="972266" indent="-149478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D24C13-1A78-49C1-860A-6E5637FD4E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720DBF5-7108-4484-85DA-7B6ADC23B3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1221794"/>
            <a:ext cx="7953081" cy="396052"/>
          </a:xfrm>
        </p:spPr>
        <p:txBody>
          <a:bodyPr>
            <a:norm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de-DE" sz="1167" dirty="0">
                <a:solidFill>
                  <a:srgbClr val="000000"/>
                </a:solidFill>
              </a:rPr>
              <a:t>Untertitel</a:t>
            </a:r>
            <a:endParaRPr lang="en-US" dirty="0"/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96D6B03C-1C71-47B2-9F08-06EEB1677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1" y="1272399"/>
            <a:ext cx="7911799" cy="3695843"/>
          </a:xfrm>
        </p:spPr>
        <p:txBody>
          <a:bodyPr/>
          <a:lstStyle>
            <a:lvl2pPr>
              <a:defRPr sz="1389"/>
            </a:lvl2pPr>
            <a:lvl3pPr>
              <a:defRPr sz="1250"/>
            </a:lvl3pPr>
            <a:lvl4pPr>
              <a:defRPr sz="1250"/>
            </a:lvl4pPr>
            <a:lvl5pPr marL="872943" indent="-185171">
              <a:defRPr sz="972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8FE5B1-857A-4F74-BC93-2B434C34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64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87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D58AA-BE7B-4223-BD84-6FE22DEB6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1227138"/>
            <a:ext cx="3886200" cy="3883342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B775D-A963-4EDD-A851-D9DDAD8EF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82" y="1227138"/>
            <a:ext cx="3886200" cy="3883342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3EC2145B-8A2C-4935-B990-5B13C54810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726441"/>
            <a:ext cx="6631640" cy="304272"/>
          </a:xfrm>
        </p:spPr>
        <p:txBody>
          <a:bodyPr/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2F3C626-AD4A-44A8-925F-B70E6B6E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43844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9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389"/>
            </a:lvl2pPr>
            <a:lvl3pPr>
              <a:defRPr sz="1250"/>
            </a:lvl3pPr>
            <a:lvl4pPr>
              <a:defRPr sz="1250"/>
            </a:lvl4pPr>
            <a:lvl5pPr marL="872943" indent="-185171">
              <a:defRPr sz="12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B004F5C3-4454-4773-BD71-9D32B253AC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726441"/>
            <a:ext cx="6631640" cy="304272"/>
          </a:xfrm>
        </p:spPr>
        <p:txBody>
          <a:bodyPr/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51E7C4-C652-42D2-8105-275060EA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43844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7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ta61 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9022-4E91-4AE1-9B32-52DF7FA0F1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8669" y="2532263"/>
            <a:ext cx="5052378" cy="148603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Divider Title </a:t>
            </a:r>
            <a:endParaRPr lang="en-AU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72F628-EE80-4E51-B88E-558820590E23}"/>
              </a:ext>
            </a:extLst>
          </p:cNvPr>
          <p:cNvSpPr/>
          <p:nvPr userDrawn="1"/>
        </p:nvSpPr>
        <p:spPr bwMode="auto">
          <a:xfrm>
            <a:off x="0" y="2"/>
            <a:ext cx="595309" cy="2275876"/>
          </a:xfrm>
          <a:prstGeom prst="rect">
            <a:avLst/>
          </a:prstGeom>
          <a:solidFill>
            <a:srgbClr val="C50E1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3EDBF35F-9A23-45C4-A334-ECDC5ACAE03E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648000" y="2271600"/>
            <a:ext cx="5063046" cy="1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30614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502F-080B-434D-B6E6-152AABCB560F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D50F91F7-3962-47B6-A740-54D17721F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5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2470-86A5-4195-80DB-B5C3FDDF80F3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A145DF43-3AFB-4B08-8277-9F0BD598F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7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26B2-D786-49F1-B99A-EF1C103B31C0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8" name="Foliennummernplatzhalter 11">
            <a:extLst>
              <a:ext uri="{FF2B5EF4-FFF2-40B4-BE49-F238E27FC236}">
                <a16:creationId xmlns:a16="http://schemas.microsoft.com/office/drawing/2014/main" id="{049CFC74-99D6-4F22-8542-E70D329B6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0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2EB0-E6BF-41F8-B6E1-CFC97764D9CE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10" name="Foliennummernplatzhalter 11">
            <a:extLst>
              <a:ext uri="{FF2B5EF4-FFF2-40B4-BE49-F238E27FC236}">
                <a16:creationId xmlns:a16="http://schemas.microsoft.com/office/drawing/2014/main" id="{B1AE8EB4-0F6C-41D4-B998-3226084E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2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AA5-3BFD-4C96-B21F-6F845E82C84D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6" name="Foliennummernplatzhalter 11">
            <a:extLst>
              <a:ext uri="{FF2B5EF4-FFF2-40B4-BE49-F238E27FC236}">
                <a16:creationId xmlns:a16="http://schemas.microsoft.com/office/drawing/2014/main" id="{7248DA4B-7E4B-4F1F-B682-7B8AA7DA1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9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FFE0-C8CD-42A1-8DD9-C76BA052DCA5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5" name="Foliennummernplatzhalter 11">
            <a:extLst>
              <a:ext uri="{FF2B5EF4-FFF2-40B4-BE49-F238E27FC236}">
                <a16:creationId xmlns:a16="http://schemas.microsoft.com/office/drawing/2014/main" id="{7EB115A6-CF30-4E9B-B360-6C0095A07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9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5E1F5F21-E954-4847-846B-045230515B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726441"/>
            <a:ext cx="6631640" cy="304272"/>
          </a:xfrm>
        </p:spPr>
        <p:txBody>
          <a:bodyPr/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en-AU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10600" y="5368968"/>
            <a:ext cx="2057400" cy="224836"/>
          </a:xfrm>
          <a:prstGeom prst="rect">
            <a:avLst/>
          </a:prstGeom>
        </p:spPr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52F682-67C7-4415-819A-A96065C1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43844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2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8000" y="287999"/>
            <a:ext cx="7920000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00" y="1295999"/>
            <a:ext cx="7920000" cy="3845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8000" y="5368406"/>
            <a:ext cx="2057400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DB04BBE-FDA9-44A1-8AD3-8FE5383857F3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368406"/>
            <a:ext cx="3086100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 altLang="de-DE"/>
              <a:t> </a:t>
            </a:r>
            <a:endParaRPr lang="de-DE" alt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384E0D-9AC9-41DC-849D-1CC5736F586D}"/>
              </a:ext>
            </a:extLst>
          </p:cNvPr>
          <p:cNvSpPr/>
          <p:nvPr userDrawn="1"/>
        </p:nvSpPr>
        <p:spPr bwMode="auto">
          <a:xfrm>
            <a:off x="0" y="288000"/>
            <a:ext cx="594000" cy="792085"/>
          </a:xfrm>
          <a:prstGeom prst="rect">
            <a:avLst/>
          </a:prstGeom>
          <a:solidFill>
            <a:srgbClr val="C50E1F"/>
          </a:solidFill>
          <a:ln>
            <a:noFill/>
          </a:ln>
          <a:effectLst/>
          <a:ex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619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CCDD4F84-4026-4CAF-BBF5-957748266100}"/>
              </a:ext>
            </a:extLst>
          </p:cNvPr>
          <p:cNvSpPr>
            <a:spLocks noChangeShapeType="1"/>
          </p:cNvSpPr>
          <p:nvPr userDrawn="1">
            <p:custDataLst>
              <p:tags r:id="rId15"/>
            </p:custDataLst>
          </p:nvPr>
        </p:nvSpPr>
        <p:spPr bwMode="auto">
          <a:xfrm>
            <a:off x="648000" y="1080000"/>
            <a:ext cx="79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>
              <a:latin typeface="+mn-lt"/>
            </a:endParaRP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C204FF9-462A-4CC2-8819-8E1D4A5FE63F}"/>
              </a:ext>
            </a:extLst>
          </p:cNvPr>
          <p:cNvSpPr>
            <a:spLocks noChangeShapeType="1"/>
          </p:cNvSpPr>
          <p:nvPr userDrawn="1">
            <p:custDataLst>
              <p:tags r:id="rId16"/>
            </p:custDataLst>
          </p:nvPr>
        </p:nvSpPr>
        <p:spPr bwMode="auto">
          <a:xfrm>
            <a:off x="648000" y="5255446"/>
            <a:ext cx="79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>
              <a:latin typeface="+mn-lt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581D833-1798-4FBC-87E5-53CEAD642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0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olidity.readthedocs.io/en/v0.5.13/installing-solidity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ufflesuite.com/docs/ganache/quickstar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trufflesuite/ganache-cl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ufflesuite/truffle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0">
            <a:extLst>
              <a:ext uri="{FF2B5EF4-FFF2-40B4-BE49-F238E27FC236}">
                <a16:creationId xmlns:a16="http://schemas.microsoft.com/office/drawing/2014/main" id="{15CF5EB8-885B-4B45-8DCA-F03A2CD9F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dirty="0"/>
              <a:t>Ethereum Tutorial</a:t>
            </a:r>
            <a:endParaRPr lang="en-AU" sz="3000" noProof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EB6A82E-81CF-41DE-90A9-FD8D6AB363A4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of most materials: </a:t>
            </a:r>
          </a:p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Xiwei Xu, Ingo Weber, and Mark Staples.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for Blockchain Applications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Springer, 2019</a:t>
            </a:r>
            <a:endParaRPr lang="en-US" altLang="de-DE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0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2FAF-FD6F-48A6-A3AB-80A51359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of Ether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BB00-0B73-4240-9247-7C379FEF1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117600"/>
            <a:ext cx="4711400" cy="410633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 err="1">
                <a:latin typeface="Corbel Light" panose="020B0303020204020204" pitchFamily="34" charset="0"/>
              </a:rPr>
              <a:t>var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HDWalletProvider</a:t>
            </a:r>
            <a:r>
              <a:rPr lang="de-DE" dirty="0">
                <a:latin typeface="Corbel Light" panose="020B0303020204020204" pitchFamily="34" charset="0"/>
              </a:rPr>
              <a:t> = </a:t>
            </a:r>
            <a:r>
              <a:rPr lang="de-DE" dirty="0" err="1">
                <a:latin typeface="Corbel Light" panose="020B0303020204020204" pitchFamily="34" charset="0"/>
              </a:rPr>
              <a:t>require</a:t>
            </a:r>
            <a:r>
              <a:rPr lang="de-DE" dirty="0">
                <a:latin typeface="Corbel Light" panose="020B0303020204020204" pitchFamily="34" charset="0"/>
              </a:rPr>
              <a:t>("@</a:t>
            </a:r>
            <a:r>
              <a:rPr lang="de-DE" dirty="0" err="1">
                <a:latin typeface="Corbel Light" panose="020B0303020204020204" pitchFamily="34" charset="0"/>
              </a:rPr>
              <a:t>truffle</a:t>
            </a:r>
            <a:r>
              <a:rPr lang="de-DE" dirty="0">
                <a:latin typeface="Corbel Light" panose="020B0303020204020204" pitchFamily="34" charset="0"/>
              </a:rPr>
              <a:t>/</a:t>
            </a:r>
            <a:r>
              <a:rPr lang="de-DE" dirty="0" err="1">
                <a:latin typeface="Corbel Light" panose="020B0303020204020204" pitchFamily="34" charset="0"/>
              </a:rPr>
              <a:t>hdwallet</a:t>
            </a:r>
            <a:r>
              <a:rPr lang="de-DE" dirty="0">
                <a:latin typeface="Corbel Light" panose="020B0303020204020204" pitchFamily="34" charset="0"/>
              </a:rPr>
              <a:t>-provider");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2"/>
                </a:solidFill>
                <a:latin typeface="Corbel Light" panose="020B0303020204020204" pitchFamily="34" charset="0"/>
              </a:rPr>
              <a:t>// </a:t>
            </a:r>
            <a:r>
              <a:rPr lang="de-DE" dirty="0" err="1">
                <a:solidFill>
                  <a:schemeClr val="accent2"/>
                </a:solidFill>
                <a:latin typeface="Corbel Light" panose="020B0303020204020204" pitchFamily="34" charset="0"/>
              </a:rPr>
              <a:t>load</a:t>
            </a:r>
            <a:r>
              <a:rPr lang="de-DE" dirty="0">
                <a:solidFill>
                  <a:schemeClr val="accent2"/>
                </a:solidFill>
                <a:latin typeface="Corbel Light" panose="020B0303020204020204" pitchFamily="34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rbel Light" panose="020B0303020204020204" pitchFamily="34" charset="0"/>
              </a:rPr>
              <a:t>single</a:t>
            </a:r>
            <a:r>
              <a:rPr lang="de-DE" dirty="0">
                <a:solidFill>
                  <a:schemeClr val="accent2"/>
                </a:solidFill>
                <a:latin typeface="Corbel Light" panose="020B0303020204020204" pitchFamily="34" charset="0"/>
              </a:rPr>
              <a:t> private </a:t>
            </a:r>
            <a:r>
              <a:rPr lang="de-DE" dirty="0" err="1">
                <a:solidFill>
                  <a:schemeClr val="accent2"/>
                </a:solidFill>
                <a:latin typeface="Corbel Light" panose="020B0303020204020204" pitchFamily="34" charset="0"/>
              </a:rPr>
              <a:t>key</a:t>
            </a:r>
            <a:r>
              <a:rPr lang="de-DE" dirty="0">
                <a:solidFill>
                  <a:schemeClr val="accent2"/>
                </a:solidFill>
                <a:latin typeface="Corbel Light" panose="020B0303020204020204" pitchFamily="34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rbel Light" panose="020B0303020204020204" pitchFamily="34" charset="0"/>
              </a:rPr>
              <a:t>as</a:t>
            </a:r>
            <a:r>
              <a:rPr lang="de-DE" dirty="0">
                <a:solidFill>
                  <a:schemeClr val="accent2"/>
                </a:solidFill>
                <a:latin typeface="Corbel Light" panose="020B0303020204020204" pitchFamily="34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rbel Light" panose="020B0303020204020204" pitchFamily="34" charset="0"/>
              </a:rPr>
              <a:t>string</a:t>
            </a:r>
            <a:endParaRPr lang="de-DE" dirty="0">
              <a:solidFill>
                <a:schemeClr val="accent2"/>
              </a:solidFill>
              <a:latin typeface="Corbel Light" panose="020B0303020204020204" pitchFamily="34" charset="0"/>
            </a:endParaRPr>
          </a:p>
          <a:p>
            <a:pPr marL="0" indent="0">
              <a:buNone/>
            </a:pPr>
            <a:r>
              <a:rPr lang="de-DE" dirty="0" err="1">
                <a:latin typeface="Corbel Light" panose="020B0303020204020204" pitchFamily="34" charset="0"/>
              </a:rPr>
              <a:t>var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provider</a:t>
            </a:r>
            <a:r>
              <a:rPr lang="de-DE" dirty="0">
                <a:latin typeface="Corbel Light" panose="020B0303020204020204" pitchFamily="34" charset="0"/>
              </a:rPr>
              <a:t> = </a:t>
            </a:r>
            <a:r>
              <a:rPr lang="de-DE" dirty="0" err="1">
                <a:latin typeface="Corbel Light" panose="020B0303020204020204" pitchFamily="34" charset="0"/>
              </a:rPr>
              <a:t>new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HDWalletProvider</a:t>
            </a:r>
            <a:r>
              <a:rPr lang="de-DE" dirty="0">
                <a:latin typeface="Corbel Light" panose="020B0303020204020204" pitchFamily="34" charset="0"/>
              </a:rPr>
              <a:t>("</a:t>
            </a:r>
            <a:r>
              <a:rPr lang="de-DE" dirty="0" err="1">
                <a:latin typeface="Corbel Light" panose="020B0303020204020204" pitchFamily="34" charset="0"/>
              </a:rPr>
              <a:t>hope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cabin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bone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sunset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thrive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eight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tray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rubber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earth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resemble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survey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nasty</a:t>
            </a:r>
            <a:r>
              <a:rPr lang="de-DE" dirty="0">
                <a:latin typeface="Corbel Light" panose="020B0303020204020204" pitchFamily="34" charset="0"/>
              </a:rPr>
              <a:t>", "http://localhost:8545");</a:t>
            </a:r>
          </a:p>
          <a:p>
            <a:pPr marL="0" indent="0">
              <a:buNone/>
            </a:pPr>
            <a:r>
              <a:rPr lang="de-DE" dirty="0" err="1">
                <a:latin typeface="Corbel Light" panose="020B0303020204020204" pitchFamily="34" charset="0"/>
              </a:rPr>
              <a:t>var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addresses</a:t>
            </a:r>
            <a:r>
              <a:rPr lang="de-DE" dirty="0">
                <a:latin typeface="Corbel Light" panose="020B0303020204020204" pitchFamily="34" charset="0"/>
              </a:rPr>
              <a:t> = </a:t>
            </a:r>
            <a:r>
              <a:rPr lang="de-DE" dirty="0" err="1">
                <a:latin typeface="Corbel Light" panose="020B0303020204020204" pitchFamily="34" charset="0"/>
              </a:rPr>
              <a:t>provider.addresses</a:t>
            </a:r>
            <a:r>
              <a:rPr lang="de-DE" dirty="0">
                <a:latin typeface="Corbel Light" panose="020B0303020204020204" pitchFamily="34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2"/>
                </a:solidFill>
                <a:latin typeface="Corbel Light" panose="020B0303020204020204" pitchFamily="34" charset="0"/>
              </a:rPr>
              <a:t>// do </a:t>
            </a:r>
            <a:r>
              <a:rPr lang="de-DE" dirty="0" err="1">
                <a:solidFill>
                  <a:schemeClr val="accent2"/>
                </a:solidFill>
                <a:latin typeface="Corbel Light" panose="020B0303020204020204" pitchFamily="34" charset="0"/>
              </a:rPr>
              <a:t>something</a:t>
            </a:r>
            <a:endParaRPr lang="de-DE" dirty="0">
              <a:solidFill>
                <a:schemeClr val="accent2"/>
              </a:solidFill>
              <a:latin typeface="Corbel Light" panose="020B0303020204020204" pitchFamily="34" charset="0"/>
            </a:endParaRPr>
          </a:p>
          <a:p>
            <a:pPr marL="0" indent="0">
              <a:buNone/>
            </a:pPr>
            <a:r>
              <a:rPr lang="de-DE" dirty="0" err="1">
                <a:latin typeface="Corbel Light" panose="020B0303020204020204" pitchFamily="34" charset="0"/>
              </a:rPr>
              <a:t>var</a:t>
            </a:r>
            <a:r>
              <a:rPr lang="de-DE" dirty="0">
                <a:latin typeface="Corbel Light" panose="020B0303020204020204" pitchFamily="34" charset="0"/>
              </a:rPr>
              <a:t> Web3 = </a:t>
            </a:r>
            <a:r>
              <a:rPr lang="de-DE" dirty="0" err="1">
                <a:latin typeface="Corbel Light" panose="020B0303020204020204" pitchFamily="34" charset="0"/>
              </a:rPr>
              <a:t>require</a:t>
            </a:r>
            <a:r>
              <a:rPr lang="de-DE" dirty="0">
                <a:latin typeface="Corbel Light" panose="020B0303020204020204" pitchFamily="34" charset="0"/>
              </a:rPr>
              <a:t>('web3‘);</a:t>
            </a:r>
          </a:p>
          <a:p>
            <a:pPr marL="0" indent="0">
              <a:buNone/>
            </a:pPr>
            <a:r>
              <a:rPr lang="de-DE" dirty="0" err="1">
                <a:latin typeface="Corbel Light" panose="020B0303020204020204" pitchFamily="34" charset="0"/>
              </a:rPr>
              <a:t>var</a:t>
            </a:r>
            <a:r>
              <a:rPr lang="de-DE" dirty="0">
                <a:latin typeface="Corbel Light" panose="020B0303020204020204" pitchFamily="34" charset="0"/>
              </a:rPr>
              <a:t> web3 = </a:t>
            </a:r>
            <a:r>
              <a:rPr lang="de-DE" dirty="0" err="1">
                <a:latin typeface="Corbel Light" panose="020B0303020204020204" pitchFamily="34" charset="0"/>
              </a:rPr>
              <a:t>new</a:t>
            </a:r>
            <a:r>
              <a:rPr lang="de-DE" dirty="0">
                <a:latin typeface="Corbel Light" panose="020B0303020204020204" pitchFamily="34" charset="0"/>
              </a:rPr>
              <a:t> Web3(</a:t>
            </a:r>
            <a:r>
              <a:rPr lang="de-DE" dirty="0" err="1">
                <a:latin typeface="Corbel Light" panose="020B0303020204020204" pitchFamily="34" charset="0"/>
              </a:rPr>
              <a:t>provider</a:t>
            </a:r>
            <a:r>
              <a:rPr lang="de-DE" dirty="0">
                <a:latin typeface="Corbel Light" panose="020B0303020204020204" pitchFamily="34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latin typeface="Corbel Light" panose="020B0303020204020204" pitchFamily="34" charset="0"/>
              </a:rPr>
              <a:t>web3.eth.getBlockNumber().</a:t>
            </a:r>
            <a:r>
              <a:rPr lang="de-DE" dirty="0" err="1">
                <a:latin typeface="Corbel Light" panose="020B0303020204020204" pitchFamily="34" charset="0"/>
              </a:rPr>
              <a:t>then</a:t>
            </a:r>
            <a:r>
              <a:rPr lang="de-DE" dirty="0">
                <a:latin typeface="Corbel Light" panose="020B0303020204020204" pitchFamily="34" charset="0"/>
              </a:rPr>
              <a:t>(r =&gt; console.log("Block </a:t>
            </a:r>
            <a:r>
              <a:rPr lang="de-DE" dirty="0" err="1">
                <a:latin typeface="Corbel Light" panose="020B0303020204020204" pitchFamily="34" charset="0"/>
              </a:rPr>
              <a:t>Number</a:t>
            </a:r>
            <a:r>
              <a:rPr lang="de-DE" dirty="0">
                <a:latin typeface="Corbel Light" panose="020B0303020204020204" pitchFamily="34" charset="0"/>
              </a:rPr>
              <a:t>: ", r)).catch(</a:t>
            </a:r>
            <a:r>
              <a:rPr lang="de-DE" dirty="0" err="1">
                <a:latin typeface="Corbel Light" panose="020B0303020204020204" pitchFamily="34" charset="0"/>
              </a:rPr>
              <a:t>err</a:t>
            </a:r>
            <a:r>
              <a:rPr lang="de-DE" dirty="0">
                <a:latin typeface="Corbel Light" panose="020B0303020204020204" pitchFamily="34" charset="0"/>
              </a:rPr>
              <a:t> =&gt; console.log("An </a:t>
            </a:r>
            <a:r>
              <a:rPr lang="de-DE" dirty="0" err="1">
                <a:latin typeface="Corbel Light" panose="020B0303020204020204" pitchFamily="34" charset="0"/>
              </a:rPr>
              <a:t>error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occurred</a:t>
            </a:r>
            <a:r>
              <a:rPr lang="de-DE" dirty="0">
                <a:latin typeface="Corbel Light" panose="020B0303020204020204" pitchFamily="34" charset="0"/>
              </a:rPr>
              <a:t> ", </a:t>
            </a:r>
            <a:r>
              <a:rPr lang="de-DE" dirty="0" err="1">
                <a:latin typeface="Corbel Light" panose="020B0303020204020204" pitchFamily="34" charset="0"/>
              </a:rPr>
              <a:t>err</a:t>
            </a:r>
            <a:r>
              <a:rPr lang="de-DE" dirty="0">
                <a:latin typeface="Corbel Light" panose="020B0303020204020204" pitchFamily="34" charset="0"/>
              </a:rPr>
              <a:t>));</a:t>
            </a:r>
          </a:p>
          <a:p>
            <a:pPr marL="0" indent="0">
              <a:buNone/>
            </a:pPr>
            <a:r>
              <a:rPr lang="de-DE" dirty="0" err="1">
                <a:latin typeface="Corbel Light" panose="020B0303020204020204" pitchFamily="34" charset="0"/>
              </a:rPr>
              <a:t>printAccountBalance</a:t>
            </a:r>
            <a:r>
              <a:rPr lang="de-DE" dirty="0">
                <a:latin typeface="Corbel Light" panose="020B0303020204020204" pitchFamily="34" charset="0"/>
              </a:rPr>
              <a:t>(</a:t>
            </a:r>
            <a:r>
              <a:rPr lang="de-DE" dirty="0" err="1">
                <a:latin typeface="Corbel Light" panose="020B0303020204020204" pitchFamily="34" charset="0"/>
              </a:rPr>
              <a:t>addresses</a:t>
            </a:r>
            <a:r>
              <a:rPr lang="de-DE" dirty="0">
                <a:latin typeface="Corbel Light" panose="020B0303020204020204" pitchFamily="34" charset="0"/>
              </a:rPr>
              <a:t>[0]);</a:t>
            </a:r>
          </a:p>
          <a:p>
            <a:pPr marL="0" indent="0">
              <a:buNone/>
            </a:pPr>
            <a:r>
              <a:rPr lang="de-DE" dirty="0" err="1">
                <a:latin typeface="Corbel Light" panose="020B0303020204020204" pitchFamily="34" charset="0"/>
              </a:rPr>
              <a:t>printAccountBalance</a:t>
            </a:r>
            <a:r>
              <a:rPr lang="de-DE" dirty="0">
                <a:latin typeface="Corbel Light" panose="020B0303020204020204" pitchFamily="34" charset="0"/>
              </a:rPr>
              <a:t>(</a:t>
            </a:r>
            <a:r>
              <a:rPr lang="de-DE" dirty="0" err="1">
                <a:latin typeface="Corbel Light" panose="020B0303020204020204" pitchFamily="34" charset="0"/>
              </a:rPr>
              <a:t>addresses</a:t>
            </a:r>
            <a:r>
              <a:rPr lang="de-DE" dirty="0">
                <a:latin typeface="Corbel Light" panose="020B0303020204020204" pitchFamily="34" charset="0"/>
              </a:rPr>
              <a:t>[1]);</a:t>
            </a:r>
          </a:p>
          <a:p>
            <a:pPr marL="0" indent="0">
              <a:buNone/>
            </a:pPr>
            <a:r>
              <a:rPr lang="de-DE" dirty="0" err="1">
                <a:latin typeface="Corbel Light" panose="020B0303020204020204" pitchFamily="34" charset="0"/>
              </a:rPr>
              <a:t>printAccountBalance</a:t>
            </a:r>
            <a:r>
              <a:rPr lang="de-DE" dirty="0">
                <a:latin typeface="Corbel Light" panose="020B0303020204020204" pitchFamily="34" charset="0"/>
              </a:rPr>
              <a:t>(</a:t>
            </a:r>
            <a:r>
              <a:rPr lang="de-DE" dirty="0" err="1">
                <a:latin typeface="Corbel Light" panose="020B0303020204020204" pitchFamily="34" charset="0"/>
              </a:rPr>
              <a:t>addresses</a:t>
            </a:r>
            <a:r>
              <a:rPr lang="de-DE" dirty="0">
                <a:latin typeface="Corbel Light" panose="020B0303020204020204" pitchFamily="34" charset="0"/>
              </a:rPr>
              <a:t>[2]);</a:t>
            </a:r>
          </a:p>
          <a:p>
            <a:pPr marL="0" indent="0">
              <a:buNone/>
            </a:pPr>
            <a:r>
              <a:rPr lang="de-DE" dirty="0" err="1">
                <a:latin typeface="Corbel Light" panose="020B0303020204020204" pitchFamily="34" charset="0"/>
              </a:rPr>
              <a:t>const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weiValue</a:t>
            </a:r>
            <a:r>
              <a:rPr lang="de-DE" dirty="0">
                <a:latin typeface="Corbel Light" panose="020B0303020204020204" pitchFamily="34" charset="0"/>
              </a:rPr>
              <a:t> = Web3.utils.toWei('99', '</a:t>
            </a:r>
            <a:r>
              <a:rPr lang="de-DE" dirty="0" err="1">
                <a:latin typeface="Corbel Light" panose="020B0303020204020204" pitchFamily="34" charset="0"/>
              </a:rPr>
              <a:t>ether</a:t>
            </a:r>
            <a:r>
              <a:rPr lang="de-DE" dirty="0">
                <a:latin typeface="Corbel Light" panose="020B0303020204020204" pitchFamily="34" charset="0"/>
              </a:rPr>
              <a:t>‘);</a:t>
            </a:r>
          </a:p>
          <a:p>
            <a:pPr marL="0" indent="0">
              <a:buNone/>
            </a:pPr>
            <a:r>
              <a:rPr lang="de-DE" dirty="0" err="1">
                <a:latin typeface="Corbel Light" panose="020B0303020204020204" pitchFamily="34" charset="0"/>
              </a:rPr>
              <a:t>sendTx</a:t>
            </a:r>
            <a:r>
              <a:rPr lang="de-DE" dirty="0">
                <a:latin typeface="Corbel Light" panose="020B0303020204020204" pitchFamily="34" charset="0"/>
              </a:rPr>
              <a:t>().catch(</a:t>
            </a:r>
            <a:r>
              <a:rPr lang="de-DE" dirty="0" err="1">
                <a:latin typeface="Corbel Light" panose="020B0303020204020204" pitchFamily="34" charset="0"/>
              </a:rPr>
              <a:t>err</a:t>
            </a:r>
            <a:r>
              <a:rPr lang="de-DE" dirty="0">
                <a:latin typeface="Corbel Light" panose="020B0303020204020204" pitchFamily="34" charset="0"/>
              </a:rPr>
              <a:t> =&gt; console.log("An </a:t>
            </a:r>
            <a:r>
              <a:rPr lang="de-DE" dirty="0" err="1">
                <a:latin typeface="Corbel Light" panose="020B0303020204020204" pitchFamily="34" charset="0"/>
              </a:rPr>
              <a:t>error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occurred</a:t>
            </a:r>
            <a:r>
              <a:rPr lang="de-DE" dirty="0">
                <a:latin typeface="Corbel Light" panose="020B0303020204020204" pitchFamily="34" charset="0"/>
              </a:rPr>
              <a:t>", </a:t>
            </a:r>
            <a:r>
              <a:rPr lang="de-DE" dirty="0" err="1">
                <a:latin typeface="Corbel Light" panose="020B0303020204020204" pitchFamily="34" charset="0"/>
              </a:rPr>
              <a:t>err</a:t>
            </a:r>
            <a:r>
              <a:rPr lang="de-DE" dirty="0">
                <a:latin typeface="Corbel Light" panose="020B0303020204020204" pitchFamily="34" charset="0"/>
              </a:rPr>
              <a:t>));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2"/>
                </a:solidFill>
                <a:latin typeface="Corbel Light" panose="020B0303020204020204" pitchFamily="34" charset="0"/>
              </a:rPr>
              <a:t>// </a:t>
            </a:r>
            <a:r>
              <a:rPr lang="de-DE" dirty="0" err="1">
                <a:solidFill>
                  <a:schemeClr val="accent2"/>
                </a:solidFill>
                <a:latin typeface="Corbel Light" panose="020B0303020204020204" pitchFamily="34" charset="0"/>
              </a:rPr>
              <a:t>stop</a:t>
            </a:r>
            <a:r>
              <a:rPr lang="de-DE" dirty="0">
                <a:solidFill>
                  <a:schemeClr val="accent2"/>
                </a:solidFill>
                <a:latin typeface="Corbel Light" panose="020B0303020204020204" pitchFamily="34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rbel Light" panose="020B0303020204020204" pitchFamily="34" charset="0"/>
              </a:rPr>
              <a:t>HDWallet</a:t>
            </a:r>
            <a:r>
              <a:rPr lang="de-DE" dirty="0">
                <a:solidFill>
                  <a:schemeClr val="accent2"/>
                </a:solidFill>
                <a:latin typeface="Corbel Light" panose="020B0303020204020204" pitchFamily="34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rbel Light" panose="020B0303020204020204" pitchFamily="34" charset="0"/>
              </a:rPr>
              <a:t>provider</a:t>
            </a:r>
            <a:endParaRPr lang="de-DE" dirty="0">
              <a:solidFill>
                <a:schemeClr val="accent2"/>
              </a:solidFill>
              <a:latin typeface="Corbel Light" panose="020B0303020204020204" pitchFamily="34" charset="0"/>
            </a:endParaRPr>
          </a:p>
          <a:p>
            <a:pPr marL="0" indent="0">
              <a:buNone/>
            </a:pPr>
            <a:r>
              <a:rPr lang="de-DE" dirty="0" err="1">
                <a:latin typeface="Corbel Light" panose="020B0303020204020204" pitchFamily="34" charset="0"/>
              </a:rPr>
              <a:t>provider.engine.stop</a:t>
            </a:r>
            <a:r>
              <a:rPr lang="de-DE" dirty="0">
                <a:latin typeface="Corbel Light" panose="020B0303020204020204" pitchFamily="34" charset="0"/>
              </a:rPr>
              <a:t>();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6E006-E9CC-4DCA-8BA0-5A6E21C4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502F-080B-434D-B6E6-152AABCB560F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7B9A9-436B-4E8D-91D4-0B5D279EF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BE4160-388F-4C1C-87E3-060F55FFEB7F}"/>
              </a:ext>
            </a:extLst>
          </p:cNvPr>
          <p:cNvSpPr/>
          <p:nvPr/>
        </p:nvSpPr>
        <p:spPr>
          <a:xfrm>
            <a:off x="5477933" y="1117600"/>
            <a:ext cx="3556000" cy="4001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accent2"/>
                </a:solidFill>
                <a:latin typeface="Corbel Light" panose="020B0303020204020204" pitchFamily="34" charset="0"/>
              </a:rPr>
              <a:t>// </a:t>
            </a:r>
            <a:r>
              <a:rPr lang="de-DE" sz="1200" dirty="0" err="1">
                <a:solidFill>
                  <a:schemeClr val="accent2"/>
                </a:solidFill>
                <a:latin typeface="Corbel Light" panose="020B0303020204020204" pitchFamily="34" charset="0"/>
              </a:rPr>
              <a:t>functions</a:t>
            </a:r>
            <a:endParaRPr lang="de-DE" sz="1200" dirty="0">
              <a:solidFill>
                <a:schemeClr val="accent2"/>
              </a:solidFill>
              <a:latin typeface="Corbel Light" panose="020B0303020204020204" pitchFamily="34" charset="0"/>
            </a:endParaRPr>
          </a:p>
          <a:p>
            <a:r>
              <a:rPr lang="de-DE" sz="1200" dirty="0" err="1">
                <a:latin typeface="Corbel Light" panose="020B0303020204020204" pitchFamily="34" charset="0"/>
              </a:rPr>
              <a:t>async</a:t>
            </a:r>
            <a:r>
              <a:rPr lang="de-DE" sz="1200" dirty="0">
                <a:latin typeface="Corbel Light" panose="020B0303020204020204" pitchFamily="34" charset="0"/>
              </a:rPr>
              <a:t> </a:t>
            </a:r>
            <a:r>
              <a:rPr lang="de-DE" sz="1200" dirty="0" err="1">
                <a:latin typeface="Corbel Light" panose="020B0303020204020204" pitchFamily="34" charset="0"/>
              </a:rPr>
              <a:t>function</a:t>
            </a:r>
            <a:r>
              <a:rPr lang="de-DE" sz="1200" dirty="0">
                <a:latin typeface="Corbel Light" panose="020B0303020204020204" pitchFamily="34" charset="0"/>
              </a:rPr>
              <a:t> </a:t>
            </a:r>
            <a:r>
              <a:rPr lang="de-DE" sz="1200" dirty="0" err="1">
                <a:latin typeface="Corbel Light" panose="020B0303020204020204" pitchFamily="34" charset="0"/>
              </a:rPr>
              <a:t>sendTx</a:t>
            </a:r>
            <a:r>
              <a:rPr lang="de-DE" sz="1200" dirty="0">
                <a:latin typeface="Corbel Light" panose="020B0303020204020204" pitchFamily="34" charset="0"/>
              </a:rPr>
              <a:t>(){  </a:t>
            </a:r>
          </a:p>
          <a:p>
            <a:r>
              <a:rPr lang="de-DE" sz="1200" dirty="0" err="1">
                <a:latin typeface="Corbel Light" panose="020B0303020204020204" pitchFamily="34" charset="0"/>
              </a:rPr>
              <a:t>const</a:t>
            </a:r>
            <a:r>
              <a:rPr lang="de-DE" sz="1200" dirty="0">
                <a:latin typeface="Corbel Light" panose="020B0303020204020204" pitchFamily="34" charset="0"/>
              </a:rPr>
              <a:t> </a:t>
            </a:r>
            <a:r>
              <a:rPr lang="de-DE" sz="1200" dirty="0" err="1">
                <a:latin typeface="Corbel Light" panose="020B0303020204020204" pitchFamily="34" charset="0"/>
              </a:rPr>
              <a:t>promise</a:t>
            </a:r>
            <a:r>
              <a:rPr lang="de-DE" sz="1200" dirty="0">
                <a:latin typeface="Corbel Light" panose="020B0303020204020204" pitchFamily="34" charset="0"/>
              </a:rPr>
              <a:t> = </a:t>
            </a:r>
            <a:r>
              <a:rPr lang="de-DE" sz="1200" dirty="0" err="1">
                <a:latin typeface="Corbel Light" panose="020B0303020204020204" pitchFamily="34" charset="0"/>
              </a:rPr>
              <a:t>await</a:t>
            </a:r>
            <a:r>
              <a:rPr lang="de-DE" sz="1200" dirty="0">
                <a:latin typeface="Corbel Light" panose="020B0303020204020204" pitchFamily="34" charset="0"/>
              </a:rPr>
              <a:t> web3.eth.sendTransaction({      </a:t>
            </a:r>
            <a:r>
              <a:rPr lang="de-DE" sz="1200" dirty="0" err="1">
                <a:latin typeface="Corbel Light" panose="020B0303020204020204" pitchFamily="34" charset="0"/>
              </a:rPr>
              <a:t>from</a:t>
            </a:r>
            <a:r>
              <a:rPr lang="de-DE" sz="1200" dirty="0">
                <a:latin typeface="Corbel Light" panose="020B0303020204020204" pitchFamily="34" charset="0"/>
              </a:rPr>
              <a:t>: </a:t>
            </a:r>
            <a:r>
              <a:rPr lang="de-DE" sz="1200" dirty="0" err="1">
                <a:latin typeface="Corbel Light" panose="020B0303020204020204" pitchFamily="34" charset="0"/>
              </a:rPr>
              <a:t>addresses</a:t>
            </a:r>
            <a:r>
              <a:rPr lang="de-DE" sz="1200" dirty="0">
                <a:latin typeface="Corbel Light" panose="020B0303020204020204" pitchFamily="34" charset="0"/>
              </a:rPr>
              <a:t>[0],      </a:t>
            </a:r>
            <a:r>
              <a:rPr lang="de-DE" sz="1200" dirty="0" err="1">
                <a:latin typeface="Corbel Light" panose="020B0303020204020204" pitchFamily="34" charset="0"/>
              </a:rPr>
              <a:t>to</a:t>
            </a:r>
            <a:r>
              <a:rPr lang="de-DE" sz="1200" dirty="0">
                <a:latin typeface="Corbel Light" panose="020B0303020204020204" pitchFamily="34" charset="0"/>
              </a:rPr>
              <a:t>: </a:t>
            </a:r>
            <a:r>
              <a:rPr lang="de-DE" sz="1200" dirty="0" err="1">
                <a:latin typeface="Corbel Light" panose="020B0303020204020204" pitchFamily="34" charset="0"/>
              </a:rPr>
              <a:t>addresses</a:t>
            </a:r>
            <a:r>
              <a:rPr lang="de-DE" sz="1200" dirty="0">
                <a:latin typeface="Corbel Light" panose="020B0303020204020204" pitchFamily="34" charset="0"/>
              </a:rPr>
              <a:t>[1],      </a:t>
            </a:r>
            <a:r>
              <a:rPr lang="de-DE" sz="1200" dirty="0" err="1">
                <a:latin typeface="Corbel Light" panose="020B0303020204020204" pitchFamily="34" charset="0"/>
              </a:rPr>
              <a:t>value</a:t>
            </a:r>
            <a:r>
              <a:rPr lang="de-DE" sz="1200" dirty="0">
                <a:latin typeface="Corbel Light" panose="020B0303020204020204" pitchFamily="34" charset="0"/>
              </a:rPr>
              <a:t>: </a:t>
            </a:r>
            <a:r>
              <a:rPr lang="de-DE" sz="1200" dirty="0" err="1">
                <a:latin typeface="Corbel Light" panose="020B0303020204020204" pitchFamily="34" charset="0"/>
              </a:rPr>
              <a:t>weiValue</a:t>
            </a:r>
            <a:r>
              <a:rPr lang="de-DE" sz="1200" dirty="0">
                <a:latin typeface="Corbel Light" panose="020B0303020204020204" pitchFamily="34" charset="0"/>
              </a:rPr>
              <a:t>  });  </a:t>
            </a:r>
          </a:p>
          <a:p>
            <a:r>
              <a:rPr lang="de-DE" sz="1200" dirty="0">
                <a:latin typeface="Corbel Light" panose="020B0303020204020204" pitchFamily="34" charset="0"/>
              </a:rPr>
              <a:t>console.log("Transaction </a:t>
            </a:r>
            <a:r>
              <a:rPr lang="de-DE" sz="1200" dirty="0" err="1">
                <a:latin typeface="Corbel Light" panose="020B0303020204020204" pitchFamily="34" charset="0"/>
              </a:rPr>
              <a:t>sent</a:t>
            </a:r>
            <a:r>
              <a:rPr lang="de-DE" sz="1200" dirty="0">
                <a:latin typeface="Corbel Light" panose="020B0303020204020204" pitchFamily="34" charset="0"/>
              </a:rPr>
              <a:t>", </a:t>
            </a:r>
            <a:r>
              <a:rPr lang="de-DE" sz="1200" dirty="0" err="1">
                <a:latin typeface="Corbel Light" panose="020B0303020204020204" pitchFamily="34" charset="0"/>
              </a:rPr>
              <a:t>promise.r</a:t>
            </a:r>
            <a:r>
              <a:rPr lang="de-DE" sz="1200" dirty="0">
                <a:latin typeface="Corbel Light" panose="020B0303020204020204" pitchFamily="34" charset="0"/>
              </a:rPr>
              <a:t>)  </a:t>
            </a:r>
            <a:r>
              <a:rPr lang="de-DE" sz="1200" dirty="0" err="1">
                <a:latin typeface="Corbel Light" panose="020B0303020204020204" pitchFamily="34" charset="0"/>
              </a:rPr>
              <a:t>printAccountBalance</a:t>
            </a:r>
            <a:r>
              <a:rPr lang="de-DE" sz="1200" dirty="0">
                <a:latin typeface="Corbel Light" panose="020B0303020204020204" pitchFamily="34" charset="0"/>
              </a:rPr>
              <a:t>(</a:t>
            </a:r>
            <a:r>
              <a:rPr lang="de-DE" sz="1200" dirty="0" err="1">
                <a:latin typeface="Corbel Light" panose="020B0303020204020204" pitchFamily="34" charset="0"/>
              </a:rPr>
              <a:t>addresses</a:t>
            </a:r>
            <a:r>
              <a:rPr lang="de-DE" sz="1200" dirty="0">
                <a:latin typeface="Corbel Light" panose="020B0303020204020204" pitchFamily="34" charset="0"/>
              </a:rPr>
              <a:t>[0]);  </a:t>
            </a:r>
            <a:r>
              <a:rPr lang="de-DE" sz="1200" dirty="0" err="1">
                <a:latin typeface="Corbel Light" panose="020B0303020204020204" pitchFamily="34" charset="0"/>
              </a:rPr>
              <a:t>printAccountBalance</a:t>
            </a:r>
            <a:r>
              <a:rPr lang="de-DE" sz="1200" dirty="0">
                <a:latin typeface="Corbel Light" panose="020B0303020204020204" pitchFamily="34" charset="0"/>
              </a:rPr>
              <a:t>(</a:t>
            </a:r>
            <a:r>
              <a:rPr lang="de-DE" sz="1200" dirty="0" err="1">
                <a:latin typeface="Corbel Light" panose="020B0303020204020204" pitchFamily="34" charset="0"/>
              </a:rPr>
              <a:t>addresses</a:t>
            </a:r>
            <a:r>
              <a:rPr lang="de-DE" sz="1200" dirty="0">
                <a:latin typeface="Corbel Light" panose="020B0303020204020204" pitchFamily="34" charset="0"/>
              </a:rPr>
              <a:t>[1]);  </a:t>
            </a:r>
            <a:r>
              <a:rPr lang="de-DE" sz="1200" dirty="0" err="1">
                <a:latin typeface="Corbel Light" panose="020B0303020204020204" pitchFamily="34" charset="0"/>
              </a:rPr>
              <a:t>printAccountBalance</a:t>
            </a:r>
            <a:r>
              <a:rPr lang="de-DE" sz="1200" dirty="0">
                <a:latin typeface="Corbel Light" panose="020B0303020204020204" pitchFamily="34" charset="0"/>
              </a:rPr>
              <a:t>(</a:t>
            </a:r>
            <a:r>
              <a:rPr lang="de-DE" sz="1200" dirty="0" err="1">
                <a:latin typeface="Corbel Light" panose="020B0303020204020204" pitchFamily="34" charset="0"/>
              </a:rPr>
              <a:t>addresses</a:t>
            </a:r>
            <a:r>
              <a:rPr lang="de-DE" sz="1200" dirty="0">
                <a:latin typeface="Corbel Light" panose="020B0303020204020204" pitchFamily="34" charset="0"/>
              </a:rPr>
              <a:t>[2]);</a:t>
            </a:r>
          </a:p>
          <a:p>
            <a:r>
              <a:rPr lang="de-DE" sz="1200" dirty="0">
                <a:latin typeface="Corbel Light" panose="020B0303020204020204" pitchFamily="34" charset="0"/>
              </a:rPr>
              <a:t>}</a:t>
            </a:r>
          </a:p>
          <a:p>
            <a:endParaRPr lang="de-DE" sz="1200" dirty="0">
              <a:latin typeface="Corbel Light" panose="020B0303020204020204" pitchFamily="34" charset="0"/>
            </a:endParaRPr>
          </a:p>
          <a:p>
            <a:r>
              <a:rPr lang="de-DE" sz="1200" dirty="0" err="1">
                <a:latin typeface="Corbel Light" panose="020B0303020204020204" pitchFamily="34" charset="0"/>
              </a:rPr>
              <a:t>function</a:t>
            </a:r>
            <a:r>
              <a:rPr lang="de-DE" sz="1200" dirty="0">
                <a:latin typeface="Corbel Light" panose="020B0303020204020204" pitchFamily="34" charset="0"/>
              </a:rPr>
              <a:t> </a:t>
            </a:r>
            <a:r>
              <a:rPr lang="de-DE" sz="1200" dirty="0" err="1">
                <a:latin typeface="Corbel Light" panose="020B0303020204020204" pitchFamily="34" charset="0"/>
              </a:rPr>
              <a:t>printAccountBalance</a:t>
            </a:r>
            <a:r>
              <a:rPr lang="de-DE" sz="1200" dirty="0">
                <a:latin typeface="Corbel Light" panose="020B0303020204020204" pitchFamily="34" charset="0"/>
              </a:rPr>
              <a:t>(</a:t>
            </a:r>
            <a:r>
              <a:rPr lang="de-DE" sz="1200" dirty="0" err="1">
                <a:latin typeface="Corbel Light" panose="020B0303020204020204" pitchFamily="34" charset="0"/>
              </a:rPr>
              <a:t>address</a:t>
            </a:r>
            <a:r>
              <a:rPr lang="de-DE" sz="1200" dirty="0">
                <a:latin typeface="Corbel Light" panose="020B0303020204020204" pitchFamily="34" charset="0"/>
              </a:rPr>
              <a:t>){  </a:t>
            </a:r>
          </a:p>
          <a:p>
            <a:r>
              <a:rPr lang="de-DE" sz="1200" dirty="0">
                <a:latin typeface="Corbel Light" panose="020B0303020204020204" pitchFamily="34" charset="0"/>
              </a:rPr>
              <a:t>web3.eth.getBalance(</a:t>
            </a:r>
            <a:r>
              <a:rPr lang="de-DE" sz="1200" dirty="0" err="1">
                <a:latin typeface="Corbel Light" panose="020B0303020204020204" pitchFamily="34" charset="0"/>
              </a:rPr>
              <a:t>address</a:t>
            </a:r>
            <a:r>
              <a:rPr lang="de-DE" sz="1200" dirty="0">
                <a:latin typeface="Corbel Light" panose="020B0303020204020204" pitchFamily="34" charset="0"/>
              </a:rPr>
              <a:t>)  .</a:t>
            </a:r>
            <a:r>
              <a:rPr lang="de-DE" sz="1200" dirty="0" err="1">
                <a:latin typeface="Corbel Light" panose="020B0303020204020204" pitchFamily="34" charset="0"/>
              </a:rPr>
              <a:t>then</a:t>
            </a:r>
            <a:r>
              <a:rPr lang="de-DE" sz="1200" dirty="0">
                <a:latin typeface="Corbel Light" panose="020B0303020204020204" pitchFamily="34" charset="0"/>
              </a:rPr>
              <a:t>(r =&gt; console.log("Balance (in Ether) of </a:t>
            </a:r>
            <a:r>
              <a:rPr lang="de-DE" sz="1200" dirty="0" err="1">
                <a:latin typeface="Corbel Light" panose="020B0303020204020204" pitchFamily="34" charset="0"/>
              </a:rPr>
              <a:t>account</a:t>
            </a:r>
            <a:r>
              <a:rPr lang="de-DE" sz="1200" dirty="0">
                <a:latin typeface="Corbel Light" panose="020B0303020204020204" pitchFamily="34" charset="0"/>
              </a:rPr>
              <a:t>", </a:t>
            </a:r>
            <a:r>
              <a:rPr lang="de-DE" sz="1200" dirty="0" err="1">
                <a:latin typeface="Corbel Light" panose="020B0303020204020204" pitchFamily="34" charset="0"/>
              </a:rPr>
              <a:t>address</a:t>
            </a:r>
            <a:r>
              <a:rPr lang="de-DE" sz="1200" dirty="0">
                <a:latin typeface="Corbel Light" panose="020B0303020204020204" pitchFamily="34" charset="0"/>
              </a:rPr>
              <a:t>, "</a:t>
            </a:r>
            <a:r>
              <a:rPr lang="de-DE" sz="1200" dirty="0" err="1">
                <a:latin typeface="Corbel Light" panose="020B0303020204020204" pitchFamily="34" charset="0"/>
              </a:rPr>
              <a:t>is</a:t>
            </a:r>
            <a:r>
              <a:rPr lang="de-DE" sz="1200" dirty="0">
                <a:latin typeface="Corbel Light" panose="020B0303020204020204" pitchFamily="34" charset="0"/>
              </a:rPr>
              <a:t> :", </a:t>
            </a:r>
            <a:r>
              <a:rPr lang="de-DE" sz="1200" dirty="0" err="1">
                <a:latin typeface="Corbel Light" panose="020B0303020204020204" pitchFamily="34" charset="0"/>
              </a:rPr>
              <a:t>weiToEther</a:t>
            </a:r>
            <a:r>
              <a:rPr lang="de-DE" sz="1200" dirty="0">
                <a:latin typeface="Corbel Light" panose="020B0303020204020204" pitchFamily="34" charset="0"/>
              </a:rPr>
              <a:t>(r)))  .catch(</a:t>
            </a:r>
            <a:r>
              <a:rPr lang="de-DE" sz="1200" dirty="0" err="1">
                <a:latin typeface="Corbel Light" panose="020B0303020204020204" pitchFamily="34" charset="0"/>
              </a:rPr>
              <a:t>err</a:t>
            </a:r>
            <a:r>
              <a:rPr lang="de-DE" sz="1200" dirty="0">
                <a:latin typeface="Corbel Light" panose="020B0303020204020204" pitchFamily="34" charset="0"/>
              </a:rPr>
              <a:t> =&gt; console.log("An </a:t>
            </a:r>
            <a:r>
              <a:rPr lang="de-DE" sz="1200" dirty="0" err="1">
                <a:latin typeface="Corbel Light" panose="020B0303020204020204" pitchFamily="34" charset="0"/>
              </a:rPr>
              <a:t>error</a:t>
            </a:r>
            <a:r>
              <a:rPr lang="de-DE" sz="1200" dirty="0">
                <a:latin typeface="Corbel Light" panose="020B0303020204020204" pitchFamily="34" charset="0"/>
              </a:rPr>
              <a:t> </a:t>
            </a:r>
            <a:r>
              <a:rPr lang="de-DE" sz="1200" dirty="0" err="1">
                <a:latin typeface="Corbel Light" panose="020B0303020204020204" pitchFamily="34" charset="0"/>
              </a:rPr>
              <a:t>occurred</a:t>
            </a:r>
            <a:r>
              <a:rPr lang="de-DE" sz="1200" dirty="0">
                <a:latin typeface="Corbel Light" panose="020B0303020204020204" pitchFamily="34" charset="0"/>
              </a:rPr>
              <a:t>", </a:t>
            </a:r>
            <a:r>
              <a:rPr lang="de-DE" sz="1200" dirty="0" err="1">
                <a:latin typeface="Corbel Light" panose="020B0303020204020204" pitchFamily="34" charset="0"/>
              </a:rPr>
              <a:t>err</a:t>
            </a:r>
            <a:r>
              <a:rPr lang="de-DE" sz="1200" dirty="0">
                <a:latin typeface="Corbel Light" panose="020B0303020204020204" pitchFamily="34" charset="0"/>
              </a:rPr>
              <a:t>));</a:t>
            </a:r>
          </a:p>
          <a:p>
            <a:r>
              <a:rPr lang="de-DE" sz="1200" dirty="0">
                <a:latin typeface="Corbel Light" panose="020B0303020204020204" pitchFamily="34" charset="0"/>
              </a:rPr>
              <a:t>}</a:t>
            </a:r>
          </a:p>
          <a:p>
            <a:endParaRPr lang="de-DE" sz="1200" dirty="0">
              <a:latin typeface="Corbel Light" panose="020B0303020204020204" pitchFamily="34" charset="0"/>
            </a:endParaRPr>
          </a:p>
          <a:p>
            <a:r>
              <a:rPr lang="de-DE" sz="1200" dirty="0" err="1">
                <a:latin typeface="Corbel Light" panose="020B0303020204020204" pitchFamily="34" charset="0"/>
              </a:rPr>
              <a:t>function</a:t>
            </a:r>
            <a:r>
              <a:rPr lang="de-DE" sz="1200" dirty="0">
                <a:latin typeface="Corbel Light" panose="020B0303020204020204" pitchFamily="34" charset="0"/>
              </a:rPr>
              <a:t> </a:t>
            </a:r>
            <a:r>
              <a:rPr lang="de-DE" sz="1200" dirty="0" err="1">
                <a:latin typeface="Corbel Light" panose="020B0303020204020204" pitchFamily="34" charset="0"/>
              </a:rPr>
              <a:t>weiToEther</a:t>
            </a:r>
            <a:r>
              <a:rPr lang="de-DE" sz="1200" dirty="0">
                <a:latin typeface="Corbel Light" panose="020B0303020204020204" pitchFamily="34" charset="0"/>
              </a:rPr>
              <a:t>(</a:t>
            </a:r>
            <a:r>
              <a:rPr lang="de-DE" sz="1200" dirty="0" err="1">
                <a:latin typeface="Corbel Light" panose="020B0303020204020204" pitchFamily="34" charset="0"/>
              </a:rPr>
              <a:t>wei</a:t>
            </a:r>
            <a:r>
              <a:rPr lang="de-DE" sz="1200" dirty="0">
                <a:latin typeface="Corbel Light" panose="020B0303020204020204" pitchFamily="34" charset="0"/>
              </a:rPr>
              <a:t>){   </a:t>
            </a:r>
          </a:p>
          <a:p>
            <a:r>
              <a:rPr lang="de-DE" sz="1200" dirty="0" err="1">
                <a:latin typeface="Corbel Light" panose="020B0303020204020204" pitchFamily="34" charset="0"/>
              </a:rPr>
              <a:t>return</a:t>
            </a:r>
            <a:r>
              <a:rPr lang="de-DE" sz="1200" dirty="0">
                <a:latin typeface="Corbel Light" panose="020B0303020204020204" pitchFamily="34" charset="0"/>
              </a:rPr>
              <a:t> web3.utils.fromWei(</a:t>
            </a:r>
            <a:r>
              <a:rPr lang="de-DE" sz="1200" dirty="0" err="1">
                <a:latin typeface="Corbel Light" panose="020B0303020204020204" pitchFamily="34" charset="0"/>
              </a:rPr>
              <a:t>wei</a:t>
            </a:r>
            <a:r>
              <a:rPr lang="de-DE" sz="1200" dirty="0">
                <a:latin typeface="Corbel Light" panose="020B0303020204020204" pitchFamily="34" charset="0"/>
              </a:rPr>
              <a:t>, '</a:t>
            </a:r>
            <a:r>
              <a:rPr lang="de-DE" sz="1200" dirty="0" err="1">
                <a:latin typeface="Corbel Light" panose="020B0303020204020204" pitchFamily="34" charset="0"/>
              </a:rPr>
              <a:t>ether</a:t>
            </a:r>
            <a:r>
              <a:rPr lang="de-DE" sz="1200" dirty="0">
                <a:latin typeface="Corbel Light" panose="020B0303020204020204" pitchFamily="34" charset="0"/>
              </a:rPr>
              <a:t>‘);</a:t>
            </a:r>
          </a:p>
          <a:p>
            <a:r>
              <a:rPr lang="de-DE" dirty="0">
                <a:latin typeface="Corbel Light" panose="020B0303020204020204" pitchFamily="34" charset="0"/>
              </a:rPr>
              <a:t>}</a:t>
            </a:r>
            <a:endParaRPr lang="en-DE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26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8DBA-9CA2-4279-BCB3-2AD783AA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DE" dirty="0"/>
            </a:br>
            <a:r>
              <a:rPr lang="en-US" dirty="0"/>
              <a:t>I</a:t>
            </a:r>
            <a:r>
              <a:rPr lang="de-DE" dirty="0" err="1"/>
              <a:t>nstall</a:t>
            </a:r>
            <a:r>
              <a:rPr lang="de-DE" dirty="0"/>
              <a:t> </a:t>
            </a:r>
            <a:r>
              <a:rPr lang="de-DE" dirty="0" err="1"/>
              <a:t>Solidity</a:t>
            </a:r>
            <a:r>
              <a:rPr lang="de-DE" dirty="0"/>
              <a:t> Compiler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7AFC-3DBE-47D6-AC5F-4F14CC5F9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</a:t>
            </a:r>
            <a:r>
              <a:rPr lang="en-US" dirty="0" err="1">
                <a:solidFill>
                  <a:srgbClr val="FF0000"/>
                </a:solidFill>
              </a:rPr>
              <a:t>solc</a:t>
            </a:r>
            <a:r>
              <a:rPr lang="en-US" dirty="0">
                <a:solidFill>
                  <a:srgbClr val="FF0000"/>
                </a:solidFill>
              </a:rPr>
              <a:t> -g </a:t>
            </a:r>
            <a:r>
              <a:rPr lang="en-US" dirty="0"/>
              <a:t>from your command line </a:t>
            </a:r>
          </a:p>
          <a:p>
            <a:r>
              <a:rPr lang="fr-FR" dirty="0"/>
              <a:t>Documentation: </a:t>
            </a:r>
            <a:r>
              <a:rPr lang="fr-FR" dirty="0">
                <a:hlinkClick r:id="rId2"/>
              </a:rPr>
              <a:t>https://solidity.readthedocs.io/en/v0.5.13/installing-solidity.html</a:t>
            </a:r>
            <a:endParaRPr lang="fr-FR" dirty="0"/>
          </a:p>
          <a:p>
            <a:pPr marL="0" indent="0">
              <a:buNone/>
            </a:pPr>
            <a:r>
              <a:rPr lang="en-DE" dirty="0"/>
              <a:t> </a:t>
            </a:r>
          </a:p>
          <a:p>
            <a:r>
              <a:rPr lang="en-US" dirty="0">
                <a:solidFill>
                  <a:srgbClr val="30B787"/>
                </a:solidFill>
              </a:rPr>
              <a:t>Create, deploy, and invoke a smart contract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fr-FR" dirty="0"/>
          </a:p>
          <a:p>
            <a:endParaRPr lang="fr-FR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65A0D-15C7-4D5B-9904-34D49400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502F-080B-434D-B6E6-152AABCB560F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944D4-0D71-4E77-B9D7-3D54B2EFB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8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0">
            <a:extLst>
              <a:ext uri="{FF2B5EF4-FFF2-40B4-BE49-F238E27FC236}">
                <a16:creationId xmlns:a16="http://schemas.microsoft.com/office/drawing/2014/main" id="{15CF5EB8-885B-4B45-8DCA-F03A2CD9F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200" dirty="0"/>
              <a:t>Ethereum Tutorial</a:t>
            </a:r>
            <a:endParaRPr lang="en-AU" sz="3000" noProof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EB6A82E-81CF-41DE-90A9-FD8D6AB363A4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of most materials: </a:t>
            </a:r>
          </a:p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Xiwei Xu, Ingo Weber, and Mark Staples.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for Blockchain Applications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Springer, 2019</a:t>
            </a:r>
            <a:endParaRPr lang="en-US" altLang="de-DE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66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22B0-453E-4076-9439-EE1CF893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168BB-A281-4624-AAF3-E1058F555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2: smart contract development</a:t>
            </a:r>
          </a:p>
          <a:p>
            <a:r>
              <a:rPr lang="en-US" dirty="0"/>
              <a:t>Setting up a development environment based on Ganache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FFBA8-BBC5-4092-943A-F319E5E4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502F-080B-434D-B6E6-152AABCB560F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424C6-11D7-404D-B7D9-C19F3DAAA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B773D1-C470-47F5-9CEF-8319B358E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6" y="2017640"/>
            <a:ext cx="5418666" cy="312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3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EF5B-D807-4C69-8729-9BC2F7D9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 Node.js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5745-7E4C-413E-89BB-4F958B696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798" y="1161362"/>
            <a:ext cx="3733201" cy="42656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In Linux</a:t>
            </a:r>
          </a:p>
          <a:p>
            <a:pPr lvl="0"/>
            <a:r>
              <a:rPr lang="en" sz="1050" dirty="0"/>
              <a:t>Install/Verify you have curl and git</a:t>
            </a:r>
            <a:endParaRPr lang="en-DE" sz="1000" dirty="0"/>
          </a:p>
          <a:p>
            <a:pPr lvl="1"/>
            <a:r>
              <a:rPr lang="en" sz="1000" dirty="0"/>
              <a:t>If not, run sudo apt-get install curl or sudo apt-get install git respectively</a:t>
            </a:r>
            <a:endParaRPr lang="en-DE" sz="1000" dirty="0"/>
          </a:p>
          <a:p>
            <a:pPr lvl="0"/>
            <a:r>
              <a:rPr lang="en" sz="1050" dirty="0"/>
              <a:t>Install/Verify you are running at </a:t>
            </a:r>
            <a:r>
              <a:rPr lang="en" sz="1050" b="1" dirty="0"/>
              <a:t>Node JS LTS (v14)</a:t>
            </a:r>
            <a:endParaRPr lang="en-DE" sz="1000" dirty="0"/>
          </a:p>
          <a:p>
            <a:pPr lvl="0"/>
            <a:r>
              <a:rPr lang="en" sz="1050" dirty="0"/>
              <a:t>To check: Run node -v at your command line</a:t>
            </a:r>
            <a:endParaRPr lang="en-DE" sz="1000" dirty="0"/>
          </a:p>
          <a:p>
            <a:pPr lvl="0"/>
            <a:r>
              <a:rPr lang="en" sz="1050" dirty="0"/>
              <a:t>If not correct, download/update Node JS from: </a:t>
            </a:r>
            <a:endParaRPr lang="en-DE" sz="1000" dirty="0"/>
          </a:p>
          <a:p>
            <a:pPr lvl="1"/>
            <a:r>
              <a:rPr lang="en" sz="1000" dirty="0">
                <a:hlinkClick r:id="rId2"/>
              </a:rPr>
              <a:t>https://nodejs.org/en/download/</a:t>
            </a:r>
            <a:endParaRPr lang="en-DE" sz="900" dirty="0"/>
          </a:p>
          <a:p>
            <a:pPr lvl="1"/>
            <a:r>
              <a:rPr lang="en" sz="1000" dirty="0"/>
              <a:t>Or run:</a:t>
            </a:r>
            <a:endParaRPr lang="en-DE" sz="900" dirty="0"/>
          </a:p>
          <a:p>
            <a:pPr lvl="3"/>
            <a:r>
              <a:rPr lang="en" sz="900" dirty="0"/>
              <a:t>curl -sL https://deb.nodesource.com/setup_12.x | sudo -E bash - </a:t>
            </a:r>
            <a:endParaRPr lang="en-DE" sz="800" dirty="0"/>
          </a:p>
          <a:p>
            <a:pPr lvl="3"/>
            <a:r>
              <a:rPr lang="en" sz="900" dirty="0"/>
              <a:t>sudo apt-get install -y nodejs</a:t>
            </a:r>
            <a:br>
              <a:rPr lang="en" sz="900" dirty="0"/>
            </a:br>
            <a:endParaRPr lang="en-DE" sz="800" dirty="0"/>
          </a:p>
          <a:p>
            <a:pPr lvl="0"/>
            <a:r>
              <a:rPr lang="en" sz="1050" dirty="0"/>
              <a:t>Confirm that you have npm installed (it comes automatically when you download Node.js)</a:t>
            </a:r>
            <a:endParaRPr lang="en-DE" sz="1000" dirty="0"/>
          </a:p>
          <a:p>
            <a:pPr lvl="1"/>
            <a:r>
              <a:rPr lang="en" sz="1000" dirty="0"/>
              <a:t>To check: Run npm -v at your command line</a:t>
            </a:r>
            <a:endParaRPr lang="en-DE" sz="900" dirty="0"/>
          </a:p>
          <a:p>
            <a:pPr lvl="1"/>
            <a:r>
              <a:rPr lang="en" sz="1000" dirty="0"/>
              <a:t>To update: npm install npm@latest -g</a:t>
            </a:r>
            <a:br>
              <a:rPr lang="en" sz="1050" dirty="0"/>
            </a:br>
            <a:endParaRPr lang="en-DE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3128-26EB-4FF6-814E-56164FD0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502F-080B-434D-B6E6-152AABCB560F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1AAE4-EF14-4180-BA17-89D8858BD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EE923-33FE-44E8-ACFC-EAB8F93F8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62" y="1211725"/>
            <a:ext cx="4401792" cy="26850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8B7249-172F-4D70-8E6A-227018F7F5BC}"/>
              </a:ext>
            </a:extLst>
          </p:cNvPr>
          <p:cNvSpPr/>
          <p:nvPr/>
        </p:nvSpPr>
        <p:spPr>
          <a:xfrm>
            <a:off x="279400" y="3917227"/>
            <a:ext cx="4572000" cy="12317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Need of </a:t>
            </a:r>
            <a:r>
              <a:rPr lang="en-US" b="1" dirty="0" err="1"/>
              <a:t>npm</a:t>
            </a:r>
            <a:r>
              <a:rPr lang="en-US" b="1" dirty="0"/>
              <a:t> for the following installations: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 err="1"/>
              <a:t>npm</a:t>
            </a:r>
            <a:r>
              <a:rPr lang="en-US" sz="1200" dirty="0"/>
              <a:t> (originally short for Node Package Manager) is a package manager for the JavaScript programming language.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 err="1"/>
              <a:t>npm</a:t>
            </a:r>
            <a:r>
              <a:rPr lang="en-US" sz="1200" dirty="0"/>
              <a:t>, Inc. is a subsidiary of GitHub (a subsidiary of Microsoft), that provides hosting for software development and version control with the usage of Git.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68240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E8C6-2508-46E4-BEAA-C5347172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Install Ganache CLI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30401-D26F-4DA1-8D12-507B9887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234550"/>
            <a:ext cx="4288067" cy="3907366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Simulates a stateful blockchain system on your own machine</a:t>
            </a:r>
            <a:endParaRPr lang="en" sz="2400" dirty="0"/>
          </a:p>
          <a:p>
            <a:pPr lvl="0"/>
            <a:r>
              <a:rPr lang="en" sz="2400" dirty="0"/>
              <a:t>Create a </a:t>
            </a:r>
            <a:r>
              <a:rPr lang="en" sz="2400" b="1" dirty="0"/>
              <a:t>new folder </a:t>
            </a:r>
            <a:r>
              <a:rPr lang="en" sz="2400" dirty="0"/>
              <a:t>for working on the </a:t>
            </a:r>
            <a:r>
              <a:rPr lang="de-DE" sz="2400" dirty="0" err="1"/>
              <a:t>next</a:t>
            </a:r>
            <a:r>
              <a:rPr lang="de-DE" sz="2400" dirty="0"/>
              <a:t> </a:t>
            </a:r>
            <a:r>
              <a:rPr lang="en" sz="2400" dirty="0"/>
              <a:t>assignment, </a:t>
            </a:r>
            <a:endParaRPr lang="en-DE" sz="2000" dirty="0"/>
          </a:p>
          <a:p>
            <a:pPr lvl="1"/>
            <a:r>
              <a:rPr lang="en" dirty="0"/>
              <a:t>e.g., by typing </a:t>
            </a:r>
            <a:r>
              <a:rPr lang="en" dirty="0">
                <a:solidFill>
                  <a:srgbClr val="FF0000"/>
                </a:solidFill>
              </a:rPr>
              <a:t>mkdir 2021-SABA-A2</a:t>
            </a:r>
            <a:endParaRPr lang="en-DE" sz="1600" dirty="0">
              <a:solidFill>
                <a:srgbClr val="FF0000"/>
              </a:solidFill>
            </a:endParaRPr>
          </a:p>
          <a:p>
            <a:pPr lvl="1"/>
            <a:r>
              <a:rPr lang="en" dirty="0"/>
              <a:t>Make sure to </a:t>
            </a:r>
            <a:r>
              <a:rPr lang="en" b="1" dirty="0"/>
              <a:t>run all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following</a:t>
            </a:r>
            <a:r>
              <a:rPr lang="de-DE" b="1" dirty="0"/>
              <a:t> </a:t>
            </a:r>
            <a:r>
              <a:rPr lang="en" b="1" dirty="0"/>
              <a:t>npm commands in this folder</a:t>
            </a:r>
            <a:endParaRPr lang="en-DE" dirty="0"/>
          </a:p>
          <a:p>
            <a:r>
              <a:rPr lang="en-US" dirty="0"/>
              <a:t>Install Ganache CLI (part of the Truffle suite of Ethereum development tools) </a:t>
            </a:r>
          </a:p>
          <a:p>
            <a:pPr lvl="1"/>
            <a:r>
              <a:rPr lang="en-US" dirty="0"/>
              <a:t>Options a) Run </a:t>
            </a:r>
            <a:r>
              <a:rPr lang="en-DE" altLang="en-DE" dirty="0" err="1">
                <a:solidFill>
                  <a:srgbClr val="FF0000"/>
                </a:solidFill>
              </a:rPr>
              <a:t>npm</a:t>
            </a:r>
            <a:r>
              <a:rPr lang="en-DE" altLang="en-DE" dirty="0">
                <a:solidFill>
                  <a:srgbClr val="FF0000"/>
                </a:solidFill>
              </a:rPr>
              <a:t> install -g ganache-cli</a:t>
            </a:r>
            <a:r>
              <a:rPr lang="en-DE" altLang="en-DE" dirty="0"/>
              <a:t> </a:t>
            </a:r>
            <a:r>
              <a:rPr lang="en-US" dirty="0"/>
              <a:t> at your command line (command line only) </a:t>
            </a:r>
          </a:p>
          <a:p>
            <a:pPr lvl="1"/>
            <a:r>
              <a:rPr lang="en-US" dirty="0"/>
              <a:t>Option b): Download from here (comes with UI) </a:t>
            </a:r>
            <a:r>
              <a:rPr lang="en-US" dirty="0">
                <a:solidFill>
                  <a:srgbClr val="00A9CE"/>
                </a:solidFill>
                <a:hlinkClick r:id="rId3"/>
              </a:rPr>
              <a:t>https://www.trufflesuite.com/docs/ganache/quickstart</a:t>
            </a:r>
            <a:r>
              <a:rPr lang="en-US" dirty="0">
                <a:solidFill>
                  <a:srgbClr val="00A9CE"/>
                </a:solidFill>
              </a:rPr>
              <a:t> </a:t>
            </a:r>
            <a:endParaRPr lang="en-DE" dirty="0"/>
          </a:p>
          <a:p>
            <a:r>
              <a:rPr lang="fr-FR" dirty="0"/>
              <a:t>Documentation: </a:t>
            </a:r>
            <a:r>
              <a:rPr lang="fr-FR" dirty="0">
                <a:solidFill>
                  <a:srgbClr val="00A9CE"/>
                </a:solidFill>
                <a:hlinkClick r:id="rId4"/>
              </a:rPr>
              <a:t>https://github.com/trufflesuite/ganache-cli</a:t>
            </a:r>
            <a:r>
              <a:rPr lang="fr-FR" dirty="0">
                <a:solidFill>
                  <a:srgbClr val="00A9CE"/>
                </a:solidFill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3C09C-1E52-41BE-878F-2B77470A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502F-080B-434D-B6E6-152AABCB560F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ED3E6-3E0A-4916-AD20-22BE7AC9E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CAB53-C893-4B7E-B0CE-2F1DF3823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3317" y="1234550"/>
            <a:ext cx="3801714" cy="2406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D70175-FF5F-461B-815E-087111F476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3066" y="3033109"/>
            <a:ext cx="2790176" cy="210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9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08C3-BB23-4AAC-9D64-D1E14F42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Ganache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9413F-9986-42D6-B4EE-9FCC2AB0B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once, e.g. by entering ganache-cli , then copy the 12-word mnemonic</a:t>
            </a:r>
          </a:p>
          <a:p>
            <a:pPr lvl="1"/>
            <a:r>
              <a:rPr lang="en-US" dirty="0"/>
              <a:t>Enter the mnemonic in the UI when you create your workspace, or </a:t>
            </a:r>
          </a:p>
          <a:p>
            <a:pPr lvl="1"/>
            <a:r>
              <a:rPr lang="en-US" dirty="0"/>
              <a:t>If you use the command line, always start ganache with </a:t>
            </a:r>
            <a:r>
              <a:rPr lang="en-US" dirty="0">
                <a:solidFill>
                  <a:srgbClr val="FF0000"/>
                </a:solidFill>
              </a:rPr>
              <a:t>ganache-cli -m "&lt;your mnemonic here&gt;” </a:t>
            </a:r>
          </a:p>
          <a:p>
            <a:pPr lvl="1"/>
            <a:r>
              <a:rPr lang="en-US" dirty="0"/>
              <a:t>Also make sure your IP address (typically localhost / 127.0.0.1) and port are always the same </a:t>
            </a:r>
          </a:p>
          <a:p>
            <a:r>
              <a:rPr lang="en-US" dirty="0"/>
              <a:t>Note one difference: Ganache UI workspaces store the state persistently; Ganache-CLI by default starts with a ‘fresh’ blockchain system, i.e., with 10 accounts having 100 Ether each. Write your programs accordingly (assuming the state is or isn’t persisted). 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2A4C2-7418-4A9F-A8E3-D81B2E7D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502F-080B-434D-B6E6-152AABCB560F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58872-4701-4615-86BC-2949D697B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3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648E-3325-48DF-A8F4-C8B504FA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DE" dirty="0"/>
            </a:br>
            <a:r>
              <a:rPr lang="en-US" dirty="0"/>
              <a:t>Install HD Wallet-enabled Web3 provider </a:t>
            </a:r>
            <a:br>
              <a:rPr lang="en-US" dirty="0"/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8713-601F-4B38-B6B1-3B6AFB0B0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transactions for addresses derived from a 12-word mnemonic</a:t>
            </a:r>
          </a:p>
          <a:p>
            <a:r>
              <a:rPr lang="en-US" dirty="0"/>
              <a:t>Run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-g truffle </a:t>
            </a:r>
          </a:p>
          <a:p>
            <a:r>
              <a:rPr lang="en-US" dirty="0"/>
              <a:t>Run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@truffle/</a:t>
            </a:r>
            <a:r>
              <a:rPr lang="en-US" dirty="0" err="1">
                <a:solidFill>
                  <a:srgbClr val="FF0000"/>
                </a:solidFill>
              </a:rPr>
              <a:t>hdwallet</a:t>
            </a:r>
            <a:r>
              <a:rPr lang="en-US" dirty="0">
                <a:solidFill>
                  <a:srgbClr val="FF0000"/>
                </a:solidFill>
              </a:rPr>
              <a:t>-provider </a:t>
            </a:r>
          </a:p>
          <a:p>
            <a:r>
              <a:rPr lang="fr-FR" dirty="0"/>
              <a:t>Documentation: </a:t>
            </a:r>
            <a:r>
              <a:rPr lang="fr-FR" dirty="0">
                <a:hlinkClick r:id="rId2"/>
              </a:rPr>
              <a:t>https://github.com/trufflesuite/truffle</a:t>
            </a:r>
            <a:endParaRPr lang="fr-FR" dirty="0"/>
          </a:p>
          <a:p>
            <a:endParaRPr lang="fr-FR" dirty="0"/>
          </a:p>
          <a:p>
            <a:r>
              <a:rPr lang="en-US" dirty="0"/>
              <a:t>If not already installed, install the Web3js library: </a:t>
            </a:r>
          </a:p>
          <a:p>
            <a:pPr lvl="1"/>
            <a:r>
              <a:rPr lang="en-US" dirty="0"/>
              <a:t>Run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web3 </a:t>
            </a:r>
          </a:p>
          <a:p>
            <a:endParaRPr lang="en-DE" dirty="0"/>
          </a:p>
          <a:p>
            <a:endParaRPr lang="fr-FR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5A4AD-F3AD-4FFA-8094-C7053B0B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502F-080B-434D-B6E6-152AABCB560F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1F312-248B-4FD6-A947-46F686832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A134-2AA5-4896-B853-1BDA64D1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JS file that uses HD Wallet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968DD-07A5-476C-88AF-7295322CB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Ganache is running</a:t>
            </a:r>
          </a:p>
          <a:p>
            <a:r>
              <a:rPr lang="en-US" dirty="0"/>
              <a:t>Run with </a:t>
            </a:r>
            <a:r>
              <a:rPr lang="en-US" dirty="0" err="1">
                <a:solidFill>
                  <a:srgbClr val="FF0000"/>
                </a:solidFill>
              </a:rPr>
              <a:t>nodejs</a:t>
            </a:r>
            <a:r>
              <a:rPr lang="en-US" dirty="0">
                <a:solidFill>
                  <a:srgbClr val="FF0000"/>
                </a:solidFill>
              </a:rPr>
              <a:t> &lt;</a:t>
            </a:r>
            <a:r>
              <a:rPr lang="en-US" dirty="0" err="1">
                <a:solidFill>
                  <a:srgbClr val="FF0000"/>
                </a:solidFill>
              </a:rPr>
              <a:t>yourfile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/>
              <a:t>(or </a:t>
            </a:r>
            <a:r>
              <a:rPr lang="en-US" dirty="0">
                <a:solidFill>
                  <a:srgbClr val="FF0000"/>
                </a:solidFill>
              </a:rPr>
              <a:t>node &lt;</a:t>
            </a:r>
            <a:r>
              <a:rPr lang="en-US" dirty="0" err="1">
                <a:solidFill>
                  <a:srgbClr val="FF0000"/>
                </a:solidFill>
              </a:rPr>
              <a:t>yourfile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/>
              <a:t>) </a:t>
            </a:r>
          </a:p>
          <a:p>
            <a:r>
              <a:rPr lang="en-US" dirty="0"/>
              <a:t>Files used in this tutorial will be made available on ISIS</a:t>
            </a:r>
          </a:p>
          <a:p>
            <a:pPr lvl="1"/>
            <a:r>
              <a:rPr lang="en-US" dirty="0"/>
              <a:t>note that they do not necessarily follow best coding practices </a:t>
            </a:r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9E92D-1F36-486F-880A-54391383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502F-080B-434D-B6E6-152AABCB560F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3D250-FAA2-4908-B80F-0D27E9492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2FAF-FD6F-48A6-A3AB-80A51359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interaction with Ganache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BB00-0B73-4240-9247-7C379FEF1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117601"/>
            <a:ext cx="7920000" cy="415713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 err="1">
                <a:latin typeface="Corbel Light" panose="020B0303020204020204" pitchFamily="34" charset="0"/>
              </a:rPr>
              <a:t>var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HDWalletProvider</a:t>
            </a:r>
            <a:r>
              <a:rPr lang="de-DE" dirty="0">
                <a:latin typeface="Corbel Light" panose="020B0303020204020204" pitchFamily="34" charset="0"/>
              </a:rPr>
              <a:t> = </a:t>
            </a:r>
            <a:r>
              <a:rPr lang="de-DE" dirty="0" err="1">
                <a:latin typeface="Corbel Light" panose="020B0303020204020204" pitchFamily="34" charset="0"/>
              </a:rPr>
              <a:t>require</a:t>
            </a:r>
            <a:r>
              <a:rPr lang="de-DE" dirty="0">
                <a:latin typeface="Corbel Light" panose="020B0303020204020204" pitchFamily="34" charset="0"/>
              </a:rPr>
              <a:t>("@</a:t>
            </a:r>
            <a:r>
              <a:rPr lang="de-DE" dirty="0" err="1">
                <a:latin typeface="Corbel Light" panose="020B0303020204020204" pitchFamily="34" charset="0"/>
              </a:rPr>
              <a:t>truffle</a:t>
            </a:r>
            <a:r>
              <a:rPr lang="de-DE" dirty="0">
                <a:latin typeface="Corbel Light" panose="020B0303020204020204" pitchFamily="34" charset="0"/>
              </a:rPr>
              <a:t>/</a:t>
            </a:r>
            <a:r>
              <a:rPr lang="de-DE" dirty="0" err="1">
                <a:latin typeface="Corbel Light" panose="020B0303020204020204" pitchFamily="34" charset="0"/>
              </a:rPr>
              <a:t>hdwallet</a:t>
            </a:r>
            <a:r>
              <a:rPr lang="de-DE" dirty="0">
                <a:latin typeface="Corbel Light" panose="020B0303020204020204" pitchFamily="34" charset="0"/>
              </a:rPr>
              <a:t>-provider");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2"/>
                </a:solidFill>
                <a:latin typeface="Corbel Light" panose="020B0303020204020204" pitchFamily="34" charset="0"/>
              </a:rPr>
              <a:t>// </a:t>
            </a:r>
            <a:r>
              <a:rPr lang="de-DE" dirty="0" err="1">
                <a:solidFill>
                  <a:schemeClr val="accent2"/>
                </a:solidFill>
                <a:latin typeface="Corbel Light" panose="020B0303020204020204" pitchFamily="34" charset="0"/>
              </a:rPr>
              <a:t>load</a:t>
            </a:r>
            <a:r>
              <a:rPr lang="de-DE" dirty="0">
                <a:solidFill>
                  <a:schemeClr val="accent2"/>
                </a:solidFill>
                <a:latin typeface="Corbel Light" panose="020B0303020204020204" pitchFamily="34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rbel Light" panose="020B0303020204020204" pitchFamily="34" charset="0"/>
              </a:rPr>
              <a:t>single</a:t>
            </a:r>
            <a:r>
              <a:rPr lang="de-DE" dirty="0">
                <a:solidFill>
                  <a:schemeClr val="accent2"/>
                </a:solidFill>
                <a:latin typeface="Corbel Light" panose="020B0303020204020204" pitchFamily="34" charset="0"/>
              </a:rPr>
              <a:t> private </a:t>
            </a:r>
            <a:r>
              <a:rPr lang="de-DE" dirty="0" err="1">
                <a:solidFill>
                  <a:schemeClr val="accent2"/>
                </a:solidFill>
                <a:latin typeface="Corbel Light" panose="020B0303020204020204" pitchFamily="34" charset="0"/>
              </a:rPr>
              <a:t>key</a:t>
            </a:r>
            <a:r>
              <a:rPr lang="de-DE" dirty="0">
                <a:solidFill>
                  <a:schemeClr val="accent2"/>
                </a:solidFill>
                <a:latin typeface="Corbel Light" panose="020B0303020204020204" pitchFamily="34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rbel Light" panose="020B0303020204020204" pitchFamily="34" charset="0"/>
              </a:rPr>
              <a:t>as</a:t>
            </a:r>
            <a:r>
              <a:rPr lang="de-DE" dirty="0">
                <a:solidFill>
                  <a:schemeClr val="accent2"/>
                </a:solidFill>
                <a:latin typeface="Corbel Light" panose="020B0303020204020204" pitchFamily="34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rbel Light" panose="020B0303020204020204" pitchFamily="34" charset="0"/>
              </a:rPr>
              <a:t>stringvar</a:t>
            </a:r>
            <a:r>
              <a:rPr lang="de-DE" dirty="0">
                <a:solidFill>
                  <a:schemeClr val="accent2"/>
                </a:solidFill>
                <a:latin typeface="Corbel Light" panose="020B0303020204020204" pitchFamily="34" charset="0"/>
              </a:rPr>
              <a:t> </a:t>
            </a:r>
          </a:p>
          <a:p>
            <a:pPr marL="0" indent="0">
              <a:buNone/>
            </a:pPr>
            <a:r>
              <a:rPr lang="de-DE" dirty="0" err="1">
                <a:latin typeface="Corbel Light" panose="020B0303020204020204" pitchFamily="34" charset="0"/>
              </a:rPr>
              <a:t>provider</a:t>
            </a:r>
            <a:r>
              <a:rPr lang="de-DE" dirty="0">
                <a:latin typeface="Corbel Light" panose="020B0303020204020204" pitchFamily="34" charset="0"/>
              </a:rPr>
              <a:t> = </a:t>
            </a:r>
            <a:r>
              <a:rPr lang="de-DE" dirty="0" err="1">
                <a:latin typeface="Corbel Light" panose="020B0303020204020204" pitchFamily="34" charset="0"/>
              </a:rPr>
              <a:t>new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HDWalletProvider</a:t>
            </a:r>
            <a:r>
              <a:rPr lang="de-DE" dirty="0">
                <a:latin typeface="Corbel Light" panose="020B0303020204020204" pitchFamily="34" charset="0"/>
              </a:rPr>
              <a:t>("</a:t>
            </a:r>
            <a:r>
              <a:rPr lang="de-DE" dirty="0" err="1">
                <a:latin typeface="Corbel Light" panose="020B0303020204020204" pitchFamily="34" charset="0"/>
              </a:rPr>
              <a:t>hope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cabin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bone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sunset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thrive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eight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tray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rubber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earth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resemble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survey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nasty</a:t>
            </a:r>
            <a:r>
              <a:rPr lang="de-DE" dirty="0">
                <a:latin typeface="Corbel Light" panose="020B0303020204020204" pitchFamily="34" charset="0"/>
              </a:rPr>
              <a:t>", "http://localhost:8545");</a:t>
            </a:r>
          </a:p>
          <a:p>
            <a:pPr marL="0" indent="0">
              <a:buNone/>
            </a:pPr>
            <a:r>
              <a:rPr lang="de-DE" dirty="0" err="1">
                <a:latin typeface="Corbel Light" panose="020B0303020204020204" pitchFamily="34" charset="0"/>
              </a:rPr>
              <a:t>var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addresses</a:t>
            </a:r>
            <a:r>
              <a:rPr lang="de-DE" dirty="0">
                <a:latin typeface="Corbel Light" panose="020B0303020204020204" pitchFamily="34" charset="0"/>
              </a:rPr>
              <a:t> = </a:t>
            </a:r>
            <a:r>
              <a:rPr lang="de-DE" dirty="0" err="1">
                <a:latin typeface="Corbel Light" panose="020B0303020204020204" pitchFamily="34" charset="0"/>
              </a:rPr>
              <a:t>provider.addresses</a:t>
            </a:r>
            <a:r>
              <a:rPr lang="de-DE" dirty="0">
                <a:latin typeface="Corbel Light" panose="020B0303020204020204" pitchFamily="34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2"/>
                </a:solidFill>
                <a:latin typeface="Corbel Light" panose="020B0303020204020204" pitchFamily="34" charset="0"/>
              </a:rPr>
              <a:t>// do </a:t>
            </a:r>
            <a:r>
              <a:rPr lang="de-DE" dirty="0" err="1">
                <a:solidFill>
                  <a:schemeClr val="accent2"/>
                </a:solidFill>
                <a:latin typeface="Corbel Light" panose="020B0303020204020204" pitchFamily="34" charset="0"/>
              </a:rPr>
              <a:t>something</a:t>
            </a:r>
            <a:endParaRPr lang="de-DE" dirty="0">
              <a:solidFill>
                <a:schemeClr val="accent2"/>
              </a:solidFill>
              <a:latin typeface="Corbel Light" panose="020B0303020204020204" pitchFamily="34" charset="0"/>
            </a:endParaRPr>
          </a:p>
          <a:p>
            <a:pPr marL="0" indent="0">
              <a:buNone/>
            </a:pPr>
            <a:r>
              <a:rPr lang="de-DE" dirty="0" err="1">
                <a:latin typeface="Corbel Light" panose="020B0303020204020204" pitchFamily="34" charset="0"/>
              </a:rPr>
              <a:t>var</a:t>
            </a:r>
            <a:r>
              <a:rPr lang="de-DE" dirty="0">
                <a:latin typeface="Corbel Light" panose="020B0303020204020204" pitchFamily="34" charset="0"/>
              </a:rPr>
              <a:t> Web3 = </a:t>
            </a:r>
            <a:r>
              <a:rPr lang="de-DE" dirty="0" err="1">
                <a:latin typeface="Corbel Light" panose="020B0303020204020204" pitchFamily="34" charset="0"/>
              </a:rPr>
              <a:t>require</a:t>
            </a:r>
            <a:r>
              <a:rPr lang="de-DE" dirty="0">
                <a:latin typeface="Corbel Light" panose="020B0303020204020204" pitchFamily="34" charset="0"/>
              </a:rPr>
              <a:t>('web3‘);</a:t>
            </a:r>
          </a:p>
          <a:p>
            <a:pPr marL="0" indent="0">
              <a:buNone/>
            </a:pPr>
            <a:r>
              <a:rPr lang="de-DE" dirty="0" err="1">
                <a:latin typeface="Corbel Light" panose="020B0303020204020204" pitchFamily="34" charset="0"/>
              </a:rPr>
              <a:t>var</a:t>
            </a:r>
            <a:r>
              <a:rPr lang="de-DE" dirty="0">
                <a:latin typeface="Corbel Light" panose="020B0303020204020204" pitchFamily="34" charset="0"/>
              </a:rPr>
              <a:t> web3 = </a:t>
            </a:r>
            <a:r>
              <a:rPr lang="de-DE" dirty="0" err="1">
                <a:latin typeface="Corbel Light" panose="020B0303020204020204" pitchFamily="34" charset="0"/>
              </a:rPr>
              <a:t>new</a:t>
            </a:r>
            <a:r>
              <a:rPr lang="de-DE" dirty="0">
                <a:latin typeface="Corbel Light" panose="020B0303020204020204" pitchFamily="34" charset="0"/>
              </a:rPr>
              <a:t> Web3(</a:t>
            </a:r>
            <a:r>
              <a:rPr lang="de-DE" dirty="0" err="1">
                <a:latin typeface="Corbel Light" panose="020B0303020204020204" pitchFamily="34" charset="0"/>
              </a:rPr>
              <a:t>provider</a:t>
            </a:r>
            <a:r>
              <a:rPr lang="de-DE" dirty="0">
                <a:latin typeface="Corbel Light" panose="020B0303020204020204" pitchFamily="34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latin typeface="Corbel Light" panose="020B0303020204020204" pitchFamily="34" charset="0"/>
              </a:rPr>
              <a:t>console.log("</a:t>
            </a:r>
            <a:r>
              <a:rPr lang="de-DE" dirty="0" err="1">
                <a:latin typeface="Corbel Light" panose="020B0303020204020204" pitchFamily="34" charset="0"/>
              </a:rPr>
              <a:t>Hashrate</a:t>
            </a:r>
            <a:r>
              <a:rPr lang="de-DE" dirty="0">
                <a:latin typeface="Corbel Light" panose="020B0303020204020204" pitchFamily="34" charset="0"/>
              </a:rPr>
              <a:t>:");</a:t>
            </a:r>
          </a:p>
          <a:p>
            <a:pPr marL="0" indent="0">
              <a:buNone/>
            </a:pPr>
            <a:r>
              <a:rPr lang="de-DE" dirty="0">
                <a:latin typeface="Corbel Light" panose="020B0303020204020204" pitchFamily="34" charset="0"/>
              </a:rPr>
              <a:t>web3.eth.getHashrate().</a:t>
            </a:r>
            <a:r>
              <a:rPr lang="de-DE" dirty="0" err="1">
                <a:latin typeface="Corbel Light" panose="020B0303020204020204" pitchFamily="34" charset="0"/>
              </a:rPr>
              <a:t>then</a:t>
            </a:r>
            <a:r>
              <a:rPr lang="de-DE" dirty="0">
                <a:latin typeface="Corbel Light" panose="020B0303020204020204" pitchFamily="34" charset="0"/>
              </a:rPr>
              <a:t>(console.log);</a:t>
            </a:r>
          </a:p>
          <a:p>
            <a:pPr marL="0" indent="0">
              <a:buNone/>
            </a:pPr>
            <a:r>
              <a:rPr lang="de-DE" dirty="0">
                <a:latin typeface="Corbel Light" panose="020B0303020204020204" pitchFamily="34" charset="0"/>
              </a:rPr>
              <a:t>console.log("Block </a:t>
            </a:r>
            <a:r>
              <a:rPr lang="de-DE" dirty="0" err="1">
                <a:latin typeface="Corbel Light" panose="020B0303020204020204" pitchFamily="34" charset="0"/>
              </a:rPr>
              <a:t>Number</a:t>
            </a:r>
            <a:r>
              <a:rPr lang="de-DE" dirty="0">
                <a:latin typeface="Corbel Light" panose="020B0303020204020204" pitchFamily="34" charset="0"/>
              </a:rPr>
              <a:t>:");</a:t>
            </a:r>
          </a:p>
          <a:p>
            <a:pPr marL="0" indent="0">
              <a:buNone/>
            </a:pPr>
            <a:r>
              <a:rPr lang="de-DE" dirty="0">
                <a:latin typeface="Corbel Light" panose="020B0303020204020204" pitchFamily="34" charset="0"/>
              </a:rPr>
              <a:t>web3.eth.getBlockNumber().</a:t>
            </a:r>
            <a:r>
              <a:rPr lang="de-DE" dirty="0" err="1">
                <a:latin typeface="Corbel Light" panose="020B0303020204020204" pitchFamily="34" charset="0"/>
              </a:rPr>
              <a:t>then</a:t>
            </a:r>
            <a:r>
              <a:rPr lang="de-DE" dirty="0">
                <a:latin typeface="Corbel Light" panose="020B0303020204020204" pitchFamily="34" charset="0"/>
              </a:rPr>
              <a:t>(console.log);</a:t>
            </a:r>
          </a:p>
          <a:p>
            <a:pPr marL="0" indent="0">
              <a:buNone/>
            </a:pPr>
            <a:r>
              <a:rPr lang="de-DE" dirty="0">
                <a:latin typeface="Corbel Light" panose="020B0303020204020204" pitchFamily="34" charset="0"/>
              </a:rPr>
              <a:t>console.log("Balance of </a:t>
            </a:r>
            <a:r>
              <a:rPr lang="de-DE" dirty="0" err="1">
                <a:latin typeface="Corbel Light" panose="020B0303020204020204" pitchFamily="34" charset="0"/>
              </a:rPr>
              <a:t>account</a:t>
            </a:r>
            <a:r>
              <a:rPr lang="de-DE" dirty="0">
                <a:latin typeface="Corbel Light" panose="020B0303020204020204" pitchFamily="34" charset="0"/>
              </a:rPr>
              <a:t> 0: " + </a:t>
            </a:r>
            <a:r>
              <a:rPr lang="de-DE" dirty="0" err="1">
                <a:latin typeface="Corbel Light" panose="020B0303020204020204" pitchFamily="34" charset="0"/>
              </a:rPr>
              <a:t>addresses</a:t>
            </a:r>
            <a:r>
              <a:rPr lang="de-DE" dirty="0">
                <a:latin typeface="Corbel Light" panose="020B0303020204020204" pitchFamily="34" charset="0"/>
              </a:rPr>
              <a:t>[0]);</a:t>
            </a:r>
          </a:p>
          <a:p>
            <a:pPr marL="0" indent="0">
              <a:buNone/>
            </a:pPr>
            <a:r>
              <a:rPr lang="de-DE" dirty="0">
                <a:latin typeface="Corbel Light" panose="020B0303020204020204" pitchFamily="34" charset="0"/>
              </a:rPr>
              <a:t>web3.eth.getBalance(</a:t>
            </a:r>
            <a:r>
              <a:rPr lang="de-DE" dirty="0" err="1">
                <a:latin typeface="Corbel Light" panose="020B0303020204020204" pitchFamily="34" charset="0"/>
              </a:rPr>
              <a:t>addresses</a:t>
            </a:r>
            <a:r>
              <a:rPr lang="de-DE" dirty="0">
                <a:latin typeface="Corbel Light" panose="020B0303020204020204" pitchFamily="34" charset="0"/>
              </a:rPr>
              <a:t>[0]).</a:t>
            </a:r>
            <a:r>
              <a:rPr lang="de-DE" dirty="0" err="1">
                <a:latin typeface="Corbel Light" panose="020B0303020204020204" pitchFamily="34" charset="0"/>
              </a:rPr>
              <a:t>then</a:t>
            </a:r>
            <a:r>
              <a:rPr lang="de-DE" dirty="0">
                <a:latin typeface="Corbel Light" panose="020B0303020204020204" pitchFamily="34" charset="0"/>
              </a:rPr>
              <a:t>(console.log);</a:t>
            </a:r>
          </a:p>
          <a:p>
            <a:pPr marL="0" indent="0">
              <a:buNone/>
            </a:pPr>
            <a:r>
              <a:rPr lang="de-DE" dirty="0">
                <a:latin typeface="Corbel Light" panose="020B0303020204020204" pitchFamily="34" charset="0"/>
              </a:rPr>
              <a:t>console.log("Balance of </a:t>
            </a:r>
            <a:r>
              <a:rPr lang="de-DE" dirty="0" err="1">
                <a:latin typeface="Corbel Light" panose="020B0303020204020204" pitchFamily="34" charset="0"/>
              </a:rPr>
              <a:t>account</a:t>
            </a:r>
            <a:r>
              <a:rPr lang="de-DE" dirty="0">
                <a:latin typeface="Corbel Light" panose="020B0303020204020204" pitchFamily="34" charset="0"/>
              </a:rPr>
              <a:t> 1: " + </a:t>
            </a:r>
            <a:r>
              <a:rPr lang="de-DE" dirty="0" err="1">
                <a:latin typeface="Corbel Light" panose="020B0303020204020204" pitchFamily="34" charset="0"/>
              </a:rPr>
              <a:t>addresses</a:t>
            </a:r>
            <a:r>
              <a:rPr lang="de-DE" dirty="0">
                <a:latin typeface="Corbel Light" panose="020B0303020204020204" pitchFamily="34" charset="0"/>
              </a:rPr>
              <a:t>[1]);</a:t>
            </a:r>
          </a:p>
          <a:p>
            <a:pPr marL="0" indent="0">
              <a:buNone/>
            </a:pPr>
            <a:r>
              <a:rPr lang="de-DE" dirty="0">
                <a:latin typeface="Corbel Light" panose="020B0303020204020204" pitchFamily="34" charset="0"/>
              </a:rPr>
              <a:t>web3.eth.getBalance(</a:t>
            </a:r>
            <a:r>
              <a:rPr lang="de-DE" dirty="0" err="1">
                <a:latin typeface="Corbel Light" panose="020B0303020204020204" pitchFamily="34" charset="0"/>
              </a:rPr>
              <a:t>addresses</a:t>
            </a:r>
            <a:r>
              <a:rPr lang="de-DE" dirty="0">
                <a:latin typeface="Corbel Light" panose="020B0303020204020204" pitchFamily="34" charset="0"/>
              </a:rPr>
              <a:t>[1]).</a:t>
            </a:r>
            <a:r>
              <a:rPr lang="de-DE" dirty="0" err="1">
                <a:latin typeface="Corbel Light" panose="020B0303020204020204" pitchFamily="34" charset="0"/>
              </a:rPr>
              <a:t>then</a:t>
            </a:r>
            <a:r>
              <a:rPr lang="de-DE" dirty="0">
                <a:latin typeface="Corbel Light" panose="020B0303020204020204" pitchFamily="34" charset="0"/>
              </a:rPr>
              <a:t>(console.log);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2"/>
                </a:solidFill>
                <a:latin typeface="Corbel Light" panose="020B0303020204020204" pitchFamily="34" charset="0"/>
              </a:rPr>
              <a:t>// </a:t>
            </a:r>
            <a:r>
              <a:rPr lang="de-DE" dirty="0" err="1">
                <a:solidFill>
                  <a:schemeClr val="accent2"/>
                </a:solidFill>
                <a:latin typeface="Corbel Light" panose="020B0303020204020204" pitchFamily="34" charset="0"/>
              </a:rPr>
              <a:t>stop</a:t>
            </a:r>
            <a:r>
              <a:rPr lang="de-DE" dirty="0">
                <a:solidFill>
                  <a:schemeClr val="accent2"/>
                </a:solidFill>
                <a:latin typeface="Corbel Light" panose="020B0303020204020204" pitchFamily="34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rbel Light" panose="020B0303020204020204" pitchFamily="34" charset="0"/>
              </a:rPr>
              <a:t>HDWallet</a:t>
            </a:r>
            <a:r>
              <a:rPr lang="de-DE" dirty="0">
                <a:solidFill>
                  <a:schemeClr val="accent2"/>
                </a:solidFill>
                <a:latin typeface="Corbel Light" panose="020B0303020204020204" pitchFamily="34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rbel Light" panose="020B0303020204020204" pitchFamily="34" charset="0"/>
              </a:rPr>
              <a:t>provider</a:t>
            </a:r>
            <a:endParaRPr lang="de-DE" dirty="0">
              <a:solidFill>
                <a:schemeClr val="accent2"/>
              </a:solidFill>
              <a:latin typeface="Corbel Light" panose="020B0303020204020204" pitchFamily="34" charset="0"/>
            </a:endParaRPr>
          </a:p>
          <a:p>
            <a:pPr marL="0" indent="0">
              <a:buNone/>
            </a:pPr>
            <a:r>
              <a:rPr lang="de-DE" dirty="0" err="1">
                <a:latin typeface="Corbel Light" panose="020B0303020204020204" pitchFamily="34" charset="0"/>
              </a:rPr>
              <a:t>provider.engine.stop</a:t>
            </a:r>
            <a:r>
              <a:rPr lang="de-DE" dirty="0">
                <a:latin typeface="Corbel Light" panose="020B0303020204020204" pitchFamily="34" charset="0"/>
              </a:rPr>
              <a:t>();</a:t>
            </a:r>
            <a:endParaRPr lang="en-DE" dirty="0">
              <a:latin typeface="Corbel Light" panose="020B03030202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6E006-E9CC-4DCA-8BA0-5A6E21C4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502F-080B-434D-B6E6-152AABCB560F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7B9A9-436B-4E8D-91D4-0B5D279EF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2FAF-FD6F-48A6-A3AB-80A51359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Wei into Ether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BB00-0B73-4240-9247-7C379FEF1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117600"/>
            <a:ext cx="4711400" cy="413173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 err="1">
                <a:latin typeface="Corbel Light" panose="020B0303020204020204" pitchFamily="34" charset="0"/>
              </a:rPr>
              <a:t>var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HDWalletProvider</a:t>
            </a:r>
            <a:r>
              <a:rPr lang="de-DE" dirty="0">
                <a:latin typeface="Corbel Light" panose="020B0303020204020204" pitchFamily="34" charset="0"/>
              </a:rPr>
              <a:t> = </a:t>
            </a:r>
            <a:r>
              <a:rPr lang="de-DE" dirty="0" err="1">
                <a:latin typeface="Corbel Light" panose="020B0303020204020204" pitchFamily="34" charset="0"/>
              </a:rPr>
              <a:t>require</a:t>
            </a:r>
            <a:r>
              <a:rPr lang="de-DE" dirty="0">
                <a:latin typeface="Corbel Light" panose="020B0303020204020204" pitchFamily="34" charset="0"/>
              </a:rPr>
              <a:t>("@</a:t>
            </a:r>
            <a:r>
              <a:rPr lang="de-DE" dirty="0" err="1">
                <a:latin typeface="Corbel Light" panose="020B0303020204020204" pitchFamily="34" charset="0"/>
              </a:rPr>
              <a:t>truffle</a:t>
            </a:r>
            <a:r>
              <a:rPr lang="de-DE" dirty="0">
                <a:latin typeface="Corbel Light" panose="020B0303020204020204" pitchFamily="34" charset="0"/>
              </a:rPr>
              <a:t>/</a:t>
            </a:r>
            <a:r>
              <a:rPr lang="de-DE" dirty="0" err="1">
                <a:latin typeface="Corbel Light" panose="020B0303020204020204" pitchFamily="34" charset="0"/>
              </a:rPr>
              <a:t>hdwallet</a:t>
            </a:r>
            <a:r>
              <a:rPr lang="de-DE" dirty="0">
                <a:latin typeface="Corbel Light" panose="020B0303020204020204" pitchFamily="34" charset="0"/>
              </a:rPr>
              <a:t>-provider");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2"/>
                </a:solidFill>
                <a:latin typeface="Corbel Light" panose="020B0303020204020204" pitchFamily="34" charset="0"/>
              </a:rPr>
              <a:t>// </a:t>
            </a:r>
            <a:r>
              <a:rPr lang="de-DE" dirty="0" err="1">
                <a:solidFill>
                  <a:schemeClr val="accent2"/>
                </a:solidFill>
                <a:latin typeface="Corbel Light" panose="020B0303020204020204" pitchFamily="34" charset="0"/>
              </a:rPr>
              <a:t>load</a:t>
            </a:r>
            <a:r>
              <a:rPr lang="de-DE" dirty="0">
                <a:solidFill>
                  <a:schemeClr val="accent2"/>
                </a:solidFill>
                <a:latin typeface="Corbel Light" panose="020B0303020204020204" pitchFamily="34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rbel Light" panose="020B0303020204020204" pitchFamily="34" charset="0"/>
              </a:rPr>
              <a:t>single</a:t>
            </a:r>
            <a:r>
              <a:rPr lang="de-DE" dirty="0">
                <a:solidFill>
                  <a:schemeClr val="accent2"/>
                </a:solidFill>
                <a:latin typeface="Corbel Light" panose="020B0303020204020204" pitchFamily="34" charset="0"/>
              </a:rPr>
              <a:t> private </a:t>
            </a:r>
            <a:r>
              <a:rPr lang="de-DE" dirty="0" err="1">
                <a:solidFill>
                  <a:schemeClr val="accent2"/>
                </a:solidFill>
                <a:latin typeface="Corbel Light" panose="020B0303020204020204" pitchFamily="34" charset="0"/>
              </a:rPr>
              <a:t>key</a:t>
            </a:r>
            <a:r>
              <a:rPr lang="de-DE" dirty="0">
                <a:solidFill>
                  <a:schemeClr val="accent2"/>
                </a:solidFill>
                <a:latin typeface="Corbel Light" panose="020B0303020204020204" pitchFamily="34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rbel Light" panose="020B0303020204020204" pitchFamily="34" charset="0"/>
              </a:rPr>
              <a:t>as</a:t>
            </a:r>
            <a:r>
              <a:rPr lang="de-DE" dirty="0">
                <a:solidFill>
                  <a:schemeClr val="accent2"/>
                </a:solidFill>
                <a:latin typeface="Corbel Light" panose="020B0303020204020204" pitchFamily="34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rbel Light" panose="020B0303020204020204" pitchFamily="34" charset="0"/>
              </a:rPr>
              <a:t>string</a:t>
            </a:r>
            <a:endParaRPr lang="de-DE" dirty="0">
              <a:solidFill>
                <a:schemeClr val="accent2"/>
              </a:solidFill>
              <a:latin typeface="Corbel Light" panose="020B0303020204020204" pitchFamily="34" charset="0"/>
            </a:endParaRPr>
          </a:p>
          <a:p>
            <a:pPr marL="0" indent="0">
              <a:buNone/>
            </a:pPr>
            <a:r>
              <a:rPr lang="de-DE" dirty="0" err="1">
                <a:latin typeface="Corbel Light" panose="020B0303020204020204" pitchFamily="34" charset="0"/>
              </a:rPr>
              <a:t>var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provider</a:t>
            </a:r>
            <a:r>
              <a:rPr lang="de-DE" dirty="0">
                <a:latin typeface="Corbel Light" panose="020B0303020204020204" pitchFamily="34" charset="0"/>
              </a:rPr>
              <a:t> = </a:t>
            </a:r>
            <a:r>
              <a:rPr lang="de-DE" dirty="0" err="1">
                <a:latin typeface="Corbel Light" panose="020B0303020204020204" pitchFamily="34" charset="0"/>
              </a:rPr>
              <a:t>new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HDWalletProvider</a:t>
            </a:r>
            <a:r>
              <a:rPr lang="de-DE" dirty="0">
                <a:latin typeface="Corbel Light" panose="020B0303020204020204" pitchFamily="34" charset="0"/>
              </a:rPr>
              <a:t>("</a:t>
            </a:r>
            <a:r>
              <a:rPr lang="de-DE" dirty="0" err="1">
                <a:latin typeface="Corbel Light" panose="020B0303020204020204" pitchFamily="34" charset="0"/>
              </a:rPr>
              <a:t>hope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cabin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bone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sunset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thrive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eight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tray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rubber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earth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resemble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survey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nasty</a:t>
            </a:r>
            <a:r>
              <a:rPr lang="de-DE" dirty="0">
                <a:latin typeface="Corbel Light" panose="020B0303020204020204" pitchFamily="34" charset="0"/>
              </a:rPr>
              <a:t>", "http://localhost:8545");</a:t>
            </a:r>
          </a:p>
          <a:p>
            <a:pPr marL="0" indent="0">
              <a:buNone/>
            </a:pPr>
            <a:r>
              <a:rPr lang="de-DE" dirty="0" err="1">
                <a:latin typeface="Corbel Light" panose="020B0303020204020204" pitchFamily="34" charset="0"/>
              </a:rPr>
              <a:t>var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addresses</a:t>
            </a:r>
            <a:r>
              <a:rPr lang="de-DE" dirty="0">
                <a:latin typeface="Corbel Light" panose="020B0303020204020204" pitchFamily="34" charset="0"/>
              </a:rPr>
              <a:t> = </a:t>
            </a:r>
            <a:r>
              <a:rPr lang="de-DE" dirty="0" err="1">
                <a:latin typeface="Corbel Light" panose="020B0303020204020204" pitchFamily="34" charset="0"/>
              </a:rPr>
              <a:t>provider.addresses</a:t>
            </a:r>
            <a:r>
              <a:rPr lang="de-DE" dirty="0">
                <a:latin typeface="Corbel Light" panose="020B0303020204020204" pitchFamily="34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2"/>
                </a:solidFill>
                <a:latin typeface="Corbel Light" panose="020B0303020204020204" pitchFamily="34" charset="0"/>
              </a:rPr>
              <a:t>// do </a:t>
            </a:r>
            <a:r>
              <a:rPr lang="de-DE" dirty="0" err="1">
                <a:solidFill>
                  <a:schemeClr val="accent2"/>
                </a:solidFill>
                <a:latin typeface="Corbel Light" panose="020B0303020204020204" pitchFamily="34" charset="0"/>
              </a:rPr>
              <a:t>something</a:t>
            </a:r>
            <a:endParaRPr lang="de-DE" dirty="0">
              <a:solidFill>
                <a:schemeClr val="accent2"/>
              </a:solidFill>
              <a:latin typeface="Corbel Light" panose="020B0303020204020204" pitchFamily="34" charset="0"/>
            </a:endParaRPr>
          </a:p>
          <a:p>
            <a:pPr marL="0" indent="0">
              <a:buNone/>
            </a:pPr>
            <a:r>
              <a:rPr lang="de-DE" dirty="0" err="1">
                <a:latin typeface="Corbel Light" panose="020B0303020204020204" pitchFamily="34" charset="0"/>
              </a:rPr>
              <a:t>var</a:t>
            </a:r>
            <a:r>
              <a:rPr lang="de-DE" dirty="0">
                <a:latin typeface="Corbel Light" panose="020B0303020204020204" pitchFamily="34" charset="0"/>
              </a:rPr>
              <a:t> Web3 = </a:t>
            </a:r>
            <a:r>
              <a:rPr lang="de-DE" dirty="0" err="1">
                <a:latin typeface="Corbel Light" panose="020B0303020204020204" pitchFamily="34" charset="0"/>
              </a:rPr>
              <a:t>require</a:t>
            </a:r>
            <a:r>
              <a:rPr lang="de-DE" dirty="0">
                <a:latin typeface="Corbel Light" panose="020B0303020204020204" pitchFamily="34" charset="0"/>
              </a:rPr>
              <a:t>('web3‘);</a:t>
            </a:r>
          </a:p>
          <a:p>
            <a:pPr marL="0" indent="0">
              <a:buNone/>
            </a:pPr>
            <a:r>
              <a:rPr lang="de-DE" dirty="0" err="1">
                <a:latin typeface="Corbel Light" panose="020B0303020204020204" pitchFamily="34" charset="0"/>
              </a:rPr>
              <a:t>var</a:t>
            </a:r>
            <a:r>
              <a:rPr lang="de-DE" dirty="0">
                <a:latin typeface="Corbel Light" panose="020B0303020204020204" pitchFamily="34" charset="0"/>
              </a:rPr>
              <a:t> web3 = </a:t>
            </a:r>
            <a:r>
              <a:rPr lang="de-DE" dirty="0" err="1">
                <a:latin typeface="Corbel Light" panose="020B0303020204020204" pitchFamily="34" charset="0"/>
              </a:rPr>
              <a:t>new</a:t>
            </a:r>
            <a:r>
              <a:rPr lang="de-DE" dirty="0">
                <a:latin typeface="Corbel Light" panose="020B0303020204020204" pitchFamily="34" charset="0"/>
              </a:rPr>
              <a:t> Web3(</a:t>
            </a:r>
            <a:r>
              <a:rPr lang="de-DE" dirty="0" err="1">
                <a:latin typeface="Corbel Light" panose="020B0303020204020204" pitchFamily="34" charset="0"/>
              </a:rPr>
              <a:t>provider</a:t>
            </a:r>
            <a:r>
              <a:rPr lang="de-DE" dirty="0">
                <a:latin typeface="Corbel Light" panose="020B0303020204020204" pitchFamily="34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latin typeface="Corbel Light" panose="020B0303020204020204" pitchFamily="34" charset="0"/>
              </a:rPr>
              <a:t>web3.eth.getHashrate().</a:t>
            </a:r>
            <a:r>
              <a:rPr lang="de-DE" dirty="0" err="1">
                <a:latin typeface="Corbel Light" panose="020B0303020204020204" pitchFamily="34" charset="0"/>
              </a:rPr>
              <a:t>then</a:t>
            </a:r>
            <a:r>
              <a:rPr lang="de-DE" dirty="0">
                <a:latin typeface="Corbel Light" panose="020B0303020204020204" pitchFamily="34" charset="0"/>
              </a:rPr>
              <a:t>(r =&gt; console.log("</a:t>
            </a:r>
            <a:r>
              <a:rPr lang="de-DE" dirty="0" err="1">
                <a:latin typeface="Corbel Light" panose="020B0303020204020204" pitchFamily="34" charset="0"/>
              </a:rPr>
              <a:t>Hashrate</a:t>
            </a:r>
            <a:r>
              <a:rPr lang="de-DE" dirty="0">
                <a:latin typeface="Corbel Light" panose="020B0303020204020204" pitchFamily="34" charset="0"/>
              </a:rPr>
              <a:t>: ", r)).catch(</a:t>
            </a:r>
            <a:r>
              <a:rPr lang="de-DE" dirty="0" err="1">
                <a:latin typeface="Corbel Light" panose="020B0303020204020204" pitchFamily="34" charset="0"/>
              </a:rPr>
              <a:t>err</a:t>
            </a:r>
            <a:r>
              <a:rPr lang="de-DE" dirty="0">
                <a:latin typeface="Corbel Light" panose="020B0303020204020204" pitchFamily="34" charset="0"/>
              </a:rPr>
              <a:t> =&gt; console.log("An </a:t>
            </a:r>
            <a:r>
              <a:rPr lang="de-DE" dirty="0" err="1">
                <a:latin typeface="Corbel Light" panose="020B0303020204020204" pitchFamily="34" charset="0"/>
              </a:rPr>
              <a:t>error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occurred</a:t>
            </a:r>
            <a:r>
              <a:rPr lang="de-DE" dirty="0">
                <a:latin typeface="Corbel Light" panose="020B0303020204020204" pitchFamily="34" charset="0"/>
              </a:rPr>
              <a:t> ", </a:t>
            </a:r>
            <a:r>
              <a:rPr lang="de-DE" dirty="0" err="1">
                <a:latin typeface="Corbel Light" panose="020B0303020204020204" pitchFamily="34" charset="0"/>
              </a:rPr>
              <a:t>err</a:t>
            </a:r>
            <a:r>
              <a:rPr lang="de-DE" dirty="0">
                <a:latin typeface="Corbel Light" panose="020B0303020204020204" pitchFamily="34" charset="0"/>
              </a:rPr>
              <a:t>));</a:t>
            </a:r>
          </a:p>
          <a:p>
            <a:pPr marL="0" indent="0">
              <a:buNone/>
            </a:pPr>
            <a:r>
              <a:rPr lang="de-DE" dirty="0">
                <a:latin typeface="Corbel Light" panose="020B0303020204020204" pitchFamily="34" charset="0"/>
              </a:rPr>
              <a:t>web3.eth.getBlockNumber().</a:t>
            </a:r>
            <a:r>
              <a:rPr lang="de-DE" dirty="0" err="1">
                <a:latin typeface="Corbel Light" panose="020B0303020204020204" pitchFamily="34" charset="0"/>
              </a:rPr>
              <a:t>then</a:t>
            </a:r>
            <a:r>
              <a:rPr lang="de-DE" dirty="0">
                <a:latin typeface="Corbel Light" panose="020B0303020204020204" pitchFamily="34" charset="0"/>
              </a:rPr>
              <a:t>(r =&gt; console.log("Block </a:t>
            </a:r>
            <a:r>
              <a:rPr lang="de-DE" dirty="0" err="1">
                <a:latin typeface="Corbel Light" panose="020B0303020204020204" pitchFamily="34" charset="0"/>
              </a:rPr>
              <a:t>Number</a:t>
            </a:r>
            <a:r>
              <a:rPr lang="de-DE" dirty="0">
                <a:latin typeface="Corbel Light" panose="020B0303020204020204" pitchFamily="34" charset="0"/>
              </a:rPr>
              <a:t>: ", r)).catch(</a:t>
            </a:r>
            <a:r>
              <a:rPr lang="de-DE" dirty="0" err="1">
                <a:latin typeface="Corbel Light" panose="020B0303020204020204" pitchFamily="34" charset="0"/>
              </a:rPr>
              <a:t>err</a:t>
            </a:r>
            <a:r>
              <a:rPr lang="de-DE" dirty="0">
                <a:latin typeface="Corbel Light" panose="020B0303020204020204" pitchFamily="34" charset="0"/>
              </a:rPr>
              <a:t> =&gt; console.log("An </a:t>
            </a:r>
            <a:r>
              <a:rPr lang="de-DE" dirty="0" err="1">
                <a:latin typeface="Corbel Light" panose="020B0303020204020204" pitchFamily="34" charset="0"/>
              </a:rPr>
              <a:t>error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occurred</a:t>
            </a:r>
            <a:r>
              <a:rPr lang="de-DE" dirty="0">
                <a:latin typeface="Corbel Light" panose="020B0303020204020204" pitchFamily="34" charset="0"/>
              </a:rPr>
              <a:t> ", </a:t>
            </a:r>
            <a:r>
              <a:rPr lang="de-DE" dirty="0" err="1">
                <a:latin typeface="Corbel Light" panose="020B0303020204020204" pitchFamily="34" charset="0"/>
              </a:rPr>
              <a:t>err</a:t>
            </a:r>
            <a:r>
              <a:rPr lang="de-DE" dirty="0">
                <a:latin typeface="Corbel Light" panose="020B0303020204020204" pitchFamily="34" charset="0"/>
              </a:rPr>
              <a:t>));</a:t>
            </a:r>
          </a:p>
          <a:p>
            <a:pPr marL="0" indent="0">
              <a:buNone/>
            </a:pPr>
            <a:r>
              <a:rPr lang="de-DE" dirty="0">
                <a:latin typeface="Corbel Light" panose="020B0303020204020204" pitchFamily="34" charset="0"/>
              </a:rPr>
              <a:t>web3.eth.getBalance(</a:t>
            </a:r>
            <a:r>
              <a:rPr lang="de-DE" dirty="0" err="1">
                <a:latin typeface="Corbel Light" panose="020B0303020204020204" pitchFamily="34" charset="0"/>
              </a:rPr>
              <a:t>addresses</a:t>
            </a:r>
            <a:r>
              <a:rPr lang="de-DE" dirty="0">
                <a:latin typeface="Corbel Light" panose="020B0303020204020204" pitchFamily="34" charset="0"/>
              </a:rPr>
              <a:t>[0]).</a:t>
            </a:r>
            <a:r>
              <a:rPr lang="de-DE" dirty="0" err="1">
                <a:latin typeface="Corbel Light" panose="020B0303020204020204" pitchFamily="34" charset="0"/>
              </a:rPr>
              <a:t>then</a:t>
            </a:r>
            <a:r>
              <a:rPr lang="de-DE" dirty="0">
                <a:latin typeface="Corbel Light" panose="020B0303020204020204" pitchFamily="34" charset="0"/>
              </a:rPr>
              <a:t>(r =&gt; console.log("Balance (in Ether) of </a:t>
            </a:r>
            <a:r>
              <a:rPr lang="de-DE" dirty="0" err="1">
                <a:latin typeface="Corbel Light" panose="020B0303020204020204" pitchFamily="34" charset="0"/>
              </a:rPr>
              <a:t>account</a:t>
            </a:r>
            <a:r>
              <a:rPr lang="de-DE" dirty="0">
                <a:latin typeface="Corbel Light" panose="020B0303020204020204" pitchFamily="34" charset="0"/>
              </a:rPr>
              <a:t> 0", </a:t>
            </a:r>
            <a:r>
              <a:rPr lang="de-DE" dirty="0" err="1">
                <a:latin typeface="Corbel Light" panose="020B0303020204020204" pitchFamily="34" charset="0"/>
              </a:rPr>
              <a:t>addresses</a:t>
            </a:r>
            <a:r>
              <a:rPr lang="de-DE" dirty="0">
                <a:latin typeface="Corbel Light" panose="020B0303020204020204" pitchFamily="34" charset="0"/>
              </a:rPr>
              <a:t>[0], "</a:t>
            </a:r>
            <a:r>
              <a:rPr lang="de-DE" dirty="0" err="1">
                <a:latin typeface="Corbel Light" panose="020B0303020204020204" pitchFamily="34" charset="0"/>
              </a:rPr>
              <a:t>is</a:t>
            </a:r>
            <a:r>
              <a:rPr lang="de-DE" dirty="0">
                <a:latin typeface="Corbel Light" panose="020B0303020204020204" pitchFamily="34" charset="0"/>
              </a:rPr>
              <a:t> :", </a:t>
            </a:r>
            <a:r>
              <a:rPr lang="de-DE" dirty="0" err="1">
                <a:latin typeface="Corbel Light" panose="020B0303020204020204" pitchFamily="34" charset="0"/>
              </a:rPr>
              <a:t>weiToEther</a:t>
            </a:r>
            <a:r>
              <a:rPr lang="de-DE" dirty="0">
                <a:latin typeface="Corbel Light" panose="020B0303020204020204" pitchFamily="34" charset="0"/>
              </a:rPr>
              <a:t>(r))).catch(</a:t>
            </a:r>
            <a:r>
              <a:rPr lang="de-DE" dirty="0" err="1">
                <a:latin typeface="Corbel Light" panose="020B0303020204020204" pitchFamily="34" charset="0"/>
              </a:rPr>
              <a:t>err</a:t>
            </a:r>
            <a:r>
              <a:rPr lang="de-DE" dirty="0">
                <a:latin typeface="Corbel Light" panose="020B0303020204020204" pitchFamily="34" charset="0"/>
              </a:rPr>
              <a:t> =&gt; console.log("An </a:t>
            </a:r>
            <a:r>
              <a:rPr lang="de-DE" dirty="0" err="1">
                <a:latin typeface="Corbel Light" panose="020B0303020204020204" pitchFamily="34" charset="0"/>
              </a:rPr>
              <a:t>error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occurred</a:t>
            </a:r>
            <a:r>
              <a:rPr lang="de-DE" dirty="0">
                <a:latin typeface="Corbel Light" panose="020B0303020204020204" pitchFamily="34" charset="0"/>
              </a:rPr>
              <a:t> ", </a:t>
            </a:r>
            <a:r>
              <a:rPr lang="de-DE" dirty="0" err="1">
                <a:latin typeface="Corbel Light" panose="020B0303020204020204" pitchFamily="34" charset="0"/>
              </a:rPr>
              <a:t>err</a:t>
            </a:r>
            <a:r>
              <a:rPr lang="de-DE" dirty="0">
                <a:latin typeface="Corbel Light" panose="020B0303020204020204" pitchFamily="34" charset="0"/>
              </a:rPr>
              <a:t>));</a:t>
            </a:r>
          </a:p>
          <a:p>
            <a:pPr marL="0" indent="0">
              <a:buNone/>
            </a:pPr>
            <a:r>
              <a:rPr lang="de-DE" dirty="0">
                <a:latin typeface="Corbel Light" panose="020B0303020204020204" pitchFamily="34" charset="0"/>
              </a:rPr>
              <a:t>web3.eth.getBalance(</a:t>
            </a:r>
            <a:r>
              <a:rPr lang="de-DE" dirty="0" err="1">
                <a:latin typeface="Corbel Light" panose="020B0303020204020204" pitchFamily="34" charset="0"/>
              </a:rPr>
              <a:t>addresses</a:t>
            </a:r>
            <a:r>
              <a:rPr lang="de-DE" dirty="0">
                <a:latin typeface="Corbel Light" panose="020B0303020204020204" pitchFamily="34" charset="0"/>
              </a:rPr>
              <a:t>[1]).</a:t>
            </a:r>
            <a:r>
              <a:rPr lang="de-DE" dirty="0" err="1">
                <a:latin typeface="Corbel Light" panose="020B0303020204020204" pitchFamily="34" charset="0"/>
              </a:rPr>
              <a:t>then</a:t>
            </a:r>
            <a:r>
              <a:rPr lang="de-DE" dirty="0">
                <a:latin typeface="Corbel Light" panose="020B0303020204020204" pitchFamily="34" charset="0"/>
              </a:rPr>
              <a:t>(r =&gt; console.log("Balance (in Ether) of </a:t>
            </a:r>
            <a:r>
              <a:rPr lang="de-DE" dirty="0" err="1">
                <a:latin typeface="Corbel Light" panose="020B0303020204020204" pitchFamily="34" charset="0"/>
              </a:rPr>
              <a:t>account</a:t>
            </a:r>
            <a:r>
              <a:rPr lang="de-DE" dirty="0">
                <a:latin typeface="Corbel Light" panose="020B0303020204020204" pitchFamily="34" charset="0"/>
              </a:rPr>
              <a:t> 1", </a:t>
            </a:r>
            <a:r>
              <a:rPr lang="de-DE" dirty="0" err="1">
                <a:latin typeface="Corbel Light" panose="020B0303020204020204" pitchFamily="34" charset="0"/>
              </a:rPr>
              <a:t>addresses</a:t>
            </a:r>
            <a:r>
              <a:rPr lang="de-DE" dirty="0">
                <a:latin typeface="Corbel Light" panose="020B0303020204020204" pitchFamily="34" charset="0"/>
              </a:rPr>
              <a:t>[1], "</a:t>
            </a:r>
            <a:r>
              <a:rPr lang="de-DE" dirty="0" err="1">
                <a:latin typeface="Corbel Light" panose="020B0303020204020204" pitchFamily="34" charset="0"/>
              </a:rPr>
              <a:t>is</a:t>
            </a:r>
            <a:r>
              <a:rPr lang="de-DE" dirty="0">
                <a:latin typeface="Corbel Light" panose="020B0303020204020204" pitchFamily="34" charset="0"/>
              </a:rPr>
              <a:t> :", </a:t>
            </a:r>
            <a:r>
              <a:rPr lang="de-DE" dirty="0" err="1">
                <a:latin typeface="Corbel Light" panose="020B0303020204020204" pitchFamily="34" charset="0"/>
              </a:rPr>
              <a:t>weiToEther</a:t>
            </a:r>
            <a:r>
              <a:rPr lang="de-DE" dirty="0">
                <a:latin typeface="Corbel Light" panose="020B0303020204020204" pitchFamily="34" charset="0"/>
              </a:rPr>
              <a:t>(r))).catch(</a:t>
            </a:r>
            <a:r>
              <a:rPr lang="de-DE" dirty="0" err="1">
                <a:latin typeface="Corbel Light" panose="020B0303020204020204" pitchFamily="34" charset="0"/>
              </a:rPr>
              <a:t>err</a:t>
            </a:r>
            <a:r>
              <a:rPr lang="de-DE" dirty="0">
                <a:latin typeface="Corbel Light" panose="020B0303020204020204" pitchFamily="34" charset="0"/>
              </a:rPr>
              <a:t> =&gt; console.log("An </a:t>
            </a:r>
            <a:r>
              <a:rPr lang="de-DE" dirty="0" err="1">
                <a:latin typeface="Corbel Light" panose="020B0303020204020204" pitchFamily="34" charset="0"/>
              </a:rPr>
              <a:t>error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occurred</a:t>
            </a:r>
            <a:r>
              <a:rPr lang="de-DE" dirty="0">
                <a:latin typeface="Corbel Light" panose="020B0303020204020204" pitchFamily="34" charset="0"/>
              </a:rPr>
              <a:t>", </a:t>
            </a:r>
            <a:r>
              <a:rPr lang="de-DE" dirty="0" err="1">
                <a:latin typeface="Corbel Light" panose="020B0303020204020204" pitchFamily="34" charset="0"/>
              </a:rPr>
              <a:t>err</a:t>
            </a:r>
            <a:r>
              <a:rPr lang="de-DE" dirty="0">
                <a:latin typeface="Corbel Light" panose="020B0303020204020204" pitchFamily="34" charset="0"/>
              </a:rPr>
              <a:t>));</a:t>
            </a:r>
          </a:p>
          <a:p>
            <a:pPr marL="0" indent="0">
              <a:buNone/>
            </a:pPr>
            <a:r>
              <a:rPr lang="de-DE" dirty="0" err="1">
                <a:latin typeface="Corbel Light" panose="020B0303020204020204" pitchFamily="34" charset="0"/>
              </a:rPr>
              <a:t>printAccountBalance</a:t>
            </a:r>
            <a:r>
              <a:rPr lang="de-DE" dirty="0">
                <a:latin typeface="Corbel Light" panose="020B0303020204020204" pitchFamily="34" charset="0"/>
              </a:rPr>
              <a:t>(</a:t>
            </a:r>
            <a:r>
              <a:rPr lang="de-DE" dirty="0" err="1">
                <a:latin typeface="Corbel Light" panose="020B0303020204020204" pitchFamily="34" charset="0"/>
              </a:rPr>
              <a:t>addresses</a:t>
            </a:r>
            <a:r>
              <a:rPr lang="de-DE" dirty="0">
                <a:latin typeface="Corbel Light" panose="020B0303020204020204" pitchFamily="34" charset="0"/>
              </a:rPr>
              <a:t>[2]);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2"/>
                </a:solidFill>
                <a:latin typeface="Corbel Light" panose="020B0303020204020204" pitchFamily="34" charset="0"/>
              </a:rPr>
              <a:t>// </a:t>
            </a:r>
            <a:r>
              <a:rPr lang="de-DE" dirty="0" err="1">
                <a:solidFill>
                  <a:schemeClr val="accent2"/>
                </a:solidFill>
                <a:latin typeface="Corbel Light" panose="020B0303020204020204" pitchFamily="34" charset="0"/>
              </a:rPr>
              <a:t>stop</a:t>
            </a:r>
            <a:r>
              <a:rPr lang="de-DE" dirty="0">
                <a:solidFill>
                  <a:schemeClr val="accent2"/>
                </a:solidFill>
                <a:latin typeface="Corbel Light" panose="020B0303020204020204" pitchFamily="34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rbel Light" panose="020B0303020204020204" pitchFamily="34" charset="0"/>
              </a:rPr>
              <a:t>HDWallet</a:t>
            </a:r>
            <a:r>
              <a:rPr lang="de-DE" dirty="0">
                <a:solidFill>
                  <a:schemeClr val="accent2"/>
                </a:solidFill>
                <a:latin typeface="Corbel Light" panose="020B0303020204020204" pitchFamily="34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rbel Light" panose="020B0303020204020204" pitchFamily="34" charset="0"/>
              </a:rPr>
              <a:t>provider</a:t>
            </a:r>
            <a:endParaRPr lang="de-DE" dirty="0">
              <a:solidFill>
                <a:schemeClr val="accent2"/>
              </a:solidFill>
              <a:latin typeface="Corbel Light" panose="020B0303020204020204" pitchFamily="34" charset="0"/>
            </a:endParaRPr>
          </a:p>
          <a:p>
            <a:pPr marL="0" indent="0">
              <a:buNone/>
            </a:pPr>
            <a:r>
              <a:rPr lang="de-DE" dirty="0" err="1">
                <a:latin typeface="Corbel Light" panose="020B0303020204020204" pitchFamily="34" charset="0"/>
              </a:rPr>
              <a:t>provider.engine.stop</a:t>
            </a:r>
            <a:r>
              <a:rPr lang="de-DE" dirty="0">
                <a:latin typeface="Corbel Light" panose="020B0303020204020204" pitchFamily="34" charset="0"/>
              </a:rPr>
              <a:t>();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6E006-E9CC-4DCA-8BA0-5A6E21C4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502F-080B-434D-B6E6-152AABCB560F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7B9A9-436B-4E8D-91D4-0B5D279EF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BE4160-388F-4C1C-87E3-060F55FFEB7F}"/>
              </a:ext>
            </a:extLst>
          </p:cNvPr>
          <p:cNvSpPr/>
          <p:nvPr/>
        </p:nvSpPr>
        <p:spPr>
          <a:xfrm>
            <a:off x="5477933" y="1117600"/>
            <a:ext cx="3369734" cy="246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Corbel Light" panose="020B0303020204020204" pitchFamily="34" charset="0"/>
              </a:rPr>
              <a:t>// </a:t>
            </a:r>
            <a:r>
              <a:rPr lang="de-DE" dirty="0" err="1">
                <a:solidFill>
                  <a:schemeClr val="accent2"/>
                </a:solidFill>
                <a:latin typeface="Corbel Light" panose="020B0303020204020204" pitchFamily="34" charset="0"/>
              </a:rPr>
              <a:t>functions</a:t>
            </a:r>
            <a:endParaRPr lang="de-DE" dirty="0">
              <a:solidFill>
                <a:schemeClr val="accent2"/>
              </a:solidFill>
              <a:latin typeface="Corbel Light" panose="020B0303020204020204" pitchFamily="34" charset="0"/>
            </a:endParaRPr>
          </a:p>
          <a:p>
            <a:r>
              <a:rPr lang="de-DE" dirty="0" err="1">
                <a:latin typeface="Corbel Light" panose="020B0303020204020204" pitchFamily="34" charset="0"/>
              </a:rPr>
              <a:t>function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printAccountBalance</a:t>
            </a:r>
            <a:r>
              <a:rPr lang="de-DE" dirty="0">
                <a:latin typeface="Corbel Light" panose="020B0303020204020204" pitchFamily="34" charset="0"/>
              </a:rPr>
              <a:t>(</a:t>
            </a:r>
            <a:r>
              <a:rPr lang="de-DE" dirty="0" err="1">
                <a:latin typeface="Corbel Light" panose="020B0303020204020204" pitchFamily="34" charset="0"/>
              </a:rPr>
              <a:t>address</a:t>
            </a:r>
            <a:r>
              <a:rPr lang="de-DE" dirty="0">
                <a:latin typeface="Corbel Light" panose="020B0303020204020204" pitchFamily="34" charset="0"/>
              </a:rPr>
              <a:t>){  </a:t>
            </a:r>
          </a:p>
          <a:p>
            <a:r>
              <a:rPr lang="de-DE" dirty="0">
                <a:latin typeface="Corbel Light" panose="020B0303020204020204" pitchFamily="34" charset="0"/>
              </a:rPr>
              <a:t>web3.eth.getBalance(</a:t>
            </a:r>
            <a:r>
              <a:rPr lang="de-DE" dirty="0" err="1">
                <a:latin typeface="Corbel Light" panose="020B0303020204020204" pitchFamily="34" charset="0"/>
              </a:rPr>
              <a:t>address</a:t>
            </a:r>
            <a:r>
              <a:rPr lang="de-DE" dirty="0">
                <a:latin typeface="Corbel Light" panose="020B0303020204020204" pitchFamily="34" charset="0"/>
              </a:rPr>
              <a:t>)  .</a:t>
            </a:r>
            <a:r>
              <a:rPr lang="de-DE" dirty="0" err="1">
                <a:latin typeface="Corbel Light" panose="020B0303020204020204" pitchFamily="34" charset="0"/>
              </a:rPr>
              <a:t>then</a:t>
            </a:r>
            <a:r>
              <a:rPr lang="de-DE" dirty="0">
                <a:latin typeface="Corbel Light" panose="020B0303020204020204" pitchFamily="34" charset="0"/>
              </a:rPr>
              <a:t>(r =&gt; console.log("Balance (in Ether) of </a:t>
            </a:r>
            <a:r>
              <a:rPr lang="de-DE" dirty="0" err="1">
                <a:latin typeface="Corbel Light" panose="020B0303020204020204" pitchFamily="34" charset="0"/>
              </a:rPr>
              <a:t>account</a:t>
            </a:r>
            <a:r>
              <a:rPr lang="de-DE" dirty="0">
                <a:latin typeface="Corbel Light" panose="020B0303020204020204" pitchFamily="34" charset="0"/>
              </a:rPr>
              <a:t>", </a:t>
            </a:r>
            <a:r>
              <a:rPr lang="de-DE" dirty="0" err="1">
                <a:latin typeface="Corbel Light" panose="020B0303020204020204" pitchFamily="34" charset="0"/>
              </a:rPr>
              <a:t>address</a:t>
            </a:r>
            <a:r>
              <a:rPr lang="de-DE" dirty="0">
                <a:latin typeface="Corbel Light" panose="020B0303020204020204" pitchFamily="34" charset="0"/>
              </a:rPr>
              <a:t>, "</a:t>
            </a:r>
            <a:r>
              <a:rPr lang="de-DE" dirty="0" err="1">
                <a:latin typeface="Corbel Light" panose="020B0303020204020204" pitchFamily="34" charset="0"/>
              </a:rPr>
              <a:t>is</a:t>
            </a:r>
            <a:r>
              <a:rPr lang="de-DE" dirty="0">
                <a:latin typeface="Corbel Light" panose="020B0303020204020204" pitchFamily="34" charset="0"/>
              </a:rPr>
              <a:t> :", </a:t>
            </a:r>
            <a:r>
              <a:rPr lang="de-DE" dirty="0" err="1">
                <a:latin typeface="Corbel Light" panose="020B0303020204020204" pitchFamily="34" charset="0"/>
              </a:rPr>
              <a:t>weiToEther</a:t>
            </a:r>
            <a:r>
              <a:rPr lang="de-DE" dirty="0">
                <a:latin typeface="Corbel Light" panose="020B0303020204020204" pitchFamily="34" charset="0"/>
              </a:rPr>
              <a:t>(r)))  .catch(</a:t>
            </a:r>
            <a:r>
              <a:rPr lang="de-DE" dirty="0" err="1">
                <a:latin typeface="Corbel Light" panose="020B0303020204020204" pitchFamily="34" charset="0"/>
              </a:rPr>
              <a:t>err</a:t>
            </a:r>
            <a:r>
              <a:rPr lang="de-DE" dirty="0">
                <a:latin typeface="Corbel Light" panose="020B0303020204020204" pitchFamily="34" charset="0"/>
              </a:rPr>
              <a:t> =&gt; console.log("An </a:t>
            </a:r>
            <a:r>
              <a:rPr lang="de-DE" dirty="0" err="1">
                <a:latin typeface="Corbel Light" panose="020B0303020204020204" pitchFamily="34" charset="0"/>
              </a:rPr>
              <a:t>error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occurred</a:t>
            </a:r>
            <a:r>
              <a:rPr lang="de-DE" dirty="0">
                <a:latin typeface="Corbel Light" panose="020B0303020204020204" pitchFamily="34" charset="0"/>
              </a:rPr>
              <a:t>", </a:t>
            </a:r>
            <a:r>
              <a:rPr lang="de-DE" dirty="0" err="1">
                <a:latin typeface="Corbel Light" panose="020B0303020204020204" pitchFamily="34" charset="0"/>
              </a:rPr>
              <a:t>err</a:t>
            </a:r>
            <a:r>
              <a:rPr lang="de-DE" dirty="0">
                <a:latin typeface="Corbel Light" panose="020B0303020204020204" pitchFamily="34" charset="0"/>
              </a:rPr>
              <a:t>));</a:t>
            </a:r>
          </a:p>
          <a:p>
            <a:r>
              <a:rPr lang="de-DE" dirty="0">
                <a:latin typeface="Corbel Light" panose="020B0303020204020204" pitchFamily="34" charset="0"/>
              </a:rPr>
              <a:t>}</a:t>
            </a:r>
          </a:p>
          <a:p>
            <a:endParaRPr lang="de-DE" dirty="0">
              <a:latin typeface="Corbel Light" panose="020B0303020204020204" pitchFamily="34" charset="0"/>
            </a:endParaRPr>
          </a:p>
          <a:p>
            <a:r>
              <a:rPr lang="de-DE" dirty="0" err="1">
                <a:latin typeface="Corbel Light" panose="020B0303020204020204" pitchFamily="34" charset="0"/>
              </a:rPr>
              <a:t>function</a:t>
            </a:r>
            <a:r>
              <a:rPr lang="de-DE" dirty="0">
                <a:latin typeface="Corbel Light" panose="020B0303020204020204" pitchFamily="34" charset="0"/>
              </a:rPr>
              <a:t> </a:t>
            </a:r>
            <a:r>
              <a:rPr lang="de-DE" dirty="0" err="1">
                <a:latin typeface="Corbel Light" panose="020B0303020204020204" pitchFamily="34" charset="0"/>
              </a:rPr>
              <a:t>weiToEther</a:t>
            </a:r>
            <a:r>
              <a:rPr lang="de-DE" dirty="0">
                <a:latin typeface="Corbel Light" panose="020B0303020204020204" pitchFamily="34" charset="0"/>
              </a:rPr>
              <a:t>(</a:t>
            </a:r>
            <a:r>
              <a:rPr lang="de-DE" dirty="0" err="1">
                <a:latin typeface="Corbel Light" panose="020B0303020204020204" pitchFamily="34" charset="0"/>
              </a:rPr>
              <a:t>wei</a:t>
            </a:r>
            <a:r>
              <a:rPr lang="de-DE" dirty="0">
                <a:latin typeface="Corbel Light" panose="020B0303020204020204" pitchFamily="34" charset="0"/>
              </a:rPr>
              <a:t>){   </a:t>
            </a:r>
          </a:p>
          <a:p>
            <a:r>
              <a:rPr lang="de-DE" dirty="0" err="1">
                <a:latin typeface="Corbel Light" panose="020B0303020204020204" pitchFamily="34" charset="0"/>
              </a:rPr>
              <a:t>return</a:t>
            </a:r>
            <a:r>
              <a:rPr lang="de-DE" dirty="0">
                <a:latin typeface="Corbel Light" panose="020B0303020204020204" pitchFamily="34" charset="0"/>
              </a:rPr>
              <a:t> web3.utils.fromWei(</a:t>
            </a:r>
            <a:r>
              <a:rPr lang="de-DE" dirty="0" err="1">
                <a:latin typeface="Corbel Light" panose="020B0303020204020204" pitchFamily="34" charset="0"/>
              </a:rPr>
              <a:t>wei</a:t>
            </a:r>
            <a:r>
              <a:rPr lang="de-DE" dirty="0">
                <a:latin typeface="Corbel Light" panose="020B0303020204020204" pitchFamily="34" charset="0"/>
              </a:rPr>
              <a:t>, '</a:t>
            </a:r>
            <a:r>
              <a:rPr lang="de-DE" dirty="0" err="1">
                <a:latin typeface="Corbel Light" panose="020B0303020204020204" pitchFamily="34" charset="0"/>
              </a:rPr>
              <a:t>ether</a:t>
            </a:r>
            <a:r>
              <a:rPr lang="de-DE" dirty="0">
                <a:latin typeface="Corbel Light" panose="020B0303020204020204" pitchFamily="34" charset="0"/>
              </a:rPr>
              <a:t>‘);</a:t>
            </a:r>
          </a:p>
          <a:p>
            <a:r>
              <a:rPr lang="de-DE" dirty="0">
                <a:latin typeface="Corbel Light" panose="020B0303020204020204" pitchFamily="34" charset="0"/>
              </a:rPr>
              <a:t>}</a:t>
            </a:r>
            <a:endParaRPr lang="en-DE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6496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heme/theme1.xml><?xml version="1.0" encoding="utf-8"?>
<a:theme xmlns:a="http://schemas.openxmlformats.org/drawingml/2006/main" name="Technische Universität Berlin | PowerPoint Master">
  <a:themeElements>
    <a:clrScheme name="Benutzerdefiniert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0070C0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Data61 PowerPoint Widescreen</Template>
  <TotalTime>0</TotalTime>
  <Words>1488</Words>
  <Application>Microsoft Office PowerPoint</Application>
  <PresentationFormat>On-screen Show (16:10)</PresentationFormat>
  <Paragraphs>158</Paragraphs>
  <Slides>12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Arial</vt:lpstr>
      <vt:lpstr>Calibri</vt:lpstr>
      <vt:lpstr>Corbel Light</vt:lpstr>
      <vt:lpstr>Wingdings</vt:lpstr>
      <vt:lpstr>Technische Universität Berlin | PowerPoint Master</vt:lpstr>
      <vt:lpstr>Ethereum Tutorial</vt:lpstr>
      <vt:lpstr>Goals</vt:lpstr>
      <vt:lpstr>Download and Install Node.js</vt:lpstr>
      <vt:lpstr>Install Ganache CLI</vt:lpstr>
      <vt:lpstr>Run Ganache</vt:lpstr>
      <vt:lpstr> Install HD Wallet-enabled Web3 provider  </vt:lpstr>
      <vt:lpstr>Create a JS file that uses HD Wallet</vt:lpstr>
      <vt:lpstr>A first interaction with Ganache</vt:lpstr>
      <vt:lpstr>Transform Wei into Ether</vt:lpstr>
      <vt:lpstr>Transfer of Ether</vt:lpstr>
      <vt:lpstr> Install Solidity Compiler </vt:lpstr>
      <vt:lpstr>Ethereum Tutorial</vt:lpstr>
    </vt:vector>
  </TitlesOfParts>
  <Company>CSIRO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Ingo Weber</dc:creator>
  <cp:lastModifiedBy>Ingo Weber</cp:lastModifiedBy>
  <cp:revision>970</cp:revision>
  <dcterms:created xsi:type="dcterms:W3CDTF">2018-09-03T00:08:13Z</dcterms:created>
  <dcterms:modified xsi:type="dcterms:W3CDTF">2021-08-12T09:10:55Z</dcterms:modified>
</cp:coreProperties>
</file>