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28"/>
  </p:notesMasterIdLst>
  <p:handoutMasterIdLst>
    <p:handoutMasterId r:id="rId29"/>
  </p:handoutMasterIdLst>
  <p:sldIdLst>
    <p:sldId id="359" r:id="rId2"/>
    <p:sldId id="981" r:id="rId3"/>
    <p:sldId id="956" r:id="rId4"/>
    <p:sldId id="971" r:id="rId5"/>
    <p:sldId id="973" r:id="rId6"/>
    <p:sldId id="974" r:id="rId7"/>
    <p:sldId id="975" r:id="rId8"/>
    <p:sldId id="976" r:id="rId9"/>
    <p:sldId id="977" r:id="rId10"/>
    <p:sldId id="978" r:id="rId11"/>
    <p:sldId id="970" r:id="rId12"/>
    <p:sldId id="446" r:id="rId13"/>
    <p:sldId id="755" r:id="rId14"/>
    <p:sldId id="758" r:id="rId15"/>
    <p:sldId id="940" r:id="rId16"/>
    <p:sldId id="962" r:id="rId17"/>
    <p:sldId id="954" r:id="rId18"/>
    <p:sldId id="760" r:id="rId19"/>
    <p:sldId id="761" r:id="rId20"/>
    <p:sldId id="902" r:id="rId21"/>
    <p:sldId id="901" r:id="rId22"/>
    <p:sldId id="907" r:id="rId23"/>
    <p:sldId id="959" r:id="rId24"/>
    <p:sldId id="960" r:id="rId25"/>
    <p:sldId id="963" r:id="rId26"/>
    <p:sldId id="980" r:id="rId2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B787"/>
    <a:srgbClr val="00A9CE"/>
    <a:srgbClr val="43C2CC"/>
    <a:srgbClr val="007B96"/>
    <a:srgbClr val="02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88837" autoAdjust="0"/>
  </p:normalViewPr>
  <p:slideViewPr>
    <p:cSldViewPr snapToGrid="0">
      <p:cViewPr varScale="1">
        <p:scale>
          <a:sx n="127" d="100"/>
          <a:sy n="127" d="100"/>
        </p:scale>
        <p:origin x="918" y="126"/>
      </p:cViewPr>
      <p:guideLst/>
    </p:cSldViewPr>
  </p:slideViewPr>
  <p:outlineViewPr>
    <p:cViewPr>
      <p:scale>
        <a:sx n="33" d="100"/>
        <a:sy n="33" d="100"/>
      </p:scale>
      <p:origin x="0" y="-69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2680"/>
    </p:cViewPr>
  </p:sorterViewPr>
  <p:notesViewPr>
    <p:cSldViewPr snapToGrid="0" showGuides="1">
      <p:cViewPr varScale="1">
        <p:scale>
          <a:sx n="119" d="100"/>
          <a:sy n="119" d="100"/>
        </p:scale>
        <p:origin x="20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41FDA7-46F1-4BC4-8847-41C04F87854A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3872B7A-FB41-4BFE-AA4F-CC8D31780922}">
      <dgm:prSet phldrT="[Text]" custT="1"/>
      <dgm:spPr/>
      <dgm:t>
        <a:bodyPr/>
        <a:lstStyle/>
        <a:p>
          <a:r>
            <a:rPr lang="en-AU" sz="1600" dirty="0"/>
            <a:t>Architectural Element</a:t>
          </a:r>
        </a:p>
      </dgm:t>
    </dgm:pt>
    <dgm:pt modelId="{830E09B4-C3FF-435F-8603-E4DC11F3A278}" type="parTrans" cxnId="{6F1F33C9-B8DE-411F-94DA-1E72332EACE3}">
      <dgm:prSet/>
      <dgm:spPr/>
      <dgm:t>
        <a:bodyPr/>
        <a:lstStyle/>
        <a:p>
          <a:endParaRPr lang="en-AU" sz="2000"/>
        </a:p>
      </dgm:t>
    </dgm:pt>
    <dgm:pt modelId="{064052D1-A65A-4A1A-933A-683051D2FFF9}" type="sibTrans" cxnId="{6F1F33C9-B8DE-411F-94DA-1E72332EACE3}">
      <dgm:prSet/>
      <dgm:spPr/>
      <dgm:t>
        <a:bodyPr/>
        <a:lstStyle/>
        <a:p>
          <a:endParaRPr lang="en-AU" sz="2000"/>
        </a:p>
      </dgm:t>
    </dgm:pt>
    <dgm:pt modelId="{B5BB1B15-DA1F-4F4B-8DE7-02BB345613D6}">
      <dgm:prSet custT="1"/>
      <dgm:spPr/>
      <dgm:t>
        <a:bodyPr/>
        <a:lstStyle/>
        <a:p>
          <a:r>
            <a:rPr lang="en-AU" sz="1400" dirty="0"/>
            <a:t>Storage Element</a:t>
          </a:r>
        </a:p>
      </dgm:t>
    </dgm:pt>
    <dgm:pt modelId="{941B285F-3DDD-464B-A4E5-96DD0C0CCB35}" type="parTrans" cxnId="{94ED52DE-DF5E-4BE2-B371-83D28F125D38}">
      <dgm:prSet/>
      <dgm:spPr/>
      <dgm:t>
        <a:bodyPr/>
        <a:lstStyle/>
        <a:p>
          <a:endParaRPr lang="en-AU" sz="2000"/>
        </a:p>
      </dgm:t>
    </dgm:pt>
    <dgm:pt modelId="{58AF55A7-8D27-427B-8D51-915E310AAC16}" type="sibTrans" cxnId="{94ED52DE-DF5E-4BE2-B371-83D28F125D38}">
      <dgm:prSet/>
      <dgm:spPr/>
      <dgm:t>
        <a:bodyPr/>
        <a:lstStyle/>
        <a:p>
          <a:endParaRPr lang="en-AU" sz="2000"/>
        </a:p>
      </dgm:t>
    </dgm:pt>
    <dgm:pt modelId="{5D489046-1A80-41AD-90BB-6E5690A10A1F}">
      <dgm:prSet custT="1"/>
      <dgm:spPr/>
      <dgm:t>
        <a:bodyPr/>
        <a:lstStyle/>
        <a:p>
          <a:r>
            <a:rPr lang="en-AU" sz="1400" dirty="0"/>
            <a:t>Computational Element</a:t>
          </a:r>
        </a:p>
      </dgm:t>
    </dgm:pt>
    <dgm:pt modelId="{A181FD8A-E5A1-46DE-876B-0418AFB55BA5}" type="parTrans" cxnId="{A12D8D35-ECF9-4FA3-AF8A-54FA5470F96D}">
      <dgm:prSet/>
      <dgm:spPr/>
      <dgm:t>
        <a:bodyPr/>
        <a:lstStyle/>
        <a:p>
          <a:endParaRPr lang="en-AU" sz="2000"/>
        </a:p>
      </dgm:t>
    </dgm:pt>
    <dgm:pt modelId="{A86F76B9-A26B-4146-B3DD-D0B6707C25D8}" type="sibTrans" cxnId="{A12D8D35-ECF9-4FA3-AF8A-54FA5470F96D}">
      <dgm:prSet/>
      <dgm:spPr/>
      <dgm:t>
        <a:bodyPr/>
        <a:lstStyle/>
        <a:p>
          <a:endParaRPr lang="en-AU" sz="2000"/>
        </a:p>
      </dgm:t>
    </dgm:pt>
    <dgm:pt modelId="{3EF826D0-9353-469F-AD51-98F086DA8112}">
      <dgm:prSet custT="1"/>
      <dgm:spPr/>
      <dgm:t>
        <a:bodyPr/>
        <a:lstStyle/>
        <a:p>
          <a:r>
            <a:rPr lang="en-AU" sz="1400" dirty="0"/>
            <a:t>Communi-cation Mechanism</a:t>
          </a:r>
        </a:p>
      </dgm:t>
    </dgm:pt>
    <dgm:pt modelId="{2E218BD3-DBE9-4EAB-A956-825FE1A8A96B}" type="parTrans" cxnId="{F463898A-331D-4263-8069-F2E2C0E09F8D}">
      <dgm:prSet/>
      <dgm:spPr/>
      <dgm:t>
        <a:bodyPr/>
        <a:lstStyle/>
        <a:p>
          <a:endParaRPr lang="en-AU" sz="2000"/>
        </a:p>
      </dgm:t>
    </dgm:pt>
    <dgm:pt modelId="{AB300EE3-756D-4CD1-964D-2CF10CDCBF25}" type="sibTrans" cxnId="{F463898A-331D-4263-8069-F2E2C0E09F8D}">
      <dgm:prSet/>
      <dgm:spPr/>
      <dgm:t>
        <a:bodyPr/>
        <a:lstStyle/>
        <a:p>
          <a:endParaRPr lang="en-AU" sz="2000"/>
        </a:p>
      </dgm:t>
    </dgm:pt>
    <dgm:pt modelId="{AC44856B-A26F-4176-BFDB-F8330F97E213}">
      <dgm:prSet custT="1"/>
      <dgm:spPr/>
      <dgm:t>
        <a:bodyPr/>
        <a:lstStyle/>
        <a:p>
          <a:r>
            <a:rPr lang="en-AU" sz="1400" dirty="0"/>
            <a:t>Asset Management and Control Mechanism</a:t>
          </a:r>
        </a:p>
      </dgm:t>
    </dgm:pt>
    <dgm:pt modelId="{893833E5-849A-4BF0-8FF8-1325508D9A05}" type="parTrans" cxnId="{BC9980DB-7D60-4284-B3EC-09CB727E50DF}">
      <dgm:prSet/>
      <dgm:spPr/>
      <dgm:t>
        <a:bodyPr/>
        <a:lstStyle/>
        <a:p>
          <a:endParaRPr lang="en-AU" sz="2000"/>
        </a:p>
      </dgm:t>
    </dgm:pt>
    <dgm:pt modelId="{B947A088-A410-484B-BCFC-2312B054725D}" type="sibTrans" cxnId="{BC9980DB-7D60-4284-B3EC-09CB727E50DF}">
      <dgm:prSet/>
      <dgm:spPr/>
      <dgm:t>
        <a:bodyPr/>
        <a:lstStyle/>
        <a:p>
          <a:endParaRPr lang="en-AU" sz="2000"/>
        </a:p>
      </dgm:t>
    </dgm:pt>
    <dgm:pt modelId="{1545DDEA-7264-4538-BDE6-EFB3B49C24E2}">
      <dgm:prSet custT="1"/>
      <dgm:spPr/>
      <dgm:t>
        <a:bodyPr/>
        <a:lstStyle/>
        <a:p>
          <a:endParaRPr lang="en-AU" sz="1600" dirty="0"/>
        </a:p>
      </dgm:t>
    </dgm:pt>
    <dgm:pt modelId="{ADDB773E-C4A1-4F3F-A236-B6883980E182}" type="parTrans" cxnId="{DE7D4FC2-E9C3-443D-93EB-7E0661D46004}">
      <dgm:prSet/>
      <dgm:spPr/>
      <dgm:t>
        <a:bodyPr/>
        <a:lstStyle/>
        <a:p>
          <a:endParaRPr lang="en-AU" sz="2000"/>
        </a:p>
      </dgm:t>
    </dgm:pt>
    <dgm:pt modelId="{C9A38AD8-581D-4B7D-AD43-DE53806E6969}" type="sibTrans" cxnId="{DE7D4FC2-E9C3-443D-93EB-7E0661D46004}">
      <dgm:prSet/>
      <dgm:spPr/>
      <dgm:t>
        <a:bodyPr/>
        <a:lstStyle/>
        <a:p>
          <a:endParaRPr lang="en-AU" sz="2000"/>
        </a:p>
      </dgm:t>
    </dgm:pt>
    <dgm:pt modelId="{410C8EF4-E153-4465-9FF9-2FB17C8AB454}">
      <dgm:prSet custT="1"/>
      <dgm:spPr/>
      <dgm:t>
        <a:bodyPr/>
        <a:lstStyle/>
        <a:p>
          <a:endParaRPr lang="en-AU" sz="1600" dirty="0"/>
        </a:p>
      </dgm:t>
    </dgm:pt>
    <dgm:pt modelId="{91F5DB34-404B-4724-82DD-AA1F90110B42}" type="sibTrans" cxnId="{DE1DE128-2A62-47AA-947B-416788F28983}">
      <dgm:prSet/>
      <dgm:spPr/>
      <dgm:t>
        <a:bodyPr/>
        <a:lstStyle/>
        <a:p>
          <a:endParaRPr lang="en-AU" sz="2000"/>
        </a:p>
      </dgm:t>
    </dgm:pt>
    <dgm:pt modelId="{4C90D029-79A3-4D03-AB39-83D446FDF6F3}" type="parTrans" cxnId="{DE1DE128-2A62-47AA-947B-416788F28983}">
      <dgm:prSet/>
      <dgm:spPr/>
      <dgm:t>
        <a:bodyPr/>
        <a:lstStyle/>
        <a:p>
          <a:endParaRPr lang="en-AU" sz="2000"/>
        </a:p>
      </dgm:t>
    </dgm:pt>
    <dgm:pt modelId="{6260D791-6584-43FD-B43A-DD2A361C63C8}" type="pres">
      <dgm:prSet presAssocID="{6841FDA7-46F1-4BC4-8847-41C04F8785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BE524B0-31F9-4CC1-BB1F-95BC5987B47A}" type="pres">
      <dgm:prSet presAssocID="{03872B7A-FB41-4BFE-AA4F-CC8D31780922}" presName="Parent" presStyleLbl="node0" presStyleIdx="0" presStyleCnt="1">
        <dgm:presLayoutVars>
          <dgm:chMax val="6"/>
          <dgm:chPref val="6"/>
        </dgm:presLayoutVars>
      </dgm:prSet>
      <dgm:spPr/>
    </dgm:pt>
    <dgm:pt modelId="{D3417241-D945-4F60-9E4F-228FA9011B96}" type="pres">
      <dgm:prSet presAssocID="{410C8EF4-E153-4465-9FF9-2FB17C8AB454}" presName="Accent1" presStyleCnt="0"/>
      <dgm:spPr/>
    </dgm:pt>
    <dgm:pt modelId="{40887ED9-5D21-4CA5-A0EB-DF9E1045B406}" type="pres">
      <dgm:prSet presAssocID="{410C8EF4-E153-4465-9FF9-2FB17C8AB454}" presName="Accent" presStyleLbl="bgShp" presStyleIdx="0" presStyleCnt="6"/>
      <dgm:spPr/>
    </dgm:pt>
    <dgm:pt modelId="{E10D5476-9CD9-44F5-9855-012BC1B4BE56}" type="pres">
      <dgm:prSet presAssocID="{410C8EF4-E153-4465-9FF9-2FB17C8AB454}" presName="Child1" presStyleLbl="node1" presStyleIdx="0" presStyleCnt="6" custScaleY="57532" custLinFactNeighborX="90990" custLinFactNeighborY="61381">
        <dgm:presLayoutVars>
          <dgm:chMax val="0"/>
          <dgm:chPref val="0"/>
          <dgm:bulletEnabled val="1"/>
        </dgm:presLayoutVars>
      </dgm:prSet>
      <dgm:spPr/>
    </dgm:pt>
    <dgm:pt modelId="{7E6D15DF-BF86-46AD-84C7-1D94E1FCA5B5}" type="pres">
      <dgm:prSet presAssocID="{3EF826D0-9353-469F-AD51-98F086DA8112}" presName="Accent2" presStyleCnt="0"/>
      <dgm:spPr/>
    </dgm:pt>
    <dgm:pt modelId="{E989C0F4-F4D7-4DEE-9B8C-1D36B9699652}" type="pres">
      <dgm:prSet presAssocID="{3EF826D0-9353-469F-AD51-98F086DA8112}" presName="Accent" presStyleLbl="bgShp" presStyleIdx="1" presStyleCnt="6" custLinFactX="-100000" custLinFactY="127393" custLinFactNeighborX="-166355" custLinFactNeighborY="200000"/>
      <dgm:spPr/>
    </dgm:pt>
    <dgm:pt modelId="{4B8EDFF3-4D21-43A9-8722-40FFE245A717}" type="pres">
      <dgm:prSet presAssocID="{3EF826D0-9353-469F-AD51-98F086DA8112}" presName="Child2" presStyleLbl="node1" presStyleIdx="1" presStyleCnt="6" custScaleX="106446" custScaleY="106906">
        <dgm:presLayoutVars>
          <dgm:chMax val="0"/>
          <dgm:chPref val="0"/>
          <dgm:bulletEnabled val="1"/>
        </dgm:presLayoutVars>
      </dgm:prSet>
      <dgm:spPr/>
    </dgm:pt>
    <dgm:pt modelId="{393CCD86-FFC2-4E72-BEA7-FFC931CC8FB5}" type="pres">
      <dgm:prSet presAssocID="{AC44856B-A26F-4176-BFDB-F8330F97E213}" presName="Accent3" presStyleCnt="0"/>
      <dgm:spPr/>
    </dgm:pt>
    <dgm:pt modelId="{D051A1AE-2D42-470E-BE1C-4BA45001443C}" type="pres">
      <dgm:prSet presAssocID="{AC44856B-A26F-4176-BFDB-F8330F97E213}" presName="Accent" presStyleLbl="bgShp" presStyleIdx="2" presStyleCnt="6" custFlipVert="1" custScaleY="80003" custLinFactY="-26945" custLinFactNeighborX="-10912" custLinFactNeighborY="-100000"/>
      <dgm:spPr/>
    </dgm:pt>
    <dgm:pt modelId="{0E0A7782-D909-47A9-A7E6-C60FD91D823B}" type="pres">
      <dgm:prSet presAssocID="{AC44856B-A26F-4176-BFDB-F8330F97E213}" presName="Child3" presStyleLbl="node1" presStyleIdx="2" presStyleCnt="6" custScaleX="106446" custScaleY="105819">
        <dgm:presLayoutVars>
          <dgm:chMax val="0"/>
          <dgm:chPref val="0"/>
          <dgm:bulletEnabled val="1"/>
        </dgm:presLayoutVars>
      </dgm:prSet>
      <dgm:spPr/>
    </dgm:pt>
    <dgm:pt modelId="{55E1068F-CAD8-4FE4-AB5A-F3AF783A1CA4}" type="pres">
      <dgm:prSet presAssocID="{1545DDEA-7264-4538-BDE6-EFB3B49C24E2}" presName="Accent4" presStyleCnt="0"/>
      <dgm:spPr/>
    </dgm:pt>
    <dgm:pt modelId="{18F9843D-B1FA-4143-A018-2433B1C712D2}" type="pres">
      <dgm:prSet presAssocID="{1545DDEA-7264-4538-BDE6-EFB3B49C24E2}" presName="Accent" presStyleLbl="bgShp" presStyleIdx="3" presStyleCnt="6" custLinFactNeighborX="99992" custLinFactNeighborY="-39462"/>
      <dgm:spPr/>
    </dgm:pt>
    <dgm:pt modelId="{53392981-2864-40BF-949B-AA90BF680CA7}" type="pres">
      <dgm:prSet presAssocID="{1545DDEA-7264-4538-BDE6-EFB3B49C24E2}" presName="Child4" presStyleLbl="node1" presStyleIdx="3" presStyleCnt="6" custScaleY="49044" custLinFactNeighborX="-92134" custLinFactNeighborY="-63502">
        <dgm:presLayoutVars>
          <dgm:chMax val="0"/>
          <dgm:chPref val="0"/>
          <dgm:bulletEnabled val="1"/>
        </dgm:presLayoutVars>
      </dgm:prSet>
      <dgm:spPr/>
    </dgm:pt>
    <dgm:pt modelId="{C4F544E6-7545-44B0-A90A-413D7B7D6A3F}" type="pres">
      <dgm:prSet presAssocID="{B5BB1B15-DA1F-4F4B-8DE7-02BB345613D6}" presName="Accent5" presStyleCnt="0"/>
      <dgm:spPr/>
    </dgm:pt>
    <dgm:pt modelId="{364CB5CC-9739-4EE9-8E38-61FB5627194C}" type="pres">
      <dgm:prSet presAssocID="{B5BB1B15-DA1F-4F4B-8DE7-02BB345613D6}" presName="Accent" presStyleLbl="bgShp" presStyleIdx="4" presStyleCnt="6" custLinFactX="-17448" custLinFactY="-127515" custLinFactNeighborX="-100000" custLinFactNeighborY="-200000"/>
      <dgm:spPr/>
    </dgm:pt>
    <dgm:pt modelId="{E653E335-4555-431E-81CD-7F8449BA6DA0}" type="pres">
      <dgm:prSet presAssocID="{B5BB1B15-DA1F-4F4B-8DE7-02BB345613D6}" presName="Child5" presStyleLbl="node1" presStyleIdx="4" presStyleCnt="6" custScaleX="106446" custScaleY="104879">
        <dgm:presLayoutVars>
          <dgm:chMax val="0"/>
          <dgm:chPref val="0"/>
          <dgm:bulletEnabled val="1"/>
        </dgm:presLayoutVars>
      </dgm:prSet>
      <dgm:spPr/>
    </dgm:pt>
    <dgm:pt modelId="{49D04E88-5993-49F8-8456-DB8E1A752670}" type="pres">
      <dgm:prSet presAssocID="{5D489046-1A80-41AD-90BB-6E5690A10A1F}" presName="Accent6" presStyleCnt="0"/>
      <dgm:spPr/>
    </dgm:pt>
    <dgm:pt modelId="{93918C64-509C-442E-BE85-DC3681A2DA36}" type="pres">
      <dgm:prSet presAssocID="{5D489046-1A80-41AD-90BB-6E5690A10A1F}" presName="Accent" presStyleLbl="bgShp" presStyleIdx="5" presStyleCnt="6" custLinFactNeighborX="2087" custLinFactNeighborY="79342"/>
      <dgm:spPr/>
    </dgm:pt>
    <dgm:pt modelId="{7BF6350D-7FFE-4C95-880D-47203B130A48}" type="pres">
      <dgm:prSet presAssocID="{5D489046-1A80-41AD-90BB-6E5690A10A1F}" presName="Child6" presStyleLbl="node1" presStyleIdx="5" presStyleCnt="6" custScaleX="106446" custScaleY="107181">
        <dgm:presLayoutVars>
          <dgm:chMax val="0"/>
          <dgm:chPref val="0"/>
          <dgm:bulletEnabled val="1"/>
        </dgm:presLayoutVars>
      </dgm:prSet>
      <dgm:spPr/>
    </dgm:pt>
  </dgm:ptLst>
  <dgm:cxnLst>
    <dgm:cxn modelId="{5DA09606-3BD3-475B-95AF-93A3BA2725D2}" type="presOf" srcId="{B5BB1B15-DA1F-4F4B-8DE7-02BB345613D6}" destId="{E653E335-4555-431E-81CD-7F8449BA6DA0}" srcOrd="0" destOrd="0" presId="urn:microsoft.com/office/officeart/2011/layout/HexagonRadial"/>
    <dgm:cxn modelId="{DE1DE128-2A62-47AA-947B-416788F28983}" srcId="{03872B7A-FB41-4BFE-AA4F-CC8D31780922}" destId="{410C8EF4-E153-4465-9FF9-2FB17C8AB454}" srcOrd="0" destOrd="0" parTransId="{4C90D029-79A3-4D03-AB39-83D446FDF6F3}" sibTransId="{91F5DB34-404B-4724-82DD-AA1F90110B42}"/>
    <dgm:cxn modelId="{A12D8D35-ECF9-4FA3-AF8A-54FA5470F96D}" srcId="{03872B7A-FB41-4BFE-AA4F-CC8D31780922}" destId="{5D489046-1A80-41AD-90BB-6E5690A10A1F}" srcOrd="5" destOrd="0" parTransId="{A181FD8A-E5A1-46DE-876B-0418AFB55BA5}" sibTransId="{A86F76B9-A26B-4146-B3DD-D0B6707C25D8}"/>
    <dgm:cxn modelId="{46468B68-2279-402A-A8AB-0BDBDC818277}" type="presOf" srcId="{6841FDA7-46F1-4BC4-8847-41C04F87854A}" destId="{6260D791-6584-43FD-B43A-DD2A361C63C8}" srcOrd="0" destOrd="0" presId="urn:microsoft.com/office/officeart/2011/layout/HexagonRadial"/>
    <dgm:cxn modelId="{8409FF48-925C-4127-A20F-252C88D8EA8A}" type="presOf" srcId="{AC44856B-A26F-4176-BFDB-F8330F97E213}" destId="{0E0A7782-D909-47A9-A7E6-C60FD91D823B}" srcOrd="0" destOrd="0" presId="urn:microsoft.com/office/officeart/2011/layout/HexagonRadial"/>
    <dgm:cxn modelId="{61E0A34B-AE1D-4F0A-BF7A-C4762D641C49}" type="presOf" srcId="{03872B7A-FB41-4BFE-AA4F-CC8D31780922}" destId="{CBE524B0-31F9-4CC1-BB1F-95BC5987B47A}" srcOrd="0" destOrd="0" presId="urn:microsoft.com/office/officeart/2011/layout/HexagonRadial"/>
    <dgm:cxn modelId="{7214A67D-8585-4B0A-AF79-2504F3AF7501}" type="presOf" srcId="{1545DDEA-7264-4538-BDE6-EFB3B49C24E2}" destId="{53392981-2864-40BF-949B-AA90BF680CA7}" srcOrd="0" destOrd="0" presId="urn:microsoft.com/office/officeart/2011/layout/HexagonRadial"/>
    <dgm:cxn modelId="{F463898A-331D-4263-8069-F2E2C0E09F8D}" srcId="{03872B7A-FB41-4BFE-AA4F-CC8D31780922}" destId="{3EF826D0-9353-469F-AD51-98F086DA8112}" srcOrd="1" destOrd="0" parTransId="{2E218BD3-DBE9-4EAB-A956-825FE1A8A96B}" sibTransId="{AB300EE3-756D-4CD1-964D-2CF10CDCBF25}"/>
    <dgm:cxn modelId="{600322AB-47D2-4853-ACEA-8FB8D5FEE9AF}" type="presOf" srcId="{3EF826D0-9353-469F-AD51-98F086DA8112}" destId="{4B8EDFF3-4D21-43A9-8722-40FFE245A717}" srcOrd="0" destOrd="0" presId="urn:microsoft.com/office/officeart/2011/layout/HexagonRadial"/>
    <dgm:cxn modelId="{DE7D4FC2-E9C3-443D-93EB-7E0661D46004}" srcId="{03872B7A-FB41-4BFE-AA4F-CC8D31780922}" destId="{1545DDEA-7264-4538-BDE6-EFB3B49C24E2}" srcOrd="3" destOrd="0" parTransId="{ADDB773E-C4A1-4F3F-A236-B6883980E182}" sibTransId="{C9A38AD8-581D-4B7D-AD43-DE53806E6969}"/>
    <dgm:cxn modelId="{A95756C2-528D-4A34-8F23-71105FA1C55D}" type="presOf" srcId="{410C8EF4-E153-4465-9FF9-2FB17C8AB454}" destId="{E10D5476-9CD9-44F5-9855-012BC1B4BE56}" srcOrd="0" destOrd="0" presId="urn:microsoft.com/office/officeart/2011/layout/HexagonRadial"/>
    <dgm:cxn modelId="{6F1F33C9-B8DE-411F-94DA-1E72332EACE3}" srcId="{6841FDA7-46F1-4BC4-8847-41C04F87854A}" destId="{03872B7A-FB41-4BFE-AA4F-CC8D31780922}" srcOrd="0" destOrd="0" parTransId="{830E09B4-C3FF-435F-8603-E4DC11F3A278}" sibTransId="{064052D1-A65A-4A1A-933A-683051D2FFF9}"/>
    <dgm:cxn modelId="{BC9980DB-7D60-4284-B3EC-09CB727E50DF}" srcId="{03872B7A-FB41-4BFE-AA4F-CC8D31780922}" destId="{AC44856B-A26F-4176-BFDB-F8330F97E213}" srcOrd="2" destOrd="0" parTransId="{893833E5-849A-4BF0-8FF8-1325508D9A05}" sibTransId="{B947A088-A410-484B-BCFC-2312B054725D}"/>
    <dgm:cxn modelId="{94ED52DE-DF5E-4BE2-B371-83D28F125D38}" srcId="{03872B7A-FB41-4BFE-AA4F-CC8D31780922}" destId="{B5BB1B15-DA1F-4F4B-8DE7-02BB345613D6}" srcOrd="4" destOrd="0" parTransId="{941B285F-3DDD-464B-A4E5-96DD0C0CCB35}" sibTransId="{58AF55A7-8D27-427B-8D51-915E310AAC16}"/>
    <dgm:cxn modelId="{7E1E71EC-D41A-414E-B520-3C8779665080}" type="presOf" srcId="{5D489046-1A80-41AD-90BB-6E5690A10A1F}" destId="{7BF6350D-7FFE-4C95-880D-47203B130A48}" srcOrd="0" destOrd="0" presId="urn:microsoft.com/office/officeart/2011/layout/HexagonRadial"/>
    <dgm:cxn modelId="{231140ED-66A8-48B3-A23C-B083944B652F}" type="presParOf" srcId="{6260D791-6584-43FD-B43A-DD2A361C63C8}" destId="{CBE524B0-31F9-4CC1-BB1F-95BC5987B47A}" srcOrd="0" destOrd="0" presId="urn:microsoft.com/office/officeart/2011/layout/HexagonRadial"/>
    <dgm:cxn modelId="{F5D48E9C-BD3D-4BB1-A2A1-48A2C363D6F8}" type="presParOf" srcId="{6260D791-6584-43FD-B43A-DD2A361C63C8}" destId="{D3417241-D945-4F60-9E4F-228FA9011B96}" srcOrd="1" destOrd="0" presId="urn:microsoft.com/office/officeart/2011/layout/HexagonRadial"/>
    <dgm:cxn modelId="{AB941605-8563-44A8-A451-9A4BF749E5A6}" type="presParOf" srcId="{D3417241-D945-4F60-9E4F-228FA9011B96}" destId="{40887ED9-5D21-4CA5-A0EB-DF9E1045B406}" srcOrd="0" destOrd="0" presId="urn:microsoft.com/office/officeart/2011/layout/HexagonRadial"/>
    <dgm:cxn modelId="{ABB4C489-13CC-4F96-9439-BC06EEE9FD72}" type="presParOf" srcId="{6260D791-6584-43FD-B43A-DD2A361C63C8}" destId="{E10D5476-9CD9-44F5-9855-012BC1B4BE56}" srcOrd="2" destOrd="0" presId="urn:microsoft.com/office/officeart/2011/layout/HexagonRadial"/>
    <dgm:cxn modelId="{E28300C9-8854-45FD-9DAC-CE8DC7B8C7F0}" type="presParOf" srcId="{6260D791-6584-43FD-B43A-DD2A361C63C8}" destId="{7E6D15DF-BF86-46AD-84C7-1D94E1FCA5B5}" srcOrd="3" destOrd="0" presId="urn:microsoft.com/office/officeart/2011/layout/HexagonRadial"/>
    <dgm:cxn modelId="{DA6ECE22-C4C1-4EAB-92F2-CC0F2DFC9C59}" type="presParOf" srcId="{7E6D15DF-BF86-46AD-84C7-1D94E1FCA5B5}" destId="{E989C0F4-F4D7-4DEE-9B8C-1D36B9699652}" srcOrd="0" destOrd="0" presId="urn:microsoft.com/office/officeart/2011/layout/HexagonRadial"/>
    <dgm:cxn modelId="{099D2CE5-42E3-44E3-B3D2-5D91E020D2EF}" type="presParOf" srcId="{6260D791-6584-43FD-B43A-DD2A361C63C8}" destId="{4B8EDFF3-4D21-43A9-8722-40FFE245A717}" srcOrd="4" destOrd="0" presId="urn:microsoft.com/office/officeart/2011/layout/HexagonRadial"/>
    <dgm:cxn modelId="{EFD8325B-4FCD-4B4A-ABAF-3A15ED0FF4D3}" type="presParOf" srcId="{6260D791-6584-43FD-B43A-DD2A361C63C8}" destId="{393CCD86-FFC2-4E72-BEA7-FFC931CC8FB5}" srcOrd="5" destOrd="0" presId="urn:microsoft.com/office/officeart/2011/layout/HexagonRadial"/>
    <dgm:cxn modelId="{6C628B48-0178-4629-9751-BB7F1DB34478}" type="presParOf" srcId="{393CCD86-FFC2-4E72-BEA7-FFC931CC8FB5}" destId="{D051A1AE-2D42-470E-BE1C-4BA45001443C}" srcOrd="0" destOrd="0" presId="urn:microsoft.com/office/officeart/2011/layout/HexagonRadial"/>
    <dgm:cxn modelId="{120BBD38-AB1C-4773-A325-A61CC2D616A1}" type="presParOf" srcId="{6260D791-6584-43FD-B43A-DD2A361C63C8}" destId="{0E0A7782-D909-47A9-A7E6-C60FD91D823B}" srcOrd="6" destOrd="0" presId="urn:microsoft.com/office/officeart/2011/layout/HexagonRadial"/>
    <dgm:cxn modelId="{6942B25C-DDE9-4DE9-A5FB-101A4C269EBC}" type="presParOf" srcId="{6260D791-6584-43FD-B43A-DD2A361C63C8}" destId="{55E1068F-CAD8-4FE4-AB5A-F3AF783A1CA4}" srcOrd="7" destOrd="0" presId="urn:microsoft.com/office/officeart/2011/layout/HexagonRadial"/>
    <dgm:cxn modelId="{063B2FAE-BDD2-4DD1-9493-FC8EE3F11600}" type="presParOf" srcId="{55E1068F-CAD8-4FE4-AB5A-F3AF783A1CA4}" destId="{18F9843D-B1FA-4143-A018-2433B1C712D2}" srcOrd="0" destOrd="0" presId="urn:microsoft.com/office/officeart/2011/layout/HexagonRadial"/>
    <dgm:cxn modelId="{47374F51-8332-4872-B97F-AE333AF30FEF}" type="presParOf" srcId="{6260D791-6584-43FD-B43A-DD2A361C63C8}" destId="{53392981-2864-40BF-949B-AA90BF680CA7}" srcOrd="8" destOrd="0" presId="urn:microsoft.com/office/officeart/2011/layout/HexagonRadial"/>
    <dgm:cxn modelId="{307BC7F5-D777-4CFE-A448-694C0D5C9F4A}" type="presParOf" srcId="{6260D791-6584-43FD-B43A-DD2A361C63C8}" destId="{C4F544E6-7545-44B0-A90A-413D7B7D6A3F}" srcOrd="9" destOrd="0" presId="urn:microsoft.com/office/officeart/2011/layout/HexagonRadial"/>
    <dgm:cxn modelId="{4A64A009-496B-4314-B614-F6BDED7A1F2E}" type="presParOf" srcId="{C4F544E6-7545-44B0-A90A-413D7B7D6A3F}" destId="{364CB5CC-9739-4EE9-8E38-61FB5627194C}" srcOrd="0" destOrd="0" presId="urn:microsoft.com/office/officeart/2011/layout/HexagonRadial"/>
    <dgm:cxn modelId="{38FFF53A-5CC0-4E45-A858-270B2B7ADD66}" type="presParOf" srcId="{6260D791-6584-43FD-B43A-DD2A361C63C8}" destId="{E653E335-4555-431E-81CD-7F8449BA6DA0}" srcOrd="10" destOrd="0" presId="urn:microsoft.com/office/officeart/2011/layout/HexagonRadial"/>
    <dgm:cxn modelId="{5727CEF9-AB2F-4FC3-963C-8C60EA4B4FF7}" type="presParOf" srcId="{6260D791-6584-43FD-B43A-DD2A361C63C8}" destId="{49D04E88-5993-49F8-8456-DB8E1A752670}" srcOrd="11" destOrd="0" presId="urn:microsoft.com/office/officeart/2011/layout/HexagonRadial"/>
    <dgm:cxn modelId="{3FFB739B-D272-471D-98E5-38DE39E4C205}" type="presParOf" srcId="{49D04E88-5993-49F8-8456-DB8E1A752670}" destId="{93918C64-509C-442E-BE85-DC3681A2DA36}" srcOrd="0" destOrd="0" presId="urn:microsoft.com/office/officeart/2011/layout/HexagonRadial"/>
    <dgm:cxn modelId="{931E6392-7A46-44B9-8C06-B464D46E093B}" type="presParOf" srcId="{6260D791-6584-43FD-B43A-DD2A361C63C8}" destId="{7BF6350D-7FFE-4C95-880D-47203B130A4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524B0-31F9-4CC1-BB1F-95BC5987B47A}">
      <dsp:nvSpPr>
        <dsp:cNvPr id="0" name=""/>
        <dsp:cNvSpPr/>
      </dsp:nvSpPr>
      <dsp:spPr>
        <a:xfrm>
          <a:off x="2578674" y="1598942"/>
          <a:ext cx="1994193" cy="172505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Architectural Element</a:t>
          </a:r>
        </a:p>
      </dsp:txBody>
      <dsp:txXfrm>
        <a:off x="2909140" y="1884808"/>
        <a:ext cx="1333261" cy="1153325"/>
      </dsp:txXfrm>
    </dsp:sp>
    <dsp:sp modelId="{E989C0F4-F4D7-4DEE-9B8C-1D36B9699652}">
      <dsp:nvSpPr>
        <dsp:cNvPr id="0" name=""/>
        <dsp:cNvSpPr/>
      </dsp:nvSpPr>
      <dsp:spPr>
        <a:xfrm>
          <a:off x="1823358" y="2896091"/>
          <a:ext cx="752403" cy="64829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D5476-9CD9-44F5-9855-012BC1B4BE56}">
      <dsp:nvSpPr>
        <dsp:cNvPr id="0" name=""/>
        <dsp:cNvSpPr/>
      </dsp:nvSpPr>
      <dsp:spPr>
        <a:xfrm>
          <a:off x="4249351" y="1198010"/>
          <a:ext cx="1634227" cy="81338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 dirty="0"/>
        </a:p>
      </dsp:txBody>
      <dsp:txXfrm>
        <a:off x="4462998" y="1304346"/>
        <a:ext cx="1206933" cy="600714"/>
      </dsp:txXfrm>
    </dsp:sp>
    <dsp:sp modelId="{D051A1AE-2D42-470E-BE1C-4BA45001443C}">
      <dsp:nvSpPr>
        <dsp:cNvPr id="0" name=""/>
        <dsp:cNvSpPr/>
      </dsp:nvSpPr>
      <dsp:spPr>
        <a:xfrm flipV="1">
          <a:off x="4623433" y="1227426"/>
          <a:ext cx="752403" cy="51865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EDFF3-4D21-43A9-8722-40FFE245A717}">
      <dsp:nvSpPr>
        <dsp:cNvPr id="0" name=""/>
        <dsp:cNvSpPr/>
      </dsp:nvSpPr>
      <dsp:spPr>
        <a:xfrm>
          <a:off x="4208473" y="850763"/>
          <a:ext cx="1739569" cy="151143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Communi-cation Mechanism</a:t>
          </a:r>
        </a:p>
      </dsp:txBody>
      <dsp:txXfrm>
        <a:off x="4497376" y="1101778"/>
        <a:ext cx="1161763" cy="1009405"/>
      </dsp:txXfrm>
    </dsp:sp>
    <dsp:sp modelId="{18F9843D-B1FA-4143-A018-2433B1C712D2}">
      <dsp:nvSpPr>
        <dsp:cNvPr id="0" name=""/>
        <dsp:cNvSpPr/>
      </dsp:nvSpPr>
      <dsp:spPr>
        <a:xfrm>
          <a:off x="4847884" y="3097837"/>
          <a:ext cx="752403" cy="64829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A7782-D909-47A9-A7E6-C60FD91D823B}">
      <dsp:nvSpPr>
        <dsp:cNvPr id="0" name=""/>
        <dsp:cNvSpPr/>
      </dsp:nvSpPr>
      <dsp:spPr>
        <a:xfrm>
          <a:off x="4208473" y="2567942"/>
          <a:ext cx="1739569" cy="14960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Asset Management and Control Mechanism</a:t>
          </a:r>
        </a:p>
      </dsp:txBody>
      <dsp:txXfrm>
        <a:off x="4495913" y="2815146"/>
        <a:ext cx="1164689" cy="1001659"/>
      </dsp:txXfrm>
    </dsp:sp>
    <dsp:sp modelId="{364CB5CC-9739-4EE9-8E38-61FB5627194C}">
      <dsp:nvSpPr>
        <dsp:cNvPr id="0" name=""/>
        <dsp:cNvSpPr/>
      </dsp:nvSpPr>
      <dsp:spPr>
        <a:xfrm>
          <a:off x="1698702" y="1372416"/>
          <a:ext cx="752403" cy="64829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92981-2864-40BF-949B-AA90BF680CA7}">
      <dsp:nvSpPr>
        <dsp:cNvPr id="0" name=""/>
        <dsp:cNvSpPr/>
      </dsp:nvSpPr>
      <dsp:spPr>
        <a:xfrm>
          <a:off x="1256689" y="2942047"/>
          <a:ext cx="1634227" cy="6933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 dirty="0"/>
        </a:p>
      </dsp:txBody>
      <dsp:txXfrm>
        <a:off x="1458908" y="3027846"/>
        <a:ext cx="1229789" cy="521785"/>
      </dsp:txXfrm>
    </dsp:sp>
    <dsp:sp modelId="{93918C64-509C-442E-BE85-DC3681A2DA36}">
      <dsp:nvSpPr>
        <dsp:cNvPr id="0" name=""/>
        <dsp:cNvSpPr/>
      </dsp:nvSpPr>
      <dsp:spPr>
        <a:xfrm>
          <a:off x="1705594" y="2798569"/>
          <a:ext cx="752403" cy="64829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3E335-4555-431E-81CD-7F8449BA6DA0}">
      <dsp:nvSpPr>
        <dsp:cNvPr id="0" name=""/>
        <dsp:cNvSpPr/>
      </dsp:nvSpPr>
      <dsp:spPr>
        <a:xfrm>
          <a:off x="1203963" y="2575559"/>
          <a:ext cx="1739569" cy="14827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Storage Element</a:t>
          </a:r>
        </a:p>
      </dsp:txBody>
      <dsp:txXfrm>
        <a:off x="1490137" y="2819488"/>
        <a:ext cx="1167221" cy="994919"/>
      </dsp:txXfrm>
    </dsp:sp>
    <dsp:sp modelId="{7BF6350D-7FFE-4C95-880D-47203B130A48}">
      <dsp:nvSpPr>
        <dsp:cNvPr id="0" name=""/>
        <dsp:cNvSpPr/>
      </dsp:nvSpPr>
      <dsp:spPr>
        <a:xfrm>
          <a:off x="1203963" y="846873"/>
          <a:ext cx="1739569" cy="151532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Computational Element</a:t>
          </a:r>
        </a:p>
      </dsp:txBody>
      <dsp:txXfrm>
        <a:off x="1493236" y="1098856"/>
        <a:ext cx="1161023" cy="1011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BC77-116B-4DD9-9558-E808B2DB27E4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91E-843B-4E63-BBA0-060A7767A4C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16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52AD-A3AF-4587-90FE-72F445800AAE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9F81-DB2C-42C9-B6F6-C5F374D31F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89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AU" sz="2400" dirty="0"/>
              <a:t>Lifecycle of transactions</a:t>
            </a:r>
          </a:p>
          <a:p>
            <a:pPr lvl="2"/>
            <a:r>
              <a:rPr lang="en-US" dirty="0"/>
              <a:t>Created by an initiator</a:t>
            </a:r>
          </a:p>
          <a:p>
            <a:pPr lvl="2"/>
            <a:r>
              <a:rPr lang="en-US" dirty="0"/>
              <a:t>Signed with the initiator’s signature which provides authorization to spend the money, create a contract or pass the parameters</a:t>
            </a:r>
          </a:p>
          <a:p>
            <a:pPr lvl="2"/>
            <a:r>
              <a:rPr lang="en-US" sz="1800" dirty="0"/>
              <a:t>Sent to a node which validates the transaction</a:t>
            </a:r>
          </a:p>
          <a:p>
            <a:pPr lvl="2"/>
            <a:r>
              <a:rPr lang="en-US" dirty="0"/>
              <a:t>Invalid transactions are discarded</a:t>
            </a:r>
          </a:p>
          <a:p>
            <a:pPr lvl="2"/>
            <a:r>
              <a:rPr lang="en-US" sz="1800" dirty="0"/>
              <a:t>Valid transaction is propagated to other connect</a:t>
            </a:r>
            <a:r>
              <a:rPr lang="en-US" dirty="0"/>
              <a:t>ed nodes for further validation and send it to their peers until it reaches every node (usually within a few seconds)</a:t>
            </a:r>
          </a:p>
          <a:p>
            <a:pPr lvl="2"/>
            <a:r>
              <a:rPr lang="en-US" dirty="0"/>
              <a:t>When it reaches a miner, it is verified and maybe included in a block</a:t>
            </a:r>
          </a:p>
          <a:p>
            <a:pPr lvl="2"/>
            <a:r>
              <a:rPr lang="en-AU" sz="1900" dirty="0"/>
              <a:t>The network reaches a consensus about the latest block to be included into the blockchain using consensus mechanism</a:t>
            </a:r>
            <a:endParaRPr lang="en-US" dirty="0"/>
          </a:p>
          <a:p>
            <a:pPr lvl="2"/>
            <a:r>
              <a:rPr lang="en-US" dirty="0"/>
              <a:t>The new block is broadcasted to the network by the winning miner</a:t>
            </a:r>
          </a:p>
          <a:p>
            <a:pPr lvl="2"/>
            <a:r>
              <a:rPr lang="en-US" dirty="0"/>
              <a:t>The nodes receiving the new block, verify the block and record it into the blockchain</a:t>
            </a:r>
          </a:p>
          <a:p>
            <a:pPr lvl="2"/>
            <a:r>
              <a:rPr lang="en-US" dirty="0"/>
              <a:t>Users often wait a number  of subsequent blocks to be added to the block containing a transaction before viewing the transaction as committed</a:t>
            </a:r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854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40s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 can be a software component offering computational capabilities.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 contracts allow us to execute small programs on the blockchain.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 contracts on Ethereum can express triggers, conditions and business logic, to enable complex programmable behaviours. 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common simple example of a smart contract-enabled service is escrow, Escrow can be implemented in a smart contract. It can hold funds until the conditions defined in the smart contract have been satisfied. 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main kinds of architectural decisions is about which pieces of functionality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allocated to which components. 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blockchain-based systems, this includes the key decisions about which parts of the data and computation should be placed on-chain or kept off-chain. Part of an application can be implemented inside the blockchain component using the blockchain ledger and smart contracts.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the amount of computational power, data storage space, and control of read accesses on a blockchain can be limited.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So, parts of an application implemented outside the blockchain component might host off-line data and application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logic. Blockchain transactions and their effects sit at the interface between on-chain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off-chain functions.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common practice is to store hashed data, meta-data, and some small-sized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data on-chain, and to keep large or private data off-chain. Due to the limited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of the data store provided by the blockchain, an off-chain data store is necessary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some applications. There are existing platforms providing a data layer on top of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blockchains, such as Factom, which stores only the hash of the private data and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amounts of public data in their own blockchain. Distributed data storage, like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IPFS8, or systems using DHTs (Distributed Hash Tables) are also sometime used in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combination with blockchains to build decentralized applications.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 computation has a closed-world assumption; smart contracts can usually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examine state that is stored on the blockchain ledger. So in order to interact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external world, oracles are invoked to bring external state into the blockchain.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various sorts of oracles: some are like normal users of the blockchain,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merely record facts about the world as normal transactions on the ledger;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others are components or nodes within the blockchain platform that can invoke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 contracts privileged to them. In either case, oracles typically become a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trusted party for this data about the external world.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423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 technologies may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advantages for immutability, non-repudiation, integrity, transparency, and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rights. If data is contained in a committed transaction, it will eventually become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practice immutable. The immutable chain of cryptographically-signed historical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 provides non-repudiation of the stored data. Cryptographic tools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support data integrity, the public access provides data transparency, and equal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rights allows every participant the same ability to access and manipulate the blockchain.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rights can be weighted by the compute power or stake owned by the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miner.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 in the blockchain is achieved from the interactions between nodes within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network. The participants of a blockchain network rely on the blockchain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itself rather than relying on trusted third-party organisations to facilitate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transactions. These five properties (immutability, non-repudiation, integrity, transparency,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equal rights) are the main properties supported in existing blockchains.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035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3.30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privacy and scalability are two points of criticism of public blockchains. As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discussed earlier, in this setting privacy is limited: there are no privileged users, and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participant can join the network to access all the information on blockchain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validate new transactions. Often, applications need to find an acceptable tradeoff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data privacy/confidentiality and transparency.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public blockchains have scalability limits on: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the size of the data on blockchain, due to the global replication of all data across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full nodes.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 the transaction processing rate. For example, mainstream public blockchains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only handle on average 3-20 transactions per second, whereas mainstream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payment services, like VISA, handles an average of 1,700 transactions per second10.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iii the latency of data transmission. Because nodes can have a local copy of the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blockchain, read latency can be good, but because updates must be propagated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across a global network, write latency is typically not good. The number of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 included in each block is also limited by the bandwidth of nodes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participating in leader election (for Bitcoin the current bandwidth per block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1MB). Latency between submission and confirmation that a transaction has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included on a blockchain is affected by the consensus protocol. This is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 1 hour (10-minute block interval with 6-block confirmation) on Bitcoin,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around 3 minutes (14-second block interval with 12-block confirmation) on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Ethereum.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719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table shows different types of deployment when using a blockchain. It includes public blockchain, consortium or community blockchain, and private blockchain.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digital currencies use public blockchains, which can be accessed by anyone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Internet. Using a public blockchain can have better information transparency and auditability, but sacrifice performance and has a different cost model. In a public blockchain, data privacy relies on encryption or cryptographic hashes.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consortium blockchain is typically used across multiple organisations. The consensus process in a consortium blockchain is controlled by pre-authorised nodes. The right to read the blockchain may be public or may be restricted to specific participants.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private blockchain network, write permissions are often kept within one organisation, although this may include multiple divisions of a single organisation.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using a consortium blockchain, private blockchain or permissioned public blockchain, a permission management component will be required to authorise participants within the network. Private blockchains are the most flexible for configuration because the network is governed and hosted by a single organisation.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blockchain platforms support deployment as consortium blockchains or private blockchains, e.g., Multichain and Eris.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914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anonymous public participation, a blockchain may be permissioned in requiring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one or more authorities act as a gate for participation. This may include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 to join the network (and thus read information from the blockchain), permission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initiate transactions, or permission to mine. Some permissioned blockchains,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e.g., Multichain, allow more fine-grained permissions, such as the permission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assets. Permissioned blockchain networks include Ripple33 and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Eris34. The code for public blockchains can also be deployed on private networks to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kind of permissioned blockchain using network access controls. Permission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can be stored either on-chain or off-chain.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Permissioned blockchains may be especially suitable in regulated industries. For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banks are required to establish the real-world identity of transacting parties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satisfy Know-Your-Customer (KYC) regulation. In contrast, a transaction on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permission-less blockchain across jurisdictional boundaries can circumvent this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undermine regulatory controls. Permissioned blockchains may be able to better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access to off-chain information about real-world assets.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often tradeoffs between permissioned and permission-less blockchains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transaction processing rate, cost, censorship-resistance, reversibility, finality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flexibility in changing and optimising the network rules. The suitability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permissioned blockchain may also depend on the size of the network. Nonetheless, the permission management mechanism may itself become a potential single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of failure, not just operationally but also from a business perspective.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105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Bitcoin blockchain is perceived to be anonymous, research has shown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Bitcoin transactions can be linked to compromise the anonymity of Bitcoin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users. Different techniques have been proposed to preserve anonymity on blockchain.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Zcash59, also called Zerocash or Zerocoin, encrypts the payment information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transactions and uses a cryptographic method to verify the validity of the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encrypted transactions. A zero-knowledge proofs construction is used to allow the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 network to maintain a secure ledger and enable private payment without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disclosing the parties or amounts involved.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Mixing services offer an alternative method for anonymisation. A mixing service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 several transactions together so that a payment contains multiple input addresses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multiple output addresses. Anonymity is preserved because it is hard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track which output address is paid by which input address. To further improve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way that mixing service operates, a series of mixing services can be linked sequentially.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mixed transactions are uniform in value, the traceability between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and output addresses is minimised. Uniform values can be achieved by using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standardized denominations, similar to bank notes and coins in traditional cash.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centralised mixing service requires a third party to operate, e.g., CoinJoin60 and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Blindcoin. Distributed mixing services, on the other hand, do not rely on a single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third-party, e.g., CoinSwap61. Some blockchains have a kind of native, built-in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mixing service, including Dash and Monero. Dash pre-anonymizes funds of users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mixing rounds, so that the funds can later be spent without delay. In contrast,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Monero uses ring signatures, such that the sender of a transaction cannot be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identified among a group of possible senders.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1666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397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2357822"/>
            <a:ext cx="5063046" cy="1910434"/>
          </a:xfrm>
        </p:spPr>
        <p:txBody>
          <a:bodyPr anchor="t">
            <a:normAutofit/>
          </a:bodyPr>
          <a:lstStyle>
            <a:lvl1pPr algn="l">
              <a:defRPr sz="32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502034"/>
            <a:ext cx="8035200" cy="6597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4CE11F-8AFC-46C7-ADA1-33DFCEA3E511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92486F8-C720-4BE1-933E-699878A306A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5256000"/>
            <a:ext cx="80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1274533-273C-4384-9661-F2AACF1EC5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45" y="0"/>
            <a:ext cx="2782955" cy="3627438"/>
          </a:xfrm>
          <a:prstGeom prst="rect">
            <a:avLst/>
          </a:prstGeom>
        </p:spPr>
      </p:pic>
      <p:sp>
        <p:nvSpPr>
          <p:cNvPr id="12" name="Line 8">
            <a:extLst>
              <a:ext uri="{FF2B5EF4-FFF2-40B4-BE49-F238E27FC236}">
                <a16:creationId xmlns:a16="http://schemas.microsoft.com/office/drawing/2014/main" id="{E698EC1D-61F7-4462-BDF9-B30D251FEC41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5A93-2278-4E94-8AD7-E4FD0393935D}"/>
              </a:ext>
            </a:extLst>
          </p:cNvPr>
          <p:cNvSpPr txBox="1"/>
          <p:nvPr userDrawn="1"/>
        </p:nvSpPr>
        <p:spPr>
          <a:xfrm>
            <a:off x="648000" y="997349"/>
            <a:ext cx="5063046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dirty="0"/>
              <a:t>Software Architecture for Blockchain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636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684CF-A522-4762-81FE-7268A18C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D781-7D9E-4357-8E0B-277122AF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717040"/>
            <a:ext cx="7953081" cy="3480725"/>
          </a:xfrm>
        </p:spPr>
        <p:txBody>
          <a:bodyPr/>
          <a:lstStyle>
            <a:lvl1pPr>
              <a:lnSpc>
                <a:spcPct val="120000"/>
              </a:lnSpc>
              <a:defRPr sz="1500"/>
            </a:lvl1pPr>
            <a:lvl2pPr marL="301601" indent="-150800">
              <a:defRPr sz="1333"/>
            </a:lvl2pPr>
            <a:lvl3pPr marL="525156" indent="-150800">
              <a:defRPr/>
            </a:lvl3pPr>
            <a:lvl4pPr marL="748711" indent="-150800">
              <a:defRPr/>
            </a:lvl4pPr>
            <a:lvl5pPr marL="972266" indent="-14947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24C13-1A78-49C1-860A-6E5637FD4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720DBF5-7108-4484-85DA-7B6ADC23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1221794"/>
            <a:ext cx="7953081" cy="396052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de-DE" sz="1167" dirty="0">
                <a:solidFill>
                  <a:srgbClr val="000000"/>
                </a:solidFill>
              </a:rPr>
              <a:t>Untertitel</a:t>
            </a:r>
            <a:endParaRPr lang="en-US" dirty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96D6B03C-1C71-47B2-9F08-06EEB1677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2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1" y="1272399"/>
            <a:ext cx="7911799" cy="3695843"/>
          </a:xfrm>
        </p:spPr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9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FE5B1-857A-4F74-BC93-2B434C34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64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82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EC2145B-8A2C-4935-B990-5B13C5481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F3C626-AD4A-44A8-925F-B70E6B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0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12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004F5C3-4454-4773-BD71-9D32B253AC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51E7C4-C652-42D2-8105-275060E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7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61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669" y="2532263"/>
            <a:ext cx="5052378" cy="14860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72F628-EE80-4E51-B88E-558820590E23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3EDBF35F-9A23-45C4-A334-ECDC5ACAE03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9495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50F91F7-3962-47B6-A740-54D17721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2470-86A5-4195-80DB-B5C3FDDF80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A145DF43-3AFB-4B08-8277-9F0BD598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26B2-D786-49F1-B99A-EF1C103B31C0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8" name="Foliennummernplatzhalter 11">
            <a:extLst>
              <a:ext uri="{FF2B5EF4-FFF2-40B4-BE49-F238E27FC236}">
                <a16:creationId xmlns:a16="http://schemas.microsoft.com/office/drawing/2014/main" id="{049CFC74-99D6-4F22-8542-E70D329B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2EB0-E6BF-41F8-B6E1-CFC97764D9CE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0" name="Foliennummernplatzhalter 11">
            <a:extLst>
              <a:ext uri="{FF2B5EF4-FFF2-40B4-BE49-F238E27FC236}">
                <a16:creationId xmlns:a16="http://schemas.microsoft.com/office/drawing/2014/main" id="{B1AE8EB4-0F6C-41D4-B998-3226084E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AA5-3BFD-4C96-B21F-6F845E82C84D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6" name="Foliennummernplatzhalter 11">
            <a:extLst>
              <a:ext uri="{FF2B5EF4-FFF2-40B4-BE49-F238E27FC236}">
                <a16:creationId xmlns:a16="http://schemas.microsoft.com/office/drawing/2014/main" id="{7248DA4B-7E4B-4F1F-B682-7B8AA7DA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FFE0-C8CD-42A1-8DD9-C76BA052DCA5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5" name="Foliennummernplatzhalter 11">
            <a:extLst>
              <a:ext uri="{FF2B5EF4-FFF2-40B4-BE49-F238E27FC236}">
                <a16:creationId xmlns:a16="http://schemas.microsoft.com/office/drawing/2014/main" id="{7EB115A6-CF30-4E9B-B360-6C0095A0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2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AU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600" y="5368968"/>
            <a:ext cx="2057400" cy="224836"/>
          </a:xfrm>
          <a:prstGeom prst="rect">
            <a:avLst/>
          </a:prstGeom>
        </p:spPr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52F682-67C7-4415-819A-A96065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3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00" y="287999"/>
            <a:ext cx="79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295999"/>
            <a:ext cx="7920000" cy="384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00" y="5368406"/>
            <a:ext cx="20574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DB04BBE-FDA9-44A1-8AD3-8FE5383857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68406"/>
            <a:ext cx="30861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de-DE"/>
              <a:t> </a:t>
            </a:r>
            <a:endParaRPr lang="de-DE" alt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384E0D-9AC9-41DC-849D-1CC5736F586D}"/>
              </a:ext>
            </a:extLst>
          </p:cNvPr>
          <p:cNvSpPr/>
          <p:nvPr userDrawn="1"/>
        </p:nvSpPr>
        <p:spPr bwMode="auto">
          <a:xfrm>
            <a:off x="0" y="288000"/>
            <a:ext cx="594000" cy="792085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DD4F84-4026-4CAF-BBF5-957748266100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48000" y="1080000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C204FF9-462A-4CC2-8819-8E1D4A5FE63F}"/>
              </a:ext>
            </a:extLst>
          </p:cNvPr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648000" y="5255446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581D833-1798-4FBC-87E5-53CEAD64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8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s3Zjxbo8TM" TargetMode="External"/><Relationship Id="rId4" Type="http://schemas.openxmlformats.org/officeDocument/2006/relationships/hyperlink" Target="https://www.youtube.com/watch?v=js3Zjxbo8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yperledger-fabric.readthedocs.io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Hyperledger, </a:t>
            </a:r>
            <a:br>
              <a:rPr lang="en-AU" sz="3200" dirty="0"/>
            </a:br>
            <a:r>
              <a:rPr lang="en-AU" sz="3200" dirty="0"/>
              <a:t>Overview (cont’d)</a:t>
            </a:r>
            <a:br>
              <a:rPr lang="en-AU" sz="3200" dirty="0"/>
            </a:b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FE1A2D-E69D-4965-8074-2B329AFBE13C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22FE5-D4EE-4CB2-81DB-1D7172FA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Fabric Marketing Video</a:t>
            </a:r>
          </a:p>
        </p:txBody>
      </p:sp>
      <p:pic>
        <p:nvPicPr>
          <p:cNvPr id="6" name="Onlinemedien 5">
            <a:hlinkClick r:id="" action="ppaction://media"/>
            <a:extLst>
              <a:ext uri="{FF2B5EF4-FFF2-40B4-BE49-F238E27FC236}">
                <a16:creationId xmlns:a16="http://schemas.microsoft.com/office/drawing/2014/main" id="{D5F846AE-A088-45BB-BD6D-A2BC4F0CFEC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08163" y="1335088"/>
            <a:ext cx="5527675" cy="310991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36E16-87E9-46A0-8F4E-CAD604377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FE9B56-CB1F-4452-9104-4A20D432BF8B}"/>
              </a:ext>
            </a:extLst>
          </p:cNvPr>
          <p:cNvSpPr txBox="1"/>
          <p:nvPr/>
        </p:nvSpPr>
        <p:spPr>
          <a:xfrm>
            <a:off x="648000" y="4645025"/>
            <a:ext cx="4267579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https://www.youtube.com/watch?v=js3Zjxbo8TM</a:t>
            </a:r>
            <a:br>
              <a:rPr lang="en-US" dirty="0"/>
            </a:br>
            <a:r>
              <a:rPr lang="en-US" dirty="0"/>
              <a:t>Bear in mind: it is from 2017 and it is a marketing video</a:t>
            </a:r>
          </a:p>
        </p:txBody>
      </p:sp>
    </p:spTree>
    <p:extLst>
      <p:ext uri="{BB962C8B-B14F-4D97-AF65-F5344CB8AC3E}">
        <p14:creationId xmlns:p14="http://schemas.microsoft.com/office/powerpoint/2010/main" val="160128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B3EE-7227-44A4-9ABF-F90094062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Blockchain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7675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Functions Blockchain can provide in a dapp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232502"/>
            <a:ext cx="7920000" cy="3845917"/>
          </a:xfrm>
        </p:spPr>
        <p:txBody>
          <a:bodyPr/>
          <a:lstStyle/>
          <a:p>
            <a:r>
              <a:rPr lang="en-AU" dirty="0"/>
              <a:t>Blockchain as…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Ingo Weber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E124A-B5C5-46E0-B944-45307B126769}" type="slidenum">
              <a:rPr lang="en-AU" smtClean="0"/>
              <a:pPr/>
              <a:t>12</a:t>
            </a:fld>
            <a:r>
              <a:rPr lang="en-AU" dirty="0"/>
              <a:t>  |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664740354"/>
              </p:ext>
            </p:extLst>
          </p:nvPr>
        </p:nvGraphicFramePr>
        <p:xfrm>
          <a:off x="960121" y="754380"/>
          <a:ext cx="7152006" cy="486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22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295999"/>
            <a:ext cx="5453080" cy="3845917"/>
          </a:xfrm>
        </p:spPr>
        <p:txBody>
          <a:bodyPr>
            <a:normAutofit lnSpcReduction="10000"/>
          </a:bodyPr>
          <a:lstStyle/>
          <a:p>
            <a:r>
              <a:rPr lang="en-AU" noProof="0" dirty="0"/>
              <a:t>Append only data store – prevent tampering of data</a:t>
            </a:r>
          </a:p>
          <a:p>
            <a:pPr lvl="2"/>
            <a:r>
              <a:rPr lang="en-AU" sz="1650" noProof="0" dirty="0"/>
              <a:t>An ordered list of blocks, where each block contains a (possibly empty) list of transactions. </a:t>
            </a:r>
          </a:p>
          <a:p>
            <a:pPr lvl="2"/>
            <a:r>
              <a:rPr lang="en-AU" sz="1650" noProof="0" dirty="0"/>
              <a:t>Each block in is “chained” back to the previous block, by containing a hash of the previous block</a:t>
            </a:r>
          </a:p>
          <a:p>
            <a:r>
              <a:rPr lang="en-AU" noProof="0" dirty="0"/>
              <a:t>Transactions</a:t>
            </a:r>
          </a:p>
          <a:p>
            <a:pPr lvl="2"/>
            <a:r>
              <a:rPr lang="en-AU" sz="1650" noProof="0" dirty="0"/>
              <a:t>Information is recorded within the transactions </a:t>
            </a:r>
          </a:p>
          <a:p>
            <a:pPr lvl="2"/>
            <a:r>
              <a:rPr lang="en-AU" sz="1650" noProof="0" dirty="0"/>
              <a:t>Update blockchain states</a:t>
            </a:r>
          </a:p>
          <a:p>
            <a:pPr lvl="2"/>
            <a:r>
              <a:rPr lang="en-AU" sz="1650" noProof="0" dirty="0"/>
              <a:t>Store code, variables, and results of function call results</a:t>
            </a:r>
          </a:p>
          <a:p>
            <a:pPr lvl="2"/>
            <a:r>
              <a:rPr lang="en-AU" sz="1650" noProof="0" dirty="0"/>
              <a:t>Public key and digital signatures are normally used to identify accounts and to ensure integrity and authorisation of transactions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AU" sz="2000" b="1" noProof="0" dirty="0"/>
              <a:t>Blockchain as Storage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noProof="0" dirty="0"/>
              <a:t>Blockchain Functionality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E79862A-7C77-4AC5-BEB5-EE7AE8772D57}"/>
              </a:ext>
            </a:extLst>
          </p:cNvPr>
          <p:cNvSpPr txBox="1"/>
          <p:nvPr/>
        </p:nvSpPr>
        <p:spPr>
          <a:xfrm>
            <a:off x="6341533" y="1363133"/>
            <a:ext cx="231274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Simplified Bitcoin Tx lifecycle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2F6A57-1529-4066-894F-D7632C86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38" y="1798342"/>
            <a:ext cx="2978291" cy="27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noProof="0" dirty="0"/>
              <a:t>Smart contracts: programs, typically small in size, on the blockchain (e.g. escrow)</a:t>
            </a:r>
          </a:p>
          <a:p>
            <a:r>
              <a:rPr lang="en-AU" noProof="0" dirty="0"/>
              <a:t>Architectural decision</a:t>
            </a:r>
          </a:p>
          <a:p>
            <a:pPr lvl="2"/>
            <a:r>
              <a:rPr lang="en-AU" sz="1650" noProof="0" dirty="0"/>
              <a:t>Which parts of data and computation should be placed on-chain or kept off-chain since the amount computation power, data storage space and control of read accesses on a blockchain can be limited</a:t>
            </a:r>
          </a:p>
          <a:p>
            <a:pPr lvl="2"/>
            <a:r>
              <a:rPr lang="en-AU" sz="1650" noProof="0" dirty="0"/>
              <a:t>A common practice: store hashed data, meta-data and small-sized public data on-chain and keep large and private data off-chain</a:t>
            </a:r>
          </a:p>
          <a:p>
            <a:r>
              <a:rPr lang="en-AU" noProof="0" dirty="0"/>
              <a:t>There are existing platforms (e.g. IPFS) </a:t>
            </a:r>
            <a:r>
              <a:rPr lang="en-AU" dirty="0"/>
              <a:t>that can be used for </a:t>
            </a:r>
            <a:r>
              <a:rPr lang="en-AU" noProof="0" dirty="0"/>
              <a:t>providing a data layer on top of blockchain</a:t>
            </a:r>
          </a:p>
          <a:p>
            <a:r>
              <a:rPr lang="en-AU" noProof="0" dirty="0"/>
              <a:t>Oracles: interacting with the external world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AU" sz="2000" b="1" noProof="0" dirty="0"/>
              <a:t>Blockchain as a Computational Infrastructure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noProof="0" dirty="0"/>
              <a:t>Blockchain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00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43BD-7EA3-48AB-B2EC-9CE15BA5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Transactions that are announced get broadcast across the network</a:t>
            </a:r>
          </a:p>
          <a:p>
            <a:r>
              <a:rPr lang="en-AU" dirty="0"/>
              <a:t>Committing a transaction to the data structure may be required before regarding the transaction as final</a:t>
            </a:r>
          </a:p>
          <a:p>
            <a:pPr lvl="1"/>
            <a:r>
              <a:rPr lang="en-AU" sz="1400" dirty="0"/>
              <a:t>…or the receiver can already act based on the announcement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ADC04-A139-4279-BDB2-21C47EC20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000" y="726441"/>
            <a:ext cx="6631640" cy="327262"/>
          </a:xfrm>
        </p:spPr>
        <p:txBody>
          <a:bodyPr>
            <a:noAutofit/>
          </a:bodyPr>
          <a:lstStyle/>
          <a:p>
            <a:r>
              <a:rPr lang="en-AU" sz="2000" b="1" dirty="0"/>
              <a:t>Blockchain as a Communication Mechanism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E6545-B36E-4096-9827-5D6F0758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Blockchain Functionality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A8C9B2B-8300-4EBE-9157-150EDC7AA13E}"/>
              </a:ext>
            </a:extLst>
          </p:cNvPr>
          <p:cNvSpPr txBox="1">
            <a:spLocks/>
          </p:cNvSpPr>
          <p:nvPr/>
        </p:nvSpPr>
        <p:spPr>
          <a:xfrm>
            <a:off x="648000" y="2672291"/>
            <a:ext cx="8115300" cy="3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61902" rtl="0" eaLnBrk="1" latinLnBrk="0" hangingPunct="1">
              <a:lnSpc>
                <a:spcPct val="9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24620" indent="-221760" algn="l" defTabSz="761902" rtl="0" eaLnBrk="1" latinLnBrk="0" hangingPunct="1">
              <a:lnSpc>
                <a:spcPct val="90000"/>
              </a:lnSpc>
              <a:spcBef>
                <a:spcPts val="417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7700" indent="-139860" algn="l" defTabSz="761902" rtl="0" eaLnBrk="1" latinLnBrk="0" hangingPunct="1">
              <a:lnSpc>
                <a:spcPct val="90000"/>
              </a:lnSpc>
              <a:spcBef>
                <a:spcPts val="417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7559" indent="-139860" algn="l" defTabSz="761902" rtl="0" eaLnBrk="1" latinLnBrk="0" hangingPunct="1">
              <a:lnSpc>
                <a:spcPct val="90000"/>
              </a:lnSpc>
              <a:spcBef>
                <a:spcPts val="417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2460" indent="-144900" algn="l" defTabSz="761902" rtl="0" eaLnBrk="1" latinLnBrk="0" hangingPunct="1">
              <a:lnSpc>
                <a:spcPct val="90000"/>
              </a:lnSpc>
              <a:spcBef>
                <a:spcPts val="417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231" indent="-190475" algn="l" defTabSz="761902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182" indent="-190475" algn="l" defTabSz="761902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33" indent="-190475" algn="l" defTabSz="761902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084" indent="-190475" algn="l" defTabSz="761902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as an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Asset Management and Control Mechanism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5C0AA9-DA43-4367-83DB-B095ECC25BBE}"/>
              </a:ext>
            </a:extLst>
          </p:cNvPr>
          <p:cNvSpPr txBox="1">
            <a:spLocks/>
          </p:cNvSpPr>
          <p:nvPr/>
        </p:nvSpPr>
        <p:spPr>
          <a:xfrm>
            <a:off x="648000" y="3099184"/>
            <a:ext cx="8096250" cy="19245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12940" indent="-212940" algn="l" defTabSz="761902" rtl="0" eaLnBrk="1" latinLnBrk="0" hangingPunct="1">
              <a:lnSpc>
                <a:spcPct val="9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4620" indent="-221760" algn="l" defTabSz="761902" rtl="0" eaLnBrk="1" latinLnBrk="0" hangingPunct="1">
              <a:lnSpc>
                <a:spcPct val="90000"/>
              </a:lnSpc>
              <a:spcBef>
                <a:spcPts val="417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7700" indent="-139860" algn="l" defTabSz="761902" rtl="0" eaLnBrk="1" latinLnBrk="0" hangingPunct="1">
              <a:lnSpc>
                <a:spcPct val="90000"/>
              </a:lnSpc>
              <a:spcBef>
                <a:spcPts val="417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7559" indent="-139860" algn="l" defTabSz="761902" rtl="0" eaLnBrk="1" latinLnBrk="0" hangingPunct="1">
              <a:lnSpc>
                <a:spcPct val="90000"/>
              </a:lnSpc>
              <a:spcBef>
                <a:spcPts val="417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7616" indent="-222222" algn="l" defTabSz="761902" rtl="0" eaLnBrk="1" latinLnBrk="0" hangingPunct="1">
              <a:lnSpc>
                <a:spcPct val="90000"/>
              </a:lnSpc>
              <a:spcBef>
                <a:spcPts val="417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231" indent="-190475" algn="l" defTabSz="761902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182" indent="-190475" algn="l" defTabSz="761902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33" indent="-190475" algn="l" defTabSz="761902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084" indent="-190475" algn="l" defTabSz="761902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Cryptocurrency and tokens are virtual assets</a:t>
            </a:r>
          </a:p>
          <a:p>
            <a:r>
              <a:rPr lang="de-DE" dirty="0"/>
              <a:t>Typically, only the owner can control them</a:t>
            </a:r>
          </a:p>
          <a:p>
            <a:r>
              <a:rPr lang="de-DE" dirty="0"/>
              <a:t>More complex models can be implemented, e.g.:</a:t>
            </a:r>
          </a:p>
          <a:p>
            <a:pPr lvl="1"/>
            <a:r>
              <a:rPr lang="de-DE" dirty="0"/>
              <a:t>Multi-signature or threshold voting (more than one account controls an asset)</a:t>
            </a:r>
          </a:p>
          <a:p>
            <a:pPr lvl="1"/>
            <a:r>
              <a:rPr lang="de-DE" dirty="0"/>
              <a:t>Escrow: smart contract code controls an asset</a:t>
            </a:r>
          </a:p>
          <a:p>
            <a:r>
              <a:rPr lang="de-DE" dirty="0"/>
              <a:t>Very customizable through smart contracts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8FE9DF-FFB6-457F-80B8-A507A948E212}"/>
              </a:ext>
            </a:extLst>
          </p:cNvPr>
          <p:cNvCxnSpPr/>
          <p:nvPr/>
        </p:nvCxnSpPr>
        <p:spPr>
          <a:xfrm>
            <a:off x="648000" y="2672291"/>
            <a:ext cx="792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exam registration, and implementing it as a blockchain application</a:t>
            </a:r>
          </a:p>
          <a:p>
            <a:r>
              <a:rPr lang="en-US" dirty="0"/>
              <a:t>In breakout groups, take 5 minutes to think about how it could use blockchain functionality</a:t>
            </a:r>
          </a:p>
          <a:p>
            <a:pPr lvl="1"/>
            <a:r>
              <a:rPr lang="en-US" dirty="0"/>
              <a:t>Take notes</a:t>
            </a:r>
          </a:p>
          <a:p>
            <a:r>
              <a:rPr lang="en-US" dirty="0"/>
              <a:t>Then we’ll discuss</a:t>
            </a:r>
          </a:p>
          <a:p>
            <a:endParaRPr lang="en-US" dirty="0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3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B3EE-7227-44A4-9ABF-F90094062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Blockchain</a:t>
            </a:r>
            <a:br>
              <a:rPr lang="en-AU" dirty="0"/>
            </a:br>
            <a:r>
              <a:rPr lang="en-AU" dirty="0"/>
              <a:t>Non-functional Properties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65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noProof="0" dirty="0"/>
              <a:t>Blockchain Non-functional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000" noProof="0" dirty="0"/>
              <a:t>Immutability</a:t>
            </a:r>
          </a:p>
          <a:p>
            <a:pPr lvl="2"/>
            <a:r>
              <a:rPr lang="en-AU" sz="1600" noProof="0" dirty="0"/>
              <a:t>If data is contained in a committed transaction, it will eventually become immutable</a:t>
            </a:r>
          </a:p>
          <a:p>
            <a:r>
              <a:rPr lang="en-AU" sz="2000" noProof="0" dirty="0"/>
              <a:t>Non-repudiation</a:t>
            </a:r>
          </a:p>
          <a:p>
            <a:pPr lvl="2"/>
            <a:r>
              <a:rPr lang="en-AU" sz="1600" noProof="0" dirty="0"/>
              <a:t>The immutable chain of cryptographically-signed historical transactions provides non-repudiation of the stored data</a:t>
            </a:r>
          </a:p>
          <a:p>
            <a:r>
              <a:rPr lang="en-AU" sz="2000" noProof="0" dirty="0"/>
              <a:t>Integrity: cryptographic features (like hashes) support data integrity</a:t>
            </a:r>
          </a:p>
          <a:p>
            <a:r>
              <a:rPr lang="en-AU" sz="2000" noProof="0" dirty="0"/>
              <a:t>Transparency: public access (on permission-less blockchains)</a:t>
            </a:r>
          </a:p>
          <a:p>
            <a:r>
              <a:rPr lang="en-AU" sz="2000" noProof="0" dirty="0"/>
              <a:t>Equal rights</a:t>
            </a:r>
          </a:p>
          <a:p>
            <a:pPr lvl="2"/>
            <a:r>
              <a:rPr lang="en-AU" sz="1600" noProof="0" dirty="0"/>
              <a:t>Allows every participant the same ability to access and manipulate the blockchain</a:t>
            </a:r>
          </a:p>
          <a:p>
            <a:pPr lvl="2"/>
            <a:r>
              <a:rPr lang="en-AU" sz="1600" noProof="0" dirty="0"/>
              <a:t>Trust: Achieved from the interactions between nodes within the network</a:t>
            </a:r>
          </a:p>
          <a:p>
            <a:pPr lvl="2"/>
            <a:r>
              <a:rPr lang="de-DE" sz="1600" dirty="0"/>
              <a:t>Censorship resistance</a:t>
            </a:r>
            <a:endParaRPr lang="en-AU" sz="1600" noProof="0" dirty="0"/>
          </a:p>
        </p:txBody>
      </p:sp>
    </p:spTree>
    <p:extLst>
      <p:ext uri="{BB962C8B-B14F-4D97-AF65-F5344CB8AC3E}">
        <p14:creationId xmlns:p14="http://schemas.microsoft.com/office/powerpoint/2010/main" val="25790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noProof="0" dirty="0"/>
              <a:t>Data privacy</a:t>
            </a:r>
          </a:p>
          <a:p>
            <a:pPr lvl="2"/>
            <a:r>
              <a:rPr lang="en-AU" sz="1600" noProof="0" dirty="0"/>
              <a:t>No privileged users (on permission-less blockchains)</a:t>
            </a:r>
          </a:p>
          <a:p>
            <a:pPr lvl="2"/>
            <a:r>
              <a:rPr lang="en-AU" sz="1600" noProof="0" dirty="0"/>
              <a:t>Tradeoff between data privacy and transparency</a:t>
            </a:r>
          </a:p>
          <a:p>
            <a:r>
              <a:rPr lang="en-AU" sz="2000" noProof="0" dirty="0"/>
              <a:t>Scalability</a:t>
            </a:r>
          </a:p>
          <a:p>
            <a:pPr lvl="2"/>
            <a:r>
              <a:rPr lang="en-AU" sz="1600" noProof="0" dirty="0"/>
              <a:t>Size of the data: limited due to the global replication of all data across the network</a:t>
            </a:r>
          </a:p>
          <a:p>
            <a:pPr lvl="2"/>
            <a:r>
              <a:rPr lang="en-AU" sz="1600" noProof="0" dirty="0"/>
              <a:t>Transaction throughput: 3-40 transactions per second (</a:t>
            </a:r>
            <a:r>
              <a:rPr lang="en-AU" sz="1600" dirty="0"/>
              <a:t>tp</a:t>
            </a:r>
            <a:r>
              <a:rPr lang="en-AU" sz="1600" noProof="0" dirty="0"/>
              <a:t>s) </a:t>
            </a:r>
            <a:r>
              <a:rPr lang="en-AU" sz="1600" dirty="0"/>
              <a:t>for Ethereum / Bitcoin</a:t>
            </a:r>
            <a:endParaRPr lang="en-AU" sz="1600" noProof="0" dirty="0"/>
          </a:p>
          <a:p>
            <a:pPr lvl="3"/>
            <a:r>
              <a:rPr lang="en-AU" sz="1600" noProof="0" dirty="0"/>
              <a:t>VISA network handles 1700 tps on average</a:t>
            </a:r>
          </a:p>
          <a:p>
            <a:pPr lvl="3"/>
            <a:r>
              <a:rPr lang="en-AU" sz="1600" noProof="0" dirty="0"/>
              <a:t>By now, blockchain platforms with higher throughput (1000s </a:t>
            </a:r>
            <a:r>
              <a:rPr lang="en-AU" sz="1600" dirty="0"/>
              <a:t>tps) </a:t>
            </a:r>
            <a:r>
              <a:rPr lang="en-AU" sz="1600" noProof="0" dirty="0"/>
              <a:t>exist</a:t>
            </a:r>
          </a:p>
          <a:p>
            <a:pPr lvl="2"/>
            <a:r>
              <a:rPr lang="en-AU" sz="1600" noProof="0" dirty="0"/>
              <a:t>Latency of data transmission</a:t>
            </a:r>
          </a:p>
          <a:p>
            <a:pPr lvl="3"/>
            <a:r>
              <a:rPr lang="en-AU" sz="1600" noProof="0" dirty="0"/>
              <a:t>Write latency caused by propagation</a:t>
            </a:r>
          </a:p>
          <a:p>
            <a:pPr lvl="3"/>
            <a:r>
              <a:rPr lang="en-AU" sz="1600" noProof="0" dirty="0"/>
              <a:t>Number of transactions included in each block  (1MB for bitcoin) </a:t>
            </a:r>
          </a:p>
          <a:p>
            <a:pPr lvl="3"/>
            <a:r>
              <a:rPr lang="en-AU" sz="1600" noProof="0" dirty="0"/>
              <a:t>Latency between submission and confirmation caused by consensus protocol</a:t>
            </a:r>
            <a:endParaRPr lang="en-AU" sz="1600" dirty="0"/>
          </a:p>
          <a:p>
            <a:r>
              <a:rPr lang="en-AU" sz="2000" noProof="0" dirty="0"/>
              <a:t>All addressed through various research and development</a:t>
            </a:r>
          </a:p>
          <a:p>
            <a:pPr lvl="2"/>
            <a:r>
              <a:rPr lang="en-AU" sz="1600" dirty="0"/>
              <a:t>But there is no one-size-fits-all solution (yet?)</a:t>
            </a:r>
            <a:endParaRPr lang="en-AU" sz="1600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noProof="0" dirty="0"/>
              <a:t>Limitations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noProof="0" dirty="0"/>
              <a:t>Blockchain Non-functional Properties</a:t>
            </a:r>
          </a:p>
        </p:txBody>
      </p:sp>
    </p:spTree>
    <p:extLst>
      <p:ext uri="{BB962C8B-B14F-4D97-AF65-F5344CB8AC3E}">
        <p14:creationId xmlns:p14="http://schemas.microsoft.com/office/powerpoint/2010/main" val="192273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9832-5EBF-4285-952A-BCAA7884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 today?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FFAF-A597-4141-A30B-1B528643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Hyperledger</a:t>
            </a:r>
          </a:p>
          <a:p>
            <a:r>
              <a:rPr lang="en-US" dirty="0"/>
              <a:t>Functional properties of blockchains</a:t>
            </a:r>
          </a:p>
          <a:p>
            <a:r>
              <a:rPr lang="en-US"/>
              <a:t>Non-functional </a:t>
            </a:r>
            <a:r>
              <a:rPr lang="en-US" dirty="0"/>
              <a:t>properties </a:t>
            </a:r>
            <a:r>
              <a:rPr lang="en-US"/>
              <a:t>of blockchains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C5D0D-4665-44BA-81B2-CAE4801ED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9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8C147B50-99C1-4B81-8F6C-730DD97A4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6960" y="2284977"/>
            <a:ext cx="6621517" cy="186735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noProof="0" dirty="0"/>
              <a:t>Deployment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noProof="0" dirty="0"/>
              <a:t>Decentralization</a:t>
            </a:r>
          </a:p>
        </p:txBody>
      </p:sp>
    </p:spTree>
    <p:extLst>
      <p:ext uri="{BB962C8B-B14F-4D97-AF65-F5344CB8AC3E}">
        <p14:creationId xmlns:p14="http://schemas.microsoft.com/office/powerpoint/2010/main" val="304347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noProof="0" dirty="0"/>
              <a:t>A blockchain may be </a:t>
            </a:r>
            <a:r>
              <a:rPr lang="en-AU" sz="2400" i="1" noProof="0" dirty="0"/>
              <a:t>permissioned</a:t>
            </a:r>
            <a:r>
              <a:rPr lang="en-AU" sz="2400" noProof="0" dirty="0"/>
              <a:t>: </a:t>
            </a:r>
            <a:br>
              <a:rPr lang="en-AU" sz="2400" noProof="0" dirty="0"/>
            </a:br>
            <a:r>
              <a:rPr lang="en-AU" sz="2400" noProof="0" dirty="0"/>
              <a:t>having one or more authorities act as a gate for participation</a:t>
            </a:r>
          </a:p>
          <a:p>
            <a:pPr lvl="1"/>
            <a:r>
              <a:rPr lang="en-AU" sz="1739" noProof="0" dirty="0"/>
              <a:t>Permission to join the network, to </a:t>
            </a:r>
            <a:r>
              <a:rPr lang="en-AU" altLang="zh-CN" sz="1739" noProof="0" dirty="0"/>
              <a:t>initiate transactions, to mine, to create an asset, etc.</a:t>
            </a:r>
          </a:p>
          <a:p>
            <a:pPr lvl="2"/>
            <a:r>
              <a:rPr lang="en-AU" sz="1739" dirty="0"/>
              <a:t>Hyperledger Fabric is an example</a:t>
            </a:r>
          </a:p>
          <a:p>
            <a:pPr lvl="1"/>
            <a:r>
              <a:rPr lang="en-AU" sz="1739" noProof="0" dirty="0"/>
              <a:t>Suitable in regulated industries</a:t>
            </a:r>
            <a:r>
              <a:rPr lang="en-AU" sz="1739" dirty="0"/>
              <a:t>; e</a:t>
            </a:r>
            <a:r>
              <a:rPr lang="en-AU" sz="1739" noProof="0" dirty="0"/>
              <a:t>.g. banks are required to establish real-world identity of transacting parties (“know your customer”, KYC)</a:t>
            </a:r>
          </a:p>
          <a:p>
            <a:pPr lvl="1"/>
            <a:r>
              <a:rPr lang="en-AU" sz="1739" noProof="0" dirty="0"/>
              <a:t>Depends on the size of the network</a:t>
            </a:r>
          </a:p>
          <a:p>
            <a:pPr lvl="1"/>
            <a:r>
              <a:rPr lang="en-AU" sz="1739" noProof="0" dirty="0"/>
              <a:t>Tradeoffs between permissioned and permission-less blockchain</a:t>
            </a:r>
          </a:p>
          <a:p>
            <a:pPr lvl="2"/>
            <a:r>
              <a:rPr lang="en-AU" sz="1600" noProof="0" dirty="0"/>
              <a:t>Transaction processing rate, cost, flexibility, reversibility, etc.</a:t>
            </a:r>
          </a:p>
          <a:p>
            <a:pPr lvl="1"/>
            <a:r>
              <a:rPr lang="en-AU" sz="1739" dirty="0"/>
              <a:t>Permission management mechanism may become a single point failure</a:t>
            </a:r>
          </a:p>
          <a:p>
            <a:pPr lvl="1"/>
            <a:endParaRPr lang="en-AU" sz="1800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noProof="0" dirty="0"/>
              <a:t>Permissions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noProof="0" dirty="0"/>
              <a:t>Decentralization</a:t>
            </a:r>
          </a:p>
        </p:txBody>
      </p:sp>
    </p:spTree>
    <p:extLst>
      <p:ext uri="{BB962C8B-B14F-4D97-AF65-F5344CB8AC3E}">
        <p14:creationId xmlns:p14="http://schemas.microsoft.com/office/powerpoint/2010/main" val="242833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noProof="0" dirty="0"/>
              <a:t>Anonymity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noProof="0" dirty="0"/>
              <a:t>Zero-knowledge proofs</a:t>
            </a:r>
          </a:p>
          <a:p>
            <a:pPr lvl="2"/>
            <a:r>
              <a:rPr lang="en-AU" sz="1800" noProof="0" dirty="0"/>
              <a:t>Maintain a secure ledger </a:t>
            </a:r>
          </a:p>
          <a:p>
            <a:pPr lvl="2"/>
            <a:r>
              <a:rPr lang="en-AU" sz="1800" noProof="0" dirty="0"/>
              <a:t>Private payment without disclosing the parties or amounts involved </a:t>
            </a:r>
          </a:p>
          <a:p>
            <a:pPr lvl="2"/>
            <a:r>
              <a:rPr lang="en-AU" sz="1800" noProof="0" dirty="0"/>
              <a:t>E.g. Zcash encrypts the payment information in the transactions and uses a cryptographic method to allow verifying the encrypted transaction</a:t>
            </a:r>
          </a:p>
          <a:p>
            <a:pPr lvl="3"/>
            <a:r>
              <a:rPr lang="en-AU" sz="1450" dirty="0"/>
              <a:t>But: initial version had a bug, users could mint their own coins</a:t>
            </a:r>
            <a:endParaRPr lang="en-AU" sz="1450" noProof="0" dirty="0"/>
          </a:p>
          <a:p>
            <a:r>
              <a:rPr lang="en-AU" sz="2400" noProof="0" dirty="0"/>
              <a:t>Mixing services</a:t>
            </a:r>
          </a:p>
          <a:p>
            <a:pPr lvl="2"/>
            <a:r>
              <a:rPr lang="en-AU" sz="1800" noProof="0" dirty="0"/>
              <a:t>Groups several transactions together </a:t>
            </a:r>
          </a:p>
          <a:p>
            <a:pPr lvl="3"/>
            <a:r>
              <a:rPr lang="en-AU" sz="1800" noProof="0" dirty="0"/>
              <a:t>Payment contains multiple input addresses and multiple output addresses</a:t>
            </a:r>
          </a:p>
          <a:p>
            <a:pPr lvl="2"/>
            <a:r>
              <a:rPr lang="en-AU" sz="1800" noProof="0" dirty="0"/>
              <a:t>Examples: Monero, CoinJoin, Blindcoin, CoinSwap</a:t>
            </a:r>
          </a:p>
          <a:p>
            <a:pPr lvl="2"/>
            <a:endParaRPr lang="en-AU" sz="1600" noProof="0" dirty="0"/>
          </a:p>
        </p:txBody>
      </p:sp>
    </p:spTree>
    <p:extLst>
      <p:ext uri="{BB962C8B-B14F-4D97-AF65-F5344CB8AC3E}">
        <p14:creationId xmlns:p14="http://schemas.microsoft.com/office/powerpoint/2010/main" val="41405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Core components of different types of blockchain</a:t>
            </a:r>
          </a:p>
        </p:txBody>
      </p:sp>
      <p:pic>
        <p:nvPicPr>
          <p:cNvPr id="9" name="Content Placeholder 5" descr="matrix.pdf - SumatraPDF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8" b="7720"/>
          <a:stretch/>
        </p:blipFill>
        <p:spPr>
          <a:xfrm>
            <a:off x="914526" y="1460897"/>
            <a:ext cx="7307929" cy="3477394"/>
          </a:xfrm>
        </p:spPr>
      </p:pic>
    </p:spTree>
    <p:extLst>
      <p:ext uri="{BB962C8B-B14F-4D97-AF65-F5344CB8AC3E}">
        <p14:creationId xmlns:p14="http://schemas.microsoft.com/office/powerpoint/2010/main" val="343242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16399"/>
            <a:ext cx="7920000" cy="648000"/>
          </a:xfrm>
        </p:spPr>
        <p:txBody>
          <a:bodyPr>
            <a:noAutofit/>
          </a:bodyPr>
          <a:lstStyle/>
          <a:p>
            <a:r>
              <a:rPr lang="en-AU" sz="2800" dirty="0"/>
              <a:t>Non-functional properties of different types of blockchain</a:t>
            </a:r>
          </a:p>
        </p:txBody>
      </p:sp>
      <p:pic>
        <p:nvPicPr>
          <p:cNvPr id="6" name="Content Placeholder 5" descr="Fig 1.5. Non-functional properties of different types of blockchain.pdf - [Slide 1] - Sumatra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77" y="1368985"/>
            <a:ext cx="6575684" cy="3699342"/>
          </a:xfrm>
        </p:spPr>
      </p:pic>
    </p:spTree>
    <p:extLst>
      <p:ext uri="{BB962C8B-B14F-4D97-AF65-F5344CB8AC3E}">
        <p14:creationId xmlns:p14="http://schemas.microsoft.com/office/powerpoint/2010/main" val="2002946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exam registration, and implementing it as a blockchain application (as before)</a:t>
            </a:r>
          </a:p>
          <a:p>
            <a:r>
              <a:rPr lang="en-US" dirty="0"/>
              <a:t>In breakout groups, take 5 minutes to think about how it could use blockchain functionality</a:t>
            </a:r>
          </a:p>
          <a:p>
            <a:r>
              <a:rPr lang="en-US" dirty="0"/>
              <a:t>Take 3 minutes to think about non-functional properties: which are the main ones?</a:t>
            </a:r>
          </a:p>
          <a:p>
            <a:pPr lvl="1"/>
            <a:r>
              <a:rPr lang="en-US" dirty="0"/>
              <a:t>Take notes</a:t>
            </a:r>
          </a:p>
          <a:p>
            <a:r>
              <a:rPr lang="en-US" dirty="0"/>
              <a:t>Then we’ll discuss these</a:t>
            </a:r>
          </a:p>
          <a:p>
            <a:endParaRPr lang="en-US" dirty="0"/>
          </a:p>
        </p:txBody>
      </p:sp>
      <p:pic>
        <p:nvPicPr>
          <p:cNvPr id="4" name="Grafik 3" descr="Chat">
            <a:extLst>
              <a:ext uri="{FF2B5EF4-FFF2-40B4-BE49-F238E27FC236}">
                <a16:creationId xmlns:a16="http://schemas.microsoft.com/office/drawing/2014/main" id="{D02DF20B-A327-4242-B010-292CBF0E4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7" name="Grafik 6" descr="Benutzer">
            <a:extLst>
              <a:ext uri="{FF2B5EF4-FFF2-40B4-BE49-F238E27FC236}">
                <a16:creationId xmlns:a16="http://schemas.microsoft.com/office/drawing/2014/main" id="{43EC59C2-D4BD-4431-8DC7-DF77094F4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8" name="Grafik 7" descr="Bleistift">
            <a:extLst>
              <a:ext uri="{FF2B5EF4-FFF2-40B4-BE49-F238E27FC236}">
                <a16:creationId xmlns:a16="http://schemas.microsoft.com/office/drawing/2014/main" id="{6B51FC64-7F04-4AC4-A815-B5063A653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29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Hyperledger, </a:t>
            </a:r>
            <a:br>
              <a:rPr lang="en-AU" sz="3200" dirty="0"/>
            </a:br>
            <a:r>
              <a:rPr lang="en-AU" sz="3200" dirty="0"/>
              <a:t>Overview (cont’d)</a:t>
            </a:r>
            <a:br>
              <a:rPr lang="en-AU" sz="3200" dirty="0"/>
            </a:b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FE1A2D-E69D-4965-8074-2B329AFBE13C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1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B3EE-7227-44A4-9ABF-F90094062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Hyperledger</a:t>
            </a:r>
          </a:p>
        </p:txBody>
      </p:sp>
    </p:spTree>
    <p:extLst>
      <p:ext uri="{BB962C8B-B14F-4D97-AF65-F5344CB8AC3E}">
        <p14:creationId xmlns:p14="http://schemas.microsoft.com/office/powerpoint/2010/main" val="79219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4A1CF7-31F2-4571-9F44-FF596793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Basics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F919A4A-FC3E-418C-B204-638A64FF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Hyperledger is an umbrella project of open source blockchains and related tools</a:t>
            </a:r>
          </a:p>
          <a:p>
            <a:pPr lvl="1"/>
            <a:r>
              <a:rPr lang="en-US" dirty="0"/>
              <a:t>Global collaboration, hosted by the Linux Foundation since December 2015</a:t>
            </a:r>
          </a:p>
          <a:p>
            <a:pPr lvl="1"/>
            <a:r>
              <a:rPr lang="en-US" dirty="0"/>
              <a:t>Hundreds of members</a:t>
            </a:r>
          </a:p>
          <a:p>
            <a:r>
              <a:rPr lang="en-US" dirty="0"/>
              <a:t>Hyperledger Fabric is a business blockchain framework</a:t>
            </a:r>
          </a:p>
          <a:p>
            <a:pPr lvl="1"/>
            <a:r>
              <a:rPr lang="en-US" dirty="0"/>
              <a:t>Intended as a foundation for developing blockchain-based applications </a:t>
            </a:r>
          </a:p>
          <a:p>
            <a:pPr lvl="1"/>
            <a:r>
              <a:rPr lang="en-US" dirty="0"/>
              <a:t>Modular architecture</a:t>
            </a:r>
          </a:p>
          <a:p>
            <a:pPr lvl="1"/>
            <a:r>
              <a:rPr lang="en-US" dirty="0"/>
              <a:t>Configuration allows changing consensus algorithm</a:t>
            </a:r>
          </a:p>
          <a:p>
            <a:pPr lvl="1"/>
            <a:r>
              <a:rPr lang="en-US" dirty="0"/>
              <a:t>Private and permissioned blockchain</a:t>
            </a:r>
          </a:p>
          <a:p>
            <a:pPr lvl="1"/>
            <a:r>
              <a:rPr lang="en-US" dirty="0"/>
              <a:t>Smart contracts: </a:t>
            </a:r>
            <a:r>
              <a:rPr lang="en-US" i="1" dirty="0" err="1"/>
              <a:t>chaincode</a:t>
            </a:r>
            <a:endParaRPr lang="en-US" i="1" dirty="0"/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https://hyperledger-fabric.readthedocs.io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E0FFBB-C307-41C0-B8D6-735B0FEB2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F7CBAA-22EA-41CE-9725-C57ED0CEBC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021D826-D66C-432F-8CA2-FB1CF2136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28" y="1371600"/>
            <a:ext cx="5401672" cy="32522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FC220F-5793-4965-BB39-EBCD5318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Fabric 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17A31-5B43-451D-8F81-0F1E2C24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295999"/>
            <a:ext cx="2895300" cy="38459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Membership service provider (MSP):</a:t>
            </a:r>
          </a:p>
          <a:p>
            <a:pPr lvl="1"/>
            <a:r>
              <a:rPr lang="en-US" dirty="0"/>
              <a:t>Members of a network need to enroll</a:t>
            </a:r>
          </a:p>
          <a:p>
            <a:pPr lvl="1"/>
            <a:r>
              <a:rPr lang="en-US" dirty="0"/>
              <a:t>MSP is trusted</a:t>
            </a:r>
          </a:p>
          <a:p>
            <a:pPr lvl="1"/>
            <a:r>
              <a:rPr lang="en-US" dirty="0"/>
              <a:t>All participants have known identities</a:t>
            </a:r>
          </a:p>
          <a:p>
            <a:pPr lvl="1"/>
            <a:r>
              <a:rPr lang="en-US" dirty="0"/>
              <a:t>Public keys are used as cryptographic certificates tied to </a:t>
            </a:r>
            <a:r>
              <a:rPr lang="en-US" dirty="0" err="1"/>
              <a:t>organisations</a:t>
            </a:r>
            <a:r>
              <a:rPr lang="en-US" dirty="0"/>
              <a:t>, network components and end users.</a:t>
            </a:r>
          </a:p>
          <a:p>
            <a:r>
              <a:rPr lang="en-US" dirty="0"/>
              <a:t>Channels:</a:t>
            </a:r>
          </a:p>
          <a:p>
            <a:pPr lvl="1"/>
            <a:r>
              <a:rPr lang="en-US" dirty="0"/>
              <a:t>Data access control is applied on the network and channel levels</a:t>
            </a:r>
          </a:p>
          <a:p>
            <a:pPr lvl="1"/>
            <a:r>
              <a:rPr lang="en-US" dirty="0"/>
              <a:t>Built for scenarios where privacy and confidentiality are important; reduced transparency is accepted </a:t>
            </a:r>
          </a:p>
          <a:p>
            <a:pPr lvl="1"/>
            <a:r>
              <a:rPr lang="en-US" dirty="0"/>
              <a:t>Channels allow a group of members to create a separate ledger, shared only with that group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9CEBD7-13A8-45E3-AEBE-F5FBD0B45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A0E97-B949-4E01-A976-7B16BA5A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Fabric Node 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FC80ED-88C5-4240-9477-180C3560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Three main types of nodes:</a:t>
            </a:r>
          </a:p>
          <a:p>
            <a:r>
              <a:rPr lang="en-US" dirty="0"/>
              <a:t>Client: </a:t>
            </a:r>
          </a:p>
          <a:p>
            <a:pPr lvl="1"/>
            <a:r>
              <a:rPr lang="en-US" dirty="0"/>
              <a:t>Acts on behalf of an end user; connects to peers to communicate with the blockchain</a:t>
            </a:r>
          </a:p>
          <a:p>
            <a:pPr lvl="1"/>
            <a:r>
              <a:rPr lang="en-US" dirty="0"/>
              <a:t>Can create and send transactions, and observe updates</a:t>
            </a:r>
          </a:p>
          <a:p>
            <a:pPr lvl="1"/>
            <a:r>
              <a:rPr lang="en-US" dirty="0"/>
              <a:t>Can connect to (multiple) channels, but is unaware of other channels</a:t>
            </a:r>
          </a:p>
          <a:p>
            <a:r>
              <a:rPr lang="en-US" dirty="0"/>
              <a:t>Peer: </a:t>
            </a:r>
          </a:p>
          <a:p>
            <a:pPr lvl="1"/>
            <a:r>
              <a:rPr lang="en-US" dirty="0"/>
              <a:t>Receives ordered transactions from the </a:t>
            </a:r>
            <a:r>
              <a:rPr lang="en-US" i="1" dirty="0" err="1"/>
              <a:t>orderers</a:t>
            </a:r>
            <a:r>
              <a:rPr lang="en-US" dirty="0"/>
              <a:t>, commits transactions, and maintains the state </a:t>
            </a:r>
          </a:p>
          <a:p>
            <a:pPr lvl="1"/>
            <a:r>
              <a:rPr lang="en-US" dirty="0"/>
              <a:t>Can play a special role: </a:t>
            </a:r>
            <a:r>
              <a:rPr lang="en-US" i="1" dirty="0"/>
              <a:t>endorser</a:t>
            </a:r>
          </a:p>
          <a:p>
            <a:pPr lvl="2"/>
            <a:r>
              <a:rPr lang="en-US" dirty="0"/>
              <a:t>Every transaction invoking </a:t>
            </a:r>
            <a:r>
              <a:rPr lang="en-US" dirty="0" err="1"/>
              <a:t>chaincode</a:t>
            </a:r>
            <a:r>
              <a:rPr lang="en-US" dirty="0"/>
              <a:t> needs to be endorsed before being committed</a:t>
            </a:r>
          </a:p>
          <a:p>
            <a:pPr lvl="2"/>
            <a:r>
              <a:rPr lang="en-US" dirty="0" err="1"/>
              <a:t>Chaincode</a:t>
            </a:r>
            <a:r>
              <a:rPr lang="en-US" dirty="0"/>
              <a:t> can specify an endorsement policy that defines the conditions for valid transactions</a:t>
            </a:r>
          </a:p>
          <a:p>
            <a:r>
              <a:rPr lang="en-US" dirty="0" err="1"/>
              <a:t>Orderer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Validates and orders transactions into a sequence, then broadcasts them into the network</a:t>
            </a:r>
          </a:p>
          <a:p>
            <a:pPr lvl="1"/>
            <a:r>
              <a:rPr lang="en-US" dirty="0"/>
              <a:t>Implements communication channels between clients and peers</a:t>
            </a:r>
          </a:p>
          <a:p>
            <a:pPr lvl="1"/>
            <a:r>
              <a:rPr lang="en-US" dirty="0"/>
              <a:t>The ordering service provided by the set of </a:t>
            </a:r>
            <a:r>
              <a:rPr lang="en-US" dirty="0" err="1"/>
              <a:t>orderers</a:t>
            </a:r>
            <a:r>
              <a:rPr lang="en-US" dirty="0"/>
              <a:t> supports multiple channels, similar to “topics” in the publish/subscribe messaging pattern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D0ADD4-21FE-4C4E-B950-9628C5518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37AB3-85CD-4231-83B7-F0B1E8A5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Fabric Transactions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7BF19D-438E-44D1-8A0C-071F6972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632" y="1295999"/>
            <a:ext cx="5109367" cy="38459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Transaction proposal is created by an application client, and sent to endorsers</a:t>
            </a:r>
          </a:p>
          <a:p>
            <a:r>
              <a:rPr lang="en-US" dirty="0"/>
              <a:t>Endorsers verify signature and execute </a:t>
            </a:r>
            <a:r>
              <a:rPr lang="en-US" dirty="0" err="1"/>
              <a:t>chaincode</a:t>
            </a:r>
            <a:r>
              <a:rPr lang="en-US" dirty="0"/>
              <a:t> functions</a:t>
            </a:r>
          </a:p>
          <a:p>
            <a:r>
              <a:rPr lang="en-US" dirty="0"/>
              <a:t>Results and endorsements (signatures) are sent back to the client</a:t>
            </a:r>
          </a:p>
          <a:p>
            <a:r>
              <a:rPr lang="en-US" dirty="0"/>
              <a:t>Client sends endorsed transaction to an </a:t>
            </a:r>
            <a:r>
              <a:rPr lang="en-US" dirty="0" err="1"/>
              <a:t>orderer</a:t>
            </a:r>
            <a:endParaRPr lang="en-US" dirty="0"/>
          </a:p>
          <a:p>
            <a:r>
              <a:rPr lang="en-US" dirty="0" err="1"/>
              <a:t>Orderer</a:t>
            </a:r>
            <a:r>
              <a:rPr lang="en-US" dirty="0"/>
              <a:t> is responsible for transaction validation, ordering transactions into blocks, and delivering blocks to all peers on the channel</a:t>
            </a:r>
          </a:p>
          <a:p>
            <a:r>
              <a:rPr lang="en-US" dirty="0"/>
              <a:t>Peers receive transaction, check the endorsement policy, and authenticate the signatures</a:t>
            </a:r>
          </a:p>
          <a:p>
            <a:r>
              <a:rPr lang="en-US" dirty="0"/>
              <a:t>Peers also ensure data integrity of the transaction through checking that the data that was read during </a:t>
            </a:r>
            <a:r>
              <a:rPr lang="en-US" dirty="0" err="1"/>
              <a:t>chaincode</a:t>
            </a:r>
            <a:r>
              <a:rPr lang="en-US" dirty="0"/>
              <a:t> execution </a:t>
            </a:r>
            <a:r>
              <a:rPr lang="en-US" i="1" dirty="0"/>
              <a:t>has not been changed </a:t>
            </a:r>
            <a:r>
              <a:rPr lang="en-US" dirty="0"/>
              <a:t>since, and the execution result is still valid  and can be committed</a:t>
            </a:r>
          </a:p>
          <a:p>
            <a:pPr lvl="1"/>
            <a:r>
              <a:rPr lang="en-US" dirty="0"/>
              <a:t>Otherwise, transaction is marked invalid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E67647-2D4A-4A31-8D72-EC68505D2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E9A7D4-17E7-4222-B769-30685B38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295999"/>
            <a:ext cx="2713649" cy="33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Hyperledger Fabric Tx lifecycle. What could go wrong?</a:t>
            </a:r>
          </a:p>
          <a:p>
            <a:endParaRPr lang="en-US" dirty="0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7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kinds of applications of blockchain might be possible with a system based on Hyperledger Fabric that aren’t possible with (public) Ethereum?</a:t>
            </a:r>
          </a:p>
          <a:p>
            <a:endParaRPr lang="en-US" dirty="0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4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echnische Universität Berlin | PowerPoint Master">
  <a:themeElements>
    <a:clrScheme name="Benutzerdefiniert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0070C0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2</TotalTime>
  <Words>3195</Words>
  <Application>Microsoft Office PowerPoint</Application>
  <PresentationFormat>On-screen Show (16:10)</PresentationFormat>
  <Paragraphs>321</Paragraphs>
  <Slides>26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等线</vt:lpstr>
      <vt:lpstr>Arial</vt:lpstr>
      <vt:lpstr>Calibri</vt:lpstr>
      <vt:lpstr>TheSansB W3 Light</vt:lpstr>
      <vt:lpstr>Technische Universität Berlin | PowerPoint Master</vt:lpstr>
      <vt:lpstr>Hyperledger,  Overview (cont’d) </vt:lpstr>
      <vt:lpstr>What will you learn today?</vt:lpstr>
      <vt:lpstr>Hyperledger</vt:lpstr>
      <vt:lpstr>Hyperledger Basics</vt:lpstr>
      <vt:lpstr>Hyperledger Fabric Overview</vt:lpstr>
      <vt:lpstr>Hyperledger Fabric Node Types</vt:lpstr>
      <vt:lpstr>Hyperledger Fabric Transactions</vt:lpstr>
      <vt:lpstr>Student Task</vt:lpstr>
      <vt:lpstr>Student Task</vt:lpstr>
      <vt:lpstr>Hyperledger Fabric Marketing Video</vt:lpstr>
      <vt:lpstr>Blockchain Functionality</vt:lpstr>
      <vt:lpstr>Functions Blockchain can provide in a dapp</vt:lpstr>
      <vt:lpstr>Blockchain Functionality</vt:lpstr>
      <vt:lpstr>Blockchain Functionality</vt:lpstr>
      <vt:lpstr>Blockchain Functionality</vt:lpstr>
      <vt:lpstr>Student Task</vt:lpstr>
      <vt:lpstr>Blockchain Non-functional Properties </vt:lpstr>
      <vt:lpstr>Blockchain Non-functional Properties</vt:lpstr>
      <vt:lpstr>Blockchain Non-functional Properties</vt:lpstr>
      <vt:lpstr>Decentralization</vt:lpstr>
      <vt:lpstr>Decentralization</vt:lpstr>
      <vt:lpstr>Anonymity</vt:lpstr>
      <vt:lpstr>Core components of different types of blockchain</vt:lpstr>
      <vt:lpstr>Non-functional properties of different types of blockchain</vt:lpstr>
      <vt:lpstr>Student Task</vt:lpstr>
      <vt:lpstr>Hyperledger,  Overview (cont’d) 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Ingo Weber</dc:creator>
  <cp:lastModifiedBy>Luise Pufahl</cp:lastModifiedBy>
  <cp:revision>960</cp:revision>
  <dcterms:created xsi:type="dcterms:W3CDTF">2018-09-03T00:08:13Z</dcterms:created>
  <dcterms:modified xsi:type="dcterms:W3CDTF">2021-08-12T12:19:12Z</dcterms:modified>
</cp:coreProperties>
</file>