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359" r:id="rId2"/>
    <p:sldId id="972" r:id="rId3"/>
    <p:sldId id="915" r:id="rId4"/>
    <p:sldId id="916" r:id="rId5"/>
    <p:sldId id="917" r:id="rId6"/>
    <p:sldId id="973" r:id="rId7"/>
    <p:sldId id="919" r:id="rId8"/>
    <p:sldId id="920" r:id="rId9"/>
    <p:sldId id="921" r:id="rId10"/>
    <p:sldId id="922" r:id="rId11"/>
    <p:sldId id="923" r:id="rId12"/>
    <p:sldId id="924" r:id="rId13"/>
    <p:sldId id="925" r:id="rId14"/>
    <p:sldId id="974" r:id="rId1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84444" autoAdjust="0"/>
  </p:normalViewPr>
  <p:slideViewPr>
    <p:cSldViewPr snapToGrid="0">
      <p:cViewPr varScale="1">
        <p:scale>
          <a:sx n="106" d="100"/>
          <a:sy n="106" d="100"/>
        </p:scale>
        <p:origin x="248" y="64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68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Electronic </a:t>
            </a:r>
            <a:r>
              <a:rPr lang="de-DE" dirty="0" err="1"/>
              <a:t>Product</a:t>
            </a:r>
            <a:r>
              <a:rPr lang="de-DE" dirty="0"/>
              <a:t> Code Information Services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000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noProof="0" dirty="0"/>
              <a:t>Money Transfer Operator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77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Society of Worldwide Interbank Financial Telecommunication or SWIFT is a financial messaging system that runs on a network of tens of thousands of financial institutions from around the world.</a:t>
            </a:r>
          </a:p>
          <a:p>
            <a:endParaRPr lang="en-US" dirty="0"/>
          </a:p>
          <a:p>
            <a:r>
              <a:rPr lang="en-US" dirty="0"/>
              <a:t>The SWIFT system enables these institutions to securely send and receive information on financial transactions in a standardized way.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65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33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030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4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9152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ata61.csiro.au/blockchain%2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ta61.csiro.au/blockchain%2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Software Architecture for Blockchain Applications:</a:t>
            </a:r>
            <a:br>
              <a:rPr lang="en-AU" sz="3200" dirty="0"/>
            </a:br>
            <a:r>
              <a:rPr lang="en-AU" sz="3200" dirty="0"/>
              <a:t>Lecture 6 – Use Cases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00F989-D95D-4449-8B06-6864B2024B09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 descr="conventional_bank.pdf - SumatraPDF">
            <a:extLst>
              <a:ext uri="{FF2B5EF4-FFF2-40B4-BE49-F238E27FC236}">
                <a16:creationId xmlns:a16="http://schemas.microsoft.com/office/drawing/2014/main" id="{4D34680B-0F85-4EC6-B619-C57819E8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6" b="13165"/>
          <a:stretch/>
        </p:blipFill>
        <p:spPr>
          <a:xfrm>
            <a:off x="668073" y="1583267"/>
            <a:ext cx="7634339" cy="31665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C9AD-C30A-42BA-8834-865A58F04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Remittance through banks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669A-1512-4E71-891D-09C4340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Use Case: International Money Transfers</a:t>
            </a:r>
          </a:p>
        </p:txBody>
      </p:sp>
    </p:spTree>
    <p:extLst>
      <p:ext uri="{BB962C8B-B14F-4D97-AF65-F5344CB8AC3E}">
        <p14:creationId xmlns:p14="http://schemas.microsoft.com/office/powerpoint/2010/main" val="335405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onventional_MTO.pdf - SumatraPDF">
            <a:extLst>
              <a:ext uri="{FF2B5EF4-FFF2-40B4-BE49-F238E27FC236}">
                <a16:creationId xmlns:a16="http://schemas.microsoft.com/office/drawing/2014/main" id="{CED7C4A5-29A1-4946-8AF0-F771A4890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b="5572"/>
          <a:stretch/>
        </p:blipFill>
        <p:spPr>
          <a:xfrm>
            <a:off x="951529" y="1354667"/>
            <a:ext cx="7315238" cy="36338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C9AD-C30A-42BA-8834-865A58F04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Remittance through a Money Transfer Operator (MTO)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669A-1512-4E71-891D-09C4340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Use Case: International Money Transfers</a:t>
            </a:r>
          </a:p>
        </p:txBody>
      </p:sp>
    </p:spTree>
    <p:extLst>
      <p:ext uri="{BB962C8B-B14F-4D97-AF65-F5344CB8AC3E}">
        <p14:creationId xmlns:p14="http://schemas.microsoft.com/office/powerpoint/2010/main" val="32057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2" descr="pay_blockchain.pdf - SumatraPDF">
            <a:extLst>
              <a:ext uri="{FF2B5EF4-FFF2-40B4-BE49-F238E27FC236}">
                <a16:creationId xmlns:a16="http://schemas.microsoft.com/office/drawing/2014/main" id="{830307B2-D133-4D78-91AC-5B7AF7F94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1294"/>
          <a:stretch/>
        </p:blipFill>
        <p:spPr>
          <a:xfrm>
            <a:off x="1153280" y="1504715"/>
            <a:ext cx="6837440" cy="29887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C9AD-C30A-42BA-8834-865A58F04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Remittance through Blockchain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669A-1512-4E71-891D-09C4340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Use Case: International Money Transfers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41F70-0BA9-44D2-BD1D-72A45F32AE3B}"/>
              </a:ext>
            </a:extLst>
          </p:cNvPr>
          <p:cNvSpPr txBox="1"/>
          <p:nvPr/>
        </p:nvSpPr>
        <p:spPr>
          <a:xfrm>
            <a:off x="2050191" y="4826000"/>
            <a:ext cx="432589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Alternatively, use existing cryptocurrencies like Bitcoin.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9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F7DA7-DAF5-4619-B7F2-6B258452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Transaction Latency:</a:t>
            </a:r>
          </a:p>
          <a:p>
            <a:pPr lvl="1"/>
            <a:r>
              <a:rPr lang="en-AU" noProof="0" dirty="0"/>
              <a:t>From days (conventional) to hours or minutes (with blockchain)</a:t>
            </a:r>
          </a:p>
          <a:p>
            <a:r>
              <a:rPr lang="en-AU" noProof="0" dirty="0"/>
              <a:t>Cost:</a:t>
            </a:r>
          </a:p>
          <a:p>
            <a:pPr lvl="1"/>
            <a:r>
              <a:rPr lang="en-AU" noProof="0" dirty="0"/>
              <a:t>Depends on the fees charged by various parties – but more parties are involved in the conventional designs</a:t>
            </a:r>
          </a:p>
          <a:p>
            <a:r>
              <a:rPr lang="en-AU" noProof="0" dirty="0"/>
              <a:t>Transparency:</a:t>
            </a:r>
          </a:p>
          <a:p>
            <a:pPr lvl="1"/>
            <a:r>
              <a:rPr lang="en-AU" noProof="0" dirty="0"/>
              <a:t>Greater in the blockchain setting; foreign exchange rates might still be unfavourable for the customers</a:t>
            </a:r>
          </a:p>
          <a:p>
            <a:r>
              <a:rPr lang="en-AU" noProof="0" dirty="0"/>
              <a:t>Barriers to Entry </a:t>
            </a:r>
          </a:p>
          <a:p>
            <a:pPr lvl="1"/>
            <a:r>
              <a:rPr lang="en-AU" noProof="0" dirty="0"/>
              <a:t>Conventional design requires participants to have banking / financial services licenses, and business relationships with correspondent banks</a:t>
            </a:r>
          </a:p>
          <a:p>
            <a:pPr lvl="1"/>
            <a:r>
              <a:rPr lang="en-AU" noProof="0" dirty="0"/>
              <a:t>Public blockchains have low barriers to entry, but local regulation still applies to end-points within countries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5FE98-9CAF-4CE9-93EB-C7CDE77BB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Non-functional Properties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78F53-E377-4851-AE47-1A22F63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Use Case: International Money Transfers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25538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Software Architecture for Blockchain Applications:</a:t>
            </a:r>
            <a:br>
              <a:rPr lang="en-AU" sz="3200" dirty="0"/>
            </a:br>
            <a:r>
              <a:rPr lang="en-AU" sz="3200" dirty="0"/>
              <a:t>Lecture 6 – Use Cases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00F989-D95D-4449-8B06-6864B2024B09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3EE-7227-44A4-9ABF-F9009406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2053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70873-859D-49AC-810B-FE34BF5F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A39C2-53EC-422A-9974-0172D7529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Sample Agricultural Supply Chain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732B-4928-40AF-8268-7C33720F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Use Case: Supply Chains</a:t>
            </a:r>
          </a:p>
        </p:txBody>
      </p:sp>
      <p:pic>
        <p:nvPicPr>
          <p:cNvPr id="8" name="Picture 7" descr="https://lh5.googleusercontent.com/0T-OK1Yx89Lj6EAtVP-_JJBzLP2HygfBjJjNb9wlMQ2aiQfG_wqURm3koHLPoS7qy5BjzqZi7273zlaYcW2L0dsRxMG2zCCjW4afmgQlR4IP9WqFMjZmahIEnP7CyQ">
            <a:extLst>
              <a:ext uri="{FF2B5EF4-FFF2-40B4-BE49-F238E27FC236}">
                <a16:creationId xmlns:a16="http://schemas.microsoft.com/office/drawing/2014/main" id="{013218BE-2604-41BE-961D-E408ECC5A8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" y="1295999"/>
            <a:ext cx="4538516" cy="20469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BE7220-A0B9-4342-9DF2-885E5D72CB63}"/>
              </a:ext>
            </a:extLst>
          </p:cNvPr>
          <p:cNvSpPr/>
          <p:nvPr/>
        </p:nvSpPr>
        <p:spPr>
          <a:xfrm>
            <a:off x="631258" y="3296398"/>
            <a:ext cx="3601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r>
              <a:rPr lang="en-US" sz="9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Collaboration between the farmer and the first buyer without involvement by a financier.</a:t>
            </a:r>
            <a:endParaRPr lang="en-DE" sz="900" i="1" dirty="0"/>
          </a:p>
        </p:txBody>
      </p:sp>
      <p:pic>
        <p:nvPicPr>
          <p:cNvPr id="7" name="Picture 6" descr="https://lh3.googleusercontent.com/jZ5TaVC0hr-90YOt4IxcpsT4secN05no75XtFOx36V4BryGvDlbndiIjPu4yTCYDyOMSLUKwQXUL1jJ89U9awv7cwl2uuj5ndlY-uh-WgOVKYErOsT6uFr5Vg8LwQg">
            <a:extLst>
              <a:ext uri="{FF2B5EF4-FFF2-40B4-BE49-F238E27FC236}">
                <a16:creationId xmlns:a16="http://schemas.microsoft.com/office/drawing/2014/main" id="{4FC930A8-8DFA-4174-A394-5203185803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00" y="2599228"/>
            <a:ext cx="3771900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8F5C67-CC02-4AE1-A20E-64C43CEBF86C}"/>
              </a:ext>
            </a:extLst>
          </p:cNvPr>
          <p:cNvSpPr/>
          <p:nvPr/>
        </p:nvSpPr>
        <p:spPr>
          <a:xfrm>
            <a:off x="4670322" y="4780670"/>
            <a:ext cx="4064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1200"/>
              </a:spcBef>
              <a:spcAft>
                <a:spcPts val="0"/>
              </a:spcAft>
            </a:pPr>
            <a:r>
              <a:rPr lang="en-US" sz="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1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Traditional </a:t>
            </a:r>
            <a:r>
              <a:rPr lang="en-US" sz="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agri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-supply chains, with separate flows for trade, data, and finance. © 2018 </a:t>
            </a:r>
            <a:r>
              <a:rPr lang="en-US" sz="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AgriDigital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Reprinted with permission. </a:t>
            </a:r>
            <a:endParaRPr lang="en-DE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4DDAA-8448-49AE-B410-C19CB2B8A49E}"/>
              </a:ext>
            </a:extLst>
          </p:cNvPr>
          <p:cNvSpPr/>
          <p:nvPr/>
        </p:nvSpPr>
        <p:spPr>
          <a:xfrm>
            <a:off x="582420" y="5327575"/>
            <a:ext cx="3756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600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Luise Pufahl et al.: Enabling Financing in Agricultural Supply Chains through Blockchain. In book: Business Process Management Cases, Vol. 2, Springer, 2021.</a:t>
            </a:r>
            <a:endParaRPr lang="en-DE" sz="600" dirty="0"/>
          </a:p>
        </p:txBody>
      </p:sp>
    </p:spTree>
    <p:extLst>
      <p:ext uri="{BB962C8B-B14F-4D97-AF65-F5344CB8AC3E}">
        <p14:creationId xmlns:p14="http://schemas.microsoft.com/office/powerpoint/2010/main" val="26011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Using Blockchain for Supply Chains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noProof="0" dirty="0"/>
              <a:t>Why?</a:t>
            </a:r>
          </a:p>
          <a:p>
            <a:pPr lvl="1"/>
            <a:r>
              <a:rPr lang="en-AU" noProof="0" dirty="0"/>
              <a:t>Irrefutable, tamper-proof data store</a:t>
            </a:r>
          </a:p>
          <a:p>
            <a:pPr lvl="2"/>
            <a:r>
              <a:rPr lang="en-AU" noProof="0" dirty="0"/>
              <a:t>Prevent or detect counterfeiting</a:t>
            </a:r>
          </a:p>
          <a:p>
            <a:pPr lvl="1"/>
            <a:r>
              <a:rPr lang="en-AU" noProof="0" dirty="0"/>
              <a:t>Smart contracts can check integrity and authorization / authentication</a:t>
            </a:r>
          </a:p>
          <a:p>
            <a:pPr lvl="1"/>
            <a:r>
              <a:rPr lang="en-AU" noProof="0" dirty="0"/>
              <a:t>Can solve other problems:</a:t>
            </a:r>
          </a:p>
          <a:p>
            <a:pPr lvl="2"/>
            <a:r>
              <a:rPr lang="en-AU" noProof="0" dirty="0"/>
              <a:t>Counter-party risks</a:t>
            </a:r>
          </a:p>
          <a:p>
            <a:pPr lvl="2"/>
            <a:r>
              <a:rPr lang="en-AU" noProof="0" dirty="0"/>
              <a:t>Lack of trust, e.g., in coopetition</a:t>
            </a:r>
          </a:p>
          <a:p>
            <a:pPr lvl="2"/>
            <a:r>
              <a:rPr lang="en-AU" noProof="0" dirty="0"/>
              <a:t>Supply chain transparency</a:t>
            </a:r>
          </a:p>
          <a:p>
            <a:pPr marL="359986" lvl="2" indent="0">
              <a:buNone/>
            </a:pPr>
            <a:r>
              <a:rPr lang="en-AU" noProof="0" dirty="0"/>
              <a:t>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noProof="0" dirty="0"/>
              <a:t>How?</a:t>
            </a:r>
          </a:p>
          <a:p>
            <a:pPr lvl="1"/>
            <a:r>
              <a:rPr lang="en-AU" noProof="0" dirty="0"/>
              <a:t>Record supply chain events on blockchain, e.g.:</a:t>
            </a:r>
          </a:p>
          <a:p>
            <a:pPr lvl="2"/>
            <a:r>
              <a:rPr lang="en-AU" noProof="0" dirty="0"/>
              <a:t>GS1 EPCIS events</a:t>
            </a:r>
          </a:p>
          <a:p>
            <a:pPr lvl="2"/>
            <a:r>
              <a:rPr lang="en-AU" noProof="0" dirty="0"/>
              <a:t>Other tag scans</a:t>
            </a:r>
          </a:p>
          <a:p>
            <a:pPr lvl="2"/>
            <a:r>
              <a:rPr lang="en-AU" noProof="0" dirty="0"/>
              <a:t>Phytosanitary certificates</a:t>
            </a:r>
          </a:p>
          <a:p>
            <a:pPr lvl="1"/>
            <a:r>
              <a:rPr lang="en-AU" noProof="0" dirty="0"/>
              <a:t>Check that event sequences are correct, e.g. through</a:t>
            </a:r>
          </a:p>
          <a:p>
            <a:pPr marL="599258" lvl="2" indent="-239439">
              <a:buFont typeface="+mj-lt"/>
              <a:buAutoNum type="arabicPeriod"/>
            </a:pPr>
            <a:r>
              <a:rPr lang="en-AU" noProof="0" dirty="0"/>
              <a:t>Process conformance</a:t>
            </a:r>
          </a:p>
          <a:p>
            <a:pPr marL="599258" lvl="2" indent="-239439">
              <a:buFont typeface="+mj-lt"/>
              <a:buAutoNum type="arabicPeriod"/>
            </a:pPr>
            <a:r>
              <a:rPr lang="en-AU" noProof="0" dirty="0"/>
              <a:t>Business rules adherence</a:t>
            </a:r>
          </a:p>
          <a:p>
            <a:pPr marL="599258" lvl="2" indent="-239439"/>
            <a:r>
              <a:rPr lang="en-AU" noProof="0" dirty="0"/>
              <a:t>Can be on-chain or off-chain</a:t>
            </a:r>
          </a:p>
          <a:p>
            <a:pPr marL="599258" lvl="2" indent="-239439"/>
            <a:r>
              <a:rPr lang="en-AU" noProof="0" dirty="0"/>
              <a:t>Regulatory compliance</a:t>
            </a:r>
          </a:p>
        </p:txBody>
      </p:sp>
    </p:spTree>
    <p:extLst>
      <p:ext uri="{BB962C8B-B14F-4D97-AF65-F5344CB8AC3E}">
        <p14:creationId xmlns:p14="http://schemas.microsoft.com/office/powerpoint/2010/main" val="9405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51367"/>
            <a:ext cx="6631640" cy="737658"/>
          </a:xfrm>
        </p:spPr>
        <p:txBody>
          <a:bodyPr>
            <a:normAutofit fontScale="90000"/>
          </a:bodyPr>
          <a:lstStyle/>
          <a:p>
            <a:r>
              <a:rPr lang="en-AU" noProof="0" dirty="0"/>
              <a:t>Example: </a:t>
            </a:r>
            <a:r>
              <a:rPr lang="en-AU" sz="3600" noProof="0" dirty="0" err="1"/>
              <a:t>AgriDigital’s</a:t>
            </a:r>
            <a:r>
              <a:rPr lang="en-AU" sz="3600" noProof="0" dirty="0"/>
              <a:t> first pilot </a:t>
            </a:r>
            <a:br>
              <a:rPr lang="en-AU" noProof="0" dirty="0"/>
            </a:br>
            <a:r>
              <a:rPr lang="en-AU" sz="2000" noProof="0" dirty="0"/>
              <a:t>see </a:t>
            </a:r>
            <a:r>
              <a:rPr lang="en-AU" sz="2000" u="sng" noProof="0" dirty="0">
                <a:hlinkClick r:id="rId2"/>
              </a:rPr>
              <a:t>https://www.data61.csiro.au/blockchain</a:t>
            </a:r>
            <a:r>
              <a:rPr lang="en-AU" sz="2000" noProof="0" dirty="0"/>
              <a:t> / Chapter 12 in the book</a:t>
            </a:r>
            <a:br>
              <a:rPr lang="en-AU" sz="1600" noProof="0" dirty="0"/>
            </a:br>
            <a:endParaRPr lang="en-AU" sz="2250" u="sng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059" y="1178917"/>
            <a:ext cx="5129859" cy="2991214"/>
          </a:xfrm>
          <a:prstGeom prst="rect">
            <a:avLst/>
          </a:prstGeom>
        </p:spPr>
      </p:pic>
      <p:pic>
        <p:nvPicPr>
          <p:cNvPr id="7" name="Picture 6" descr="https://lh3.googleusercontent.com/pZkX1p_-BRRDEt2F-DDFA0k0xcumLRs0vYivnF3iG4SzYA437RQ1wXWfewNk2n3Bij-qpVo86IL8TuTpBOgkUpBZv1Mfe-5a4HVYx4BMUNOeGQ9yB-oJ1J254QhU2A">
            <a:extLst>
              <a:ext uri="{FF2B5EF4-FFF2-40B4-BE49-F238E27FC236}">
                <a16:creationId xmlns:a16="http://schemas.microsoft.com/office/drawing/2014/main" id="{8985108C-5403-420B-8501-D8703424F7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78" y="2597594"/>
            <a:ext cx="4274966" cy="2287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8F48A1-1EC6-4883-A640-D0FE8DE62110}"/>
              </a:ext>
            </a:extLst>
          </p:cNvPr>
          <p:cNvSpPr/>
          <p:nvPr/>
        </p:nvSpPr>
        <p:spPr>
          <a:xfrm>
            <a:off x="4638978" y="48846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1200"/>
              </a:spcBef>
              <a:spcAft>
                <a:spcPts val="0"/>
              </a:spcAft>
            </a:pPr>
            <a:r>
              <a:rPr lang="en-US" sz="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3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Collaboration between the farmer and the first buyer with title transfer and immediate payment using the blockchain technology.</a:t>
            </a:r>
            <a:endParaRPr lang="en-DE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FAA8E-1CF1-4EDE-8A4C-F1D57D2FBA97}"/>
              </a:ext>
            </a:extLst>
          </p:cNvPr>
          <p:cNvSpPr/>
          <p:nvPr/>
        </p:nvSpPr>
        <p:spPr>
          <a:xfrm>
            <a:off x="4638978" y="52905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600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Luise Pufahl et al.: Enabling Financing in Agricultural Supply Chains through Blockchain. In book: Business Process Management Cases, Vol. 2, Springer, 2021.</a:t>
            </a:r>
            <a:endParaRPr lang="en-DE" sz="600" dirty="0"/>
          </a:p>
        </p:txBody>
      </p:sp>
    </p:spTree>
    <p:extLst>
      <p:ext uri="{BB962C8B-B14F-4D97-AF65-F5344CB8AC3E}">
        <p14:creationId xmlns:p14="http://schemas.microsoft.com/office/powerpoint/2010/main" val="707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F6EC8C-1BA5-4914-928A-5B5A2DCA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51367"/>
            <a:ext cx="6631640" cy="737658"/>
          </a:xfrm>
        </p:spPr>
        <p:txBody>
          <a:bodyPr>
            <a:normAutofit fontScale="90000"/>
          </a:bodyPr>
          <a:lstStyle/>
          <a:p>
            <a:r>
              <a:rPr lang="en-AU" noProof="0" dirty="0"/>
              <a:t>Example: </a:t>
            </a:r>
            <a:r>
              <a:rPr lang="en-AU" sz="3600" noProof="0" dirty="0" err="1"/>
              <a:t>AgriDigital’s</a:t>
            </a:r>
            <a:r>
              <a:rPr lang="en-AU" sz="3600" noProof="0" dirty="0"/>
              <a:t> third pilot </a:t>
            </a:r>
            <a:br>
              <a:rPr lang="en-AU" noProof="0" dirty="0"/>
            </a:br>
            <a:r>
              <a:rPr lang="en-AU" sz="2000" noProof="0" dirty="0"/>
              <a:t>see </a:t>
            </a:r>
            <a:r>
              <a:rPr lang="en-AU" sz="2000" u="sng" noProof="0" dirty="0">
                <a:hlinkClick r:id="rId2"/>
              </a:rPr>
              <a:t>https://www.data61.csiro.au/blockchain</a:t>
            </a:r>
            <a:r>
              <a:rPr lang="en-AU" sz="2000" noProof="0" dirty="0"/>
              <a:t> / Chapter 12 in the book</a:t>
            </a:r>
            <a:br>
              <a:rPr lang="en-AU" sz="1600" noProof="0" dirty="0"/>
            </a:br>
            <a:endParaRPr lang="en-AU" sz="2250" u="sn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6101-9BE1-4EF6-A788-2362D9BA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E65BF-90CE-4137-8053-73B6E7582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https://lh6.googleusercontent.com/H80Uo2Y9Mz3c4LXE768TCFrxbVmYJtGvcBB5ZUn5YTsy-gC7N7dIMih9xa_pwFdOhVpTVIz5nST6-GIohEB2_RMExC5V2RWkUEY53fPBLNuKD_KX7cGf8fvXndKTwQ">
            <a:extLst>
              <a:ext uri="{FF2B5EF4-FFF2-40B4-BE49-F238E27FC236}">
                <a16:creationId xmlns:a16="http://schemas.microsoft.com/office/drawing/2014/main" id="{450C6D8D-3851-4AAD-AE79-60A5CBF057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9" y="1315515"/>
            <a:ext cx="4867521" cy="31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C735EE-73B3-4C43-A3FE-7D6C87A1E28C}"/>
              </a:ext>
            </a:extLst>
          </p:cNvPr>
          <p:cNvSpPr/>
          <p:nvPr/>
        </p:nvSpPr>
        <p:spPr>
          <a:xfrm>
            <a:off x="704786" y="446920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1200"/>
              </a:spcBef>
              <a:spcAft>
                <a:spcPts val="0"/>
              </a:spcAft>
            </a:pPr>
            <a:r>
              <a:rPr lang="en-US" sz="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 5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Collaboration among the farmer, the first buyer, and the commodity financier with the help of blockchain technology (off-chain payments not shown).</a:t>
            </a:r>
            <a:endParaRPr lang="en-DE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F6C60-A7B9-401C-96ED-609434D2B15A}"/>
              </a:ext>
            </a:extLst>
          </p:cNvPr>
          <p:cNvSpPr/>
          <p:nvPr/>
        </p:nvSpPr>
        <p:spPr>
          <a:xfrm>
            <a:off x="647999" y="4826317"/>
            <a:ext cx="4436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600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Luise Pufahl et al.: Enabling Financing in Agricultural Supply Chains through Blockchain. In book: Business Process Management Cases, Vol. 2, Springer, 2021.</a:t>
            </a:r>
            <a:endParaRPr lang="en-DE" sz="600" dirty="0"/>
          </a:p>
        </p:txBody>
      </p:sp>
    </p:spTree>
    <p:extLst>
      <p:ext uri="{BB962C8B-B14F-4D97-AF65-F5344CB8AC3E}">
        <p14:creationId xmlns:p14="http://schemas.microsoft.com/office/powerpoint/2010/main" val="13787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noProof="0" dirty="0"/>
              <a:t>Some Benefits of using Blockchain in Supply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Electronic titles to supply chain goods</a:t>
            </a:r>
          </a:p>
          <a:p>
            <a:pPr lvl="1"/>
            <a:r>
              <a:rPr lang="en-AU" noProof="0" dirty="0"/>
              <a:t>Ensure ownership, right to sell, etc are handled correctly</a:t>
            </a:r>
          </a:p>
          <a:p>
            <a:pPr lvl="1"/>
            <a:r>
              <a:rPr lang="en-AU" noProof="0" dirty="0"/>
              <a:t>Reduce financial risk – e.g.: if a buyer goes bankrupt before paying for the goods, the seller still owns them</a:t>
            </a:r>
          </a:p>
          <a:p>
            <a:r>
              <a:rPr lang="en-AU" noProof="0" dirty="0"/>
              <a:t>Establish identity and authenticity for:</a:t>
            </a:r>
          </a:p>
          <a:p>
            <a:pPr lvl="1"/>
            <a:r>
              <a:rPr lang="en-AU" noProof="0" dirty="0"/>
              <a:t>Requester</a:t>
            </a:r>
          </a:p>
          <a:p>
            <a:pPr lvl="1"/>
            <a:r>
              <a:rPr lang="en-AU" noProof="0" dirty="0"/>
              <a:t>Other relevant supply chain participants</a:t>
            </a:r>
          </a:p>
          <a:p>
            <a:r>
              <a:rPr lang="en-AU" noProof="0" dirty="0"/>
              <a:t>Check financial record / trustworthiness</a:t>
            </a:r>
          </a:p>
          <a:p>
            <a:r>
              <a:rPr lang="en-AU" noProof="0" dirty="0"/>
              <a:t>Ensure correctness of specific supply chain documents</a:t>
            </a:r>
          </a:p>
          <a:p>
            <a:pPr lvl="1"/>
            <a:r>
              <a:rPr lang="en-AU" noProof="0" dirty="0"/>
              <a:t>E.g., invoice, purchase order, ...</a:t>
            </a:r>
          </a:p>
          <a:p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7864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DB73-582A-45DC-B94E-24D774D2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Use Case: International Money Transfers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5B39B-AA91-411C-B4DF-9C38ADD7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noProof="0" dirty="0"/>
              <a:t>Many workers in Australia regularly send money back to their families overseas </a:t>
            </a:r>
          </a:p>
          <a:p>
            <a:pPr lvl="1"/>
            <a:r>
              <a:rPr lang="en-AU" noProof="0" dirty="0"/>
              <a:t>Up to 10% of GDP in some developing countries (and even 27% in Tonga and 20% in Samoa)</a:t>
            </a:r>
          </a:p>
          <a:p>
            <a:pPr lvl="1"/>
            <a:r>
              <a:rPr lang="en-AU" noProof="0" dirty="0"/>
              <a:t>High remittance costs have serious effects in these countries</a:t>
            </a:r>
          </a:p>
          <a:p>
            <a:r>
              <a:rPr lang="en-AU" noProof="0" dirty="0"/>
              <a:t>Remittance costs in Pacific Island countries are among the highest in the world </a:t>
            </a:r>
          </a:p>
          <a:p>
            <a:pPr lvl="1"/>
            <a:r>
              <a:rPr lang="en-AU" noProof="0" dirty="0"/>
              <a:t>For example, to send $200 from Australia to Vanuatu costs $33.20 and $28.60 to Samoa</a:t>
            </a:r>
          </a:p>
          <a:p>
            <a:r>
              <a:rPr lang="en-AU" noProof="0" dirty="0"/>
              <a:t>Issues: </a:t>
            </a:r>
          </a:p>
          <a:p>
            <a:pPr lvl="1"/>
            <a:r>
              <a:rPr lang="en-AU" noProof="0" dirty="0"/>
              <a:t>Many parties involved, sometimes little transparency </a:t>
            </a:r>
          </a:p>
          <a:p>
            <a:pPr lvl="1"/>
            <a:r>
              <a:rPr lang="en-AU" noProof="0" dirty="0"/>
              <a:t>Difficulties of satisfying AML/CTF (Anti-Money Laundering/Counter-Terrorism Financing) regulation, especially where the receiving party may not have a bank account. </a:t>
            </a:r>
          </a:p>
          <a:p>
            <a:pPr lvl="1"/>
            <a:r>
              <a:rPr lang="en-AU" noProof="0" dirty="0"/>
              <a:t>High latency, with transaction times up to 5days.</a:t>
            </a:r>
          </a:p>
        </p:txBody>
      </p:sp>
    </p:spTree>
    <p:extLst>
      <p:ext uri="{BB962C8B-B14F-4D97-AF65-F5344CB8AC3E}">
        <p14:creationId xmlns:p14="http://schemas.microsoft.com/office/powerpoint/2010/main" val="32960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stakeholder.pdf - SumatraPDF">
            <a:extLst>
              <a:ext uri="{FF2B5EF4-FFF2-40B4-BE49-F238E27FC236}">
                <a16:creationId xmlns:a16="http://schemas.microsoft.com/office/drawing/2014/main" id="{E2E9DDF3-9C1E-4F1B-A8F8-DBABC0A1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b="8103"/>
          <a:stretch/>
        </p:blipFill>
        <p:spPr>
          <a:xfrm>
            <a:off x="649682" y="1346201"/>
            <a:ext cx="7791586" cy="3679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C9AD-C30A-42BA-8834-865A58F04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Stakeholders and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A669A-1512-4E71-891D-09C4340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Use Case: International Money Transfers</a:t>
            </a:r>
          </a:p>
        </p:txBody>
      </p:sp>
    </p:spTree>
    <p:extLst>
      <p:ext uri="{BB962C8B-B14F-4D97-AF65-F5344CB8AC3E}">
        <p14:creationId xmlns:p14="http://schemas.microsoft.com/office/powerpoint/2010/main" val="4162085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837</Words>
  <Application>Microsoft Office PowerPoint</Application>
  <PresentationFormat>On-screen Show (16:10)</PresentationFormat>
  <Paragraphs>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Times</vt:lpstr>
      <vt:lpstr>Times New Roman</vt:lpstr>
      <vt:lpstr>Technische Universität Berlin | PowerPoint Master</vt:lpstr>
      <vt:lpstr>Software Architecture for Blockchain Applications: Lecture 6 – Use Cases</vt:lpstr>
      <vt:lpstr>Use Cases</vt:lpstr>
      <vt:lpstr>Use Case: Supply Chains</vt:lpstr>
      <vt:lpstr>Using Blockchain for Supply Chains</vt:lpstr>
      <vt:lpstr>Example: AgriDigital’s first pilot  see https://www.data61.csiro.au/blockchain / Chapter 12 in the book </vt:lpstr>
      <vt:lpstr>Example: AgriDigital’s third pilot  see https://www.data61.csiro.au/blockchain / Chapter 12 in the book </vt:lpstr>
      <vt:lpstr>Some Benefits of using Blockchain in Supply Chains</vt:lpstr>
      <vt:lpstr>Use Case: International Money Transfers</vt:lpstr>
      <vt:lpstr>Use Case: International Money Transfers</vt:lpstr>
      <vt:lpstr>Use Case: International Money Transfers</vt:lpstr>
      <vt:lpstr>Use Case: International Money Transfers</vt:lpstr>
      <vt:lpstr>Use Case: International Money Transfers</vt:lpstr>
      <vt:lpstr>Use Case: International Money Transfers</vt:lpstr>
      <vt:lpstr>Software Architecture for Blockchain Applications: Lecture 6 – Use Cases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963</cp:revision>
  <dcterms:created xsi:type="dcterms:W3CDTF">2018-09-03T00:08:13Z</dcterms:created>
  <dcterms:modified xsi:type="dcterms:W3CDTF">2021-08-12T09:11:26Z</dcterms:modified>
</cp:coreProperties>
</file>