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39"/>
  </p:notesMasterIdLst>
  <p:handoutMasterIdLst>
    <p:handoutMasterId r:id="rId40"/>
  </p:handoutMasterIdLst>
  <p:sldIdLst>
    <p:sldId id="359" r:id="rId2"/>
    <p:sldId id="991" r:id="rId3"/>
    <p:sldId id="442" r:id="rId4"/>
    <p:sldId id="443" r:id="rId5"/>
    <p:sldId id="375" r:id="rId6"/>
    <p:sldId id="412" r:id="rId7"/>
    <p:sldId id="444" r:id="rId8"/>
    <p:sldId id="445" r:id="rId9"/>
    <p:sldId id="504" r:id="rId10"/>
    <p:sldId id="413" r:id="rId11"/>
    <p:sldId id="414" r:id="rId12"/>
    <p:sldId id="988" r:id="rId13"/>
    <p:sldId id="416" r:id="rId14"/>
    <p:sldId id="510" r:id="rId15"/>
    <p:sldId id="978" r:id="rId16"/>
    <p:sldId id="417" r:id="rId17"/>
    <p:sldId id="418" r:id="rId18"/>
    <p:sldId id="990" r:id="rId19"/>
    <p:sldId id="979" r:id="rId20"/>
    <p:sldId id="419" r:id="rId21"/>
    <p:sldId id="425" r:id="rId22"/>
    <p:sldId id="987" r:id="rId23"/>
    <p:sldId id="447" r:id="rId24"/>
    <p:sldId id="420" r:id="rId25"/>
    <p:sldId id="421" r:id="rId26"/>
    <p:sldId id="980" r:id="rId27"/>
    <p:sldId id="422" r:id="rId28"/>
    <p:sldId id="423" r:id="rId29"/>
    <p:sldId id="428" r:id="rId30"/>
    <p:sldId id="430" r:id="rId31"/>
    <p:sldId id="976" r:id="rId32"/>
    <p:sldId id="431" r:id="rId33"/>
    <p:sldId id="432" r:id="rId34"/>
    <p:sldId id="433" r:id="rId35"/>
    <p:sldId id="486" r:id="rId36"/>
    <p:sldId id="434" r:id="rId37"/>
    <p:sldId id="992" r:id="rId38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B787"/>
    <a:srgbClr val="00A9CE"/>
    <a:srgbClr val="43C2CC"/>
    <a:srgbClr val="007B96"/>
    <a:srgbClr val="02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89120" autoAdjust="0"/>
  </p:normalViewPr>
  <p:slideViewPr>
    <p:cSldViewPr snapToGrid="0">
      <p:cViewPr varScale="1">
        <p:scale>
          <a:sx n="112" d="100"/>
          <a:sy n="112" d="100"/>
        </p:scale>
        <p:origin x="68" y="64"/>
      </p:cViewPr>
      <p:guideLst/>
    </p:cSldViewPr>
  </p:slideViewPr>
  <p:outlineViewPr>
    <p:cViewPr>
      <p:scale>
        <a:sx n="33" d="100"/>
        <a:sy n="33" d="100"/>
      </p:scale>
      <p:origin x="0" y="-69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476"/>
    </p:cViewPr>
  </p:sorterViewPr>
  <p:notesViewPr>
    <p:cSldViewPr snapToGrid="0" showGuides="1">
      <p:cViewPr varScale="1">
        <p:scale>
          <a:sx n="119" d="100"/>
          <a:sy n="119" d="100"/>
        </p:scale>
        <p:origin x="205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BC77-116B-4DD9-9558-E808B2DB27E4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F91E-843B-4E63-BBA0-060A7767A4C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161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52AD-A3AF-4587-90FE-72F445800AAE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9F81-DB2C-42C9-B6F6-C5F374D31F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6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896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Monopoly service provider, including governments and courts within a jurisdiction, and business monopolies.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Competing alternative providers, such as banks, on-line payments, or cloud computing providers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point of failure for its users.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 of a single service provider only affects its users.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may switch providers, or may be able to use multiple providers.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84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 and Ethereum. Permission-less public blockchains are completely open: new users can at any time join the network, validate transactions, and mine blocks.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Decentralised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 using anonymous validators to protect against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Sybil attacks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attackers create many hostile anonymous nodes.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Bitcoin’s proof-of-work mechanism: it is not the total number of nodes that is important for integrity, but rather the total amount of computational power.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decentralised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can be defeated if there is a majority of authority (nodes, computational power, or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stakeholding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Game-theoretic attacks can change this threshold, requiring a higher (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66%) majority to maintain integrity.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914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blockchain may be permissioned in requiring that one or more authorities act as a gate for participation.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programs from public blockchains can also be deployed on private networks to create a kind of permissioned blockchain using network access controls.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 information can be stored either on-chain or off-chain.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84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84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0" dirty="0"/>
              <a:t>8</a:t>
            </a:r>
            <a:r>
              <a:rPr lang="en-US" b="0" baseline="0" dirty="0"/>
              <a:t> dimensions to classify blockchain variants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141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deployment types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blockchain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823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Consortium/community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Blockchain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blockchain </a:t>
            </a:r>
          </a:p>
          <a:p>
            <a:pPr marL="528066" lvl="1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multiple divisions of a single organization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28066" lvl="1" indent="-171450">
              <a:buFont typeface="Arial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flexible for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823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0" dirty="0"/>
              <a:t>8</a:t>
            </a:r>
            <a:r>
              <a:rPr lang="en-US" b="0" baseline="0" dirty="0"/>
              <a:t> dimensions to classify blockchain variants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991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history of all transactions is captured in the blockchain structure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nodes actually record the blockchain as a tree of blocks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the logical view from a user’s perspective, the blockchain is a list of blocks.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823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b="1" dirty="0"/>
              <a:t>LONG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An orphan, or stale block, is created when two nodes find a block at the same time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Both say we’ve found the solution to this block and send off their block to be verified and included in others block chains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But eventually being cast off as a longer chain achieved dominance, or Forking.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In Bitcoin, the probability of finding a block at the same time is relatively low when the block time is ten minutes and propagating a block to 50% of the network takes roughly 13-15 seconds on average.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miners reference competing independently-mined blocks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blocks), to add weight to their chain for its selection as the main chain.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recognition of concurrent work allows shorter inter-block times which can improve throughput.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72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Taxonomy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Fruit/Vegetable: Based on botanical characteristics</a:t>
            </a:r>
          </a:p>
          <a:p>
            <a:pPr marL="528066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Fruit is a seed-bearing structure develops from ovary of flowering-plant.</a:t>
            </a:r>
          </a:p>
          <a:p>
            <a:pPr marL="528066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Vegetables are all other plant parts, like roots, leaves and stems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Vitamin C: Content of Vitamin 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Season: Time they grown and harvested</a:t>
            </a:r>
          </a:p>
          <a:p>
            <a:pPr marL="528066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/>
          </a:p>
          <a:p>
            <a:pPr marL="528066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/>
          </a:p>
          <a:p>
            <a:pPr marL="528066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823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https://www.youtube.com/watch?v=IjQkag6VOo0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041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IOTA a Directed Acyclic Graph (DAG) implement in distributed ledgers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IOTA does not have the mining mechanism or hold periodical competitions.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actions are asynchronous.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participate in this network, a participant simply needs to perform a small amount of computational work that verifies two previous</a:t>
            </a: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transactions.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make a transaction in the Tangle, two previous transactions must be validated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reward for doing so being the validation of your own transaction by some subsequent transactions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finally accept a transaction in IOTA requires an accumulation of a number of later transactions points to it, thus the speed is largely dependent on how active the network is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IOTA is more vulnerable to 34% power attacks.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028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823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abstract logical view of transaction history is of a global graph of transactions.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view that most parties see is a collection of small ledgers, each shared with their related business contacts.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are only distributed to parties of interest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 agents (notaries) can be used to further limit the distribution of transactions while attesting to the integrity of unseen parts of the transaction graph.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Network comprising</a:t>
            </a:r>
            <a:r>
              <a:rPr lang="en-US" sz="1200" baseline="0" dirty="0"/>
              <a:t> four organizations, represented by different colors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/>
              <a:t>Jointly decided set up a </a:t>
            </a:r>
            <a:r>
              <a:rPr lang="en-US" sz="1200" baseline="0" dirty="0" err="1"/>
              <a:t>hyperledger</a:t>
            </a:r>
            <a:r>
              <a:rPr lang="en-US" sz="1200" baseline="0" dirty="0"/>
              <a:t> fabric network</a:t>
            </a:r>
            <a:endParaRPr lang="en-US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R1 and R2 have a need for a private communications within the overall network through C1</a:t>
            </a:r>
            <a:r>
              <a:rPr lang="en-US" sz="1200" baseline="0" dirty="0"/>
              <a:t> </a:t>
            </a:r>
            <a:r>
              <a:rPr lang="en-US" sz="1200" dirty="0"/>
              <a:t>, as do R2 and R3 through</a:t>
            </a:r>
            <a:r>
              <a:rPr lang="en-US" sz="1200" baseline="0" dirty="0"/>
              <a:t> C2</a:t>
            </a:r>
            <a:r>
              <a:rPr lang="en-US" sz="1200" dirty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Peer node P1 maintains a copy of the ledger L1 associated with C1.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Peer node P2 maintains a copy of the ledger L1 associated with C1 and a copy of ledger L2 associated with C2.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Peer node P3 maintains a copy of the ledger L2 associated with C2.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Channel C1 is governed according to the policy rules specified in channel configuration CC1; the channel is under the control of organizations R1 and R2.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Channel C2 is governed according to the policy rules specified in channel configuration CC2; the channel is under the control of organizations R2 and R3.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There is an ordering service O4 that serves as a network administration point for N, and uses the system channel.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781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0" dirty="0"/>
              <a:t>8</a:t>
            </a:r>
            <a:r>
              <a:rPr lang="en-US" b="0" baseline="0" dirty="0"/>
              <a:t> dimensions to classify blockchain variants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487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934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choice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consensus protocol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impacts security and scalability.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the approach is fixed for a particular blockchain;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Hyperledger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a framework with a modular architecture that caters for pluggable implementations of various consensus protocols.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934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miners compete for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right to create block.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block, miner needs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a hash puzzle.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a nonce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make the hash of the concatenation of the strings a very small value starts with a list of 0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A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directional function, easy to verify and difficult to solve.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A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way is to try large enough number of </a:t>
            </a:r>
            <a:r>
              <a:rPr lang="en-A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nounce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you get lucky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A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probability to win the write permission is proportional to the fraction of global hash power the miner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A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Difficulty is adjustable by changing the number of 0s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888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work done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put to good use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Primecoin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generates prime number chains which are of interest to mathematical research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888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Peercoin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needs to prove the ownership of a certain amount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peercoin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currency to mine blocks.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Tendermint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in Eris, and Casper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Proof of stake does not necessarily select the next miner based on largest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stakeholding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Nxt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uses a random factor,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Peercoin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combines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randomisation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coin age.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Compared with proof of work, proof of stake is more cost-efficient because much less computational power is used in mining, and latency is also shorter. However, passive holding of assets may become harder.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More complex</a:t>
            </a:r>
            <a:r>
              <a:rPr lang="en-US" baseline="0" dirty="0"/>
              <a:t> biology taxonomy </a:t>
            </a:r>
          </a:p>
          <a:p>
            <a:pPr marL="528066" lvl="1" indent="-171450">
              <a:buFont typeface="Arial"/>
              <a:buChar char="•"/>
            </a:pPr>
            <a:r>
              <a:rPr lang="en-US" baseline="0" dirty="0"/>
              <a:t>Placing the known plants and animal into groups or categories to show some relationship</a:t>
            </a:r>
          </a:p>
          <a:p>
            <a:pPr marL="528066" lvl="1" indent="-171450">
              <a:buFont typeface="Arial"/>
              <a:buChar char="•"/>
            </a:pPr>
            <a:r>
              <a:rPr lang="en-US" dirty="0"/>
              <a:t>Follows a system of rules that standardizes</a:t>
            </a:r>
            <a:r>
              <a:rPr lang="en-US" baseline="0" dirty="0"/>
              <a:t> the results</a:t>
            </a:r>
          </a:p>
          <a:p>
            <a:pPr marL="528066" lvl="1" indent="-171450">
              <a:buFont typeface="Arial"/>
              <a:buChar char="•"/>
            </a:pPr>
            <a:r>
              <a:rPr lang="en-US" baseline="0" dirty="0"/>
              <a:t>Groups successive categories into a hierarchy</a:t>
            </a:r>
          </a:p>
          <a:p>
            <a:pPr marL="528066" lvl="1" indent="-171450">
              <a:buFont typeface="Arial"/>
              <a:buChar char="•"/>
            </a:pPr>
            <a:endParaRPr lang="en-US" baseline="0" dirty="0"/>
          </a:p>
          <a:p>
            <a:pPr marL="171450" lvl="0" indent="-171450">
              <a:buFont typeface="Arial"/>
              <a:buChar char="•"/>
            </a:pPr>
            <a:r>
              <a:rPr lang="en-US" baseline="0" dirty="0" err="1"/>
              <a:t>Eucaryota</a:t>
            </a:r>
            <a:r>
              <a:rPr lang="en-US" baseline="0" dirty="0"/>
              <a:t> includes animals and plants 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  <a:p>
            <a:pPr marL="171450" lvl="0" indent="-171450">
              <a:buFont typeface="Arial"/>
              <a:buChar char="•"/>
            </a:pPr>
            <a:r>
              <a:rPr lang="en-US" dirty="0"/>
              <a:t>Animals are divided into invertebrates (</a:t>
            </a:r>
            <a:r>
              <a:rPr lang="en-US" dirty="0" err="1"/>
              <a:t>Wirbelos</a:t>
            </a:r>
            <a:r>
              <a:rPr lang="en-US" dirty="0"/>
              <a:t>), including</a:t>
            </a:r>
            <a:r>
              <a:rPr lang="en-US" baseline="0" dirty="0"/>
              <a:t> jellyfish, snails slugs, Vertebrates (</a:t>
            </a:r>
            <a:r>
              <a:rPr lang="en-US" baseline="0" dirty="0" err="1"/>
              <a:t>Wirbeltiere</a:t>
            </a:r>
            <a:r>
              <a:rPr lang="en-US" baseline="0" dirty="0"/>
              <a:t>) includes mammals, birds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833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Practical Byzantine Fault Tolerance (PBFT)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 has been applied for consensus in permissioned blockchains,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Stellar.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1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1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choice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consensus protocol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impacts security and scalability.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934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leader election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-NG is forward-looking, and ensures that the system is able to continually process transactions.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In between blocks, the traditional </a:t>
            </a:r>
            <a:r>
              <a:rPr lang="en-US" sz="1200" dirty="0" err="1"/>
              <a:t>Bitcoin</a:t>
            </a:r>
            <a:r>
              <a:rPr lang="en-US" sz="1200" dirty="0"/>
              <a:t> system appears idle, as miners are working to discover the next block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in </a:t>
            </a:r>
            <a:r>
              <a:rPr lang="en-US" sz="1200" dirty="0" err="1"/>
              <a:t>Bitcoin</a:t>
            </a:r>
            <a:r>
              <a:rPr lang="en-US" sz="1200" dirty="0"/>
              <a:t>-NG, the key-blocks can be tiny because they need contain only the </a:t>
            </a:r>
            <a:r>
              <a:rPr lang="en-US" sz="1200" dirty="0" err="1"/>
              <a:t>coinbase</a:t>
            </a:r>
            <a:r>
              <a:rPr lang="en-US" sz="1200" dirty="0"/>
              <a:t> transaction, which names the public key that the miner will be using to sign </a:t>
            </a:r>
            <a:r>
              <a:rPr lang="en-US" sz="1200" dirty="0" err="1"/>
              <a:t>microblocks</a:t>
            </a:r>
            <a:r>
              <a:rPr lang="en-US" sz="1200" dirty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Following the key-block, the lead miner can quickly issue </a:t>
            </a:r>
            <a:r>
              <a:rPr lang="en-US" sz="1200" dirty="0" err="1"/>
              <a:t>microblocks</a:t>
            </a:r>
            <a:r>
              <a:rPr lang="en-US" sz="1200" dirty="0"/>
              <a:t>, simply by signing them with the private key corresponding to the public key named in the key-block’s </a:t>
            </a:r>
            <a:r>
              <a:rPr lang="en-US" sz="1200" dirty="0" err="1"/>
              <a:t>coinbase</a:t>
            </a:r>
            <a:r>
              <a:rPr lang="en-US" sz="1200" dirty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err="1"/>
              <a:t>Microblock</a:t>
            </a:r>
            <a:r>
              <a:rPr lang="en-US" sz="1200" dirty="0"/>
              <a:t> creation is limited solely by signing speed (in the millisecond range) and network propagation speeds of small </a:t>
            </a:r>
            <a:r>
              <a:rPr lang="en-US" sz="1200" dirty="0" err="1"/>
              <a:t>microblocks</a:t>
            </a:r>
            <a:r>
              <a:rPr lang="en-US" sz="1200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RBBC uses a kind of democratic Byzantine consensus approach in not requiring leader nodes.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Verifiers enforce consensus using hashes exchanged for the proposed sets of transactions.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1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82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on blockchain need to consider features and configuration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 impact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quality attributes for the overall system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stage with little product data or reliable technology evaluation available to compare different variant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Presenting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taxonomy defines dimensions and categories for classifying blockchains and ways of using them in systems.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Taxonomies have been used in software architecture to understand existing technologies. </a:t>
            </a:r>
          </a:p>
          <a:p>
            <a:pPr marL="171450" indent="-171450">
              <a:buFont typeface="Arial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taxonomy captures major architecturally-relevant characteristics of various blockchains, and indicates their support for various quality attributes.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and quality attributes of blockchain-based systems, as well as core concerns of blockchains like decentralization and the data structure used.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taxonomy is informed by existing industrial products, technical forums, academic literature, and our own experience of using blockchains and developing prototypes.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82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From software architecture perspective, blockchain is a distributed database</a:t>
            </a:r>
            <a:r>
              <a:rPr lang="en-US" baseline="0" dirty="0"/>
              <a:t> with unique properties and limitations.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Cannot meet requirements for all usage scenarios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privacy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two limitations of public blockchains.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public blockchain, there is no privileged users, and every participant can join the network to access all the information on blockchain and can validate new transactions.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mainstream public blockchain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only handle on average 3-20 transactions per second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mainstream payment services, like VISA, can handle an average of 1,700 transactions per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84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2 by 2 Matrix</a:t>
            </a:r>
            <a:r>
              <a:rPr lang="en-US" baseline="0" dirty="0"/>
              <a:t> gives a simple taxonomy 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4 categories based on </a:t>
            </a:r>
            <a:r>
              <a:rPr lang="en-US" dirty="0"/>
              <a:t>2</a:t>
            </a:r>
            <a:r>
              <a:rPr lang="en-US" baseline="0" dirty="0"/>
              <a:t> dimensions: public/private and permissioned/permission-less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Compared based on 3 aspects, including consensus protocol, permission management and incentive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/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Permission-less public (</a:t>
            </a:r>
            <a:r>
              <a:rPr lang="en-US" baseline="0" dirty="0" err="1"/>
              <a:t>bitcoin</a:t>
            </a:r>
            <a:r>
              <a:rPr lang="en-US" baseline="0" dirty="0"/>
              <a:t>/</a:t>
            </a:r>
            <a:r>
              <a:rPr lang="en-US" baseline="0" dirty="0" err="1"/>
              <a:t>ethreum</a:t>
            </a:r>
            <a:r>
              <a:rPr lang="en-US" baseline="0" dirty="0"/>
              <a:t>) -&gt; permissioned private  </a:t>
            </a:r>
            <a:r>
              <a:rPr lang="en-US" baseline="0" dirty="0">
                <a:sym typeface="Wingdings"/>
              </a:rPr>
              <a:t> Permissioned Public (Ripple)  Permission-less private (rare)</a:t>
            </a: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>
              <a:sym typeface="Wingdings"/>
            </a:endParaRPr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>
                <a:sym typeface="Wingdings"/>
              </a:rPr>
              <a:t>Incentive in permission-less public: transaction fee and block reward</a:t>
            </a:r>
            <a:endParaRPr lang="en-US" baseline="0" dirty="0"/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In federated consensus protocol, blocks are considered accepted once they have been signed by a specified quorum of block signers. This is implemented using a consensus program that checks an “M-of-N multi-signature</a:t>
            </a:r>
            <a:endParaRPr lang="en-US" baseline="0" dirty="0"/>
          </a:p>
          <a:p>
            <a:pPr marL="171450" marR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PBFT: Practical byzantine fault tolerant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015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Matrix</a:t>
            </a:r>
            <a:r>
              <a:rPr lang="en-US" baseline="0" dirty="0"/>
              <a:t> shows the impact on quality attributes.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Number of plus represent the extent of the quality. How bad and how well the quality is compared with other alternatives.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Aspects in brackets can effect the quality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Permission-less public blockchain has the best immutability, but worst performance and cost efficiency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Performance is worse due to latency caused by consensus on a big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615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0" dirty="0"/>
              <a:t>8</a:t>
            </a:r>
            <a:r>
              <a:rPr lang="en-US" b="0" baseline="0" dirty="0"/>
              <a:t> dimensions to classify blockchain variants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61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Decentralisation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one of the distinguishing capabilities of blockchain technology.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Decentralisation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devolves responsibility and capability from a central location or authority. 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centralised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system, all users rely on a central authority to mediate transactions.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in a bank, customers rely on the bank’s systems to correctly adjust their account balances after a bank transfer.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Manipulate the whole system: updating backend databases, or upgrading the software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single point of failure for 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whole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avoided through geographical replication.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Government, courts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fully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decentralised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currency allows people to reach agreement on who owns what without having to trust each other or a separate third party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Highly available since every full node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full copy of the blockchain, processes every transaction.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currently more than 9000 nodes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spectrum of possibilities between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centralisation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decentralisation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82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2357822"/>
            <a:ext cx="5063046" cy="1910434"/>
          </a:xfrm>
        </p:spPr>
        <p:txBody>
          <a:bodyPr anchor="t">
            <a:normAutofit/>
          </a:bodyPr>
          <a:lstStyle>
            <a:lvl1pPr algn="l">
              <a:defRPr sz="32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502034"/>
            <a:ext cx="8035200" cy="6597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4CE11F-8AFC-46C7-ADA1-33DFCEA3E511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92486F8-C720-4BE1-933E-699878A306A5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5256000"/>
            <a:ext cx="80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1274533-273C-4384-9661-F2AACF1EC5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45" y="0"/>
            <a:ext cx="2782955" cy="3627438"/>
          </a:xfrm>
          <a:prstGeom prst="rect">
            <a:avLst/>
          </a:prstGeom>
        </p:spPr>
      </p:pic>
      <p:sp>
        <p:nvSpPr>
          <p:cNvPr id="12" name="Line 8">
            <a:extLst>
              <a:ext uri="{FF2B5EF4-FFF2-40B4-BE49-F238E27FC236}">
                <a16:creationId xmlns:a16="http://schemas.microsoft.com/office/drawing/2014/main" id="{E698EC1D-61F7-4462-BDF9-B30D251FEC41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45A93-2278-4E94-8AD7-E4FD0393935D}"/>
              </a:ext>
            </a:extLst>
          </p:cNvPr>
          <p:cNvSpPr txBox="1"/>
          <p:nvPr userDrawn="1"/>
        </p:nvSpPr>
        <p:spPr>
          <a:xfrm>
            <a:off x="648000" y="997349"/>
            <a:ext cx="5063046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dirty="0"/>
              <a:t>Software Architecture for Blockchain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200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684CF-A522-4762-81FE-7268A18C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D781-7D9E-4357-8E0B-277122AF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717040"/>
            <a:ext cx="7953081" cy="3480725"/>
          </a:xfrm>
        </p:spPr>
        <p:txBody>
          <a:bodyPr/>
          <a:lstStyle>
            <a:lvl1pPr>
              <a:lnSpc>
                <a:spcPct val="120000"/>
              </a:lnSpc>
              <a:defRPr sz="1500"/>
            </a:lvl1pPr>
            <a:lvl2pPr marL="301601" indent="-150800">
              <a:defRPr sz="1333"/>
            </a:lvl2pPr>
            <a:lvl3pPr marL="525156" indent="-150800">
              <a:defRPr/>
            </a:lvl3pPr>
            <a:lvl4pPr marL="748711" indent="-150800">
              <a:defRPr/>
            </a:lvl4pPr>
            <a:lvl5pPr marL="972266" indent="-14947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24C13-1A78-49C1-860A-6E5637FD4E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720DBF5-7108-4484-85DA-7B6ADC23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1221794"/>
            <a:ext cx="7953081" cy="396052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de-DE" sz="1167" dirty="0">
                <a:solidFill>
                  <a:srgbClr val="000000"/>
                </a:solidFill>
              </a:rPr>
              <a:t>Untertitel</a:t>
            </a:r>
            <a:endParaRPr lang="en-US" dirty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96D6B03C-1C71-47B2-9F08-06EEB1677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1" y="1272399"/>
            <a:ext cx="7911799" cy="3695843"/>
          </a:xfrm>
        </p:spPr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9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FE5B1-857A-4F74-BC93-2B434C34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64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20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82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EC2145B-8A2C-4935-B990-5B13C5481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F3C626-AD4A-44A8-925F-B70E6B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15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12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004F5C3-4454-4773-BD71-9D32B253AC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51E7C4-C652-42D2-8105-275060E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61 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669" y="2532263"/>
            <a:ext cx="5052378" cy="14860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Divider Title </a:t>
            </a:r>
            <a:endParaRPr lang="en-AU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72F628-EE80-4E51-B88E-558820590E23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3EDBF35F-9A23-45C4-A334-ECDC5ACAE03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351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50F91F7-3962-47B6-A740-54D17721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2470-86A5-4195-80DB-B5C3FDDF80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A145DF43-3AFB-4B08-8277-9F0BD598F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26B2-D786-49F1-B99A-EF1C103B31C0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8" name="Foliennummernplatzhalter 11">
            <a:extLst>
              <a:ext uri="{FF2B5EF4-FFF2-40B4-BE49-F238E27FC236}">
                <a16:creationId xmlns:a16="http://schemas.microsoft.com/office/drawing/2014/main" id="{049CFC74-99D6-4F22-8542-E70D329B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2EB0-E6BF-41F8-B6E1-CFC97764D9CE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0" name="Foliennummernplatzhalter 11">
            <a:extLst>
              <a:ext uri="{FF2B5EF4-FFF2-40B4-BE49-F238E27FC236}">
                <a16:creationId xmlns:a16="http://schemas.microsoft.com/office/drawing/2014/main" id="{B1AE8EB4-0F6C-41D4-B998-3226084E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AA5-3BFD-4C96-B21F-6F845E82C84D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6" name="Foliennummernplatzhalter 11">
            <a:extLst>
              <a:ext uri="{FF2B5EF4-FFF2-40B4-BE49-F238E27FC236}">
                <a16:creationId xmlns:a16="http://schemas.microsoft.com/office/drawing/2014/main" id="{7248DA4B-7E4B-4F1F-B682-7B8AA7DA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FFE0-C8CD-42A1-8DD9-C76BA052DCA5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5" name="Foliennummernplatzhalter 11">
            <a:extLst>
              <a:ext uri="{FF2B5EF4-FFF2-40B4-BE49-F238E27FC236}">
                <a16:creationId xmlns:a16="http://schemas.microsoft.com/office/drawing/2014/main" id="{7EB115A6-CF30-4E9B-B360-6C0095A0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2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1F5F21-E954-4847-846B-045230515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AU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0600" y="5368968"/>
            <a:ext cx="2057400" cy="224836"/>
          </a:xfrm>
          <a:prstGeom prst="rect">
            <a:avLst/>
          </a:prstGeom>
        </p:spPr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52F682-67C7-4415-819A-A96065C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3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00" y="287999"/>
            <a:ext cx="792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295999"/>
            <a:ext cx="7920000" cy="384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00" y="5368406"/>
            <a:ext cx="20574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DB04BBE-FDA9-44A1-8AD3-8FE5383857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68406"/>
            <a:ext cx="30861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altLang="de-DE"/>
              <a:t> </a:t>
            </a:r>
            <a:endParaRPr lang="de-DE" alt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384E0D-9AC9-41DC-849D-1CC5736F586D}"/>
              </a:ext>
            </a:extLst>
          </p:cNvPr>
          <p:cNvSpPr/>
          <p:nvPr userDrawn="1"/>
        </p:nvSpPr>
        <p:spPr bwMode="auto">
          <a:xfrm>
            <a:off x="0" y="288000"/>
            <a:ext cx="594000" cy="792085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DD4F84-4026-4CAF-BBF5-957748266100}"/>
              </a:ext>
            </a:extLst>
          </p:cNvPr>
          <p:cNvSpPr>
            <a:spLocks noChangeShapeType="1"/>
          </p:cNvSpPr>
          <p:nvPr userDrawn="1">
            <p:custDataLst>
              <p:tags r:id="rId15"/>
            </p:custDataLst>
          </p:nvPr>
        </p:nvSpPr>
        <p:spPr bwMode="auto">
          <a:xfrm>
            <a:off x="648000" y="1080000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C204FF9-462A-4CC2-8819-8E1D4A5FE63F}"/>
              </a:ext>
            </a:extLst>
          </p:cNvPr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648000" y="5255446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581D833-1798-4FBC-87E5-53CEAD64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Taxonomy, Part 1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A67A184-4B00-477A-8C54-C517FE5791FE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Centralization </a:t>
            </a:r>
            <a:r>
              <a:rPr lang="mr-IN" dirty="0"/>
              <a:t>–</a:t>
            </a:r>
            <a:r>
              <a:rPr lang="en-US" dirty="0"/>
              <a:t> Decentralization</a:t>
            </a:r>
          </a:p>
        </p:txBody>
      </p:sp>
      <p:pic>
        <p:nvPicPr>
          <p:cNvPr id="8" name="Picture 7" descr="Screen Shot 2017-03-26 at 16.39.0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02"/>
          <a:stretch/>
        </p:blipFill>
        <p:spPr>
          <a:xfrm>
            <a:off x="613633" y="1326950"/>
            <a:ext cx="8022367" cy="2681170"/>
          </a:xfrm>
          <a:prstGeom prst="rect">
            <a:avLst/>
          </a:prstGeom>
        </p:spPr>
      </p:pic>
      <p:pic>
        <p:nvPicPr>
          <p:cNvPr id="9" name="Picture 8" descr="Bitcoin_Logo_Horizontal_Dark-48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54" y="3577893"/>
            <a:ext cx="758103" cy="175838"/>
          </a:xfrm>
          <a:prstGeom prst="rect">
            <a:avLst/>
          </a:prstGeom>
        </p:spPr>
      </p:pic>
      <p:pic>
        <p:nvPicPr>
          <p:cNvPr id="11" name="Picture 10" descr="ETHEREUM_NAV-BAR-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17" y="3504129"/>
            <a:ext cx="1005991" cy="280779"/>
          </a:xfrm>
          <a:prstGeom prst="rect">
            <a:avLst/>
          </a:prstGeom>
        </p:spPr>
      </p:pic>
      <p:pic>
        <p:nvPicPr>
          <p:cNvPr id="12" name="Picture 11" descr="ResizedImage867234-ripple-quote-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81" y="3187162"/>
            <a:ext cx="789245" cy="236682"/>
          </a:xfrm>
          <a:prstGeom prst="rect">
            <a:avLst/>
          </a:prstGeom>
        </p:spPr>
      </p:pic>
      <p:pic>
        <p:nvPicPr>
          <p:cNvPr id="13" name="Picture 12" descr="monax-logo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92" y="3117073"/>
            <a:ext cx="726071" cy="403373"/>
          </a:xfrm>
          <a:prstGeom prst="rect">
            <a:avLst/>
          </a:prstGeom>
        </p:spPr>
      </p:pic>
      <p:pic>
        <p:nvPicPr>
          <p:cNvPr id="14" name="Picture 13" descr="multichain-temp-logo-248x48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13" y="2768822"/>
            <a:ext cx="1054525" cy="1979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24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83118"/>
    </mc:Choice>
    <mc:Fallback xmlns="">
      <p:transition spd="slow" advTm="183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Full Centralization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648000" y="1295999"/>
            <a:ext cx="7920000" cy="1600861"/>
          </a:xfrm>
        </p:spPr>
        <p:txBody>
          <a:bodyPr>
            <a:normAutofit fontScale="77500" lnSpcReduction="20000"/>
          </a:bodyPr>
          <a:lstStyle/>
          <a:p>
            <a:r>
              <a:rPr lang="en-AU" altLang="zh-CN" dirty="0"/>
              <a:t>Services with a single provider </a:t>
            </a:r>
          </a:p>
          <a:p>
            <a:pPr lvl="1"/>
            <a:r>
              <a:rPr lang="en-AU" altLang="zh-CN" dirty="0"/>
              <a:t>E.g., government agencies, courts, business monopolies</a:t>
            </a:r>
          </a:p>
          <a:p>
            <a:pPr lvl="1"/>
            <a:r>
              <a:rPr lang="en-AU" altLang="zh-CN" dirty="0"/>
              <a:t>Single point of failure</a:t>
            </a:r>
          </a:p>
          <a:p>
            <a:r>
              <a:rPr lang="en-AU" altLang="zh-CN" dirty="0"/>
              <a:t>Services with alternative providers</a:t>
            </a:r>
          </a:p>
          <a:p>
            <a:pPr lvl="1"/>
            <a:r>
              <a:rPr lang="en-AU" altLang="zh-CN" dirty="0"/>
              <a:t>E.g., banking, online payments, cloud services</a:t>
            </a:r>
          </a:p>
          <a:p>
            <a:pPr lvl="1"/>
            <a:r>
              <a:rPr lang="en-AU" altLang="zh-CN" dirty="0"/>
              <a:t>Failure of a single service provider affects its users – also for business failures</a:t>
            </a:r>
          </a:p>
          <a:p>
            <a:pPr lvl="2"/>
            <a:r>
              <a:rPr lang="en-AU" altLang="zh-CN" dirty="0"/>
              <a:t>E.g., when a company behind IoT devices goes bankrupt and switches off the servers, and devices stop working</a:t>
            </a:r>
          </a:p>
          <a:p>
            <a:pPr lvl="1"/>
            <a:endParaRPr lang="en-AU" altLang="zh-CN" dirty="0"/>
          </a:p>
          <a:p>
            <a:pPr lvl="1"/>
            <a:endParaRPr lang="en-AU" altLang="zh-CN" dirty="0"/>
          </a:p>
          <a:p>
            <a:endParaRPr lang="en-AU" altLang="zh-CN" dirty="0"/>
          </a:p>
          <a:p>
            <a:pPr lvl="1"/>
            <a:endParaRPr lang="en-US" i="1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0BA81-DAB1-41D1-9E5B-4C933B92D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entral-Decentral-Organization-De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9" y="2489200"/>
            <a:ext cx="5677646" cy="318516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943687" y="2941542"/>
            <a:ext cx="2617847" cy="2276247"/>
          </a:xfrm>
          <a:prstGeom prst="roundRect">
            <a:avLst/>
          </a:prstGeom>
          <a:noFill/>
          <a:ln w="28575" cmpd="sng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28514"/>
    </mc:Choice>
    <mc:Fallback xmlns="">
      <p:transition spd="slow" advTm="12851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Full Decentralization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648000" y="1295999"/>
            <a:ext cx="7920000" cy="1600861"/>
          </a:xfrm>
        </p:spPr>
        <p:txBody>
          <a:bodyPr>
            <a:normAutofit fontScale="92500" lnSpcReduction="20000"/>
          </a:bodyPr>
          <a:lstStyle/>
          <a:p>
            <a:r>
              <a:rPr lang="en-AU" altLang="zh-CN" dirty="0"/>
              <a:t>Permission-less public blockchains</a:t>
            </a:r>
          </a:p>
          <a:p>
            <a:r>
              <a:rPr lang="en-AU" altLang="zh-CN" dirty="0"/>
              <a:t>Completely open</a:t>
            </a:r>
          </a:p>
          <a:p>
            <a:pPr lvl="1"/>
            <a:r>
              <a:rPr lang="en-AU" altLang="zh-CN" dirty="0"/>
              <a:t>New users can join, validate transaction, and (try to) mine blocks at any time</a:t>
            </a:r>
          </a:p>
          <a:p>
            <a:r>
              <a:rPr lang="en-AU" altLang="zh-CN" dirty="0"/>
              <a:t>Protection against Sybil attacks by ignoring identity of nodes</a:t>
            </a:r>
          </a:p>
          <a:p>
            <a:pPr lvl="1"/>
            <a:r>
              <a:rPr lang="en-AU" altLang="zh-CN" dirty="0" err="1"/>
              <a:t>PoW</a:t>
            </a:r>
            <a:r>
              <a:rPr lang="en-AU" altLang="zh-CN" dirty="0"/>
              <a:t>: the total amount of computational power, not the number of nodes, is important for integrity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BBAAA81-B5F9-492F-9A46-06620D1CA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entral-Decentral-Organization-De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49" y="2489200"/>
            <a:ext cx="5677646" cy="318516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722447" y="2941542"/>
            <a:ext cx="2617847" cy="2276247"/>
          </a:xfrm>
          <a:prstGeom prst="roundRect">
            <a:avLst/>
          </a:prstGeom>
          <a:noFill/>
          <a:ln w="28575" cmpd="sng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Bitcoin_Logo_Horizontal_Dark-4800px.png">
            <a:extLst>
              <a:ext uri="{FF2B5EF4-FFF2-40B4-BE49-F238E27FC236}">
                <a16:creationId xmlns:a16="http://schemas.microsoft.com/office/drawing/2014/main" id="{FB0CA60A-DEC4-4737-BCF3-B190EBAD36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57" y="1232451"/>
            <a:ext cx="1669571" cy="387248"/>
          </a:xfrm>
          <a:prstGeom prst="rect">
            <a:avLst/>
          </a:prstGeom>
        </p:spPr>
      </p:pic>
      <p:pic>
        <p:nvPicPr>
          <p:cNvPr id="8" name="Picture 9" descr="ETHEREUM_NAV-BAR-LOGO.png">
            <a:extLst>
              <a:ext uri="{FF2B5EF4-FFF2-40B4-BE49-F238E27FC236}">
                <a16:creationId xmlns:a16="http://schemas.microsoft.com/office/drawing/2014/main" id="{09DC2968-B745-4104-AC25-C82CCFBB99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52" y="1191738"/>
            <a:ext cx="2001148" cy="5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28514"/>
    </mc:Choice>
    <mc:Fallback xmlns="">
      <p:transition spd="slow" advTm="128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Partial (De)centralization 1/2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zh-CN" dirty="0"/>
              <a:t>Permissioned blockchain requiring authorities to act as a gate for participation</a:t>
            </a:r>
          </a:p>
          <a:p>
            <a:pPr lvl="1"/>
            <a:r>
              <a:rPr lang="en-AU" altLang="zh-CN" dirty="0"/>
              <a:t>Permission to join the network (read)</a:t>
            </a:r>
          </a:p>
          <a:p>
            <a:pPr lvl="1"/>
            <a:r>
              <a:rPr lang="en-AU" altLang="zh-CN" dirty="0"/>
              <a:t>Permission to initiate transaction (write)</a:t>
            </a:r>
          </a:p>
          <a:p>
            <a:pPr lvl="1"/>
            <a:r>
              <a:rPr lang="en-AU" altLang="zh-CN" dirty="0"/>
              <a:t>Permission to mine / create blocks / contribute to consensus</a:t>
            </a:r>
          </a:p>
          <a:p>
            <a:r>
              <a:rPr lang="en-AU" altLang="zh-CN" dirty="0"/>
              <a:t>Permissioned blockchain with permissions for fine-grained operations</a:t>
            </a:r>
          </a:p>
          <a:p>
            <a:pPr lvl="1"/>
            <a:r>
              <a:rPr lang="en-AU" altLang="zh-CN" dirty="0"/>
              <a:t>Permission to create assets</a:t>
            </a:r>
          </a:p>
          <a:p>
            <a:r>
              <a:rPr lang="en-AU" altLang="zh-CN" dirty="0"/>
              <a:t>Permissioned blockchain with permissioned miners (write), and permission-less normal nodes (read)</a:t>
            </a:r>
          </a:p>
          <a:p>
            <a:pPr lvl="1"/>
            <a:r>
              <a:rPr lang="en-AU" altLang="zh-CN" dirty="0"/>
              <a:t>New users can join, validate transaction or mine block at any time</a:t>
            </a:r>
          </a:p>
          <a:p>
            <a:endParaRPr lang="en-AU" altLang="zh-CN" dirty="0"/>
          </a:p>
          <a:p>
            <a:pPr lvl="1"/>
            <a:endParaRPr lang="en-AU" altLang="zh-CN" dirty="0"/>
          </a:p>
          <a:p>
            <a:pPr lvl="1"/>
            <a:endParaRPr lang="en-AU" altLang="zh-CN" dirty="0"/>
          </a:p>
          <a:p>
            <a:pPr lvl="1"/>
            <a:endParaRPr lang="en-AU" altLang="zh-CN" dirty="0"/>
          </a:p>
          <a:p>
            <a:endParaRPr lang="en-AU" altLang="zh-CN" dirty="0"/>
          </a:p>
          <a:p>
            <a:pPr lvl="1"/>
            <a:endParaRPr lang="en-US" i="1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F8D2CD-458E-46FF-BE69-E71C96E38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 descr="ResizedImage867234-ripple-quote-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33" y="4508949"/>
            <a:ext cx="1311724" cy="368969"/>
          </a:xfrm>
          <a:prstGeom prst="rect">
            <a:avLst/>
          </a:prstGeom>
        </p:spPr>
      </p:pic>
      <p:pic>
        <p:nvPicPr>
          <p:cNvPr id="12" name="Picture 11" descr="monax-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14" y="4439988"/>
            <a:ext cx="1255986" cy="599893"/>
          </a:xfrm>
          <a:prstGeom prst="rect">
            <a:avLst/>
          </a:prstGeom>
        </p:spPr>
      </p:pic>
      <p:pic>
        <p:nvPicPr>
          <p:cNvPr id="13" name="Picture 12" descr="multichain-temp-logo-248x48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60" y="3175502"/>
            <a:ext cx="1826840" cy="3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28514"/>
    </mc:Choice>
    <mc:Fallback xmlns="">
      <p:transition spd="slow" advTm="128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Partial (De)centralization 2/2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zh-CN" dirty="0"/>
              <a:t>More suitable in regulated industries</a:t>
            </a:r>
          </a:p>
          <a:p>
            <a:pPr lvl="1"/>
            <a:r>
              <a:rPr lang="en-AU" altLang="zh-CN" dirty="0"/>
              <a:t>Banks establish the real-world identity of transacting parties</a:t>
            </a:r>
          </a:p>
          <a:p>
            <a:pPr lvl="2"/>
            <a:r>
              <a:rPr lang="en-AU" altLang="zh-CN" dirty="0"/>
              <a:t>Know-Your-Customer (KYC) regulation</a:t>
            </a:r>
          </a:p>
          <a:p>
            <a:pPr lvl="1"/>
            <a:r>
              <a:rPr lang="en-AU" altLang="zh-CN" dirty="0"/>
              <a:t>Transactions on permission-less blockchain</a:t>
            </a:r>
          </a:p>
          <a:p>
            <a:pPr lvl="2"/>
            <a:r>
              <a:rPr lang="en-AU" altLang="zh-CN" dirty="0"/>
              <a:t>Across jurisdictional boundaries </a:t>
            </a:r>
          </a:p>
          <a:p>
            <a:pPr lvl="2"/>
            <a:r>
              <a:rPr lang="en-AU" altLang="zh-CN" dirty="0"/>
              <a:t>Undermine regulatory controls</a:t>
            </a:r>
          </a:p>
          <a:p>
            <a:endParaRPr lang="en-AU" altLang="zh-CN" dirty="0"/>
          </a:p>
          <a:p>
            <a:r>
              <a:rPr lang="en-AU" altLang="zh-CN" dirty="0"/>
              <a:t>Better control access to off-chain information about real-world assets</a:t>
            </a:r>
          </a:p>
          <a:p>
            <a:pPr lvl="1"/>
            <a:endParaRPr lang="en-AU" altLang="zh-CN" dirty="0"/>
          </a:p>
          <a:p>
            <a:pPr lvl="1"/>
            <a:endParaRPr lang="en-AU" altLang="zh-CN" dirty="0"/>
          </a:p>
          <a:p>
            <a:endParaRPr lang="en-AU" altLang="zh-CN" dirty="0"/>
          </a:p>
          <a:p>
            <a:pPr lvl="1"/>
            <a:endParaRPr lang="en-US" i="1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ED32DF-4BC5-4E34-87E6-562A915B0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48000" y="3899980"/>
            <a:ext cx="7241216" cy="1202077"/>
          </a:xfrm>
          <a:prstGeom prst="roundRect">
            <a:avLst>
              <a:gd name="adj" fmla="val 59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en-US" b="1" dirty="0"/>
              <a:t>Tradeoffs between permissioned and permission-less blockchains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Transaction processing rate, cost, censorship-resistance, reversibility, </a:t>
            </a:r>
          </a:p>
          <a:p>
            <a:pPr algn="ctr"/>
            <a:r>
              <a:rPr lang="en-US" dirty="0"/>
              <a:t>finality and flexibility in changing the network rules</a:t>
            </a:r>
          </a:p>
        </p:txBody>
      </p:sp>
    </p:spTree>
    <p:extLst>
      <p:ext uri="{BB962C8B-B14F-4D97-AF65-F5344CB8AC3E}">
        <p14:creationId xmlns:p14="http://schemas.microsoft.com/office/powerpoint/2010/main" val="42064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28514"/>
    </mc:Choice>
    <mc:Fallback xmlns="">
      <p:transition spd="slow" advTm="12851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58669" y="2339798"/>
            <a:ext cx="5143500" cy="3246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800" b="1" dirty="0"/>
              <a:t>Taxonomy Dimensions</a:t>
            </a:r>
            <a:endParaRPr lang="en-AU" b="1" dirty="0"/>
          </a:p>
          <a:p>
            <a:r>
              <a:rPr lang="en-US" sz="2000" dirty="0"/>
              <a:t>(De)centralization</a:t>
            </a:r>
          </a:p>
          <a:p>
            <a:r>
              <a:rPr lang="en-US" sz="2000" b="1" dirty="0"/>
              <a:t>Deployment</a:t>
            </a:r>
          </a:p>
          <a:p>
            <a:r>
              <a:rPr lang="en-US" sz="2000" dirty="0"/>
              <a:t>Ledger Structure</a:t>
            </a:r>
          </a:p>
          <a:p>
            <a:r>
              <a:rPr lang="en-US" sz="2000" dirty="0"/>
              <a:t>Consensus Protocol</a:t>
            </a:r>
          </a:p>
          <a:p>
            <a:r>
              <a:rPr lang="en-US" sz="2000" dirty="0"/>
              <a:t>Block Configuration and Data Structure</a:t>
            </a:r>
          </a:p>
          <a:p>
            <a:r>
              <a:rPr lang="en-US" sz="2000" dirty="0"/>
              <a:t>Auxiliary Blockchain</a:t>
            </a:r>
          </a:p>
          <a:p>
            <a:r>
              <a:rPr lang="en-US" sz="2000" dirty="0"/>
              <a:t>Anonymity</a:t>
            </a:r>
          </a:p>
          <a:p>
            <a:r>
              <a:rPr lang="en-US" sz="2000" dirty="0"/>
              <a:t>Incentive System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15123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Deployment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zh-CN" dirty="0"/>
              <a:t>Public blockchain: Most cryptocurrencies </a:t>
            </a:r>
          </a:p>
          <a:p>
            <a:pPr lvl="1"/>
            <a:r>
              <a:rPr lang="en-AU" altLang="zh-CN" dirty="0"/>
              <a:t>Anyone on the internet can access</a:t>
            </a:r>
          </a:p>
          <a:p>
            <a:pPr lvl="1"/>
            <a:r>
              <a:rPr lang="en-AU" altLang="zh-CN" dirty="0"/>
              <a:t>Better information transparency and auditability</a:t>
            </a:r>
          </a:p>
          <a:p>
            <a:pPr lvl="1"/>
            <a:r>
              <a:rPr lang="en-AU" altLang="zh-CN" dirty="0"/>
              <a:t>Sacrifices performance and has different cost model</a:t>
            </a:r>
          </a:p>
          <a:p>
            <a:pPr lvl="1"/>
            <a:r>
              <a:rPr lang="en-AU" altLang="zh-CN" dirty="0"/>
              <a:t>Data privacy relies on encryption or cryptographic hashes</a:t>
            </a:r>
          </a:p>
          <a:p>
            <a:pPr lvl="1"/>
            <a:endParaRPr lang="en-AU" altLang="zh-CN" dirty="0"/>
          </a:p>
          <a:p>
            <a:endParaRPr lang="en-AU" altLang="zh-CN" dirty="0"/>
          </a:p>
          <a:p>
            <a:pPr lvl="1"/>
            <a:endParaRPr lang="en-AU" altLang="zh-CN" dirty="0"/>
          </a:p>
          <a:p>
            <a:endParaRPr lang="en-AU" altLang="zh-CN" dirty="0"/>
          </a:p>
          <a:p>
            <a:pPr lvl="1"/>
            <a:endParaRPr lang="en-US" i="1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42B166-DA8F-489C-91C3-9ECDBD3CB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 descr="Screen Shot 2018-12-13 at 15.07.53.png">
            <a:extLst>
              <a:ext uri="{FF2B5EF4-FFF2-40B4-BE49-F238E27FC236}">
                <a16:creationId xmlns:a16="http://schemas.microsoft.com/office/drawing/2014/main" id="{00FFCD55-FC27-48F1-BD0E-7C2C43D0D7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"/>
          <a:stretch/>
        </p:blipFill>
        <p:spPr>
          <a:xfrm>
            <a:off x="842018" y="3063240"/>
            <a:ext cx="7531963" cy="21768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52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83118"/>
    </mc:Choice>
    <mc:Fallback xmlns="">
      <p:transition spd="slow" advTm="18311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Deployment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648000" y="1295999"/>
            <a:ext cx="7920000" cy="1858681"/>
          </a:xfrm>
        </p:spPr>
        <p:txBody>
          <a:bodyPr>
            <a:normAutofit fontScale="85000" lnSpcReduction="20000"/>
          </a:bodyPr>
          <a:lstStyle/>
          <a:p>
            <a:r>
              <a:rPr lang="en-AU" altLang="zh-CN" dirty="0"/>
              <a:t>Consortium/Community blockchain</a:t>
            </a:r>
          </a:p>
          <a:p>
            <a:pPr lvl="1"/>
            <a:r>
              <a:rPr lang="en-AU" altLang="zh-CN" dirty="0"/>
              <a:t>Across multiple organizations</a:t>
            </a:r>
          </a:p>
          <a:p>
            <a:pPr lvl="1"/>
            <a:r>
              <a:rPr lang="en-AU" altLang="zh-CN" dirty="0"/>
              <a:t>Consensus process is controlled by pre-</a:t>
            </a:r>
            <a:br>
              <a:rPr lang="en-AU" altLang="zh-CN" dirty="0"/>
            </a:br>
            <a:r>
              <a:rPr lang="en-AU" altLang="zh-CN" dirty="0"/>
              <a:t>authorized nodes</a:t>
            </a:r>
          </a:p>
          <a:p>
            <a:pPr lvl="1"/>
            <a:r>
              <a:rPr lang="en-AU" altLang="zh-CN" dirty="0"/>
              <a:t>Read permission can be public or restricted to specific participants</a:t>
            </a:r>
          </a:p>
          <a:p>
            <a:r>
              <a:rPr lang="en-AU" altLang="zh-CN" dirty="0"/>
              <a:t>Private blockchain</a:t>
            </a:r>
          </a:p>
          <a:p>
            <a:pPr lvl="1"/>
            <a:r>
              <a:rPr lang="en-AU" altLang="zh-CN" dirty="0"/>
              <a:t>Write permission kept within one organization </a:t>
            </a:r>
          </a:p>
          <a:p>
            <a:pPr lvl="1"/>
            <a:r>
              <a:rPr lang="en-AU" altLang="zh-CN" dirty="0"/>
              <a:t>Governed and hosted by a single organization – most flexible  </a:t>
            </a:r>
          </a:p>
          <a:p>
            <a:pPr lvl="1"/>
            <a:endParaRPr lang="en-AU" altLang="zh-CN" dirty="0"/>
          </a:p>
          <a:p>
            <a:endParaRPr lang="en-AU" altLang="zh-CN" dirty="0"/>
          </a:p>
          <a:p>
            <a:pPr lvl="1"/>
            <a:endParaRPr lang="en-AU" altLang="zh-CN" dirty="0"/>
          </a:p>
          <a:p>
            <a:endParaRPr lang="en-AU" altLang="zh-CN" dirty="0"/>
          </a:p>
          <a:p>
            <a:pPr lvl="1"/>
            <a:endParaRPr lang="en-US" i="1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56DAEA-5D0A-41EB-9BE9-567FCD181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24681" y="1121893"/>
            <a:ext cx="4143320" cy="910107"/>
          </a:xfrm>
          <a:prstGeom prst="roundRect">
            <a:avLst>
              <a:gd name="adj" fmla="val 106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r>
              <a:rPr lang="en-US" dirty="0">
                <a:latin typeface="Corbel" charset="0"/>
              </a:rPr>
              <a:t>Consortium/private instantiation of public blockchain</a:t>
            </a:r>
          </a:p>
          <a:p>
            <a:pPr marL="222885" indent="-222885">
              <a:buFont typeface="Arial"/>
              <a:buChar char="•"/>
            </a:pPr>
            <a:r>
              <a:rPr lang="en-US" dirty="0">
                <a:latin typeface="Corbel" charset="0"/>
              </a:rPr>
              <a:t>Blockchain platform is open source</a:t>
            </a:r>
          </a:p>
          <a:p>
            <a:pPr marL="222885" indent="-222885">
              <a:buFont typeface="Arial"/>
              <a:buChar char="•"/>
            </a:pPr>
            <a:r>
              <a:rPr lang="en-US" dirty="0">
                <a:latin typeface="Corbel" charset="0"/>
              </a:rPr>
              <a:t>Network layer access control </a:t>
            </a:r>
            <a:r>
              <a:rPr lang="mr-IN" dirty="0">
                <a:latin typeface="Corbel" charset="0"/>
              </a:rPr>
              <a:t>–</a:t>
            </a:r>
            <a:r>
              <a:rPr lang="en-US" dirty="0">
                <a:latin typeface="Corbel" charset="0"/>
              </a:rPr>
              <a:t> firewall</a:t>
            </a:r>
          </a:p>
        </p:txBody>
      </p:sp>
      <p:pic>
        <p:nvPicPr>
          <p:cNvPr id="7" name="Picture 2" descr="Screen Shot 2018-12-13 at 15.07.53.png">
            <a:extLst>
              <a:ext uri="{FF2B5EF4-FFF2-40B4-BE49-F238E27FC236}">
                <a16:creationId xmlns:a16="http://schemas.microsoft.com/office/drawing/2014/main" id="{5733384E-2216-4BC6-B4F5-D98C27EC7D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"/>
          <a:stretch/>
        </p:blipFill>
        <p:spPr>
          <a:xfrm>
            <a:off x="842018" y="3063240"/>
            <a:ext cx="7531963" cy="21768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540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83118"/>
    </mc:Choice>
    <mc:Fallback xmlns="">
      <p:transition spd="slow" advTm="18311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find an example for using each deployment option, i.e., one each for </a:t>
            </a:r>
          </a:p>
          <a:p>
            <a:pPr lvl="1"/>
            <a:r>
              <a:rPr lang="en-AU" altLang="zh-CN" dirty="0"/>
              <a:t>Public</a:t>
            </a:r>
            <a:r>
              <a:rPr lang="en-US" dirty="0"/>
              <a:t> blockchain</a:t>
            </a:r>
          </a:p>
          <a:p>
            <a:pPr lvl="1"/>
            <a:r>
              <a:rPr lang="en-AU" altLang="zh-CN" dirty="0"/>
              <a:t>Consortium</a:t>
            </a:r>
            <a:r>
              <a:rPr lang="en-US" dirty="0"/>
              <a:t> blockchain</a:t>
            </a:r>
          </a:p>
          <a:p>
            <a:pPr lvl="1"/>
            <a:r>
              <a:rPr lang="en-US" dirty="0"/>
              <a:t>Private blockchain</a:t>
            </a:r>
          </a:p>
          <a:p>
            <a:r>
              <a:rPr lang="en-US" dirty="0"/>
              <a:t>After 2 minutes, we will discuss your examples</a:t>
            </a:r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57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58669" y="2339798"/>
            <a:ext cx="5143500" cy="3246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800" b="1" dirty="0"/>
              <a:t>Taxonomy Dimensions</a:t>
            </a:r>
            <a:endParaRPr lang="en-AU" b="1" dirty="0"/>
          </a:p>
          <a:p>
            <a:r>
              <a:rPr lang="en-US" sz="2000" dirty="0"/>
              <a:t>(De)centralization</a:t>
            </a:r>
          </a:p>
          <a:p>
            <a:r>
              <a:rPr lang="en-US" sz="2000" dirty="0"/>
              <a:t>Deployment</a:t>
            </a:r>
          </a:p>
          <a:p>
            <a:r>
              <a:rPr lang="en-US" sz="2000" b="1" dirty="0"/>
              <a:t>Ledger Structure</a:t>
            </a:r>
          </a:p>
          <a:p>
            <a:r>
              <a:rPr lang="en-US" sz="2000" dirty="0"/>
              <a:t>Consensus Protocol</a:t>
            </a:r>
          </a:p>
          <a:p>
            <a:r>
              <a:rPr lang="en-US" sz="2000" dirty="0"/>
              <a:t>Block Configuration and Data Structure</a:t>
            </a:r>
          </a:p>
          <a:p>
            <a:r>
              <a:rPr lang="en-US" sz="2000" dirty="0"/>
              <a:t>Auxiliary Blockchain</a:t>
            </a:r>
          </a:p>
          <a:p>
            <a:r>
              <a:rPr lang="en-US" sz="2000" dirty="0"/>
              <a:t>Anonymity</a:t>
            </a:r>
          </a:p>
          <a:p>
            <a:r>
              <a:rPr lang="en-US" sz="2000" dirty="0"/>
              <a:t>Incentive System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1049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7015-1AD7-41EC-8324-62EDC87A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EC3A-EFB9-4D59-8736-CADB0B6E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 taxonomy</a:t>
            </a:r>
          </a:p>
          <a:p>
            <a:r>
              <a:rPr lang="en-US" dirty="0"/>
              <a:t>Blockchain taxonomy</a:t>
            </a:r>
          </a:p>
          <a:p>
            <a:pPr lvl="1"/>
            <a:r>
              <a:rPr lang="en-US" sz="1700" b="1" dirty="0"/>
              <a:t>(De)centralization</a:t>
            </a:r>
          </a:p>
          <a:p>
            <a:pPr lvl="1"/>
            <a:r>
              <a:rPr lang="en-US" sz="1700" b="1" dirty="0"/>
              <a:t>Deployment</a:t>
            </a:r>
          </a:p>
          <a:p>
            <a:pPr lvl="1"/>
            <a:r>
              <a:rPr lang="en-US" sz="1700" b="1" dirty="0"/>
              <a:t>Ledger Structure</a:t>
            </a:r>
          </a:p>
          <a:p>
            <a:pPr lvl="1"/>
            <a:r>
              <a:rPr lang="en-US" sz="1700" b="1" dirty="0"/>
              <a:t>Consensus Protocol</a:t>
            </a:r>
          </a:p>
          <a:p>
            <a:pPr lvl="1"/>
            <a:r>
              <a:rPr lang="en-US" sz="1700" dirty="0"/>
              <a:t>Block Configuration and Data Structure</a:t>
            </a:r>
          </a:p>
          <a:p>
            <a:pPr lvl="1"/>
            <a:r>
              <a:rPr lang="en-US" sz="1700" dirty="0"/>
              <a:t>Auxiliary Blockchain</a:t>
            </a:r>
          </a:p>
          <a:p>
            <a:pPr lvl="1"/>
            <a:r>
              <a:rPr lang="en-US" sz="1700" dirty="0"/>
              <a:t>Anonymity</a:t>
            </a:r>
          </a:p>
          <a:p>
            <a:pPr lvl="1"/>
            <a:r>
              <a:rPr lang="en-US" sz="1700" dirty="0"/>
              <a:t>Incentive System</a:t>
            </a:r>
          </a:p>
          <a:p>
            <a:pPr lvl="1"/>
            <a:endParaRPr lang="en-US" dirty="0"/>
          </a:p>
          <a:p>
            <a:pPr lvl="1"/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EAB9B-3BF1-483B-A653-28C314183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03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List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648000" y="3418839"/>
            <a:ext cx="7920000" cy="1792393"/>
          </a:xfrm>
        </p:spPr>
        <p:txBody>
          <a:bodyPr>
            <a:normAutofit fontScale="92500" lnSpcReduction="10000"/>
          </a:bodyPr>
          <a:lstStyle/>
          <a:p>
            <a:r>
              <a:rPr lang="en-AU" altLang="zh-CN" dirty="0"/>
              <a:t>Global list of block</a:t>
            </a:r>
          </a:p>
          <a:p>
            <a:pPr lvl="1"/>
            <a:r>
              <a:rPr lang="en-AU" altLang="zh-CN" dirty="0" err="1"/>
              <a:t>Bitcoin</a:t>
            </a:r>
            <a:r>
              <a:rPr lang="en-AU" altLang="zh-CN" dirty="0"/>
              <a:t>/</a:t>
            </a:r>
            <a:r>
              <a:rPr lang="en-AU" altLang="zh-CN" dirty="0" err="1"/>
              <a:t>Ethereum</a:t>
            </a:r>
            <a:endParaRPr lang="en-AU" altLang="zh-CN" dirty="0"/>
          </a:p>
          <a:p>
            <a:pPr lvl="1"/>
            <a:r>
              <a:rPr lang="en-AU" altLang="zh-CN" dirty="0"/>
              <a:t>Nodes record blockchain as tree of blocks</a:t>
            </a:r>
          </a:p>
          <a:p>
            <a:pPr lvl="2"/>
            <a:r>
              <a:rPr lang="en-AU" altLang="zh-CN" dirty="0"/>
              <a:t>Shorter branches attached to the main chain represent alternative competing histories</a:t>
            </a:r>
          </a:p>
          <a:p>
            <a:pPr lvl="2"/>
            <a:r>
              <a:rPr lang="en-AU" altLang="zh-CN" dirty="0"/>
              <a:t>Only transactions on the </a:t>
            </a:r>
            <a:r>
              <a:rPr lang="en-AU" altLang="zh-CN" i="1" dirty="0"/>
              <a:t>main chain</a:t>
            </a:r>
            <a:r>
              <a:rPr lang="en-AU" altLang="zh-CN" dirty="0"/>
              <a:t> (list) are considered part of the ledger</a:t>
            </a:r>
          </a:p>
          <a:p>
            <a:pPr lvl="2"/>
            <a:r>
              <a:rPr lang="en-AU" altLang="zh-CN" dirty="0"/>
              <a:t>Used for operating blockchain and determining consensus </a:t>
            </a:r>
          </a:p>
          <a:p>
            <a:pPr marL="342900" lvl="1" indent="0">
              <a:buNone/>
            </a:pPr>
            <a:r>
              <a:rPr lang="en-AU" altLang="zh-CN" dirty="0">
                <a:sym typeface="Wingdings" panose="05000000000000000000" pitchFamily="2" charset="2"/>
              </a:rPr>
              <a:t> </a:t>
            </a:r>
            <a:r>
              <a:rPr lang="en-AU" altLang="zh-CN" dirty="0"/>
              <a:t>Blockchain is a list of blocks under the logical view from a user’s perspective</a:t>
            </a:r>
          </a:p>
          <a:p>
            <a:pPr lvl="1"/>
            <a:endParaRPr lang="en-AU" altLang="zh-CN" dirty="0"/>
          </a:p>
          <a:p>
            <a:endParaRPr lang="en-AU" altLang="zh-CN" dirty="0"/>
          </a:p>
          <a:p>
            <a:pPr lvl="1"/>
            <a:endParaRPr lang="en-AU" altLang="zh-CN" dirty="0"/>
          </a:p>
          <a:p>
            <a:endParaRPr lang="en-AU" altLang="zh-CN" dirty="0"/>
          </a:p>
          <a:p>
            <a:pPr lvl="1"/>
            <a:endParaRPr lang="en-US" i="1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FA940C-65A0-4405-837F-1862CBC1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Screen Shot 2018-12-13 at 15.18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107112"/>
            <a:ext cx="6755101" cy="23171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80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83118"/>
    </mc:Choice>
    <mc:Fallback xmlns="">
      <p:transition spd="slow" advTm="18311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2F66AFA-DCA5-403C-94A1-0720C9FC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Tree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AU" altLang="zh-CN" baseline="30000" dirty="0"/>
          </a:p>
          <a:p>
            <a:pPr lvl="2"/>
            <a:endParaRPr lang="en-AU" altLang="zh-CN" baseline="30000" dirty="0"/>
          </a:p>
          <a:p>
            <a:pPr lvl="2"/>
            <a:endParaRPr lang="en-AU" altLang="zh-CN" baseline="3000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0A2814-A473-4C83-AFE4-068F3CB76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21</a:t>
            </a:fld>
            <a:endParaRPr lang="en-US"/>
          </a:p>
        </p:txBody>
      </p:sp>
      <p:pic>
        <p:nvPicPr>
          <p:cNvPr id="21" name="Picture 20" descr="Screen Shot 2017-07-17 at 11.51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1" y="2975292"/>
            <a:ext cx="2730722" cy="15375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77193" y="3748063"/>
            <a:ext cx="1117864" cy="105690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ctr"/>
            <a:r>
              <a:rPr lang="en-US" sz="2400" b="1" baseline="30000" dirty="0" err="1"/>
              <a:t>Bitcoin</a:t>
            </a:r>
            <a:r>
              <a:rPr lang="en-US" sz="2400" b="1" baseline="30000" dirty="0"/>
              <a:t> </a:t>
            </a:r>
          </a:p>
          <a:p>
            <a:pPr algn="ctr"/>
            <a:endParaRPr lang="en-US" sz="2400" b="1" baseline="30000" dirty="0"/>
          </a:p>
          <a:p>
            <a:pPr algn="ctr"/>
            <a:endParaRPr lang="en-US" sz="2400" b="1" baseline="30000" dirty="0"/>
          </a:p>
          <a:p>
            <a:pPr algn="ctr"/>
            <a:r>
              <a:rPr lang="en-US" sz="2400" b="1" baseline="30000" dirty="0" err="1"/>
              <a:t>Ethereum</a:t>
            </a:r>
            <a:endParaRPr lang="en-US" sz="2400" b="1" baseline="30000" dirty="0"/>
          </a:p>
        </p:txBody>
      </p:sp>
      <p:sp>
        <p:nvSpPr>
          <p:cNvPr id="23" name="Left Arrow 22"/>
          <p:cNvSpPr/>
          <p:nvPr/>
        </p:nvSpPr>
        <p:spPr>
          <a:xfrm>
            <a:off x="3289571" y="3728572"/>
            <a:ext cx="486054" cy="24002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US" baseline="30000"/>
          </a:p>
        </p:txBody>
      </p:sp>
      <p:sp>
        <p:nvSpPr>
          <p:cNvPr id="24" name="Left Arrow 23"/>
          <p:cNvSpPr/>
          <p:nvPr/>
        </p:nvSpPr>
        <p:spPr>
          <a:xfrm rot="10800000">
            <a:off x="4838376" y="4475754"/>
            <a:ext cx="486054" cy="24002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US" baseline="30000"/>
          </a:p>
        </p:txBody>
      </p:sp>
      <p:sp>
        <p:nvSpPr>
          <p:cNvPr id="25" name="TextBox 24"/>
          <p:cNvSpPr txBox="1"/>
          <p:nvPr/>
        </p:nvSpPr>
        <p:spPr>
          <a:xfrm>
            <a:off x="1352347" y="4520572"/>
            <a:ext cx="1080120" cy="26694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sz="1900" b="1" baseline="30000" dirty="0"/>
              <a:t>Longest chain</a:t>
            </a:r>
          </a:p>
        </p:txBody>
      </p:sp>
      <p:pic>
        <p:nvPicPr>
          <p:cNvPr id="27" name="Picture 26" descr="ETHEREUM_NAV-BA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0" y="362076"/>
            <a:ext cx="2293447" cy="583728"/>
          </a:xfrm>
          <a:prstGeom prst="rect">
            <a:avLst/>
          </a:prstGeom>
        </p:spPr>
      </p:pic>
      <p:sp>
        <p:nvSpPr>
          <p:cNvPr id="28" name="Content Placeholder 3"/>
          <p:cNvSpPr txBox="1">
            <a:spLocks/>
          </p:cNvSpPr>
          <p:nvPr/>
        </p:nvSpPr>
        <p:spPr>
          <a:xfrm>
            <a:off x="648000" y="1158863"/>
            <a:ext cx="7737878" cy="1863737"/>
          </a:xfrm>
          <a:prstGeom prst="rect">
            <a:avLst/>
          </a:prstGeom>
        </p:spPr>
        <p:txBody>
          <a:bodyPr vert="horz" lIns="71323" tIns="35662" rIns="71323" bIns="35662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9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AU" altLang="zh-CN" dirty="0"/>
              <a:t>Orphan/uncle/stale blocks</a:t>
            </a:r>
          </a:p>
          <a:p>
            <a:pPr marL="228600" lvl="1" indent="-228600">
              <a:lnSpc>
                <a:spcPct val="140000"/>
              </a:lnSpc>
              <a:spcBef>
                <a:spcPts val="0"/>
              </a:spcBef>
            </a:pPr>
            <a:r>
              <a:rPr lang="en-AU" altLang="zh-CN" dirty="0"/>
              <a:t>Two nodes find a block at same time</a:t>
            </a:r>
          </a:p>
          <a:p>
            <a:pPr marL="228600" lvl="1" indent="-228600">
              <a:lnSpc>
                <a:spcPct val="140000"/>
              </a:lnSpc>
              <a:spcBef>
                <a:spcPts val="0"/>
              </a:spcBef>
            </a:pPr>
            <a:r>
              <a:rPr lang="en-AU" altLang="zh-CN" dirty="0"/>
              <a:t>Propagated, verified, but eventually being cast off</a:t>
            </a:r>
          </a:p>
          <a:p>
            <a:pPr marL="685800" lvl="2" indent="-228600">
              <a:lnSpc>
                <a:spcPct val="140000"/>
              </a:lnSpc>
              <a:spcBef>
                <a:spcPts val="0"/>
              </a:spcBef>
            </a:pPr>
            <a:r>
              <a:rPr lang="en-AU" altLang="zh-CN" dirty="0"/>
              <a:t>Content “forgotten”, i.e., transactions in stale blocks “have not happened”</a:t>
            </a:r>
          </a:p>
          <a:p>
            <a:pPr marL="228600" lvl="1" indent="-228600">
              <a:lnSpc>
                <a:spcPct val="140000"/>
              </a:lnSpc>
              <a:spcBef>
                <a:spcPts val="0"/>
              </a:spcBef>
            </a:pPr>
            <a:r>
              <a:rPr lang="en-AU" altLang="zh-CN" dirty="0"/>
              <a:t>Shorter inter-block time suffer from a higher number of stale blocks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AU" altLang="zh-CN" dirty="0"/>
              <a:t>Ghost (Greedy Heaviest-Observed Sub-Tree)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AU" altLang="zh-CN" dirty="0"/>
              <a:t>Add stale blocks (uncles) into calculation of cumulative difficulty</a:t>
            </a:r>
          </a:p>
          <a:p>
            <a:pPr marL="0" indent="0">
              <a:buNone/>
            </a:pPr>
            <a:endParaRPr lang="en-AU" altLang="zh-CN" dirty="0"/>
          </a:p>
          <a:p>
            <a:pPr lvl="1"/>
            <a:endParaRPr lang="en-US" i="1" dirty="0"/>
          </a:p>
        </p:txBody>
      </p:sp>
      <p:sp>
        <p:nvSpPr>
          <p:cNvPr id="4" name="Rounded Rectangle 3"/>
          <p:cNvSpPr/>
          <p:nvPr/>
        </p:nvSpPr>
        <p:spPr>
          <a:xfrm>
            <a:off x="4631036" y="1115679"/>
            <a:ext cx="3936964" cy="6927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Bitcoin</a:t>
            </a:r>
            <a:endParaRPr lang="en-US" b="1" dirty="0"/>
          </a:p>
          <a:p>
            <a:pPr marL="92075" indent="-92075">
              <a:buFont typeface="Arial"/>
              <a:buChar char="•"/>
            </a:pPr>
            <a:r>
              <a:rPr lang="en-US" dirty="0"/>
              <a:t>Block interval time: 10 minutes </a:t>
            </a:r>
          </a:p>
          <a:p>
            <a:pPr marL="92075" indent="-92075">
              <a:buFont typeface="Arial"/>
              <a:buChar char="•"/>
            </a:pPr>
            <a:r>
              <a:rPr lang="en-US" dirty="0"/>
              <a:t>Block propagation (50% of the network): ~12 s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61AC7B1-15DC-49E5-9D6F-D131D2296D44}"/>
              </a:ext>
            </a:extLst>
          </p:cNvPr>
          <p:cNvGrpSpPr/>
          <p:nvPr/>
        </p:nvGrpSpPr>
        <p:grpSpPr>
          <a:xfrm>
            <a:off x="5341442" y="2909917"/>
            <a:ext cx="2334430" cy="2476420"/>
            <a:chOff x="5341442" y="2909917"/>
            <a:chExt cx="2334430" cy="2476420"/>
          </a:xfrm>
        </p:grpSpPr>
        <p:pic>
          <p:nvPicPr>
            <p:cNvPr id="20" name="Picture 19" descr="Screen Shot 2017-07-17 at 11.51.1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442" y="2909917"/>
              <a:ext cx="2334430" cy="232135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902946" y="5119391"/>
              <a:ext cx="1583920" cy="266946"/>
            </a:xfrm>
            <a:prstGeom prst="rect">
              <a:avLst/>
            </a:prstGeom>
            <a:noFill/>
          </p:spPr>
          <p:txBody>
            <a:bodyPr wrap="square" lIns="71323" tIns="35662" rIns="71323" bIns="35662" rtlCol="0">
              <a:spAutoFit/>
            </a:bodyPr>
            <a:lstStyle/>
            <a:p>
              <a:pPr algn="ctr"/>
              <a:r>
                <a:rPr lang="en-US" sz="1900" b="1" baseline="30000" dirty="0"/>
                <a:t>Heaviest tree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8BB8A39-C062-4405-838E-21D2E83B0545}"/>
                </a:ext>
              </a:extLst>
            </p:cNvPr>
            <p:cNvSpPr/>
            <p:nvPr/>
          </p:nvSpPr>
          <p:spPr>
            <a:xfrm rot="18822878">
              <a:off x="6662310" y="4395565"/>
              <a:ext cx="45719" cy="102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F6B871E-EF3E-4B7F-B1FA-8545C80BB85C}"/>
                </a:ext>
              </a:extLst>
            </p:cNvPr>
            <p:cNvSpPr/>
            <p:nvPr/>
          </p:nvSpPr>
          <p:spPr>
            <a:xfrm rot="18822878">
              <a:off x="6732215" y="4315689"/>
              <a:ext cx="45719" cy="102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814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Graph: </a:t>
            </a:r>
            <a:r>
              <a:rPr lang="en-US" dirty="0"/>
              <a:t>Global DAG of Blocks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648000" y="3495040"/>
            <a:ext cx="7920000" cy="1646876"/>
          </a:xfrm>
        </p:spPr>
        <p:txBody>
          <a:bodyPr>
            <a:normAutofit/>
          </a:bodyPr>
          <a:lstStyle/>
          <a:p>
            <a:r>
              <a:rPr lang="en-AU" altLang="zh-CN" dirty="0"/>
              <a:t>Global directed acyclic graph (DAG) of blocks</a:t>
            </a:r>
          </a:p>
          <a:p>
            <a:pPr lvl="1"/>
            <a:r>
              <a:rPr lang="en-AU" altLang="zh-CN" dirty="0" err="1"/>
              <a:t>Hashgraph</a:t>
            </a:r>
            <a:endParaRPr lang="en-AU" altLang="zh-CN" dirty="0"/>
          </a:p>
          <a:p>
            <a:pPr lvl="1"/>
            <a:r>
              <a:rPr lang="en-AU" altLang="zh-CN" dirty="0"/>
              <a:t>Logical view of transactions is based on a DAG of blocks</a:t>
            </a:r>
          </a:p>
          <a:p>
            <a:pPr lvl="2"/>
            <a:r>
              <a:rPr lang="en-AU" altLang="zh-CN" dirty="0"/>
              <a:t>Rather than a list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28A6A-05AE-4271-B992-FEAD8C55B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 descr="Screen Shot 2018-12-13 at 15.18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107112"/>
            <a:ext cx="6755101" cy="23171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28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83118"/>
    </mc:Choice>
    <mc:Fallback xmlns="">
      <p:transition spd="slow" advTm="18311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Graph: </a:t>
            </a:r>
            <a:r>
              <a:rPr lang="en-US" dirty="0"/>
              <a:t>Global DAG of Transactions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B87B0D8-1D01-498F-B3D7-1F00D63D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Blockchain_And_Tangl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23"/>
          <a:stretch/>
        </p:blipFill>
        <p:spPr>
          <a:xfrm>
            <a:off x="1007181" y="1224897"/>
            <a:ext cx="2485110" cy="214762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86085"/>
              </p:ext>
            </p:extLst>
          </p:nvPr>
        </p:nvGraphicFramePr>
        <p:xfrm>
          <a:off x="1337891" y="3792483"/>
          <a:ext cx="6096000" cy="1244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0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Blockchain (</a:t>
                      </a:r>
                      <a:r>
                        <a:rPr lang="en-US" dirty="0" err="1"/>
                        <a:t>Bitcoin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IoTA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Byzantine Fault Tolerance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51% (precisely: 50% -1; actually: lower)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 1/3 %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Confirmation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~60 min (6-Confirmation)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 descr="Blockchain_And_Tangl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7"/>
          <a:stretch/>
        </p:blipFill>
        <p:spPr>
          <a:xfrm>
            <a:off x="3065333" y="1234399"/>
            <a:ext cx="5442839" cy="21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49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Screen Shot 2018-12-13 at 15.18.51.png">
            <a:extLst>
              <a:ext uri="{FF2B5EF4-FFF2-40B4-BE49-F238E27FC236}">
                <a16:creationId xmlns:a16="http://schemas.microsoft.com/office/drawing/2014/main" id="{C326E191-483A-42A7-BB5B-BB724DC01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142672"/>
            <a:ext cx="6755101" cy="2317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Tradeoff</a:t>
            </a:r>
            <a:r>
              <a:rPr lang="en-AU" dirty="0"/>
              <a:t> Overview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648000" y="3672840"/>
            <a:ext cx="7920000" cy="1469076"/>
          </a:xfrm>
        </p:spPr>
        <p:txBody>
          <a:bodyPr>
            <a:normAutofit/>
          </a:bodyPr>
          <a:lstStyle/>
          <a:p>
            <a:r>
              <a:rPr lang="en-AU" altLang="zh-CN" dirty="0"/>
              <a:t>Multiple small ledgers shared between parties of interest</a:t>
            </a:r>
          </a:p>
          <a:p>
            <a:pPr lvl="1"/>
            <a:r>
              <a:rPr lang="en-AU" altLang="zh-CN" dirty="0" err="1"/>
              <a:t>Hyperledger</a:t>
            </a:r>
            <a:r>
              <a:rPr lang="en-AU" altLang="zh-CN" dirty="0"/>
              <a:t> Fabric, </a:t>
            </a:r>
            <a:r>
              <a:rPr lang="en-AU" altLang="zh-CN" dirty="0" err="1"/>
              <a:t>Corda</a:t>
            </a:r>
            <a:endParaRPr lang="en-AU" altLang="zh-CN" dirty="0"/>
          </a:p>
          <a:p>
            <a:pPr lvl="1"/>
            <a:r>
              <a:rPr lang="en-AU" altLang="zh-CN" dirty="0"/>
              <a:t>Parties of interest are authorized to view the transactions recorded in specific ledgers</a:t>
            </a:r>
          </a:p>
          <a:p>
            <a:pPr lvl="1"/>
            <a:endParaRPr lang="en-AU" altLang="zh-CN" dirty="0"/>
          </a:p>
          <a:p>
            <a:endParaRPr lang="en-AU" altLang="zh-CN" dirty="0"/>
          </a:p>
          <a:p>
            <a:pPr lvl="1"/>
            <a:endParaRPr lang="en-US" i="1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694E07-209A-48C4-BEB6-E566ABC83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24</a:t>
            </a:fld>
            <a:endParaRPr lang="en-US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782320" y="3041151"/>
            <a:ext cx="8021815" cy="20913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92224" y="2506895"/>
            <a:ext cx="1609160" cy="50290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ctr"/>
            <a:r>
              <a:rPr lang="en-US" dirty="0"/>
              <a:t>Single global transaction history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2224" y="3044861"/>
            <a:ext cx="1609160" cy="50290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ctr"/>
            <a:r>
              <a:rPr lang="en-US" dirty="0"/>
              <a:t>Multiple small ledgers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0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83118"/>
    </mc:Choice>
    <mc:Fallback xmlns="">
      <p:transition spd="slow" advTm="18311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Peer-to-Peer Ledger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altLang="zh-CN" dirty="0"/>
              <a:t>Hyperledger Fabric</a:t>
            </a:r>
          </a:p>
          <a:p>
            <a:pPr lvl="1"/>
            <a:r>
              <a:rPr lang="en-AU" altLang="zh-CN" dirty="0"/>
              <a:t>A collection of small </a:t>
            </a:r>
            <a:br>
              <a:rPr lang="en-AU" altLang="zh-CN" dirty="0"/>
            </a:br>
            <a:r>
              <a:rPr lang="en-AU" altLang="zh-CN" dirty="0"/>
              <a:t>ledgers </a:t>
            </a:r>
          </a:p>
          <a:p>
            <a:pPr lvl="2"/>
            <a:r>
              <a:rPr lang="en-AU" altLang="zh-CN" dirty="0"/>
              <a:t>Channels (C1, C2)</a:t>
            </a:r>
          </a:p>
          <a:p>
            <a:pPr lvl="1"/>
            <a:r>
              <a:rPr lang="en-AU" altLang="zh-CN" dirty="0"/>
              <a:t>More rigid Tx</a:t>
            </a:r>
            <a:br>
              <a:rPr lang="en-AU" altLang="zh-CN" dirty="0"/>
            </a:br>
            <a:r>
              <a:rPr lang="en-AU" altLang="zh-CN" dirty="0"/>
              <a:t>distribution policy</a:t>
            </a:r>
          </a:p>
          <a:p>
            <a:pPr lvl="2"/>
            <a:r>
              <a:rPr lang="en-AU" altLang="zh-CN" dirty="0"/>
              <a:t>Isolating transactions</a:t>
            </a:r>
            <a:br>
              <a:rPr lang="en-AU" altLang="zh-CN" dirty="0"/>
            </a:br>
            <a:r>
              <a:rPr lang="en-AU" altLang="zh-CN" dirty="0"/>
              <a:t> within the channels </a:t>
            </a:r>
            <a:br>
              <a:rPr lang="en-AU" altLang="zh-CN" dirty="0"/>
            </a:br>
            <a:endParaRPr lang="en-AU" altLang="zh-CN" dirty="0"/>
          </a:p>
          <a:p>
            <a:r>
              <a:rPr lang="en-AU" altLang="zh-CN" dirty="0"/>
              <a:t>Corda</a:t>
            </a:r>
          </a:p>
          <a:p>
            <a:pPr lvl="1"/>
            <a:r>
              <a:rPr lang="en-AU" altLang="zh-CN" dirty="0"/>
              <a:t>Abstract logic view is a global graph of transaction</a:t>
            </a:r>
          </a:p>
          <a:p>
            <a:pPr lvl="2"/>
            <a:r>
              <a:rPr lang="en-AU" altLang="zh-CN" dirty="0"/>
              <a:t>Most parties see a collection of small ledgers, shared with other business contacts</a:t>
            </a:r>
          </a:p>
          <a:p>
            <a:pPr lvl="1"/>
            <a:r>
              <a:rPr lang="en-AU" altLang="zh-CN" dirty="0"/>
              <a:t>Notaries are used to further limit transaction distribution</a:t>
            </a:r>
          </a:p>
          <a:p>
            <a:pPr lvl="2"/>
            <a:r>
              <a:rPr lang="en-AU" altLang="zh-CN" dirty="0"/>
              <a:t>Special agents</a:t>
            </a:r>
          </a:p>
          <a:p>
            <a:pPr lvl="2"/>
            <a:r>
              <a:rPr lang="en-AU" altLang="zh-CN" dirty="0"/>
              <a:t>Attest to the integrity of unseen parts of the transaction graph</a:t>
            </a:r>
          </a:p>
          <a:p>
            <a:pPr lvl="1"/>
            <a:endParaRPr lang="en-AU" altLang="zh-CN" dirty="0"/>
          </a:p>
          <a:p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CB4A297-0BBC-4DE4-B427-50E2A9706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 descr="hyperledger_chan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40" y="1225230"/>
            <a:ext cx="5434108" cy="248078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09739" y="3048777"/>
            <a:ext cx="2252995" cy="2508033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>
            <a:lvl1pPr marL="178308" indent="-178308" algn="l" defTabSz="713232" rtl="0" eaLnBrk="1" latinLnBrk="0" hangingPunct="1">
              <a:lnSpc>
                <a:spcPct val="90000"/>
              </a:lnSpc>
              <a:spcBef>
                <a:spcPts val="7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026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4642" indent="-217932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2668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0694" indent="-208026" algn="l" defTabSz="713232" rtl="0" eaLnBrk="1" latinLnBrk="0" hangingPunct="1">
              <a:lnSpc>
                <a:spcPct val="90000"/>
              </a:lnSpc>
              <a:spcBef>
                <a:spcPts val="39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1388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004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4620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1236" indent="-178308" algn="l" defTabSz="713232" rtl="0" eaLnBrk="1" latinLnBrk="0" hangingPunct="1">
              <a:lnSpc>
                <a:spcPct val="90000"/>
              </a:lnSpc>
              <a:spcBef>
                <a:spcPts val="39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CN" dirty="0"/>
          </a:p>
        </p:txBody>
      </p:sp>
      <p:pic>
        <p:nvPicPr>
          <p:cNvPr id="8" name="Picture 7" descr="corda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16" y="4509029"/>
            <a:ext cx="1236184" cy="5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9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58669" y="2345477"/>
            <a:ext cx="5143500" cy="3246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800" b="1" dirty="0"/>
              <a:t>Taxonomy Dimensions</a:t>
            </a:r>
            <a:endParaRPr lang="en-AU" b="1" dirty="0"/>
          </a:p>
          <a:p>
            <a:r>
              <a:rPr lang="en-US" sz="2000" dirty="0"/>
              <a:t>(De)centralization</a:t>
            </a:r>
          </a:p>
          <a:p>
            <a:r>
              <a:rPr lang="en-US" sz="2000" dirty="0"/>
              <a:t>Deployment</a:t>
            </a:r>
          </a:p>
          <a:p>
            <a:r>
              <a:rPr lang="en-US" sz="2000" dirty="0"/>
              <a:t>Ledger Structure</a:t>
            </a:r>
          </a:p>
          <a:p>
            <a:r>
              <a:rPr lang="en-US" sz="2000" b="1" dirty="0"/>
              <a:t>Consensus Protocol</a:t>
            </a:r>
          </a:p>
          <a:p>
            <a:r>
              <a:rPr lang="en-US" sz="2000" dirty="0"/>
              <a:t>Block Configuration and Data Structure</a:t>
            </a:r>
          </a:p>
          <a:p>
            <a:r>
              <a:rPr lang="en-US" sz="2000" dirty="0"/>
              <a:t>Auxiliary Blockchain</a:t>
            </a:r>
          </a:p>
          <a:p>
            <a:r>
              <a:rPr lang="en-US" sz="2000" dirty="0"/>
              <a:t>Anonymity</a:t>
            </a:r>
          </a:p>
          <a:p>
            <a:r>
              <a:rPr lang="en-US" sz="2000" dirty="0"/>
              <a:t>Incentive System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34150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Consensus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1295999"/>
            <a:ext cx="3521261" cy="3845917"/>
          </a:xfrm>
        </p:spPr>
        <p:txBody>
          <a:bodyPr/>
          <a:lstStyle/>
          <a:p>
            <a:r>
              <a:rPr lang="en-US" dirty="0"/>
              <a:t>Miners generate new blocks</a:t>
            </a:r>
          </a:p>
          <a:p>
            <a:r>
              <a:rPr lang="en-US" dirty="0"/>
              <a:t>Miners propagate the blocks to the peers in the blockchain network</a:t>
            </a:r>
          </a:p>
          <a:p>
            <a:r>
              <a:rPr lang="en-US" dirty="0"/>
              <a:t>Miners may encounter different competing new blocks</a:t>
            </a:r>
          </a:p>
          <a:p>
            <a:r>
              <a:rPr lang="en-US" dirty="0"/>
              <a:t>Miners resolve this using consensus mechanism</a:t>
            </a:r>
          </a:p>
          <a:p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73D8725-ACA4-4E59-8C75-DEF2FB991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27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277273" y="2298147"/>
            <a:ext cx="810090" cy="745567"/>
            <a:chOff x="3347864" y="1347614"/>
            <a:chExt cx="1080120" cy="894680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7864" y="1347614"/>
              <a:ext cx="864096" cy="864096"/>
            </a:xfrm>
            <a:prstGeom prst="rect">
              <a:avLst/>
            </a:prstGeom>
          </p:spPr>
        </p:pic>
        <p:sp>
          <p:nvSpPr>
            <p:cNvPr id="60" name="Cube 59"/>
            <p:cNvSpPr/>
            <p:nvPr/>
          </p:nvSpPr>
          <p:spPr>
            <a:xfrm>
              <a:off x="3635896" y="2026270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be 60"/>
            <p:cNvSpPr/>
            <p:nvPr/>
          </p:nvSpPr>
          <p:spPr>
            <a:xfrm>
              <a:off x="3923928" y="2026270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>
              <a:off x="4211960" y="2026270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ube 62"/>
            <p:cNvSpPr/>
            <p:nvPr/>
          </p:nvSpPr>
          <p:spPr>
            <a:xfrm>
              <a:off x="3851920" y="1738238"/>
              <a:ext cx="216024" cy="216024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1" idx="1"/>
              <a:endCxn id="63" idx="3"/>
            </p:cNvCxnSpPr>
            <p:nvPr/>
          </p:nvCxnSpPr>
          <p:spPr>
            <a:xfrm flipH="1" flipV="1">
              <a:off x="3932929" y="1954262"/>
              <a:ext cx="72008" cy="12601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0" idx="4"/>
              <a:endCxn id="61" idx="2"/>
            </p:cNvCxnSpPr>
            <p:nvPr/>
          </p:nvCxnSpPr>
          <p:spPr>
            <a:xfrm>
              <a:off x="3797914" y="2161285"/>
              <a:ext cx="126014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4"/>
              <a:endCxn id="62" idx="2"/>
            </p:cNvCxnSpPr>
            <p:nvPr/>
          </p:nvCxnSpPr>
          <p:spPr>
            <a:xfrm>
              <a:off x="4085946" y="2161285"/>
              <a:ext cx="126014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71339" y="4218361"/>
            <a:ext cx="810090" cy="745567"/>
            <a:chOff x="4139952" y="3651870"/>
            <a:chExt cx="1080120" cy="89468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9952" y="3651870"/>
              <a:ext cx="864096" cy="864096"/>
            </a:xfrm>
            <a:prstGeom prst="rect">
              <a:avLst/>
            </a:prstGeom>
          </p:spPr>
        </p:pic>
        <p:sp>
          <p:nvSpPr>
            <p:cNvPr id="69" name="Cube 68"/>
            <p:cNvSpPr/>
            <p:nvPr/>
          </p:nvSpPr>
          <p:spPr>
            <a:xfrm>
              <a:off x="4427984" y="4330526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ube 69"/>
            <p:cNvSpPr/>
            <p:nvPr/>
          </p:nvSpPr>
          <p:spPr>
            <a:xfrm>
              <a:off x="4716016" y="4330526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ube 70"/>
            <p:cNvSpPr/>
            <p:nvPr/>
          </p:nvSpPr>
          <p:spPr>
            <a:xfrm>
              <a:off x="5004048" y="4330526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be 71"/>
            <p:cNvSpPr/>
            <p:nvPr/>
          </p:nvSpPr>
          <p:spPr>
            <a:xfrm>
              <a:off x="4644008" y="4042494"/>
              <a:ext cx="216024" cy="216024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70" idx="1"/>
              <a:endCxn id="72" idx="3"/>
            </p:cNvCxnSpPr>
            <p:nvPr/>
          </p:nvCxnSpPr>
          <p:spPr>
            <a:xfrm flipH="1" flipV="1">
              <a:off x="4725017" y="4258518"/>
              <a:ext cx="72008" cy="12601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9" idx="4"/>
              <a:endCxn id="70" idx="2"/>
            </p:cNvCxnSpPr>
            <p:nvPr/>
          </p:nvCxnSpPr>
          <p:spPr>
            <a:xfrm>
              <a:off x="4590002" y="4465541"/>
              <a:ext cx="126014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0" idx="4"/>
              <a:endCxn id="71" idx="2"/>
            </p:cNvCxnSpPr>
            <p:nvPr/>
          </p:nvCxnSpPr>
          <p:spPr>
            <a:xfrm>
              <a:off x="4878034" y="4465541"/>
              <a:ext cx="126014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139591" y="4218361"/>
            <a:ext cx="810090" cy="745567"/>
            <a:chOff x="7164288" y="3651870"/>
            <a:chExt cx="1080120" cy="89468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4288" y="3651870"/>
              <a:ext cx="864096" cy="864096"/>
            </a:xfrm>
            <a:prstGeom prst="rect">
              <a:avLst/>
            </a:prstGeom>
          </p:spPr>
        </p:pic>
        <p:sp>
          <p:nvSpPr>
            <p:cNvPr id="78" name="Cube 77"/>
            <p:cNvSpPr/>
            <p:nvPr/>
          </p:nvSpPr>
          <p:spPr>
            <a:xfrm>
              <a:off x="7452320" y="4330526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be 78"/>
            <p:cNvSpPr/>
            <p:nvPr/>
          </p:nvSpPr>
          <p:spPr>
            <a:xfrm>
              <a:off x="7740352" y="4330526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be 79"/>
            <p:cNvSpPr/>
            <p:nvPr/>
          </p:nvSpPr>
          <p:spPr>
            <a:xfrm>
              <a:off x="8028384" y="4330526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ube 80"/>
            <p:cNvSpPr/>
            <p:nvPr/>
          </p:nvSpPr>
          <p:spPr>
            <a:xfrm>
              <a:off x="7668344" y="4042494"/>
              <a:ext cx="216024" cy="216024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stCxn id="79" idx="1"/>
              <a:endCxn id="81" idx="3"/>
            </p:cNvCxnSpPr>
            <p:nvPr/>
          </p:nvCxnSpPr>
          <p:spPr>
            <a:xfrm flipH="1" flipV="1">
              <a:off x="7749353" y="4258518"/>
              <a:ext cx="72008" cy="12601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8" idx="4"/>
              <a:endCxn id="79" idx="2"/>
            </p:cNvCxnSpPr>
            <p:nvPr/>
          </p:nvCxnSpPr>
          <p:spPr>
            <a:xfrm>
              <a:off x="7614338" y="4465541"/>
              <a:ext cx="126014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9" idx="4"/>
              <a:endCxn id="80" idx="2"/>
            </p:cNvCxnSpPr>
            <p:nvPr/>
          </p:nvCxnSpPr>
          <p:spPr>
            <a:xfrm>
              <a:off x="7902370" y="4465541"/>
              <a:ext cx="126014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787663" y="2238141"/>
            <a:ext cx="810090" cy="745567"/>
            <a:chOff x="8028384" y="1275606"/>
            <a:chExt cx="1080120" cy="89468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8384" y="1275606"/>
              <a:ext cx="864096" cy="864096"/>
            </a:xfrm>
            <a:prstGeom prst="rect">
              <a:avLst/>
            </a:prstGeom>
          </p:spPr>
        </p:pic>
        <p:sp>
          <p:nvSpPr>
            <p:cNvPr id="87" name="Cube 86"/>
            <p:cNvSpPr/>
            <p:nvPr/>
          </p:nvSpPr>
          <p:spPr>
            <a:xfrm>
              <a:off x="8316416" y="1954262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ube 87"/>
            <p:cNvSpPr/>
            <p:nvPr/>
          </p:nvSpPr>
          <p:spPr>
            <a:xfrm>
              <a:off x="8604448" y="1954262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ube 88"/>
            <p:cNvSpPr/>
            <p:nvPr/>
          </p:nvSpPr>
          <p:spPr>
            <a:xfrm>
              <a:off x="8892480" y="1954262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ube 89"/>
            <p:cNvSpPr/>
            <p:nvPr/>
          </p:nvSpPr>
          <p:spPr>
            <a:xfrm>
              <a:off x="8532440" y="1666230"/>
              <a:ext cx="216024" cy="216024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>
              <a:stCxn id="88" idx="1"/>
              <a:endCxn id="90" idx="3"/>
            </p:cNvCxnSpPr>
            <p:nvPr/>
          </p:nvCxnSpPr>
          <p:spPr>
            <a:xfrm flipH="1" flipV="1">
              <a:off x="8613449" y="1882254"/>
              <a:ext cx="72008" cy="12601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7" idx="4"/>
              <a:endCxn id="88" idx="2"/>
            </p:cNvCxnSpPr>
            <p:nvPr/>
          </p:nvCxnSpPr>
          <p:spPr>
            <a:xfrm>
              <a:off x="8478434" y="2089277"/>
              <a:ext cx="126014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8" idx="4"/>
              <a:endCxn id="89" idx="2"/>
            </p:cNvCxnSpPr>
            <p:nvPr/>
          </p:nvCxnSpPr>
          <p:spPr>
            <a:xfrm>
              <a:off x="8766466" y="2089277"/>
              <a:ext cx="126014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/>
          <p:cNvCxnSpPr>
            <a:endCxn id="77" idx="1"/>
          </p:cNvCxnSpPr>
          <p:nvPr/>
        </p:nvCxnSpPr>
        <p:spPr>
          <a:xfrm>
            <a:off x="4655315" y="3138241"/>
            <a:ext cx="2484276" cy="144016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8" idx="3"/>
            <a:endCxn id="77" idx="1"/>
          </p:cNvCxnSpPr>
          <p:nvPr/>
        </p:nvCxnSpPr>
        <p:spPr>
          <a:xfrm>
            <a:off x="5519411" y="4578401"/>
            <a:ext cx="1620180" cy="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625645" y="3018227"/>
            <a:ext cx="324036" cy="1140127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03" idx="3"/>
          </p:cNvCxnSpPr>
          <p:nvPr/>
        </p:nvCxnSpPr>
        <p:spPr>
          <a:xfrm>
            <a:off x="6815555" y="1698081"/>
            <a:ext cx="1080120" cy="54006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03" idx="1"/>
          </p:cNvCxnSpPr>
          <p:nvPr/>
        </p:nvCxnSpPr>
        <p:spPr>
          <a:xfrm flipH="1">
            <a:off x="4925345" y="1698081"/>
            <a:ext cx="1242138" cy="780087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68" idx="0"/>
          </p:cNvCxnSpPr>
          <p:nvPr/>
        </p:nvCxnSpPr>
        <p:spPr>
          <a:xfrm>
            <a:off x="4655315" y="3138241"/>
            <a:ext cx="540060" cy="108012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03" idx="1"/>
            <a:endCxn id="68" idx="0"/>
          </p:cNvCxnSpPr>
          <p:nvPr/>
        </p:nvCxnSpPr>
        <p:spPr>
          <a:xfrm flipH="1">
            <a:off x="5195375" y="1698081"/>
            <a:ext cx="972108" cy="252028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3" idx="3"/>
          </p:cNvCxnSpPr>
          <p:nvPr/>
        </p:nvCxnSpPr>
        <p:spPr>
          <a:xfrm>
            <a:off x="6815555" y="1698081"/>
            <a:ext cx="810090" cy="2460273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167483" y="1338041"/>
            <a:ext cx="810090" cy="745567"/>
            <a:chOff x="5868144" y="195486"/>
            <a:chExt cx="1080120" cy="894680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8144" y="195486"/>
              <a:ext cx="864096" cy="864096"/>
            </a:xfrm>
            <a:prstGeom prst="rect">
              <a:avLst/>
            </a:prstGeom>
          </p:spPr>
        </p:pic>
        <p:sp>
          <p:nvSpPr>
            <p:cNvPr id="104" name="Cube 103"/>
            <p:cNvSpPr/>
            <p:nvPr/>
          </p:nvSpPr>
          <p:spPr>
            <a:xfrm>
              <a:off x="6156176" y="874142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ube 104"/>
            <p:cNvSpPr/>
            <p:nvPr/>
          </p:nvSpPr>
          <p:spPr>
            <a:xfrm>
              <a:off x="6444208" y="874142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Cube 105"/>
            <p:cNvSpPr/>
            <p:nvPr/>
          </p:nvSpPr>
          <p:spPr>
            <a:xfrm>
              <a:off x="6732240" y="874142"/>
              <a:ext cx="216024" cy="21602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Cube 106"/>
            <p:cNvSpPr/>
            <p:nvPr/>
          </p:nvSpPr>
          <p:spPr>
            <a:xfrm>
              <a:off x="6372200" y="586110"/>
              <a:ext cx="216024" cy="216024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stCxn id="105" idx="1"/>
              <a:endCxn id="107" idx="3"/>
            </p:cNvCxnSpPr>
            <p:nvPr/>
          </p:nvCxnSpPr>
          <p:spPr>
            <a:xfrm flipH="1" flipV="1">
              <a:off x="6453209" y="802134"/>
              <a:ext cx="72008" cy="12601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4" idx="4"/>
              <a:endCxn id="105" idx="2"/>
            </p:cNvCxnSpPr>
            <p:nvPr/>
          </p:nvCxnSpPr>
          <p:spPr>
            <a:xfrm>
              <a:off x="6318194" y="1009157"/>
              <a:ext cx="126014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5" idx="4"/>
              <a:endCxn id="106" idx="2"/>
            </p:cNvCxnSpPr>
            <p:nvPr/>
          </p:nvCxnSpPr>
          <p:spPr>
            <a:xfrm>
              <a:off x="6606226" y="1009157"/>
              <a:ext cx="126014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/>
          <p:cNvCxnSpPr/>
          <p:nvPr/>
        </p:nvCxnSpPr>
        <p:spPr>
          <a:xfrm flipH="1">
            <a:off x="4925345" y="2238141"/>
            <a:ext cx="2970330" cy="240027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68" idx="3"/>
          </p:cNvCxnSpPr>
          <p:nvPr/>
        </p:nvCxnSpPr>
        <p:spPr>
          <a:xfrm flipH="1">
            <a:off x="5519411" y="3018228"/>
            <a:ext cx="2430270" cy="1560173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441" y="2778201"/>
            <a:ext cx="1322766" cy="694044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339" y="2598181"/>
            <a:ext cx="248298" cy="21962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555" y="1458054"/>
            <a:ext cx="248298" cy="219625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077" y="2538174"/>
            <a:ext cx="248298" cy="219625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669" y="4518394"/>
            <a:ext cx="248298" cy="21962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435" y="4698414"/>
            <a:ext cx="248298" cy="2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8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Tradeoff Overview</a:t>
            </a:r>
          </a:p>
        </p:txBody>
      </p:sp>
      <p:pic>
        <p:nvPicPr>
          <p:cNvPr id="5" name="Content Placeholder 4" descr="Screen Shot 2018-12-13 at 15.58.20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8000" y="1359431"/>
            <a:ext cx="7920038" cy="3494931"/>
          </a:xfr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71186B5-A3C6-43B9-BA0F-248F51786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28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12800" y="2357119"/>
            <a:ext cx="7683200" cy="1645921"/>
          </a:xfrm>
          <a:prstGeom prst="roundRect">
            <a:avLst/>
          </a:prstGeom>
          <a:noFill/>
          <a:ln w="28575" cmpd="sng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1323" tIns="35662" rIns="71323" bIns="35662"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A000AD-B2DC-4E72-9C07-26ADAA4BB4FD}"/>
              </a:ext>
            </a:extLst>
          </p:cNvPr>
          <p:cNvSpPr txBox="1"/>
          <p:nvPr/>
        </p:nvSpPr>
        <p:spPr>
          <a:xfrm>
            <a:off x="648000" y="4921451"/>
            <a:ext cx="227479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By now, more options exist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5EEB3A-A239-461F-9F34-954649DB3FC5}"/>
              </a:ext>
            </a:extLst>
          </p:cNvPr>
          <p:cNvSpPr txBox="1"/>
          <p:nvPr/>
        </p:nvSpPr>
        <p:spPr>
          <a:xfrm>
            <a:off x="2619828" y="1682776"/>
            <a:ext cx="27443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1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Proof-of-Work 1/2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FCE58D5F-D3A7-4951-AB74-85054A715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8000" y="1260466"/>
            <a:ext cx="5832648" cy="1388200"/>
          </a:xfrm>
          <a:prstGeom prst="rect">
            <a:avLst/>
          </a:prstGeom>
        </p:spPr>
        <p:txBody>
          <a:bodyPr vert="horz" lIns="71323" tIns="35662" rIns="71323" bIns="35662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TheSansB W3 Light" panose="020B0302050302020203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900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Nodes compete for right to create block</a:t>
            </a:r>
          </a:p>
          <a:p>
            <a:r>
              <a:rPr lang="en-US" dirty="0"/>
              <a:t>Solve a hash puzzle</a:t>
            </a:r>
          </a:p>
          <a:p>
            <a:pPr lvl="1"/>
            <a:r>
              <a:rPr lang="en-US" dirty="0"/>
              <a:t>Easy to verify, difficult to solve</a:t>
            </a:r>
          </a:p>
          <a:p>
            <a:pPr lvl="1"/>
            <a:r>
              <a:rPr lang="en-US" dirty="0"/>
              <a:t>Takes effectively random time, proportional to computational power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000" y="2738672"/>
            <a:ext cx="5832648" cy="280689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square" lIns="95095" tIns="47547" rIns="95095" bIns="47547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H(</a:t>
            </a:r>
            <a:r>
              <a:rPr lang="en-US" sz="1200" dirty="0">
                <a:solidFill>
                  <a:srgbClr val="FF0000"/>
                </a:solidFill>
                <a:latin typeface="Consolas"/>
                <a:cs typeface="Consolas"/>
              </a:rPr>
              <a:t>nonce</a:t>
            </a:r>
            <a:r>
              <a:rPr lang="en-US" sz="1200" dirty="0">
                <a:latin typeface="Consolas"/>
                <a:cs typeface="Consolas"/>
              </a:rPr>
              <a:t> || H() of previous block || </a:t>
            </a:r>
            <a:r>
              <a:rPr lang="en-US" sz="1200" dirty="0" err="1">
                <a:latin typeface="Consolas"/>
                <a:cs typeface="Consolas"/>
              </a:rPr>
              <a:t>Tx</a:t>
            </a:r>
            <a:r>
              <a:rPr lang="en-US" sz="1200" dirty="0">
                <a:latin typeface="Consolas"/>
                <a:cs typeface="Consolas"/>
              </a:rPr>
              <a:t> || </a:t>
            </a:r>
            <a:r>
              <a:rPr lang="mr-IN" sz="1200" dirty="0">
                <a:latin typeface="Consolas"/>
                <a:cs typeface="Consolas"/>
              </a:rPr>
              <a:t>…</a:t>
            </a:r>
            <a:r>
              <a:rPr lang="en-AU" sz="1200" dirty="0">
                <a:latin typeface="Consolas"/>
                <a:cs typeface="Consolas"/>
              </a:rPr>
              <a:t> || </a:t>
            </a:r>
            <a:r>
              <a:rPr lang="en-AU" sz="1200" dirty="0" err="1">
                <a:latin typeface="Consolas"/>
                <a:cs typeface="Consolas"/>
              </a:rPr>
              <a:t>Tx</a:t>
            </a:r>
            <a:r>
              <a:rPr lang="en-US" sz="1200" dirty="0">
                <a:latin typeface="Consolas"/>
                <a:cs typeface="Consolas"/>
              </a:rPr>
              <a:t>) is very small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000" y="3647704"/>
            <a:ext cx="1152128" cy="32003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5095" tIns="47547" rIns="95095" bIns="47547" rtlCol="0" anchor="ctr"/>
          <a:lstStyle/>
          <a:p>
            <a:pPr algn="ctr"/>
            <a:r>
              <a:rPr lang="en-US" dirty="0"/>
              <a:t>00000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00127" y="3647704"/>
            <a:ext cx="6767873" cy="3200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5095" tIns="47547" rIns="95095" bIns="47547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48000" y="3487686"/>
            <a:ext cx="7920000" cy="0"/>
          </a:xfrm>
          <a:prstGeom prst="straightConnector1">
            <a:avLst/>
          </a:prstGeom>
          <a:ln w="28575" cmpd="sng">
            <a:solidFill>
              <a:schemeClr val="accent4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0327" y="3087642"/>
            <a:ext cx="3312368" cy="311466"/>
          </a:xfrm>
          <a:prstGeom prst="rect">
            <a:avLst/>
          </a:prstGeom>
          <a:noFill/>
        </p:spPr>
        <p:txBody>
          <a:bodyPr wrap="square" lIns="95095" tIns="47547" rIns="95095" bIns="47547" rtlCol="0">
            <a:spAutoFit/>
          </a:bodyPr>
          <a:lstStyle/>
          <a:p>
            <a:r>
              <a:rPr lang="en-US" dirty="0"/>
              <a:t>Output space of hash</a:t>
            </a:r>
            <a:r>
              <a:rPr lang="en-AU" dirty="0"/>
              <a:t> (</a:t>
            </a:r>
            <a:r>
              <a:rPr lang="en-US" altLang="zh-CN" dirty="0"/>
              <a:t>256 bits</a:t>
            </a:r>
            <a:r>
              <a:rPr lang="en-AU" altLang="zh-CN" dirty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8000" y="4127757"/>
            <a:ext cx="1152128" cy="0"/>
          </a:xfrm>
          <a:prstGeom prst="straightConnector1">
            <a:avLst/>
          </a:prstGeom>
          <a:ln w="28575" cmpd="sng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67" y="4139988"/>
            <a:ext cx="1368152" cy="311466"/>
          </a:xfrm>
          <a:prstGeom prst="rect">
            <a:avLst/>
          </a:prstGeom>
          <a:noFill/>
        </p:spPr>
        <p:txBody>
          <a:bodyPr wrap="square" lIns="95095" tIns="47547" rIns="95095" bIns="47547" rtlCol="0">
            <a:spAutoFit/>
          </a:bodyPr>
          <a:lstStyle/>
          <a:p>
            <a:r>
              <a:rPr lang="en-US" dirty="0"/>
              <a:t>Target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" y="4623702"/>
            <a:ext cx="7920000" cy="52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5095" tIns="47547" rIns="95095" bIns="47547" rtlCol="0">
            <a:spAutoFit/>
          </a:bodyPr>
          <a:lstStyle/>
          <a:p>
            <a:pPr marL="297172" indent="-297172">
              <a:buFont typeface="Arial"/>
              <a:buChar char="•"/>
            </a:pPr>
            <a:r>
              <a:rPr lang="en-US" i="1" dirty="0"/>
              <a:t>If the Hash function is secure: the only way to succeed is to try enough number of values </a:t>
            </a:r>
          </a:p>
          <a:p>
            <a:pPr marL="297172" indent="-297172">
              <a:buFont typeface="Arial"/>
              <a:buChar char="•"/>
            </a:pPr>
            <a:r>
              <a:rPr lang="en-US" i="1" dirty="0"/>
              <a:t>Probability(wining next block) = fraction of global hash power the miner controls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4724B22-0C67-44B7-921C-C125349F4C20}"/>
              </a:ext>
            </a:extLst>
          </p:cNvPr>
          <p:cNvGrpSpPr/>
          <p:nvPr/>
        </p:nvGrpSpPr>
        <p:grpSpPr>
          <a:xfrm>
            <a:off x="6505870" y="1121309"/>
            <a:ext cx="2062130" cy="1520169"/>
            <a:chOff x="6866789" y="1010899"/>
            <a:chExt cx="2062130" cy="1520169"/>
          </a:xfrm>
        </p:grpSpPr>
        <p:sp>
          <p:nvSpPr>
            <p:cNvPr id="14" name="Rectangle 13"/>
            <p:cNvSpPr/>
            <p:nvPr/>
          </p:nvSpPr>
          <p:spPr>
            <a:xfrm>
              <a:off x="6866789" y="1010899"/>
              <a:ext cx="2062130" cy="152016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5095" tIns="47547" rIns="95095" bIns="47547"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kern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42030" y="1730979"/>
              <a:ext cx="1914882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5095" tIns="47547" rIns="95095" bIns="47547"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500" dirty="0">
                  <a:solidFill>
                    <a:schemeClr val="tx1"/>
                  </a:solidFill>
                </a:rPr>
                <a:t>Transactions</a:t>
              </a:r>
            </a:p>
            <a:p>
              <a:pPr algn="ctr"/>
              <a:r>
                <a:rPr lang="en-AU" sz="1500" dirty="0">
                  <a:solidFill>
                    <a:schemeClr val="tx1"/>
                  </a:solidFill>
                </a:rPr>
                <a:t>⁞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40773" y="1410944"/>
              <a:ext cx="1916138" cy="345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5095" tIns="47547" rIns="95095" bIns="47547"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500" b="1" dirty="0">
                  <a:solidFill>
                    <a:schemeClr val="tx1"/>
                  </a:solidFill>
                </a:rPr>
                <a:t>H( ) </a:t>
              </a:r>
              <a:r>
                <a:rPr lang="en-AU" sz="1500" dirty="0">
                  <a:solidFill>
                    <a:schemeClr val="tx1"/>
                  </a:solidFill>
                </a:rPr>
                <a:t>of previous block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40773" y="1090908"/>
              <a:ext cx="1916138" cy="320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5095" tIns="47547" rIns="95095" bIns="47547"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500" dirty="0">
                  <a:solidFill>
                    <a:schemeClr val="tx1"/>
                  </a:solidFill>
                </a:rPr>
                <a:t>Nonce</a:t>
              </a:r>
            </a:p>
          </p:txBody>
        </p:sp>
      </p:grpSp>
      <p:pic>
        <p:nvPicPr>
          <p:cNvPr id="18" name="Picture 17" descr="Bitcoin_Logo_Horizontal_Dark-4800p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11" y="246842"/>
            <a:ext cx="1497795" cy="325532"/>
          </a:xfrm>
          <a:prstGeom prst="rect">
            <a:avLst/>
          </a:prstGeom>
        </p:spPr>
      </p:pic>
      <p:pic>
        <p:nvPicPr>
          <p:cNvPr id="19" name="Picture 18" descr="ETHEREUM_NAV-BAR-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11" y="569468"/>
            <a:ext cx="1827995" cy="4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Taxonomy?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52F34-9869-4134-927C-8E48AFAA3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What-is-Website-Taxonomy-and-Metadata__Website-Taxonom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2"/>
          <a:stretch/>
        </p:blipFill>
        <p:spPr>
          <a:xfrm>
            <a:off x="4017776" y="1642241"/>
            <a:ext cx="4685583" cy="3277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851" y="2225409"/>
            <a:ext cx="3603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i="1" dirty="0"/>
              <a:t>Taxonomy is the practice and science of classification of things or concepts, including the principles that underlie such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0835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49260"/>
    </mc:Choice>
    <mc:Fallback xmlns="">
      <p:transition spd="slow" advTm="492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Proof-of-Work 2/2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F26A27-48DD-483E-A383-6C44D340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energy-efficient </a:t>
            </a:r>
          </a:p>
          <a:p>
            <a:pPr lvl="1"/>
            <a:r>
              <a:rPr lang="en-US" dirty="0"/>
              <a:t>Electricity consumption of Bitcoin is close to Turkmenistan</a:t>
            </a:r>
          </a:p>
          <a:p>
            <a:endParaRPr lang="en-US" dirty="0"/>
          </a:p>
          <a:p>
            <a:r>
              <a:rPr lang="en-US" dirty="0"/>
              <a:t>Proof-of-work for good use</a:t>
            </a:r>
          </a:p>
          <a:p>
            <a:pPr lvl="1"/>
            <a:r>
              <a:rPr lang="en-US" dirty="0"/>
              <a:t>Primecoin </a:t>
            </a:r>
          </a:p>
          <a:p>
            <a:pPr lvl="2"/>
            <a:r>
              <a:rPr lang="en-US" dirty="0"/>
              <a:t>Generates prime number chains which are of interest to mathematical research. 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826CB58-FB9F-413B-BC4B-93B39D405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30</a:t>
            </a:fld>
            <a:endParaRPr lang="en-US"/>
          </a:p>
        </p:txBody>
      </p:sp>
      <p:pic>
        <p:nvPicPr>
          <p:cNvPr id="18" name="Picture 17" descr="Primecoi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12" y="2408554"/>
            <a:ext cx="2239088" cy="3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59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43345C1-4D37-4A71-AA0D-E28B7FE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Task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73649-C61A-4FD0-934E-A167647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were to run a mining pool with 100 computers (of similar power)</a:t>
            </a:r>
          </a:p>
          <a:p>
            <a:r>
              <a:rPr lang="de-DE" dirty="0"/>
              <a:t>H</a:t>
            </a:r>
            <a:r>
              <a:rPr lang="en-US" dirty="0"/>
              <a:t>ow would you organize the work of the machines?</a:t>
            </a:r>
          </a:p>
          <a:p>
            <a:endParaRPr lang="en-US" dirty="0"/>
          </a:p>
        </p:txBody>
      </p:sp>
      <p:pic>
        <p:nvPicPr>
          <p:cNvPr id="7" name="Grafik 6" descr="Chat">
            <a:extLst>
              <a:ext uri="{FF2B5EF4-FFF2-40B4-BE49-F238E27FC236}">
                <a16:creationId xmlns:a16="http://schemas.microsoft.com/office/drawing/2014/main" id="{10FC51EF-6D7D-4CFA-9E9B-A633B5B9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959" y="329635"/>
            <a:ext cx="685799" cy="685799"/>
          </a:xfrm>
          <a:prstGeom prst="rect">
            <a:avLst/>
          </a:prstGeom>
        </p:spPr>
      </p:pic>
      <p:pic>
        <p:nvPicPr>
          <p:cNvPr id="8" name="Grafik 7" descr="Benutzer">
            <a:extLst>
              <a:ext uri="{FF2B5EF4-FFF2-40B4-BE49-F238E27FC236}">
                <a16:creationId xmlns:a16="http://schemas.microsoft.com/office/drawing/2014/main" id="{C1AD3D69-FEBA-481D-A990-6AB4565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4202" y="287999"/>
            <a:ext cx="767955" cy="767955"/>
          </a:xfrm>
          <a:prstGeom prst="rect">
            <a:avLst/>
          </a:prstGeom>
        </p:spPr>
      </p:pic>
      <p:pic>
        <p:nvPicPr>
          <p:cNvPr id="9" name="Grafik 8" descr="Bleistift">
            <a:extLst>
              <a:ext uri="{FF2B5EF4-FFF2-40B4-BE49-F238E27FC236}">
                <a16:creationId xmlns:a16="http://schemas.microsoft.com/office/drawing/2014/main" id="{3CB166A1-F7AB-4F8D-A5BB-3A7DEBCBD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744" y="496162"/>
            <a:ext cx="351628" cy="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74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s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85" y="3065252"/>
            <a:ext cx="1928820" cy="917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Proof-of-Stake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the next mining node based on control of the native digital currency</a:t>
            </a:r>
          </a:p>
          <a:p>
            <a:pPr lvl="1"/>
            <a:r>
              <a:rPr lang="en-US" dirty="0"/>
              <a:t>Align the incentive of digital currency holders with the good operation </a:t>
            </a:r>
          </a:p>
          <a:p>
            <a:pPr lvl="1"/>
            <a:r>
              <a:rPr lang="en-US" dirty="0"/>
              <a:t>Does not necessarily select the next miner based on largest </a:t>
            </a:r>
            <a:r>
              <a:rPr lang="en-US" dirty="0" err="1"/>
              <a:t>stakeholding</a:t>
            </a:r>
            <a:endParaRPr lang="en-US" dirty="0"/>
          </a:p>
          <a:p>
            <a:pPr lvl="1"/>
            <a:r>
              <a:rPr lang="en-US" dirty="0"/>
              <a:t>More Cost-efficient, shorter latency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Delegated Proof-of-Stake</a:t>
            </a:r>
          </a:p>
          <a:p>
            <a:pPr lvl="1"/>
            <a:r>
              <a:rPr lang="en-US" dirty="0"/>
              <a:t>Accounts delegate their stake to other accounts rather than participating in transaction validation</a:t>
            </a:r>
          </a:p>
          <a:p>
            <a:pPr lvl="1"/>
            <a:r>
              <a:rPr lang="en-US" dirty="0" err="1"/>
              <a:t>Bitshare</a:t>
            </a:r>
            <a:endParaRPr lang="en-US" dirty="0"/>
          </a:p>
          <a:p>
            <a:pPr lvl="2"/>
            <a:r>
              <a:rPr lang="en-US" dirty="0"/>
              <a:t>Representatives take turns in a round-robin manner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344C4E4F-6983-449B-AF0A-29C24E726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Peercoin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28" y="2742422"/>
            <a:ext cx="1733922" cy="442710"/>
          </a:xfrm>
          <a:prstGeom prst="rect">
            <a:avLst/>
          </a:prstGeom>
        </p:spPr>
      </p:pic>
      <p:pic>
        <p:nvPicPr>
          <p:cNvPr id="6" name="Picture 5" descr="Nx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79" y="2736562"/>
            <a:ext cx="1587732" cy="460255"/>
          </a:xfrm>
          <a:prstGeom prst="rect">
            <a:avLst/>
          </a:prstGeom>
        </p:spPr>
      </p:pic>
      <p:pic>
        <p:nvPicPr>
          <p:cNvPr id="7" name="Picture 6" descr="tendermin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83" y="3265873"/>
            <a:ext cx="1932269" cy="531458"/>
          </a:xfrm>
          <a:prstGeom prst="rect">
            <a:avLst/>
          </a:prstGeom>
        </p:spPr>
      </p:pic>
      <p:pic>
        <p:nvPicPr>
          <p:cNvPr id="9" name="Picture 8" descr="bitshares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66" y="4533320"/>
            <a:ext cx="1579747" cy="52744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58244" y="2736562"/>
            <a:ext cx="4554210" cy="917202"/>
          </a:xfrm>
          <a:prstGeom prst="roundRect">
            <a:avLst>
              <a:gd name="adj" fmla="val 111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Peercoin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Prove the ownership of a certain amount of </a:t>
            </a:r>
            <a:r>
              <a:rPr lang="en-US" dirty="0" err="1"/>
              <a:t>peercoin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Combines randomization and coin age</a:t>
            </a:r>
          </a:p>
        </p:txBody>
      </p:sp>
    </p:spTree>
    <p:extLst>
      <p:ext uri="{BB962C8B-B14F-4D97-AF65-F5344CB8AC3E}">
        <p14:creationId xmlns:p14="http://schemas.microsoft.com/office/powerpoint/2010/main" val="1118509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Byzantine Fault Tolerance (PBFT)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Ensures consensus despite arbitrary behavior from fraction of participants</a:t>
            </a:r>
          </a:p>
          <a:p>
            <a:r>
              <a:rPr lang="en-US" dirty="0"/>
              <a:t>More conventional approach within distributed systems</a:t>
            </a:r>
          </a:p>
          <a:p>
            <a:r>
              <a:rPr lang="en-US" dirty="0"/>
              <a:t>Stronger consistency and lower latency</a:t>
            </a:r>
          </a:p>
          <a:p>
            <a:r>
              <a:rPr lang="en-US" dirty="0"/>
              <a:t>Smaller number of participants</a:t>
            </a:r>
          </a:p>
          <a:p>
            <a:r>
              <a:rPr lang="en-US" dirty="0"/>
              <a:t>Used in permissioned blockchains</a:t>
            </a:r>
          </a:p>
          <a:p>
            <a:pPr lvl="1"/>
            <a:r>
              <a:rPr lang="en-US" dirty="0"/>
              <a:t>All participants agree on the list of participants / the network</a:t>
            </a:r>
          </a:p>
          <a:p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E766576-57F8-4526-B6E6-D2FE5FB91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33</a:t>
            </a:fld>
            <a:endParaRPr lang="en-US"/>
          </a:p>
        </p:txBody>
      </p:sp>
      <p:pic>
        <p:nvPicPr>
          <p:cNvPr id="10" name="Picture 9" descr="stellar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4162739"/>
            <a:ext cx="1651248" cy="511428"/>
          </a:xfrm>
          <a:prstGeom prst="rect">
            <a:avLst/>
          </a:prstGeom>
        </p:spPr>
      </p:pic>
      <p:pic>
        <p:nvPicPr>
          <p:cNvPr id="11" name="Picture 10" descr="tendermi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450" y="4151551"/>
            <a:ext cx="1804950" cy="531458"/>
          </a:xfrm>
          <a:prstGeom prst="rect">
            <a:avLst/>
          </a:prstGeom>
        </p:spPr>
      </p:pic>
      <p:pic>
        <p:nvPicPr>
          <p:cNvPr id="12" name="Picture 11" descr="fabri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95" y="4148261"/>
            <a:ext cx="1655547" cy="513600"/>
          </a:xfrm>
          <a:prstGeom prst="rect">
            <a:avLst/>
          </a:prstGeom>
        </p:spPr>
      </p:pic>
      <p:pic>
        <p:nvPicPr>
          <p:cNvPr id="13" name="Picture 12" descr="corda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41" y="3954437"/>
            <a:ext cx="1559841" cy="7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58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Proof-of-authority (</a:t>
            </a:r>
            <a:r>
              <a:rPr lang="en-US" dirty="0" err="1"/>
              <a:t>PoA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Recent consensus algorithms, Byzantine fault tolerant</a:t>
            </a:r>
          </a:p>
          <a:p>
            <a:pPr lvl="1"/>
            <a:r>
              <a:rPr lang="en-US" dirty="0"/>
              <a:t>Based on known set of block creators/validators (authorities)</a:t>
            </a:r>
          </a:p>
          <a:p>
            <a:pPr lvl="2"/>
            <a:r>
              <a:rPr lang="en-US" dirty="0"/>
              <a:t>New block created every x seconds (optionally only when needed)</a:t>
            </a:r>
          </a:p>
          <a:p>
            <a:pPr lvl="2"/>
            <a:r>
              <a:rPr lang="en-US" dirty="0"/>
              <a:t>Each block needs to be confirmed by majority of authorities</a:t>
            </a:r>
          </a:p>
          <a:p>
            <a:pPr lvl="1"/>
            <a:r>
              <a:rPr lang="en-US" dirty="0"/>
              <a:t>Two protocols available for Ethereum: Aura and Clique</a:t>
            </a:r>
          </a:p>
          <a:p>
            <a:pPr lvl="1"/>
            <a:r>
              <a:rPr lang="en-US" dirty="0"/>
              <a:t>Downside: known attack if some validators misbehave</a:t>
            </a:r>
          </a:p>
          <a:p>
            <a:r>
              <a:rPr lang="en-US" dirty="0"/>
              <a:t>Proof-of-retrievability (</a:t>
            </a:r>
            <a:r>
              <a:rPr lang="en-US" dirty="0" err="1"/>
              <a:t>Permacoin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proportion to distributed storage of archival data</a:t>
            </a:r>
          </a:p>
          <a:p>
            <a:r>
              <a:rPr lang="en-US" dirty="0"/>
              <a:t>Proof-of-Elapsed time</a:t>
            </a:r>
          </a:p>
          <a:p>
            <a:pPr lvl="1"/>
            <a:r>
              <a:rPr lang="en-US" dirty="0"/>
              <a:t>Wait a random time to write the next block</a:t>
            </a:r>
          </a:p>
          <a:p>
            <a:pPr lvl="1"/>
            <a:r>
              <a:rPr lang="en-US" dirty="0"/>
              <a:t>Using Intel SGX</a:t>
            </a:r>
          </a:p>
          <a:p>
            <a:pPr lvl="2"/>
            <a:r>
              <a:rPr lang="en-US" dirty="0"/>
              <a:t>Run trusted code in trusted environment</a:t>
            </a:r>
          </a:p>
          <a:p>
            <a:pPr lvl="2"/>
            <a:r>
              <a:rPr lang="en-US" dirty="0"/>
              <a:t>Ensure the wait times are created fairly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8DDFE26-9D0A-4E82-928A-8506BB9F9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6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Tradeoff Overview</a:t>
            </a:r>
          </a:p>
        </p:txBody>
      </p:sp>
      <p:pic>
        <p:nvPicPr>
          <p:cNvPr id="8" name="Content Placeholder 4" descr="Screen Shot 2018-12-13 at 15.58.20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7700" y="1471191"/>
            <a:ext cx="7920038" cy="3494931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5462B-1909-49A8-AC82-1B660E3B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35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38200" y="4190477"/>
            <a:ext cx="7658100" cy="660923"/>
          </a:xfrm>
          <a:prstGeom prst="roundRect">
            <a:avLst/>
          </a:prstGeom>
          <a:noFill/>
          <a:ln w="28575" cmpd="sng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1323" tIns="35662" rIns="71323" bIns="35662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1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Scalability-wise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0" y="1295999"/>
            <a:ext cx="7920000" cy="396180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Bitcoin</a:t>
            </a:r>
            <a:r>
              <a:rPr lang="en-US" dirty="0"/>
              <a:t>-NG</a:t>
            </a:r>
          </a:p>
          <a:p>
            <a:pPr lvl="1"/>
            <a:r>
              <a:rPr lang="en-US" dirty="0"/>
              <a:t>Decouple </a:t>
            </a:r>
            <a:r>
              <a:rPr lang="en-US" dirty="0" err="1"/>
              <a:t>Bitcoin’s</a:t>
            </a:r>
            <a:r>
              <a:rPr lang="en-US" dirty="0"/>
              <a:t> operation into two planes: Leader election and transaction </a:t>
            </a:r>
            <a:r>
              <a:rPr lang="en-US" dirty="0" err="1"/>
              <a:t>serialisation</a:t>
            </a:r>
            <a:endParaRPr lang="en-US" dirty="0"/>
          </a:p>
          <a:p>
            <a:pPr lvl="1"/>
            <a:r>
              <a:rPr lang="en-US" dirty="0"/>
              <a:t>Selected leader is entitled to serialize transactions until the next leader is selected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 Belly Blockchain</a:t>
            </a:r>
          </a:p>
          <a:p>
            <a:pPr lvl="1"/>
            <a:r>
              <a:rPr lang="en-US" dirty="0"/>
              <a:t>Democratic Byzantine consensus without leader nodes</a:t>
            </a:r>
          </a:p>
          <a:p>
            <a:pPr lvl="1"/>
            <a:r>
              <a:rPr lang="en-US" dirty="0"/>
              <a:t>Transactions being collected by a set of proposers</a:t>
            </a:r>
          </a:p>
          <a:p>
            <a:pPr lvl="1"/>
            <a:r>
              <a:rPr lang="en-US" dirty="0"/>
              <a:t>These nodes collectively decide on a proposed set of transaction to send to a verifier</a:t>
            </a:r>
          </a:p>
          <a:p>
            <a:pPr lvl="1"/>
            <a:r>
              <a:rPr lang="en-US" dirty="0"/>
              <a:t>Verifier enforces consensus using hashes exchanged for the proposed sets of transactions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E4C33F3-B4E5-4139-A068-DD32F662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blog-bitcoi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6"/>
          <a:stretch/>
        </p:blipFill>
        <p:spPr>
          <a:xfrm>
            <a:off x="688283" y="2194209"/>
            <a:ext cx="4414512" cy="853140"/>
          </a:xfrm>
          <a:prstGeom prst="rect">
            <a:avLst/>
          </a:prstGeom>
        </p:spPr>
      </p:pic>
      <p:pic>
        <p:nvPicPr>
          <p:cNvPr id="6" name="Picture 5" descr="blog-bitcoinn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1"/>
          <a:stretch/>
        </p:blipFill>
        <p:spPr>
          <a:xfrm>
            <a:off x="3281812" y="3148421"/>
            <a:ext cx="5191908" cy="557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5178" y="2502517"/>
            <a:ext cx="1117864" cy="318242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ctr"/>
            <a:r>
              <a:rPr lang="en-US" sz="2400" b="1" baseline="30000" dirty="0" err="1"/>
              <a:t>Bitcoin</a:t>
            </a:r>
            <a:r>
              <a:rPr lang="en-US" sz="2400" b="1" baseline="30000" dirty="0"/>
              <a:t> </a:t>
            </a:r>
          </a:p>
        </p:txBody>
      </p:sp>
      <p:sp>
        <p:nvSpPr>
          <p:cNvPr id="8" name="Left Arrow 7"/>
          <p:cNvSpPr/>
          <p:nvPr/>
        </p:nvSpPr>
        <p:spPr>
          <a:xfrm>
            <a:off x="5217556" y="2483026"/>
            <a:ext cx="486054" cy="24002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US" baseline="30000"/>
          </a:p>
        </p:txBody>
      </p:sp>
      <p:sp>
        <p:nvSpPr>
          <p:cNvPr id="9" name="Left Arrow 8"/>
          <p:cNvSpPr/>
          <p:nvPr/>
        </p:nvSpPr>
        <p:spPr>
          <a:xfrm rot="16200000">
            <a:off x="7474280" y="2914420"/>
            <a:ext cx="486054" cy="24002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US" baseline="30000"/>
          </a:p>
        </p:txBody>
      </p:sp>
      <p:sp>
        <p:nvSpPr>
          <p:cNvPr id="10" name="Rectangle 9"/>
          <p:cNvSpPr/>
          <p:nvPr/>
        </p:nvSpPr>
        <p:spPr>
          <a:xfrm>
            <a:off x="7146550" y="2483026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baseline="30000" dirty="0" err="1"/>
              <a:t>Bitcoin</a:t>
            </a:r>
            <a:r>
              <a:rPr lang="en-US" sz="2400" b="1" baseline="30000" dirty="0"/>
              <a:t>-NG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144755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0" y="198616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02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Taxonomy, Part 1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A67A184-4B00-477A-8C54-C517FE5791FE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7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799242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67" y="221331"/>
            <a:ext cx="7503504" cy="5023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287999"/>
            <a:ext cx="3659114" cy="648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What is Taxonomy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568ACC-2304-43D4-A6BD-062A8015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Taxonomy?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Diverse range of blockchain has emerged since the advent of </a:t>
            </a:r>
            <a:r>
              <a:rPr lang="en-US" dirty="0" err="1"/>
              <a:t>Bitcoin</a:t>
            </a:r>
            <a:r>
              <a:rPr lang="en-US" dirty="0"/>
              <a:t> in 2008</a:t>
            </a:r>
          </a:p>
          <a:p>
            <a:pPr lvl="1"/>
            <a:r>
              <a:rPr lang="en-US" dirty="0"/>
              <a:t>Complex internal structure and many configurations and variants</a:t>
            </a:r>
          </a:p>
          <a:p>
            <a:r>
              <a:rPr lang="en-US" dirty="0"/>
              <a:t>Comparison of different blockchain is difficult </a:t>
            </a:r>
          </a:p>
          <a:p>
            <a:pPr lvl="1"/>
            <a:r>
              <a:rPr lang="en-US" dirty="0"/>
              <a:t>Lack of product data and technology evaluation resources</a:t>
            </a:r>
          </a:p>
          <a:p>
            <a:pPr lvl="1"/>
            <a:endParaRPr lang="en-US" dirty="0"/>
          </a:p>
          <a:p>
            <a:r>
              <a:rPr lang="en-US" dirty="0"/>
              <a:t>Blockchain Taxonomy</a:t>
            </a:r>
          </a:p>
          <a:p>
            <a:pPr lvl="1"/>
            <a:r>
              <a:rPr lang="en-US" dirty="0"/>
              <a:t>Dimensions and categories for classifying blockchains </a:t>
            </a:r>
          </a:p>
          <a:p>
            <a:pPr lvl="1"/>
            <a:r>
              <a:rPr lang="en-US" dirty="0"/>
              <a:t>Understanding blockchain technology</a:t>
            </a:r>
          </a:p>
          <a:p>
            <a:pPr lvl="1"/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Systematically consider the features and configurations of blockchain</a:t>
            </a:r>
          </a:p>
          <a:p>
            <a:pPr lvl="1"/>
            <a:r>
              <a:rPr lang="en-US" dirty="0"/>
              <a:t>Explore the conceptual design space</a:t>
            </a:r>
          </a:p>
          <a:p>
            <a:pPr lvl="1"/>
            <a:r>
              <a:rPr lang="en-US" dirty="0"/>
              <a:t>Compare and evaluate design options</a:t>
            </a:r>
          </a:p>
          <a:p>
            <a:pPr lvl="2"/>
            <a:r>
              <a:rPr lang="en-US" dirty="0"/>
              <a:t>Assess their impact on </a:t>
            </a:r>
            <a:r>
              <a:rPr lang="en-US" b="1" dirty="0"/>
              <a:t>quality attributes</a:t>
            </a:r>
          </a:p>
          <a:p>
            <a:pPr lvl="1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1897BDE-53C4-4BB9-B1A6-C029A09E9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49260"/>
    </mc:Choice>
    <mc:Fallback xmlns="">
      <p:transition spd="slow" advTm="4926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Properties of Blockchain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altLang="zh-CN" dirty="0"/>
              <a:t>Blockchain cannot meet requirements for all usage scenarios</a:t>
            </a:r>
          </a:p>
          <a:p>
            <a:pPr lvl="1"/>
            <a:r>
              <a:rPr lang="en-AU" altLang="zh-CN" dirty="0"/>
              <a:t>E.g. those that require real-time processing</a:t>
            </a:r>
            <a:r>
              <a:rPr lang="en-US" altLang="zh-CN" dirty="0"/>
              <a:t> </a:t>
            </a:r>
          </a:p>
          <a:p>
            <a:r>
              <a:rPr lang="en-US" dirty="0"/>
              <a:t>Fundamental Properties </a:t>
            </a:r>
          </a:p>
          <a:p>
            <a:pPr lvl="1"/>
            <a:r>
              <a:rPr lang="en-US" dirty="0"/>
              <a:t>Immutability  </a:t>
            </a:r>
            <a:r>
              <a:rPr lang="en-US" i="1" dirty="0"/>
              <a:t>from committed transaction</a:t>
            </a:r>
          </a:p>
          <a:p>
            <a:pPr lvl="1"/>
            <a:r>
              <a:rPr lang="en-US" dirty="0"/>
              <a:t>Integrity  </a:t>
            </a:r>
            <a:r>
              <a:rPr lang="en-US" i="1" dirty="0"/>
              <a:t>from cryptographic tool</a:t>
            </a:r>
          </a:p>
          <a:p>
            <a:pPr lvl="1"/>
            <a:r>
              <a:rPr lang="en-US" dirty="0"/>
              <a:t>Transparency  </a:t>
            </a:r>
            <a:r>
              <a:rPr lang="en-US" i="1" dirty="0"/>
              <a:t>from public access</a:t>
            </a:r>
          </a:p>
          <a:p>
            <a:pPr lvl="1"/>
            <a:r>
              <a:rPr lang="en-US" dirty="0"/>
              <a:t>Equal rights  </a:t>
            </a:r>
            <a:r>
              <a:rPr lang="en-US" i="1" dirty="0"/>
              <a:t>from consensus </a:t>
            </a:r>
          </a:p>
          <a:p>
            <a:pPr lvl="2"/>
            <a:r>
              <a:rPr lang="en-US" dirty="0"/>
              <a:t>Weighted by the compute power or stake owned by the miner</a:t>
            </a:r>
            <a:endParaRPr lang="en-US" i="1" dirty="0"/>
          </a:p>
          <a:p>
            <a:r>
              <a:rPr lang="en-US" dirty="0"/>
              <a:t>Limitation</a:t>
            </a:r>
          </a:p>
          <a:p>
            <a:pPr lvl="1"/>
            <a:r>
              <a:rPr lang="en-US" dirty="0"/>
              <a:t>Data privacy</a:t>
            </a:r>
          </a:p>
          <a:p>
            <a:pPr lvl="2"/>
            <a:r>
              <a:rPr lang="en-US" dirty="0"/>
              <a:t>No privileged users</a:t>
            </a:r>
          </a:p>
          <a:p>
            <a:pPr lvl="1"/>
            <a:r>
              <a:rPr lang="en-US" dirty="0"/>
              <a:t>Scalability </a:t>
            </a:r>
          </a:p>
          <a:p>
            <a:pPr lvl="2"/>
            <a:r>
              <a:rPr lang="en-US" dirty="0"/>
              <a:t>Size of the data on blockchain</a:t>
            </a:r>
          </a:p>
          <a:p>
            <a:pPr lvl="2"/>
            <a:r>
              <a:rPr lang="en-US" dirty="0"/>
              <a:t>Transaction processing rate</a:t>
            </a:r>
          </a:p>
          <a:p>
            <a:pPr lvl="2"/>
            <a:r>
              <a:rPr lang="en-US" dirty="0"/>
              <a:t>Latency of data transmission</a:t>
            </a:r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987319-C290-4433-AB80-67A1B7B3F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28514"/>
    </mc:Choice>
    <mc:Fallback xmlns="">
      <p:transition spd="slow" advTm="12851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5A55377-1C65-401B-9B03-138755E5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Taxonomy: </a:t>
            </a:r>
            <a:r>
              <a:rPr lang="en-AU" dirty="0"/>
              <a:t>A Glimpse 1/2 (recap)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78017"/>
              </p:ext>
            </p:extLst>
          </p:nvPr>
        </p:nvGraphicFramePr>
        <p:xfrm>
          <a:off x="648000" y="1157681"/>
          <a:ext cx="7920000" cy="3858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18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Permission-less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Permissioned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63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Public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Consensus</a:t>
                      </a:r>
                      <a:r>
                        <a:rPr lang="en-US" sz="1300" baseline="0" dirty="0"/>
                        <a:t>: Proof-of-X</a:t>
                      </a:r>
                    </a:p>
                    <a:p>
                      <a:r>
                        <a:rPr lang="en-US" sz="1300" b="1" dirty="0"/>
                        <a:t>Permission management</a:t>
                      </a:r>
                      <a:r>
                        <a:rPr lang="en-US" sz="1300" b="0" baseline="0" dirty="0"/>
                        <a:t>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300" b="0" baseline="0" dirty="0"/>
                        <a:t>Blockchain layer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300" b="0" baseline="0" dirty="0"/>
                        <a:t>Application layer (optional)</a:t>
                      </a:r>
                      <a:endParaRPr lang="en-US" sz="1300" baseline="0" dirty="0"/>
                    </a:p>
                    <a:p>
                      <a:r>
                        <a:rPr lang="en-US" sz="1300" b="1" baseline="0" dirty="0"/>
                        <a:t>Incentive</a:t>
                      </a:r>
                      <a:r>
                        <a:rPr lang="en-US" sz="1300" baseline="0" dirty="0"/>
                        <a:t>: Blockchain layer</a:t>
                      </a:r>
                    </a:p>
                    <a:p>
                      <a:endParaRPr lang="en-US" sz="1300" baseline="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Consensus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300" dirty="0"/>
                        <a:t>Proof-of-X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300" baseline="0" dirty="0"/>
                        <a:t>PBFT, Federated consensus, Round Robin </a:t>
                      </a:r>
                      <a:r>
                        <a:rPr lang="en-US" sz="1300" i="1" baseline="0" dirty="0"/>
                        <a:t>etc.</a:t>
                      </a:r>
                      <a:endParaRPr lang="en-US" sz="1300" dirty="0"/>
                    </a:p>
                    <a:p>
                      <a:r>
                        <a:rPr lang="en-US" sz="1300" b="1" dirty="0"/>
                        <a:t>Permission management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300" dirty="0"/>
                        <a:t>Blockchain layer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b="0" baseline="0" dirty="0"/>
                        <a:t>Application layer (optional)</a:t>
                      </a:r>
                      <a:endParaRPr lang="en-US" sz="13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baseline="0" dirty="0"/>
                        <a:t>Incentive</a:t>
                      </a:r>
                      <a:r>
                        <a:rPr lang="en-US" sz="1300" b="0" baseline="0" dirty="0"/>
                        <a:t>: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b="0" baseline="0" dirty="0"/>
                        <a:t>Blockchain layer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b="0" baseline="0" dirty="0"/>
                        <a:t>Governance around permissions</a:t>
                      </a:r>
                      <a:endParaRPr lang="en-US" sz="130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Private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Consensus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300" dirty="0"/>
                        <a:t>Proof-of-X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baseline="0" dirty="0"/>
                        <a:t>PBFT, Federated consensus, Round Robin </a:t>
                      </a:r>
                      <a:r>
                        <a:rPr lang="en-US" sz="1300" i="1" baseline="0" dirty="0"/>
                        <a:t>etc</a:t>
                      </a:r>
                      <a:r>
                        <a:rPr lang="en-US" sz="1300" baseline="0" dirty="0"/>
                        <a:t>.</a:t>
                      </a:r>
                      <a:endParaRPr lang="en-US" sz="1300" dirty="0"/>
                    </a:p>
                    <a:p>
                      <a:pPr algn="l"/>
                      <a:r>
                        <a:rPr lang="en-US" sz="1300" b="1" dirty="0"/>
                        <a:t>Permission</a:t>
                      </a:r>
                      <a:r>
                        <a:rPr lang="en-US" sz="1300" b="1" baseline="0" dirty="0"/>
                        <a:t> management: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300" b="0" baseline="0" dirty="0"/>
                        <a:t>Blockchain layer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300" b="0" baseline="0" dirty="0"/>
                        <a:t>Network layer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b="0" baseline="0" dirty="0"/>
                        <a:t>Application layer (optional)</a:t>
                      </a:r>
                    </a:p>
                    <a:p>
                      <a:pPr marL="0" indent="0" algn="l">
                        <a:buFont typeface="Arial"/>
                        <a:buNone/>
                      </a:pPr>
                      <a:r>
                        <a:rPr lang="en-US" sz="1300" b="1" baseline="0" dirty="0"/>
                        <a:t>Incentive</a:t>
                      </a:r>
                      <a:r>
                        <a:rPr lang="en-US" sz="1300" baseline="0" dirty="0"/>
                        <a:t>: </a:t>
                      </a:r>
                      <a:r>
                        <a:rPr lang="en-US" sz="1300" b="0" baseline="0" dirty="0"/>
                        <a:t>Governance around access</a:t>
                      </a:r>
                      <a:endParaRPr lang="en-US" sz="1300" baseline="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Consensus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300" dirty="0"/>
                        <a:t>Proof-of-X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300" baseline="0" dirty="0"/>
                        <a:t>PBFT , Federated consensus, Round Robin </a:t>
                      </a:r>
                      <a:r>
                        <a:rPr lang="en-US" sz="1300" i="1" baseline="0" dirty="0"/>
                        <a:t>etc.</a:t>
                      </a:r>
                      <a:endParaRPr lang="en-US" sz="1300" baseline="0" dirty="0"/>
                    </a:p>
                    <a:p>
                      <a:pPr marL="0" lvl="0" indent="0">
                        <a:buFont typeface="Arial"/>
                        <a:buNone/>
                      </a:pPr>
                      <a:r>
                        <a:rPr lang="en-US" sz="1300" b="1" dirty="0"/>
                        <a:t>Permission management: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300" b="0" dirty="0"/>
                        <a:t>Blockchain layer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300" b="0" dirty="0"/>
                        <a:t>Network layer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b="0" baseline="0" dirty="0"/>
                        <a:t>Application layer (optional)</a:t>
                      </a:r>
                      <a:endParaRPr lang="en-US" sz="13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baseline="0" dirty="0"/>
                        <a:t>Incentive</a:t>
                      </a:r>
                      <a:r>
                        <a:rPr lang="en-US" sz="1300" b="0" baseline="0" dirty="0"/>
                        <a:t>: Governance around access permissions</a:t>
                      </a:r>
                      <a:endParaRPr lang="en-US" sz="130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92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Quality Tradeoffs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68BEC76-9F88-4F08-9CD9-4B6F1062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CBAA-22EA-41CE-9725-C57ED0CEBC27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Taxonomy: A Glimpse 2/2 </a:t>
            </a:r>
            <a:r>
              <a:rPr lang="en-AU" dirty="0"/>
              <a:t>(recap)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30296"/>
              </p:ext>
            </p:extLst>
          </p:nvPr>
        </p:nvGraphicFramePr>
        <p:xfrm>
          <a:off x="647999" y="1211180"/>
          <a:ext cx="7920002" cy="3493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2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8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5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Permission-less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Permissioned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819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Public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Immutability              </a:t>
                      </a:r>
                    </a:p>
                    <a:p>
                      <a:r>
                        <a:rPr lang="en-US" sz="1300" dirty="0"/>
                        <a:t>Integrity </a:t>
                      </a:r>
                    </a:p>
                    <a:p>
                      <a:r>
                        <a:rPr lang="en-US" sz="1300" dirty="0"/>
                        <a:t>Transparency</a:t>
                      </a:r>
                    </a:p>
                    <a:p>
                      <a:r>
                        <a:rPr lang="en-US" sz="1300" dirty="0"/>
                        <a:t>Availability</a:t>
                      </a:r>
                    </a:p>
                    <a:p>
                      <a:r>
                        <a:rPr lang="en-US" sz="1300" dirty="0"/>
                        <a:t>Performance</a:t>
                      </a:r>
                    </a:p>
                    <a:p>
                      <a:r>
                        <a:rPr lang="en-US" sz="1300" dirty="0"/>
                        <a:t>Cost Efficiency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+++ (#Nodes,</a:t>
                      </a:r>
                      <a:r>
                        <a:rPr lang="en-US" sz="1300" baseline="0" dirty="0"/>
                        <a:t> Consensus, Topology</a:t>
                      </a:r>
                      <a:r>
                        <a:rPr lang="en-US" sz="130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+++  (#Nodes,</a:t>
                      </a:r>
                      <a:r>
                        <a:rPr lang="en-US" sz="1300" baseline="0" dirty="0"/>
                        <a:t> Consensus, Topology</a:t>
                      </a:r>
                      <a:r>
                        <a:rPr lang="en-US" sz="130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++    (Access control)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+++ (#Nodes</a:t>
                      </a:r>
                      <a:r>
                        <a:rPr lang="en-US" sz="1300" baseline="0" dirty="0"/>
                        <a:t>, Topology</a:t>
                      </a:r>
                      <a:r>
                        <a:rPr lang="en-US" sz="130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/>
                        <a:t>+     (Consensus, latency)</a:t>
                      </a:r>
                      <a:endParaRPr lang="en-US" sz="13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Immutability               Integrity                       </a:t>
                      </a:r>
                    </a:p>
                    <a:p>
                      <a:r>
                        <a:rPr lang="en-US" sz="1300" dirty="0"/>
                        <a:t>Transparency              </a:t>
                      </a:r>
                    </a:p>
                    <a:p>
                      <a:r>
                        <a:rPr lang="en-US" sz="1300" dirty="0"/>
                        <a:t>Availability</a:t>
                      </a:r>
                      <a:r>
                        <a:rPr lang="en-US" sz="1300" baseline="0" dirty="0"/>
                        <a:t>                 </a:t>
                      </a:r>
                      <a:endParaRPr lang="en-US" sz="1300" dirty="0"/>
                    </a:p>
                    <a:p>
                      <a:r>
                        <a:rPr lang="en-US" sz="1300" dirty="0"/>
                        <a:t>Performance             </a:t>
                      </a:r>
                      <a:r>
                        <a:rPr lang="en-US" sz="1300" baseline="0" dirty="0"/>
                        <a:t> </a:t>
                      </a:r>
                      <a:endParaRPr lang="en-US" sz="1300" dirty="0"/>
                    </a:p>
                    <a:p>
                      <a:r>
                        <a:rPr lang="en-US" sz="1300" dirty="0"/>
                        <a:t>Cost Efficiency 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dirty="0"/>
                        <a:t>     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++</a:t>
                      </a:r>
                    </a:p>
                    <a:p>
                      <a:r>
                        <a:rPr lang="en-US" sz="1300" dirty="0"/>
                        <a:t>++</a:t>
                      </a:r>
                    </a:p>
                    <a:p>
                      <a:r>
                        <a:rPr lang="en-US" sz="1300" dirty="0"/>
                        <a:t>++</a:t>
                      </a:r>
                    </a:p>
                    <a:p>
                      <a:r>
                        <a:rPr lang="en-US" sz="1300" dirty="0"/>
                        <a:t>++</a:t>
                      </a:r>
                    </a:p>
                    <a:p>
                      <a:r>
                        <a:rPr lang="en-US" sz="1300" dirty="0"/>
                        <a:t>++</a:t>
                      </a:r>
                    </a:p>
                    <a:p>
                      <a:r>
                        <a:rPr lang="en-US" sz="1300" dirty="0"/>
                        <a:t>++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4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Private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Immutability              Integrity                      </a:t>
                      </a:r>
                    </a:p>
                    <a:p>
                      <a:r>
                        <a:rPr lang="en-US" sz="1300" dirty="0"/>
                        <a:t>Transparency             </a:t>
                      </a:r>
                    </a:p>
                    <a:p>
                      <a:r>
                        <a:rPr lang="en-US" sz="1300" dirty="0"/>
                        <a:t>Availability</a:t>
                      </a:r>
                      <a:r>
                        <a:rPr lang="en-US" sz="1300" baseline="0" dirty="0"/>
                        <a:t>                 </a:t>
                      </a:r>
                      <a:endParaRPr lang="en-US" sz="1300" dirty="0"/>
                    </a:p>
                    <a:p>
                      <a:r>
                        <a:rPr lang="en-US" sz="1300" dirty="0"/>
                        <a:t>Performance            </a:t>
                      </a:r>
                    </a:p>
                    <a:p>
                      <a:r>
                        <a:rPr lang="en-US" sz="1300" dirty="0"/>
                        <a:t>Cost </a:t>
                      </a:r>
                      <a:r>
                        <a:rPr lang="en-US" sz="1300" baseline="0" dirty="0"/>
                        <a:t>Efficiency</a:t>
                      </a:r>
                      <a:endParaRPr lang="en-US" sz="13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+</a:t>
                      </a:r>
                    </a:p>
                    <a:p>
                      <a:r>
                        <a:rPr lang="en-US" sz="1300" dirty="0"/>
                        <a:t>+</a:t>
                      </a:r>
                    </a:p>
                    <a:p>
                      <a:r>
                        <a:rPr lang="en-US" sz="1300" dirty="0"/>
                        <a:t>+</a:t>
                      </a:r>
                    </a:p>
                    <a:p>
                      <a:r>
                        <a:rPr lang="en-US" sz="1300" dirty="0"/>
                        <a:t>+</a:t>
                      </a:r>
                    </a:p>
                    <a:p>
                      <a:r>
                        <a:rPr lang="en-US" sz="1300" dirty="0"/>
                        <a:t>+++</a:t>
                      </a:r>
                    </a:p>
                    <a:p>
                      <a:r>
                        <a:rPr lang="en-US" sz="1300" dirty="0"/>
                        <a:t>+++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Immutability              </a:t>
                      </a:r>
                    </a:p>
                    <a:p>
                      <a:r>
                        <a:rPr lang="en-US" sz="1300" dirty="0"/>
                        <a:t>Integrity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Transparency             </a:t>
                      </a:r>
                    </a:p>
                    <a:p>
                      <a:r>
                        <a:rPr lang="en-US" sz="1300" dirty="0"/>
                        <a:t>Availability</a:t>
                      </a:r>
                      <a:r>
                        <a:rPr lang="en-US" sz="1300" baseline="0" dirty="0"/>
                        <a:t>                  </a:t>
                      </a:r>
                      <a:endParaRPr lang="en-US" sz="1300" dirty="0"/>
                    </a:p>
                    <a:p>
                      <a:r>
                        <a:rPr lang="en-US" sz="1300" dirty="0"/>
                        <a:t>Performance             </a:t>
                      </a:r>
                      <a:r>
                        <a:rPr lang="en-US" sz="1300" baseline="0" dirty="0"/>
                        <a:t> </a:t>
                      </a:r>
                      <a:endParaRPr lang="en-US" sz="1300" dirty="0"/>
                    </a:p>
                    <a:p>
                      <a:r>
                        <a:rPr lang="en-US" sz="1300" dirty="0"/>
                        <a:t>Cost Efficiency        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+</a:t>
                      </a:r>
                    </a:p>
                    <a:p>
                      <a:r>
                        <a:rPr lang="en-US" sz="1300" dirty="0"/>
                        <a:t>+</a:t>
                      </a:r>
                    </a:p>
                    <a:p>
                      <a:r>
                        <a:rPr lang="en-US" sz="1300" dirty="0"/>
                        <a:t>+</a:t>
                      </a:r>
                    </a:p>
                    <a:p>
                      <a:r>
                        <a:rPr lang="en-US" sz="1300" dirty="0"/>
                        <a:t>+</a:t>
                      </a:r>
                    </a:p>
                    <a:p>
                      <a:r>
                        <a:rPr lang="en-US" sz="1300" dirty="0"/>
                        <a:t>+++</a:t>
                      </a:r>
                    </a:p>
                    <a:p>
                      <a:r>
                        <a:rPr lang="en-US" sz="1300" dirty="0"/>
                        <a:t>+++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0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58669" y="2351157"/>
            <a:ext cx="5143500" cy="3246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800" b="1" dirty="0"/>
              <a:t>Taxonomy Dimensions</a:t>
            </a:r>
            <a:endParaRPr lang="en-AU" b="1" dirty="0"/>
          </a:p>
          <a:p>
            <a:r>
              <a:rPr lang="en-US" sz="2000" b="1" dirty="0"/>
              <a:t>(De)centralization</a:t>
            </a:r>
          </a:p>
          <a:p>
            <a:r>
              <a:rPr lang="en-US" sz="2000" dirty="0"/>
              <a:t>Deployment</a:t>
            </a:r>
          </a:p>
          <a:p>
            <a:r>
              <a:rPr lang="en-US" sz="2000" dirty="0"/>
              <a:t>Ledger Structure</a:t>
            </a:r>
          </a:p>
          <a:p>
            <a:r>
              <a:rPr lang="en-US" sz="2000" dirty="0"/>
              <a:t>Consensus Protocol</a:t>
            </a:r>
          </a:p>
          <a:p>
            <a:r>
              <a:rPr lang="en-US" sz="2000" dirty="0"/>
              <a:t>Block Configuration and Data Structure</a:t>
            </a:r>
          </a:p>
          <a:p>
            <a:r>
              <a:rPr lang="en-US" sz="2000" dirty="0"/>
              <a:t>Auxiliary Blockchain</a:t>
            </a:r>
          </a:p>
          <a:p>
            <a:r>
              <a:rPr lang="en-US" sz="2000" dirty="0"/>
              <a:t>Anonymity</a:t>
            </a:r>
          </a:p>
          <a:p>
            <a:r>
              <a:rPr lang="en-US" sz="2000" dirty="0"/>
              <a:t>Incentive System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53705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8|50.4|19.4|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8|50.4|19.4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8|50.4|19.4|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8|50.4|19.4|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8|50.4|19.4|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8|50.4|19.4|14"/>
</p:tagLst>
</file>

<file path=ppt/theme/theme1.xml><?xml version="1.0" encoding="utf-8"?>
<a:theme xmlns:a="http://schemas.openxmlformats.org/drawingml/2006/main" name="Technische Universität Berlin | PowerPoint Master">
  <a:themeElements>
    <a:clrScheme name="Benutzerdefiniert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0070C0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 Widescreen</Template>
  <TotalTime>0</TotalTime>
  <Words>3820</Words>
  <Application>Microsoft Office PowerPoint</Application>
  <PresentationFormat>On-screen Show (16:10)</PresentationFormat>
  <Paragraphs>619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等线</vt:lpstr>
      <vt:lpstr>等线 Light</vt:lpstr>
      <vt:lpstr>Arial</vt:lpstr>
      <vt:lpstr>Calibri</vt:lpstr>
      <vt:lpstr>Consolas</vt:lpstr>
      <vt:lpstr>Corbel</vt:lpstr>
      <vt:lpstr>Mangal</vt:lpstr>
      <vt:lpstr>TheSansB W3 Light</vt:lpstr>
      <vt:lpstr>Wingdings</vt:lpstr>
      <vt:lpstr>Technische Universität Berlin | PowerPoint Master</vt:lpstr>
      <vt:lpstr>Taxonomy, Part 1</vt:lpstr>
      <vt:lpstr>What will you learn?</vt:lpstr>
      <vt:lpstr>What is Taxonomy?</vt:lpstr>
      <vt:lpstr>What is Taxonomy</vt:lpstr>
      <vt:lpstr>Why Taxonomy?</vt:lpstr>
      <vt:lpstr>Properties of Blockchain</vt:lpstr>
      <vt:lpstr>Taxonomy: A Glimpse 1/2 (recap)</vt:lpstr>
      <vt:lpstr>Taxonomy: A Glimpse 2/2 (recap)</vt:lpstr>
      <vt:lpstr>PowerPoint Presentation</vt:lpstr>
      <vt:lpstr>Centralization – Decentralization</vt:lpstr>
      <vt:lpstr>Full Centralization</vt:lpstr>
      <vt:lpstr>Full Decentralization</vt:lpstr>
      <vt:lpstr>Partial (De)centralization 1/2</vt:lpstr>
      <vt:lpstr>Partial (De)centralization 2/2</vt:lpstr>
      <vt:lpstr>PowerPoint Presentation</vt:lpstr>
      <vt:lpstr>Deployment</vt:lpstr>
      <vt:lpstr>Deployment</vt:lpstr>
      <vt:lpstr>Student Task</vt:lpstr>
      <vt:lpstr>PowerPoint Presentation</vt:lpstr>
      <vt:lpstr>List</vt:lpstr>
      <vt:lpstr>Tree</vt:lpstr>
      <vt:lpstr>Graph: Global DAG of Blocks</vt:lpstr>
      <vt:lpstr>Graph: Global DAG of Transactions</vt:lpstr>
      <vt:lpstr>Tradeoff Overview</vt:lpstr>
      <vt:lpstr>Peer-to-Peer Ledger</vt:lpstr>
      <vt:lpstr>PowerPoint Presentation</vt:lpstr>
      <vt:lpstr>Consensus Protocol</vt:lpstr>
      <vt:lpstr>Tradeoff Overview</vt:lpstr>
      <vt:lpstr>Proof-of-Work 1/2</vt:lpstr>
      <vt:lpstr>Proof-of-Work 2/2</vt:lpstr>
      <vt:lpstr>Student Task</vt:lpstr>
      <vt:lpstr>Proof-of-Stake</vt:lpstr>
      <vt:lpstr>Practical Byzantine Fault Tolerance (PBFT)</vt:lpstr>
      <vt:lpstr>Other Alternatives</vt:lpstr>
      <vt:lpstr>Tradeoff Overview</vt:lpstr>
      <vt:lpstr>Scalability-wise</vt:lpstr>
      <vt:lpstr>Taxonomy, Part 1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Ingo Weber</dc:creator>
  <cp:lastModifiedBy>Ingo Weber</cp:lastModifiedBy>
  <cp:revision>985</cp:revision>
  <dcterms:created xsi:type="dcterms:W3CDTF">2018-09-03T00:08:13Z</dcterms:created>
  <dcterms:modified xsi:type="dcterms:W3CDTF">2021-08-12T09:11:48Z</dcterms:modified>
</cp:coreProperties>
</file>