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7" r:id="rId1"/>
  </p:sldMasterIdLst>
  <p:notesMasterIdLst>
    <p:notesMasterId r:id="rId39"/>
  </p:notesMasterIdLst>
  <p:handoutMasterIdLst>
    <p:handoutMasterId r:id="rId40"/>
  </p:handoutMasterIdLst>
  <p:sldIdLst>
    <p:sldId id="359" r:id="rId2"/>
    <p:sldId id="980" r:id="rId3"/>
    <p:sldId id="543" r:id="rId4"/>
    <p:sldId id="381" r:id="rId5"/>
    <p:sldId id="444" r:id="rId6"/>
    <p:sldId id="445" r:id="rId7"/>
    <p:sldId id="971" r:id="rId8"/>
    <p:sldId id="447" r:id="rId9"/>
    <p:sldId id="973" r:id="rId10"/>
    <p:sldId id="448" r:id="rId11"/>
    <p:sldId id="975" r:id="rId12"/>
    <p:sldId id="449" r:id="rId13"/>
    <p:sldId id="450" r:id="rId14"/>
    <p:sldId id="451" r:id="rId15"/>
    <p:sldId id="974" r:id="rId16"/>
    <p:sldId id="452" r:id="rId17"/>
    <p:sldId id="453" r:id="rId18"/>
    <p:sldId id="976" r:id="rId19"/>
    <p:sldId id="454" r:id="rId20"/>
    <p:sldId id="455" r:id="rId21"/>
    <p:sldId id="456" r:id="rId22"/>
    <p:sldId id="457" r:id="rId23"/>
    <p:sldId id="977" r:id="rId24"/>
    <p:sldId id="972" r:id="rId25"/>
    <p:sldId id="460" r:id="rId26"/>
    <p:sldId id="461" r:id="rId27"/>
    <p:sldId id="462" r:id="rId28"/>
    <p:sldId id="463" r:id="rId29"/>
    <p:sldId id="464" r:id="rId30"/>
    <p:sldId id="465" r:id="rId31"/>
    <p:sldId id="466" r:id="rId32"/>
    <p:sldId id="467" r:id="rId33"/>
    <p:sldId id="468" r:id="rId34"/>
    <p:sldId id="469" r:id="rId35"/>
    <p:sldId id="470" r:id="rId36"/>
    <p:sldId id="978" r:id="rId37"/>
    <p:sldId id="979" r:id="rId38"/>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7" autoAdjust="0"/>
    <p:restoredTop sz="77484" autoAdjust="0"/>
  </p:normalViewPr>
  <p:slideViewPr>
    <p:cSldViewPr snapToGrid="0">
      <p:cViewPr varScale="1">
        <p:scale>
          <a:sx n="102" d="100"/>
          <a:sy n="102" d="100"/>
        </p:scale>
        <p:origin x="1632" y="102"/>
      </p:cViewPr>
      <p:guideLst/>
    </p:cSldViewPr>
  </p:slideViewPr>
  <p:outlineViewPr>
    <p:cViewPr>
      <p:scale>
        <a:sx n="33" d="100"/>
        <a:sy n="33" d="100"/>
      </p:scale>
      <p:origin x="0" y="-69058"/>
    </p:cViewPr>
  </p:outlineViewPr>
  <p:notesTextViewPr>
    <p:cViewPr>
      <p:scale>
        <a:sx n="3" d="2"/>
        <a:sy n="3" d="2"/>
      </p:scale>
      <p:origin x="0" y="0"/>
    </p:cViewPr>
  </p:notesTextViewPr>
  <p:sorterViewPr>
    <p:cViewPr varScale="1">
      <p:scale>
        <a:sx n="100" d="100"/>
        <a:sy n="100" d="100"/>
      </p:scale>
      <p:origin x="0" y="-3476"/>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D9BC77-116B-4DD9-9558-E808B2DB27E4}" type="datetimeFigureOut">
              <a:rPr lang="en-AU" smtClean="0"/>
              <a:t>12/08/2021</a:t>
            </a:fld>
            <a:endParaRPr lang="en-AU"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52AD-A3AF-4587-90FE-72F445800AAE}" type="datetimeFigureOut">
              <a:rPr lang="en-AU" smtClean="0"/>
              <a:t>12/08/2021</a:t>
            </a:fld>
            <a:endParaRPr lang="en-AU"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defTabSz="772787">
              <a:buFont typeface="Arial"/>
              <a:buChar char="•"/>
              <a:defRPr/>
            </a:pPr>
            <a:r>
              <a:rPr lang="en-US" sz="1000" dirty="0"/>
              <a:t>Therefore are not immutable in a simple way. </a:t>
            </a:r>
            <a:endParaRPr lang="en-US" dirty="0"/>
          </a:p>
          <a:p>
            <a:pPr defTabSz="772787">
              <a:defRPr/>
            </a:pPr>
            <a:endParaRPr lang="en-US" dirty="0"/>
          </a:p>
          <a:p>
            <a:pPr defTabSz="772787">
              <a:defRPr/>
            </a:pPr>
            <a:endParaRPr lang="en-US" dirty="0"/>
          </a:p>
          <a:p>
            <a:pPr defTabSz="772787">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14</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a:t>
            </a:r>
            <a:r>
              <a:rPr lang="en-US" sz="900" kern="1200" baseline="0" dirty="0">
                <a:solidFill>
                  <a:schemeClr val="tx1"/>
                </a:solidFill>
                <a:effectLst/>
                <a:latin typeface="+mn-lt"/>
                <a:ea typeface="+mn-ea"/>
                <a:cs typeface="+mn-cs"/>
              </a:rPr>
              <a:t> fifth question: </a:t>
            </a:r>
            <a:r>
              <a:rPr lang="en-US" sz="900" kern="1200" dirty="0">
                <a:solidFill>
                  <a:schemeClr val="tx1"/>
                </a:solidFill>
                <a:effectLst/>
                <a:latin typeface="+mn-lt"/>
                <a:ea typeface="+mn-ea"/>
                <a:cs typeface="+mn-cs"/>
              </a:rPr>
              <a:t>Does the system need to support extremely short response times or process very large amounts of data?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If so, conventional technologies may be more suitable than blockchain technology. </a:t>
            </a:r>
          </a:p>
          <a:p>
            <a:pPr marL="0" marR="0" indent="0" algn="l" defTabSz="713232"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System performance usually relates to </a:t>
            </a:r>
            <a:r>
              <a:rPr lang="en-US" sz="900" i="1" kern="1200" dirty="0">
                <a:solidFill>
                  <a:schemeClr val="tx1"/>
                </a:solidFill>
                <a:effectLst/>
                <a:latin typeface="+mn-lt"/>
                <a:ea typeface="+mn-ea"/>
                <a:cs typeface="+mn-cs"/>
              </a:rPr>
              <a:t>latency </a:t>
            </a:r>
            <a:r>
              <a:rPr lang="en-US" sz="900" kern="1200" dirty="0">
                <a:solidFill>
                  <a:schemeClr val="tx1"/>
                </a:solidFill>
                <a:effectLst/>
                <a:latin typeface="+mn-lt"/>
                <a:ea typeface="+mn-ea"/>
                <a:cs typeface="+mn-cs"/>
              </a:rPr>
              <a:t>which is the system response time, and </a:t>
            </a:r>
            <a:r>
              <a:rPr lang="en-US" sz="900" i="1" kern="1200" dirty="0">
                <a:solidFill>
                  <a:schemeClr val="tx1"/>
                </a:solidFill>
                <a:effectLst/>
                <a:latin typeface="+mn-lt"/>
                <a:ea typeface="+mn-ea"/>
                <a:cs typeface="+mn-cs"/>
              </a:rPr>
              <a:t>throughput </a:t>
            </a:r>
            <a:r>
              <a:rPr lang="en-US" sz="900" kern="1200" dirty="0">
                <a:solidFill>
                  <a:schemeClr val="tx1"/>
                </a:solidFill>
                <a:effectLst/>
                <a:latin typeface="+mn-lt"/>
                <a:ea typeface="+mn-ea"/>
                <a:cs typeface="+mn-cs"/>
              </a:rPr>
              <a:t>which is the aggregate system work rate.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This is a known and current limitation, but is being addressed by the development of new mechanisms such as </a:t>
            </a:r>
            <a:r>
              <a:rPr lang="en-US" sz="900" kern="1200" dirty="0" err="1">
                <a:solidFill>
                  <a:schemeClr val="tx1"/>
                </a:solidFill>
                <a:effectLst/>
                <a:latin typeface="+mn-lt"/>
                <a:ea typeface="+mn-ea"/>
                <a:cs typeface="+mn-cs"/>
              </a:rPr>
              <a:t>sharding</a:t>
            </a:r>
            <a:r>
              <a:rPr lang="en-US" sz="900" kern="1200" dirty="0">
                <a:solidFill>
                  <a:schemeClr val="tx1"/>
                </a:solidFill>
                <a:effectLst/>
                <a:latin typeface="+mn-lt"/>
                <a:ea typeface="+mn-ea"/>
                <a:cs typeface="+mn-cs"/>
              </a:rPr>
              <a:t>, state channels, and reduced inter-block time.</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While blockchains are currently not highly scalable, this is not necessarily an inherent limitation, and may be overcome in the future. </a:t>
            </a: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16</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When data has previously been written to the blockchain, read latency is the response time for accessing historical data from a blockchain client.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Node should not be highly confident that the most recent block it saw will ultimately be included in the main chain.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So, to increase the confidence that data has successfully been committed to the blockchain, we can wait for a number of confirmation blocks. Waiting for more confirmation blocks will increase write latency. </a:t>
            </a: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This is because on a blockchain there is massive redundancy in the large number of processing nodes holding a full copy of the distributed ledger.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Big Data is hard to physically move in a distributed system, and the large numbers of replicas make it infeasible to store it on a blockchain.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17</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sixth question in the design process is whether data transparency required or acceptable in the system? </a:t>
            </a:r>
          </a:p>
          <a:p>
            <a:pPr marL="0" marR="0" indent="0" algn="l" defTabSz="713232"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This is important to guard integrity, by validation by all processing nodes.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Nodes validate that </a:t>
            </a:r>
            <a:r>
              <a:rPr lang="en-US" sz="900" kern="1200" dirty="0" err="1">
                <a:solidFill>
                  <a:schemeClr val="tx1"/>
                </a:solidFill>
                <a:effectLst/>
                <a:latin typeface="+mn-lt"/>
                <a:ea typeface="+mn-ea"/>
                <a:cs typeface="+mn-cs"/>
              </a:rPr>
              <a:t>cryptocurrency</a:t>
            </a:r>
            <a:r>
              <a:rPr lang="en-US" sz="900" kern="1200" dirty="0">
                <a:solidFill>
                  <a:schemeClr val="tx1"/>
                </a:solidFill>
                <a:effectLst/>
                <a:latin typeface="+mn-lt"/>
                <a:ea typeface="+mn-ea"/>
                <a:cs typeface="+mn-cs"/>
              </a:rPr>
              <a:t> transfers are from addresses that have enough </a:t>
            </a:r>
            <a:r>
              <a:rPr lang="en-US" sz="900" kern="1200" dirty="0" err="1">
                <a:solidFill>
                  <a:schemeClr val="tx1"/>
                </a:solidFill>
                <a:effectLst/>
                <a:latin typeface="+mn-lt"/>
                <a:ea typeface="+mn-ea"/>
                <a:cs typeface="+mn-cs"/>
              </a:rPr>
              <a:t>cryptocurrency</a:t>
            </a:r>
            <a:r>
              <a:rPr lang="en-US" sz="900" kern="1200" dirty="0">
                <a:solidFill>
                  <a:schemeClr val="tx1"/>
                </a:solidFill>
                <a:effectLst/>
                <a:latin typeface="+mn-lt"/>
                <a:ea typeface="+mn-ea"/>
                <a:cs typeface="+mn-cs"/>
              </a:rPr>
              <a:t> and signed with an authorized private key. For smart contracts, nodes validate that the effects of the smart contract program execution are correctly recorded on the blockchain. </a:t>
            </a: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19</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Consider also the supply chain domain. Logistics efficiency can be improved by providing greater transparency on the status of shipments and processes, which are currently often opaque.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Using blockchain in trade finance to evidence trade-related documents can reduce lending risk, and smart contracts can control inter-</a:t>
            </a:r>
            <a:r>
              <a:rPr lang="en-US" sz="900" kern="1200" dirty="0" err="1">
                <a:solidFill>
                  <a:schemeClr val="tx1"/>
                </a:solidFill>
                <a:effectLst/>
                <a:latin typeface="+mn-lt"/>
                <a:ea typeface="+mn-ea"/>
                <a:cs typeface="+mn-cs"/>
              </a:rPr>
              <a:t>organisational</a:t>
            </a:r>
            <a:r>
              <a:rPr lang="en-US" sz="900" kern="1200" dirty="0">
                <a:solidFill>
                  <a:schemeClr val="tx1"/>
                </a:solidFill>
                <a:effectLst/>
                <a:latin typeface="+mn-lt"/>
                <a:ea typeface="+mn-ea"/>
                <a:cs typeface="+mn-cs"/>
              </a:rPr>
              <a:t> process execution, and transparently automate delayed payments. </a:t>
            </a:r>
          </a:p>
        </p:txBody>
      </p:sp>
      <p:sp>
        <p:nvSpPr>
          <p:cNvPr id="4" name="Slide Number Placeholder 3"/>
          <p:cNvSpPr>
            <a:spLocks noGrp="1"/>
          </p:cNvSpPr>
          <p:nvPr>
            <p:ph type="sldNum" sz="quarter" idx="10"/>
          </p:nvPr>
        </p:nvSpPr>
        <p:spPr/>
        <p:txBody>
          <a:bodyPr/>
          <a:lstStyle/>
          <a:p>
            <a:fld id="{001C9F81-DB2C-42C9-B6F6-C5F374D31FE4}" type="slidenum">
              <a:rPr lang="en-AU" smtClean="0"/>
              <a:t>20</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This limitation does not matter for all use cases.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For example, public blockchains may be suitable as infrastructure for public advertising or fully open government registries, even in highly regulated industries.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Television is not a highly-regulated banking transaction system.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Integrity in advertising may be required, but rather than privacy or confidentiality, publicity is important.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Public blockchains can provide integrity and publicity.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Sometimes, although raw data cannot be shared, it may be acceptable to share encrypted forms of that data, and in such cases a blockchain could be used.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Encrypting data will make it difficult or impossible to use smart contracts with that data.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If information needs to be processed by smart contracts, the information typically has to be decrypted.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This is because smart contract code runs on all nodes of the network, and thus any of them needs to be able to process the input data.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This is required to achieve consensus on the outcomes of smart contract execution.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Embedding keys within a smart contract would reveal the keys to all participants of the blockchain network. </a:t>
            </a: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21</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Greater transparency is in tension with confidentiality, even if pseudonyms and encryption are used.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Consortium and private blockchains can provide read access controls,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 situations where full data transparency between all participants may not be acceptable, and where encrypting data is not acceptable or workable,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more-controlled data sharing can be enabled by distributed ledger technology platforms that are not full blockchains.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baseline="0" dirty="0">
                <a:solidFill>
                  <a:schemeClr val="tx1"/>
                </a:solidFill>
                <a:effectLst/>
                <a:latin typeface="+mn-lt"/>
                <a:ea typeface="+mn-ea"/>
                <a:cs typeface="+mn-cs"/>
              </a:rPr>
              <a:t>These platforms may be suitable where greater control is required over confidentiality</a:t>
            </a: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22</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6087" cy="3454400"/>
          </a:xfrm>
        </p:spPr>
      </p:sp>
      <p:sp>
        <p:nvSpPr>
          <p:cNvPr id="3" name="Notes Placeholder 2"/>
          <p:cNvSpPr>
            <a:spLocks noGrp="1"/>
          </p:cNvSpPr>
          <p:nvPr>
            <p:ph type="body" idx="1"/>
          </p:nvPr>
        </p:nvSpPr>
        <p:spPr/>
        <p:txBody>
          <a:bodyPr/>
          <a:lstStyle/>
          <a:p>
            <a:pPr marL="185766" indent="-185766" defTabSz="990752">
              <a:buFont typeface="Arial"/>
              <a:buChar char="•"/>
              <a:defRPr/>
            </a:pPr>
            <a:r>
              <a:rPr lang="en-US" dirty="0"/>
              <a:t>This is the flow to evaluate the suitability of blockchain technology</a:t>
            </a:r>
          </a:p>
          <a:p>
            <a:pPr marL="185766" indent="-185766" defTabSz="990752">
              <a:buFont typeface="Arial"/>
              <a:buChar char="•"/>
              <a:defRPr/>
            </a:pPr>
            <a:r>
              <a:rPr lang="en-US" dirty="0"/>
              <a:t>There are 6 main questions to be answered, shown as</a:t>
            </a:r>
            <a:r>
              <a:rPr lang="en-US" baseline="0" dirty="0"/>
              <a:t> white diamonds.</a:t>
            </a:r>
          </a:p>
          <a:p>
            <a:pPr marL="185766" indent="-185766" defTabSz="990752">
              <a:buFont typeface="Arial"/>
              <a:buChar char="•"/>
              <a:defRPr/>
            </a:pPr>
            <a:r>
              <a:rPr lang="en-US" baseline="0" dirty="0"/>
              <a:t>Some of the questions have follow-up question as shown in grey diamonds.</a:t>
            </a:r>
          </a:p>
          <a:p>
            <a:pPr marL="185766" indent="-185766" defTabSz="990752">
              <a:buFont typeface="Arial"/>
              <a:buChar char="•"/>
              <a:defRPr/>
            </a:pPr>
            <a:r>
              <a:rPr lang="en-US" baseline="0" dirty="0"/>
              <a:t>We will discuss these questions one by one in detail. </a:t>
            </a:r>
            <a:endParaRPr lang="en-US" dirty="0"/>
          </a:p>
          <a:p>
            <a:pPr defTabSz="990752">
              <a:defRPr/>
            </a:pP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24</a:t>
            </a:fld>
            <a:endParaRPr lang="en-AU"/>
          </a:p>
        </p:txBody>
      </p:sp>
    </p:spTree>
    <p:extLst>
      <p:ext uri="{BB962C8B-B14F-4D97-AF65-F5344CB8AC3E}">
        <p14:creationId xmlns:p14="http://schemas.microsoft.com/office/powerpoint/2010/main" val="407412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dirty="0"/>
              <a:t>We</a:t>
            </a:r>
            <a:r>
              <a:rPr lang="en-US" baseline="0" dirty="0"/>
              <a:t> look at four example use cases: supply chain, electronic health records, identify and stock market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t>After applying the suitability evaluation framework, we found that supply chain should use DLT, Electronic health records uses</a:t>
            </a:r>
            <a:r>
              <a:rPr lang="mr-IN" baseline="0" dirty="0"/>
              <a:t>…</a:t>
            </a:r>
            <a:r>
              <a:rPr lang="en-AU" baseline="0" dirty="0"/>
              <a:t>.</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AU" baseline="0" dirty="0"/>
              <a:t>Now, that’s see how we make this decisions in detail</a:t>
            </a:r>
            <a:endParaRPr lang="en-US" baseline="0" dirty="0"/>
          </a:p>
        </p:txBody>
      </p:sp>
      <p:sp>
        <p:nvSpPr>
          <p:cNvPr id="4" name="Slide Number Placeholder 3"/>
          <p:cNvSpPr>
            <a:spLocks noGrp="1"/>
          </p:cNvSpPr>
          <p:nvPr>
            <p:ph type="sldNum" sz="quarter" idx="10"/>
          </p:nvPr>
        </p:nvSpPr>
        <p:spPr/>
        <p:txBody>
          <a:bodyPr/>
          <a:lstStyle/>
          <a:p>
            <a:fld id="{001C9F81-DB2C-42C9-B6F6-C5F374D31FE4}" type="slidenum">
              <a:rPr lang="en-AU" smtClean="0"/>
              <a:t>25</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Controlled confidentiality is required for open supply chain infrastructure,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and this could be supported by the use of related-party ledgers in distributed ledger systems,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combining conventional information exchange technologies with hashed information on blockchains to ensure integrity and </a:t>
            </a:r>
            <a:r>
              <a:rPr lang="en-US" sz="900" kern="1200" dirty="0" err="1">
                <a:solidFill>
                  <a:schemeClr val="tx1"/>
                </a:solidFill>
                <a:effectLst/>
                <a:latin typeface="+mn-lt"/>
                <a:ea typeface="+mn-ea"/>
                <a:cs typeface="+mn-cs"/>
              </a:rPr>
              <a:t>authorisation</a:t>
            </a:r>
            <a:r>
              <a:rPr lang="en-US" sz="900" kern="1200" dirty="0">
                <a:solidFill>
                  <a:schemeClr val="tx1"/>
                </a:solidFill>
                <a:effectLst/>
                <a:latin typeface="+mn-lt"/>
                <a:ea typeface="+mn-ea"/>
                <a:cs typeface="+mn-cs"/>
              </a:rPr>
              <a:t>.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26</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6087" cy="3454400"/>
          </a:xfrm>
        </p:spPr>
      </p:sp>
      <p:sp>
        <p:nvSpPr>
          <p:cNvPr id="3" name="Notes Placeholder 2"/>
          <p:cNvSpPr>
            <a:spLocks noGrp="1"/>
          </p:cNvSpPr>
          <p:nvPr>
            <p:ph type="body" idx="1"/>
          </p:nvPr>
        </p:nvSpPr>
        <p:spPr/>
        <p:txBody>
          <a:bodyPr/>
          <a:lstStyle/>
          <a:p>
            <a:pPr marL="185766" indent="-185766" defTabSz="990752">
              <a:buFont typeface="Arial"/>
              <a:buChar char="•"/>
              <a:defRPr/>
            </a:pPr>
            <a:r>
              <a:rPr lang="en-US" dirty="0"/>
              <a:t>This is the flow to evaluate the suitability of blockchain technology</a:t>
            </a:r>
          </a:p>
          <a:p>
            <a:pPr marL="185766" indent="-185766" defTabSz="990752">
              <a:buFont typeface="Arial"/>
              <a:buChar char="•"/>
              <a:defRPr/>
            </a:pPr>
            <a:r>
              <a:rPr lang="en-US" dirty="0"/>
              <a:t>There are 6 main questions to be answered, shown as</a:t>
            </a:r>
            <a:r>
              <a:rPr lang="en-US" baseline="0" dirty="0"/>
              <a:t> white diamonds.</a:t>
            </a:r>
          </a:p>
          <a:p>
            <a:pPr marL="185766" indent="-185766" defTabSz="990752">
              <a:buFont typeface="Arial"/>
              <a:buChar char="•"/>
              <a:defRPr/>
            </a:pPr>
            <a:r>
              <a:rPr lang="en-US" baseline="0" dirty="0"/>
              <a:t>Some of the questions have follow-up question as shown in grey diamonds.</a:t>
            </a:r>
          </a:p>
          <a:p>
            <a:pPr marL="185766" indent="-185766" defTabSz="990752">
              <a:buFont typeface="Arial"/>
              <a:buChar char="•"/>
              <a:defRPr/>
            </a:pPr>
            <a:r>
              <a:rPr lang="en-US" baseline="0" dirty="0"/>
              <a:t>We will discuss these questions one by one in detail. </a:t>
            </a:r>
            <a:endParaRPr lang="en-US" dirty="0"/>
          </a:p>
          <a:p>
            <a:pPr defTabSz="990752">
              <a:defRPr/>
            </a:pP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4</a:t>
            </a:fld>
            <a:endParaRPr lang="en-AU"/>
          </a:p>
        </p:txBody>
      </p:sp>
    </p:spTree>
    <p:extLst>
      <p:ext uri="{BB962C8B-B14F-4D97-AF65-F5344CB8AC3E}">
        <p14:creationId xmlns:p14="http://schemas.microsoft.com/office/powerpoint/2010/main" val="3718823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moderates demand for performance.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Reasonably short latency is required at key points of hand-over of goods,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but there is no requirement for extreme throughput or latency. </a:t>
            </a: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complex, dynamic structure of business relationships and operations in a supply chain can be accommodated by the flexible structure of blockchain node networks,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logically-</a:t>
            </a:r>
            <a:r>
              <a:rPr lang="en-US" sz="900" kern="1200" dirty="0" err="1">
                <a:solidFill>
                  <a:schemeClr val="tx1"/>
                </a:solidFill>
                <a:effectLst/>
                <a:latin typeface="+mn-lt"/>
                <a:ea typeface="+mn-ea"/>
                <a:cs typeface="+mn-cs"/>
              </a:rPr>
              <a:t>centralised</a:t>
            </a:r>
            <a:r>
              <a:rPr lang="en-US" sz="900" kern="1200" dirty="0">
                <a:solidFill>
                  <a:schemeClr val="tx1"/>
                </a:solidFill>
                <a:effectLst/>
                <a:latin typeface="+mn-lt"/>
                <a:ea typeface="+mn-ea"/>
                <a:cs typeface="+mn-cs"/>
              </a:rPr>
              <a:t> view of information provided by a blockchain supports many of the demands for transparency in a supply chain. </a:t>
            </a: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27</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Multiple parties including patients, professionals and </a:t>
            </a:r>
            <a:r>
              <a:rPr lang="en-US" sz="900" kern="1200" dirty="0" err="1">
                <a:solidFill>
                  <a:schemeClr val="tx1"/>
                </a:solidFill>
                <a:effectLst/>
                <a:latin typeface="+mn-lt"/>
                <a:ea typeface="+mn-ea"/>
                <a:cs typeface="+mn-cs"/>
              </a:rPr>
              <a:t>organisations</a:t>
            </a:r>
            <a:r>
              <a:rPr lang="en-US" sz="900" kern="1200" dirty="0">
                <a:solidFill>
                  <a:schemeClr val="tx1"/>
                </a:solidFill>
                <a:effectLst/>
                <a:latin typeface="+mn-lt"/>
                <a:ea typeface="+mn-ea"/>
                <a:cs typeface="+mn-cs"/>
              </a:rPr>
              <a:t> from different medical jurisdictions are involved in data exchange to allow more efficient health care and research.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Patient privacy is critical, and normally information should only be shared with patient consent.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Sometimes exceptions are made, for example to access medical records in emergency situations, or to allow access to </a:t>
            </a:r>
            <a:r>
              <a:rPr lang="en-US" sz="900" kern="1200" dirty="0" err="1">
                <a:solidFill>
                  <a:schemeClr val="tx1"/>
                </a:solidFill>
                <a:effectLst/>
                <a:latin typeface="+mn-lt"/>
                <a:ea typeface="+mn-ea"/>
                <a:cs typeface="+mn-cs"/>
              </a:rPr>
              <a:t>anonymised</a:t>
            </a:r>
            <a:r>
              <a:rPr lang="en-US" sz="900" kern="1200" dirty="0">
                <a:solidFill>
                  <a:schemeClr val="tx1"/>
                </a:solidFill>
                <a:effectLst/>
                <a:latin typeface="+mn-lt"/>
                <a:ea typeface="+mn-ea"/>
                <a:cs typeface="+mn-cs"/>
              </a:rPr>
              <a:t> data for approved medical research.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Accesses made to EHRs are often required to be logged for audit purposes.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 addition to tight controls on read access, it is also important that health records cannot be inappropriately created or updated. </a:t>
            </a:r>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28</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EHRs do not typically need very low latency updates, and most patients’ records do not change often</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Sometimes large diagnostic image information needs to be managed for an EHR.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One example is the use of blockchains to keep audit logs of accesses made to EHRs. Records in these audit logs are typically encrypted or hashed to maintain patient privacy. </a:t>
            </a: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29</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medrec.media.mit.edu</a:t>
            </a:r>
            <a:r>
              <a:rPr lang="en-US" dirty="0"/>
              <a:t>/technical/</a:t>
            </a:r>
          </a:p>
          <a:p>
            <a:endParaRPr lang="en-US" dirty="0"/>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err="1">
                <a:solidFill>
                  <a:schemeClr val="tx1"/>
                </a:solidFill>
                <a:effectLst/>
                <a:latin typeface="+mn-lt"/>
                <a:ea typeface="+mn-ea"/>
                <a:cs typeface="+mn-cs"/>
              </a:rPr>
              <a:t>MedRec</a:t>
            </a:r>
            <a:r>
              <a:rPr lang="en-US" sz="900" kern="1200" dirty="0">
                <a:solidFill>
                  <a:schemeClr val="tx1"/>
                </a:solidFill>
                <a:effectLst/>
                <a:latin typeface="+mn-lt"/>
                <a:ea typeface="+mn-ea"/>
                <a:cs typeface="+mn-cs"/>
              </a:rPr>
              <a:t> stores a pointer to patients’ data in the blockchain and allow patients to choose when and with whom to share their data.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Three contracts: registrar contract, summary</a:t>
            </a:r>
            <a:r>
              <a:rPr lang="en-US" sz="900" kern="1200" baseline="0" dirty="0">
                <a:solidFill>
                  <a:schemeClr val="tx1"/>
                </a:solidFill>
                <a:effectLst/>
                <a:latin typeface="+mn-lt"/>
                <a:ea typeface="+mn-ea"/>
                <a:cs typeface="+mn-cs"/>
              </a:rPr>
              <a:t> contract and patient provider relationship</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baseline="0" dirty="0">
                <a:solidFill>
                  <a:schemeClr val="tx1"/>
                </a:solidFill>
                <a:effectLst/>
                <a:latin typeface="+mn-lt"/>
                <a:ea typeface="+mn-ea"/>
                <a:cs typeface="+mn-cs"/>
              </a:rPr>
              <a:t>Registrar maps participant’s ID (patient, provider or insurer) to their </a:t>
            </a:r>
            <a:r>
              <a:rPr lang="en-US" sz="900" kern="1200" baseline="0" dirty="0" err="1">
                <a:solidFill>
                  <a:schemeClr val="tx1"/>
                </a:solidFill>
                <a:effectLst/>
                <a:latin typeface="+mn-lt"/>
                <a:ea typeface="+mn-ea"/>
                <a:cs typeface="+mn-cs"/>
              </a:rPr>
              <a:t>Ethereum</a:t>
            </a:r>
            <a:r>
              <a:rPr lang="en-US" sz="900" kern="1200" baseline="0" dirty="0">
                <a:solidFill>
                  <a:schemeClr val="tx1"/>
                </a:solidFill>
                <a:effectLst/>
                <a:latin typeface="+mn-lt"/>
                <a:ea typeface="+mn-ea"/>
                <a:cs typeface="+mn-cs"/>
              </a:rPr>
              <a:t> address identity</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baseline="0" dirty="0">
                <a:solidFill>
                  <a:schemeClr val="tx1"/>
                </a:solidFill>
                <a:effectLst/>
                <a:latin typeface="+mn-lt"/>
                <a:ea typeface="+mn-ea"/>
                <a:cs typeface="+mn-cs"/>
              </a:rPr>
              <a:t>Summary contract stores a list of relationships between a specific participant and others.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baseline="0" dirty="0">
                <a:solidFill>
                  <a:schemeClr val="tx1"/>
                </a:solidFill>
                <a:effectLst/>
                <a:latin typeface="+mn-lt"/>
                <a:ea typeface="+mn-ea"/>
                <a:cs typeface="+mn-cs"/>
              </a:rPr>
              <a:t>Patient provider relationship contract link two nodes in the system, one node stores and manages medical records for the other.</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baseline="0" dirty="0">
                <a:solidFill>
                  <a:schemeClr val="tx1"/>
                </a:solidFill>
                <a:effectLst/>
                <a:latin typeface="+mn-lt"/>
                <a:ea typeface="+mn-ea"/>
                <a:cs typeface="+mn-cs"/>
              </a:rPr>
              <a:t>Smart contracts are used to provide pointers: the database queries that return the records are handled off-chain.</a:t>
            </a: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30</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A key architectural modification between </a:t>
            </a:r>
            <a:r>
              <a:rPr lang="en-US" dirty="0" err="1"/>
              <a:t>MedRec</a:t>
            </a:r>
            <a:r>
              <a:rPr lang="en-US" dirty="0"/>
              <a:t> 1.0 and 2.0 is to bypass the blockchain for patient notifications. </a:t>
            </a:r>
          </a:p>
          <a:p>
            <a:pPr marL="171450" indent="-171450">
              <a:buFont typeface="Arial"/>
              <a:buChar char="•"/>
            </a:pPr>
            <a:r>
              <a:rPr lang="en-US" dirty="0"/>
              <a:t>This prevents an ‘event’ needing to be recorded on the blockchain every time a medical record undergoes a change of state (which could happen up to several times a day, per PPR, for a patient under constant medical attention), </a:t>
            </a:r>
          </a:p>
          <a:p>
            <a:pPr marL="171450" indent="-171450">
              <a:buFont typeface="Arial"/>
              <a:buChar char="•"/>
            </a:pPr>
            <a:r>
              <a:rPr lang="en-US" dirty="0"/>
              <a:t>And instead restricts blockchain storage to the creation and modification of identities and relationships</a:t>
            </a:r>
          </a:p>
          <a:p>
            <a:pPr marL="171450" indent="-171450">
              <a:buFont typeface="Arial"/>
              <a:buChar char="•"/>
            </a:pPr>
            <a:r>
              <a:rPr lang="en-US" dirty="0"/>
              <a:t>Looking at the blockchain, an external observer might view a relationship between patient A and provider X, but would not be able to determine the frequency by which the 2 communicated, as that interaction.</a:t>
            </a:r>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31</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Identity management underlies most business and social interactions.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Identity Management system (IDM) manages user identities within an enterprise system.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Integrity</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is critical for IDM, to allow only </a:t>
            </a:r>
            <a:r>
              <a:rPr lang="en-US" sz="900" kern="1200" dirty="0" err="1">
                <a:solidFill>
                  <a:schemeClr val="tx1"/>
                </a:solidFill>
                <a:effectLst/>
                <a:latin typeface="+mn-lt"/>
                <a:ea typeface="+mn-ea"/>
                <a:cs typeface="+mn-cs"/>
              </a:rPr>
              <a:t>authorised</a:t>
            </a:r>
            <a:r>
              <a:rPr lang="en-US" sz="900" kern="1200" dirty="0">
                <a:solidFill>
                  <a:schemeClr val="tx1"/>
                </a:solidFill>
                <a:effectLst/>
                <a:latin typeface="+mn-lt"/>
                <a:ea typeface="+mn-ea"/>
                <a:cs typeface="+mn-cs"/>
              </a:rPr>
              <a:t> updates to users and their </a:t>
            </a:r>
            <a:r>
              <a:rPr lang="en-US" sz="900" kern="1200" dirty="0" err="1">
                <a:solidFill>
                  <a:schemeClr val="tx1"/>
                </a:solidFill>
                <a:effectLst/>
                <a:latin typeface="+mn-lt"/>
                <a:ea typeface="+mn-ea"/>
                <a:cs typeface="+mn-cs"/>
              </a:rPr>
              <a:t>authorisations</a:t>
            </a:r>
            <a:r>
              <a:rPr lang="en-US" sz="900" kern="1200" dirty="0">
                <a:solidFill>
                  <a:schemeClr val="tx1"/>
                </a:solidFill>
                <a:effectLst/>
                <a:latin typeface="+mn-lt"/>
                <a:ea typeface="+mn-ea"/>
                <a:cs typeface="+mn-cs"/>
              </a:rPr>
              <a:t>.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err="1">
                <a:solidFill>
                  <a:schemeClr val="tx1"/>
                </a:solidFill>
                <a:effectLst/>
                <a:latin typeface="+mn-lt"/>
                <a:ea typeface="+mn-ea"/>
                <a:cs typeface="+mn-cs"/>
              </a:rPr>
              <a:t>Authorisation</a:t>
            </a:r>
            <a:r>
              <a:rPr lang="en-US" sz="900" kern="1200" dirty="0">
                <a:solidFill>
                  <a:schemeClr val="tx1"/>
                </a:solidFill>
                <a:effectLst/>
                <a:latin typeface="+mn-lt"/>
                <a:ea typeface="+mn-ea"/>
                <a:cs typeface="+mn-cs"/>
              </a:rPr>
              <a:t> can be complicated by requirements for delegated </a:t>
            </a:r>
            <a:r>
              <a:rPr lang="en-US" sz="900" kern="1200" dirty="0" err="1">
                <a:solidFill>
                  <a:schemeClr val="tx1"/>
                </a:solidFill>
                <a:effectLst/>
                <a:latin typeface="+mn-lt"/>
                <a:ea typeface="+mn-ea"/>
                <a:cs typeface="+mn-cs"/>
              </a:rPr>
              <a:t>authorisation</a:t>
            </a:r>
            <a:r>
              <a:rPr lang="en-US" sz="900" kern="1200" dirty="0">
                <a:solidFill>
                  <a:schemeClr val="tx1"/>
                </a:solidFill>
                <a:effectLst/>
                <a:latin typeface="+mn-lt"/>
                <a:ea typeface="+mn-ea"/>
                <a:cs typeface="+mn-cs"/>
              </a:rPr>
              <a:t>, and by requirements to enable dynamic revocation of </a:t>
            </a:r>
            <a:r>
              <a:rPr lang="en-US" sz="900" kern="1200" dirty="0" err="1">
                <a:solidFill>
                  <a:schemeClr val="tx1"/>
                </a:solidFill>
                <a:effectLst/>
                <a:latin typeface="+mn-lt"/>
                <a:ea typeface="+mn-ea"/>
                <a:cs typeface="+mn-cs"/>
              </a:rPr>
              <a:t>authorisations</a:t>
            </a:r>
            <a:r>
              <a:rPr lang="en-US" sz="900" kern="1200" dirty="0">
                <a:solidFill>
                  <a:schemeClr val="tx1"/>
                </a:solidFill>
                <a:effectLst/>
                <a:latin typeface="+mn-lt"/>
                <a:ea typeface="+mn-ea"/>
                <a:cs typeface="+mn-cs"/>
              </a:rPr>
              <a:t>.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Read accesses to an IDM can be frequent, to confirm </a:t>
            </a:r>
            <a:r>
              <a:rPr lang="en-US" sz="900" kern="1200" dirty="0" err="1">
                <a:solidFill>
                  <a:schemeClr val="tx1"/>
                </a:solidFill>
                <a:effectLst/>
                <a:latin typeface="+mn-lt"/>
                <a:ea typeface="+mn-ea"/>
                <a:cs typeface="+mn-cs"/>
              </a:rPr>
              <a:t>authorised</a:t>
            </a:r>
            <a:r>
              <a:rPr lang="en-US" sz="900" kern="1200" dirty="0">
                <a:solidFill>
                  <a:schemeClr val="tx1"/>
                </a:solidFill>
                <a:effectLst/>
                <a:latin typeface="+mn-lt"/>
                <a:ea typeface="+mn-ea"/>
                <a:cs typeface="+mn-cs"/>
              </a:rPr>
              <a:t> access, but updates to information in an IDM are normally much less frequent.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It is often acceptable for there to be some delay in propagating updates to information about user identities and their </a:t>
            </a:r>
            <a:r>
              <a:rPr lang="en-US" sz="900" kern="1200" dirty="0" err="1">
                <a:solidFill>
                  <a:schemeClr val="tx1"/>
                </a:solidFill>
                <a:effectLst/>
                <a:latin typeface="+mn-lt"/>
                <a:ea typeface="+mn-ea"/>
                <a:cs typeface="+mn-cs"/>
              </a:rPr>
              <a:t>authorisations</a:t>
            </a:r>
            <a:r>
              <a:rPr lang="en-US" sz="900" kern="1200" dirty="0">
                <a:solidFill>
                  <a:schemeClr val="tx1"/>
                </a:solidFill>
                <a:effectLst/>
                <a:latin typeface="+mn-lt"/>
                <a:ea typeface="+mn-ea"/>
                <a:cs typeface="+mn-cs"/>
              </a:rPr>
              <a:t>. </a:t>
            </a:r>
          </a:p>
          <a:p>
            <a:pPr marL="171450" indent="-171450">
              <a:buFont typeface="Arial"/>
              <a:buChar char="•"/>
            </a:pPr>
            <a:r>
              <a:rPr lang="en-US" sz="900" kern="1200" dirty="0">
                <a:solidFill>
                  <a:schemeClr val="tx1"/>
                </a:solidFill>
                <a:effectLst/>
                <a:latin typeface="+mn-lt"/>
                <a:ea typeface="+mn-ea"/>
                <a:cs typeface="+mn-cs"/>
              </a:rPr>
              <a:t>Despite the fact that most current blockchains’ performance does not match that of existing systems,</a:t>
            </a:r>
          </a:p>
          <a:p>
            <a:pPr marL="171450" indent="-171450">
              <a:buFont typeface="Arial"/>
              <a:buChar char="•"/>
            </a:pPr>
            <a:r>
              <a:rPr lang="en-US" sz="900" kern="1200" dirty="0">
                <a:solidFill>
                  <a:schemeClr val="tx1"/>
                </a:solidFill>
                <a:effectLst/>
                <a:latin typeface="+mn-lt"/>
                <a:ea typeface="+mn-ea"/>
                <a:cs typeface="+mn-cs"/>
              </a:rPr>
              <a:t>It can still be viable to implement IDMs on blockchain because most operations require read accesses, which can have low latency for blockchains. </a:t>
            </a: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32</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900" kern="1200" dirty="0">
                <a:solidFill>
                  <a:schemeClr val="tx1"/>
                </a:solidFill>
                <a:effectLst/>
                <a:latin typeface="+mn-lt"/>
                <a:ea typeface="+mn-ea"/>
                <a:cs typeface="+mn-cs"/>
              </a:rPr>
              <a:t>This removes the need for a centralized administrator and centralized database. Data on blockchain is transparent to everyone on the network by default. </a:t>
            </a:r>
          </a:p>
          <a:p>
            <a:pPr marL="171450" indent="-171450">
              <a:buFont typeface="Arial"/>
              <a:buChar char="•"/>
            </a:pPr>
            <a:r>
              <a:rPr lang="en-US" sz="900" kern="1200" dirty="0">
                <a:solidFill>
                  <a:schemeClr val="tx1"/>
                </a:solidFill>
                <a:effectLst/>
                <a:latin typeface="+mn-lt"/>
                <a:ea typeface="+mn-ea"/>
                <a:cs typeface="+mn-cs"/>
              </a:rPr>
              <a:t>IDMs on a blockchain ensure that user identities, roles and authorization will not be altered improperly. </a:t>
            </a:r>
          </a:p>
          <a:p>
            <a:pPr marL="171450" indent="-171450">
              <a:buFont typeface="Arial"/>
              <a:buChar char="•"/>
            </a:pPr>
            <a:r>
              <a:rPr lang="en-US" sz="900" kern="1200" dirty="0">
                <a:solidFill>
                  <a:schemeClr val="tx1"/>
                </a:solidFill>
                <a:effectLst/>
                <a:latin typeface="+mn-lt"/>
                <a:ea typeface="+mn-ea"/>
                <a:cs typeface="+mn-cs"/>
              </a:rPr>
              <a:t>Privacy is a critical requirement for IDMs, and so plaintext identity information for users is not normally stored directly on a blockchain. </a:t>
            </a:r>
          </a:p>
          <a:p>
            <a:pPr marL="171450" indent="-171450">
              <a:buFont typeface="Arial"/>
              <a:buChar char="•"/>
            </a:pPr>
            <a:r>
              <a:rPr lang="en-US" sz="900" kern="1200" dirty="0">
                <a:solidFill>
                  <a:schemeClr val="tx1"/>
                </a:solidFill>
                <a:effectLst/>
                <a:latin typeface="+mn-lt"/>
                <a:ea typeface="+mn-ea"/>
                <a:cs typeface="+mn-cs"/>
              </a:rPr>
              <a:t>Instead, that is either kept off-chain, or perhaps encrypted on-chain. </a:t>
            </a:r>
          </a:p>
          <a:p>
            <a:pPr marL="171450" indent="-171450">
              <a:buFont typeface="Arial"/>
              <a:buChar char="•"/>
            </a:pPr>
            <a:r>
              <a:rPr lang="en-US" sz="900" kern="1200" dirty="0">
                <a:solidFill>
                  <a:schemeClr val="tx1"/>
                </a:solidFill>
                <a:effectLst/>
                <a:latin typeface="+mn-lt"/>
                <a:ea typeface="+mn-ea"/>
                <a:cs typeface="+mn-cs"/>
              </a:rPr>
              <a:t>For any solution, a significant privacy concern for system designers must be the possibility of </a:t>
            </a:r>
            <a:r>
              <a:rPr lang="en-US" sz="900" kern="1200" dirty="0" err="1">
                <a:solidFill>
                  <a:schemeClr val="tx1"/>
                </a:solidFill>
                <a:effectLst/>
                <a:latin typeface="+mn-lt"/>
                <a:ea typeface="+mn-ea"/>
                <a:cs typeface="+mn-cs"/>
              </a:rPr>
              <a:t>reidentification</a:t>
            </a:r>
            <a:r>
              <a:rPr lang="en-US" sz="900" kern="1200" dirty="0">
                <a:solidFill>
                  <a:schemeClr val="tx1"/>
                </a:solidFill>
                <a:effectLst/>
                <a:latin typeface="+mn-lt"/>
                <a:ea typeface="+mn-ea"/>
                <a:cs typeface="+mn-cs"/>
              </a:rPr>
              <a:t> attacks that may allow identities to be inferred from meta-data or relationships stored on the blockchain. </a:t>
            </a: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33</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 most jurisdictions, regulatory approval is required for the operation of stock market infrastructure,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and regulatory approval may be required for the trading of specific stocks.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 those contexts, the stock market is a natural trusted authority.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Stock markets typically have a high-volume, extremely low-latency price-setting mechanism to match buyers and sellers.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However, stock markets typically settle trades (</a:t>
            </a:r>
            <a:r>
              <a:rPr lang="en-US" sz="900" i="1" kern="1200" dirty="0">
                <a:solidFill>
                  <a:schemeClr val="tx1"/>
                </a:solidFill>
                <a:effectLst/>
                <a:latin typeface="+mn-lt"/>
                <a:ea typeface="+mn-ea"/>
                <a:cs typeface="+mn-cs"/>
              </a:rPr>
              <a:t>i.e. </a:t>
            </a:r>
            <a:r>
              <a:rPr lang="en-US" sz="900" kern="1200" dirty="0">
                <a:solidFill>
                  <a:schemeClr val="tx1"/>
                </a:solidFill>
                <a:effectLst/>
                <a:latin typeface="+mn-lt"/>
                <a:ea typeface="+mn-ea"/>
                <a:cs typeface="+mn-cs"/>
              </a:rPr>
              <a:t>exchange the stocks and payment) at a later time. </a:t>
            </a: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34</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Even in a consortium blockchain between brokers this create a disadvantage to the investor and may be prohibited by a regulator.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Looking at the scalability of existing stock exchange, blockchain technology might not be suitable for this use case until the performance of blockchain can match up with current conventional technologies. Overall, blockchain is not highly suitable for the operation of conventional regulated stock markets.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Some blockchain solutions are being explored. NASDAQ offers its </a:t>
            </a:r>
            <a:r>
              <a:rPr lang="en-US" sz="900" kern="1200" dirty="0" err="1">
                <a:solidFill>
                  <a:schemeClr val="tx1"/>
                </a:solidFill>
                <a:effectLst/>
                <a:latin typeface="+mn-lt"/>
                <a:ea typeface="+mn-ea"/>
                <a:cs typeface="+mn-cs"/>
              </a:rPr>
              <a:t>Linq</a:t>
            </a:r>
            <a:r>
              <a:rPr lang="en-US" sz="900" kern="1200" dirty="0">
                <a:solidFill>
                  <a:schemeClr val="tx1"/>
                </a:solidFill>
                <a:effectLst/>
                <a:latin typeface="+mn-lt"/>
                <a:ea typeface="+mn-ea"/>
                <a:cs typeface="+mn-cs"/>
              </a:rPr>
              <a:t> blockchain ledger for registration and settlement of private securities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35</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dirty="0"/>
              <a:t>We</a:t>
            </a:r>
            <a:r>
              <a:rPr lang="en-US" baseline="0" dirty="0"/>
              <a:t> look at four example use cases: supply chain, electronic health records, identify and stock market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t>After applying the suitability evaluation framework, we found that supply chain should use DLT, Electronic health records uses</a:t>
            </a:r>
            <a:r>
              <a:rPr lang="mr-IN" baseline="0" dirty="0"/>
              <a:t>…</a:t>
            </a:r>
            <a:r>
              <a:rPr lang="en-AU" baseline="0" dirty="0"/>
              <a:t>.</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AU" baseline="0" dirty="0"/>
              <a:t>Now, that’s see how we make this decisions in detail</a:t>
            </a:r>
            <a:endParaRPr lang="en-US" baseline="0" dirty="0"/>
          </a:p>
        </p:txBody>
      </p:sp>
      <p:sp>
        <p:nvSpPr>
          <p:cNvPr id="4" name="Slide Number Placeholder 3"/>
          <p:cNvSpPr>
            <a:spLocks noGrp="1"/>
          </p:cNvSpPr>
          <p:nvPr>
            <p:ph type="sldNum" sz="quarter" idx="10"/>
          </p:nvPr>
        </p:nvSpPr>
        <p:spPr/>
        <p:txBody>
          <a:bodyPr/>
          <a:lstStyle/>
          <a:p>
            <a:fld id="{001C9F81-DB2C-42C9-B6F6-C5F374D31FE4}" type="slidenum">
              <a:rPr lang="en-AU" smtClean="0"/>
              <a:t>36</a:t>
            </a:fld>
            <a:endParaRPr lang="en-AU"/>
          </a:p>
        </p:txBody>
      </p:sp>
    </p:spTree>
    <p:extLst>
      <p:ext uri="{BB962C8B-B14F-4D97-AF65-F5344CB8AC3E}">
        <p14:creationId xmlns:p14="http://schemas.microsoft.com/office/powerpoint/2010/main" val="903937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first question to ask is does the system need to serve multiple different parties?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multi-parties</a:t>
            </a:r>
            <a:r>
              <a:rPr lang="en-US" sz="900" kern="1200" baseline="0" dirty="0">
                <a:solidFill>
                  <a:schemeClr val="tx1"/>
                </a:solidFill>
                <a:effectLst/>
                <a:latin typeface="+mn-lt"/>
                <a:ea typeface="+mn-ea"/>
                <a:cs typeface="+mn-cs"/>
              </a:rPr>
              <a:t> are different legally distinct parties</a:t>
            </a:r>
            <a:endParaRPr lang="en-US" sz="9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Here the multiple parties are at least two different banks, but may also include the account holders performing payment transfers between the banks. So, parties might be </a:t>
            </a:r>
            <a:r>
              <a:rPr lang="en-US" sz="900" kern="1200" dirty="0" err="1">
                <a:solidFill>
                  <a:schemeClr val="tx1"/>
                </a:solidFill>
                <a:effectLst/>
                <a:latin typeface="+mn-lt"/>
                <a:ea typeface="+mn-ea"/>
                <a:cs typeface="+mn-cs"/>
              </a:rPr>
              <a:t>organisations</a:t>
            </a:r>
            <a:r>
              <a:rPr lang="en-US" sz="900" kern="1200" dirty="0">
                <a:solidFill>
                  <a:schemeClr val="tx1"/>
                </a:solidFill>
                <a:effectLst/>
                <a:latin typeface="+mn-lt"/>
                <a:ea typeface="+mn-ea"/>
                <a:cs typeface="+mn-cs"/>
              </a:rPr>
              <a:t> or individuals. </a:t>
            </a: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5</a:t>
            </a:fld>
            <a:endParaRPr lang="en-AU"/>
          </a:p>
        </p:txBody>
      </p:sp>
    </p:spTree>
    <p:extLst>
      <p:ext uri="{BB962C8B-B14F-4D97-AF65-F5344CB8AC3E}">
        <p14:creationId xmlns:p14="http://schemas.microsoft.com/office/powerpoint/2010/main" val="37188238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37</a:t>
            </a:fld>
            <a:endParaRPr lang="en-AU" dirty="0"/>
          </a:p>
        </p:txBody>
      </p:sp>
    </p:spTree>
    <p:extLst>
      <p:ext uri="{BB962C8B-B14F-4D97-AF65-F5344CB8AC3E}">
        <p14:creationId xmlns:p14="http://schemas.microsoft.com/office/powerpoint/2010/main" val="310470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These informational or administrative “silos” may need to be served as multiple parties.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6</a:t>
            </a:fld>
            <a:endParaRPr lang="en-AU"/>
          </a:p>
        </p:txBody>
      </p:sp>
    </p:spTree>
    <p:extLst>
      <p:ext uri="{BB962C8B-B14F-4D97-AF65-F5344CB8AC3E}">
        <p14:creationId xmlns:p14="http://schemas.microsoft.com/office/powerpoint/2010/main" val="3718823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6087" cy="3454400"/>
          </a:xfrm>
        </p:spPr>
      </p:sp>
      <p:sp>
        <p:nvSpPr>
          <p:cNvPr id="3" name="Notes Placeholder 2"/>
          <p:cNvSpPr>
            <a:spLocks noGrp="1"/>
          </p:cNvSpPr>
          <p:nvPr>
            <p:ph type="body" idx="1"/>
          </p:nvPr>
        </p:nvSpPr>
        <p:spPr/>
        <p:txBody>
          <a:bodyPr/>
          <a:lstStyle/>
          <a:p>
            <a:pPr marL="185766" indent="-185766">
              <a:buFont typeface="Arial"/>
              <a:buChar char="•"/>
            </a:pPr>
            <a:r>
              <a:rPr lang="en-US" sz="1000" dirty="0"/>
              <a:t>The second question to ask is that if trusted authority is required in this scenario</a:t>
            </a:r>
          </a:p>
          <a:p>
            <a:pPr marL="185766" indent="-185766">
              <a:buFont typeface="Arial"/>
              <a:buChar char="•"/>
            </a:pPr>
            <a:r>
              <a:rPr lang="en-US" sz="1000" dirty="0"/>
              <a:t>Most current complex systems are controlled by a trusted authority. Examples of these authorities include banks and government departments. </a:t>
            </a:r>
          </a:p>
          <a:p>
            <a:pPr marL="185766" indent="-185766">
              <a:buFont typeface="Arial"/>
              <a:buChar char="•"/>
            </a:pPr>
            <a:endParaRPr lang="en-US" sz="1000" dirty="0"/>
          </a:p>
          <a:p>
            <a:pPr marL="185766" indent="-185766">
              <a:buFont typeface="Arial"/>
              <a:buChar char="•"/>
            </a:pPr>
            <a:r>
              <a:rPr lang="en-US" sz="1000" dirty="0"/>
              <a:t>For inter-bank payments, each participating bank will not be a trusted authority; </a:t>
            </a:r>
          </a:p>
          <a:p>
            <a:pPr marL="185766" indent="-185766">
              <a:buFont typeface="Arial"/>
              <a:buChar char="•"/>
            </a:pPr>
            <a:r>
              <a:rPr lang="en-US" sz="1000" dirty="0"/>
              <a:t>instead the conventional approach is for banks to collectively rely upon separate authorities to facilitate inter-bank payments. </a:t>
            </a:r>
          </a:p>
          <a:p>
            <a:pPr marL="185766" indent="-185766">
              <a:buFont typeface="Arial"/>
              <a:buChar char="•"/>
            </a:pPr>
            <a:r>
              <a:rPr lang="en-US" sz="1000" dirty="0"/>
              <a:t>within a country that trusted authority might be a central bank. </a:t>
            </a:r>
            <a:endParaRPr lang="en-US" dirty="0"/>
          </a:p>
          <a:p>
            <a:pPr defTabSz="990752">
              <a:defRPr/>
            </a:pPr>
            <a:endParaRPr lang="en-US" sz="1000" dirty="0"/>
          </a:p>
          <a:p>
            <a:pPr marL="185766" indent="-185766" defTabSz="990752">
              <a:buFont typeface="Arial"/>
              <a:buChar char="•"/>
              <a:defRPr/>
            </a:pPr>
            <a:r>
              <a:rPr lang="en-US" sz="1000" dirty="0"/>
              <a:t>When a trusted authority experiences a problem, users accessing its services are affected. </a:t>
            </a:r>
          </a:p>
          <a:p>
            <a:pPr marL="185766" indent="-185766" defTabSz="990752">
              <a:buFont typeface="Arial"/>
              <a:buChar char="•"/>
              <a:defRPr/>
            </a:pPr>
            <a:r>
              <a:rPr lang="en-US" sz="1000" dirty="0"/>
              <a:t>Technical single points of failure can be mitigated by using redundancy in conventional distributed systems architectures. </a:t>
            </a:r>
          </a:p>
          <a:p>
            <a:pPr marL="185766" indent="-185766" defTabSz="990752">
              <a:buFont typeface="Arial"/>
              <a:buChar char="•"/>
              <a:defRPr/>
            </a:pPr>
            <a:r>
              <a:rPr lang="en-US" sz="1000" dirty="0"/>
              <a:t>Those solutions do not address single points of </a:t>
            </a:r>
            <a:r>
              <a:rPr lang="en-US" sz="1000" dirty="0" err="1"/>
              <a:t>organisational</a:t>
            </a:r>
            <a:r>
              <a:rPr lang="en-US" sz="1000" dirty="0"/>
              <a:t> or business failure that remain present when relying on a trusted authority. </a:t>
            </a:r>
            <a:endParaRPr lang="en-US" dirty="0"/>
          </a:p>
          <a:p>
            <a:pPr defTabSz="990752">
              <a:defRPr/>
            </a:pP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7</a:t>
            </a:fld>
            <a:endParaRPr lang="en-AU"/>
          </a:p>
        </p:txBody>
      </p:sp>
    </p:spTree>
    <p:extLst>
      <p:ext uri="{BB962C8B-B14F-4D97-AF65-F5344CB8AC3E}">
        <p14:creationId xmlns:p14="http://schemas.microsoft.com/office/powerpoint/2010/main" val="371882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6087" cy="3454400"/>
          </a:xfrm>
        </p:spPr>
      </p:sp>
      <p:sp>
        <p:nvSpPr>
          <p:cNvPr id="3" name="Notes Placeholder 2"/>
          <p:cNvSpPr>
            <a:spLocks noGrp="1"/>
          </p:cNvSpPr>
          <p:nvPr>
            <p:ph type="body" idx="1"/>
          </p:nvPr>
        </p:nvSpPr>
        <p:spPr/>
        <p:txBody>
          <a:bodyPr/>
          <a:lstStyle/>
          <a:p>
            <a:pPr marL="185766" indent="-185766">
              <a:buFont typeface="Arial"/>
              <a:buChar char="•"/>
            </a:pPr>
            <a:r>
              <a:rPr lang="en-US" sz="1000" dirty="0"/>
              <a:t>For situations where the trusted authority is a monopoly or oligopoly service provider, there is also the possibility of what economists call “rent-seeking” </a:t>
            </a:r>
            <a:r>
              <a:rPr lang="en-US" sz="1000" dirty="0" err="1"/>
              <a:t>behaviour</a:t>
            </a:r>
            <a:endParaRPr lang="en-US" sz="1000" dirty="0"/>
          </a:p>
          <a:p>
            <a:pPr marL="185766" indent="-185766">
              <a:buFont typeface="Arial"/>
              <a:buChar char="•"/>
            </a:pPr>
            <a:r>
              <a:rPr lang="en-US" sz="1000" dirty="0"/>
              <a:t>Unreasonably limit access to the service and can reduce efficiency through excessive charges. </a:t>
            </a:r>
          </a:p>
          <a:p>
            <a:pPr marL="185766" indent="-185766">
              <a:buFont typeface="Arial"/>
              <a:buChar char="•"/>
            </a:pPr>
            <a:r>
              <a:rPr lang="en-US" dirty="0"/>
              <a:t>An example of rent-seeking is when a company lobbies the government for loan subsidies, grants or tariff protection. These activities do not create any benefit for society but merely redistribute resources from the taxpayers to the company.</a:t>
            </a:r>
          </a:p>
          <a:p>
            <a:pPr defTabSz="990752">
              <a:defRPr/>
            </a:pPr>
            <a:endParaRPr lang="en-US" dirty="0"/>
          </a:p>
          <a:p>
            <a:pPr marL="185766" indent="-185766" defTabSz="990752">
              <a:buFont typeface="Arial"/>
              <a:buChar char="•"/>
              <a:defRPr/>
            </a:pPr>
            <a:r>
              <a:rPr lang="en-US" sz="1000" dirty="0"/>
              <a:t>Some time a natural trusted authority might in principle be available, in practice it might be difficult for everyone to accept reliance on that party. </a:t>
            </a:r>
          </a:p>
          <a:p>
            <a:pPr marL="185766" indent="-185766" defTabSz="990752">
              <a:buFont typeface="Arial"/>
              <a:buChar char="•"/>
              <a:defRPr/>
            </a:pPr>
            <a:r>
              <a:rPr lang="en-US" sz="1000" dirty="0"/>
              <a:t>Large enterprises or </a:t>
            </a:r>
            <a:r>
              <a:rPr lang="en-US" sz="1000" dirty="0" err="1"/>
              <a:t>goverment</a:t>
            </a:r>
            <a:r>
              <a:rPr lang="en-US" sz="1000" dirty="0"/>
              <a:t> could in principle define a central agency to provide services for coordinated operations across their whole </a:t>
            </a:r>
            <a:r>
              <a:rPr lang="en-US" sz="1000" dirty="0" err="1"/>
              <a:t>organisation</a:t>
            </a:r>
            <a:r>
              <a:rPr lang="en-US" sz="1000" dirty="0"/>
              <a:t>. </a:t>
            </a:r>
          </a:p>
          <a:p>
            <a:pPr marL="185766" indent="-185766" defTabSz="990752">
              <a:buFont typeface="Arial"/>
              <a:buChar char="•"/>
              <a:defRPr/>
            </a:pPr>
            <a:r>
              <a:rPr lang="en-US" sz="1000" dirty="0" err="1"/>
              <a:t>Centralisation</a:t>
            </a:r>
            <a:r>
              <a:rPr lang="en-US" sz="1000" dirty="0"/>
              <a:t> of services can be perceived as a loss of control or power, and so in practice it may be difficult to achieve this kind of administrative </a:t>
            </a:r>
            <a:r>
              <a:rPr lang="en-US" sz="1000" dirty="0" err="1"/>
              <a:t>centralisation</a:t>
            </a:r>
            <a:r>
              <a:rPr lang="en-US" sz="1000" dirty="0"/>
              <a:t>. </a:t>
            </a:r>
            <a:endParaRPr lang="en-US" dirty="0"/>
          </a:p>
          <a:p>
            <a:pPr defTabSz="990752">
              <a:defRPr/>
            </a:pPr>
            <a:endParaRPr lang="en-US" sz="1000" dirty="0"/>
          </a:p>
          <a:p>
            <a:pPr marL="185766" indent="-185766" defTabSz="990752">
              <a:buFont typeface="Arial"/>
              <a:buChar char="•"/>
              <a:defRPr/>
            </a:pPr>
            <a:r>
              <a:rPr lang="en-US" sz="1000" dirty="0"/>
              <a:t>Using a blockchain does not remove trust, because users are still exposed to risk in their use of blockchain technology. </a:t>
            </a:r>
          </a:p>
          <a:p>
            <a:pPr marL="185766" indent="-185766" defTabSz="990752">
              <a:buFont typeface="Arial"/>
              <a:buChar char="•"/>
              <a:defRPr/>
            </a:pPr>
            <a:r>
              <a:rPr lang="en-US" sz="1000" dirty="0"/>
              <a:t>In a blockchain, what is trusted (</a:t>
            </a:r>
            <a:r>
              <a:rPr lang="en-US" sz="1000" i="1" dirty="0"/>
              <a:t>i.e.</a:t>
            </a:r>
            <a:r>
              <a:rPr lang="en-US" sz="1000" dirty="0"/>
              <a:t>, relied upon) is the blockchain software, the incentive or contractual mechanisms driving the </a:t>
            </a:r>
            <a:r>
              <a:rPr lang="en-US" sz="1000" dirty="0" err="1"/>
              <a:t>behaviour</a:t>
            </a:r>
            <a:r>
              <a:rPr lang="en-US" sz="1000" dirty="0"/>
              <a:t> of processing nodes that operate the blockchain system, and the trusted third-parties that act as ‘oracles’ which record information about the external world on the blockchain. </a:t>
            </a:r>
            <a:endParaRPr lang="en-US" dirty="0"/>
          </a:p>
          <a:p>
            <a:pPr defTabSz="990752">
              <a:defRPr/>
            </a:pPr>
            <a:endParaRPr lang="en-US" dirty="0"/>
          </a:p>
          <a:p>
            <a:pPr defTabSz="990752">
              <a:defRPr/>
            </a:pP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8</a:t>
            </a:fld>
            <a:endParaRPr lang="en-AU"/>
          </a:p>
        </p:txBody>
      </p:sp>
    </p:spTree>
    <p:extLst>
      <p:ext uri="{BB962C8B-B14F-4D97-AF65-F5344CB8AC3E}">
        <p14:creationId xmlns:p14="http://schemas.microsoft.com/office/powerpoint/2010/main" val="3718823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third</a:t>
            </a:r>
            <a:r>
              <a:rPr lang="en-US" sz="900" kern="1200" baseline="0" dirty="0">
                <a:solidFill>
                  <a:schemeClr val="tx1"/>
                </a:solidFill>
                <a:effectLst/>
                <a:latin typeface="+mn-lt"/>
                <a:ea typeface="+mn-ea"/>
                <a:cs typeface="+mn-cs"/>
              </a:rPr>
              <a:t> question to ask. </a:t>
            </a:r>
            <a:r>
              <a:rPr lang="en-US" sz="900" kern="1200" dirty="0">
                <a:solidFill>
                  <a:schemeClr val="tx1"/>
                </a:solidFill>
                <a:effectLst/>
                <a:latin typeface="+mn-lt"/>
                <a:ea typeface="+mn-ea"/>
                <a:cs typeface="+mn-cs"/>
              </a:rPr>
              <a:t>Given that a system supports multiple parties, and given no party is suitable as a trusted authority for administering the system, might </a:t>
            </a:r>
            <a:r>
              <a:rPr lang="en-US" sz="900" kern="1200" dirty="0" err="1">
                <a:solidFill>
                  <a:schemeClr val="tx1"/>
                </a:solidFill>
                <a:effectLst/>
                <a:latin typeface="+mn-lt"/>
                <a:ea typeface="+mn-ea"/>
                <a:cs typeface="+mn-cs"/>
              </a:rPr>
              <a:t>centralised</a:t>
            </a:r>
            <a:r>
              <a:rPr lang="en-US" sz="900" kern="1200" dirty="0">
                <a:solidFill>
                  <a:schemeClr val="tx1"/>
                </a:solidFill>
                <a:effectLst/>
                <a:latin typeface="+mn-lt"/>
                <a:ea typeface="+mn-ea"/>
                <a:cs typeface="+mn-cs"/>
              </a:rPr>
              <a:t> operation of the system still be possible?</a:t>
            </a:r>
          </a:p>
          <a:p>
            <a:pPr marL="0" marR="0" indent="0" algn="l" defTabSz="713232"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However in some cases, it is not possible or desirable to </a:t>
            </a:r>
            <a:r>
              <a:rPr lang="en-US" sz="900" kern="1200" dirty="0" err="1">
                <a:solidFill>
                  <a:schemeClr val="tx1"/>
                </a:solidFill>
                <a:effectLst/>
                <a:latin typeface="+mn-lt"/>
                <a:ea typeface="+mn-ea"/>
                <a:cs typeface="+mn-cs"/>
              </a:rPr>
              <a:t>centralise</a:t>
            </a:r>
            <a:r>
              <a:rPr lang="en-US" sz="900" kern="1200" dirty="0">
                <a:solidFill>
                  <a:schemeClr val="tx1"/>
                </a:solidFill>
                <a:effectLst/>
                <a:latin typeface="+mn-lt"/>
                <a:ea typeface="+mn-ea"/>
                <a:cs typeface="+mn-cs"/>
              </a:rPr>
              <a:t> operation of the system.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A distinctive benefit of blockchain-based systems is that there does not have to be a single authority or sys- tem operator. Eliminating single points of failure can increase system reliability or availability. </a:t>
            </a: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10</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defTabSz="772787">
              <a:buFont typeface="Arial"/>
              <a:buChar char="•"/>
              <a:defRPr/>
            </a:pPr>
            <a:r>
              <a:rPr lang="en-US" sz="1000" dirty="0"/>
              <a:t>The fourth question Is data immutability required and acceptable? </a:t>
            </a:r>
          </a:p>
          <a:p>
            <a:pPr marL="185766" indent="-185766" defTabSz="772787">
              <a:buFont typeface="Arial"/>
              <a:buChar char="•"/>
              <a:defRPr/>
            </a:pPr>
            <a:r>
              <a:rPr lang="en-US" sz="1000" dirty="0"/>
              <a:t>Assurance that a party cannot deny the authenticity of their signature on a document or a message from them. </a:t>
            </a:r>
          </a:p>
          <a:p>
            <a:pPr defTabSz="772787">
              <a:defRPr/>
            </a:pPr>
            <a:endParaRPr lang="en-US" sz="1000" dirty="0"/>
          </a:p>
          <a:p>
            <a:pPr marL="185766" indent="-185766" defTabSz="772787">
              <a:buFont typeface="Arial"/>
              <a:buChar char="•"/>
              <a:defRPr/>
            </a:pPr>
            <a:r>
              <a:rPr lang="en-US" sz="1000" dirty="0"/>
              <a:t>attempts to change it in one location will be interpreted as an attack on integrity by other participants, and will be rejected. </a:t>
            </a:r>
          </a:p>
          <a:p>
            <a:pPr marL="185766" indent="-185766" defTabSz="772787">
              <a:buFont typeface="Arial"/>
              <a:buChar char="•"/>
              <a:defRPr/>
            </a:pPr>
            <a:r>
              <a:rPr lang="en-US" sz="1000" dirty="0"/>
              <a:t>the immutability of historical transactions which are cryptographically signed means that there is always strong evidence that those transactions were performed by someone with control over those cryptographic keys.</a:t>
            </a:r>
          </a:p>
          <a:p>
            <a:pPr defTabSz="772787">
              <a:defRPr/>
            </a:pPr>
            <a:endParaRPr lang="en-US" sz="1000" dirty="0"/>
          </a:p>
          <a:p>
            <a:pPr marL="185766" indent="-185766" defTabSz="772787">
              <a:buFont typeface="Arial"/>
              <a:buChar char="•"/>
              <a:defRPr/>
            </a:pPr>
            <a:r>
              <a:rPr lang="en-US" sz="1000" dirty="0"/>
              <a:t>Although the blockchain transaction history is immutable, the latest view of the current state in a blockchain can change. </a:t>
            </a:r>
          </a:p>
          <a:p>
            <a:pPr marL="185766" indent="-185766" defTabSz="772787">
              <a:buFont typeface="Arial"/>
              <a:buChar char="•"/>
              <a:defRPr/>
            </a:pPr>
            <a:r>
              <a:rPr lang="en-US" sz="1000" dirty="0"/>
              <a:t>A transaction may need to update the owner of an asset. What is recorded to the ledger in this case is the new owner for the asset, and so all that changes is our view of the latest owner. </a:t>
            </a:r>
          </a:p>
          <a:p>
            <a:pPr defTabSz="772787">
              <a:defRPr/>
            </a:pPr>
            <a:endParaRPr lang="en-US" dirty="0"/>
          </a:p>
          <a:p>
            <a:pPr defTabSz="772787">
              <a:defRPr/>
            </a:pPr>
            <a:endParaRPr lang="en-US" dirty="0"/>
          </a:p>
          <a:p>
            <a:pPr defTabSz="772787">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12</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defTabSz="772787">
              <a:buFont typeface="Arial"/>
              <a:buChar char="•"/>
              <a:defRPr/>
            </a:pPr>
            <a:r>
              <a:rPr lang="en-US" sz="1000" dirty="0"/>
              <a:t>This is normally a good thing in supporting data integrity. </a:t>
            </a:r>
          </a:p>
          <a:p>
            <a:pPr marL="185766" indent="-185766" defTabSz="772787">
              <a:buFont typeface="Arial"/>
              <a:buChar char="•"/>
              <a:defRPr/>
            </a:pPr>
            <a:r>
              <a:rPr lang="en-US" sz="1000" dirty="0"/>
              <a:t>it can cause problems if blockchain contains illegal content, or if a court orders content to be removed from the blockchain. It will be easier to support these requirements using conventional technologies.</a:t>
            </a:r>
          </a:p>
          <a:p>
            <a:pPr marL="185766" indent="-185766" defTabSz="772787">
              <a:buFont typeface="Arial"/>
              <a:buChar char="•"/>
              <a:defRPr/>
            </a:pPr>
            <a:endParaRPr lang="en-US" sz="1000" dirty="0"/>
          </a:p>
          <a:p>
            <a:pPr marL="185766" indent="-185766" defTabSz="772787">
              <a:buFont typeface="Arial"/>
              <a:buChar char="•"/>
              <a:defRPr/>
            </a:pPr>
            <a:r>
              <a:rPr lang="en-US" sz="1000" dirty="0"/>
              <a:t>in blockchain systems, problems may arise such as disputed transactions, incorrect addresses, exposure or loss of private keys, data-entry errors, or unexpected changes to assets tokenized on blockchain. </a:t>
            </a:r>
          </a:p>
          <a:p>
            <a:pPr marL="185766" indent="-185766" defTabSz="772787">
              <a:buFont typeface="Arial"/>
              <a:buChar char="•"/>
              <a:defRPr/>
            </a:pPr>
            <a:r>
              <a:rPr lang="en-US" sz="1000" dirty="0"/>
              <a:t>The immutability of blockchain ledgers may make them less adaptable than conventional technologies controlled by trusted third-party organizations that support rollback. </a:t>
            </a:r>
          </a:p>
          <a:p>
            <a:pPr defTabSz="772787">
              <a:defRPr/>
            </a:pPr>
            <a:endParaRPr lang="en-US" sz="1000" dirty="0"/>
          </a:p>
          <a:p>
            <a:pPr marL="185766" indent="-185766" defTabSz="772787">
              <a:buFont typeface="Arial"/>
              <a:buChar char="•"/>
              <a:defRPr/>
            </a:pPr>
            <a:r>
              <a:rPr lang="en-US" sz="1000" dirty="0"/>
              <a:t>Using blockchain to achieve immutability and non-repudiation may be relatively expensive compared to other persistence mechanisms. </a:t>
            </a:r>
          </a:p>
          <a:p>
            <a:pPr defTabSz="772787">
              <a:defRPr/>
            </a:pPr>
            <a:endParaRPr lang="en-US" dirty="0"/>
          </a:p>
          <a:p>
            <a:pPr defTabSz="772787">
              <a:defRPr/>
            </a:pPr>
            <a:endParaRPr lang="en-US" dirty="0"/>
          </a:p>
          <a:p>
            <a:pPr defTabSz="772787">
              <a:defRPr/>
            </a:pPr>
            <a:endParaRPr lang="en-US" dirty="0"/>
          </a:p>
          <a:p>
            <a:pPr defTabSz="772787">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13</a:t>
            </a:fld>
            <a:endParaRPr lang="en-AU"/>
          </a:p>
        </p:txBody>
      </p:sp>
    </p:spTree>
    <p:extLst>
      <p:ext uri="{BB962C8B-B14F-4D97-AF65-F5344CB8AC3E}">
        <p14:creationId xmlns:p14="http://schemas.microsoft.com/office/powerpoint/2010/main" val="1786967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de-DE" dirty="0"/>
              <a:t>Mastertitelformat bearbeiten</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3263670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de-DE" dirty="0"/>
              <a:t>Mastertitelformat bearbeiten</a:t>
            </a:r>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r>
              <a:rPr lang="de-DE" altLang="de-DE"/>
              <a:t> </a:t>
            </a:r>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36679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2000212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4215490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338460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ta61 Divider Slid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9022-4E91-4AE1-9B32-52DF7FA0F1BB}"/>
              </a:ext>
            </a:extLst>
          </p:cNvPr>
          <p:cNvSpPr>
            <a:spLocks noGrp="1"/>
          </p:cNvSpPr>
          <p:nvPr>
            <p:ph type="ctrTitle" hasCustomPrompt="1"/>
          </p:nvPr>
        </p:nvSpPr>
        <p:spPr>
          <a:xfrm>
            <a:off x="658669" y="2532263"/>
            <a:ext cx="5052378" cy="1486036"/>
          </a:xfrm>
          <a:prstGeom prst="rect">
            <a:avLst/>
          </a:prstGeom>
        </p:spPr>
        <p:txBody>
          <a:bodyPr anchor="t">
            <a:normAutofit/>
          </a:bodyPr>
          <a:lstStyle>
            <a:lvl1pPr algn="l">
              <a:defRPr sz="3600"/>
            </a:lvl1pPr>
          </a:lstStyle>
          <a:p>
            <a:r>
              <a:rPr lang="en-US" dirty="0"/>
              <a:t>Divider Title </a:t>
            </a:r>
            <a:endParaRPr lang="en-AU" dirty="0"/>
          </a:p>
        </p:txBody>
      </p:sp>
      <p:sp>
        <p:nvSpPr>
          <p:cNvPr id="10" name="Rechteck 9">
            <a:extLst>
              <a:ext uri="{FF2B5EF4-FFF2-40B4-BE49-F238E27FC236}">
                <a16:creationId xmlns:a16="http://schemas.microsoft.com/office/drawing/2014/main" id="{1672F628-EE80-4E51-B88E-558820590E23}"/>
              </a:ext>
            </a:extLst>
          </p:cNvPr>
          <p:cNvSpPr/>
          <p:nvPr userDrawn="1"/>
        </p:nvSpPr>
        <p:spPr bwMode="auto">
          <a:xfrm>
            <a:off x="0" y="2"/>
            <a:ext cx="595309" cy="2275876"/>
          </a:xfrm>
          <a:prstGeom prst="rect">
            <a:avLst/>
          </a:prstGeom>
          <a:solidFill>
            <a:srgbClr val="C50E1F"/>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4" name="Line 8">
            <a:extLst>
              <a:ext uri="{FF2B5EF4-FFF2-40B4-BE49-F238E27FC236}">
                <a16:creationId xmlns:a16="http://schemas.microsoft.com/office/drawing/2014/main" id="{3EDBF35F-9A23-45C4-A334-ECDC5ACAE03E}"/>
              </a:ext>
            </a:extLst>
          </p:cNvPr>
          <p:cNvSpPr>
            <a:spLocks noChangeShapeType="1"/>
          </p:cNvSpPr>
          <p:nvPr userDrawn="1">
            <p:custDataLst>
              <p:tags r:id="rId1"/>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Tree>
    <p:extLst>
      <p:ext uri="{BB962C8B-B14F-4D97-AF65-F5344CB8AC3E}">
        <p14:creationId xmlns:p14="http://schemas.microsoft.com/office/powerpoint/2010/main" val="406878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de-DE" dirty="0"/>
              <a:t>Mastertitelformat bearbeiten</a:t>
            </a:r>
            <a:endParaRPr lang="en-US" dirty="0"/>
          </a:p>
        </p:txBody>
      </p:sp>
      <p:sp>
        <p:nvSpPr>
          <p:cNvPr id="3" name="Content Placeholder 2"/>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fld id="{92C9502F-080B-434D-B6E6-152AABCB560F}" type="datetime5">
              <a:rPr lang="en-US" smtClean="0"/>
              <a:t>12-Aug-21</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61745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1F62470-86A5-4195-80DB-B5C3FDDF80F3}" type="datetime5">
              <a:rPr lang="en-US" smtClean="0"/>
              <a:t>12-Aug-21</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59741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D2726B2-D786-49F1-B99A-EF1C103B31C0}" type="datetime5">
              <a:rPr lang="en-US" smtClean="0"/>
              <a:t>12-Aug-21</a:t>
            </a:fld>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69737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629842" y="2087563"/>
            <a:ext cx="3868340"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629150" y="2087563"/>
            <a:ext cx="3887391"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F512EB0-E6BF-41F8-B6E1-CFC97764D9CE}" type="datetime5">
              <a:rPr lang="en-US" smtClean="0"/>
              <a:t>12-Aug-21</a:t>
            </a:fld>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48783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Mastertitelformat bearbeiten</a:t>
            </a:r>
            <a:endParaRPr lang="en-US" dirty="0"/>
          </a:p>
        </p:txBody>
      </p:sp>
      <p:sp>
        <p:nvSpPr>
          <p:cNvPr id="3" name="Date Placeholder 2"/>
          <p:cNvSpPr>
            <a:spLocks noGrp="1"/>
          </p:cNvSpPr>
          <p:nvPr>
            <p:ph type="dt" sz="half" idx="10"/>
          </p:nvPr>
        </p:nvSpPr>
        <p:spPr/>
        <p:txBody>
          <a:bodyPr/>
          <a:lstStyle/>
          <a:p>
            <a:fld id="{543FFAA5-3BFD-4C96-B21F-6F845E82C84D}" type="datetime5">
              <a:rPr lang="en-US" smtClean="0"/>
              <a:t>12-Aug-21</a:t>
            </a:fld>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4054699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8FFE0-C8CD-42A1-8DD9-C76BA052DCA5}" type="datetime5">
              <a:rPr lang="en-US" smtClean="0"/>
              <a:t>12-Aug-21</a:t>
            </a:fld>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400232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en-AU"/>
              <a:t> </a:t>
            </a:r>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300452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fld id="{CDB04BBE-FDA9-44A1-8AD3-8FE5383857F3}" type="datetime5">
              <a:rPr lang="en-US" smtClean="0"/>
              <a:t>12-Aug-21</a:t>
            </a:fld>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r>
              <a:rPr lang="de-DE" altLang="de-DE"/>
              <a:t> </a:t>
            </a:r>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a:ex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825672503"/>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Lst>
  <p:hf hdr="0" ftr="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US" sz="3200" dirty="0"/>
              <a:t>Evaluation of Suitability</a:t>
            </a:r>
            <a:endParaRPr lang="en-AU" sz="3000" noProof="0" dirty="0"/>
          </a:p>
        </p:txBody>
      </p:sp>
      <p:sp>
        <p:nvSpPr>
          <p:cNvPr id="7" name="Rectangle 3">
            <a:extLst>
              <a:ext uri="{FF2B5EF4-FFF2-40B4-BE49-F238E27FC236}">
                <a16:creationId xmlns:a16="http://schemas.microsoft.com/office/drawing/2014/main" id="{81CC65CB-1ACF-45B5-878B-34C4C48E3B1A}"/>
              </a:ext>
            </a:extLst>
          </p:cNvPr>
          <p:cNvSpPr txBox="1">
            <a:spLocks noGrp="1" noChangeArrowheads="1"/>
          </p:cNvSpPr>
          <p:nvPr>
            <p:ph type="subTitle" idx="1"/>
          </p:nvPr>
        </p:nvSpPr>
        <p:spPr>
          <a:xfrm>
            <a:off x="648000" y="4502034"/>
            <a:ext cx="8035200" cy="659722"/>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operation centralized?</a:t>
            </a:r>
          </a:p>
        </p:txBody>
      </p:sp>
      <p:sp>
        <p:nvSpPr>
          <p:cNvPr id="3" name="Content Placeholder 2"/>
          <p:cNvSpPr>
            <a:spLocks noGrp="1"/>
          </p:cNvSpPr>
          <p:nvPr>
            <p:ph idx="1"/>
          </p:nvPr>
        </p:nvSpPr>
        <p:spPr/>
        <p:txBody>
          <a:bodyPr>
            <a:normAutofit lnSpcReduction="10000"/>
          </a:bodyPr>
          <a:lstStyle/>
          <a:p>
            <a:r>
              <a:rPr lang="en-US" dirty="0"/>
              <a:t>System with multiple parties, but no party is suitable as a trusted authority for administering the system </a:t>
            </a:r>
          </a:p>
          <a:p>
            <a:pPr lvl="1"/>
            <a:r>
              <a:rPr lang="en-US" dirty="0"/>
              <a:t>Conventionally, group of parties form a joint venture to operate a conventional centralized system</a:t>
            </a:r>
          </a:p>
          <a:p>
            <a:pPr lvl="1"/>
            <a:r>
              <a:rPr lang="en-US" dirty="0"/>
              <a:t>Credit card associations, like Visa and MasterCard</a:t>
            </a:r>
          </a:p>
          <a:p>
            <a:pPr lvl="2"/>
            <a:r>
              <a:rPr lang="en-US" dirty="0"/>
              <a:t>Joint venture between banks</a:t>
            </a:r>
          </a:p>
          <a:p>
            <a:r>
              <a:rPr lang="en-US" dirty="0"/>
              <a:t>Centralized operation of the system leads to the administering party becoming a trusted authority</a:t>
            </a:r>
          </a:p>
          <a:p>
            <a:pPr lvl="1"/>
            <a:r>
              <a:rPr lang="en-US" dirty="0"/>
              <a:t>Can be unacceptable to the parties within the system</a:t>
            </a:r>
          </a:p>
          <a:p>
            <a:pPr lvl="1"/>
            <a:r>
              <a:rPr lang="en-US" dirty="0"/>
              <a:t>Maybe forming a new entity like a joint venture is too costly</a:t>
            </a:r>
          </a:p>
          <a:p>
            <a:pPr lvl="1"/>
            <a:r>
              <a:rPr lang="en-US" dirty="0"/>
              <a:t>Centralized administration may cause single point of business failure</a:t>
            </a:r>
          </a:p>
          <a:p>
            <a:r>
              <a:rPr lang="en-US" dirty="0"/>
              <a:t>Blockchain-based systems do not need a single system operator</a:t>
            </a:r>
          </a:p>
          <a:p>
            <a:pPr lvl="1"/>
            <a:r>
              <a:rPr lang="en-US" dirty="0"/>
              <a:t>Better system reliability and availability</a:t>
            </a:r>
          </a:p>
          <a:p>
            <a:pPr lvl="1"/>
            <a:endParaRPr lang="en-US" dirty="0"/>
          </a:p>
        </p:txBody>
      </p:sp>
      <p:sp>
        <p:nvSpPr>
          <p:cNvPr id="6" name="Slide Number Placeholder 5"/>
          <p:cNvSpPr>
            <a:spLocks noGrp="1"/>
          </p:cNvSpPr>
          <p:nvPr>
            <p:ph type="sldNum" sz="quarter" idx="4"/>
          </p:nvPr>
        </p:nvSpPr>
        <p:spPr/>
        <p:txBody>
          <a:bodyPr/>
          <a:lstStyle/>
          <a:p>
            <a:fld id="{FFF7CBAA-22EA-41CE-9725-C57ED0CEBC27}" type="slidenum">
              <a:rPr lang="en-AU" smtClean="0"/>
              <a:pPr/>
              <a:t>10</a:t>
            </a:fld>
            <a:endParaRPr lang="en-AU" dirty="0"/>
          </a:p>
        </p:txBody>
      </p:sp>
      <p:pic>
        <p:nvPicPr>
          <p:cNvPr id="7" name="Picture 6" descr="Suitability.pdf"/>
          <p:cNvPicPr>
            <a:picLocks noChangeAspect="1"/>
          </p:cNvPicPr>
          <p:nvPr/>
        </p:nvPicPr>
        <p:blipFill rotWithShape="1">
          <a:blip r:embed="rId3">
            <a:extLst>
              <a:ext uri="{28A0092B-C50C-407E-A947-70E740481C1C}">
                <a14:useLocalDpi xmlns:a14="http://schemas.microsoft.com/office/drawing/2010/main" val="0"/>
              </a:ext>
            </a:extLst>
          </a:blip>
          <a:srcRect t="36326" r="64676" b="51713"/>
          <a:stretch/>
        </p:blipFill>
        <p:spPr>
          <a:xfrm>
            <a:off x="5195716" y="345578"/>
            <a:ext cx="1949282" cy="518367"/>
          </a:xfrm>
          <a:prstGeom prst="rect">
            <a:avLst/>
          </a:prstGeom>
        </p:spPr>
      </p:pic>
    </p:spTree>
    <p:extLst>
      <p:ext uri="{BB962C8B-B14F-4D97-AF65-F5344CB8AC3E}">
        <p14:creationId xmlns:p14="http://schemas.microsoft.com/office/powerpoint/2010/main" val="296761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3345C1-4D37-4A71-AA0D-E28B7FEF80BA}"/>
              </a:ext>
            </a:extLst>
          </p:cNvPr>
          <p:cNvSpPr>
            <a:spLocks noGrp="1"/>
          </p:cNvSpPr>
          <p:nvPr>
            <p:ph type="title"/>
          </p:nvPr>
        </p:nvSpPr>
        <p:spPr/>
        <p:txBody>
          <a:bodyPr/>
          <a:lstStyle/>
          <a:p>
            <a:r>
              <a:rPr lang="en-US" dirty="0"/>
              <a:t>Student Task</a:t>
            </a:r>
          </a:p>
        </p:txBody>
      </p:sp>
      <p:sp>
        <p:nvSpPr>
          <p:cNvPr id="6" name="Inhaltsplatzhalter 5">
            <a:extLst>
              <a:ext uri="{FF2B5EF4-FFF2-40B4-BE49-F238E27FC236}">
                <a16:creationId xmlns:a16="http://schemas.microsoft.com/office/drawing/2014/main" id="{12273649-C61A-4FD0-934E-A167647613BE}"/>
              </a:ext>
            </a:extLst>
          </p:cNvPr>
          <p:cNvSpPr>
            <a:spLocks noGrp="1"/>
          </p:cNvSpPr>
          <p:nvPr>
            <p:ph idx="1"/>
          </p:nvPr>
        </p:nvSpPr>
        <p:spPr/>
        <p:txBody>
          <a:bodyPr/>
          <a:lstStyle/>
          <a:p>
            <a:r>
              <a:rPr lang="en-US" dirty="0"/>
              <a:t>Consider the case of exam registration, as before</a:t>
            </a:r>
          </a:p>
          <a:p>
            <a:r>
              <a:rPr lang="en-US" dirty="0"/>
              <a:t>Take half a minute to think about centralized operation in this context</a:t>
            </a:r>
          </a:p>
          <a:p>
            <a:pPr lvl="1"/>
            <a:r>
              <a:rPr lang="en-US" dirty="0"/>
              <a:t>Take notes</a:t>
            </a:r>
          </a:p>
          <a:p>
            <a:r>
              <a:rPr lang="en-US" dirty="0"/>
              <a:t>Then we’ll discuss</a:t>
            </a:r>
          </a:p>
          <a:p>
            <a:endParaRPr lang="en-US" dirty="0"/>
          </a:p>
        </p:txBody>
      </p:sp>
      <p:sp>
        <p:nvSpPr>
          <p:cNvPr id="3" name="Foliennummernplatzhalter 2">
            <a:extLst>
              <a:ext uri="{FF2B5EF4-FFF2-40B4-BE49-F238E27FC236}">
                <a16:creationId xmlns:a16="http://schemas.microsoft.com/office/drawing/2014/main" id="{EA38C88E-0CAD-4C85-BA24-285CE5F53261}"/>
              </a:ext>
            </a:extLst>
          </p:cNvPr>
          <p:cNvSpPr>
            <a:spLocks noGrp="1"/>
          </p:cNvSpPr>
          <p:nvPr>
            <p:ph type="sldNum" sz="quarter" idx="4"/>
          </p:nvPr>
        </p:nvSpPr>
        <p:spPr/>
        <p:txBody>
          <a:bodyPr/>
          <a:lstStyle/>
          <a:p>
            <a:fld id="{97F98C0B-273E-428A-ABCF-EBED2BA25188}" type="slidenum">
              <a:rPr lang="en-US" smtClean="0"/>
              <a:t>11</a:t>
            </a:fld>
            <a:endParaRPr lang="en-US"/>
          </a:p>
        </p:txBody>
      </p:sp>
      <p:pic>
        <p:nvPicPr>
          <p:cNvPr id="7" name="Grafik 6" descr="Chat">
            <a:extLst>
              <a:ext uri="{FF2B5EF4-FFF2-40B4-BE49-F238E27FC236}">
                <a16:creationId xmlns:a16="http://schemas.microsoft.com/office/drawing/2014/main" id="{10FC51EF-6D7D-4CFA-9E9B-A633B5B95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8" name="Grafik 7" descr="Benutzer">
            <a:extLst>
              <a:ext uri="{FF2B5EF4-FFF2-40B4-BE49-F238E27FC236}">
                <a16:creationId xmlns:a16="http://schemas.microsoft.com/office/drawing/2014/main" id="{C1AD3D69-FEBA-481D-A990-6AB4565D0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9" name="Grafik 8" descr="Bleistift">
            <a:extLst>
              <a:ext uri="{FF2B5EF4-FFF2-40B4-BE49-F238E27FC236}">
                <a16:creationId xmlns:a16="http://schemas.microsoft.com/office/drawing/2014/main" id="{3CB166A1-F7AB-4F8D-A5BB-3A7DEBCBDA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797329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Immutability Required? 1/3</a:t>
            </a:r>
          </a:p>
        </p:txBody>
      </p:sp>
      <p:sp>
        <p:nvSpPr>
          <p:cNvPr id="3" name="Content Placeholder 2"/>
          <p:cNvSpPr>
            <a:spLocks noGrp="1"/>
          </p:cNvSpPr>
          <p:nvPr>
            <p:ph idx="1"/>
          </p:nvPr>
        </p:nvSpPr>
        <p:spPr/>
        <p:txBody>
          <a:bodyPr>
            <a:normAutofit lnSpcReduction="10000"/>
          </a:bodyPr>
          <a:lstStyle/>
          <a:p>
            <a:r>
              <a:rPr lang="en-US" i="1" dirty="0"/>
              <a:t>Data immutability </a:t>
            </a:r>
            <a:r>
              <a:rPr lang="en-US" dirty="0"/>
              <a:t>means data con not be changed or altered after its creation</a:t>
            </a:r>
          </a:p>
          <a:p>
            <a:pPr lvl="1"/>
            <a:r>
              <a:rPr lang="en-US" dirty="0"/>
              <a:t>Immutability supports non-repudiation</a:t>
            </a:r>
          </a:p>
          <a:p>
            <a:pPr lvl="2"/>
            <a:r>
              <a:rPr lang="en-US" dirty="0"/>
              <a:t>Assurance that a party cannot deny the authenticity of their signature </a:t>
            </a:r>
          </a:p>
          <a:p>
            <a:pPr marL="148590"/>
            <a:r>
              <a:rPr lang="en-US" dirty="0"/>
              <a:t>Conventional technologies naturally support mutable data</a:t>
            </a:r>
          </a:p>
          <a:p>
            <a:r>
              <a:rPr lang="en-US" dirty="0"/>
              <a:t>Blockchain naturally supports data immutability in the ledger</a:t>
            </a:r>
          </a:p>
          <a:p>
            <a:pPr lvl="1"/>
            <a:r>
              <a:rPr lang="en-US" dirty="0"/>
              <a:t>Linking of blocks in a chain of cryptographic hashes supports immutability</a:t>
            </a:r>
          </a:p>
          <a:p>
            <a:pPr lvl="1"/>
            <a:r>
              <a:rPr lang="en-US" dirty="0"/>
              <a:t>Data continually replicated across many locations and organization</a:t>
            </a:r>
          </a:p>
          <a:p>
            <a:pPr lvl="2"/>
            <a:r>
              <a:rPr lang="en-US" dirty="0"/>
              <a:t>Attempts to change it in one location will be interpreted as an attack on integrity </a:t>
            </a:r>
          </a:p>
          <a:p>
            <a:pPr lvl="1"/>
            <a:r>
              <a:rPr lang="en-US" dirty="0"/>
              <a:t>Strong evidence that the transactions were performed by someone with control over corresponding cryptographic keys </a:t>
            </a:r>
          </a:p>
          <a:p>
            <a:r>
              <a:rPr lang="en-US" dirty="0"/>
              <a:t>Transaction history is immutable, but the latest view of the current state can change</a:t>
            </a:r>
          </a:p>
          <a:p>
            <a:pPr marL="178308" lvl="1"/>
            <a:endParaRPr lang="en-US" dirty="0"/>
          </a:p>
          <a:p>
            <a:endParaRPr lang="en-US" dirty="0"/>
          </a:p>
          <a:p>
            <a:pPr lvl="1"/>
            <a:endParaRPr lang="en-US" dirty="0"/>
          </a:p>
          <a:p>
            <a:pPr lvl="1"/>
            <a:endParaRPr lang="en-US" dirty="0"/>
          </a:p>
        </p:txBody>
      </p:sp>
      <p:sp>
        <p:nvSpPr>
          <p:cNvPr id="4" name="Foliennummernplatzhalter 3">
            <a:extLst>
              <a:ext uri="{FF2B5EF4-FFF2-40B4-BE49-F238E27FC236}">
                <a16:creationId xmlns:a16="http://schemas.microsoft.com/office/drawing/2014/main" id="{796B5D43-3737-4F07-93C6-667296EEA7A3}"/>
              </a:ext>
            </a:extLst>
          </p:cNvPr>
          <p:cNvSpPr>
            <a:spLocks noGrp="1"/>
          </p:cNvSpPr>
          <p:nvPr>
            <p:ph type="sldNum" sz="quarter" idx="4"/>
          </p:nvPr>
        </p:nvSpPr>
        <p:spPr/>
        <p:txBody>
          <a:bodyPr/>
          <a:lstStyle/>
          <a:p>
            <a:fld id="{97F98C0B-273E-428A-ABCF-EBED2BA25188}" type="slidenum">
              <a:rPr lang="en-US" smtClean="0"/>
              <a:t>12</a:t>
            </a:fld>
            <a:endParaRPr lang="en-US"/>
          </a:p>
        </p:txBody>
      </p:sp>
      <p:pic>
        <p:nvPicPr>
          <p:cNvPr id="7" name="Picture 6" descr="Suitability.pdf"/>
          <p:cNvPicPr>
            <a:picLocks noChangeAspect="1"/>
          </p:cNvPicPr>
          <p:nvPr/>
        </p:nvPicPr>
        <p:blipFill rotWithShape="1">
          <a:blip r:embed="rId3">
            <a:extLst>
              <a:ext uri="{28A0092B-C50C-407E-A947-70E740481C1C}">
                <a14:useLocalDpi xmlns:a14="http://schemas.microsoft.com/office/drawing/2010/main" val="0"/>
              </a:ext>
            </a:extLst>
          </a:blip>
          <a:srcRect t="52274" r="64363" b="34768"/>
          <a:stretch/>
        </p:blipFill>
        <p:spPr>
          <a:xfrm>
            <a:off x="7109002" y="1688199"/>
            <a:ext cx="1966561" cy="561565"/>
          </a:xfrm>
          <a:prstGeom prst="rect">
            <a:avLst/>
          </a:prstGeom>
        </p:spPr>
      </p:pic>
    </p:spTree>
    <p:extLst>
      <p:ext uri="{BB962C8B-B14F-4D97-AF65-F5344CB8AC3E}">
        <p14:creationId xmlns:p14="http://schemas.microsoft.com/office/powerpoint/2010/main" val="58331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Immutability Required? 2/3</a:t>
            </a:r>
          </a:p>
        </p:txBody>
      </p:sp>
      <p:sp>
        <p:nvSpPr>
          <p:cNvPr id="3" name="Content Placeholder 2"/>
          <p:cNvSpPr>
            <a:spLocks noGrp="1"/>
          </p:cNvSpPr>
          <p:nvPr>
            <p:ph idx="1"/>
          </p:nvPr>
        </p:nvSpPr>
        <p:spPr>
          <a:xfrm>
            <a:off x="648000" y="1295999"/>
            <a:ext cx="7920000" cy="3903234"/>
          </a:xfrm>
        </p:spPr>
        <p:txBody>
          <a:bodyPr>
            <a:normAutofit fontScale="92500" lnSpcReduction="10000"/>
          </a:bodyPr>
          <a:lstStyle/>
          <a:p>
            <a:r>
              <a:rPr lang="en-US" dirty="0"/>
              <a:t>Impossible to change the transaction history in most blockchains</a:t>
            </a:r>
          </a:p>
          <a:p>
            <a:pPr lvl="1"/>
            <a:r>
              <a:rPr lang="en-US" dirty="0"/>
              <a:t>Causes problems if blockchain contains illegal content</a:t>
            </a:r>
          </a:p>
          <a:p>
            <a:pPr lvl="1"/>
            <a:r>
              <a:rPr lang="en-US" dirty="0"/>
              <a:t>Court might order that content be removed from a blockchain </a:t>
            </a:r>
            <a:r>
              <a:rPr lang="en-US" dirty="0">
                <a:sym typeface="Wingdings" panose="05000000000000000000" pitchFamily="2" charset="2"/>
              </a:rPr>
              <a:t> problem</a:t>
            </a:r>
            <a:endParaRPr lang="en-US" dirty="0"/>
          </a:p>
          <a:p>
            <a:r>
              <a:rPr lang="en-US" dirty="0"/>
              <a:t>Other issues</a:t>
            </a:r>
          </a:p>
          <a:p>
            <a:pPr lvl="1"/>
            <a:r>
              <a:rPr lang="en-US" dirty="0"/>
              <a:t>Disputed transactions</a:t>
            </a:r>
          </a:p>
          <a:p>
            <a:pPr lvl="1"/>
            <a:r>
              <a:rPr lang="en-US" dirty="0"/>
              <a:t>Incorrect addresses</a:t>
            </a:r>
          </a:p>
          <a:p>
            <a:pPr lvl="1"/>
            <a:r>
              <a:rPr lang="en-US" dirty="0"/>
              <a:t>Exposure / theft or loss of private keys</a:t>
            </a:r>
          </a:p>
          <a:p>
            <a:pPr lvl="1"/>
            <a:r>
              <a:rPr lang="en-US" dirty="0"/>
              <a:t>Data-entry errors</a:t>
            </a:r>
          </a:p>
          <a:p>
            <a:pPr lvl="1"/>
            <a:r>
              <a:rPr lang="en-US" dirty="0"/>
              <a:t>Unexpected changes to assets tokenized on blockchain</a:t>
            </a:r>
          </a:p>
          <a:p>
            <a:pPr marL="148590"/>
            <a:r>
              <a:rPr lang="en-US" dirty="0"/>
              <a:t>Other cheaper mechanisms available to prove the originality of data</a:t>
            </a:r>
          </a:p>
          <a:p>
            <a:pPr marL="521208" lvl="2"/>
            <a:r>
              <a:rPr lang="en-US" sz="1800" dirty="0"/>
              <a:t>Hashing technology</a:t>
            </a:r>
          </a:p>
          <a:p>
            <a:pPr marL="521208" lvl="2"/>
            <a:r>
              <a:rPr lang="en-US" sz="1800" dirty="0"/>
              <a:t>Cryptographically signed data</a:t>
            </a:r>
          </a:p>
          <a:p>
            <a:pPr marL="521208" lvl="2"/>
            <a:r>
              <a:rPr lang="en-US" sz="1800" dirty="0"/>
              <a:t>Time-stamped, distributed / federated data stores</a:t>
            </a:r>
          </a:p>
        </p:txBody>
      </p:sp>
      <p:sp>
        <p:nvSpPr>
          <p:cNvPr id="4" name="Foliennummernplatzhalter 3">
            <a:extLst>
              <a:ext uri="{FF2B5EF4-FFF2-40B4-BE49-F238E27FC236}">
                <a16:creationId xmlns:a16="http://schemas.microsoft.com/office/drawing/2014/main" id="{0F36B8E1-47BD-49B3-8C24-D77F5042CFA0}"/>
              </a:ext>
            </a:extLst>
          </p:cNvPr>
          <p:cNvSpPr>
            <a:spLocks noGrp="1"/>
          </p:cNvSpPr>
          <p:nvPr>
            <p:ph type="sldNum" sz="quarter" idx="4"/>
          </p:nvPr>
        </p:nvSpPr>
        <p:spPr/>
        <p:txBody>
          <a:bodyPr/>
          <a:lstStyle/>
          <a:p>
            <a:fld id="{97F98C0B-273E-428A-ABCF-EBED2BA25188}" type="slidenum">
              <a:rPr lang="en-US" smtClean="0"/>
              <a:t>13</a:t>
            </a:fld>
            <a:endParaRPr lang="en-US"/>
          </a:p>
        </p:txBody>
      </p:sp>
    </p:spTree>
    <p:extLst>
      <p:ext uri="{BB962C8B-B14F-4D97-AF65-F5344CB8AC3E}">
        <p14:creationId xmlns:p14="http://schemas.microsoft.com/office/powerpoint/2010/main" val="146235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Immutability Required? 3/3</a:t>
            </a:r>
          </a:p>
        </p:txBody>
      </p:sp>
      <p:sp>
        <p:nvSpPr>
          <p:cNvPr id="3" name="Content Placeholder 2"/>
          <p:cNvSpPr>
            <a:spLocks noGrp="1"/>
          </p:cNvSpPr>
          <p:nvPr>
            <p:ph idx="1"/>
          </p:nvPr>
        </p:nvSpPr>
        <p:spPr/>
        <p:txBody>
          <a:bodyPr>
            <a:normAutofit lnSpcReduction="10000"/>
          </a:bodyPr>
          <a:lstStyle/>
          <a:p>
            <a:r>
              <a:rPr lang="en-US" dirty="0"/>
              <a:t>Immutability of </a:t>
            </a:r>
            <a:r>
              <a:rPr lang="en-US" dirty="0" err="1"/>
              <a:t>Nakamoto</a:t>
            </a:r>
            <a:r>
              <a:rPr lang="en-US" dirty="0"/>
              <a:t>-based blockchain is a long-run probabilistic durability property</a:t>
            </a:r>
          </a:p>
          <a:p>
            <a:pPr lvl="1"/>
            <a:r>
              <a:rPr lang="en-US" dirty="0"/>
              <a:t>Conventional database supports ACID (Atomicity, Consistency, Isolation and Durability)</a:t>
            </a:r>
          </a:p>
          <a:p>
            <a:pPr lvl="1"/>
            <a:r>
              <a:rPr lang="en-US" dirty="0"/>
              <a:t>A transaction initially thought by a participant to be committed may later turn out to have been on a shorter chain </a:t>
            </a:r>
          </a:p>
          <a:p>
            <a:pPr lvl="1"/>
            <a:r>
              <a:rPr lang="en-US" dirty="0"/>
              <a:t>A transaction is in practice immutable if it has been committed to a blockchain for a sufficiently long time (number of confirmation blocks)</a:t>
            </a:r>
          </a:p>
          <a:p>
            <a:pPr lvl="1"/>
            <a:endParaRPr lang="en-US" dirty="0"/>
          </a:p>
          <a:p>
            <a:r>
              <a:rPr lang="en-US" dirty="0"/>
              <a:t>Blockchain using other consensus mechanism can offer stronger, more conventional immutability</a:t>
            </a:r>
          </a:p>
          <a:p>
            <a:pPr lvl="1"/>
            <a:r>
              <a:rPr lang="en-US" dirty="0"/>
              <a:t>E.g. Practical Byzantine Fault Tolerance (PBFT)</a:t>
            </a:r>
          </a:p>
          <a:p>
            <a:pPr lvl="1"/>
            <a:r>
              <a:rPr lang="en-US" dirty="0"/>
              <a:t>Small number of known nodes participating in the operation</a:t>
            </a:r>
          </a:p>
        </p:txBody>
      </p:sp>
      <p:sp>
        <p:nvSpPr>
          <p:cNvPr id="4" name="Foliennummernplatzhalter 3">
            <a:extLst>
              <a:ext uri="{FF2B5EF4-FFF2-40B4-BE49-F238E27FC236}">
                <a16:creationId xmlns:a16="http://schemas.microsoft.com/office/drawing/2014/main" id="{26DD485A-2C95-4F09-9CC4-326024275AD6}"/>
              </a:ext>
            </a:extLst>
          </p:cNvPr>
          <p:cNvSpPr>
            <a:spLocks noGrp="1"/>
          </p:cNvSpPr>
          <p:nvPr>
            <p:ph type="sldNum" sz="quarter" idx="4"/>
          </p:nvPr>
        </p:nvSpPr>
        <p:spPr/>
        <p:txBody>
          <a:bodyPr/>
          <a:lstStyle/>
          <a:p>
            <a:fld id="{97F98C0B-273E-428A-ABCF-EBED2BA25188}" type="slidenum">
              <a:rPr lang="en-US" smtClean="0"/>
              <a:t>14</a:t>
            </a:fld>
            <a:endParaRPr lang="en-US"/>
          </a:p>
        </p:txBody>
      </p:sp>
    </p:spTree>
    <p:extLst>
      <p:ext uri="{BB962C8B-B14F-4D97-AF65-F5344CB8AC3E}">
        <p14:creationId xmlns:p14="http://schemas.microsoft.com/office/powerpoint/2010/main" val="406570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3345C1-4D37-4A71-AA0D-E28B7FEF80BA}"/>
              </a:ext>
            </a:extLst>
          </p:cNvPr>
          <p:cNvSpPr>
            <a:spLocks noGrp="1"/>
          </p:cNvSpPr>
          <p:nvPr>
            <p:ph type="title"/>
          </p:nvPr>
        </p:nvSpPr>
        <p:spPr/>
        <p:txBody>
          <a:bodyPr/>
          <a:lstStyle/>
          <a:p>
            <a:r>
              <a:rPr lang="en-US" dirty="0"/>
              <a:t>Student Task</a:t>
            </a:r>
          </a:p>
        </p:txBody>
      </p:sp>
      <p:sp>
        <p:nvSpPr>
          <p:cNvPr id="6" name="Inhaltsplatzhalter 5">
            <a:extLst>
              <a:ext uri="{FF2B5EF4-FFF2-40B4-BE49-F238E27FC236}">
                <a16:creationId xmlns:a16="http://schemas.microsoft.com/office/drawing/2014/main" id="{12273649-C61A-4FD0-934E-A167647613BE}"/>
              </a:ext>
            </a:extLst>
          </p:cNvPr>
          <p:cNvSpPr>
            <a:spLocks noGrp="1"/>
          </p:cNvSpPr>
          <p:nvPr>
            <p:ph idx="1"/>
          </p:nvPr>
        </p:nvSpPr>
        <p:spPr/>
        <p:txBody>
          <a:bodyPr/>
          <a:lstStyle/>
          <a:p>
            <a:r>
              <a:rPr lang="en-US" dirty="0"/>
              <a:t>Consider the case of exam registration, as before</a:t>
            </a:r>
          </a:p>
          <a:p>
            <a:r>
              <a:rPr lang="en-US" dirty="0"/>
              <a:t>Take half a minute to think about immutability, and whether it is acceptable / advantageous / problematic in this context</a:t>
            </a:r>
          </a:p>
          <a:p>
            <a:pPr lvl="1"/>
            <a:r>
              <a:rPr lang="en-US" dirty="0"/>
              <a:t>Take notes</a:t>
            </a:r>
          </a:p>
          <a:p>
            <a:r>
              <a:rPr lang="en-US" dirty="0"/>
              <a:t>Then we’ll discuss</a:t>
            </a:r>
          </a:p>
          <a:p>
            <a:endParaRPr lang="en-US" dirty="0"/>
          </a:p>
        </p:txBody>
      </p:sp>
      <p:sp>
        <p:nvSpPr>
          <p:cNvPr id="3" name="Foliennummernplatzhalter 2">
            <a:extLst>
              <a:ext uri="{FF2B5EF4-FFF2-40B4-BE49-F238E27FC236}">
                <a16:creationId xmlns:a16="http://schemas.microsoft.com/office/drawing/2014/main" id="{107D73D4-15DC-4346-A0AD-3442B47F6CBA}"/>
              </a:ext>
            </a:extLst>
          </p:cNvPr>
          <p:cNvSpPr>
            <a:spLocks noGrp="1"/>
          </p:cNvSpPr>
          <p:nvPr>
            <p:ph type="sldNum" sz="quarter" idx="4"/>
          </p:nvPr>
        </p:nvSpPr>
        <p:spPr/>
        <p:txBody>
          <a:bodyPr/>
          <a:lstStyle/>
          <a:p>
            <a:fld id="{97F98C0B-273E-428A-ABCF-EBED2BA25188}" type="slidenum">
              <a:rPr lang="en-US" smtClean="0"/>
              <a:t>15</a:t>
            </a:fld>
            <a:endParaRPr lang="en-US"/>
          </a:p>
        </p:txBody>
      </p:sp>
      <p:pic>
        <p:nvPicPr>
          <p:cNvPr id="7" name="Grafik 6" descr="Chat">
            <a:extLst>
              <a:ext uri="{FF2B5EF4-FFF2-40B4-BE49-F238E27FC236}">
                <a16:creationId xmlns:a16="http://schemas.microsoft.com/office/drawing/2014/main" id="{10FC51EF-6D7D-4CFA-9E9B-A633B5B95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8" name="Grafik 7" descr="Benutzer">
            <a:extLst>
              <a:ext uri="{FF2B5EF4-FFF2-40B4-BE49-F238E27FC236}">
                <a16:creationId xmlns:a16="http://schemas.microsoft.com/office/drawing/2014/main" id="{C1AD3D69-FEBA-481D-A990-6AB4565D0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9" name="Grafik 8" descr="Bleistift">
            <a:extLst>
              <a:ext uri="{FF2B5EF4-FFF2-40B4-BE49-F238E27FC236}">
                <a16:creationId xmlns:a16="http://schemas.microsoft.com/office/drawing/2014/main" id="{3CB166A1-F7AB-4F8D-A5BB-3A7DEBCBDA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574129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uitability.pdf"/>
          <p:cNvPicPr>
            <a:picLocks noChangeAspect="1"/>
          </p:cNvPicPr>
          <p:nvPr/>
        </p:nvPicPr>
        <p:blipFill rotWithShape="1">
          <a:blip r:embed="rId3">
            <a:extLst>
              <a:ext uri="{28A0092B-C50C-407E-A947-70E740481C1C}">
                <a14:useLocalDpi xmlns:a14="http://schemas.microsoft.com/office/drawing/2010/main" val="0"/>
              </a:ext>
            </a:extLst>
          </a:blip>
          <a:srcRect t="61643" r="33049" b="16827"/>
          <a:stretch/>
        </p:blipFill>
        <p:spPr>
          <a:xfrm>
            <a:off x="5304693" y="1091042"/>
            <a:ext cx="3694493" cy="933061"/>
          </a:xfrm>
          <a:prstGeom prst="rect">
            <a:avLst/>
          </a:prstGeom>
        </p:spPr>
      </p:pic>
      <p:sp>
        <p:nvSpPr>
          <p:cNvPr id="2" name="Title 1"/>
          <p:cNvSpPr>
            <a:spLocks noGrp="1"/>
          </p:cNvSpPr>
          <p:nvPr>
            <p:ph type="title"/>
          </p:nvPr>
        </p:nvSpPr>
        <p:spPr/>
        <p:txBody>
          <a:bodyPr>
            <a:normAutofit/>
          </a:bodyPr>
          <a:lstStyle/>
          <a:p>
            <a:r>
              <a:rPr lang="en-US" dirty="0"/>
              <a:t>Is High Performance Required? 1/2</a:t>
            </a:r>
          </a:p>
        </p:txBody>
      </p:sp>
      <p:sp>
        <p:nvSpPr>
          <p:cNvPr id="3" name="Content Placeholder 2"/>
          <p:cNvSpPr>
            <a:spLocks noGrp="1"/>
          </p:cNvSpPr>
          <p:nvPr>
            <p:ph idx="1"/>
          </p:nvPr>
        </p:nvSpPr>
        <p:spPr/>
        <p:txBody>
          <a:bodyPr>
            <a:normAutofit lnSpcReduction="10000"/>
          </a:bodyPr>
          <a:lstStyle/>
          <a:p>
            <a:r>
              <a:rPr lang="en-US" dirty="0"/>
              <a:t>Blockchain is </a:t>
            </a:r>
            <a:r>
              <a:rPr lang="en-US" b="1" i="1" dirty="0"/>
              <a:t>NOT SUITABLE </a:t>
            </a:r>
            <a:r>
              <a:rPr lang="en-US" dirty="0"/>
              <a:t>if the system </a:t>
            </a:r>
            <a:br>
              <a:rPr lang="en-US" dirty="0"/>
            </a:br>
            <a:r>
              <a:rPr lang="en-US" dirty="0"/>
              <a:t>need to support high performance</a:t>
            </a:r>
          </a:p>
          <a:p>
            <a:pPr lvl="1"/>
            <a:r>
              <a:rPr lang="en-US" dirty="0"/>
              <a:t>Extremely short response time (Latency)</a:t>
            </a:r>
          </a:p>
          <a:p>
            <a:pPr lvl="1"/>
            <a:r>
              <a:rPr lang="en-US" dirty="0"/>
              <a:t>Process very large amounts of data (Throughput)</a:t>
            </a:r>
          </a:p>
          <a:p>
            <a:r>
              <a:rPr lang="en-US" dirty="0" err="1"/>
              <a:t>Bitcoin</a:t>
            </a:r>
            <a:r>
              <a:rPr lang="en-US" dirty="0"/>
              <a:t> and </a:t>
            </a:r>
            <a:r>
              <a:rPr lang="en-US" dirty="0" err="1"/>
              <a:t>Ethereum</a:t>
            </a:r>
            <a:r>
              <a:rPr lang="en-US" dirty="0"/>
              <a:t> cannot currently match the maximum throughput of conventional transaction processing system</a:t>
            </a:r>
          </a:p>
          <a:p>
            <a:pPr lvl="1"/>
            <a:r>
              <a:rPr lang="en-US" dirty="0"/>
              <a:t>3-20 tps vs. up to 50k tps for Visa payments network (tested maximum)</a:t>
            </a:r>
          </a:p>
          <a:p>
            <a:r>
              <a:rPr lang="en-US" dirty="0"/>
              <a:t>New mechanisms to improve performance (</a:t>
            </a:r>
            <a:r>
              <a:rPr lang="en-US" i="1" dirty="0">
                <a:solidFill>
                  <a:schemeClr val="accent1"/>
                </a:solidFill>
              </a:rPr>
              <a:t>Lectures 7 &amp; 8</a:t>
            </a:r>
            <a:r>
              <a:rPr lang="en-US" dirty="0"/>
              <a:t>)</a:t>
            </a:r>
          </a:p>
          <a:p>
            <a:pPr lvl="1"/>
            <a:r>
              <a:rPr lang="en-US" dirty="0" err="1"/>
              <a:t>Sharding</a:t>
            </a:r>
            <a:endParaRPr lang="en-US" dirty="0"/>
          </a:p>
          <a:p>
            <a:pPr lvl="1"/>
            <a:r>
              <a:rPr lang="en-US" dirty="0"/>
              <a:t>State channels</a:t>
            </a:r>
          </a:p>
          <a:p>
            <a:pPr lvl="1"/>
            <a:r>
              <a:rPr lang="en-US" dirty="0"/>
              <a:t>Reduced inter-block time</a:t>
            </a:r>
          </a:p>
          <a:p>
            <a:r>
              <a:rPr lang="en-US" dirty="0"/>
              <a:t>Consortium and private blockchains with careful design and performance tuning have much better performance than public ones</a:t>
            </a:r>
          </a:p>
        </p:txBody>
      </p:sp>
      <p:sp>
        <p:nvSpPr>
          <p:cNvPr id="6" name="Slide Number Placeholder 5"/>
          <p:cNvSpPr>
            <a:spLocks noGrp="1"/>
          </p:cNvSpPr>
          <p:nvPr>
            <p:ph type="sldNum" sz="quarter" idx="4"/>
          </p:nvPr>
        </p:nvSpPr>
        <p:spPr/>
        <p:txBody>
          <a:bodyPr/>
          <a:lstStyle/>
          <a:p>
            <a:fld id="{FFF7CBAA-22EA-41CE-9725-C57ED0CEBC27}" type="slidenum">
              <a:rPr lang="en-AU" smtClean="0"/>
              <a:pPr/>
              <a:t>16</a:t>
            </a:fld>
            <a:r>
              <a:rPr lang="en-AU" dirty="0"/>
              <a:t> </a:t>
            </a:r>
          </a:p>
        </p:txBody>
      </p:sp>
    </p:spTree>
    <p:extLst>
      <p:ext uri="{BB962C8B-B14F-4D97-AF65-F5344CB8AC3E}">
        <p14:creationId xmlns:p14="http://schemas.microsoft.com/office/powerpoint/2010/main" val="333870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High Performance Required? 2/2</a:t>
            </a:r>
          </a:p>
        </p:txBody>
      </p:sp>
      <p:sp>
        <p:nvSpPr>
          <p:cNvPr id="3" name="Content Placeholder 2"/>
          <p:cNvSpPr>
            <a:spLocks noGrp="1"/>
          </p:cNvSpPr>
          <p:nvPr>
            <p:ph idx="1"/>
          </p:nvPr>
        </p:nvSpPr>
        <p:spPr/>
        <p:txBody>
          <a:bodyPr>
            <a:normAutofit fontScale="92500"/>
          </a:bodyPr>
          <a:lstStyle/>
          <a:p>
            <a:r>
              <a:rPr lang="en-US" dirty="0"/>
              <a:t>Read latency of blockchain-based system can be much faster than with conventional technologies</a:t>
            </a:r>
          </a:p>
          <a:p>
            <a:pPr lvl="1"/>
            <a:r>
              <a:rPr lang="en-US" dirty="0"/>
              <a:t>Response time for accessing historical data from a blockchain client</a:t>
            </a:r>
          </a:p>
          <a:p>
            <a:pPr lvl="1"/>
            <a:r>
              <a:rPr lang="en-US" dirty="0"/>
              <a:t>Clients keep a full local copy of the database</a:t>
            </a:r>
          </a:p>
          <a:p>
            <a:pPr lvl="1"/>
            <a:r>
              <a:rPr lang="en-US" dirty="0"/>
              <a:t>No network delays</a:t>
            </a:r>
          </a:p>
          <a:p>
            <a:r>
              <a:rPr lang="en-US" dirty="0"/>
              <a:t>If using </a:t>
            </a:r>
            <a:r>
              <a:rPr lang="en-US" dirty="0" err="1"/>
              <a:t>PoW</a:t>
            </a:r>
            <a:r>
              <a:rPr lang="en-US" dirty="0"/>
              <a:t>, write latency is probabilistic with several sources of uncertainty</a:t>
            </a:r>
          </a:p>
          <a:p>
            <a:pPr lvl="1"/>
            <a:r>
              <a:rPr lang="en-US" dirty="0"/>
              <a:t>Network delays</a:t>
            </a:r>
          </a:p>
          <a:p>
            <a:pPr lvl="2"/>
            <a:r>
              <a:rPr lang="en-US" dirty="0"/>
              <a:t>Sending transactions to the network</a:t>
            </a:r>
          </a:p>
          <a:p>
            <a:pPr lvl="1"/>
            <a:r>
              <a:rPr lang="en-US" dirty="0"/>
              <a:t>Confirmation blocks on Nakamoto consensus-based blockchain increases write latency</a:t>
            </a:r>
          </a:p>
          <a:p>
            <a:r>
              <a:rPr lang="en-US" dirty="0"/>
              <a:t>Blockchain is </a:t>
            </a:r>
            <a:r>
              <a:rPr lang="en-US" b="1" dirty="0"/>
              <a:t>NOT SUITABLE </a:t>
            </a:r>
            <a:r>
              <a:rPr lang="en-US" dirty="0"/>
              <a:t>for storing Big Data</a:t>
            </a:r>
          </a:p>
          <a:p>
            <a:pPr lvl="1"/>
            <a:r>
              <a:rPr lang="en-US" dirty="0"/>
              <a:t>Large volumes or high velocity</a:t>
            </a:r>
          </a:p>
          <a:p>
            <a:pPr lvl="1"/>
            <a:r>
              <a:rPr lang="en-US" dirty="0"/>
              <a:t>Massive redundancy </a:t>
            </a:r>
          </a:p>
          <a:p>
            <a:pPr lvl="2"/>
            <a:endParaRPr lang="en-US" dirty="0"/>
          </a:p>
        </p:txBody>
      </p:sp>
      <p:sp>
        <p:nvSpPr>
          <p:cNvPr id="6" name="Slide Number Placeholder 5"/>
          <p:cNvSpPr>
            <a:spLocks noGrp="1"/>
          </p:cNvSpPr>
          <p:nvPr>
            <p:ph type="sldNum" sz="quarter" idx="4"/>
          </p:nvPr>
        </p:nvSpPr>
        <p:spPr/>
        <p:txBody>
          <a:bodyPr/>
          <a:lstStyle/>
          <a:p>
            <a:fld id="{FFF7CBAA-22EA-41CE-9725-C57ED0CEBC27}" type="slidenum">
              <a:rPr lang="en-AU" smtClean="0"/>
              <a:pPr/>
              <a:t>17</a:t>
            </a:fld>
            <a:r>
              <a:rPr lang="en-AU" dirty="0"/>
              <a:t> </a:t>
            </a:r>
          </a:p>
        </p:txBody>
      </p:sp>
    </p:spTree>
    <p:extLst>
      <p:ext uri="{BB962C8B-B14F-4D97-AF65-F5344CB8AC3E}">
        <p14:creationId xmlns:p14="http://schemas.microsoft.com/office/powerpoint/2010/main" val="227071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3345C1-4D37-4A71-AA0D-E28B7FEF80BA}"/>
              </a:ext>
            </a:extLst>
          </p:cNvPr>
          <p:cNvSpPr>
            <a:spLocks noGrp="1"/>
          </p:cNvSpPr>
          <p:nvPr>
            <p:ph type="title"/>
          </p:nvPr>
        </p:nvSpPr>
        <p:spPr/>
        <p:txBody>
          <a:bodyPr/>
          <a:lstStyle/>
          <a:p>
            <a:r>
              <a:rPr lang="en-US" dirty="0"/>
              <a:t>Student Task</a:t>
            </a:r>
          </a:p>
        </p:txBody>
      </p:sp>
      <p:sp>
        <p:nvSpPr>
          <p:cNvPr id="6" name="Inhaltsplatzhalter 5">
            <a:extLst>
              <a:ext uri="{FF2B5EF4-FFF2-40B4-BE49-F238E27FC236}">
                <a16:creationId xmlns:a16="http://schemas.microsoft.com/office/drawing/2014/main" id="{12273649-C61A-4FD0-934E-A167647613BE}"/>
              </a:ext>
            </a:extLst>
          </p:cNvPr>
          <p:cNvSpPr>
            <a:spLocks noGrp="1"/>
          </p:cNvSpPr>
          <p:nvPr>
            <p:ph idx="1"/>
          </p:nvPr>
        </p:nvSpPr>
        <p:spPr/>
        <p:txBody>
          <a:bodyPr/>
          <a:lstStyle/>
          <a:p>
            <a:r>
              <a:rPr lang="en-US" dirty="0"/>
              <a:t>Consider the case of exam registration, as before</a:t>
            </a:r>
          </a:p>
          <a:p>
            <a:r>
              <a:rPr lang="en-US" dirty="0"/>
              <a:t>Take half a minute to think about the performance aspects</a:t>
            </a:r>
          </a:p>
          <a:p>
            <a:pPr lvl="1"/>
            <a:r>
              <a:rPr lang="en-US" dirty="0"/>
              <a:t>Take notes</a:t>
            </a:r>
          </a:p>
          <a:p>
            <a:r>
              <a:rPr lang="en-US" dirty="0"/>
              <a:t>Then we’ll discuss</a:t>
            </a:r>
          </a:p>
          <a:p>
            <a:endParaRPr lang="en-US" dirty="0"/>
          </a:p>
        </p:txBody>
      </p:sp>
      <p:sp>
        <p:nvSpPr>
          <p:cNvPr id="3" name="Foliennummernplatzhalter 2">
            <a:extLst>
              <a:ext uri="{FF2B5EF4-FFF2-40B4-BE49-F238E27FC236}">
                <a16:creationId xmlns:a16="http://schemas.microsoft.com/office/drawing/2014/main" id="{6ECFBCA9-A015-4BC2-B940-3B4D683709EC}"/>
              </a:ext>
            </a:extLst>
          </p:cNvPr>
          <p:cNvSpPr>
            <a:spLocks noGrp="1"/>
          </p:cNvSpPr>
          <p:nvPr>
            <p:ph type="sldNum" sz="quarter" idx="4"/>
          </p:nvPr>
        </p:nvSpPr>
        <p:spPr/>
        <p:txBody>
          <a:bodyPr/>
          <a:lstStyle/>
          <a:p>
            <a:fld id="{97F98C0B-273E-428A-ABCF-EBED2BA25188}" type="slidenum">
              <a:rPr lang="en-US" smtClean="0"/>
              <a:t>18</a:t>
            </a:fld>
            <a:endParaRPr lang="en-US"/>
          </a:p>
        </p:txBody>
      </p:sp>
      <p:pic>
        <p:nvPicPr>
          <p:cNvPr id="7" name="Grafik 6" descr="Chat">
            <a:extLst>
              <a:ext uri="{FF2B5EF4-FFF2-40B4-BE49-F238E27FC236}">
                <a16:creationId xmlns:a16="http://schemas.microsoft.com/office/drawing/2014/main" id="{10FC51EF-6D7D-4CFA-9E9B-A633B5B95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8" name="Grafik 7" descr="Benutzer">
            <a:extLst>
              <a:ext uri="{FF2B5EF4-FFF2-40B4-BE49-F238E27FC236}">
                <a16:creationId xmlns:a16="http://schemas.microsoft.com/office/drawing/2014/main" id="{C1AD3D69-FEBA-481D-A990-6AB4565D0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9" name="Grafik 8" descr="Bleistift">
            <a:extLst>
              <a:ext uri="{FF2B5EF4-FFF2-40B4-BE49-F238E27FC236}">
                <a16:creationId xmlns:a16="http://schemas.microsoft.com/office/drawing/2014/main" id="{3CB166A1-F7AB-4F8D-A5BB-3A7DEBCBDA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427579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Transparency Required? 1/</a:t>
            </a:r>
            <a:r>
              <a:rPr lang="en-US" altLang="zh-CN" dirty="0"/>
              <a:t>4</a:t>
            </a:r>
            <a:endParaRPr lang="en-US" dirty="0"/>
          </a:p>
        </p:txBody>
      </p:sp>
      <p:sp>
        <p:nvSpPr>
          <p:cNvPr id="3" name="Content Placeholder 2"/>
          <p:cNvSpPr>
            <a:spLocks noGrp="1"/>
          </p:cNvSpPr>
          <p:nvPr>
            <p:ph idx="1"/>
          </p:nvPr>
        </p:nvSpPr>
        <p:spPr/>
        <p:txBody>
          <a:bodyPr>
            <a:normAutofit lnSpcReduction="10000"/>
          </a:bodyPr>
          <a:lstStyle/>
          <a:p>
            <a:r>
              <a:rPr lang="en-US" i="1" dirty="0"/>
              <a:t>Data transparency </a:t>
            </a:r>
            <a:r>
              <a:rPr lang="en-US" dirty="0"/>
              <a:t>means data is available</a:t>
            </a:r>
            <a:br>
              <a:rPr lang="en-US" dirty="0"/>
            </a:br>
            <a:r>
              <a:rPr lang="en-US" dirty="0"/>
              <a:t> and accessible to by other parties</a:t>
            </a:r>
          </a:p>
          <a:p>
            <a:pPr lvl="1"/>
            <a:r>
              <a:rPr lang="en-US" dirty="0"/>
              <a:t>Facebook public newsfeed posts</a:t>
            </a:r>
          </a:p>
          <a:p>
            <a:pPr lvl="1"/>
            <a:r>
              <a:rPr lang="en-US" dirty="0"/>
              <a:t>Twitter tweets (public)</a:t>
            </a:r>
          </a:p>
          <a:p>
            <a:pPr lvl="1"/>
            <a:r>
              <a:rPr lang="en-US" dirty="0"/>
              <a:t>Facebook/Twitter support confidentiality</a:t>
            </a:r>
          </a:p>
          <a:p>
            <a:pPr lvl="2"/>
            <a:r>
              <a:rPr lang="en-US" dirty="0"/>
              <a:t>Users choose what to publish to the public or to specific audience</a:t>
            </a:r>
            <a:br>
              <a:rPr lang="en-US" dirty="0"/>
            </a:br>
            <a:endParaRPr lang="en-US" dirty="0"/>
          </a:p>
          <a:p>
            <a:r>
              <a:rPr lang="en-US" dirty="0"/>
              <a:t>Blockchain provides a neutral platform where all participants can see and audit the published data</a:t>
            </a:r>
          </a:p>
          <a:p>
            <a:pPr lvl="1"/>
            <a:r>
              <a:rPr lang="en-US" dirty="0"/>
              <a:t>Validation of cryptocurrency transfers </a:t>
            </a:r>
          </a:p>
          <a:p>
            <a:pPr lvl="2"/>
            <a:r>
              <a:rPr lang="en-US" dirty="0"/>
              <a:t>From addresses with enough cryptocurrency</a:t>
            </a:r>
          </a:p>
          <a:p>
            <a:pPr lvl="2"/>
            <a:r>
              <a:rPr lang="en-US" dirty="0"/>
              <a:t>Signed with an authorized private key</a:t>
            </a:r>
          </a:p>
          <a:p>
            <a:pPr lvl="1"/>
            <a:r>
              <a:rPr lang="en-US" dirty="0"/>
              <a:t>Record of correct smart contract execution is stored on the blockchain and validated</a:t>
            </a:r>
          </a:p>
          <a:p>
            <a:pPr lvl="2"/>
            <a:endParaRPr lang="en-US" dirty="0"/>
          </a:p>
          <a:p>
            <a:pPr lvl="2"/>
            <a:endParaRPr lang="en-US" dirty="0"/>
          </a:p>
        </p:txBody>
      </p:sp>
      <p:sp>
        <p:nvSpPr>
          <p:cNvPr id="6" name="Slide Number Placeholder 5"/>
          <p:cNvSpPr>
            <a:spLocks noGrp="1"/>
          </p:cNvSpPr>
          <p:nvPr>
            <p:ph type="sldNum" sz="quarter" idx="4"/>
          </p:nvPr>
        </p:nvSpPr>
        <p:spPr/>
        <p:txBody>
          <a:bodyPr/>
          <a:lstStyle/>
          <a:p>
            <a:fld id="{FFF7CBAA-22EA-41CE-9725-C57ED0CEBC27}" type="slidenum">
              <a:rPr lang="en-AU" smtClean="0"/>
              <a:pPr/>
              <a:t>19</a:t>
            </a:fld>
            <a:endParaRPr lang="en-AU" dirty="0"/>
          </a:p>
        </p:txBody>
      </p:sp>
      <p:pic>
        <p:nvPicPr>
          <p:cNvPr id="7" name="Picture 6" descr="Suitability.pdf"/>
          <p:cNvPicPr>
            <a:picLocks noChangeAspect="1"/>
          </p:cNvPicPr>
          <p:nvPr/>
        </p:nvPicPr>
        <p:blipFill rotWithShape="1">
          <a:blip r:embed="rId3">
            <a:extLst>
              <a:ext uri="{28A0092B-C50C-407E-A947-70E740481C1C}">
                <a14:useLocalDpi xmlns:a14="http://schemas.microsoft.com/office/drawing/2010/main" val="0"/>
              </a:ext>
            </a:extLst>
          </a:blip>
          <a:srcRect t="87773" r="33465"/>
          <a:stretch/>
        </p:blipFill>
        <p:spPr>
          <a:xfrm>
            <a:off x="5472420" y="1140956"/>
            <a:ext cx="3671580" cy="529911"/>
          </a:xfrm>
          <a:prstGeom prst="rect">
            <a:avLst/>
          </a:prstGeom>
        </p:spPr>
      </p:pic>
    </p:spTree>
    <p:extLst>
      <p:ext uri="{BB962C8B-B14F-4D97-AF65-F5344CB8AC3E}">
        <p14:creationId xmlns:p14="http://schemas.microsoft.com/office/powerpoint/2010/main" val="135427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9832-5EBF-4285-952A-BCAA78841175}"/>
              </a:ext>
            </a:extLst>
          </p:cNvPr>
          <p:cNvSpPr>
            <a:spLocks noGrp="1"/>
          </p:cNvSpPr>
          <p:nvPr>
            <p:ph type="title"/>
          </p:nvPr>
        </p:nvSpPr>
        <p:spPr/>
        <p:txBody>
          <a:bodyPr/>
          <a:lstStyle/>
          <a:p>
            <a:r>
              <a:rPr lang="en-US" dirty="0"/>
              <a:t>What will you learn today?</a:t>
            </a:r>
            <a:endParaRPr lang="en-DE" dirty="0"/>
          </a:p>
        </p:txBody>
      </p:sp>
      <p:sp>
        <p:nvSpPr>
          <p:cNvPr id="3" name="Content Placeholder 2">
            <a:extLst>
              <a:ext uri="{FF2B5EF4-FFF2-40B4-BE49-F238E27FC236}">
                <a16:creationId xmlns:a16="http://schemas.microsoft.com/office/drawing/2014/main" id="{55C7FFAF-A597-4141-A30B-1B52864357F7}"/>
              </a:ext>
            </a:extLst>
          </p:cNvPr>
          <p:cNvSpPr>
            <a:spLocks noGrp="1"/>
          </p:cNvSpPr>
          <p:nvPr>
            <p:ph idx="1"/>
          </p:nvPr>
        </p:nvSpPr>
        <p:spPr/>
        <p:txBody>
          <a:bodyPr/>
          <a:lstStyle/>
          <a:p>
            <a:r>
              <a:rPr lang="en-US" dirty="0"/>
              <a:t>Evaluation framework for blockchain-based systems</a:t>
            </a:r>
          </a:p>
          <a:p>
            <a:r>
              <a:rPr lang="en-US" dirty="0"/>
              <a:t>Application of the framework to different use cases</a:t>
            </a:r>
          </a:p>
          <a:p>
            <a:endParaRPr lang="en-US" dirty="0"/>
          </a:p>
          <a:p>
            <a:endParaRPr lang="en-US" dirty="0"/>
          </a:p>
          <a:p>
            <a:endParaRPr lang="en-DE" dirty="0"/>
          </a:p>
        </p:txBody>
      </p:sp>
      <p:sp>
        <p:nvSpPr>
          <p:cNvPr id="4" name="Slide Number Placeholder 3">
            <a:extLst>
              <a:ext uri="{FF2B5EF4-FFF2-40B4-BE49-F238E27FC236}">
                <a16:creationId xmlns:a16="http://schemas.microsoft.com/office/drawing/2014/main" id="{F0EC5D0D-4665-44BA-81B2-CAE4801EDCC8}"/>
              </a:ext>
            </a:extLst>
          </p:cNvPr>
          <p:cNvSpPr>
            <a:spLocks noGrp="1"/>
          </p:cNvSpPr>
          <p:nvPr>
            <p:ph type="sldNum" sz="quarter" idx="4"/>
          </p:nvPr>
        </p:nvSpPr>
        <p:spPr/>
        <p:txBody>
          <a:bodyPr/>
          <a:lstStyle/>
          <a:p>
            <a:fld id="{97F98C0B-273E-428A-ABCF-EBED2BA25188}" type="slidenum">
              <a:rPr lang="en-US" smtClean="0"/>
              <a:t>2</a:t>
            </a:fld>
            <a:endParaRPr lang="en-US"/>
          </a:p>
        </p:txBody>
      </p:sp>
    </p:spTree>
    <p:extLst>
      <p:ext uri="{BB962C8B-B14F-4D97-AF65-F5344CB8AC3E}">
        <p14:creationId xmlns:p14="http://schemas.microsoft.com/office/powerpoint/2010/main" val="2699939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Transparency Required? 2/</a:t>
            </a:r>
            <a:r>
              <a:rPr lang="en-US" altLang="zh-CN" dirty="0"/>
              <a:t>4</a:t>
            </a:r>
            <a:endParaRPr lang="en-US" dirty="0"/>
          </a:p>
        </p:txBody>
      </p:sp>
      <p:sp>
        <p:nvSpPr>
          <p:cNvPr id="3" name="Content Placeholder 2"/>
          <p:cNvSpPr>
            <a:spLocks noGrp="1"/>
          </p:cNvSpPr>
          <p:nvPr>
            <p:ph idx="1"/>
          </p:nvPr>
        </p:nvSpPr>
        <p:spPr/>
        <p:txBody>
          <a:bodyPr>
            <a:normAutofit fontScale="92500" lnSpcReduction="10000"/>
          </a:bodyPr>
          <a:lstStyle/>
          <a:p>
            <a:r>
              <a:rPr lang="en-US" dirty="0"/>
              <a:t>Blockchain </a:t>
            </a:r>
            <a:r>
              <a:rPr lang="en-US" b="1" dirty="0"/>
              <a:t>MAY BE SUITABLE </a:t>
            </a:r>
            <a:r>
              <a:rPr lang="en-US" dirty="0"/>
              <a:t>if data transparency is required or acceptable</a:t>
            </a:r>
          </a:p>
          <a:p>
            <a:pPr lvl="1"/>
            <a:r>
              <a:rPr lang="en-US" dirty="0"/>
              <a:t>Confidentiality is harder to establish in blockchain-based systems</a:t>
            </a:r>
          </a:p>
          <a:p>
            <a:pPr lvl="1"/>
            <a:r>
              <a:rPr lang="en-US" dirty="0"/>
              <a:t>By default, information is visible to all participants</a:t>
            </a:r>
          </a:p>
          <a:p>
            <a:pPr lvl="1"/>
            <a:endParaRPr lang="en-US" dirty="0"/>
          </a:p>
          <a:p>
            <a:r>
              <a:rPr lang="en-US" dirty="0"/>
              <a:t>Volume / frequency of  interactions and links between parties can be a confidentiality concern</a:t>
            </a:r>
          </a:p>
          <a:p>
            <a:pPr lvl="1"/>
            <a:r>
              <a:rPr lang="en-US" dirty="0"/>
              <a:t>Very often customer relationships, pricing, or aggregate transaction volume are commercially-sensitive information </a:t>
            </a:r>
          </a:p>
          <a:p>
            <a:pPr lvl="2"/>
            <a:r>
              <a:rPr lang="en-US" dirty="0"/>
              <a:t>Volume might be inferred from transactions, even if content is encoded or encrypted</a:t>
            </a:r>
          </a:p>
          <a:p>
            <a:pPr lvl="1"/>
            <a:r>
              <a:rPr lang="en-US" dirty="0"/>
              <a:t>Create a new address for each transaction</a:t>
            </a:r>
          </a:p>
          <a:p>
            <a:pPr lvl="2"/>
            <a:r>
              <a:rPr lang="en-US" dirty="0"/>
              <a:t>Flow of assets may be used to infer relationships between addresses</a:t>
            </a:r>
          </a:p>
          <a:p>
            <a:pPr lvl="1"/>
            <a:r>
              <a:rPr lang="en-US" altLang="zh-CN" dirty="0"/>
              <a:t>Use pseudonyms</a:t>
            </a:r>
          </a:p>
          <a:p>
            <a:pPr lvl="2"/>
            <a:r>
              <a:rPr lang="en-US" dirty="0"/>
              <a:t>Contents of a transaction are publicly visible</a:t>
            </a:r>
          </a:p>
          <a:p>
            <a:pPr lvl="1"/>
            <a:r>
              <a:rPr lang="en-US" dirty="0"/>
              <a:t>Re-identification</a:t>
            </a:r>
          </a:p>
          <a:p>
            <a:pPr lvl="2"/>
            <a:r>
              <a:rPr lang="en-US" dirty="0"/>
              <a:t>Reuse of addresses and their connection via transfers of cryptocurrency</a:t>
            </a:r>
          </a:p>
        </p:txBody>
      </p:sp>
      <p:sp>
        <p:nvSpPr>
          <p:cNvPr id="6" name="Slide Number Placeholder 5"/>
          <p:cNvSpPr>
            <a:spLocks noGrp="1"/>
          </p:cNvSpPr>
          <p:nvPr>
            <p:ph type="sldNum" sz="quarter" idx="4"/>
          </p:nvPr>
        </p:nvSpPr>
        <p:spPr/>
        <p:txBody>
          <a:bodyPr/>
          <a:lstStyle/>
          <a:p>
            <a:fld id="{FFF7CBAA-22EA-41CE-9725-C57ED0CEBC27}" type="slidenum">
              <a:rPr lang="en-AU" smtClean="0"/>
              <a:pPr/>
              <a:t>20</a:t>
            </a:fld>
            <a:r>
              <a:rPr lang="en-AU" dirty="0"/>
              <a:t> </a:t>
            </a:r>
          </a:p>
        </p:txBody>
      </p:sp>
    </p:spTree>
    <p:extLst>
      <p:ext uri="{BB962C8B-B14F-4D97-AF65-F5344CB8AC3E}">
        <p14:creationId xmlns:p14="http://schemas.microsoft.com/office/powerpoint/2010/main" val="380318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Transparency Required? 3/</a:t>
            </a:r>
            <a:r>
              <a:rPr lang="en-US" altLang="zh-CN" dirty="0"/>
              <a:t>4</a:t>
            </a:r>
            <a:endParaRPr lang="en-US" dirty="0"/>
          </a:p>
        </p:txBody>
      </p:sp>
      <p:sp>
        <p:nvSpPr>
          <p:cNvPr id="3" name="Content Placeholder 2"/>
          <p:cNvSpPr>
            <a:spLocks noGrp="1"/>
          </p:cNvSpPr>
          <p:nvPr>
            <p:ph idx="1"/>
          </p:nvPr>
        </p:nvSpPr>
        <p:spPr/>
        <p:txBody>
          <a:bodyPr>
            <a:normAutofit lnSpcReduction="10000"/>
          </a:bodyPr>
          <a:lstStyle/>
          <a:p>
            <a:r>
              <a:rPr lang="en-US" dirty="0"/>
              <a:t>Public blockchain </a:t>
            </a:r>
            <a:r>
              <a:rPr lang="en-US" b="1" dirty="0"/>
              <a:t>MAY BE SUITABLE </a:t>
            </a:r>
            <a:r>
              <a:rPr lang="en-US" dirty="0"/>
              <a:t>in some settings, e.g.:</a:t>
            </a:r>
          </a:p>
          <a:p>
            <a:pPr lvl="1"/>
            <a:r>
              <a:rPr lang="en-US" altLang="zh-CN" dirty="0"/>
              <a:t>P</a:t>
            </a:r>
            <a:r>
              <a:rPr lang="en-US" dirty="0"/>
              <a:t>ublic advertising </a:t>
            </a:r>
          </a:p>
          <a:p>
            <a:pPr lvl="1"/>
            <a:r>
              <a:rPr lang="en-US" dirty="0"/>
              <a:t>Fully open government registries </a:t>
            </a:r>
          </a:p>
          <a:p>
            <a:pPr lvl="1"/>
            <a:r>
              <a:rPr lang="en-US" dirty="0"/>
              <a:t>Secure software package management</a:t>
            </a:r>
          </a:p>
          <a:p>
            <a:pPr lvl="1"/>
            <a:r>
              <a:rPr lang="en-US" dirty="0"/>
              <a:t>IoT device configuration updates</a:t>
            </a:r>
          </a:p>
          <a:p>
            <a:pPr lvl="1"/>
            <a:endParaRPr lang="en-US" dirty="0"/>
          </a:p>
          <a:p>
            <a:r>
              <a:rPr lang="en-US" dirty="0"/>
              <a:t>Blockchain can be used to share encrypted data</a:t>
            </a:r>
          </a:p>
          <a:p>
            <a:pPr lvl="1"/>
            <a:r>
              <a:rPr lang="en-US" dirty="0"/>
              <a:t>Asymmetrical with a party’s public key</a:t>
            </a:r>
          </a:p>
          <a:p>
            <a:pPr lvl="1"/>
            <a:r>
              <a:rPr lang="en-US" dirty="0"/>
              <a:t>Symmetrical with a shared secret key</a:t>
            </a:r>
          </a:p>
          <a:p>
            <a:pPr lvl="2"/>
            <a:r>
              <a:rPr lang="en-US" dirty="0"/>
              <a:t>Requires a secure means of exchanging the secret key</a:t>
            </a:r>
          </a:p>
          <a:p>
            <a:pPr lvl="1"/>
            <a:r>
              <a:rPr lang="en-US" dirty="0"/>
              <a:t>Increases confidentiality, but reduces performance </a:t>
            </a:r>
          </a:p>
          <a:p>
            <a:pPr lvl="1"/>
            <a:r>
              <a:rPr lang="en-US" dirty="0"/>
              <a:t>Encrypted data makes it difficult to use smart contracts with the data</a:t>
            </a:r>
          </a:p>
          <a:p>
            <a:pPr lvl="2"/>
            <a:r>
              <a:rPr lang="en-US" dirty="0"/>
              <a:t>Embedding keys within a smart contract would reveal the keys</a:t>
            </a:r>
          </a:p>
        </p:txBody>
      </p:sp>
      <p:sp>
        <p:nvSpPr>
          <p:cNvPr id="6" name="Slide Number Placeholder 5"/>
          <p:cNvSpPr>
            <a:spLocks noGrp="1"/>
          </p:cNvSpPr>
          <p:nvPr>
            <p:ph type="sldNum" sz="quarter" idx="4"/>
          </p:nvPr>
        </p:nvSpPr>
        <p:spPr/>
        <p:txBody>
          <a:bodyPr/>
          <a:lstStyle/>
          <a:p>
            <a:fld id="{FFF7CBAA-22EA-41CE-9725-C57ED0CEBC27}" type="slidenum">
              <a:rPr lang="en-AU" smtClean="0"/>
              <a:pPr/>
              <a:t>21</a:t>
            </a:fld>
            <a:r>
              <a:rPr lang="en-AU" dirty="0"/>
              <a:t> </a:t>
            </a:r>
          </a:p>
        </p:txBody>
      </p:sp>
    </p:spTree>
    <p:extLst>
      <p:ext uri="{BB962C8B-B14F-4D97-AF65-F5344CB8AC3E}">
        <p14:creationId xmlns:p14="http://schemas.microsoft.com/office/powerpoint/2010/main" val="106379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Transparency Required? 4/4</a:t>
            </a:r>
          </a:p>
        </p:txBody>
      </p:sp>
      <p:sp>
        <p:nvSpPr>
          <p:cNvPr id="3" name="Content Placeholder 2"/>
          <p:cNvSpPr>
            <a:spLocks noGrp="1"/>
          </p:cNvSpPr>
          <p:nvPr>
            <p:ph idx="1"/>
          </p:nvPr>
        </p:nvSpPr>
        <p:spPr/>
        <p:txBody>
          <a:bodyPr>
            <a:normAutofit fontScale="92500" lnSpcReduction="20000"/>
          </a:bodyPr>
          <a:lstStyle/>
          <a:p>
            <a:r>
              <a:rPr lang="en-US" dirty="0"/>
              <a:t>Sometimes encryption is not acceptable </a:t>
            </a:r>
            <a:endParaRPr lang="en-US" b="1" dirty="0"/>
          </a:p>
          <a:p>
            <a:pPr lvl="1"/>
            <a:r>
              <a:rPr lang="en-US" dirty="0"/>
              <a:t>Concerns about encryption key management</a:t>
            </a:r>
          </a:p>
          <a:p>
            <a:pPr lvl="1"/>
            <a:r>
              <a:rPr lang="en-US" dirty="0"/>
              <a:t>Future technological developments in decryption (e.g. quantum computing)</a:t>
            </a:r>
          </a:p>
          <a:p>
            <a:pPr lvl="1"/>
            <a:r>
              <a:rPr lang="en-US" dirty="0"/>
              <a:t>Revealing meta-data</a:t>
            </a:r>
          </a:p>
          <a:p>
            <a:pPr lvl="1"/>
            <a:endParaRPr lang="en-US" dirty="0"/>
          </a:p>
          <a:p>
            <a:r>
              <a:rPr lang="en-US" dirty="0"/>
              <a:t>Consortium and private blockchains provide read access controls</a:t>
            </a:r>
          </a:p>
          <a:p>
            <a:pPr lvl="1"/>
            <a:r>
              <a:rPr lang="en-US" dirty="0"/>
              <a:t>Careful design required regarding commercial confidentiality between competitors</a:t>
            </a:r>
          </a:p>
          <a:p>
            <a:pPr lvl="1"/>
            <a:r>
              <a:rPr lang="en-US" dirty="0"/>
              <a:t>Trade-off is between the benefits of sharing data within the group of collaborators and retaining confidentiality towards competitors where needed</a:t>
            </a:r>
          </a:p>
          <a:p>
            <a:pPr lvl="1"/>
            <a:endParaRPr lang="en-US" dirty="0"/>
          </a:p>
          <a:p>
            <a:r>
              <a:rPr lang="en-US" dirty="0"/>
              <a:t>More controlled data sharing can be enabled by distributed ledger technology platforms </a:t>
            </a:r>
          </a:p>
          <a:p>
            <a:pPr lvl="1"/>
            <a:r>
              <a:rPr lang="en-US" dirty="0"/>
              <a:t>E.g. Corda R3 or Hyperledger Fabric</a:t>
            </a:r>
          </a:p>
          <a:p>
            <a:pPr lvl="2"/>
            <a:r>
              <a:rPr lang="en-US" dirty="0"/>
              <a:t>Small ledgers shared only between relevant parties</a:t>
            </a:r>
          </a:p>
        </p:txBody>
      </p:sp>
      <p:sp>
        <p:nvSpPr>
          <p:cNvPr id="6" name="Slide Number Placeholder 5"/>
          <p:cNvSpPr>
            <a:spLocks noGrp="1"/>
          </p:cNvSpPr>
          <p:nvPr>
            <p:ph type="sldNum" sz="quarter" idx="4"/>
          </p:nvPr>
        </p:nvSpPr>
        <p:spPr/>
        <p:txBody>
          <a:bodyPr/>
          <a:lstStyle/>
          <a:p>
            <a:fld id="{FFF7CBAA-22EA-41CE-9725-C57ED0CEBC27}" type="slidenum">
              <a:rPr lang="en-AU" smtClean="0"/>
              <a:pPr/>
              <a:t>22</a:t>
            </a:fld>
            <a:r>
              <a:rPr lang="en-AU" dirty="0"/>
              <a:t>  </a:t>
            </a:r>
          </a:p>
        </p:txBody>
      </p:sp>
    </p:spTree>
    <p:extLst>
      <p:ext uri="{BB962C8B-B14F-4D97-AF65-F5344CB8AC3E}">
        <p14:creationId xmlns:p14="http://schemas.microsoft.com/office/powerpoint/2010/main" val="417295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3345C1-4D37-4A71-AA0D-E28B7FEF80BA}"/>
              </a:ext>
            </a:extLst>
          </p:cNvPr>
          <p:cNvSpPr>
            <a:spLocks noGrp="1"/>
          </p:cNvSpPr>
          <p:nvPr>
            <p:ph type="title"/>
          </p:nvPr>
        </p:nvSpPr>
        <p:spPr/>
        <p:txBody>
          <a:bodyPr/>
          <a:lstStyle/>
          <a:p>
            <a:r>
              <a:rPr lang="en-US" dirty="0"/>
              <a:t>Student Task</a:t>
            </a:r>
          </a:p>
        </p:txBody>
      </p:sp>
      <p:sp>
        <p:nvSpPr>
          <p:cNvPr id="6" name="Inhaltsplatzhalter 5">
            <a:extLst>
              <a:ext uri="{FF2B5EF4-FFF2-40B4-BE49-F238E27FC236}">
                <a16:creationId xmlns:a16="http://schemas.microsoft.com/office/drawing/2014/main" id="{12273649-C61A-4FD0-934E-A167647613BE}"/>
              </a:ext>
            </a:extLst>
          </p:cNvPr>
          <p:cNvSpPr>
            <a:spLocks noGrp="1"/>
          </p:cNvSpPr>
          <p:nvPr>
            <p:ph idx="1"/>
          </p:nvPr>
        </p:nvSpPr>
        <p:spPr/>
        <p:txBody>
          <a:bodyPr/>
          <a:lstStyle/>
          <a:p>
            <a:r>
              <a:rPr lang="en-US" dirty="0"/>
              <a:t>Consider the case of exam registration, as before</a:t>
            </a:r>
          </a:p>
          <a:p>
            <a:r>
              <a:rPr lang="en-US" dirty="0"/>
              <a:t>Take half a minute to think about transparency and encryption in this context</a:t>
            </a:r>
          </a:p>
          <a:p>
            <a:pPr lvl="1"/>
            <a:r>
              <a:rPr lang="en-US" dirty="0"/>
              <a:t>Take notes</a:t>
            </a:r>
          </a:p>
          <a:p>
            <a:r>
              <a:rPr lang="en-US" dirty="0"/>
              <a:t>Then we’ll discuss</a:t>
            </a:r>
          </a:p>
          <a:p>
            <a:endParaRPr lang="en-US" dirty="0"/>
          </a:p>
        </p:txBody>
      </p:sp>
      <p:sp>
        <p:nvSpPr>
          <p:cNvPr id="3" name="Foliennummernplatzhalter 2">
            <a:extLst>
              <a:ext uri="{FF2B5EF4-FFF2-40B4-BE49-F238E27FC236}">
                <a16:creationId xmlns:a16="http://schemas.microsoft.com/office/drawing/2014/main" id="{8D4316E7-F9A9-4742-BB47-1C8B73F51FCF}"/>
              </a:ext>
            </a:extLst>
          </p:cNvPr>
          <p:cNvSpPr>
            <a:spLocks noGrp="1"/>
          </p:cNvSpPr>
          <p:nvPr>
            <p:ph type="sldNum" sz="quarter" idx="4"/>
          </p:nvPr>
        </p:nvSpPr>
        <p:spPr/>
        <p:txBody>
          <a:bodyPr/>
          <a:lstStyle/>
          <a:p>
            <a:fld id="{97F98C0B-273E-428A-ABCF-EBED2BA25188}" type="slidenum">
              <a:rPr lang="en-US" smtClean="0"/>
              <a:t>23</a:t>
            </a:fld>
            <a:endParaRPr lang="en-US"/>
          </a:p>
        </p:txBody>
      </p:sp>
      <p:pic>
        <p:nvPicPr>
          <p:cNvPr id="7" name="Grafik 6" descr="Chat">
            <a:extLst>
              <a:ext uri="{FF2B5EF4-FFF2-40B4-BE49-F238E27FC236}">
                <a16:creationId xmlns:a16="http://schemas.microsoft.com/office/drawing/2014/main" id="{10FC51EF-6D7D-4CFA-9E9B-A633B5B95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8" name="Grafik 7" descr="Benutzer">
            <a:extLst>
              <a:ext uri="{FF2B5EF4-FFF2-40B4-BE49-F238E27FC236}">
                <a16:creationId xmlns:a16="http://schemas.microsoft.com/office/drawing/2014/main" id="{C1AD3D69-FEBA-481D-A990-6AB4565D0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9" name="Grafik 8" descr="Bleistift">
            <a:extLst>
              <a:ext uri="{FF2B5EF4-FFF2-40B4-BE49-F238E27FC236}">
                <a16:creationId xmlns:a16="http://schemas.microsoft.com/office/drawing/2014/main" id="{3CB166A1-F7AB-4F8D-A5BB-3A7DEBCBDA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852910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Framework</a:t>
            </a:r>
          </a:p>
        </p:txBody>
      </p:sp>
      <p:pic>
        <p:nvPicPr>
          <p:cNvPr id="10" name="Inhaltsplatzhalter 9">
            <a:extLst>
              <a:ext uri="{FF2B5EF4-FFF2-40B4-BE49-F238E27FC236}">
                <a16:creationId xmlns:a16="http://schemas.microsoft.com/office/drawing/2014/main" id="{FB89C888-03E4-478E-8E62-D8E9DDDBC488}"/>
              </a:ext>
            </a:extLst>
          </p:cNvPr>
          <p:cNvPicPr>
            <a:picLocks noGrp="1" noChangeAspect="1"/>
          </p:cNvPicPr>
          <p:nvPr>
            <p:ph idx="1"/>
          </p:nvPr>
        </p:nvPicPr>
        <p:blipFill>
          <a:blip r:embed="rId3"/>
          <a:stretch>
            <a:fillRect/>
          </a:stretch>
        </p:blipFill>
        <p:spPr>
          <a:xfrm>
            <a:off x="2061673" y="1118440"/>
            <a:ext cx="4936132" cy="4071782"/>
          </a:xfrm>
          <a:prstGeom prst="rect">
            <a:avLst/>
          </a:prstGeom>
        </p:spPr>
      </p:pic>
      <p:sp>
        <p:nvSpPr>
          <p:cNvPr id="3" name="Foliennummernplatzhalter 2">
            <a:extLst>
              <a:ext uri="{FF2B5EF4-FFF2-40B4-BE49-F238E27FC236}">
                <a16:creationId xmlns:a16="http://schemas.microsoft.com/office/drawing/2014/main" id="{70823C31-2025-4014-BF7B-B1FB5D21ED80}"/>
              </a:ext>
            </a:extLst>
          </p:cNvPr>
          <p:cNvSpPr>
            <a:spLocks noGrp="1"/>
          </p:cNvSpPr>
          <p:nvPr>
            <p:ph type="sldNum" sz="quarter" idx="4"/>
          </p:nvPr>
        </p:nvSpPr>
        <p:spPr/>
        <p:txBody>
          <a:bodyPr/>
          <a:lstStyle/>
          <a:p>
            <a:fld id="{97F98C0B-273E-428A-ABCF-EBED2BA25188}" type="slidenum">
              <a:rPr lang="en-US" smtClean="0"/>
              <a:t>24</a:t>
            </a:fld>
            <a:endParaRPr lang="en-US"/>
          </a:p>
        </p:txBody>
      </p:sp>
    </p:spTree>
    <p:extLst>
      <p:ext uri="{BB962C8B-B14F-4D97-AF65-F5344CB8AC3E}">
        <p14:creationId xmlns:p14="http://schemas.microsoft.com/office/powerpoint/2010/main" val="2703527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Example Use Cases for Suitability Evaluation</a:t>
            </a:r>
          </a:p>
        </p:txBody>
      </p:sp>
      <p:sp>
        <p:nvSpPr>
          <p:cNvPr id="9" name="Inhaltsplatzhalter 8">
            <a:extLst>
              <a:ext uri="{FF2B5EF4-FFF2-40B4-BE49-F238E27FC236}">
                <a16:creationId xmlns:a16="http://schemas.microsoft.com/office/drawing/2014/main" id="{64FE29A0-A65E-4ED9-94F3-F4991D5FC02C}"/>
              </a:ext>
            </a:extLst>
          </p:cNvPr>
          <p:cNvSpPr>
            <a:spLocks noGrp="1"/>
          </p:cNvSpPr>
          <p:nvPr>
            <p:ph idx="1"/>
          </p:nvPr>
        </p:nvSpPr>
        <p:spPr/>
        <p:txBody>
          <a:bodyPr/>
          <a:lstStyle/>
          <a:p>
            <a:r>
              <a:rPr lang="en-US" dirty="0"/>
              <a:t>Four example use cases in the book:</a:t>
            </a:r>
          </a:p>
          <a:p>
            <a:pPr lvl="1"/>
            <a:r>
              <a:rPr lang="en-US" dirty="0"/>
              <a:t>Supply chain</a:t>
            </a:r>
          </a:p>
          <a:p>
            <a:pPr lvl="1"/>
            <a:r>
              <a:rPr lang="en-US" dirty="0"/>
              <a:t>Electronic health records</a:t>
            </a:r>
          </a:p>
          <a:p>
            <a:pPr lvl="1"/>
            <a:r>
              <a:rPr lang="en-US" dirty="0"/>
              <a:t>Identity</a:t>
            </a:r>
          </a:p>
          <a:p>
            <a:pPr lvl="1"/>
            <a:r>
              <a:rPr lang="en-US" dirty="0"/>
              <a:t>Stock market</a:t>
            </a:r>
          </a:p>
        </p:txBody>
      </p:sp>
      <p:sp>
        <p:nvSpPr>
          <p:cNvPr id="6" name="Slide Number Placeholder 5"/>
          <p:cNvSpPr>
            <a:spLocks noGrp="1"/>
          </p:cNvSpPr>
          <p:nvPr>
            <p:ph type="sldNum" sz="quarter" idx="4"/>
          </p:nvPr>
        </p:nvSpPr>
        <p:spPr/>
        <p:txBody>
          <a:bodyPr/>
          <a:lstStyle/>
          <a:p>
            <a:fld id="{FFF7CBAA-22EA-41CE-9725-C57ED0CEBC27}" type="slidenum">
              <a:rPr lang="en-AU" smtClean="0"/>
              <a:pPr/>
              <a:t>25</a:t>
            </a:fld>
            <a:r>
              <a:rPr lang="en-AU" dirty="0"/>
              <a:t>  </a:t>
            </a:r>
          </a:p>
        </p:txBody>
      </p:sp>
    </p:spTree>
    <p:extLst>
      <p:ext uri="{BB962C8B-B14F-4D97-AF65-F5344CB8AC3E}">
        <p14:creationId xmlns:p14="http://schemas.microsoft.com/office/powerpoint/2010/main" val="1293411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1: Supply Chain 1/2</a:t>
            </a:r>
          </a:p>
        </p:txBody>
      </p:sp>
      <p:sp>
        <p:nvSpPr>
          <p:cNvPr id="3" name="Content Placeholder 2"/>
          <p:cNvSpPr>
            <a:spLocks noGrp="1"/>
          </p:cNvSpPr>
          <p:nvPr>
            <p:ph idx="1"/>
          </p:nvPr>
        </p:nvSpPr>
        <p:spPr/>
        <p:txBody>
          <a:bodyPr>
            <a:normAutofit lnSpcReduction="10000"/>
          </a:bodyPr>
          <a:lstStyle/>
          <a:p>
            <a:r>
              <a:rPr lang="en-US" dirty="0"/>
              <a:t>A collection of processes involved in creating and distributing goods, from raw materials to completed products, through to consumers</a:t>
            </a:r>
          </a:p>
          <a:p>
            <a:r>
              <a:rPr lang="en-US" dirty="0"/>
              <a:t>Highly complex </a:t>
            </a:r>
            <a:r>
              <a:rPr lang="en-US" b="1" dirty="0"/>
              <a:t>multi-party system</a:t>
            </a:r>
          </a:p>
          <a:p>
            <a:pPr lvl="1"/>
            <a:r>
              <a:rPr lang="en-US" dirty="0"/>
              <a:t>Farmers, factories, transport providers, and retailers</a:t>
            </a:r>
          </a:p>
          <a:p>
            <a:r>
              <a:rPr lang="en-US" b="1" dirty="0"/>
              <a:t>Operations</a:t>
            </a:r>
            <a:r>
              <a:rPr lang="en-US" dirty="0"/>
              <a:t> are distributed and loosely coupled</a:t>
            </a:r>
          </a:p>
          <a:p>
            <a:r>
              <a:rPr lang="en-US" b="1" dirty="0"/>
              <a:t>Data transparency </a:t>
            </a:r>
            <a:r>
              <a:rPr lang="en-US" dirty="0"/>
              <a:t>is desired by participants </a:t>
            </a:r>
          </a:p>
          <a:p>
            <a:pPr lvl="1"/>
            <a:r>
              <a:rPr lang="en-US" dirty="0"/>
              <a:t>Support logistics planning, and to identify and respond to problems</a:t>
            </a:r>
          </a:p>
          <a:p>
            <a:pPr lvl="1"/>
            <a:r>
              <a:rPr lang="en-US" dirty="0"/>
              <a:t>Controlled confidentiality is required</a:t>
            </a:r>
          </a:p>
          <a:p>
            <a:pPr lvl="2"/>
            <a:r>
              <a:rPr lang="en-US" dirty="0"/>
              <a:t>Related-party ledgers</a:t>
            </a:r>
          </a:p>
          <a:p>
            <a:pPr lvl="2"/>
            <a:r>
              <a:rPr lang="en-US" dirty="0"/>
              <a:t>Conventional information exchange + hashed information on blockchain</a:t>
            </a:r>
          </a:p>
          <a:p>
            <a:r>
              <a:rPr lang="en-US" dirty="0"/>
              <a:t>Transaction history and </a:t>
            </a:r>
            <a:r>
              <a:rPr lang="en-US" b="1" dirty="0"/>
              <a:t>data immutability </a:t>
            </a:r>
            <a:r>
              <a:rPr lang="en-US" dirty="0"/>
              <a:t>are desired to enable traceability back to the origin of goods</a:t>
            </a:r>
          </a:p>
          <a:p>
            <a:pPr lvl="1"/>
            <a:r>
              <a:rPr lang="en-US" dirty="0"/>
              <a:t>Control fraud and substitution</a:t>
            </a:r>
          </a:p>
          <a:p>
            <a:endParaRPr lang="en-US" dirty="0"/>
          </a:p>
        </p:txBody>
      </p:sp>
      <p:sp>
        <p:nvSpPr>
          <p:cNvPr id="6" name="Slide Number Placeholder 5"/>
          <p:cNvSpPr>
            <a:spLocks noGrp="1"/>
          </p:cNvSpPr>
          <p:nvPr>
            <p:ph type="sldNum" sz="quarter" idx="4"/>
          </p:nvPr>
        </p:nvSpPr>
        <p:spPr/>
        <p:txBody>
          <a:bodyPr/>
          <a:lstStyle/>
          <a:p>
            <a:fld id="{FFF7CBAA-22EA-41CE-9725-C57ED0CEBC27}" type="slidenum">
              <a:rPr lang="en-AU" smtClean="0"/>
              <a:pPr/>
              <a:t>26</a:t>
            </a:fld>
            <a:r>
              <a:rPr lang="en-AU" dirty="0"/>
              <a:t> </a:t>
            </a:r>
          </a:p>
        </p:txBody>
      </p:sp>
    </p:spTree>
    <p:extLst>
      <p:ext uri="{BB962C8B-B14F-4D97-AF65-F5344CB8AC3E}">
        <p14:creationId xmlns:p14="http://schemas.microsoft.com/office/powerpoint/2010/main" val="221584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1: Supply Chain 2/2</a:t>
            </a:r>
          </a:p>
        </p:txBody>
      </p:sp>
      <p:sp>
        <p:nvSpPr>
          <p:cNvPr id="3" name="Content Placeholder 2"/>
          <p:cNvSpPr>
            <a:spLocks noGrp="1"/>
          </p:cNvSpPr>
          <p:nvPr>
            <p:ph idx="1"/>
          </p:nvPr>
        </p:nvSpPr>
        <p:spPr>
          <a:xfrm>
            <a:off x="3905852" y="1219513"/>
            <a:ext cx="4662147" cy="3922403"/>
          </a:xfrm>
        </p:spPr>
        <p:txBody>
          <a:bodyPr>
            <a:normAutofit lnSpcReduction="10000"/>
          </a:bodyPr>
          <a:lstStyle/>
          <a:p>
            <a:r>
              <a:rPr lang="en-US" dirty="0"/>
              <a:t>The time taken in a supply chain is dominated by physical transportation and storage, which moderates demand for </a:t>
            </a:r>
            <a:r>
              <a:rPr lang="en-US" b="1" dirty="0"/>
              <a:t>performance</a:t>
            </a:r>
          </a:p>
          <a:p>
            <a:pPr lvl="1"/>
            <a:r>
              <a:rPr lang="en-US" dirty="0"/>
              <a:t>Reasonably short latency is required at key points of hand-over of goods</a:t>
            </a:r>
          </a:p>
          <a:p>
            <a:endParaRPr lang="en-US" dirty="0"/>
          </a:p>
          <a:p>
            <a:r>
              <a:rPr lang="en-US" dirty="0"/>
              <a:t>Dynamic structure of business relationship and operation can be accommodated by blockchain network</a:t>
            </a:r>
          </a:p>
          <a:p>
            <a:r>
              <a:rPr lang="en-US" dirty="0"/>
              <a:t>Logically-centralized view of information supports demands for transparency</a:t>
            </a:r>
          </a:p>
          <a:p>
            <a:endParaRPr lang="en-US" dirty="0"/>
          </a:p>
        </p:txBody>
      </p:sp>
      <p:sp>
        <p:nvSpPr>
          <p:cNvPr id="6" name="Slide Number Placeholder 5"/>
          <p:cNvSpPr>
            <a:spLocks noGrp="1"/>
          </p:cNvSpPr>
          <p:nvPr>
            <p:ph type="sldNum" sz="quarter" idx="4"/>
          </p:nvPr>
        </p:nvSpPr>
        <p:spPr/>
        <p:txBody>
          <a:bodyPr/>
          <a:lstStyle/>
          <a:p>
            <a:fld id="{FFF7CBAA-22EA-41CE-9725-C57ED0CEBC27}" type="slidenum">
              <a:rPr lang="en-AU" smtClean="0"/>
              <a:pPr/>
              <a:t>27</a:t>
            </a:fld>
            <a:r>
              <a:rPr lang="en-AU" dirty="0"/>
              <a:t>  </a:t>
            </a:r>
          </a:p>
        </p:txBody>
      </p:sp>
      <p:pic>
        <p:nvPicPr>
          <p:cNvPr id="7" name="Picture 6" descr="Screen Shot 2019-01-18 at 16.10.52.png"/>
          <p:cNvPicPr>
            <a:picLocks noChangeAspect="1"/>
          </p:cNvPicPr>
          <p:nvPr/>
        </p:nvPicPr>
        <p:blipFill rotWithShape="1">
          <a:blip r:embed="rId3">
            <a:extLst>
              <a:ext uri="{28A0092B-C50C-407E-A947-70E740481C1C}">
                <a14:useLocalDpi xmlns:a14="http://schemas.microsoft.com/office/drawing/2010/main" val="0"/>
              </a:ext>
            </a:extLst>
          </a:blip>
          <a:srcRect t="2028" r="57488" b="1791"/>
          <a:stretch/>
        </p:blipFill>
        <p:spPr>
          <a:xfrm>
            <a:off x="602118" y="1150241"/>
            <a:ext cx="3207654" cy="3922404"/>
          </a:xfrm>
          <a:prstGeom prst="rect">
            <a:avLst/>
          </a:prstGeom>
        </p:spPr>
      </p:pic>
    </p:spTree>
    <p:extLst>
      <p:ext uri="{BB962C8B-B14F-4D97-AF65-F5344CB8AC3E}">
        <p14:creationId xmlns:p14="http://schemas.microsoft.com/office/powerpoint/2010/main" val="41302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2: Electronic Health Records 1/4</a:t>
            </a:r>
          </a:p>
        </p:txBody>
      </p:sp>
      <p:sp>
        <p:nvSpPr>
          <p:cNvPr id="3" name="Content Placeholder 2"/>
          <p:cNvSpPr>
            <a:spLocks noGrp="1"/>
          </p:cNvSpPr>
          <p:nvPr>
            <p:ph idx="1"/>
          </p:nvPr>
        </p:nvSpPr>
        <p:spPr/>
        <p:txBody>
          <a:bodyPr>
            <a:normAutofit fontScale="92500" lnSpcReduction="10000"/>
          </a:bodyPr>
          <a:lstStyle/>
          <a:p>
            <a:r>
              <a:rPr lang="en-US" dirty="0"/>
              <a:t>Collections of patient medical records</a:t>
            </a:r>
          </a:p>
          <a:p>
            <a:pPr lvl="1"/>
            <a:r>
              <a:rPr lang="en-US" dirty="0"/>
              <a:t>Blood type, vital signs, past medical records, medication, and radiology report</a:t>
            </a:r>
          </a:p>
          <a:p>
            <a:pPr lvl="1"/>
            <a:r>
              <a:rPr lang="en-US" dirty="0"/>
              <a:t>Maintained by specific healthcare providers in </a:t>
            </a:r>
            <a:r>
              <a:rPr lang="en-US" dirty="0" err="1"/>
              <a:t>siloed</a:t>
            </a:r>
            <a:r>
              <a:rPr lang="en-US" dirty="0"/>
              <a:t> systems</a:t>
            </a:r>
          </a:p>
          <a:p>
            <a:r>
              <a:rPr lang="en-US" b="1" dirty="0"/>
              <a:t>Multiple parties </a:t>
            </a:r>
            <a:r>
              <a:rPr lang="en-US" dirty="0"/>
              <a:t>from different medical jurisdictions are involved</a:t>
            </a:r>
          </a:p>
          <a:p>
            <a:pPr lvl="1"/>
            <a:r>
              <a:rPr lang="en-US" dirty="0"/>
              <a:t>Patients, professionals and organizations</a:t>
            </a:r>
          </a:p>
          <a:p>
            <a:r>
              <a:rPr lang="en-US" dirty="0"/>
              <a:t>Healthcare service providers are </a:t>
            </a:r>
            <a:r>
              <a:rPr lang="en-US" b="1" dirty="0"/>
              <a:t>decentralized trusted authorities</a:t>
            </a:r>
          </a:p>
          <a:p>
            <a:pPr lvl="1"/>
            <a:r>
              <a:rPr lang="en-US" dirty="0"/>
              <a:t>Each has access to patient data and authority to make changes </a:t>
            </a:r>
          </a:p>
          <a:p>
            <a:r>
              <a:rPr lang="en-US" b="1" dirty="0"/>
              <a:t>Operation is distributed </a:t>
            </a:r>
            <a:r>
              <a:rPr lang="en-US" dirty="0"/>
              <a:t>across healthcare service providers</a:t>
            </a:r>
          </a:p>
          <a:p>
            <a:r>
              <a:rPr lang="en-US" b="1" dirty="0"/>
              <a:t>Data transparency </a:t>
            </a:r>
            <a:r>
              <a:rPr lang="en-US" dirty="0"/>
              <a:t>is the main issue</a:t>
            </a:r>
          </a:p>
          <a:p>
            <a:pPr lvl="1"/>
            <a:r>
              <a:rPr lang="en-US" dirty="0"/>
              <a:t>Patient privacy</a:t>
            </a:r>
          </a:p>
          <a:p>
            <a:pPr lvl="1"/>
            <a:r>
              <a:rPr lang="en-US" dirty="0"/>
              <a:t>Shared with patient consent, except emergency situations</a:t>
            </a:r>
          </a:p>
          <a:p>
            <a:pPr lvl="1"/>
            <a:r>
              <a:rPr lang="en-US" dirty="0"/>
              <a:t>Access to </a:t>
            </a:r>
            <a:r>
              <a:rPr lang="en-US" dirty="0" err="1"/>
              <a:t>anonymised</a:t>
            </a:r>
            <a:r>
              <a:rPr lang="en-US" dirty="0"/>
              <a:t> data for approved medical research</a:t>
            </a:r>
          </a:p>
          <a:p>
            <a:r>
              <a:rPr lang="en-US" dirty="0"/>
              <a:t>Health records cannot be inappropriately created or updated</a:t>
            </a:r>
          </a:p>
        </p:txBody>
      </p:sp>
      <p:sp>
        <p:nvSpPr>
          <p:cNvPr id="6" name="Slide Number Placeholder 5"/>
          <p:cNvSpPr>
            <a:spLocks noGrp="1"/>
          </p:cNvSpPr>
          <p:nvPr>
            <p:ph type="sldNum" sz="quarter" idx="4"/>
          </p:nvPr>
        </p:nvSpPr>
        <p:spPr/>
        <p:txBody>
          <a:bodyPr/>
          <a:lstStyle/>
          <a:p>
            <a:fld id="{FFF7CBAA-22EA-41CE-9725-C57ED0CEBC27}" type="slidenum">
              <a:rPr lang="en-AU" smtClean="0"/>
              <a:pPr/>
              <a:t>28</a:t>
            </a:fld>
            <a:r>
              <a:rPr lang="en-AU" dirty="0"/>
              <a:t>  </a:t>
            </a:r>
          </a:p>
        </p:txBody>
      </p:sp>
    </p:spTree>
    <p:extLst>
      <p:ext uri="{BB962C8B-B14F-4D97-AF65-F5344CB8AC3E}">
        <p14:creationId xmlns:p14="http://schemas.microsoft.com/office/powerpoint/2010/main" val="2049231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2: Electronic Health Records 2/4</a:t>
            </a:r>
          </a:p>
        </p:txBody>
      </p:sp>
      <p:sp>
        <p:nvSpPr>
          <p:cNvPr id="3" name="Content Placeholder 2"/>
          <p:cNvSpPr>
            <a:spLocks noGrp="1"/>
          </p:cNvSpPr>
          <p:nvPr>
            <p:ph idx="1"/>
          </p:nvPr>
        </p:nvSpPr>
        <p:spPr>
          <a:xfrm>
            <a:off x="4154106" y="1295999"/>
            <a:ext cx="4413893" cy="3845917"/>
          </a:xfrm>
        </p:spPr>
        <p:txBody>
          <a:bodyPr>
            <a:normAutofit/>
          </a:bodyPr>
          <a:lstStyle/>
          <a:p>
            <a:r>
              <a:rPr lang="en-US" b="1" dirty="0"/>
              <a:t>No low latency updates</a:t>
            </a:r>
            <a:endParaRPr lang="en-US" dirty="0"/>
          </a:p>
          <a:p>
            <a:pPr lvl="1"/>
            <a:r>
              <a:rPr lang="en-US" dirty="0"/>
              <a:t>Most records do not change often</a:t>
            </a:r>
          </a:p>
          <a:p>
            <a:pPr lvl="1"/>
            <a:r>
              <a:rPr lang="en-US" dirty="0"/>
              <a:t>Large diagnostic image needs to be managed</a:t>
            </a:r>
          </a:p>
          <a:p>
            <a:r>
              <a:rPr lang="en-US" dirty="0"/>
              <a:t>Due to privacy constraints, blockchain can not used to store patient records, even in encrypted form</a:t>
            </a:r>
          </a:p>
          <a:p>
            <a:r>
              <a:rPr lang="en-US" dirty="0"/>
              <a:t>Conventional systems are used</a:t>
            </a:r>
          </a:p>
          <a:p>
            <a:pPr lvl="1"/>
            <a:r>
              <a:rPr lang="en-US" dirty="0"/>
              <a:t>Blockchain provides auxiliary service</a:t>
            </a:r>
          </a:p>
          <a:p>
            <a:pPr lvl="2"/>
            <a:r>
              <a:rPr lang="en-US" dirty="0"/>
              <a:t>Keep audit logs of accesses made to EHR</a:t>
            </a:r>
          </a:p>
          <a:p>
            <a:pPr lvl="2"/>
            <a:endParaRPr lang="en-US" dirty="0"/>
          </a:p>
          <a:p>
            <a:endParaRPr lang="en-US" dirty="0"/>
          </a:p>
        </p:txBody>
      </p:sp>
      <p:sp>
        <p:nvSpPr>
          <p:cNvPr id="6" name="Slide Number Placeholder 5"/>
          <p:cNvSpPr>
            <a:spLocks noGrp="1"/>
          </p:cNvSpPr>
          <p:nvPr>
            <p:ph type="sldNum" sz="quarter" idx="4"/>
          </p:nvPr>
        </p:nvSpPr>
        <p:spPr/>
        <p:txBody>
          <a:bodyPr/>
          <a:lstStyle/>
          <a:p>
            <a:fld id="{FFF7CBAA-22EA-41CE-9725-C57ED0CEBC27}" type="slidenum">
              <a:rPr lang="en-AU" smtClean="0"/>
              <a:pPr/>
              <a:t>29</a:t>
            </a:fld>
            <a:r>
              <a:rPr lang="en-AU" dirty="0"/>
              <a:t>  </a:t>
            </a:r>
          </a:p>
        </p:txBody>
      </p:sp>
      <p:pic>
        <p:nvPicPr>
          <p:cNvPr id="7" name="Picture 6" descr="Screen Shot 2019-01-18 at 16.10.52.png"/>
          <p:cNvPicPr>
            <a:picLocks noChangeAspect="1"/>
          </p:cNvPicPr>
          <p:nvPr/>
        </p:nvPicPr>
        <p:blipFill rotWithShape="1">
          <a:blip r:embed="rId3">
            <a:extLst>
              <a:ext uri="{28A0092B-C50C-407E-A947-70E740481C1C}">
                <a14:useLocalDpi xmlns:a14="http://schemas.microsoft.com/office/drawing/2010/main" val="0"/>
              </a:ext>
            </a:extLst>
          </a:blip>
          <a:srcRect r="76930"/>
          <a:stretch/>
        </p:blipFill>
        <p:spPr>
          <a:xfrm>
            <a:off x="602118" y="1088264"/>
            <a:ext cx="1740673" cy="4078116"/>
          </a:xfrm>
          <a:prstGeom prst="rect">
            <a:avLst/>
          </a:prstGeom>
        </p:spPr>
      </p:pic>
      <p:pic>
        <p:nvPicPr>
          <p:cNvPr id="8" name="Picture 7" descr="Screen Shot 2019-01-18 at 16.10.52.png"/>
          <p:cNvPicPr>
            <a:picLocks noChangeAspect="1"/>
          </p:cNvPicPr>
          <p:nvPr/>
        </p:nvPicPr>
        <p:blipFill rotWithShape="1">
          <a:blip r:embed="rId3">
            <a:extLst>
              <a:ext uri="{28A0092B-C50C-407E-A947-70E740481C1C}">
                <a14:useLocalDpi xmlns:a14="http://schemas.microsoft.com/office/drawing/2010/main" val="0"/>
              </a:ext>
            </a:extLst>
          </a:blip>
          <a:srcRect l="42221" r="35725"/>
          <a:stretch/>
        </p:blipFill>
        <p:spPr>
          <a:xfrm>
            <a:off x="2331843" y="1088264"/>
            <a:ext cx="1664039" cy="4078116"/>
          </a:xfrm>
          <a:prstGeom prst="rect">
            <a:avLst/>
          </a:prstGeom>
        </p:spPr>
      </p:pic>
    </p:spTree>
    <p:extLst>
      <p:ext uri="{BB962C8B-B14F-4D97-AF65-F5344CB8AC3E}">
        <p14:creationId xmlns:p14="http://schemas.microsoft.com/office/powerpoint/2010/main" val="240366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Use Blockchain Where It Makes Sense</a:t>
            </a:r>
          </a:p>
        </p:txBody>
      </p:sp>
      <p:sp>
        <p:nvSpPr>
          <p:cNvPr id="3" name="Content Placeholder 2"/>
          <p:cNvSpPr>
            <a:spLocks noGrp="1"/>
          </p:cNvSpPr>
          <p:nvPr>
            <p:ph idx="1"/>
          </p:nvPr>
        </p:nvSpPr>
        <p:spPr/>
        <p:txBody>
          <a:bodyPr>
            <a:normAutofit/>
          </a:bodyPr>
          <a:lstStyle/>
          <a:p>
            <a:r>
              <a:rPr lang="en-AU" dirty="0"/>
              <a:t>Trustworthy and efficient ways to work together</a:t>
            </a:r>
          </a:p>
          <a:p>
            <a:pPr lvl="1"/>
            <a:r>
              <a:rPr lang="en-AU" dirty="0"/>
              <a:t>Focus on spaces between individuals, organisations</a:t>
            </a:r>
          </a:p>
          <a:p>
            <a:pPr lvl="2"/>
            <a:r>
              <a:rPr lang="en-AU" dirty="0"/>
              <a:t>Data integrity for information sharing</a:t>
            </a:r>
          </a:p>
          <a:p>
            <a:pPr lvl="2"/>
            <a:r>
              <a:rPr lang="en-AU" dirty="0"/>
              <a:t>Neutral ground for coordination</a:t>
            </a:r>
          </a:p>
          <a:p>
            <a:pPr lvl="1"/>
            <a:r>
              <a:rPr lang="en-AU" dirty="0"/>
              <a:t>Logically centralises information</a:t>
            </a:r>
          </a:p>
          <a:p>
            <a:pPr lvl="1"/>
            <a:r>
              <a:rPr lang="en-AU" dirty="0"/>
              <a:t>Administratively decentralises control</a:t>
            </a:r>
          </a:p>
          <a:p>
            <a:pPr lvl="1"/>
            <a:endParaRPr lang="en-AU" dirty="0"/>
          </a:p>
          <a:p>
            <a:r>
              <a:rPr lang="en-AU" dirty="0"/>
              <a:t>Don’t use blockchain where it doesn’t make sense</a:t>
            </a:r>
          </a:p>
          <a:p>
            <a:r>
              <a:rPr lang="en-AU" dirty="0"/>
              <a:t>Does using blockchain make a system possible? </a:t>
            </a:r>
          </a:p>
          <a:p>
            <a:r>
              <a:rPr lang="en-AU" dirty="0"/>
              <a:t>Or does it offer big benefits?</a:t>
            </a:r>
          </a:p>
        </p:txBody>
      </p:sp>
      <p:sp>
        <p:nvSpPr>
          <p:cNvPr id="5" name="Foliennummernplatzhalter 4">
            <a:extLst>
              <a:ext uri="{FF2B5EF4-FFF2-40B4-BE49-F238E27FC236}">
                <a16:creationId xmlns:a16="http://schemas.microsoft.com/office/drawing/2014/main" id="{FC445C44-6911-431A-950B-4AF55223D347}"/>
              </a:ext>
            </a:extLst>
          </p:cNvPr>
          <p:cNvSpPr>
            <a:spLocks noGrp="1"/>
          </p:cNvSpPr>
          <p:nvPr>
            <p:ph type="sldNum" sz="quarter" idx="4"/>
          </p:nvPr>
        </p:nvSpPr>
        <p:spPr/>
        <p:txBody>
          <a:bodyPr/>
          <a:lstStyle/>
          <a:p>
            <a:fld id="{97F98C0B-273E-428A-ABCF-EBED2BA25188}" type="slidenum">
              <a:rPr lang="en-US" smtClean="0"/>
              <a:t>3</a:t>
            </a:fld>
            <a:endParaRPr lang="en-US"/>
          </a:p>
        </p:txBody>
      </p:sp>
    </p:spTree>
    <p:extLst>
      <p:ext uri="{BB962C8B-B14F-4D97-AF65-F5344CB8AC3E}">
        <p14:creationId xmlns:p14="http://schemas.microsoft.com/office/powerpoint/2010/main" val="1573707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2: Electronic Health Records 3/4</a:t>
            </a:r>
          </a:p>
        </p:txBody>
      </p:sp>
      <p:sp>
        <p:nvSpPr>
          <p:cNvPr id="7" name="Content Placeholder 2"/>
          <p:cNvSpPr>
            <a:spLocks noGrp="1"/>
          </p:cNvSpPr>
          <p:nvPr>
            <p:ph idx="1"/>
          </p:nvPr>
        </p:nvSpPr>
        <p:spPr>
          <a:xfrm>
            <a:off x="648000" y="1621922"/>
            <a:ext cx="3042700" cy="3519994"/>
          </a:xfrm>
        </p:spPr>
        <p:txBody>
          <a:bodyPr>
            <a:normAutofit/>
          </a:bodyPr>
          <a:lstStyle/>
          <a:p>
            <a:r>
              <a:rPr lang="en-US" dirty="0"/>
              <a:t>Initiative to explore on blockchain architecture in contributing to secure and interoperable EHRs system</a:t>
            </a:r>
          </a:p>
        </p:txBody>
      </p:sp>
      <p:sp>
        <p:nvSpPr>
          <p:cNvPr id="6" name="Slide Number Placeholder 5"/>
          <p:cNvSpPr>
            <a:spLocks noGrp="1"/>
          </p:cNvSpPr>
          <p:nvPr>
            <p:ph type="sldNum" sz="quarter" idx="4"/>
          </p:nvPr>
        </p:nvSpPr>
        <p:spPr/>
        <p:txBody>
          <a:bodyPr/>
          <a:lstStyle/>
          <a:p>
            <a:fld id="{FFF7CBAA-22EA-41CE-9725-C57ED0CEBC27}" type="slidenum">
              <a:rPr lang="en-AU" smtClean="0"/>
              <a:pPr/>
              <a:t>30</a:t>
            </a:fld>
            <a:r>
              <a:rPr lang="en-AU" dirty="0"/>
              <a:t>  </a:t>
            </a:r>
          </a:p>
        </p:txBody>
      </p:sp>
      <p:pic>
        <p:nvPicPr>
          <p:cNvPr id="9" name="Picture 8"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05" y="1191544"/>
            <a:ext cx="1721513" cy="430378"/>
          </a:xfrm>
          <a:prstGeom prst="rect">
            <a:avLst/>
          </a:prstGeom>
        </p:spPr>
      </p:pic>
      <p:pic>
        <p:nvPicPr>
          <p:cNvPr id="10" name="Picture 9" descr="diagra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6001" y="1136334"/>
            <a:ext cx="5265764" cy="4005582"/>
          </a:xfrm>
          <a:prstGeom prst="rect">
            <a:avLst/>
          </a:prstGeom>
        </p:spPr>
      </p:pic>
    </p:spTree>
    <p:extLst>
      <p:ext uri="{BB962C8B-B14F-4D97-AF65-F5344CB8AC3E}">
        <p14:creationId xmlns:p14="http://schemas.microsoft.com/office/powerpoint/2010/main" val="1395772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2: Electronic Health Records 4/4</a:t>
            </a:r>
          </a:p>
        </p:txBody>
      </p:sp>
      <p:sp>
        <p:nvSpPr>
          <p:cNvPr id="10" name="Content Placeholder 2"/>
          <p:cNvSpPr>
            <a:spLocks noGrp="1"/>
          </p:cNvSpPr>
          <p:nvPr>
            <p:ph idx="1"/>
          </p:nvPr>
        </p:nvSpPr>
        <p:spPr>
          <a:xfrm>
            <a:off x="648000" y="1452282"/>
            <a:ext cx="7919999" cy="1009562"/>
          </a:xfrm>
        </p:spPr>
        <p:txBody>
          <a:bodyPr>
            <a:normAutofit fontScale="92500" lnSpcReduction="20000"/>
          </a:bodyPr>
          <a:lstStyle/>
          <a:p>
            <a:r>
              <a:rPr lang="en-US" dirty="0"/>
              <a:t>Improve scalability</a:t>
            </a:r>
          </a:p>
          <a:p>
            <a:pPr lvl="1"/>
            <a:r>
              <a:rPr lang="en-US" dirty="0"/>
              <a:t>Bypass the blockchain for patient notification</a:t>
            </a:r>
          </a:p>
          <a:p>
            <a:pPr lvl="1"/>
            <a:r>
              <a:rPr lang="en-US" dirty="0"/>
              <a:t>Restrict blockchain storage to creation and modification of identities and relationships</a:t>
            </a:r>
          </a:p>
        </p:txBody>
      </p:sp>
      <p:sp>
        <p:nvSpPr>
          <p:cNvPr id="6" name="Slide Number Placeholder 5"/>
          <p:cNvSpPr>
            <a:spLocks noGrp="1"/>
          </p:cNvSpPr>
          <p:nvPr>
            <p:ph type="sldNum" sz="quarter" idx="4"/>
          </p:nvPr>
        </p:nvSpPr>
        <p:spPr/>
        <p:txBody>
          <a:bodyPr/>
          <a:lstStyle/>
          <a:p>
            <a:fld id="{FFF7CBAA-22EA-41CE-9725-C57ED0CEBC27}" type="slidenum">
              <a:rPr lang="en-AU" smtClean="0"/>
              <a:pPr/>
              <a:t>31</a:t>
            </a:fld>
            <a:r>
              <a:rPr lang="en-AU" dirty="0"/>
              <a:t>  </a:t>
            </a:r>
          </a:p>
        </p:txBody>
      </p:sp>
      <p:pic>
        <p:nvPicPr>
          <p:cNvPr id="9" name="Picture 8"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187" y="1069859"/>
            <a:ext cx="1721513" cy="430378"/>
          </a:xfrm>
          <a:prstGeom prst="rect">
            <a:avLst/>
          </a:prstGeom>
        </p:spPr>
      </p:pic>
      <p:pic>
        <p:nvPicPr>
          <p:cNvPr id="11" name="Picture 10" descr="architecture.png"/>
          <p:cNvPicPr>
            <a:picLocks noChangeAspect="1"/>
          </p:cNvPicPr>
          <p:nvPr/>
        </p:nvPicPr>
        <p:blipFill rotWithShape="1">
          <a:blip r:embed="rId4">
            <a:extLst>
              <a:ext uri="{28A0092B-C50C-407E-A947-70E740481C1C}">
                <a14:useLocalDpi xmlns:a14="http://schemas.microsoft.com/office/drawing/2010/main" val="0"/>
              </a:ext>
            </a:extLst>
          </a:blip>
          <a:srcRect b="3118"/>
          <a:stretch/>
        </p:blipFill>
        <p:spPr>
          <a:xfrm>
            <a:off x="701187" y="2407027"/>
            <a:ext cx="5641688" cy="2793066"/>
          </a:xfrm>
          <a:prstGeom prst="rect">
            <a:avLst/>
          </a:prstGeom>
        </p:spPr>
      </p:pic>
      <p:sp>
        <p:nvSpPr>
          <p:cNvPr id="3" name="TextBox 2"/>
          <p:cNvSpPr txBox="1"/>
          <p:nvPr/>
        </p:nvSpPr>
        <p:spPr>
          <a:xfrm>
            <a:off x="2222176" y="1037229"/>
            <a:ext cx="682533" cy="461665"/>
          </a:xfrm>
          <a:prstGeom prst="rect">
            <a:avLst/>
          </a:prstGeom>
          <a:noFill/>
        </p:spPr>
        <p:txBody>
          <a:bodyPr wrap="square" rtlCol="0">
            <a:spAutoFit/>
          </a:bodyPr>
          <a:lstStyle/>
          <a:p>
            <a:r>
              <a:rPr lang="en-US" sz="2400" dirty="0"/>
              <a:t>2.0</a:t>
            </a:r>
          </a:p>
        </p:txBody>
      </p:sp>
    </p:spTree>
    <p:extLst>
      <p:ext uri="{BB962C8B-B14F-4D97-AF65-F5344CB8AC3E}">
        <p14:creationId xmlns:p14="http://schemas.microsoft.com/office/powerpoint/2010/main" val="728099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3: Identity Management 1/2</a:t>
            </a:r>
          </a:p>
        </p:txBody>
      </p:sp>
      <p:sp>
        <p:nvSpPr>
          <p:cNvPr id="3" name="Content Placeholder 2"/>
          <p:cNvSpPr>
            <a:spLocks noGrp="1"/>
          </p:cNvSpPr>
          <p:nvPr>
            <p:ph idx="1"/>
          </p:nvPr>
        </p:nvSpPr>
        <p:spPr/>
        <p:txBody>
          <a:bodyPr>
            <a:normAutofit fontScale="92500" lnSpcReduction="20000"/>
          </a:bodyPr>
          <a:lstStyle/>
          <a:p>
            <a:r>
              <a:rPr lang="en-US" dirty="0"/>
              <a:t>Individuals, organizations, devices and assets can be identified by many schemes</a:t>
            </a:r>
          </a:p>
          <a:p>
            <a:pPr lvl="1"/>
            <a:r>
              <a:rPr lang="en-US" dirty="0"/>
              <a:t>Passport, wedding certificates, serial number, registration certificate</a:t>
            </a:r>
          </a:p>
          <a:p>
            <a:r>
              <a:rPr lang="en-US" dirty="0"/>
              <a:t>Conventionally, the </a:t>
            </a:r>
            <a:r>
              <a:rPr lang="en-US" b="1" dirty="0"/>
              <a:t>operations are centralized</a:t>
            </a:r>
          </a:p>
          <a:p>
            <a:r>
              <a:rPr lang="en-US" dirty="0"/>
              <a:t>Managed by </a:t>
            </a:r>
            <a:r>
              <a:rPr lang="en-US" b="1" dirty="0"/>
              <a:t>a trusted authority </a:t>
            </a:r>
          </a:p>
          <a:p>
            <a:pPr lvl="1"/>
            <a:r>
              <a:rPr lang="en-US" dirty="0"/>
              <a:t>Set permissions and role for users to ensure they only access parts of the system relevant to them </a:t>
            </a:r>
          </a:p>
          <a:p>
            <a:pPr lvl="1"/>
            <a:r>
              <a:rPr lang="en-US" dirty="0"/>
              <a:t>Integrity is critical</a:t>
            </a:r>
          </a:p>
          <a:p>
            <a:r>
              <a:rPr lang="en-US" dirty="0"/>
              <a:t>Complicated authorization</a:t>
            </a:r>
          </a:p>
          <a:p>
            <a:pPr lvl="1"/>
            <a:r>
              <a:rPr lang="en-US" dirty="0"/>
              <a:t>Requirement for delegated authorization</a:t>
            </a:r>
          </a:p>
          <a:p>
            <a:pPr lvl="1"/>
            <a:r>
              <a:rPr lang="en-US" dirty="0"/>
              <a:t>Requirement for dynamic revocation of authorizations</a:t>
            </a:r>
          </a:p>
          <a:p>
            <a:r>
              <a:rPr lang="en-US" dirty="0"/>
              <a:t>Logs of system accesses are required to be auditable</a:t>
            </a:r>
          </a:p>
          <a:p>
            <a:r>
              <a:rPr lang="en-US" b="1" dirty="0"/>
              <a:t>Read accesses </a:t>
            </a:r>
            <a:r>
              <a:rPr lang="en-US" dirty="0"/>
              <a:t>can be frequent, </a:t>
            </a:r>
            <a:r>
              <a:rPr lang="en-US" b="1" dirty="0"/>
              <a:t>updates to information </a:t>
            </a:r>
            <a:r>
              <a:rPr lang="en-US" dirty="0"/>
              <a:t>are less frequent</a:t>
            </a:r>
          </a:p>
          <a:p>
            <a:pPr lvl="1"/>
            <a:r>
              <a:rPr lang="en-US" dirty="0"/>
              <a:t>Some delay in propagating updates is acceptable</a:t>
            </a:r>
          </a:p>
          <a:p>
            <a:pPr lvl="1"/>
            <a:endParaRPr lang="en-US" dirty="0"/>
          </a:p>
          <a:p>
            <a:endParaRPr lang="en-US" dirty="0"/>
          </a:p>
        </p:txBody>
      </p:sp>
      <p:sp>
        <p:nvSpPr>
          <p:cNvPr id="6" name="Slide Number Placeholder 5"/>
          <p:cNvSpPr>
            <a:spLocks noGrp="1"/>
          </p:cNvSpPr>
          <p:nvPr>
            <p:ph type="sldNum" sz="quarter" idx="4"/>
          </p:nvPr>
        </p:nvSpPr>
        <p:spPr/>
        <p:txBody>
          <a:bodyPr/>
          <a:lstStyle/>
          <a:p>
            <a:fld id="{FFF7CBAA-22EA-41CE-9725-C57ED0CEBC27}" type="slidenum">
              <a:rPr lang="en-AU" smtClean="0"/>
              <a:pPr/>
              <a:t>32</a:t>
            </a:fld>
            <a:r>
              <a:rPr lang="en-AU" dirty="0"/>
              <a:t> </a:t>
            </a:r>
          </a:p>
        </p:txBody>
      </p:sp>
    </p:spTree>
    <p:extLst>
      <p:ext uri="{BB962C8B-B14F-4D97-AF65-F5344CB8AC3E}">
        <p14:creationId xmlns:p14="http://schemas.microsoft.com/office/powerpoint/2010/main" val="391343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3: Identity Management 2/2</a:t>
            </a:r>
          </a:p>
        </p:txBody>
      </p:sp>
      <p:sp>
        <p:nvSpPr>
          <p:cNvPr id="3" name="Content Placeholder 2"/>
          <p:cNvSpPr>
            <a:spLocks noGrp="1"/>
          </p:cNvSpPr>
          <p:nvPr>
            <p:ph idx="1"/>
          </p:nvPr>
        </p:nvSpPr>
        <p:spPr>
          <a:xfrm>
            <a:off x="3872752" y="1295999"/>
            <a:ext cx="4695247" cy="3845917"/>
          </a:xfrm>
        </p:spPr>
        <p:txBody>
          <a:bodyPr>
            <a:normAutofit/>
          </a:bodyPr>
          <a:lstStyle/>
          <a:p>
            <a:r>
              <a:rPr lang="en-US" dirty="0"/>
              <a:t>Blockchain allows the roles, permission and privilege of users to be verified by the distributed peers</a:t>
            </a:r>
          </a:p>
          <a:p>
            <a:pPr lvl="1"/>
            <a:r>
              <a:rPr lang="en-US" dirty="0"/>
              <a:t>Remove the centralized administrator </a:t>
            </a:r>
          </a:p>
          <a:p>
            <a:pPr lvl="1"/>
            <a:r>
              <a:rPr lang="en-US" dirty="0"/>
              <a:t>Remove the centralized database</a:t>
            </a:r>
          </a:p>
          <a:p>
            <a:pPr lvl="1"/>
            <a:r>
              <a:rPr lang="en-US" dirty="0"/>
              <a:t>Ensure integrity of user identities, roles, and authorization</a:t>
            </a:r>
          </a:p>
          <a:p>
            <a:r>
              <a:rPr lang="en-US" dirty="0"/>
              <a:t>Privacy is critical</a:t>
            </a:r>
          </a:p>
          <a:p>
            <a:pPr lvl="1"/>
            <a:r>
              <a:rPr lang="en-US" dirty="0"/>
              <a:t>Plaintext identity information is kept off-chain or encrypted on-chain</a:t>
            </a:r>
          </a:p>
          <a:p>
            <a:endParaRPr lang="en-US" dirty="0"/>
          </a:p>
          <a:p>
            <a:endParaRPr lang="en-US" dirty="0"/>
          </a:p>
        </p:txBody>
      </p:sp>
      <p:sp>
        <p:nvSpPr>
          <p:cNvPr id="6" name="Slide Number Placeholder 5"/>
          <p:cNvSpPr>
            <a:spLocks noGrp="1"/>
          </p:cNvSpPr>
          <p:nvPr>
            <p:ph type="sldNum" sz="quarter" idx="4"/>
          </p:nvPr>
        </p:nvSpPr>
        <p:spPr/>
        <p:txBody>
          <a:bodyPr/>
          <a:lstStyle/>
          <a:p>
            <a:fld id="{FFF7CBAA-22EA-41CE-9725-C57ED0CEBC27}" type="slidenum">
              <a:rPr lang="en-AU" smtClean="0"/>
              <a:pPr/>
              <a:t>33</a:t>
            </a:fld>
            <a:r>
              <a:rPr lang="en-AU" dirty="0"/>
              <a:t>  </a:t>
            </a:r>
          </a:p>
        </p:txBody>
      </p:sp>
      <p:pic>
        <p:nvPicPr>
          <p:cNvPr id="7" name="Picture 6" descr="Screen Shot 2019-01-18 at 16.10.52.png"/>
          <p:cNvPicPr>
            <a:picLocks noChangeAspect="1"/>
          </p:cNvPicPr>
          <p:nvPr/>
        </p:nvPicPr>
        <p:blipFill rotWithShape="1">
          <a:blip r:embed="rId3">
            <a:extLst>
              <a:ext uri="{28A0092B-C50C-407E-A947-70E740481C1C}">
                <a14:useLocalDpi xmlns:a14="http://schemas.microsoft.com/office/drawing/2010/main" val="0"/>
              </a:ext>
            </a:extLst>
          </a:blip>
          <a:srcRect r="76205"/>
          <a:stretch/>
        </p:blipFill>
        <p:spPr>
          <a:xfrm>
            <a:off x="602118" y="1088264"/>
            <a:ext cx="1795411" cy="4078116"/>
          </a:xfrm>
          <a:prstGeom prst="rect">
            <a:avLst/>
          </a:prstGeom>
        </p:spPr>
      </p:pic>
      <p:pic>
        <p:nvPicPr>
          <p:cNvPr id="8" name="Picture 7" descr="Screen Shot 2019-01-18 at 16.10.52.png"/>
          <p:cNvPicPr>
            <a:picLocks noChangeAspect="1"/>
          </p:cNvPicPr>
          <p:nvPr/>
        </p:nvPicPr>
        <p:blipFill rotWithShape="1">
          <a:blip r:embed="rId3">
            <a:extLst>
              <a:ext uri="{28A0092B-C50C-407E-A947-70E740481C1C}">
                <a14:useLocalDpi xmlns:a14="http://schemas.microsoft.com/office/drawing/2010/main" val="0"/>
              </a:ext>
            </a:extLst>
          </a:blip>
          <a:srcRect l="63985" r="19184"/>
          <a:stretch/>
        </p:blipFill>
        <p:spPr>
          <a:xfrm>
            <a:off x="2386581" y="1088264"/>
            <a:ext cx="1269924" cy="4078116"/>
          </a:xfrm>
          <a:prstGeom prst="rect">
            <a:avLst/>
          </a:prstGeom>
        </p:spPr>
      </p:pic>
    </p:spTree>
    <p:extLst>
      <p:ext uri="{BB962C8B-B14F-4D97-AF65-F5344CB8AC3E}">
        <p14:creationId xmlns:p14="http://schemas.microsoft.com/office/powerpoint/2010/main" val="336599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4: Stock Market 1/2</a:t>
            </a:r>
          </a:p>
        </p:txBody>
      </p:sp>
      <p:sp>
        <p:nvSpPr>
          <p:cNvPr id="3" name="Content Placeholder 2"/>
          <p:cNvSpPr>
            <a:spLocks noGrp="1"/>
          </p:cNvSpPr>
          <p:nvPr>
            <p:ph idx="1"/>
          </p:nvPr>
        </p:nvSpPr>
        <p:spPr/>
        <p:txBody>
          <a:bodyPr>
            <a:normAutofit fontScale="92500" lnSpcReduction="20000"/>
          </a:bodyPr>
          <a:lstStyle/>
          <a:p>
            <a:r>
              <a:rPr lang="en-US" dirty="0"/>
              <a:t>A place where stocks, bonds and securities are traded</a:t>
            </a:r>
          </a:p>
          <a:p>
            <a:r>
              <a:rPr lang="en-US" dirty="0"/>
              <a:t>Inherently involves </a:t>
            </a:r>
            <a:r>
              <a:rPr lang="en-US" b="1" dirty="0"/>
              <a:t>multiple entities </a:t>
            </a:r>
            <a:r>
              <a:rPr lang="en-US" dirty="0"/>
              <a:t>to issue and trade stocks</a:t>
            </a:r>
            <a:endParaRPr lang="en-US" b="1" dirty="0"/>
          </a:p>
          <a:p>
            <a:r>
              <a:rPr lang="en-US" dirty="0"/>
              <a:t>Conventionally implemented by a </a:t>
            </a:r>
            <a:r>
              <a:rPr lang="en-US" b="1" dirty="0"/>
              <a:t>centrally-controlled and maintained </a:t>
            </a:r>
            <a:r>
              <a:rPr lang="en-US" dirty="0"/>
              <a:t>register</a:t>
            </a:r>
            <a:endParaRPr lang="en-US" b="1" dirty="0"/>
          </a:p>
          <a:p>
            <a:pPr lvl="1"/>
            <a:r>
              <a:rPr lang="en-US" dirty="0"/>
              <a:t>Regulatory approval is required for the operation of stock market </a:t>
            </a:r>
          </a:p>
          <a:p>
            <a:pPr lvl="1"/>
            <a:r>
              <a:rPr lang="en-US" dirty="0"/>
              <a:t>Regulatory approval may be required for the trading of specific stocks</a:t>
            </a:r>
          </a:p>
          <a:p>
            <a:r>
              <a:rPr lang="en-US" dirty="0"/>
              <a:t>Stock market is a natural </a:t>
            </a:r>
            <a:r>
              <a:rPr lang="en-US" b="1" dirty="0"/>
              <a:t>trusted authority</a:t>
            </a:r>
          </a:p>
          <a:p>
            <a:r>
              <a:rPr lang="en-US" b="1" dirty="0"/>
              <a:t>Integrity, immutability and non-repudiation </a:t>
            </a:r>
            <a:r>
              <a:rPr lang="en-US" dirty="0"/>
              <a:t>is critical </a:t>
            </a:r>
          </a:p>
          <a:p>
            <a:pPr lvl="1"/>
            <a:r>
              <a:rPr lang="en-US" dirty="0"/>
              <a:t>Ensure high-value trades cannot be undone by either party</a:t>
            </a:r>
          </a:p>
          <a:p>
            <a:r>
              <a:rPr lang="en-US" b="1" dirty="0"/>
              <a:t>Transaction history </a:t>
            </a:r>
            <a:r>
              <a:rPr lang="en-US" dirty="0"/>
              <a:t>is important in providing evidence for trades and current stock holdings</a:t>
            </a:r>
          </a:p>
          <a:p>
            <a:r>
              <a:rPr lang="en-US" dirty="0"/>
              <a:t>Typically have </a:t>
            </a:r>
            <a:r>
              <a:rPr lang="en-US" b="1" dirty="0"/>
              <a:t>a high-volume</a:t>
            </a:r>
            <a:r>
              <a:rPr lang="en-US" dirty="0"/>
              <a:t>, </a:t>
            </a:r>
            <a:r>
              <a:rPr lang="en-US" b="1" dirty="0"/>
              <a:t>extremely low-latency </a:t>
            </a:r>
            <a:r>
              <a:rPr lang="en-US" dirty="0"/>
              <a:t>price-setting mechanism</a:t>
            </a:r>
          </a:p>
          <a:p>
            <a:pPr lvl="1"/>
            <a:r>
              <a:rPr lang="en-US" dirty="0"/>
              <a:t>Settlement can have </a:t>
            </a:r>
            <a:r>
              <a:rPr lang="en-US" b="1" dirty="0"/>
              <a:t>high throughput </a:t>
            </a:r>
            <a:r>
              <a:rPr lang="en-US" dirty="0"/>
              <a:t>but </a:t>
            </a:r>
            <a:r>
              <a:rPr lang="en-US" b="1" dirty="0"/>
              <a:t>does not have extreme latency </a:t>
            </a:r>
          </a:p>
          <a:p>
            <a:pPr lvl="1"/>
            <a:endParaRPr lang="en-US" dirty="0"/>
          </a:p>
          <a:p>
            <a:endParaRPr lang="en-US" dirty="0"/>
          </a:p>
        </p:txBody>
      </p:sp>
      <p:sp>
        <p:nvSpPr>
          <p:cNvPr id="6" name="Slide Number Placeholder 5"/>
          <p:cNvSpPr>
            <a:spLocks noGrp="1"/>
          </p:cNvSpPr>
          <p:nvPr>
            <p:ph type="sldNum" sz="quarter" idx="4"/>
          </p:nvPr>
        </p:nvSpPr>
        <p:spPr/>
        <p:txBody>
          <a:bodyPr/>
          <a:lstStyle/>
          <a:p>
            <a:fld id="{FFF7CBAA-22EA-41CE-9725-C57ED0CEBC27}" type="slidenum">
              <a:rPr lang="en-AU" smtClean="0"/>
              <a:pPr/>
              <a:t>34</a:t>
            </a:fld>
            <a:r>
              <a:rPr lang="en-AU" dirty="0"/>
              <a:t>  </a:t>
            </a:r>
          </a:p>
        </p:txBody>
      </p:sp>
    </p:spTree>
    <p:extLst>
      <p:ext uri="{BB962C8B-B14F-4D97-AF65-F5344CB8AC3E}">
        <p14:creationId xmlns:p14="http://schemas.microsoft.com/office/powerpoint/2010/main" val="3022837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4: Stock Market 2/2</a:t>
            </a:r>
          </a:p>
        </p:txBody>
      </p:sp>
      <p:sp>
        <p:nvSpPr>
          <p:cNvPr id="3" name="Content Placeholder 2"/>
          <p:cNvSpPr>
            <a:spLocks noGrp="1"/>
          </p:cNvSpPr>
          <p:nvPr>
            <p:ph idx="1"/>
          </p:nvPr>
        </p:nvSpPr>
        <p:spPr>
          <a:xfrm>
            <a:off x="3947228" y="1158517"/>
            <a:ext cx="4620771" cy="3983400"/>
          </a:xfrm>
        </p:spPr>
        <p:txBody>
          <a:bodyPr>
            <a:normAutofit fontScale="92500" lnSpcReduction="20000"/>
          </a:bodyPr>
          <a:lstStyle/>
          <a:p>
            <a:r>
              <a:rPr lang="en-US" dirty="0"/>
              <a:t>Blockchain allows settlement using peer confirmation</a:t>
            </a:r>
          </a:p>
          <a:p>
            <a:pPr lvl="1"/>
            <a:r>
              <a:rPr lang="en-US" dirty="0"/>
              <a:t>Remove the centralized operation and authority</a:t>
            </a:r>
          </a:p>
          <a:p>
            <a:r>
              <a:rPr lang="en-US" b="1" dirty="0"/>
              <a:t>Data transparency is an issue</a:t>
            </a:r>
          </a:p>
          <a:p>
            <a:pPr lvl="1"/>
            <a:r>
              <a:rPr lang="en-US" dirty="0"/>
              <a:t>All investors and market participants are exposed to blockchain participants</a:t>
            </a:r>
          </a:p>
          <a:p>
            <a:r>
              <a:rPr lang="en-US" dirty="0"/>
              <a:t>Data immutability is crucial</a:t>
            </a:r>
          </a:p>
          <a:p>
            <a:pPr lvl="1"/>
            <a:r>
              <a:rPr lang="en-US" dirty="0"/>
              <a:t>Ensures no successful transaction can be tampered with by anyone</a:t>
            </a:r>
          </a:p>
          <a:p>
            <a:r>
              <a:rPr lang="en-US" dirty="0"/>
              <a:t>Blockchain is </a:t>
            </a:r>
            <a:r>
              <a:rPr lang="en-US" b="1" dirty="0"/>
              <a:t>not highly suitable </a:t>
            </a:r>
            <a:r>
              <a:rPr lang="en-US" dirty="0"/>
              <a:t>for the operation of conventional regulated stock markets</a:t>
            </a:r>
          </a:p>
          <a:p>
            <a:pPr lvl="1"/>
            <a:r>
              <a:rPr lang="en-US" dirty="0"/>
              <a:t>Scalability issue</a:t>
            </a:r>
          </a:p>
          <a:p>
            <a:r>
              <a:rPr lang="en-US" dirty="0"/>
              <a:t>NASDAQ offers </a:t>
            </a:r>
            <a:r>
              <a:rPr lang="en-US" dirty="0" err="1"/>
              <a:t>Linq</a:t>
            </a:r>
            <a:r>
              <a:rPr lang="en-US" dirty="0"/>
              <a:t> ledger for registration and settlement or private securities</a:t>
            </a:r>
          </a:p>
          <a:p>
            <a:endParaRPr lang="en-US" dirty="0"/>
          </a:p>
        </p:txBody>
      </p:sp>
      <p:sp>
        <p:nvSpPr>
          <p:cNvPr id="6" name="Slide Number Placeholder 5"/>
          <p:cNvSpPr>
            <a:spLocks noGrp="1"/>
          </p:cNvSpPr>
          <p:nvPr>
            <p:ph type="sldNum" sz="quarter" idx="4"/>
          </p:nvPr>
        </p:nvSpPr>
        <p:spPr/>
        <p:txBody>
          <a:bodyPr/>
          <a:lstStyle/>
          <a:p>
            <a:fld id="{FFF7CBAA-22EA-41CE-9725-C57ED0CEBC27}" type="slidenum">
              <a:rPr lang="en-AU" smtClean="0"/>
              <a:pPr/>
              <a:t>35</a:t>
            </a:fld>
            <a:r>
              <a:rPr lang="en-AU" dirty="0"/>
              <a:t> </a:t>
            </a:r>
          </a:p>
        </p:txBody>
      </p:sp>
      <p:pic>
        <p:nvPicPr>
          <p:cNvPr id="7" name="Picture 6" descr="Screen Shot 2019-01-18 at 16.10.52.png"/>
          <p:cNvPicPr>
            <a:picLocks noChangeAspect="1"/>
          </p:cNvPicPr>
          <p:nvPr/>
        </p:nvPicPr>
        <p:blipFill rotWithShape="1">
          <a:blip r:embed="rId3">
            <a:extLst>
              <a:ext uri="{28A0092B-C50C-407E-A947-70E740481C1C}">
                <a14:useLocalDpi xmlns:a14="http://schemas.microsoft.com/office/drawing/2010/main" val="0"/>
              </a:ext>
            </a:extLst>
          </a:blip>
          <a:srcRect r="76205"/>
          <a:stretch/>
        </p:blipFill>
        <p:spPr>
          <a:xfrm>
            <a:off x="602118" y="1088264"/>
            <a:ext cx="1795411" cy="4078116"/>
          </a:xfrm>
          <a:prstGeom prst="rect">
            <a:avLst/>
          </a:prstGeom>
        </p:spPr>
      </p:pic>
      <p:pic>
        <p:nvPicPr>
          <p:cNvPr id="8" name="Picture 7" descr="Screen Shot 2019-01-18 at 16.10.52.png"/>
          <p:cNvPicPr>
            <a:picLocks noChangeAspect="1"/>
          </p:cNvPicPr>
          <p:nvPr/>
        </p:nvPicPr>
        <p:blipFill rotWithShape="1">
          <a:blip r:embed="rId3">
            <a:extLst>
              <a:ext uri="{28A0092B-C50C-407E-A947-70E740481C1C}">
                <a14:useLocalDpi xmlns:a14="http://schemas.microsoft.com/office/drawing/2010/main" val="0"/>
              </a:ext>
            </a:extLst>
          </a:blip>
          <a:srcRect l="81107" r="611"/>
          <a:stretch/>
        </p:blipFill>
        <p:spPr>
          <a:xfrm>
            <a:off x="2386580" y="1088264"/>
            <a:ext cx="1379401" cy="4078116"/>
          </a:xfrm>
          <a:prstGeom prst="rect">
            <a:avLst/>
          </a:prstGeom>
        </p:spPr>
      </p:pic>
    </p:spTree>
    <p:extLst>
      <p:ext uri="{BB962C8B-B14F-4D97-AF65-F5344CB8AC3E}">
        <p14:creationId xmlns:p14="http://schemas.microsoft.com/office/powerpoint/2010/main" val="2384561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Example Use Cases for Suitability Evaluation</a:t>
            </a:r>
          </a:p>
        </p:txBody>
      </p:sp>
      <p:pic>
        <p:nvPicPr>
          <p:cNvPr id="8" name="Picture 6" descr="Screen Shot 2019-01-18 at 16.10.52.png">
            <a:extLst>
              <a:ext uri="{FF2B5EF4-FFF2-40B4-BE49-F238E27FC236}">
                <a16:creationId xmlns:a16="http://schemas.microsoft.com/office/drawing/2014/main" id="{B474B415-D7CF-43D7-8BA7-FDAF076AFBD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172" b="1807"/>
          <a:stretch/>
        </p:blipFill>
        <p:spPr>
          <a:xfrm>
            <a:off x="693337" y="1150241"/>
            <a:ext cx="7757325" cy="4025842"/>
          </a:xfrm>
          <a:prstGeom prst="rect">
            <a:avLst/>
          </a:prstGeom>
        </p:spPr>
      </p:pic>
      <p:sp>
        <p:nvSpPr>
          <p:cNvPr id="6" name="Slide Number Placeholder 5"/>
          <p:cNvSpPr>
            <a:spLocks noGrp="1"/>
          </p:cNvSpPr>
          <p:nvPr>
            <p:ph type="sldNum" sz="quarter" idx="4"/>
          </p:nvPr>
        </p:nvSpPr>
        <p:spPr/>
        <p:txBody>
          <a:bodyPr/>
          <a:lstStyle/>
          <a:p>
            <a:fld id="{FFF7CBAA-22EA-41CE-9725-C57ED0CEBC27}" type="slidenum">
              <a:rPr lang="en-AU" smtClean="0"/>
              <a:pPr/>
              <a:t>36</a:t>
            </a:fld>
            <a:r>
              <a:rPr lang="en-AU" dirty="0"/>
              <a:t> </a:t>
            </a:r>
          </a:p>
        </p:txBody>
      </p:sp>
    </p:spTree>
    <p:extLst>
      <p:ext uri="{BB962C8B-B14F-4D97-AF65-F5344CB8AC3E}">
        <p14:creationId xmlns:p14="http://schemas.microsoft.com/office/powerpoint/2010/main" val="3914134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US" sz="3200" dirty="0"/>
              <a:t>Evaluation of Suitability</a:t>
            </a:r>
            <a:endParaRPr lang="en-AU" sz="3000" noProof="0" dirty="0"/>
          </a:p>
        </p:txBody>
      </p:sp>
      <p:sp>
        <p:nvSpPr>
          <p:cNvPr id="7" name="Rectangle 3">
            <a:extLst>
              <a:ext uri="{FF2B5EF4-FFF2-40B4-BE49-F238E27FC236}">
                <a16:creationId xmlns:a16="http://schemas.microsoft.com/office/drawing/2014/main" id="{81CC65CB-1ACF-45B5-878B-34C4C48E3B1A}"/>
              </a:ext>
            </a:extLst>
          </p:cNvPr>
          <p:cNvSpPr txBox="1">
            <a:spLocks noGrp="1" noChangeArrowheads="1"/>
          </p:cNvSpPr>
          <p:nvPr>
            <p:ph type="subTitle" idx="1"/>
          </p:nvPr>
        </p:nvSpPr>
        <p:spPr>
          <a:xfrm>
            <a:off x="648000" y="4502034"/>
            <a:ext cx="8035200" cy="659722"/>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58247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Framework</a:t>
            </a:r>
          </a:p>
        </p:txBody>
      </p:sp>
      <p:pic>
        <p:nvPicPr>
          <p:cNvPr id="10" name="Inhaltsplatzhalter 9">
            <a:extLst>
              <a:ext uri="{FF2B5EF4-FFF2-40B4-BE49-F238E27FC236}">
                <a16:creationId xmlns:a16="http://schemas.microsoft.com/office/drawing/2014/main" id="{FB89C888-03E4-478E-8E62-D8E9DDDBC488}"/>
              </a:ext>
            </a:extLst>
          </p:cNvPr>
          <p:cNvPicPr>
            <a:picLocks noGrp="1" noChangeAspect="1"/>
          </p:cNvPicPr>
          <p:nvPr>
            <p:ph idx="1"/>
          </p:nvPr>
        </p:nvPicPr>
        <p:blipFill>
          <a:blip r:embed="rId3"/>
          <a:stretch>
            <a:fillRect/>
          </a:stretch>
        </p:blipFill>
        <p:spPr>
          <a:xfrm>
            <a:off x="2061673" y="1118440"/>
            <a:ext cx="4936132" cy="4071782"/>
          </a:xfrm>
          <a:prstGeom prst="rect">
            <a:avLst/>
          </a:prstGeom>
        </p:spPr>
      </p:pic>
      <p:sp>
        <p:nvSpPr>
          <p:cNvPr id="3" name="Foliennummernplatzhalter 2">
            <a:extLst>
              <a:ext uri="{FF2B5EF4-FFF2-40B4-BE49-F238E27FC236}">
                <a16:creationId xmlns:a16="http://schemas.microsoft.com/office/drawing/2014/main" id="{CFE40B5F-C8DB-4D84-A913-977175DFD695}"/>
              </a:ext>
            </a:extLst>
          </p:cNvPr>
          <p:cNvSpPr>
            <a:spLocks noGrp="1"/>
          </p:cNvSpPr>
          <p:nvPr>
            <p:ph type="sldNum" sz="quarter" idx="4"/>
          </p:nvPr>
        </p:nvSpPr>
        <p:spPr/>
        <p:txBody>
          <a:bodyPr/>
          <a:lstStyle/>
          <a:p>
            <a:fld id="{97F98C0B-273E-428A-ABCF-EBED2BA25188}" type="slidenum">
              <a:rPr lang="en-US" smtClean="0"/>
              <a:t>4</a:t>
            </a:fld>
            <a:endParaRPr lang="en-US"/>
          </a:p>
        </p:txBody>
      </p:sp>
    </p:spTree>
    <p:extLst>
      <p:ext uri="{BB962C8B-B14F-4D97-AF65-F5344CB8AC3E}">
        <p14:creationId xmlns:p14="http://schemas.microsoft.com/office/powerpoint/2010/main" val="2487588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uitability.pdf"/>
          <p:cNvPicPr>
            <a:picLocks noChangeAspect="1"/>
          </p:cNvPicPr>
          <p:nvPr/>
        </p:nvPicPr>
        <p:blipFill rotWithShape="1">
          <a:blip r:embed="rId3">
            <a:extLst>
              <a:ext uri="{28A0092B-C50C-407E-A947-70E740481C1C}">
                <a14:useLocalDpi xmlns:a14="http://schemas.microsoft.com/office/drawing/2010/main" val="0"/>
              </a:ext>
            </a:extLst>
          </a:blip>
          <a:srcRect l="-939" t="2594" r="65919" b="79453"/>
          <a:stretch/>
        </p:blipFill>
        <p:spPr>
          <a:xfrm>
            <a:off x="6635502" y="1162489"/>
            <a:ext cx="1932498" cy="778025"/>
          </a:xfrm>
          <a:prstGeom prst="rect">
            <a:avLst/>
          </a:prstGeom>
        </p:spPr>
      </p:pic>
      <p:sp>
        <p:nvSpPr>
          <p:cNvPr id="2" name="Title 1"/>
          <p:cNvSpPr>
            <a:spLocks noGrp="1"/>
          </p:cNvSpPr>
          <p:nvPr>
            <p:ph type="title"/>
          </p:nvPr>
        </p:nvSpPr>
        <p:spPr/>
        <p:txBody>
          <a:bodyPr/>
          <a:lstStyle/>
          <a:p>
            <a:r>
              <a:rPr lang="en-US" dirty="0"/>
              <a:t>Is Multi-party Required? 1/2</a:t>
            </a:r>
          </a:p>
        </p:txBody>
      </p:sp>
      <p:sp>
        <p:nvSpPr>
          <p:cNvPr id="4" name="Content Placeholder 3"/>
          <p:cNvSpPr>
            <a:spLocks noGrp="1"/>
          </p:cNvSpPr>
          <p:nvPr>
            <p:ph idx="1"/>
          </p:nvPr>
        </p:nvSpPr>
        <p:spPr/>
        <p:txBody>
          <a:bodyPr>
            <a:normAutofit lnSpcReduction="10000"/>
          </a:bodyPr>
          <a:lstStyle/>
          <a:p>
            <a:r>
              <a:rPr lang="en-US" dirty="0"/>
              <a:t>Blockchain is </a:t>
            </a:r>
            <a:r>
              <a:rPr lang="en-US" b="1" dirty="0"/>
              <a:t>NOT</a:t>
            </a:r>
            <a:r>
              <a:rPr lang="en-US" dirty="0"/>
              <a:t> </a:t>
            </a:r>
            <a:r>
              <a:rPr lang="en-US" b="1" dirty="0"/>
              <a:t>SUITABLE</a:t>
            </a:r>
            <a:r>
              <a:rPr lang="en-US" dirty="0"/>
              <a:t> for systems</a:t>
            </a:r>
            <a:br>
              <a:rPr lang="en-US" dirty="0"/>
            </a:br>
            <a:r>
              <a:rPr lang="en-US" dirty="0"/>
              <a:t> that only serve individual isolated users</a:t>
            </a:r>
          </a:p>
          <a:p>
            <a:pPr lvl="1"/>
            <a:r>
              <a:rPr lang="en-US" dirty="0"/>
              <a:t>Conventional database is simpler and more efficient</a:t>
            </a:r>
          </a:p>
          <a:p>
            <a:pPr lvl="1"/>
            <a:endParaRPr lang="en-US" dirty="0"/>
          </a:p>
          <a:p>
            <a:r>
              <a:rPr lang="en-US" dirty="0"/>
              <a:t>Different legally distinct parties </a:t>
            </a:r>
          </a:p>
          <a:p>
            <a:pPr lvl="1"/>
            <a:r>
              <a:rPr lang="en-US" dirty="0"/>
              <a:t>Supply chain</a:t>
            </a:r>
          </a:p>
          <a:p>
            <a:pPr lvl="2"/>
            <a:r>
              <a:rPr lang="en-US" dirty="0"/>
              <a:t>Complex, dynamic, multi-party arrangements with regulatory and logistical constraints spanning jurisdictional boundaries</a:t>
            </a:r>
          </a:p>
          <a:p>
            <a:pPr lvl="3"/>
            <a:r>
              <a:rPr lang="en-US" dirty="0"/>
              <a:t>Manufacturers, shipping companies, transport infrastructure organizations, financial service firms, or regulators</a:t>
            </a:r>
          </a:p>
          <a:p>
            <a:pPr lvl="2"/>
            <a:r>
              <a:rPr lang="en-US" dirty="0"/>
              <a:t>Information exchange can be as important and difficult as the physical exchange of goods </a:t>
            </a:r>
          </a:p>
          <a:p>
            <a:pPr lvl="1"/>
            <a:endParaRPr lang="en-US" dirty="0"/>
          </a:p>
          <a:p>
            <a:pPr lvl="1"/>
            <a:r>
              <a:rPr lang="en-US" dirty="0"/>
              <a:t>Inter-bank payments and reconciliation</a:t>
            </a:r>
          </a:p>
          <a:p>
            <a:pPr lvl="2"/>
            <a:r>
              <a:rPr lang="en-US" dirty="0"/>
              <a:t>Two different banks, account holders (organizations or individuals)</a:t>
            </a:r>
          </a:p>
        </p:txBody>
      </p:sp>
      <p:sp>
        <p:nvSpPr>
          <p:cNvPr id="8" name="Slide Number Placeholder 10"/>
          <p:cNvSpPr>
            <a:spLocks noGrp="1"/>
          </p:cNvSpPr>
          <p:nvPr>
            <p:ph type="sldNum" sz="quarter" idx="4"/>
          </p:nvPr>
        </p:nvSpPr>
        <p:spPr/>
        <p:txBody>
          <a:bodyPr/>
          <a:lstStyle/>
          <a:p>
            <a:fld id="{FFF7CBAA-22EA-41CE-9725-C57ED0CEBC27}" type="slidenum">
              <a:rPr lang="en-AU" smtClean="0"/>
              <a:pPr/>
              <a:t>5</a:t>
            </a:fld>
            <a:r>
              <a:rPr lang="en-AU" dirty="0"/>
              <a:t> </a:t>
            </a:r>
          </a:p>
        </p:txBody>
      </p:sp>
    </p:spTree>
    <p:extLst>
      <p:ext uri="{BB962C8B-B14F-4D97-AF65-F5344CB8AC3E}">
        <p14:creationId xmlns:p14="http://schemas.microsoft.com/office/powerpoint/2010/main" val="333323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Multi-party Required? 2/2</a:t>
            </a:r>
          </a:p>
        </p:txBody>
      </p:sp>
      <p:sp>
        <p:nvSpPr>
          <p:cNvPr id="4" name="Content Placeholder 3"/>
          <p:cNvSpPr>
            <a:spLocks noGrp="1"/>
          </p:cNvSpPr>
          <p:nvPr>
            <p:ph idx="1"/>
          </p:nvPr>
        </p:nvSpPr>
        <p:spPr/>
        <p:txBody>
          <a:bodyPr>
            <a:normAutofit/>
          </a:bodyPr>
          <a:lstStyle/>
          <a:p>
            <a:r>
              <a:rPr lang="en-US" dirty="0"/>
              <a:t>Large enterprises or government agencies</a:t>
            </a:r>
          </a:p>
          <a:p>
            <a:pPr lvl="1"/>
            <a:r>
              <a:rPr lang="en-US" dirty="0"/>
              <a:t>Different functional or geographic divisions or departments</a:t>
            </a:r>
          </a:p>
          <a:p>
            <a:pPr lvl="1"/>
            <a:r>
              <a:rPr lang="en-US" dirty="0"/>
              <a:t>Informational or administrative “silos” as multiple parties</a:t>
            </a:r>
          </a:p>
          <a:p>
            <a:pPr lvl="1"/>
            <a:endParaRPr lang="en-US" dirty="0"/>
          </a:p>
          <a:p>
            <a:r>
              <a:rPr lang="en-US" dirty="0"/>
              <a:t>Blockchain can be </a:t>
            </a:r>
            <a:r>
              <a:rPr lang="en-US" b="1" dirty="0"/>
              <a:t>SUITABLE </a:t>
            </a:r>
            <a:r>
              <a:rPr lang="en-US" dirty="0"/>
              <a:t>for supporting multi-party systems</a:t>
            </a:r>
          </a:p>
          <a:p>
            <a:pPr lvl="1"/>
            <a:r>
              <a:rPr lang="en-US" dirty="0"/>
              <a:t>Physically distributed </a:t>
            </a:r>
          </a:p>
          <a:p>
            <a:pPr lvl="1"/>
            <a:r>
              <a:rPr lang="en-US" dirty="0"/>
              <a:t>Logically centralized</a:t>
            </a:r>
          </a:p>
          <a:p>
            <a:pPr lvl="1"/>
            <a:r>
              <a:rPr lang="en-US" dirty="0"/>
              <a:t>Infrastructure providing a single view of truth across those parties</a:t>
            </a:r>
          </a:p>
          <a:p>
            <a:endParaRPr lang="en-US" dirty="0"/>
          </a:p>
        </p:txBody>
      </p:sp>
      <p:sp>
        <p:nvSpPr>
          <p:cNvPr id="8" name="Slide Number Placeholder 10"/>
          <p:cNvSpPr>
            <a:spLocks noGrp="1"/>
          </p:cNvSpPr>
          <p:nvPr>
            <p:ph type="sldNum" sz="quarter" idx="4"/>
          </p:nvPr>
        </p:nvSpPr>
        <p:spPr/>
        <p:txBody>
          <a:bodyPr/>
          <a:lstStyle/>
          <a:p>
            <a:fld id="{FFF7CBAA-22EA-41CE-9725-C57ED0CEBC27}" type="slidenum">
              <a:rPr lang="en-AU" smtClean="0"/>
              <a:pPr/>
              <a:t>6</a:t>
            </a:fld>
            <a:r>
              <a:rPr lang="en-AU" dirty="0"/>
              <a:t> </a:t>
            </a:r>
          </a:p>
        </p:txBody>
      </p:sp>
    </p:spTree>
    <p:extLst>
      <p:ext uri="{BB962C8B-B14F-4D97-AF65-F5344CB8AC3E}">
        <p14:creationId xmlns:p14="http://schemas.microsoft.com/office/powerpoint/2010/main" val="304539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uitability.pdf"/>
          <p:cNvPicPr>
            <a:picLocks noChangeAspect="1"/>
          </p:cNvPicPr>
          <p:nvPr/>
        </p:nvPicPr>
        <p:blipFill rotWithShape="1">
          <a:blip r:embed="rId3">
            <a:extLst>
              <a:ext uri="{28A0092B-C50C-407E-A947-70E740481C1C}">
                <a14:useLocalDpi xmlns:a14="http://schemas.microsoft.com/office/drawing/2010/main" val="0"/>
              </a:ext>
            </a:extLst>
          </a:blip>
          <a:srcRect t="20378" r="32879" b="68259"/>
          <a:stretch/>
        </p:blipFill>
        <p:spPr>
          <a:xfrm>
            <a:off x="5304051" y="1162489"/>
            <a:ext cx="3703923" cy="492449"/>
          </a:xfrm>
          <a:prstGeom prst="rect">
            <a:avLst/>
          </a:prstGeom>
        </p:spPr>
      </p:pic>
      <p:sp>
        <p:nvSpPr>
          <p:cNvPr id="2" name="Title 1"/>
          <p:cNvSpPr>
            <a:spLocks noGrp="1"/>
          </p:cNvSpPr>
          <p:nvPr>
            <p:ph type="title"/>
          </p:nvPr>
        </p:nvSpPr>
        <p:spPr/>
        <p:txBody>
          <a:bodyPr/>
          <a:lstStyle/>
          <a:p>
            <a:r>
              <a:rPr lang="en-US" dirty="0"/>
              <a:t>Is Trusted Authority Required? 1/2 </a:t>
            </a:r>
          </a:p>
        </p:txBody>
      </p:sp>
      <p:sp>
        <p:nvSpPr>
          <p:cNvPr id="4" name="Content Placeholder 3"/>
          <p:cNvSpPr>
            <a:spLocks noGrp="1"/>
          </p:cNvSpPr>
          <p:nvPr>
            <p:ph idx="1"/>
          </p:nvPr>
        </p:nvSpPr>
        <p:spPr>
          <a:xfrm>
            <a:off x="648000" y="1683904"/>
            <a:ext cx="7920000" cy="3486978"/>
          </a:xfrm>
        </p:spPr>
        <p:txBody>
          <a:bodyPr>
            <a:normAutofit fontScale="85000" lnSpcReduction="10000"/>
          </a:bodyPr>
          <a:lstStyle/>
          <a:p>
            <a:r>
              <a:rPr lang="en-US" dirty="0"/>
              <a:t>Authority: an entity that is relied upon to perform a function (operating a system)</a:t>
            </a:r>
          </a:p>
          <a:p>
            <a:pPr lvl="1"/>
            <a:r>
              <a:rPr lang="en-US" altLang="zh-CN" dirty="0"/>
              <a:t>Blockchain is </a:t>
            </a:r>
            <a:r>
              <a:rPr lang="en-US" altLang="zh-CN" b="1" dirty="0"/>
              <a:t>NOT SUITABLE </a:t>
            </a:r>
            <a:r>
              <a:rPr lang="en-US" altLang="zh-CN" dirty="0"/>
              <a:t>if a single party can or must be relied upon as a trusted authority</a:t>
            </a:r>
          </a:p>
          <a:p>
            <a:pPr lvl="1"/>
            <a:r>
              <a:rPr lang="en-US" dirty="0"/>
              <a:t>Trusted authority instead implements a traditional centralized solution with conventional technologies</a:t>
            </a:r>
          </a:p>
          <a:p>
            <a:pPr lvl="1"/>
            <a:endParaRPr lang="en-US" dirty="0"/>
          </a:p>
          <a:p>
            <a:r>
              <a:rPr lang="en-US" dirty="0"/>
              <a:t>Scope of the system is important in deciding the question</a:t>
            </a:r>
          </a:p>
          <a:p>
            <a:pPr lvl="1"/>
            <a:r>
              <a:rPr lang="en-US" dirty="0"/>
              <a:t>Bank is a trusted authority for bank accounts</a:t>
            </a:r>
          </a:p>
          <a:p>
            <a:pPr lvl="1"/>
            <a:r>
              <a:rPr lang="en-US" dirty="0"/>
              <a:t>Central bank is a trusted authority for inter-bank payments</a:t>
            </a:r>
          </a:p>
          <a:p>
            <a:pPr lvl="1"/>
            <a:endParaRPr lang="en-US" dirty="0"/>
          </a:p>
          <a:p>
            <a:r>
              <a:rPr lang="en-US" dirty="0"/>
              <a:t>Trusted authority is a single point of failure</a:t>
            </a:r>
          </a:p>
          <a:p>
            <a:pPr lvl="1"/>
            <a:r>
              <a:rPr lang="en-US" dirty="0"/>
              <a:t>Technical single points of failure can be mitigated by using redundancy</a:t>
            </a:r>
          </a:p>
          <a:p>
            <a:pPr lvl="1"/>
            <a:r>
              <a:rPr lang="en-US" dirty="0"/>
              <a:t>Single points of organizational or business failure remain present</a:t>
            </a:r>
          </a:p>
          <a:p>
            <a:pPr lvl="2"/>
            <a:r>
              <a:rPr lang="en-US" dirty="0"/>
              <a:t>Business failures, service interruptions, data loss or fraud. </a:t>
            </a:r>
          </a:p>
          <a:p>
            <a:pPr lvl="1"/>
            <a:endParaRPr lang="en-US" dirty="0"/>
          </a:p>
        </p:txBody>
      </p:sp>
      <p:sp>
        <p:nvSpPr>
          <p:cNvPr id="3" name="Foliennummernplatzhalter 2">
            <a:extLst>
              <a:ext uri="{FF2B5EF4-FFF2-40B4-BE49-F238E27FC236}">
                <a16:creationId xmlns:a16="http://schemas.microsoft.com/office/drawing/2014/main" id="{C2A74C4D-2941-471B-A05D-93E0EBF68210}"/>
              </a:ext>
            </a:extLst>
          </p:cNvPr>
          <p:cNvSpPr>
            <a:spLocks noGrp="1"/>
          </p:cNvSpPr>
          <p:nvPr>
            <p:ph type="sldNum" sz="quarter" idx="4"/>
          </p:nvPr>
        </p:nvSpPr>
        <p:spPr/>
        <p:txBody>
          <a:bodyPr/>
          <a:lstStyle/>
          <a:p>
            <a:fld id="{97F98C0B-273E-428A-ABCF-EBED2BA25188}" type="slidenum">
              <a:rPr lang="en-US" smtClean="0"/>
              <a:t>7</a:t>
            </a:fld>
            <a:endParaRPr lang="en-US"/>
          </a:p>
        </p:txBody>
      </p:sp>
    </p:spTree>
    <p:extLst>
      <p:ext uri="{BB962C8B-B14F-4D97-AF65-F5344CB8AC3E}">
        <p14:creationId xmlns:p14="http://schemas.microsoft.com/office/powerpoint/2010/main" val="14491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Trusted Authority Required? 2/2 </a:t>
            </a:r>
          </a:p>
        </p:txBody>
      </p:sp>
      <p:sp>
        <p:nvSpPr>
          <p:cNvPr id="4" name="Content Placeholder 3"/>
          <p:cNvSpPr>
            <a:spLocks noGrp="1"/>
          </p:cNvSpPr>
          <p:nvPr>
            <p:ph idx="1"/>
          </p:nvPr>
        </p:nvSpPr>
        <p:spPr>
          <a:xfrm>
            <a:off x="648000" y="1295999"/>
            <a:ext cx="7920000" cy="3941019"/>
          </a:xfrm>
        </p:spPr>
        <p:txBody>
          <a:bodyPr>
            <a:normAutofit fontScale="92500" lnSpcReduction="10000"/>
          </a:bodyPr>
          <a:lstStyle/>
          <a:p>
            <a:r>
              <a:rPr lang="en-US" altLang="zh-CN" dirty="0"/>
              <a:t>Trusted authority is a monopoly or oligopoly service provider</a:t>
            </a:r>
          </a:p>
          <a:p>
            <a:pPr lvl="1"/>
            <a:r>
              <a:rPr lang="en-US" dirty="0"/>
              <a:t>“Rent-seeking” behavior is not uncommon</a:t>
            </a:r>
          </a:p>
          <a:p>
            <a:pPr lvl="2"/>
            <a:r>
              <a:rPr lang="en-US" dirty="0"/>
              <a:t>Increase one’s share of existing wealth without creating new wealth</a:t>
            </a:r>
          </a:p>
          <a:p>
            <a:r>
              <a:rPr lang="en-US" dirty="0"/>
              <a:t>A natural trusted authority might be difficult for everyone to accept</a:t>
            </a:r>
            <a:br>
              <a:rPr lang="en-US" dirty="0"/>
            </a:br>
            <a:r>
              <a:rPr lang="en-US" dirty="0">
                <a:sym typeface="Wingdings" panose="05000000000000000000" pitchFamily="2" charset="2"/>
              </a:rPr>
              <a:t></a:t>
            </a:r>
            <a:r>
              <a:rPr lang="en-US" dirty="0"/>
              <a:t> reliance on that party</a:t>
            </a:r>
          </a:p>
          <a:p>
            <a:pPr lvl="1"/>
            <a:r>
              <a:rPr lang="en-US" dirty="0"/>
              <a:t>Centralization of services can be perceived as a loss of control or power </a:t>
            </a:r>
          </a:p>
          <a:p>
            <a:r>
              <a:rPr lang="en-US" dirty="0"/>
              <a:t>Blockchain is </a:t>
            </a:r>
            <a:r>
              <a:rPr lang="en-US" b="1" dirty="0"/>
              <a:t>SUITABLE</a:t>
            </a:r>
            <a:r>
              <a:rPr lang="en-US" dirty="0"/>
              <a:t> for system where no single party is acceptable for operating the system</a:t>
            </a:r>
          </a:p>
          <a:p>
            <a:pPr lvl="1"/>
            <a:r>
              <a:rPr lang="en-US" dirty="0"/>
              <a:t>Operated jointly by a collective of nodes</a:t>
            </a:r>
          </a:p>
          <a:p>
            <a:pPr lvl="1"/>
            <a:r>
              <a:rPr lang="en-US" dirty="0"/>
              <a:t>Does not remove need for trust entirely</a:t>
            </a:r>
          </a:p>
          <a:p>
            <a:pPr lvl="2"/>
            <a:r>
              <a:rPr lang="en-US" dirty="0"/>
              <a:t>Users are exposed to risk in use of blockchain technology</a:t>
            </a:r>
          </a:p>
          <a:p>
            <a:pPr lvl="2"/>
            <a:r>
              <a:rPr lang="en-US" dirty="0"/>
              <a:t>What is trusted is the software, the incentive mechanism, and “oracles”</a:t>
            </a:r>
          </a:p>
          <a:p>
            <a:pPr lvl="1"/>
            <a:r>
              <a:rPr lang="en-US" dirty="0"/>
              <a:t>Distributed Trust</a:t>
            </a:r>
          </a:p>
          <a:p>
            <a:pPr lvl="2"/>
            <a:r>
              <a:rPr lang="en-US" dirty="0"/>
              <a:t>Remove the need to trust a single third-party to maintain a ledger. </a:t>
            </a:r>
          </a:p>
          <a:p>
            <a:pPr lvl="1"/>
            <a:endParaRPr lang="en-US" dirty="0"/>
          </a:p>
        </p:txBody>
      </p:sp>
      <p:sp>
        <p:nvSpPr>
          <p:cNvPr id="5" name="Foliennummernplatzhalter 4">
            <a:extLst>
              <a:ext uri="{FF2B5EF4-FFF2-40B4-BE49-F238E27FC236}">
                <a16:creationId xmlns:a16="http://schemas.microsoft.com/office/drawing/2014/main" id="{03301A7D-579D-4E31-BFCB-0715F20F51CC}"/>
              </a:ext>
            </a:extLst>
          </p:cNvPr>
          <p:cNvSpPr>
            <a:spLocks noGrp="1"/>
          </p:cNvSpPr>
          <p:nvPr>
            <p:ph type="sldNum" sz="quarter" idx="4"/>
          </p:nvPr>
        </p:nvSpPr>
        <p:spPr/>
        <p:txBody>
          <a:bodyPr/>
          <a:lstStyle/>
          <a:p>
            <a:fld id="{97F98C0B-273E-428A-ABCF-EBED2BA25188}" type="slidenum">
              <a:rPr lang="en-US" smtClean="0"/>
              <a:t>8</a:t>
            </a:fld>
            <a:endParaRPr lang="en-US"/>
          </a:p>
        </p:txBody>
      </p:sp>
      <p:sp>
        <p:nvSpPr>
          <p:cNvPr id="3" name="Rectangle 2"/>
          <p:cNvSpPr/>
          <p:nvPr/>
        </p:nvSpPr>
        <p:spPr>
          <a:xfrm>
            <a:off x="2286000" y="1949559"/>
            <a:ext cx="4572000" cy="307777"/>
          </a:xfrm>
          <a:prstGeom prst="rect">
            <a:avLst/>
          </a:prstGeom>
        </p:spPr>
        <p:txBody>
          <a:bodyPr>
            <a:spAutoFit/>
          </a:bodyPr>
          <a:lstStyle/>
          <a:p>
            <a:endParaRPr lang="en-US" dirty="0"/>
          </a:p>
        </p:txBody>
      </p:sp>
    </p:spTree>
    <p:extLst>
      <p:ext uri="{BB962C8B-B14F-4D97-AF65-F5344CB8AC3E}">
        <p14:creationId xmlns:p14="http://schemas.microsoft.com/office/powerpoint/2010/main" val="330106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3345C1-4D37-4A71-AA0D-E28B7FEF80BA}"/>
              </a:ext>
            </a:extLst>
          </p:cNvPr>
          <p:cNvSpPr>
            <a:spLocks noGrp="1"/>
          </p:cNvSpPr>
          <p:nvPr>
            <p:ph type="title"/>
          </p:nvPr>
        </p:nvSpPr>
        <p:spPr/>
        <p:txBody>
          <a:bodyPr/>
          <a:lstStyle/>
          <a:p>
            <a:r>
              <a:rPr lang="en-US" dirty="0"/>
              <a:t>Student Task</a:t>
            </a:r>
          </a:p>
        </p:txBody>
      </p:sp>
      <p:sp>
        <p:nvSpPr>
          <p:cNvPr id="6" name="Inhaltsplatzhalter 5">
            <a:extLst>
              <a:ext uri="{FF2B5EF4-FFF2-40B4-BE49-F238E27FC236}">
                <a16:creationId xmlns:a16="http://schemas.microsoft.com/office/drawing/2014/main" id="{12273649-C61A-4FD0-934E-A167647613BE}"/>
              </a:ext>
            </a:extLst>
          </p:cNvPr>
          <p:cNvSpPr>
            <a:spLocks noGrp="1"/>
          </p:cNvSpPr>
          <p:nvPr>
            <p:ph idx="1"/>
          </p:nvPr>
        </p:nvSpPr>
        <p:spPr/>
        <p:txBody>
          <a:bodyPr/>
          <a:lstStyle/>
          <a:p>
            <a:r>
              <a:rPr lang="en-US" dirty="0"/>
              <a:t>Consider the case of exam registration, as before</a:t>
            </a:r>
          </a:p>
          <a:p>
            <a:r>
              <a:rPr lang="en-US" dirty="0"/>
              <a:t>Take half a minute to think about trusted authority in this context</a:t>
            </a:r>
          </a:p>
          <a:p>
            <a:pPr lvl="1"/>
            <a:r>
              <a:rPr lang="en-US" dirty="0"/>
              <a:t>Take notes</a:t>
            </a:r>
          </a:p>
          <a:p>
            <a:r>
              <a:rPr lang="en-US" dirty="0"/>
              <a:t>Then we’ll discuss</a:t>
            </a:r>
          </a:p>
          <a:p>
            <a:endParaRPr lang="en-US" dirty="0"/>
          </a:p>
        </p:txBody>
      </p:sp>
      <p:sp>
        <p:nvSpPr>
          <p:cNvPr id="3" name="Foliennummernplatzhalter 2">
            <a:extLst>
              <a:ext uri="{FF2B5EF4-FFF2-40B4-BE49-F238E27FC236}">
                <a16:creationId xmlns:a16="http://schemas.microsoft.com/office/drawing/2014/main" id="{EEFFE667-9468-4063-B0DA-4EE310007249}"/>
              </a:ext>
            </a:extLst>
          </p:cNvPr>
          <p:cNvSpPr>
            <a:spLocks noGrp="1"/>
          </p:cNvSpPr>
          <p:nvPr>
            <p:ph type="sldNum" sz="quarter" idx="4"/>
          </p:nvPr>
        </p:nvSpPr>
        <p:spPr/>
        <p:txBody>
          <a:bodyPr/>
          <a:lstStyle/>
          <a:p>
            <a:fld id="{97F98C0B-273E-428A-ABCF-EBED2BA25188}" type="slidenum">
              <a:rPr lang="en-US" smtClean="0"/>
              <a:t>9</a:t>
            </a:fld>
            <a:endParaRPr lang="en-US"/>
          </a:p>
        </p:txBody>
      </p:sp>
      <p:pic>
        <p:nvPicPr>
          <p:cNvPr id="7" name="Grafik 6" descr="Chat">
            <a:extLst>
              <a:ext uri="{FF2B5EF4-FFF2-40B4-BE49-F238E27FC236}">
                <a16:creationId xmlns:a16="http://schemas.microsoft.com/office/drawing/2014/main" id="{10FC51EF-6D7D-4CFA-9E9B-A633B5B95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8" name="Grafik 7" descr="Benutzer">
            <a:extLst>
              <a:ext uri="{FF2B5EF4-FFF2-40B4-BE49-F238E27FC236}">
                <a16:creationId xmlns:a16="http://schemas.microsoft.com/office/drawing/2014/main" id="{C1AD3D69-FEBA-481D-A990-6AB4565D0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9" name="Grafik 8" descr="Bleistift">
            <a:extLst>
              <a:ext uri="{FF2B5EF4-FFF2-40B4-BE49-F238E27FC236}">
                <a16:creationId xmlns:a16="http://schemas.microsoft.com/office/drawing/2014/main" id="{3CB166A1-F7AB-4F8D-A5BB-3A7DEBCBDA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26040727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Data61 PowerPoint Widescreen</Template>
  <TotalTime>2</TotalTime>
  <Words>5077</Words>
  <Application>Microsoft Office PowerPoint</Application>
  <PresentationFormat>On-screen Show (16:10)</PresentationFormat>
  <Paragraphs>544</Paragraphs>
  <Slides>37</Slides>
  <Notes>30</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等线</vt:lpstr>
      <vt:lpstr>等线 Light</vt:lpstr>
      <vt:lpstr>Arial</vt:lpstr>
      <vt:lpstr>Calibri</vt:lpstr>
      <vt:lpstr>Mangal</vt:lpstr>
      <vt:lpstr>Wingdings</vt:lpstr>
      <vt:lpstr>Technische Universität Berlin | PowerPoint Master</vt:lpstr>
      <vt:lpstr>Evaluation of Suitability</vt:lpstr>
      <vt:lpstr>What will you learn today?</vt:lpstr>
      <vt:lpstr>Use Blockchain Where It Makes Sense</vt:lpstr>
      <vt:lpstr>Evaluation Framework</vt:lpstr>
      <vt:lpstr>Is Multi-party Required? 1/2</vt:lpstr>
      <vt:lpstr>Is Multi-party Required? 2/2</vt:lpstr>
      <vt:lpstr>Is Trusted Authority Required? 1/2 </vt:lpstr>
      <vt:lpstr>Is Trusted Authority Required? 2/2 </vt:lpstr>
      <vt:lpstr>Student Task</vt:lpstr>
      <vt:lpstr>Is operation centralized?</vt:lpstr>
      <vt:lpstr>Student Task</vt:lpstr>
      <vt:lpstr>Is Immutability Required? 1/3</vt:lpstr>
      <vt:lpstr>Is Immutability Required? 2/3</vt:lpstr>
      <vt:lpstr>Is Immutability Required? 3/3</vt:lpstr>
      <vt:lpstr>Student Task</vt:lpstr>
      <vt:lpstr>Is High Performance Required? 1/2</vt:lpstr>
      <vt:lpstr>Is High Performance Required? 2/2</vt:lpstr>
      <vt:lpstr>Student Task</vt:lpstr>
      <vt:lpstr>Is Transparency Required? 1/4</vt:lpstr>
      <vt:lpstr>Is Transparency Required? 2/4</vt:lpstr>
      <vt:lpstr>Is Transparency Required? 3/4</vt:lpstr>
      <vt:lpstr>Is Transparency Required? 4/4</vt:lpstr>
      <vt:lpstr>Student Task</vt:lpstr>
      <vt:lpstr>Evaluation Framework</vt:lpstr>
      <vt:lpstr>Example Use Cases for Suitability Evaluation</vt:lpstr>
      <vt:lpstr>Use Case 1: Supply Chain 1/2</vt:lpstr>
      <vt:lpstr>Use Case 1: Supply Chain 2/2</vt:lpstr>
      <vt:lpstr>Use Case 2: Electronic Health Records 1/4</vt:lpstr>
      <vt:lpstr>Use Case 2: Electronic Health Records 2/4</vt:lpstr>
      <vt:lpstr>Use Case 2: Electronic Health Records 3/4</vt:lpstr>
      <vt:lpstr>Use Case 2: Electronic Health Records 4/4</vt:lpstr>
      <vt:lpstr>Use Case 3: Identity Management 1/2</vt:lpstr>
      <vt:lpstr>Use Case 3: Identity Management 2/2</vt:lpstr>
      <vt:lpstr>Use Case 4: Stock Market 1/2</vt:lpstr>
      <vt:lpstr>Use Case 4: Stock Market 2/2</vt:lpstr>
      <vt:lpstr>Example Use Cases for Suitability Evaluation</vt:lpstr>
      <vt:lpstr>Evaluation of Suitability</vt:lpstr>
    </vt:vector>
  </TitlesOfParts>
  <Company>CSIRO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Ingo Weber</dc:creator>
  <cp:lastModifiedBy>Luise Pufahl</cp:lastModifiedBy>
  <cp:revision>1008</cp:revision>
  <dcterms:created xsi:type="dcterms:W3CDTF">2018-09-03T00:08:13Z</dcterms:created>
  <dcterms:modified xsi:type="dcterms:W3CDTF">2021-08-12T12:46:30Z</dcterms:modified>
</cp:coreProperties>
</file>