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43"/>
  </p:notesMasterIdLst>
  <p:handoutMasterIdLst>
    <p:handoutMasterId r:id="rId44"/>
  </p:handoutMasterIdLst>
  <p:sldIdLst>
    <p:sldId id="359" r:id="rId2"/>
    <p:sldId id="995" r:id="rId3"/>
    <p:sldId id="471" r:id="rId4"/>
    <p:sldId id="527" r:id="rId5"/>
    <p:sldId id="530" r:id="rId6"/>
    <p:sldId id="544" r:id="rId7"/>
    <p:sldId id="545" r:id="rId8"/>
    <p:sldId id="532" r:id="rId9"/>
    <p:sldId id="536" r:id="rId10"/>
    <p:sldId id="533" r:id="rId11"/>
    <p:sldId id="517" r:id="rId12"/>
    <p:sldId id="442" r:id="rId13"/>
    <p:sldId id="523" r:id="rId14"/>
    <p:sldId id="393" r:id="rId15"/>
    <p:sldId id="534" r:id="rId16"/>
    <p:sldId id="535" r:id="rId17"/>
    <p:sldId id="553" r:id="rId18"/>
    <p:sldId id="554" r:id="rId19"/>
    <p:sldId id="555" r:id="rId20"/>
    <p:sldId id="990" r:id="rId21"/>
    <p:sldId id="970" r:id="rId22"/>
    <p:sldId id="973" r:id="rId23"/>
    <p:sldId id="974" r:id="rId24"/>
    <p:sldId id="975" r:id="rId25"/>
    <p:sldId id="976" r:id="rId26"/>
    <p:sldId id="977" r:id="rId27"/>
    <p:sldId id="978" r:id="rId28"/>
    <p:sldId id="979" r:id="rId29"/>
    <p:sldId id="980" r:id="rId30"/>
    <p:sldId id="981" r:id="rId31"/>
    <p:sldId id="991" r:id="rId32"/>
    <p:sldId id="982" r:id="rId33"/>
    <p:sldId id="983" r:id="rId34"/>
    <p:sldId id="984" r:id="rId35"/>
    <p:sldId id="992" r:id="rId36"/>
    <p:sldId id="985" r:id="rId37"/>
    <p:sldId id="986" r:id="rId38"/>
    <p:sldId id="993" r:id="rId39"/>
    <p:sldId id="487" r:id="rId40"/>
    <p:sldId id="988" r:id="rId41"/>
    <p:sldId id="994" r:id="rId42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B787"/>
    <a:srgbClr val="00A9CE"/>
    <a:srgbClr val="43C2CC"/>
    <a:srgbClr val="007B96"/>
    <a:srgbClr val="02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77484" autoAdjust="0"/>
  </p:normalViewPr>
  <p:slideViewPr>
    <p:cSldViewPr snapToGrid="0">
      <p:cViewPr varScale="1">
        <p:scale>
          <a:sx n="102" d="100"/>
          <a:sy n="102" d="100"/>
        </p:scale>
        <p:origin x="1632" y="102"/>
      </p:cViewPr>
      <p:guideLst/>
    </p:cSldViewPr>
  </p:slideViewPr>
  <p:outlineViewPr>
    <p:cViewPr>
      <p:scale>
        <a:sx n="33" d="100"/>
        <a:sy n="33" d="100"/>
      </p:scale>
      <p:origin x="0" y="-69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9" d="100"/>
          <a:sy n="119" d="100"/>
        </p:scale>
        <p:origin x="20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NewS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Latency</c:v>
                </c:pt>
                <c:pt idx="1">
                  <c:v>Throughput</c:v>
                </c:pt>
                <c:pt idx="2">
                  <c:v>Confidentiality</c:v>
                </c:pt>
                <c:pt idx="3">
                  <c:v>Integrity</c:v>
                </c:pt>
                <c:pt idx="4">
                  <c:v>Cost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3-4CBD-9F40-B81BB7B7FD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NewI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Latency</c:v>
                </c:pt>
                <c:pt idx="1">
                  <c:v>Throughput</c:v>
                </c:pt>
                <c:pt idx="2">
                  <c:v>Confidentiality</c:v>
                </c:pt>
                <c:pt idx="3">
                  <c:v>Integrity</c:v>
                </c:pt>
                <c:pt idx="4">
                  <c:v>Cost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20</c:v>
                </c:pt>
                <c:pt idx="3">
                  <c:v>40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F3-4CBD-9F40-B81BB7B7FD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NewC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Latency</c:v>
                </c:pt>
                <c:pt idx="1">
                  <c:v>Throughput</c:v>
                </c:pt>
                <c:pt idx="2">
                  <c:v>Confidentiality</c:v>
                </c:pt>
                <c:pt idx="3">
                  <c:v>Integrity</c:v>
                </c:pt>
                <c:pt idx="4">
                  <c:v>Cost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20</c:v>
                </c:pt>
                <c:pt idx="1">
                  <c:v>12</c:v>
                </c:pt>
                <c:pt idx="2">
                  <c:v>10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F3-4CBD-9F40-B81BB7B7F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458088"/>
        <c:axId val="346533944"/>
      </c:radarChart>
      <c:catAx>
        <c:axId val="506458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46533944"/>
        <c:crosses val="autoZero"/>
        <c:auto val="1"/>
        <c:lblAlgn val="ctr"/>
        <c:lblOffset val="100"/>
        <c:noMultiLvlLbl val="0"/>
      </c:catAx>
      <c:valAx>
        <c:axId val="34653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645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NewS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Latency</c:v>
                </c:pt>
                <c:pt idx="1">
                  <c:v>Throughput</c:v>
                </c:pt>
                <c:pt idx="2">
                  <c:v>Confidentiality</c:v>
                </c:pt>
                <c:pt idx="3">
                  <c:v>Integrity</c:v>
                </c:pt>
                <c:pt idx="4">
                  <c:v>Cost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4-4004-A0BB-6A6CFB8DDC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NewI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Latency</c:v>
                </c:pt>
                <c:pt idx="1">
                  <c:v>Throughput</c:v>
                </c:pt>
                <c:pt idx="2">
                  <c:v>Confidentiality</c:v>
                </c:pt>
                <c:pt idx="3">
                  <c:v>Integrity</c:v>
                </c:pt>
                <c:pt idx="4">
                  <c:v>Cost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20</c:v>
                </c:pt>
                <c:pt idx="3">
                  <c:v>40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4-4004-A0BB-6A6CFB8DDC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NewC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Latency</c:v>
                </c:pt>
                <c:pt idx="1">
                  <c:v>Throughput</c:v>
                </c:pt>
                <c:pt idx="2">
                  <c:v>Confidentiality</c:v>
                </c:pt>
                <c:pt idx="3">
                  <c:v>Integrity</c:v>
                </c:pt>
                <c:pt idx="4">
                  <c:v>Cost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20</c:v>
                </c:pt>
                <c:pt idx="1">
                  <c:v>12</c:v>
                </c:pt>
                <c:pt idx="2">
                  <c:v>10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34-4004-A0BB-6A6CFB8DD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590328"/>
        <c:axId val="352596600"/>
      </c:radarChart>
      <c:catAx>
        <c:axId val="352590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52596600"/>
        <c:crosses val="autoZero"/>
        <c:auto val="1"/>
        <c:lblAlgn val="ctr"/>
        <c:lblOffset val="100"/>
        <c:noMultiLvlLbl val="0"/>
      </c:catAx>
      <c:valAx>
        <c:axId val="35259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52590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A3712-77AD-4C52-BC5D-8C3DD8AA7E5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54FA8819-B70C-4874-AC77-A7821414F16C}">
      <dgm:prSet phldrT="[Text]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en-AU" b="1" dirty="0">
              <a:solidFill>
                <a:schemeClr val="bg1"/>
              </a:solidFill>
            </a:rPr>
            <a:t>New customers</a:t>
          </a:r>
          <a:endParaRPr lang="en-AU" dirty="0"/>
        </a:p>
      </dgm:t>
    </dgm:pt>
    <dgm:pt modelId="{2A3FDEB2-A02B-490B-9ABE-084F14E4DD8F}" type="parTrans" cxnId="{A4284F1E-14DF-4F1F-9287-B65F9AE7241A}">
      <dgm:prSet/>
      <dgm:spPr/>
      <dgm:t>
        <a:bodyPr/>
        <a:lstStyle/>
        <a:p>
          <a:endParaRPr lang="en-AU"/>
        </a:p>
      </dgm:t>
    </dgm:pt>
    <dgm:pt modelId="{32C6C18C-467F-4860-BBC0-53A94BACD2A4}" type="sibTrans" cxnId="{A4284F1E-14DF-4F1F-9287-B65F9AE7241A}">
      <dgm:prSet/>
      <dgm:spPr/>
      <dgm:t>
        <a:bodyPr/>
        <a:lstStyle/>
        <a:p>
          <a:endParaRPr lang="en-AU"/>
        </a:p>
      </dgm:t>
    </dgm:pt>
    <dgm:pt modelId="{81016225-5349-45E1-8BB0-2F0410F86A01}">
      <dgm:prSet phldrT="[Text]"/>
      <dgm:spPr>
        <a:solidFill>
          <a:srgbClr val="FF9900"/>
        </a:solidFill>
        <a:ln>
          <a:solidFill>
            <a:srgbClr val="FF9900"/>
          </a:solidFill>
        </a:ln>
      </dgm:spPr>
      <dgm:t>
        <a:bodyPr/>
        <a:lstStyle/>
        <a:p>
          <a:r>
            <a:rPr lang="en-AU" b="1" dirty="0">
              <a:solidFill>
                <a:schemeClr val="bg1"/>
              </a:solidFill>
            </a:rPr>
            <a:t>New segments</a:t>
          </a:r>
        </a:p>
      </dgm:t>
    </dgm:pt>
    <dgm:pt modelId="{07D64D41-06CF-4B02-AD4E-1C3E91B4AD4B}" type="parTrans" cxnId="{D0CF6885-E78C-439F-ACE7-D488DD07959D}">
      <dgm:prSet/>
      <dgm:spPr/>
      <dgm:t>
        <a:bodyPr/>
        <a:lstStyle/>
        <a:p>
          <a:endParaRPr lang="en-AU"/>
        </a:p>
      </dgm:t>
    </dgm:pt>
    <dgm:pt modelId="{310C4B93-06AF-4282-AA8B-E466AB517B9B}" type="sibTrans" cxnId="{D0CF6885-E78C-439F-ACE7-D488DD07959D}">
      <dgm:prSet/>
      <dgm:spPr/>
      <dgm:t>
        <a:bodyPr/>
        <a:lstStyle/>
        <a:p>
          <a:endParaRPr lang="en-AU"/>
        </a:p>
      </dgm:t>
    </dgm:pt>
    <dgm:pt modelId="{3B420D12-0865-4992-8293-5EDBCD9F7ED9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AU" b="1" dirty="0">
              <a:solidFill>
                <a:schemeClr val="bg1"/>
              </a:solidFill>
            </a:rPr>
            <a:t>New industries</a:t>
          </a:r>
        </a:p>
      </dgm:t>
    </dgm:pt>
    <dgm:pt modelId="{786DBC19-05E2-4E69-8FAC-CABF16FE52AC}" type="parTrans" cxnId="{A308AB7E-5092-49E5-B5C5-7485E0973C07}">
      <dgm:prSet/>
      <dgm:spPr/>
      <dgm:t>
        <a:bodyPr/>
        <a:lstStyle/>
        <a:p>
          <a:endParaRPr lang="en-AU"/>
        </a:p>
      </dgm:t>
    </dgm:pt>
    <dgm:pt modelId="{1B2F9F0A-3120-4CE6-95F5-AD90E782CBFB}" type="sibTrans" cxnId="{A308AB7E-5092-49E5-B5C5-7485E0973C07}">
      <dgm:prSet/>
      <dgm:spPr/>
      <dgm:t>
        <a:bodyPr/>
        <a:lstStyle/>
        <a:p>
          <a:endParaRPr lang="en-AU"/>
        </a:p>
      </dgm:t>
    </dgm:pt>
    <dgm:pt modelId="{95CB87D2-AFE4-4D93-9FBA-91C20788955A}" type="pres">
      <dgm:prSet presAssocID="{EEEA3712-77AD-4C52-BC5D-8C3DD8AA7E52}" presName="compositeShape" presStyleCnt="0">
        <dgm:presLayoutVars>
          <dgm:dir/>
          <dgm:resizeHandles/>
        </dgm:presLayoutVars>
      </dgm:prSet>
      <dgm:spPr/>
    </dgm:pt>
    <dgm:pt modelId="{8C8738E7-8A36-4242-A43B-3BD4E1F56D00}" type="pres">
      <dgm:prSet presAssocID="{EEEA3712-77AD-4C52-BC5D-8C3DD8AA7E52}" presName="pyramid" presStyleLbl="node1" presStyleIdx="0" presStyleCnt="1"/>
      <dgm:spPr/>
    </dgm:pt>
    <dgm:pt modelId="{93E4C0BA-6D80-4A88-9728-CA4378041E44}" type="pres">
      <dgm:prSet presAssocID="{EEEA3712-77AD-4C52-BC5D-8C3DD8AA7E52}" presName="theList" presStyleCnt="0"/>
      <dgm:spPr/>
    </dgm:pt>
    <dgm:pt modelId="{E3C06AF0-2CF5-4E3D-BAA1-04979460CD4E}" type="pres">
      <dgm:prSet presAssocID="{54FA8819-B70C-4874-AC77-A7821414F16C}" presName="aNode" presStyleLbl="fgAcc1" presStyleIdx="0" presStyleCnt="3">
        <dgm:presLayoutVars>
          <dgm:bulletEnabled val="1"/>
        </dgm:presLayoutVars>
      </dgm:prSet>
      <dgm:spPr/>
    </dgm:pt>
    <dgm:pt modelId="{2C1162AA-8C27-4B63-BFA4-4EC03E31B347}" type="pres">
      <dgm:prSet presAssocID="{54FA8819-B70C-4874-AC77-A7821414F16C}" presName="aSpace" presStyleCnt="0"/>
      <dgm:spPr/>
    </dgm:pt>
    <dgm:pt modelId="{AE5FDBBD-F46D-4F25-8AC4-4D55B4604634}" type="pres">
      <dgm:prSet presAssocID="{81016225-5349-45E1-8BB0-2F0410F86A01}" presName="aNode" presStyleLbl="fgAcc1" presStyleIdx="1" presStyleCnt="3">
        <dgm:presLayoutVars>
          <dgm:bulletEnabled val="1"/>
        </dgm:presLayoutVars>
      </dgm:prSet>
      <dgm:spPr/>
    </dgm:pt>
    <dgm:pt modelId="{A93ED113-59EF-4315-8F7D-54E1ED0E5E51}" type="pres">
      <dgm:prSet presAssocID="{81016225-5349-45E1-8BB0-2F0410F86A01}" presName="aSpace" presStyleCnt="0"/>
      <dgm:spPr/>
    </dgm:pt>
    <dgm:pt modelId="{331B9632-D72E-473D-B403-F9FAA7EB7054}" type="pres">
      <dgm:prSet presAssocID="{3B420D12-0865-4992-8293-5EDBCD9F7ED9}" presName="aNode" presStyleLbl="fgAcc1" presStyleIdx="2" presStyleCnt="3">
        <dgm:presLayoutVars>
          <dgm:bulletEnabled val="1"/>
        </dgm:presLayoutVars>
      </dgm:prSet>
      <dgm:spPr/>
    </dgm:pt>
    <dgm:pt modelId="{5DD2A3C0-3BF6-43F5-A4AC-3906355D344D}" type="pres">
      <dgm:prSet presAssocID="{3B420D12-0865-4992-8293-5EDBCD9F7ED9}" presName="aSpace" presStyleCnt="0"/>
      <dgm:spPr/>
    </dgm:pt>
  </dgm:ptLst>
  <dgm:cxnLst>
    <dgm:cxn modelId="{947F5600-73E3-4B58-ADE2-D881216B8060}" type="presOf" srcId="{3B420D12-0865-4992-8293-5EDBCD9F7ED9}" destId="{331B9632-D72E-473D-B403-F9FAA7EB7054}" srcOrd="0" destOrd="0" presId="urn:microsoft.com/office/officeart/2005/8/layout/pyramid2"/>
    <dgm:cxn modelId="{A4284F1E-14DF-4F1F-9287-B65F9AE7241A}" srcId="{EEEA3712-77AD-4C52-BC5D-8C3DD8AA7E52}" destId="{54FA8819-B70C-4874-AC77-A7821414F16C}" srcOrd="0" destOrd="0" parTransId="{2A3FDEB2-A02B-490B-9ABE-084F14E4DD8F}" sibTransId="{32C6C18C-467F-4860-BBC0-53A94BACD2A4}"/>
    <dgm:cxn modelId="{A308AB7E-5092-49E5-B5C5-7485E0973C07}" srcId="{EEEA3712-77AD-4C52-BC5D-8C3DD8AA7E52}" destId="{3B420D12-0865-4992-8293-5EDBCD9F7ED9}" srcOrd="2" destOrd="0" parTransId="{786DBC19-05E2-4E69-8FAC-CABF16FE52AC}" sibTransId="{1B2F9F0A-3120-4CE6-95F5-AD90E782CBFB}"/>
    <dgm:cxn modelId="{D0CF6885-E78C-439F-ACE7-D488DD07959D}" srcId="{EEEA3712-77AD-4C52-BC5D-8C3DD8AA7E52}" destId="{81016225-5349-45E1-8BB0-2F0410F86A01}" srcOrd="1" destOrd="0" parTransId="{07D64D41-06CF-4B02-AD4E-1C3E91B4AD4B}" sibTransId="{310C4B93-06AF-4282-AA8B-E466AB517B9B}"/>
    <dgm:cxn modelId="{22F7F493-3830-4EE4-975B-2B66670F63C5}" type="presOf" srcId="{EEEA3712-77AD-4C52-BC5D-8C3DD8AA7E52}" destId="{95CB87D2-AFE4-4D93-9FBA-91C20788955A}" srcOrd="0" destOrd="0" presId="urn:microsoft.com/office/officeart/2005/8/layout/pyramid2"/>
    <dgm:cxn modelId="{701DCAB9-55D2-4EB3-81A9-3D98E5AFCCDD}" type="presOf" srcId="{54FA8819-B70C-4874-AC77-A7821414F16C}" destId="{E3C06AF0-2CF5-4E3D-BAA1-04979460CD4E}" srcOrd="0" destOrd="0" presId="urn:microsoft.com/office/officeart/2005/8/layout/pyramid2"/>
    <dgm:cxn modelId="{2DA2EEDB-FB68-4D94-A984-B3416465C5B1}" type="presOf" srcId="{81016225-5349-45E1-8BB0-2F0410F86A01}" destId="{AE5FDBBD-F46D-4F25-8AC4-4D55B4604634}" srcOrd="0" destOrd="0" presId="urn:microsoft.com/office/officeart/2005/8/layout/pyramid2"/>
    <dgm:cxn modelId="{57B9AF30-2BA1-45C8-B044-792B387191CB}" type="presParOf" srcId="{95CB87D2-AFE4-4D93-9FBA-91C20788955A}" destId="{8C8738E7-8A36-4242-A43B-3BD4E1F56D00}" srcOrd="0" destOrd="0" presId="urn:microsoft.com/office/officeart/2005/8/layout/pyramid2"/>
    <dgm:cxn modelId="{A358EE4B-66EA-4CA8-AE73-1DA6D7AB1FAE}" type="presParOf" srcId="{95CB87D2-AFE4-4D93-9FBA-91C20788955A}" destId="{93E4C0BA-6D80-4A88-9728-CA4378041E44}" srcOrd="1" destOrd="0" presId="urn:microsoft.com/office/officeart/2005/8/layout/pyramid2"/>
    <dgm:cxn modelId="{AAE9901A-11AC-4ED0-87E2-587C01E3AD13}" type="presParOf" srcId="{93E4C0BA-6D80-4A88-9728-CA4378041E44}" destId="{E3C06AF0-2CF5-4E3D-BAA1-04979460CD4E}" srcOrd="0" destOrd="0" presId="urn:microsoft.com/office/officeart/2005/8/layout/pyramid2"/>
    <dgm:cxn modelId="{A5D4CCB8-0672-4EA4-A326-C1F714FC7D64}" type="presParOf" srcId="{93E4C0BA-6D80-4A88-9728-CA4378041E44}" destId="{2C1162AA-8C27-4B63-BFA4-4EC03E31B347}" srcOrd="1" destOrd="0" presId="urn:microsoft.com/office/officeart/2005/8/layout/pyramid2"/>
    <dgm:cxn modelId="{6E03F131-4D56-4585-8DBA-3C581DE53302}" type="presParOf" srcId="{93E4C0BA-6D80-4A88-9728-CA4378041E44}" destId="{AE5FDBBD-F46D-4F25-8AC4-4D55B4604634}" srcOrd="2" destOrd="0" presId="urn:microsoft.com/office/officeart/2005/8/layout/pyramid2"/>
    <dgm:cxn modelId="{C98380D5-A8BF-403D-B66D-E192ADA818E3}" type="presParOf" srcId="{93E4C0BA-6D80-4A88-9728-CA4378041E44}" destId="{A93ED113-59EF-4315-8F7D-54E1ED0E5E51}" srcOrd="3" destOrd="0" presId="urn:microsoft.com/office/officeart/2005/8/layout/pyramid2"/>
    <dgm:cxn modelId="{C210557B-F043-48F0-AB41-7C6E016FEB2E}" type="presParOf" srcId="{93E4C0BA-6D80-4A88-9728-CA4378041E44}" destId="{331B9632-D72E-473D-B403-F9FAA7EB7054}" srcOrd="4" destOrd="0" presId="urn:microsoft.com/office/officeart/2005/8/layout/pyramid2"/>
    <dgm:cxn modelId="{7D76D969-FF55-4F7D-B237-5D75CA3523B3}" type="presParOf" srcId="{93E4C0BA-6D80-4A88-9728-CA4378041E44}" destId="{5DD2A3C0-3BF6-43F5-A4AC-3906355D344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D4FBE-236C-7549-A913-755315CE8A8F}" type="doc">
      <dgm:prSet loTypeId="urn:microsoft.com/office/officeart/2005/8/layout/list1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14F12A6-751A-F843-8A00-F58BE50CF7E3}">
      <dgm:prSet custT="1"/>
      <dgm:spPr/>
      <dgm:t>
        <a:bodyPr/>
        <a:lstStyle/>
        <a:p>
          <a:pPr algn="l" rtl="0"/>
          <a:r>
            <a:rPr lang="en-US" sz="1800" dirty="0"/>
            <a:t>Encrypting data before storing it on a blockchain</a:t>
          </a:r>
        </a:p>
      </dgm:t>
    </dgm:pt>
    <dgm:pt modelId="{446C13DA-D6AC-0B47-BA33-ED1E2586EEAD}" type="parTrans" cxnId="{B71814FD-73CA-DE40-A9AF-5FB34F00D8D6}">
      <dgm:prSet/>
      <dgm:spPr/>
      <dgm:t>
        <a:bodyPr/>
        <a:lstStyle/>
        <a:p>
          <a:endParaRPr lang="en-US" sz="1800"/>
        </a:p>
      </dgm:t>
    </dgm:pt>
    <dgm:pt modelId="{D653EDAC-19E0-BB47-B808-ACA4F8B042C6}" type="sibTrans" cxnId="{B71814FD-73CA-DE40-A9AF-5FB34F00D8D6}">
      <dgm:prSet/>
      <dgm:spPr/>
      <dgm:t>
        <a:bodyPr/>
        <a:lstStyle/>
        <a:p>
          <a:endParaRPr lang="en-US" sz="1800"/>
        </a:p>
      </dgm:t>
    </dgm:pt>
    <dgm:pt modelId="{88616F30-20D3-3B4F-A20E-F6EA9B39D091}">
      <dgm:prSet custT="1"/>
      <dgm:spPr/>
      <dgm:t>
        <a:bodyPr/>
        <a:lstStyle/>
        <a:p>
          <a:pPr rtl="0"/>
          <a:r>
            <a:rPr lang="en-US" sz="1400" dirty="0"/>
            <a:t>Increase confidentiality</a:t>
          </a:r>
        </a:p>
      </dgm:t>
    </dgm:pt>
    <dgm:pt modelId="{06E17A6D-ED9F-B940-AE03-82442524FDE5}" type="parTrans" cxnId="{5048B67A-A602-574E-8ACD-712771FF2237}">
      <dgm:prSet/>
      <dgm:spPr/>
      <dgm:t>
        <a:bodyPr/>
        <a:lstStyle/>
        <a:p>
          <a:endParaRPr lang="en-US" sz="1800"/>
        </a:p>
      </dgm:t>
    </dgm:pt>
    <dgm:pt modelId="{1F8C3A4C-9272-F04A-8CCE-5C39552B1292}" type="sibTrans" cxnId="{5048B67A-A602-574E-8ACD-712771FF2237}">
      <dgm:prSet/>
      <dgm:spPr/>
      <dgm:t>
        <a:bodyPr/>
        <a:lstStyle/>
        <a:p>
          <a:endParaRPr lang="en-US" sz="1800"/>
        </a:p>
      </dgm:t>
    </dgm:pt>
    <dgm:pt modelId="{4744EAB4-0877-9C44-9652-1C360DB292DA}">
      <dgm:prSet custT="1"/>
      <dgm:spPr/>
      <dgm:t>
        <a:bodyPr/>
        <a:lstStyle/>
        <a:p>
          <a:pPr rtl="0"/>
          <a:r>
            <a:rPr lang="en-US" sz="1400" dirty="0"/>
            <a:t>Reduce performance, may harm transparency or independent auditability </a:t>
          </a:r>
        </a:p>
      </dgm:t>
    </dgm:pt>
    <dgm:pt modelId="{BB53ABF2-C43A-2C4D-B0DC-AFFDDEE73919}" type="parTrans" cxnId="{65518D3A-556B-2140-BEC5-D101053D653C}">
      <dgm:prSet/>
      <dgm:spPr/>
      <dgm:t>
        <a:bodyPr/>
        <a:lstStyle/>
        <a:p>
          <a:endParaRPr lang="en-US" sz="1800"/>
        </a:p>
      </dgm:t>
    </dgm:pt>
    <dgm:pt modelId="{B52BA8D5-12C3-2241-98D2-663BBB08CD9E}" type="sibTrans" cxnId="{65518D3A-556B-2140-BEC5-D101053D653C}">
      <dgm:prSet/>
      <dgm:spPr/>
      <dgm:t>
        <a:bodyPr/>
        <a:lstStyle/>
        <a:p>
          <a:endParaRPr lang="en-US" sz="1800"/>
        </a:p>
      </dgm:t>
    </dgm:pt>
    <dgm:pt modelId="{D7355500-7C39-D945-8D06-A5F279F96E97}">
      <dgm:prSet custT="1"/>
      <dgm:spPr/>
      <dgm:t>
        <a:bodyPr/>
        <a:lstStyle/>
        <a:p>
          <a:pPr algn="l" rtl="0"/>
          <a:r>
            <a:rPr lang="en-US" sz="1800" dirty="0"/>
            <a:t>Storing only a hash of data on-chain and keeping the contents off-chain</a:t>
          </a:r>
        </a:p>
      </dgm:t>
    </dgm:pt>
    <dgm:pt modelId="{370A8232-7CD1-0B40-AE85-0F953925E253}" type="parTrans" cxnId="{C8FCACFB-13A7-9D46-832E-39DBCF274234}">
      <dgm:prSet/>
      <dgm:spPr/>
      <dgm:t>
        <a:bodyPr/>
        <a:lstStyle/>
        <a:p>
          <a:endParaRPr lang="en-US" sz="1800"/>
        </a:p>
      </dgm:t>
    </dgm:pt>
    <dgm:pt modelId="{07BA556C-4D25-9D42-9FB4-4E40AC57D0FE}" type="sibTrans" cxnId="{C8FCACFB-13A7-9D46-832E-39DBCF274234}">
      <dgm:prSet/>
      <dgm:spPr/>
      <dgm:t>
        <a:bodyPr/>
        <a:lstStyle/>
        <a:p>
          <a:endParaRPr lang="en-US" sz="1800"/>
        </a:p>
      </dgm:t>
    </dgm:pt>
    <dgm:pt modelId="{A742DEB5-7794-1349-9FAC-8C004913851A}">
      <dgm:prSet custT="1"/>
      <dgm:spPr/>
      <dgm:t>
        <a:bodyPr/>
        <a:lstStyle/>
        <a:p>
          <a:pPr rtl="0"/>
          <a:r>
            <a:rPr lang="en-US" sz="1400" dirty="0"/>
            <a:t>Improve confidentiality and performance</a:t>
          </a:r>
        </a:p>
      </dgm:t>
    </dgm:pt>
    <dgm:pt modelId="{E9410D8F-EF6B-D74B-A2E2-5253C812719E}" type="parTrans" cxnId="{88F17276-7FBB-DA43-B8E8-2ED55CE94049}">
      <dgm:prSet/>
      <dgm:spPr/>
      <dgm:t>
        <a:bodyPr/>
        <a:lstStyle/>
        <a:p>
          <a:endParaRPr lang="en-US" sz="1800"/>
        </a:p>
      </dgm:t>
    </dgm:pt>
    <dgm:pt modelId="{03EEFA0A-D819-A645-8561-79092ACDFCCC}" type="sibTrans" cxnId="{88F17276-7FBB-DA43-B8E8-2ED55CE94049}">
      <dgm:prSet/>
      <dgm:spPr/>
      <dgm:t>
        <a:bodyPr/>
        <a:lstStyle/>
        <a:p>
          <a:endParaRPr lang="en-US" sz="1800"/>
        </a:p>
      </dgm:t>
    </dgm:pt>
    <dgm:pt modelId="{4D82E042-EECF-1541-B350-92A1B6115131}">
      <dgm:prSet custT="1"/>
      <dgm:spPr/>
      <dgm:t>
        <a:bodyPr/>
        <a:lstStyle/>
        <a:p>
          <a:pPr rtl="0"/>
          <a:r>
            <a:rPr lang="en-US" sz="1400" dirty="0"/>
            <a:t>Partly undermine the benefit of blockchains in providing distributed trust </a:t>
          </a:r>
        </a:p>
      </dgm:t>
    </dgm:pt>
    <dgm:pt modelId="{90C89D93-ED31-0943-8B91-4FC471F70F8D}" type="parTrans" cxnId="{2902126E-5D1A-EE48-92DD-C79F1D3DD747}">
      <dgm:prSet/>
      <dgm:spPr/>
      <dgm:t>
        <a:bodyPr/>
        <a:lstStyle/>
        <a:p>
          <a:endParaRPr lang="en-US" sz="1800"/>
        </a:p>
      </dgm:t>
    </dgm:pt>
    <dgm:pt modelId="{A3460E66-D186-344F-BC10-C3DD37024DA6}" type="sibTrans" cxnId="{2902126E-5D1A-EE48-92DD-C79F1D3DD747}">
      <dgm:prSet/>
      <dgm:spPr/>
      <dgm:t>
        <a:bodyPr/>
        <a:lstStyle/>
        <a:p>
          <a:endParaRPr lang="en-US" sz="1800"/>
        </a:p>
      </dgm:t>
    </dgm:pt>
    <dgm:pt modelId="{AA7E4396-8050-4C4D-B70A-03CB15B6CE0D}">
      <dgm:prSet custT="1"/>
      <dgm:spPr/>
      <dgm:t>
        <a:bodyPr/>
        <a:lstStyle/>
        <a:p>
          <a:pPr rtl="0"/>
          <a:r>
            <a:rPr lang="en-US" sz="1400" dirty="0"/>
            <a:t>May introduce a single point of failure, thus reducing system availability and reliability</a:t>
          </a:r>
        </a:p>
      </dgm:t>
    </dgm:pt>
    <dgm:pt modelId="{00DBC9BA-213B-7F41-BB7C-4FD3FEA8E53B}" type="parTrans" cxnId="{B15C2DA5-3FF5-B84E-BD4F-C5179D042591}">
      <dgm:prSet/>
      <dgm:spPr/>
      <dgm:t>
        <a:bodyPr/>
        <a:lstStyle/>
        <a:p>
          <a:endParaRPr lang="en-US" sz="1800"/>
        </a:p>
      </dgm:t>
    </dgm:pt>
    <dgm:pt modelId="{D1F681AA-CB6A-164C-91C6-EECD003870C0}" type="sibTrans" cxnId="{B15C2DA5-3FF5-B84E-BD4F-C5179D042591}">
      <dgm:prSet/>
      <dgm:spPr/>
      <dgm:t>
        <a:bodyPr/>
        <a:lstStyle/>
        <a:p>
          <a:endParaRPr lang="en-US" sz="1800"/>
        </a:p>
      </dgm:t>
    </dgm:pt>
    <dgm:pt modelId="{ECE3E820-FBD4-0E47-A5F0-F287B08B0048}">
      <dgm:prSet custT="1"/>
      <dgm:spPr/>
      <dgm:t>
        <a:bodyPr/>
        <a:lstStyle/>
        <a:p>
          <a:pPr algn="l" rtl="0"/>
          <a:r>
            <a:rPr lang="en-US" sz="1800" dirty="0"/>
            <a:t>Using private blockchain instead of public blockchain</a:t>
          </a:r>
        </a:p>
      </dgm:t>
    </dgm:pt>
    <dgm:pt modelId="{C508FE3C-6F05-E047-A83A-3CDCE7BF3AA2}" type="parTrans" cxnId="{85493FE3-73FF-5C4C-85D3-C2BA92D8076B}">
      <dgm:prSet/>
      <dgm:spPr/>
      <dgm:t>
        <a:bodyPr/>
        <a:lstStyle/>
        <a:p>
          <a:endParaRPr lang="en-US" sz="1800"/>
        </a:p>
      </dgm:t>
    </dgm:pt>
    <dgm:pt modelId="{0708925D-CC0D-1442-9F59-31417D2440A3}" type="sibTrans" cxnId="{85493FE3-73FF-5C4C-85D3-C2BA92D8076B}">
      <dgm:prSet/>
      <dgm:spPr/>
      <dgm:t>
        <a:bodyPr/>
        <a:lstStyle/>
        <a:p>
          <a:endParaRPr lang="en-US" sz="1800"/>
        </a:p>
      </dgm:t>
    </dgm:pt>
    <dgm:pt modelId="{B1CF3D13-7701-E444-A324-28372465FA5B}">
      <dgm:prSet custT="1"/>
      <dgm:spPr/>
      <dgm:t>
        <a:bodyPr/>
        <a:lstStyle/>
        <a:p>
          <a:pPr rtl="0"/>
          <a:r>
            <a:rPr lang="en-US" sz="1400" dirty="0"/>
            <a:t>Allow greater control over the admittance of processing nodes and transaction into the system</a:t>
          </a:r>
        </a:p>
      </dgm:t>
    </dgm:pt>
    <dgm:pt modelId="{6F6AAA15-3291-2D43-95BA-438BB9FDD6F2}" type="parTrans" cxnId="{3CED4B6A-0463-4C4C-9637-8A7517C70529}">
      <dgm:prSet/>
      <dgm:spPr/>
      <dgm:t>
        <a:bodyPr/>
        <a:lstStyle/>
        <a:p>
          <a:endParaRPr lang="en-US" sz="1800"/>
        </a:p>
      </dgm:t>
    </dgm:pt>
    <dgm:pt modelId="{D7EA75EE-C7FC-E24B-88D1-CBF0914E3CDC}" type="sibTrans" cxnId="{3CED4B6A-0463-4C4C-9637-8A7517C70529}">
      <dgm:prSet/>
      <dgm:spPr/>
      <dgm:t>
        <a:bodyPr/>
        <a:lstStyle/>
        <a:p>
          <a:endParaRPr lang="en-US" sz="1800"/>
        </a:p>
      </dgm:t>
    </dgm:pt>
    <dgm:pt modelId="{D22C2EF5-E752-F24B-A173-D72222B7DDA9}">
      <dgm:prSet custT="1"/>
      <dgm:spPr/>
      <dgm:t>
        <a:bodyPr/>
        <a:lstStyle/>
        <a:p>
          <a:pPr rtl="0"/>
          <a:r>
            <a:rPr lang="en-US" sz="1400" dirty="0"/>
            <a:t>Increase barriers to entry for participation, thus partly reduce some benefit of using blockchain</a:t>
          </a:r>
        </a:p>
      </dgm:t>
    </dgm:pt>
    <dgm:pt modelId="{A09915F4-AF4B-0545-9D1A-AF0C77243DF3}" type="parTrans" cxnId="{80F667FE-2D14-B44D-86C6-B1F3175FB2A2}">
      <dgm:prSet/>
      <dgm:spPr/>
      <dgm:t>
        <a:bodyPr/>
        <a:lstStyle/>
        <a:p>
          <a:endParaRPr lang="en-US" sz="1800"/>
        </a:p>
      </dgm:t>
    </dgm:pt>
    <dgm:pt modelId="{106ADC7A-0B7C-A44B-8766-06A1735E030A}" type="sibTrans" cxnId="{80F667FE-2D14-B44D-86C6-B1F3175FB2A2}">
      <dgm:prSet/>
      <dgm:spPr/>
      <dgm:t>
        <a:bodyPr/>
        <a:lstStyle/>
        <a:p>
          <a:endParaRPr lang="en-US" sz="1800"/>
        </a:p>
      </dgm:t>
    </dgm:pt>
    <dgm:pt modelId="{F9A3462B-EC4F-0A44-B17A-ADB6A97C79A2}">
      <dgm:prSet custT="1"/>
      <dgm:spPr/>
      <dgm:t>
        <a:bodyPr/>
        <a:lstStyle/>
        <a:p>
          <a:pPr algn="l" rtl="0"/>
          <a:r>
            <a:rPr lang="en-US" sz="1800" dirty="0"/>
            <a:t>Higher number of confirmation blocks</a:t>
          </a:r>
        </a:p>
      </dgm:t>
    </dgm:pt>
    <dgm:pt modelId="{B0C5D9DB-1033-ED45-8A97-677A81AB7E4E}" type="parTrans" cxnId="{921C0F8A-1602-B240-8F95-27DE99354D43}">
      <dgm:prSet/>
      <dgm:spPr/>
      <dgm:t>
        <a:bodyPr/>
        <a:lstStyle/>
        <a:p>
          <a:endParaRPr lang="en-US" sz="1800"/>
        </a:p>
      </dgm:t>
    </dgm:pt>
    <dgm:pt modelId="{445FF1ED-8E7B-AC47-946B-F13129FFCF19}" type="sibTrans" cxnId="{921C0F8A-1602-B240-8F95-27DE99354D43}">
      <dgm:prSet/>
      <dgm:spPr/>
      <dgm:t>
        <a:bodyPr/>
        <a:lstStyle/>
        <a:p>
          <a:endParaRPr lang="en-US" sz="1800"/>
        </a:p>
      </dgm:t>
    </dgm:pt>
    <dgm:pt modelId="{9E15EC6D-2662-8544-8ED0-ED0B8C4FF307}">
      <dgm:prSet custT="1"/>
      <dgm:spPr/>
      <dgm:t>
        <a:bodyPr/>
        <a:lstStyle/>
        <a:p>
          <a:pPr rtl="0"/>
          <a:r>
            <a:rPr lang="en-US" sz="1400" dirty="0"/>
            <a:t>Increase confidence in integrity and durability of transaction</a:t>
          </a:r>
        </a:p>
      </dgm:t>
    </dgm:pt>
    <dgm:pt modelId="{BE8BEE5D-B4E1-8F42-AB11-328260A019E3}" type="parTrans" cxnId="{CD29F7A6-1F9A-5E44-B7AB-F494B6A897C6}">
      <dgm:prSet/>
      <dgm:spPr/>
      <dgm:t>
        <a:bodyPr/>
        <a:lstStyle/>
        <a:p>
          <a:endParaRPr lang="en-US" sz="1800"/>
        </a:p>
      </dgm:t>
    </dgm:pt>
    <dgm:pt modelId="{8EBBBA97-0E71-A147-902A-1D5401C7C9FA}" type="sibTrans" cxnId="{CD29F7A6-1F9A-5E44-B7AB-F494B6A897C6}">
      <dgm:prSet/>
      <dgm:spPr/>
      <dgm:t>
        <a:bodyPr/>
        <a:lstStyle/>
        <a:p>
          <a:endParaRPr lang="en-US" sz="1800"/>
        </a:p>
      </dgm:t>
    </dgm:pt>
    <dgm:pt modelId="{6DBB96FC-0ABE-9348-9167-537B8B06ADF0}">
      <dgm:prSet custT="1"/>
      <dgm:spPr/>
      <dgm:t>
        <a:bodyPr/>
        <a:lstStyle/>
        <a:p>
          <a:pPr rtl="0"/>
          <a:r>
            <a:rPr lang="en-US" sz="1400" dirty="0"/>
            <a:t>Harm latency </a:t>
          </a:r>
        </a:p>
      </dgm:t>
    </dgm:pt>
    <dgm:pt modelId="{3FD4A01B-9727-844A-92D0-7C833C43AD6E}" type="parTrans" cxnId="{13022BF5-752D-C443-9C1F-597AC413A200}">
      <dgm:prSet/>
      <dgm:spPr/>
      <dgm:t>
        <a:bodyPr/>
        <a:lstStyle/>
        <a:p>
          <a:endParaRPr lang="en-US" sz="1800"/>
        </a:p>
      </dgm:t>
    </dgm:pt>
    <dgm:pt modelId="{704143CC-7722-0C4D-B7B0-FCB5E41D82FF}" type="sibTrans" cxnId="{13022BF5-752D-C443-9C1F-597AC413A200}">
      <dgm:prSet/>
      <dgm:spPr/>
      <dgm:t>
        <a:bodyPr/>
        <a:lstStyle/>
        <a:p>
          <a:endParaRPr lang="en-US" sz="1800"/>
        </a:p>
      </dgm:t>
    </dgm:pt>
    <dgm:pt modelId="{A4012714-4F5D-264A-99F8-DB2FA58C42C0}" type="pres">
      <dgm:prSet presAssocID="{9B8D4FBE-236C-7549-A913-755315CE8A8F}" presName="linear" presStyleCnt="0">
        <dgm:presLayoutVars>
          <dgm:dir/>
          <dgm:animLvl val="lvl"/>
          <dgm:resizeHandles val="exact"/>
        </dgm:presLayoutVars>
      </dgm:prSet>
      <dgm:spPr/>
    </dgm:pt>
    <dgm:pt modelId="{95B75717-7347-4B40-9D3B-3FBBCBF0D5F9}" type="pres">
      <dgm:prSet presAssocID="{C14F12A6-751A-F843-8A00-F58BE50CF7E3}" presName="parentLin" presStyleCnt="0"/>
      <dgm:spPr/>
    </dgm:pt>
    <dgm:pt modelId="{3ADCCECC-CC85-924A-AFC8-2A2CA6010023}" type="pres">
      <dgm:prSet presAssocID="{C14F12A6-751A-F843-8A00-F58BE50CF7E3}" presName="parentLeftMargin" presStyleLbl="node1" presStyleIdx="0" presStyleCnt="4"/>
      <dgm:spPr/>
    </dgm:pt>
    <dgm:pt modelId="{C275EC6E-B3CC-0142-9F9B-ADB1AA487829}" type="pres">
      <dgm:prSet presAssocID="{C14F12A6-751A-F843-8A00-F58BE50CF7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A1DBFB-FC1A-7C4A-BC7E-DD940C4E1CE8}" type="pres">
      <dgm:prSet presAssocID="{C14F12A6-751A-F843-8A00-F58BE50CF7E3}" presName="negativeSpace" presStyleCnt="0"/>
      <dgm:spPr/>
    </dgm:pt>
    <dgm:pt modelId="{50E42842-67DC-B647-88D8-CFC9BD8AC77B}" type="pres">
      <dgm:prSet presAssocID="{C14F12A6-751A-F843-8A00-F58BE50CF7E3}" presName="childText" presStyleLbl="conFgAcc1" presStyleIdx="0" presStyleCnt="4">
        <dgm:presLayoutVars>
          <dgm:bulletEnabled val="1"/>
        </dgm:presLayoutVars>
      </dgm:prSet>
      <dgm:spPr/>
    </dgm:pt>
    <dgm:pt modelId="{53C4E9BB-6440-FE40-9AF8-012C758D5C2F}" type="pres">
      <dgm:prSet presAssocID="{D653EDAC-19E0-BB47-B808-ACA4F8B042C6}" presName="spaceBetweenRectangles" presStyleCnt="0"/>
      <dgm:spPr/>
    </dgm:pt>
    <dgm:pt modelId="{BCF9E71D-4F1F-E041-9910-9596A39C0EC5}" type="pres">
      <dgm:prSet presAssocID="{D7355500-7C39-D945-8D06-A5F279F96E97}" presName="parentLin" presStyleCnt="0"/>
      <dgm:spPr/>
    </dgm:pt>
    <dgm:pt modelId="{F7BD2371-D9CF-5848-8B83-2C4E726748EA}" type="pres">
      <dgm:prSet presAssocID="{D7355500-7C39-D945-8D06-A5F279F96E97}" presName="parentLeftMargin" presStyleLbl="node1" presStyleIdx="0" presStyleCnt="4"/>
      <dgm:spPr/>
    </dgm:pt>
    <dgm:pt modelId="{FB530B56-9613-D842-8353-3D55981AFC23}" type="pres">
      <dgm:prSet presAssocID="{D7355500-7C39-D945-8D06-A5F279F96E97}" presName="parentText" presStyleLbl="node1" presStyleIdx="1" presStyleCnt="4" custScaleX="126609">
        <dgm:presLayoutVars>
          <dgm:chMax val="0"/>
          <dgm:bulletEnabled val="1"/>
        </dgm:presLayoutVars>
      </dgm:prSet>
      <dgm:spPr/>
    </dgm:pt>
    <dgm:pt modelId="{3AE965A3-F6CF-9A4D-A488-5EAB2472A26C}" type="pres">
      <dgm:prSet presAssocID="{D7355500-7C39-D945-8D06-A5F279F96E97}" presName="negativeSpace" presStyleCnt="0"/>
      <dgm:spPr/>
    </dgm:pt>
    <dgm:pt modelId="{E9BBD78D-9C2D-4040-A3DE-AE245388DBD2}" type="pres">
      <dgm:prSet presAssocID="{D7355500-7C39-D945-8D06-A5F279F96E97}" presName="childText" presStyleLbl="conFgAcc1" presStyleIdx="1" presStyleCnt="4">
        <dgm:presLayoutVars>
          <dgm:bulletEnabled val="1"/>
        </dgm:presLayoutVars>
      </dgm:prSet>
      <dgm:spPr/>
    </dgm:pt>
    <dgm:pt modelId="{6E67EE38-41FC-0C4F-854A-701AAE16569E}" type="pres">
      <dgm:prSet presAssocID="{07BA556C-4D25-9D42-9FB4-4E40AC57D0FE}" presName="spaceBetweenRectangles" presStyleCnt="0"/>
      <dgm:spPr/>
    </dgm:pt>
    <dgm:pt modelId="{952495B2-78D7-7F45-8204-72C4C0933873}" type="pres">
      <dgm:prSet presAssocID="{ECE3E820-FBD4-0E47-A5F0-F287B08B0048}" presName="parentLin" presStyleCnt="0"/>
      <dgm:spPr/>
    </dgm:pt>
    <dgm:pt modelId="{40C963CA-E88F-E647-8228-E59D4B052EA7}" type="pres">
      <dgm:prSet presAssocID="{ECE3E820-FBD4-0E47-A5F0-F287B08B0048}" presName="parentLeftMargin" presStyleLbl="node1" presStyleIdx="1" presStyleCnt="4"/>
      <dgm:spPr/>
    </dgm:pt>
    <dgm:pt modelId="{D7296343-0F50-3947-BC1B-B62D7F0D3989}" type="pres">
      <dgm:prSet presAssocID="{ECE3E820-FBD4-0E47-A5F0-F287B08B00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98FB33-22CC-1D48-8CC6-110F9D9CE54D}" type="pres">
      <dgm:prSet presAssocID="{ECE3E820-FBD4-0E47-A5F0-F287B08B0048}" presName="negativeSpace" presStyleCnt="0"/>
      <dgm:spPr/>
    </dgm:pt>
    <dgm:pt modelId="{1BE2E9D2-8A26-384A-A57D-AA5305D239F0}" type="pres">
      <dgm:prSet presAssocID="{ECE3E820-FBD4-0E47-A5F0-F287B08B0048}" presName="childText" presStyleLbl="conFgAcc1" presStyleIdx="2" presStyleCnt="4">
        <dgm:presLayoutVars>
          <dgm:bulletEnabled val="1"/>
        </dgm:presLayoutVars>
      </dgm:prSet>
      <dgm:spPr/>
    </dgm:pt>
    <dgm:pt modelId="{AB12A3EC-DBBA-554E-B834-8FC79CFB17DF}" type="pres">
      <dgm:prSet presAssocID="{0708925D-CC0D-1442-9F59-31417D2440A3}" presName="spaceBetweenRectangles" presStyleCnt="0"/>
      <dgm:spPr/>
    </dgm:pt>
    <dgm:pt modelId="{2DACEFEC-C29A-054A-AAD3-17CD8E34BBC5}" type="pres">
      <dgm:prSet presAssocID="{F9A3462B-EC4F-0A44-B17A-ADB6A97C79A2}" presName="parentLin" presStyleCnt="0"/>
      <dgm:spPr/>
    </dgm:pt>
    <dgm:pt modelId="{D3264EB4-95E3-B247-814B-4AB9FFED4A4B}" type="pres">
      <dgm:prSet presAssocID="{F9A3462B-EC4F-0A44-B17A-ADB6A97C79A2}" presName="parentLeftMargin" presStyleLbl="node1" presStyleIdx="2" presStyleCnt="4"/>
      <dgm:spPr/>
    </dgm:pt>
    <dgm:pt modelId="{E8247F8C-F6C2-0445-B7C9-82B7ABDA5582}" type="pres">
      <dgm:prSet presAssocID="{F9A3462B-EC4F-0A44-B17A-ADB6A97C79A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CD3A7E5-12F8-0049-9F41-CEFE35E46448}" type="pres">
      <dgm:prSet presAssocID="{F9A3462B-EC4F-0A44-B17A-ADB6A97C79A2}" presName="negativeSpace" presStyleCnt="0"/>
      <dgm:spPr/>
    </dgm:pt>
    <dgm:pt modelId="{F320F134-41DF-D647-AD97-95FE31AF480F}" type="pres">
      <dgm:prSet presAssocID="{F9A3462B-EC4F-0A44-B17A-ADB6A97C79A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DD3D006-9FF8-D648-8212-E6D393DEDA84}" type="presOf" srcId="{ECE3E820-FBD4-0E47-A5F0-F287B08B0048}" destId="{40C963CA-E88F-E647-8228-E59D4B052EA7}" srcOrd="0" destOrd="0" presId="urn:microsoft.com/office/officeart/2005/8/layout/list1"/>
    <dgm:cxn modelId="{F262710D-FB36-3A40-8A9E-D3DFFE857673}" type="presOf" srcId="{C14F12A6-751A-F843-8A00-F58BE50CF7E3}" destId="{3ADCCECC-CC85-924A-AFC8-2A2CA6010023}" srcOrd="0" destOrd="0" presId="urn:microsoft.com/office/officeart/2005/8/layout/list1"/>
    <dgm:cxn modelId="{42A9D212-C36E-2E42-A5D7-577BBC86C70D}" type="presOf" srcId="{9B8D4FBE-236C-7549-A913-755315CE8A8F}" destId="{A4012714-4F5D-264A-99F8-DB2FA58C42C0}" srcOrd="0" destOrd="0" presId="urn:microsoft.com/office/officeart/2005/8/layout/list1"/>
    <dgm:cxn modelId="{BBA6F819-2D63-8E46-82B3-7D8D5BEC9BC9}" type="presOf" srcId="{D7355500-7C39-D945-8D06-A5F279F96E97}" destId="{FB530B56-9613-D842-8353-3D55981AFC23}" srcOrd="1" destOrd="0" presId="urn:microsoft.com/office/officeart/2005/8/layout/list1"/>
    <dgm:cxn modelId="{F863491B-305F-3448-B234-B7B22809DFB9}" type="presOf" srcId="{D7355500-7C39-D945-8D06-A5F279F96E97}" destId="{F7BD2371-D9CF-5848-8B83-2C4E726748EA}" srcOrd="0" destOrd="0" presId="urn:microsoft.com/office/officeart/2005/8/layout/list1"/>
    <dgm:cxn modelId="{767E3E20-7AC7-8E49-A01A-71822110C0C1}" type="presOf" srcId="{D22C2EF5-E752-F24B-A173-D72222B7DDA9}" destId="{1BE2E9D2-8A26-384A-A57D-AA5305D239F0}" srcOrd="0" destOrd="1" presId="urn:microsoft.com/office/officeart/2005/8/layout/list1"/>
    <dgm:cxn modelId="{65518D3A-556B-2140-BEC5-D101053D653C}" srcId="{C14F12A6-751A-F843-8A00-F58BE50CF7E3}" destId="{4744EAB4-0877-9C44-9652-1C360DB292DA}" srcOrd="1" destOrd="0" parTransId="{BB53ABF2-C43A-2C4D-B0DC-AFFDDEE73919}" sibTransId="{B52BA8D5-12C3-2241-98D2-663BBB08CD9E}"/>
    <dgm:cxn modelId="{5110033F-F567-4D40-B796-D5CEAECFCA92}" type="presOf" srcId="{4744EAB4-0877-9C44-9652-1C360DB292DA}" destId="{50E42842-67DC-B647-88D8-CFC9BD8AC77B}" srcOrd="0" destOrd="1" presId="urn:microsoft.com/office/officeart/2005/8/layout/list1"/>
    <dgm:cxn modelId="{3CED4B6A-0463-4C4C-9637-8A7517C70529}" srcId="{ECE3E820-FBD4-0E47-A5F0-F287B08B0048}" destId="{B1CF3D13-7701-E444-A324-28372465FA5B}" srcOrd="0" destOrd="0" parTransId="{6F6AAA15-3291-2D43-95BA-438BB9FDD6F2}" sibTransId="{D7EA75EE-C7FC-E24B-88D1-CBF0914E3CDC}"/>
    <dgm:cxn modelId="{2902126E-5D1A-EE48-92DD-C79F1D3DD747}" srcId="{D7355500-7C39-D945-8D06-A5F279F96E97}" destId="{4D82E042-EECF-1541-B350-92A1B6115131}" srcOrd="1" destOrd="0" parTransId="{90C89D93-ED31-0943-8B91-4FC471F70F8D}" sibTransId="{A3460E66-D186-344F-BC10-C3DD37024DA6}"/>
    <dgm:cxn modelId="{342E0750-9487-A747-92F7-B9D9DD166FA7}" type="presOf" srcId="{A742DEB5-7794-1349-9FAC-8C004913851A}" destId="{E9BBD78D-9C2D-4040-A3DE-AE245388DBD2}" srcOrd="0" destOrd="0" presId="urn:microsoft.com/office/officeart/2005/8/layout/list1"/>
    <dgm:cxn modelId="{88F17276-7FBB-DA43-B8E8-2ED55CE94049}" srcId="{D7355500-7C39-D945-8D06-A5F279F96E97}" destId="{A742DEB5-7794-1349-9FAC-8C004913851A}" srcOrd="0" destOrd="0" parTransId="{E9410D8F-EF6B-D74B-A2E2-5253C812719E}" sibTransId="{03EEFA0A-D819-A645-8561-79092ACDFCCC}"/>
    <dgm:cxn modelId="{7C517A76-3934-5746-A014-B106FA1A0756}" type="presOf" srcId="{C14F12A6-751A-F843-8A00-F58BE50CF7E3}" destId="{C275EC6E-B3CC-0142-9F9B-ADB1AA487829}" srcOrd="1" destOrd="0" presId="urn:microsoft.com/office/officeart/2005/8/layout/list1"/>
    <dgm:cxn modelId="{11689577-0EAF-9C4B-B5F1-1D16CD04DC1D}" type="presOf" srcId="{F9A3462B-EC4F-0A44-B17A-ADB6A97C79A2}" destId="{D3264EB4-95E3-B247-814B-4AB9FFED4A4B}" srcOrd="0" destOrd="0" presId="urn:microsoft.com/office/officeart/2005/8/layout/list1"/>
    <dgm:cxn modelId="{5048B67A-A602-574E-8ACD-712771FF2237}" srcId="{C14F12A6-751A-F843-8A00-F58BE50CF7E3}" destId="{88616F30-20D3-3B4F-A20E-F6EA9B39D091}" srcOrd="0" destOrd="0" parTransId="{06E17A6D-ED9F-B940-AE03-82442524FDE5}" sibTransId="{1F8C3A4C-9272-F04A-8CCE-5C39552B1292}"/>
    <dgm:cxn modelId="{921C0F8A-1602-B240-8F95-27DE99354D43}" srcId="{9B8D4FBE-236C-7549-A913-755315CE8A8F}" destId="{F9A3462B-EC4F-0A44-B17A-ADB6A97C79A2}" srcOrd="3" destOrd="0" parTransId="{B0C5D9DB-1033-ED45-8A97-677A81AB7E4E}" sibTransId="{445FF1ED-8E7B-AC47-946B-F13129FFCF19}"/>
    <dgm:cxn modelId="{22638A8E-4377-CF47-8DEF-F013FCB9E9E4}" type="presOf" srcId="{B1CF3D13-7701-E444-A324-28372465FA5B}" destId="{1BE2E9D2-8A26-384A-A57D-AA5305D239F0}" srcOrd="0" destOrd="0" presId="urn:microsoft.com/office/officeart/2005/8/layout/list1"/>
    <dgm:cxn modelId="{66D6A498-2476-124A-8FE6-BEE5D381ADBE}" type="presOf" srcId="{AA7E4396-8050-4C4D-B70A-03CB15B6CE0D}" destId="{E9BBD78D-9C2D-4040-A3DE-AE245388DBD2}" srcOrd="0" destOrd="2" presId="urn:microsoft.com/office/officeart/2005/8/layout/list1"/>
    <dgm:cxn modelId="{417EC89B-2675-404D-843D-30C0013DD97D}" type="presOf" srcId="{ECE3E820-FBD4-0E47-A5F0-F287B08B0048}" destId="{D7296343-0F50-3947-BC1B-B62D7F0D3989}" srcOrd="1" destOrd="0" presId="urn:microsoft.com/office/officeart/2005/8/layout/list1"/>
    <dgm:cxn modelId="{B15C2DA5-3FF5-B84E-BD4F-C5179D042591}" srcId="{D7355500-7C39-D945-8D06-A5F279F96E97}" destId="{AA7E4396-8050-4C4D-B70A-03CB15B6CE0D}" srcOrd="2" destOrd="0" parTransId="{00DBC9BA-213B-7F41-BB7C-4FD3FEA8E53B}" sibTransId="{D1F681AA-CB6A-164C-91C6-EECD003870C0}"/>
    <dgm:cxn modelId="{CD29F7A6-1F9A-5E44-B7AB-F494B6A897C6}" srcId="{F9A3462B-EC4F-0A44-B17A-ADB6A97C79A2}" destId="{9E15EC6D-2662-8544-8ED0-ED0B8C4FF307}" srcOrd="0" destOrd="0" parTransId="{BE8BEE5D-B4E1-8F42-AB11-328260A019E3}" sibTransId="{8EBBBA97-0E71-A147-902A-1D5401C7C9FA}"/>
    <dgm:cxn modelId="{F6E701D5-5974-D548-9757-080416A76750}" type="presOf" srcId="{88616F30-20D3-3B4F-A20E-F6EA9B39D091}" destId="{50E42842-67DC-B647-88D8-CFC9BD8AC77B}" srcOrd="0" destOrd="0" presId="urn:microsoft.com/office/officeart/2005/8/layout/list1"/>
    <dgm:cxn modelId="{4CD45FDC-4CAB-BD42-8F3C-E82E94CB324F}" type="presOf" srcId="{F9A3462B-EC4F-0A44-B17A-ADB6A97C79A2}" destId="{E8247F8C-F6C2-0445-B7C9-82B7ABDA5582}" srcOrd="1" destOrd="0" presId="urn:microsoft.com/office/officeart/2005/8/layout/list1"/>
    <dgm:cxn modelId="{85493FE3-73FF-5C4C-85D3-C2BA92D8076B}" srcId="{9B8D4FBE-236C-7549-A913-755315CE8A8F}" destId="{ECE3E820-FBD4-0E47-A5F0-F287B08B0048}" srcOrd="2" destOrd="0" parTransId="{C508FE3C-6F05-E047-A83A-3CDCE7BF3AA2}" sibTransId="{0708925D-CC0D-1442-9F59-31417D2440A3}"/>
    <dgm:cxn modelId="{2460C8E7-B278-D94E-A1AF-028A2BCFAAD8}" type="presOf" srcId="{4D82E042-EECF-1541-B350-92A1B6115131}" destId="{E9BBD78D-9C2D-4040-A3DE-AE245388DBD2}" srcOrd="0" destOrd="1" presId="urn:microsoft.com/office/officeart/2005/8/layout/list1"/>
    <dgm:cxn modelId="{1283D7EA-5F72-C34F-AC88-BD35055B77D7}" type="presOf" srcId="{9E15EC6D-2662-8544-8ED0-ED0B8C4FF307}" destId="{F320F134-41DF-D647-AD97-95FE31AF480F}" srcOrd="0" destOrd="0" presId="urn:microsoft.com/office/officeart/2005/8/layout/list1"/>
    <dgm:cxn modelId="{E5B74CF3-68E2-A240-869E-D8D2848A178C}" type="presOf" srcId="{6DBB96FC-0ABE-9348-9167-537B8B06ADF0}" destId="{F320F134-41DF-D647-AD97-95FE31AF480F}" srcOrd="0" destOrd="1" presId="urn:microsoft.com/office/officeart/2005/8/layout/list1"/>
    <dgm:cxn modelId="{13022BF5-752D-C443-9C1F-597AC413A200}" srcId="{F9A3462B-EC4F-0A44-B17A-ADB6A97C79A2}" destId="{6DBB96FC-0ABE-9348-9167-537B8B06ADF0}" srcOrd="1" destOrd="0" parTransId="{3FD4A01B-9727-844A-92D0-7C833C43AD6E}" sibTransId="{704143CC-7722-0C4D-B7B0-FCB5E41D82FF}"/>
    <dgm:cxn modelId="{C8FCACFB-13A7-9D46-832E-39DBCF274234}" srcId="{9B8D4FBE-236C-7549-A913-755315CE8A8F}" destId="{D7355500-7C39-D945-8D06-A5F279F96E97}" srcOrd="1" destOrd="0" parTransId="{370A8232-7CD1-0B40-AE85-0F953925E253}" sibTransId="{07BA556C-4D25-9D42-9FB4-4E40AC57D0FE}"/>
    <dgm:cxn modelId="{B71814FD-73CA-DE40-A9AF-5FB34F00D8D6}" srcId="{9B8D4FBE-236C-7549-A913-755315CE8A8F}" destId="{C14F12A6-751A-F843-8A00-F58BE50CF7E3}" srcOrd="0" destOrd="0" parTransId="{446C13DA-D6AC-0B47-BA33-ED1E2586EEAD}" sibTransId="{D653EDAC-19E0-BB47-B808-ACA4F8B042C6}"/>
    <dgm:cxn modelId="{80F667FE-2D14-B44D-86C6-B1F3175FB2A2}" srcId="{ECE3E820-FBD4-0E47-A5F0-F287B08B0048}" destId="{D22C2EF5-E752-F24B-A173-D72222B7DDA9}" srcOrd="1" destOrd="0" parTransId="{A09915F4-AF4B-0545-9D1A-AF0C77243DF3}" sibTransId="{106ADC7A-0B7C-A44B-8766-06A1735E030A}"/>
    <dgm:cxn modelId="{F5BBA9E2-BBDA-B64C-B059-1A59B26F3989}" type="presParOf" srcId="{A4012714-4F5D-264A-99F8-DB2FA58C42C0}" destId="{95B75717-7347-4B40-9D3B-3FBBCBF0D5F9}" srcOrd="0" destOrd="0" presId="urn:microsoft.com/office/officeart/2005/8/layout/list1"/>
    <dgm:cxn modelId="{8EBF791E-A003-BB4D-A0EB-28961F8968D3}" type="presParOf" srcId="{95B75717-7347-4B40-9D3B-3FBBCBF0D5F9}" destId="{3ADCCECC-CC85-924A-AFC8-2A2CA6010023}" srcOrd="0" destOrd="0" presId="urn:microsoft.com/office/officeart/2005/8/layout/list1"/>
    <dgm:cxn modelId="{C2C145AE-8B4B-704A-B25F-C505AE85E390}" type="presParOf" srcId="{95B75717-7347-4B40-9D3B-3FBBCBF0D5F9}" destId="{C275EC6E-B3CC-0142-9F9B-ADB1AA487829}" srcOrd="1" destOrd="0" presId="urn:microsoft.com/office/officeart/2005/8/layout/list1"/>
    <dgm:cxn modelId="{63C4F09B-FB99-DC49-9575-DE00709C7F22}" type="presParOf" srcId="{A4012714-4F5D-264A-99F8-DB2FA58C42C0}" destId="{F0A1DBFB-FC1A-7C4A-BC7E-DD940C4E1CE8}" srcOrd="1" destOrd="0" presId="urn:microsoft.com/office/officeart/2005/8/layout/list1"/>
    <dgm:cxn modelId="{3277F1B6-BB99-4A46-BEE2-4A4BB386D0BE}" type="presParOf" srcId="{A4012714-4F5D-264A-99F8-DB2FA58C42C0}" destId="{50E42842-67DC-B647-88D8-CFC9BD8AC77B}" srcOrd="2" destOrd="0" presId="urn:microsoft.com/office/officeart/2005/8/layout/list1"/>
    <dgm:cxn modelId="{502027F7-B2A6-FE4B-9E33-7A4FB5F0C329}" type="presParOf" srcId="{A4012714-4F5D-264A-99F8-DB2FA58C42C0}" destId="{53C4E9BB-6440-FE40-9AF8-012C758D5C2F}" srcOrd="3" destOrd="0" presId="urn:microsoft.com/office/officeart/2005/8/layout/list1"/>
    <dgm:cxn modelId="{BCE2D735-7345-9A4A-934D-AE47001A9A3C}" type="presParOf" srcId="{A4012714-4F5D-264A-99F8-DB2FA58C42C0}" destId="{BCF9E71D-4F1F-E041-9910-9596A39C0EC5}" srcOrd="4" destOrd="0" presId="urn:microsoft.com/office/officeart/2005/8/layout/list1"/>
    <dgm:cxn modelId="{AD476FCB-35DF-DD43-B22F-F1BCC0F7A85C}" type="presParOf" srcId="{BCF9E71D-4F1F-E041-9910-9596A39C0EC5}" destId="{F7BD2371-D9CF-5848-8B83-2C4E726748EA}" srcOrd="0" destOrd="0" presId="urn:microsoft.com/office/officeart/2005/8/layout/list1"/>
    <dgm:cxn modelId="{C3AFB57E-7315-F34B-B51E-CFE36815F020}" type="presParOf" srcId="{BCF9E71D-4F1F-E041-9910-9596A39C0EC5}" destId="{FB530B56-9613-D842-8353-3D55981AFC23}" srcOrd="1" destOrd="0" presId="urn:microsoft.com/office/officeart/2005/8/layout/list1"/>
    <dgm:cxn modelId="{FCB1DB65-CD0B-4841-83C8-4AFE370510DA}" type="presParOf" srcId="{A4012714-4F5D-264A-99F8-DB2FA58C42C0}" destId="{3AE965A3-F6CF-9A4D-A488-5EAB2472A26C}" srcOrd="5" destOrd="0" presId="urn:microsoft.com/office/officeart/2005/8/layout/list1"/>
    <dgm:cxn modelId="{7784007A-4585-E54B-A006-199F1C1EBC83}" type="presParOf" srcId="{A4012714-4F5D-264A-99F8-DB2FA58C42C0}" destId="{E9BBD78D-9C2D-4040-A3DE-AE245388DBD2}" srcOrd="6" destOrd="0" presId="urn:microsoft.com/office/officeart/2005/8/layout/list1"/>
    <dgm:cxn modelId="{FD863640-6C92-E04F-9E67-B542D127D06D}" type="presParOf" srcId="{A4012714-4F5D-264A-99F8-DB2FA58C42C0}" destId="{6E67EE38-41FC-0C4F-854A-701AAE16569E}" srcOrd="7" destOrd="0" presId="urn:microsoft.com/office/officeart/2005/8/layout/list1"/>
    <dgm:cxn modelId="{EC5C18F3-6252-6F43-9123-F12BE203444B}" type="presParOf" srcId="{A4012714-4F5D-264A-99F8-DB2FA58C42C0}" destId="{952495B2-78D7-7F45-8204-72C4C0933873}" srcOrd="8" destOrd="0" presId="urn:microsoft.com/office/officeart/2005/8/layout/list1"/>
    <dgm:cxn modelId="{18BF4D50-FB31-BD47-B922-E03AE726ED3D}" type="presParOf" srcId="{952495B2-78D7-7F45-8204-72C4C0933873}" destId="{40C963CA-E88F-E647-8228-E59D4B052EA7}" srcOrd="0" destOrd="0" presId="urn:microsoft.com/office/officeart/2005/8/layout/list1"/>
    <dgm:cxn modelId="{647C1D1C-936D-CE4A-AD6C-F3C4671DC5DE}" type="presParOf" srcId="{952495B2-78D7-7F45-8204-72C4C0933873}" destId="{D7296343-0F50-3947-BC1B-B62D7F0D3989}" srcOrd="1" destOrd="0" presId="urn:microsoft.com/office/officeart/2005/8/layout/list1"/>
    <dgm:cxn modelId="{420DE030-19F9-5642-A25F-DA13CBA2FD40}" type="presParOf" srcId="{A4012714-4F5D-264A-99F8-DB2FA58C42C0}" destId="{4598FB33-22CC-1D48-8CC6-110F9D9CE54D}" srcOrd="9" destOrd="0" presId="urn:microsoft.com/office/officeart/2005/8/layout/list1"/>
    <dgm:cxn modelId="{1F331B1B-0592-9747-A175-DD4CBF169DE1}" type="presParOf" srcId="{A4012714-4F5D-264A-99F8-DB2FA58C42C0}" destId="{1BE2E9D2-8A26-384A-A57D-AA5305D239F0}" srcOrd="10" destOrd="0" presId="urn:microsoft.com/office/officeart/2005/8/layout/list1"/>
    <dgm:cxn modelId="{F29D46B6-CFE7-4046-AC6C-4A25A3815FD0}" type="presParOf" srcId="{A4012714-4F5D-264A-99F8-DB2FA58C42C0}" destId="{AB12A3EC-DBBA-554E-B834-8FC79CFB17DF}" srcOrd="11" destOrd="0" presId="urn:microsoft.com/office/officeart/2005/8/layout/list1"/>
    <dgm:cxn modelId="{F5883179-831D-5245-ABC3-0E62D0D43146}" type="presParOf" srcId="{A4012714-4F5D-264A-99F8-DB2FA58C42C0}" destId="{2DACEFEC-C29A-054A-AAD3-17CD8E34BBC5}" srcOrd="12" destOrd="0" presId="urn:microsoft.com/office/officeart/2005/8/layout/list1"/>
    <dgm:cxn modelId="{39B5A5B0-863B-2E47-BAE2-FE1A824D6C5D}" type="presParOf" srcId="{2DACEFEC-C29A-054A-AAD3-17CD8E34BBC5}" destId="{D3264EB4-95E3-B247-814B-4AB9FFED4A4B}" srcOrd="0" destOrd="0" presId="urn:microsoft.com/office/officeart/2005/8/layout/list1"/>
    <dgm:cxn modelId="{0253113A-4A0F-A146-BB7C-A60D3CFD34A3}" type="presParOf" srcId="{2DACEFEC-C29A-054A-AAD3-17CD8E34BBC5}" destId="{E8247F8C-F6C2-0445-B7C9-82B7ABDA5582}" srcOrd="1" destOrd="0" presId="urn:microsoft.com/office/officeart/2005/8/layout/list1"/>
    <dgm:cxn modelId="{EA98A252-81F6-2B43-8946-1EE5EC8BF9FB}" type="presParOf" srcId="{A4012714-4F5D-264A-99F8-DB2FA58C42C0}" destId="{ECD3A7E5-12F8-0049-9F41-CEFE35E46448}" srcOrd="13" destOrd="0" presId="urn:microsoft.com/office/officeart/2005/8/layout/list1"/>
    <dgm:cxn modelId="{513E3F52-2657-E248-844D-54343907F6D4}" type="presParOf" srcId="{A4012714-4F5D-264A-99F8-DB2FA58C42C0}" destId="{F320F134-41DF-D647-AD97-95FE31AF48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3D666A-0B76-1545-93DE-239F3990E9A9}" type="doc">
      <dgm:prSet loTypeId="urn:microsoft.com/office/officeart/2005/8/layout/chevron1" loCatId="" qsTypeId="urn:microsoft.com/office/officeart/2005/8/quickstyle/simple4" qsCatId="simple" csTypeId="urn:microsoft.com/office/officeart/2005/8/colors/accent0_3" csCatId="mainScheme" phldr="1"/>
      <dgm:spPr/>
    </dgm:pt>
    <dgm:pt modelId="{E3D31E35-567E-6248-91D5-06FA9F785E82}">
      <dgm:prSet phldrT="[Text]"/>
      <dgm:spPr/>
      <dgm:t>
        <a:bodyPr/>
        <a:lstStyle/>
        <a:p>
          <a:r>
            <a:rPr lang="en-US" dirty="0"/>
            <a:t>Centralized monopolies</a:t>
          </a:r>
        </a:p>
      </dgm:t>
    </dgm:pt>
    <dgm:pt modelId="{142978E4-DA75-D449-B251-BC68C7843E75}" type="parTrans" cxnId="{3957E8DE-4F37-7648-98D0-874EC078853F}">
      <dgm:prSet/>
      <dgm:spPr/>
      <dgm:t>
        <a:bodyPr/>
        <a:lstStyle/>
        <a:p>
          <a:endParaRPr lang="en-US"/>
        </a:p>
      </dgm:t>
    </dgm:pt>
    <dgm:pt modelId="{AF021F35-B801-8A43-B0D1-7D4D3CE55258}" type="sibTrans" cxnId="{3957E8DE-4F37-7648-98D0-874EC078853F}">
      <dgm:prSet/>
      <dgm:spPr/>
      <dgm:t>
        <a:bodyPr/>
        <a:lstStyle/>
        <a:p>
          <a:endParaRPr lang="en-US"/>
        </a:p>
      </dgm:t>
    </dgm:pt>
    <dgm:pt modelId="{9303DA05-9762-8949-9D16-A551F6B47898}">
      <dgm:prSet phldrT="[Text]"/>
      <dgm:spPr/>
      <dgm:t>
        <a:bodyPr/>
        <a:lstStyle/>
        <a:p>
          <a:r>
            <a:rPr lang="en-US" dirty="0"/>
            <a:t>Central parties with competition between parties</a:t>
          </a:r>
        </a:p>
      </dgm:t>
    </dgm:pt>
    <dgm:pt modelId="{FF27D26E-AD6B-7F4C-A56E-F37A1A53DBB6}" type="parTrans" cxnId="{12D147F1-88B5-E24D-B1CB-5890E74146E9}">
      <dgm:prSet/>
      <dgm:spPr/>
      <dgm:t>
        <a:bodyPr/>
        <a:lstStyle/>
        <a:p>
          <a:endParaRPr lang="en-US"/>
        </a:p>
      </dgm:t>
    </dgm:pt>
    <dgm:pt modelId="{79B00EFB-1DD1-164D-B17D-54A84BACE5CA}" type="sibTrans" cxnId="{12D147F1-88B5-E24D-B1CB-5890E74146E9}">
      <dgm:prSet/>
      <dgm:spPr/>
      <dgm:t>
        <a:bodyPr/>
        <a:lstStyle/>
        <a:p>
          <a:endParaRPr lang="en-US"/>
        </a:p>
      </dgm:t>
    </dgm:pt>
    <dgm:pt modelId="{4541E16B-ACC2-0D4A-94C8-FCB2515A38BF}">
      <dgm:prSet phldrT="[Text]"/>
      <dgm:spPr/>
      <dgm:t>
        <a:bodyPr/>
        <a:lstStyle/>
        <a:p>
          <a:r>
            <a:rPr lang="en-US" dirty="0"/>
            <a:t>Services provided jointly by consortium</a:t>
          </a:r>
        </a:p>
      </dgm:t>
    </dgm:pt>
    <dgm:pt modelId="{F60F3CE0-3934-C74C-AD84-01DD40003A80}" type="parTrans" cxnId="{93669C02-336A-E947-840F-88677D4B25CB}">
      <dgm:prSet/>
      <dgm:spPr/>
      <dgm:t>
        <a:bodyPr/>
        <a:lstStyle/>
        <a:p>
          <a:endParaRPr lang="en-US"/>
        </a:p>
      </dgm:t>
    </dgm:pt>
    <dgm:pt modelId="{C33C8F6A-D0EF-394B-B38B-6ABB5FEB319F}" type="sibTrans" cxnId="{93669C02-336A-E947-840F-88677D4B25CB}">
      <dgm:prSet/>
      <dgm:spPr/>
      <dgm:t>
        <a:bodyPr/>
        <a:lstStyle/>
        <a:p>
          <a:endParaRPr lang="en-US"/>
        </a:p>
      </dgm:t>
    </dgm:pt>
    <dgm:pt modelId="{F51101D8-BA45-FA42-92E1-913DF6611A75}">
      <dgm:prSet phldrT="[Text]"/>
      <dgm:spPr/>
      <dgm:t>
        <a:bodyPr/>
        <a:lstStyle/>
        <a:p>
          <a:r>
            <a:rPr lang="en-US" dirty="0"/>
            <a:t>Fully open service provision in a peer-to-peer system</a:t>
          </a:r>
        </a:p>
      </dgm:t>
    </dgm:pt>
    <dgm:pt modelId="{E4112C8F-0E0E-2643-9BDA-60E166577C8C}" type="parTrans" cxnId="{2A6F2217-9FA5-0449-A60B-1FD20B78A6D2}">
      <dgm:prSet/>
      <dgm:spPr/>
      <dgm:t>
        <a:bodyPr/>
        <a:lstStyle/>
        <a:p>
          <a:endParaRPr lang="en-US"/>
        </a:p>
      </dgm:t>
    </dgm:pt>
    <dgm:pt modelId="{070146AB-2D65-2B4F-9DDF-978CF70A746A}" type="sibTrans" cxnId="{2A6F2217-9FA5-0449-A60B-1FD20B78A6D2}">
      <dgm:prSet/>
      <dgm:spPr/>
      <dgm:t>
        <a:bodyPr/>
        <a:lstStyle/>
        <a:p>
          <a:endParaRPr lang="en-US"/>
        </a:p>
      </dgm:t>
    </dgm:pt>
    <dgm:pt modelId="{3B31C560-209F-084B-87C8-C0D80269578C}" type="pres">
      <dgm:prSet presAssocID="{6E3D666A-0B76-1545-93DE-239F3990E9A9}" presName="Name0" presStyleCnt="0">
        <dgm:presLayoutVars>
          <dgm:dir/>
          <dgm:animLvl val="lvl"/>
          <dgm:resizeHandles val="exact"/>
        </dgm:presLayoutVars>
      </dgm:prSet>
      <dgm:spPr/>
    </dgm:pt>
    <dgm:pt modelId="{C08BC294-C17B-0F40-8C9F-D6ABD4C01C91}" type="pres">
      <dgm:prSet presAssocID="{E3D31E35-567E-6248-91D5-06FA9F785E82}" presName="parTxOnly" presStyleLbl="node1" presStyleIdx="0" presStyleCnt="4" custScaleY="117608">
        <dgm:presLayoutVars>
          <dgm:chMax val="0"/>
          <dgm:chPref val="0"/>
          <dgm:bulletEnabled val="1"/>
        </dgm:presLayoutVars>
      </dgm:prSet>
      <dgm:spPr/>
    </dgm:pt>
    <dgm:pt modelId="{6A61C81B-8EE1-B542-9E2A-3DF7EEC2FC98}" type="pres">
      <dgm:prSet presAssocID="{AF021F35-B801-8A43-B0D1-7D4D3CE55258}" presName="parTxOnlySpace" presStyleCnt="0"/>
      <dgm:spPr/>
    </dgm:pt>
    <dgm:pt modelId="{1C40B893-CFCD-4344-A59E-5D64F984D1E0}" type="pres">
      <dgm:prSet presAssocID="{9303DA05-9762-8949-9D16-A551F6B47898}" presName="parTxOnly" presStyleLbl="node1" presStyleIdx="1" presStyleCnt="4" custScaleY="117608">
        <dgm:presLayoutVars>
          <dgm:chMax val="0"/>
          <dgm:chPref val="0"/>
          <dgm:bulletEnabled val="1"/>
        </dgm:presLayoutVars>
      </dgm:prSet>
      <dgm:spPr/>
    </dgm:pt>
    <dgm:pt modelId="{5512259B-4895-7742-AF07-B09D7C9760CF}" type="pres">
      <dgm:prSet presAssocID="{79B00EFB-1DD1-164D-B17D-54A84BACE5CA}" presName="parTxOnlySpace" presStyleCnt="0"/>
      <dgm:spPr/>
    </dgm:pt>
    <dgm:pt modelId="{F9BE93FA-8BF1-F84E-88D2-6C315FC460DC}" type="pres">
      <dgm:prSet presAssocID="{4541E16B-ACC2-0D4A-94C8-FCB2515A38BF}" presName="parTxOnly" presStyleLbl="node1" presStyleIdx="2" presStyleCnt="4" custScaleY="117608">
        <dgm:presLayoutVars>
          <dgm:chMax val="0"/>
          <dgm:chPref val="0"/>
          <dgm:bulletEnabled val="1"/>
        </dgm:presLayoutVars>
      </dgm:prSet>
      <dgm:spPr/>
    </dgm:pt>
    <dgm:pt modelId="{06527A7B-FAC0-D140-8532-CBC14A10CB47}" type="pres">
      <dgm:prSet presAssocID="{C33C8F6A-D0EF-394B-B38B-6ABB5FEB319F}" presName="parTxOnlySpace" presStyleCnt="0"/>
      <dgm:spPr/>
    </dgm:pt>
    <dgm:pt modelId="{D594D0A7-E0AC-734E-B088-404C264D7B4D}" type="pres">
      <dgm:prSet presAssocID="{F51101D8-BA45-FA42-92E1-913DF6611A75}" presName="parTxOnly" presStyleLbl="node1" presStyleIdx="3" presStyleCnt="4" custScaleY="117608">
        <dgm:presLayoutVars>
          <dgm:chMax val="0"/>
          <dgm:chPref val="0"/>
          <dgm:bulletEnabled val="1"/>
        </dgm:presLayoutVars>
      </dgm:prSet>
      <dgm:spPr/>
    </dgm:pt>
  </dgm:ptLst>
  <dgm:cxnLst>
    <dgm:cxn modelId="{93669C02-336A-E947-840F-88677D4B25CB}" srcId="{6E3D666A-0B76-1545-93DE-239F3990E9A9}" destId="{4541E16B-ACC2-0D4A-94C8-FCB2515A38BF}" srcOrd="2" destOrd="0" parTransId="{F60F3CE0-3934-C74C-AD84-01DD40003A80}" sibTransId="{C33C8F6A-D0EF-394B-B38B-6ABB5FEB319F}"/>
    <dgm:cxn modelId="{15D9390F-8E71-9140-836C-3DC91AD45205}" type="presOf" srcId="{E3D31E35-567E-6248-91D5-06FA9F785E82}" destId="{C08BC294-C17B-0F40-8C9F-D6ABD4C01C91}" srcOrd="0" destOrd="0" presId="urn:microsoft.com/office/officeart/2005/8/layout/chevron1"/>
    <dgm:cxn modelId="{2A6F2217-9FA5-0449-A60B-1FD20B78A6D2}" srcId="{6E3D666A-0B76-1545-93DE-239F3990E9A9}" destId="{F51101D8-BA45-FA42-92E1-913DF6611A75}" srcOrd="3" destOrd="0" parTransId="{E4112C8F-0E0E-2643-9BDA-60E166577C8C}" sibTransId="{070146AB-2D65-2B4F-9DDF-978CF70A746A}"/>
    <dgm:cxn modelId="{954606B0-E8AE-284B-84FD-094226263729}" type="presOf" srcId="{9303DA05-9762-8949-9D16-A551F6B47898}" destId="{1C40B893-CFCD-4344-A59E-5D64F984D1E0}" srcOrd="0" destOrd="0" presId="urn:microsoft.com/office/officeart/2005/8/layout/chevron1"/>
    <dgm:cxn modelId="{9F11D6B4-E3DE-F148-A04D-76B8CE12AC59}" type="presOf" srcId="{6E3D666A-0B76-1545-93DE-239F3990E9A9}" destId="{3B31C560-209F-084B-87C8-C0D80269578C}" srcOrd="0" destOrd="0" presId="urn:microsoft.com/office/officeart/2005/8/layout/chevron1"/>
    <dgm:cxn modelId="{CA366BB5-2F09-9944-A364-7191F1757893}" type="presOf" srcId="{4541E16B-ACC2-0D4A-94C8-FCB2515A38BF}" destId="{F9BE93FA-8BF1-F84E-88D2-6C315FC460DC}" srcOrd="0" destOrd="0" presId="urn:microsoft.com/office/officeart/2005/8/layout/chevron1"/>
    <dgm:cxn modelId="{56334AD0-7557-1146-A9ED-DC6474B4F79E}" type="presOf" srcId="{F51101D8-BA45-FA42-92E1-913DF6611A75}" destId="{D594D0A7-E0AC-734E-B088-404C264D7B4D}" srcOrd="0" destOrd="0" presId="urn:microsoft.com/office/officeart/2005/8/layout/chevron1"/>
    <dgm:cxn modelId="{3957E8DE-4F37-7648-98D0-874EC078853F}" srcId="{6E3D666A-0B76-1545-93DE-239F3990E9A9}" destId="{E3D31E35-567E-6248-91D5-06FA9F785E82}" srcOrd="0" destOrd="0" parTransId="{142978E4-DA75-D449-B251-BC68C7843E75}" sibTransId="{AF021F35-B801-8A43-B0D1-7D4D3CE55258}"/>
    <dgm:cxn modelId="{12D147F1-88B5-E24D-B1CB-5890E74146E9}" srcId="{6E3D666A-0B76-1545-93DE-239F3990E9A9}" destId="{9303DA05-9762-8949-9D16-A551F6B47898}" srcOrd="1" destOrd="0" parTransId="{FF27D26E-AD6B-7F4C-A56E-F37A1A53DBB6}" sibTransId="{79B00EFB-1DD1-164D-B17D-54A84BACE5CA}"/>
    <dgm:cxn modelId="{068FE112-4094-E34C-B05C-B4D4AB9224EC}" type="presParOf" srcId="{3B31C560-209F-084B-87C8-C0D80269578C}" destId="{C08BC294-C17B-0F40-8C9F-D6ABD4C01C91}" srcOrd="0" destOrd="0" presId="urn:microsoft.com/office/officeart/2005/8/layout/chevron1"/>
    <dgm:cxn modelId="{BC73341A-7088-824C-9B93-76F93C67718F}" type="presParOf" srcId="{3B31C560-209F-084B-87C8-C0D80269578C}" destId="{6A61C81B-8EE1-B542-9E2A-3DF7EEC2FC98}" srcOrd="1" destOrd="0" presId="urn:microsoft.com/office/officeart/2005/8/layout/chevron1"/>
    <dgm:cxn modelId="{FD61CE4D-56D7-364E-9959-CD3DFA49F08B}" type="presParOf" srcId="{3B31C560-209F-084B-87C8-C0D80269578C}" destId="{1C40B893-CFCD-4344-A59E-5D64F984D1E0}" srcOrd="2" destOrd="0" presId="urn:microsoft.com/office/officeart/2005/8/layout/chevron1"/>
    <dgm:cxn modelId="{7A30E960-C9BF-7E4A-808D-7E03D7B772DC}" type="presParOf" srcId="{3B31C560-209F-084B-87C8-C0D80269578C}" destId="{5512259B-4895-7742-AF07-B09D7C9760CF}" srcOrd="3" destOrd="0" presId="urn:microsoft.com/office/officeart/2005/8/layout/chevron1"/>
    <dgm:cxn modelId="{80F53C47-5151-C44F-BAAE-D617D65C5352}" type="presParOf" srcId="{3B31C560-209F-084B-87C8-C0D80269578C}" destId="{F9BE93FA-8BF1-F84E-88D2-6C315FC460DC}" srcOrd="4" destOrd="0" presId="urn:microsoft.com/office/officeart/2005/8/layout/chevron1"/>
    <dgm:cxn modelId="{F894D26A-5843-994E-B1CD-C7265B3A015D}" type="presParOf" srcId="{3B31C560-209F-084B-87C8-C0D80269578C}" destId="{06527A7B-FAC0-D140-8532-CBC14A10CB47}" srcOrd="5" destOrd="0" presId="urn:microsoft.com/office/officeart/2005/8/layout/chevron1"/>
    <dgm:cxn modelId="{A1B4ABFD-D8A5-5C48-B754-2ED935548124}" type="presParOf" srcId="{3B31C560-209F-084B-87C8-C0D80269578C}" destId="{D594D0A7-E0AC-734E-B088-404C264D7B4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A550EA-B585-BD42-BE11-95431B0F18E5}" type="doc">
      <dgm:prSet loTypeId="urn:microsoft.com/office/officeart/2005/8/layout/matrix1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B46CD52-BD1B-034B-8098-D2636649B71E}">
      <dgm:prSet phldrT="[Text]"/>
      <dgm:spPr/>
      <dgm:t>
        <a:bodyPr/>
        <a:lstStyle/>
        <a:p>
          <a:r>
            <a:rPr lang="en-US" dirty="0"/>
            <a:t>On-chain</a:t>
          </a:r>
        </a:p>
      </dgm:t>
    </dgm:pt>
    <dgm:pt modelId="{AA25FF5E-BD75-2D40-A322-6A19DEA0BAED}" type="parTrans" cxnId="{938FAB36-A12A-8E46-8FF4-90FE1ACEB766}">
      <dgm:prSet/>
      <dgm:spPr/>
      <dgm:t>
        <a:bodyPr/>
        <a:lstStyle/>
        <a:p>
          <a:endParaRPr lang="en-US"/>
        </a:p>
      </dgm:t>
    </dgm:pt>
    <dgm:pt modelId="{ADB46554-3B6B-A942-AB66-83F499C15535}" type="sibTrans" cxnId="{938FAB36-A12A-8E46-8FF4-90FE1ACEB766}">
      <dgm:prSet/>
      <dgm:spPr/>
      <dgm:t>
        <a:bodyPr/>
        <a:lstStyle/>
        <a:p>
          <a:endParaRPr lang="en-US"/>
        </a:p>
      </dgm:t>
    </dgm:pt>
    <dgm:pt modelId="{7DFE3C60-E6EE-A24F-B8E6-97AD8969C840}">
      <dgm:prSet phldrT="[Text]"/>
      <dgm:spPr/>
      <dgm:t>
        <a:bodyPr/>
        <a:lstStyle/>
        <a:p>
          <a:r>
            <a:rPr lang="en-US" dirty="0"/>
            <a:t>User interface</a:t>
          </a:r>
        </a:p>
      </dgm:t>
    </dgm:pt>
    <dgm:pt modelId="{A30A25BB-AE0E-7940-A7EE-D6879F30D3BD}" type="parTrans" cxnId="{59F9372A-4539-6C4E-8EE4-217644448569}">
      <dgm:prSet/>
      <dgm:spPr/>
      <dgm:t>
        <a:bodyPr/>
        <a:lstStyle/>
        <a:p>
          <a:endParaRPr lang="en-US"/>
        </a:p>
      </dgm:t>
    </dgm:pt>
    <dgm:pt modelId="{9EF4481E-158E-1648-9FD4-2233B7D223DF}" type="sibTrans" cxnId="{59F9372A-4539-6C4E-8EE4-217644448569}">
      <dgm:prSet/>
      <dgm:spPr/>
      <dgm:t>
        <a:bodyPr/>
        <a:lstStyle/>
        <a:p>
          <a:endParaRPr lang="en-US"/>
        </a:p>
      </dgm:t>
    </dgm:pt>
    <dgm:pt modelId="{058A4B5D-BBDD-3146-B948-D46424956BE2}">
      <dgm:prSet phldrT="[Text]"/>
      <dgm:spPr/>
      <dgm:t>
        <a:bodyPr/>
        <a:lstStyle/>
        <a:p>
          <a:r>
            <a:rPr lang="en-US" dirty="0"/>
            <a:t>Cryptographic key management</a:t>
          </a:r>
        </a:p>
      </dgm:t>
    </dgm:pt>
    <dgm:pt modelId="{5826DB56-70ED-DB48-8F33-B16C09F91845}" type="parTrans" cxnId="{03D290AB-3626-EE42-BFEE-995BD7715BAB}">
      <dgm:prSet/>
      <dgm:spPr/>
      <dgm:t>
        <a:bodyPr/>
        <a:lstStyle/>
        <a:p>
          <a:endParaRPr lang="en-US"/>
        </a:p>
      </dgm:t>
    </dgm:pt>
    <dgm:pt modelId="{1EF2D215-6856-0648-8569-B124464C37FD}" type="sibTrans" cxnId="{03D290AB-3626-EE42-BFEE-995BD7715BAB}">
      <dgm:prSet/>
      <dgm:spPr/>
      <dgm:t>
        <a:bodyPr/>
        <a:lstStyle/>
        <a:p>
          <a:endParaRPr lang="en-US"/>
        </a:p>
      </dgm:t>
    </dgm:pt>
    <dgm:pt modelId="{F60344AF-8A63-854D-BF63-9EBC509BBAE7}">
      <dgm:prSet phldrT="[Text]"/>
      <dgm:spPr/>
      <dgm:t>
        <a:bodyPr/>
        <a:lstStyle/>
        <a:p>
          <a:r>
            <a:rPr lang="en-US" dirty="0"/>
            <a:t>IoT integration</a:t>
          </a:r>
        </a:p>
      </dgm:t>
    </dgm:pt>
    <dgm:pt modelId="{A1750714-8DE1-874F-8FAF-52737C1A3072}" type="parTrans" cxnId="{55E02808-A946-644D-8A8E-0BD500D793F0}">
      <dgm:prSet/>
      <dgm:spPr/>
      <dgm:t>
        <a:bodyPr/>
        <a:lstStyle/>
        <a:p>
          <a:endParaRPr lang="en-US"/>
        </a:p>
      </dgm:t>
    </dgm:pt>
    <dgm:pt modelId="{B9B19EEE-41E4-7248-97FC-5803CA4A654C}" type="sibTrans" cxnId="{55E02808-A946-644D-8A8E-0BD500D793F0}">
      <dgm:prSet/>
      <dgm:spPr/>
      <dgm:t>
        <a:bodyPr/>
        <a:lstStyle/>
        <a:p>
          <a:endParaRPr lang="en-US"/>
        </a:p>
      </dgm:t>
    </dgm:pt>
    <dgm:pt modelId="{BF1A1BEE-8143-6D4E-89D9-546C1E13DFBA}">
      <dgm:prSet phldrT="[Text]"/>
      <dgm:spPr/>
      <dgm:t>
        <a:bodyPr/>
        <a:lstStyle/>
        <a:p>
          <a:r>
            <a:rPr lang="en-US" dirty="0"/>
            <a:t>Communication with external systems</a:t>
          </a:r>
        </a:p>
      </dgm:t>
    </dgm:pt>
    <dgm:pt modelId="{3427D4A2-EB15-8F40-9D39-26292C3258EA}" type="sibTrans" cxnId="{761F340F-654A-6D46-BB24-900DD42EB8EB}">
      <dgm:prSet/>
      <dgm:spPr/>
      <dgm:t>
        <a:bodyPr/>
        <a:lstStyle/>
        <a:p>
          <a:endParaRPr lang="en-US"/>
        </a:p>
      </dgm:t>
    </dgm:pt>
    <dgm:pt modelId="{FCC0ABF1-8FEF-B846-8FCA-7D18FB1F27BA}" type="parTrans" cxnId="{761F340F-654A-6D46-BB24-900DD42EB8EB}">
      <dgm:prSet/>
      <dgm:spPr/>
      <dgm:t>
        <a:bodyPr/>
        <a:lstStyle/>
        <a:p>
          <a:endParaRPr lang="en-US"/>
        </a:p>
      </dgm:t>
    </dgm:pt>
    <dgm:pt modelId="{7D587211-39BF-DE41-93EB-A6ABB55AADCF}" type="pres">
      <dgm:prSet presAssocID="{73A550EA-B585-BD42-BE11-95431B0F18E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4020212-4E09-4647-B376-7D18C671CC3B}" type="pres">
      <dgm:prSet presAssocID="{73A550EA-B585-BD42-BE11-95431B0F18E5}" presName="matrix" presStyleCnt="0"/>
      <dgm:spPr/>
    </dgm:pt>
    <dgm:pt modelId="{CEADEC68-6527-E04D-9C07-BCED255EEBCF}" type="pres">
      <dgm:prSet presAssocID="{73A550EA-B585-BD42-BE11-95431B0F18E5}" presName="tile1" presStyleLbl="node1" presStyleIdx="0" presStyleCnt="4"/>
      <dgm:spPr/>
    </dgm:pt>
    <dgm:pt modelId="{137721BF-3094-8447-9CE0-2BE880C7B9DF}" type="pres">
      <dgm:prSet presAssocID="{73A550EA-B585-BD42-BE11-95431B0F18E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9A19E27-D921-0B4A-B876-9CEEAB4DFFEA}" type="pres">
      <dgm:prSet presAssocID="{73A550EA-B585-BD42-BE11-95431B0F18E5}" presName="tile2" presStyleLbl="node1" presStyleIdx="1" presStyleCnt="4"/>
      <dgm:spPr/>
    </dgm:pt>
    <dgm:pt modelId="{4142D20F-F461-0B43-8EC5-FF79B388557B}" type="pres">
      <dgm:prSet presAssocID="{73A550EA-B585-BD42-BE11-95431B0F18E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2D08B4C-D9D7-A84A-9685-0AA8F70782F4}" type="pres">
      <dgm:prSet presAssocID="{73A550EA-B585-BD42-BE11-95431B0F18E5}" presName="tile3" presStyleLbl="node1" presStyleIdx="2" presStyleCnt="4"/>
      <dgm:spPr/>
    </dgm:pt>
    <dgm:pt modelId="{02523053-D24E-C446-8E35-306DEEEF75BD}" type="pres">
      <dgm:prSet presAssocID="{73A550EA-B585-BD42-BE11-95431B0F18E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CDF60A-51AC-4941-9400-C90E51FBEEA5}" type="pres">
      <dgm:prSet presAssocID="{73A550EA-B585-BD42-BE11-95431B0F18E5}" presName="tile4" presStyleLbl="node1" presStyleIdx="3" presStyleCnt="4" custLinFactNeighborY="758"/>
      <dgm:spPr/>
    </dgm:pt>
    <dgm:pt modelId="{DCD3E8A3-B94E-BB4A-88AA-5B19DEFC5811}" type="pres">
      <dgm:prSet presAssocID="{73A550EA-B585-BD42-BE11-95431B0F18E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1B7F4D4-9555-484A-8E2D-01F408D91A39}" type="pres">
      <dgm:prSet presAssocID="{73A550EA-B585-BD42-BE11-95431B0F18E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5E02808-A946-644D-8A8E-0BD500D793F0}" srcId="{EB46CD52-BD1B-034B-8098-D2636649B71E}" destId="{F60344AF-8A63-854D-BF63-9EBC509BBAE7}" srcOrd="2" destOrd="0" parTransId="{A1750714-8DE1-874F-8FAF-52737C1A3072}" sibTransId="{B9B19EEE-41E4-7248-97FC-5803CA4A654C}"/>
    <dgm:cxn modelId="{E1FA6708-7A81-6240-88E0-34772016CAFF}" type="presOf" srcId="{EB46CD52-BD1B-034B-8098-D2636649B71E}" destId="{B1B7F4D4-9555-484A-8E2D-01F408D91A39}" srcOrd="0" destOrd="0" presId="urn:microsoft.com/office/officeart/2005/8/layout/matrix1"/>
    <dgm:cxn modelId="{761F340F-654A-6D46-BB24-900DD42EB8EB}" srcId="{EB46CD52-BD1B-034B-8098-D2636649B71E}" destId="{BF1A1BEE-8143-6D4E-89D9-546C1E13DFBA}" srcOrd="3" destOrd="0" parTransId="{FCC0ABF1-8FEF-B846-8FCA-7D18FB1F27BA}" sibTransId="{3427D4A2-EB15-8F40-9D39-26292C3258EA}"/>
    <dgm:cxn modelId="{59F9372A-4539-6C4E-8EE4-217644448569}" srcId="{EB46CD52-BD1B-034B-8098-D2636649B71E}" destId="{7DFE3C60-E6EE-A24F-B8E6-97AD8969C840}" srcOrd="0" destOrd="0" parTransId="{A30A25BB-AE0E-7940-A7EE-D6879F30D3BD}" sibTransId="{9EF4481E-158E-1648-9FD4-2233B7D223DF}"/>
    <dgm:cxn modelId="{938FAB36-A12A-8E46-8FF4-90FE1ACEB766}" srcId="{73A550EA-B585-BD42-BE11-95431B0F18E5}" destId="{EB46CD52-BD1B-034B-8098-D2636649B71E}" srcOrd="0" destOrd="0" parTransId="{AA25FF5E-BD75-2D40-A322-6A19DEA0BAED}" sibTransId="{ADB46554-3B6B-A942-AB66-83F499C15535}"/>
    <dgm:cxn modelId="{76E6196F-701F-D144-ADEB-84BADCA94087}" type="presOf" srcId="{BF1A1BEE-8143-6D4E-89D9-546C1E13DFBA}" destId="{DCD3E8A3-B94E-BB4A-88AA-5B19DEFC5811}" srcOrd="1" destOrd="0" presId="urn:microsoft.com/office/officeart/2005/8/layout/matrix1"/>
    <dgm:cxn modelId="{15ABFB8F-19EC-854E-9D2C-4258C8B668DA}" type="presOf" srcId="{F60344AF-8A63-854D-BF63-9EBC509BBAE7}" destId="{02523053-D24E-C446-8E35-306DEEEF75BD}" srcOrd="1" destOrd="0" presId="urn:microsoft.com/office/officeart/2005/8/layout/matrix1"/>
    <dgm:cxn modelId="{A8F89298-EF6B-184C-9EF1-4DB5973E708E}" type="presOf" srcId="{058A4B5D-BBDD-3146-B948-D46424956BE2}" destId="{A9A19E27-D921-0B4A-B876-9CEEAB4DFFEA}" srcOrd="0" destOrd="0" presId="urn:microsoft.com/office/officeart/2005/8/layout/matrix1"/>
    <dgm:cxn modelId="{8130A09F-F2F8-DB40-95B4-FFEAF99BFC53}" type="presOf" srcId="{058A4B5D-BBDD-3146-B948-D46424956BE2}" destId="{4142D20F-F461-0B43-8EC5-FF79B388557B}" srcOrd="1" destOrd="0" presId="urn:microsoft.com/office/officeart/2005/8/layout/matrix1"/>
    <dgm:cxn modelId="{AA7CF7A0-00AA-284C-B94B-754DC32F77FF}" type="presOf" srcId="{BF1A1BEE-8143-6D4E-89D9-546C1E13DFBA}" destId="{A3CDF60A-51AC-4941-9400-C90E51FBEEA5}" srcOrd="0" destOrd="0" presId="urn:microsoft.com/office/officeart/2005/8/layout/matrix1"/>
    <dgm:cxn modelId="{03D290AB-3626-EE42-BFEE-995BD7715BAB}" srcId="{EB46CD52-BD1B-034B-8098-D2636649B71E}" destId="{058A4B5D-BBDD-3146-B948-D46424956BE2}" srcOrd="1" destOrd="0" parTransId="{5826DB56-70ED-DB48-8F33-B16C09F91845}" sibTransId="{1EF2D215-6856-0648-8569-B124464C37FD}"/>
    <dgm:cxn modelId="{1000B0B8-7CDB-A449-98ED-D41E8137FC7B}" type="presOf" srcId="{7DFE3C60-E6EE-A24F-B8E6-97AD8969C840}" destId="{137721BF-3094-8447-9CE0-2BE880C7B9DF}" srcOrd="1" destOrd="0" presId="urn:microsoft.com/office/officeart/2005/8/layout/matrix1"/>
    <dgm:cxn modelId="{C7CD25D9-0B85-C340-BF11-7F3EE5210F1B}" type="presOf" srcId="{7DFE3C60-E6EE-A24F-B8E6-97AD8969C840}" destId="{CEADEC68-6527-E04D-9C07-BCED255EEBCF}" srcOrd="0" destOrd="0" presId="urn:microsoft.com/office/officeart/2005/8/layout/matrix1"/>
    <dgm:cxn modelId="{4DBC2DDD-735E-FA4C-B101-65E9D4C9BF67}" type="presOf" srcId="{F60344AF-8A63-854D-BF63-9EBC509BBAE7}" destId="{F2D08B4C-D9D7-A84A-9685-0AA8F70782F4}" srcOrd="0" destOrd="0" presId="urn:microsoft.com/office/officeart/2005/8/layout/matrix1"/>
    <dgm:cxn modelId="{AB327EEB-15DE-1944-A99E-42A54542E69E}" type="presOf" srcId="{73A550EA-B585-BD42-BE11-95431B0F18E5}" destId="{7D587211-39BF-DE41-93EB-A6ABB55AADCF}" srcOrd="0" destOrd="0" presId="urn:microsoft.com/office/officeart/2005/8/layout/matrix1"/>
    <dgm:cxn modelId="{18520B01-B7BA-AA43-B4F0-5DF97CCEBC41}" type="presParOf" srcId="{7D587211-39BF-DE41-93EB-A6ABB55AADCF}" destId="{04020212-4E09-4647-B376-7D18C671CC3B}" srcOrd="0" destOrd="0" presId="urn:microsoft.com/office/officeart/2005/8/layout/matrix1"/>
    <dgm:cxn modelId="{EFC02DC8-0992-4046-87FD-0C08C6BC10B3}" type="presParOf" srcId="{04020212-4E09-4647-B376-7D18C671CC3B}" destId="{CEADEC68-6527-E04D-9C07-BCED255EEBCF}" srcOrd="0" destOrd="0" presId="urn:microsoft.com/office/officeart/2005/8/layout/matrix1"/>
    <dgm:cxn modelId="{4D775826-576A-3C4E-8F86-EF9AB24356E2}" type="presParOf" srcId="{04020212-4E09-4647-B376-7D18C671CC3B}" destId="{137721BF-3094-8447-9CE0-2BE880C7B9DF}" srcOrd="1" destOrd="0" presId="urn:microsoft.com/office/officeart/2005/8/layout/matrix1"/>
    <dgm:cxn modelId="{B60372C6-34DE-DD40-A088-1278173415D9}" type="presParOf" srcId="{04020212-4E09-4647-B376-7D18C671CC3B}" destId="{A9A19E27-D921-0B4A-B876-9CEEAB4DFFEA}" srcOrd="2" destOrd="0" presId="urn:microsoft.com/office/officeart/2005/8/layout/matrix1"/>
    <dgm:cxn modelId="{002709BB-B699-AA45-AEEE-5DA43DF84ABB}" type="presParOf" srcId="{04020212-4E09-4647-B376-7D18C671CC3B}" destId="{4142D20F-F461-0B43-8EC5-FF79B388557B}" srcOrd="3" destOrd="0" presId="urn:microsoft.com/office/officeart/2005/8/layout/matrix1"/>
    <dgm:cxn modelId="{8AA14079-F2DB-2C4A-B744-DCE8219031A1}" type="presParOf" srcId="{04020212-4E09-4647-B376-7D18C671CC3B}" destId="{F2D08B4C-D9D7-A84A-9685-0AA8F70782F4}" srcOrd="4" destOrd="0" presId="urn:microsoft.com/office/officeart/2005/8/layout/matrix1"/>
    <dgm:cxn modelId="{2474F1E5-3670-1A4E-97A8-9B973689B25C}" type="presParOf" srcId="{04020212-4E09-4647-B376-7D18C671CC3B}" destId="{02523053-D24E-C446-8E35-306DEEEF75BD}" srcOrd="5" destOrd="0" presId="urn:microsoft.com/office/officeart/2005/8/layout/matrix1"/>
    <dgm:cxn modelId="{00E604CC-9564-B34A-BD62-01FCD7E57E6C}" type="presParOf" srcId="{04020212-4E09-4647-B376-7D18C671CC3B}" destId="{A3CDF60A-51AC-4941-9400-C90E51FBEEA5}" srcOrd="6" destOrd="0" presId="urn:microsoft.com/office/officeart/2005/8/layout/matrix1"/>
    <dgm:cxn modelId="{CDF8E820-C8DD-5943-A37D-26CEDA25B117}" type="presParOf" srcId="{04020212-4E09-4647-B376-7D18C671CC3B}" destId="{DCD3E8A3-B94E-BB4A-88AA-5B19DEFC5811}" srcOrd="7" destOrd="0" presId="urn:microsoft.com/office/officeart/2005/8/layout/matrix1"/>
    <dgm:cxn modelId="{A49D0124-3E3A-FD4B-B5E3-730B2D3976C3}" type="presParOf" srcId="{7D587211-39BF-DE41-93EB-A6ABB55AADCF}" destId="{B1B7F4D4-9555-484A-8E2D-01F408D91A3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738E7-8A36-4242-A43B-3BD4E1F56D00}">
      <dsp:nvSpPr>
        <dsp:cNvPr id="0" name=""/>
        <dsp:cNvSpPr/>
      </dsp:nvSpPr>
      <dsp:spPr>
        <a:xfrm>
          <a:off x="0" y="0"/>
          <a:ext cx="2462587" cy="252028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6AF0-2CF5-4E3D-BAA1-04979460CD4E}">
      <dsp:nvSpPr>
        <dsp:cNvPr id="0" name=""/>
        <dsp:cNvSpPr/>
      </dsp:nvSpPr>
      <dsp:spPr>
        <a:xfrm>
          <a:off x="1231293" y="253381"/>
          <a:ext cx="1600682" cy="596597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1" kern="1200" dirty="0">
              <a:solidFill>
                <a:schemeClr val="bg1"/>
              </a:solidFill>
            </a:rPr>
            <a:t>New customers</a:t>
          </a:r>
          <a:endParaRPr lang="en-AU" sz="1700" kern="1200" dirty="0"/>
        </a:p>
      </dsp:txBody>
      <dsp:txXfrm>
        <a:off x="1260416" y="282504"/>
        <a:ext cx="1542436" cy="538351"/>
      </dsp:txXfrm>
    </dsp:sp>
    <dsp:sp modelId="{AE5FDBBD-F46D-4F25-8AC4-4D55B4604634}">
      <dsp:nvSpPr>
        <dsp:cNvPr id="0" name=""/>
        <dsp:cNvSpPr/>
      </dsp:nvSpPr>
      <dsp:spPr>
        <a:xfrm>
          <a:off x="1231293" y="924553"/>
          <a:ext cx="1600682" cy="596597"/>
        </a:xfrm>
        <a:prstGeom prst="roundRect">
          <a:avLst/>
        </a:prstGeom>
        <a:solidFill>
          <a:srgbClr val="FF9900"/>
        </a:solidFill>
        <a:ln w="12700" cap="flat" cmpd="sng" algn="ctr">
          <a:solidFill>
            <a:srgbClr val="FF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1" kern="1200" dirty="0">
              <a:solidFill>
                <a:schemeClr val="bg1"/>
              </a:solidFill>
            </a:rPr>
            <a:t>New segments</a:t>
          </a:r>
        </a:p>
      </dsp:txBody>
      <dsp:txXfrm>
        <a:off x="1260416" y="953676"/>
        <a:ext cx="1542436" cy="538351"/>
      </dsp:txXfrm>
    </dsp:sp>
    <dsp:sp modelId="{331B9632-D72E-473D-B403-F9FAA7EB7054}">
      <dsp:nvSpPr>
        <dsp:cNvPr id="0" name=""/>
        <dsp:cNvSpPr/>
      </dsp:nvSpPr>
      <dsp:spPr>
        <a:xfrm>
          <a:off x="1231293" y="1595726"/>
          <a:ext cx="1600682" cy="596597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1" kern="1200" dirty="0">
              <a:solidFill>
                <a:schemeClr val="bg1"/>
              </a:solidFill>
            </a:rPr>
            <a:t>New industries</a:t>
          </a:r>
        </a:p>
      </dsp:txBody>
      <dsp:txXfrm>
        <a:off x="1260416" y="1624849"/>
        <a:ext cx="1542436" cy="538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42842-67DC-B647-88D8-CFC9BD8AC77B}">
      <dsp:nvSpPr>
        <dsp:cNvPr id="0" name=""/>
        <dsp:cNvSpPr/>
      </dsp:nvSpPr>
      <dsp:spPr>
        <a:xfrm>
          <a:off x="0" y="162287"/>
          <a:ext cx="8252282" cy="740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469" tIns="208280" rIns="640469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Increase confidentiality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Reduce performance, may harm transparency or independent auditability </a:t>
          </a:r>
        </a:p>
      </dsp:txBody>
      <dsp:txXfrm>
        <a:off x="0" y="162287"/>
        <a:ext cx="8252282" cy="740250"/>
      </dsp:txXfrm>
    </dsp:sp>
    <dsp:sp modelId="{C275EC6E-B3CC-0142-9F9B-ADB1AA487829}">
      <dsp:nvSpPr>
        <dsp:cNvPr id="0" name=""/>
        <dsp:cNvSpPr/>
      </dsp:nvSpPr>
      <dsp:spPr>
        <a:xfrm>
          <a:off x="412614" y="14687"/>
          <a:ext cx="5776597" cy="29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342" tIns="0" rIns="21834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Encrypting data before storing it on a blockchain</a:t>
          </a:r>
        </a:p>
      </dsp:txBody>
      <dsp:txXfrm>
        <a:off x="427024" y="29097"/>
        <a:ext cx="5747777" cy="266380"/>
      </dsp:txXfrm>
    </dsp:sp>
    <dsp:sp modelId="{E9BBD78D-9C2D-4040-A3DE-AE245388DBD2}">
      <dsp:nvSpPr>
        <dsp:cNvPr id="0" name=""/>
        <dsp:cNvSpPr/>
      </dsp:nvSpPr>
      <dsp:spPr>
        <a:xfrm>
          <a:off x="0" y="1104137"/>
          <a:ext cx="8252282" cy="960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469" tIns="208280" rIns="640469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Improve confidentiality and performance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Partly undermine the benefit of blockchains in providing distributed trust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May introduce a single point of failure, thus reducing system availability and reliability</a:t>
          </a:r>
        </a:p>
      </dsp:txBody>
      <dsp:txXfrm>
        <a:off x="0" y="1104137"/>
        <a:ext cx="8252282" cy="960750"/>
      </dsp:txXfrm>
    </dsp:sp>
    <dsp:sp modelId="{FB530B56-9613-D842-8353-3D55981AFC23}">
      <dsp:nvSpPr>
        <dsp:cNvPr id="0" name=""/>
        <dsp:cNvSpPr/>
      </dsp:nvSpPr>
      <dsp:spPr>
        <a:xfrm>
          <a:off x="412614" y="956537"/>
          <a:ext cx="7313692" cy="29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342" tIns="0" rIns="21834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Storing only a hash of data on-chain and keeping the contents off-chain</a:t>
          </a:r>
        </a:p>
      </dsp:txBody>
      <dsp:txXfrm>
        <a:off x="427024" y="970947"/>
        <a:ext cx="7284872" cy="266380"/>
      </dsp:txXfrm>
    </dsp:sp>
    <dsp:sp modelId="{1BE2E9D2-8A26-384A-A57D-AA5305D239F0}">
      <dsp:nvSpPr>
        <dsp:cNvPr id="0" name=""/>
        <dsp:cNvSpPr/>
      </dsp:nvSpPr>
      <dsp:spPr>
        <a:xfrm>
          <a:off x="0" y="2266487"/>
          <a:ext cx="8252282" cy="740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469" tIns="208280" rIns="640469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Allow greater control over the admittance of processing nodes and transaction into the system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Increase barriers to entry for participation, thus partly reduce some benefit of using blockchain</a:t>
          </a:r>
        </a:p>
      </dsp:txBody>
      <dsp:txXfrm>
        <a:off x="0" y="2266487"/>
        <a:ext cx="8252282" cy="740250"/>
      </dsp:txXfrm>
    </dsp:sp>
    <dsp:sp modelId="{D7296343-0F50-3947-BC1B-B62D7F0D3989}">
      <dsp:nvSpPr>
        <dsp:cNvPr id="0" name=""/>
        <dsp:cNvSpPr/>
      </dsp:nvSpPr>
      <dsp:spPr>
        <a:xfrm>
          <a:off x="412614" y="2118887"/>
          <a:ext cx="5776597" cy="29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342" tIns="0" rIns="21834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private blockchain instead of public blockchain</a:t>
          </a:r>
        </a:p>
      </dsp:txBody>
      <dsp:txXfrm>
        <a:off x="427024" y="2133297"/>
        <a:ext cx="5747777" cy="266380"/>
      </dsp:txXfrm>
    </dsp:sp>
    <dsp:sp modelId="{F320F134-41DF-D647-AD97-95FE31AF480F}">
      <dsp:nvSpPr>
        <dsp:cNvPr id="0" name=""/>
        <dsp:cNvSpPr/>
      </dsp:nvSpPr>
      <dsp:spPr>
        <a:xfrm>
          <a:off x="0" y="3208338"/>
          <a:ext cx="8252282" cy="740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469" tIns="208280" rIns="640469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Increase confidence in integrity and durability of transaction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Harm latency </a:t>
          </a:r>
        </a:p>
      </dsp:txBody>
      <dsp:txXfrm>
        <a:off x="0" y="3208338"/>
        <a:ext cx="8252282" cy="740250"/>
      </dsp:txXfrm>
    </dsp:sp>
    <dsp:sp modelId="{E8247F8C-F6C2-0445-B7C9-82B7ABDA5582}">
      <dsp:nvSpPr>
        <dsp:cNvPr id="0" name=""/>
        <dsp:cNvSpPr/>
      </dsp:nvSpPr>
      <dsp:spPr>
        <a:xfrm>
          <a:off x="412614" y="3060738"/>
          <a:ext cx="5776597" cy="29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342" tIns="0" rIns="21834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Higher number of confirmation blocks</a:t>
          </a:r>
        </a:p>
      </dsp:txBody>
      <dsp:txXfrm>
        <a:off x="427024" y="3075148"/>
        <a:ext cx="5747777" cy="266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BC294-C17B-0F40-8C9F-D6ABD4C01C91}">
      <dsp:nvSpPr>
        <dsp:cNvPr id="0" name=""/>
        <dsp:cNvSpPr/>
      </dsp:nvSpPr>
      <dsp:spPr>
        <a:xfrm>
          <a:off x="3679" y="556283"/>
          <a:ext cx="2141858" cy="100759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Centralized monopolies</a:t>
          </a:r>
        </a:p>
      </dsp:txBody>
      <dsp:txXfrm>
        <a:off x="507478" y="556283"/>
        <a:ext cx="1134260" cy="1007598"/>
      </dsp:txXfrm>
    </dsp:sp>
    <dsp:sp modelId="{1C40B893-CFCD-4344-A59E-5D64F984D1E0}">
      <dsp:nvSpPr>
        <dsp:cNvPr id="0" name=""/>
        <dsp:cNvSpPr/>
      </dsp:nvSpPr>
      <dsp:spPr>
        <a:xfrm>
          <a:off x="1931352" y="556283"/>
          <a:ext cx="2141858" cy="100759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Central parties with competition between parties</a:t>
          </a:r>
        </a:p>
      </dsp:txBody>
      <dsp:txXfrm>
        <a:off x="2435151" y="556283"/>
        <a:ext cx="1134260" cy="1007598"/>
      </dsp:txXfrm>
    </dsp:sp>
    <dsp:sp modelId="{F9BE93FA-8BF1-F84E-88D2-6C315FC460DC}">
      <dsp:nvSpPr>
        <dsp:cNvPr id="0" name=""/>
        <dsp:cNvSpPr/>
      </dsp:nvSpPr>
      <dsp:spPr>
        <a:xfrm>
          <a:off x="3859024" y="556283"/>
          <a:ext cx="2141858" cy="100759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Services provided jointly by consortium</a:t>
          </a:r>
        </a:p>
      </dsp:txBody>
      <dsp:txXfrm>
        <a:off x="4362823" y="556283"/>
        <a:ext cx="1134260" cy="1007598"/>
      </dsp:txXfrm>
    </dsp:sp>
    <dsp:sp modelId="{D594D0A7-E0AC-734E-B088-404C264D7B4D}">
      <dsp:nvSpPr>
        <dsp:cNvPr id="0" name=""/>
        <dsp:cNvSpPr/>
      </dsp:nvSpPr>
      <dsp:spPr>
        <a:xfrm>
          <a:off x="5786697" y="556283"/>
          <a:ext cx="2141858" cy="100759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Fully open service provision in a peer-to-peer system</a:t>
          </a:r>
        </a:p>
      </dsp:txBody>
      <dsp:txXfrm>
        <a:off x="6290496" y="556283"/>
        <a:ext cx="1134260" cy="1007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DEC68-6527-E04D-9C07-BCED255EEBCF}">
      <dsp:nvSpPr>
        <dsp:cNvPr id="0" name=""/>
        <dsp:cNvSpPr/>
      </dsp:nvSpPr>
      <dsp:spPr>
        <a:xfrm rot="16200000">
          <a:off x="619124" y="-619124"/>
          <a:ext cx="996950" cy="2235200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interface</a:t>
          </a:r>
        </a:p>
      </dsp:txBody>
      <dsp:txXfrm rot="5400000">
        <a:off x="-1" y="1"/>
        <a:ext cx="2235200" cy="747712"/>
      </dsp:txXfrm>
    </dsp:sp>
    <dsp:sp modelId="{A9A19E27-D921-0B4A-B876-9CEEAB4DFFEA}">
      <dsp:nvSpPr>
        <dsp:cNvPr id="0" name=""/>
        <dsp:cNvSpPr/>
      </dsp:nvSpPr>
      <dsp:spPr>
        <a:xfrm>
          <a:off x="2235200" y="0"/>
          <a:ext cx="2235200" cy="996950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92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92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92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Cryptographic key management</a:t>
          </a:r>
        </a:p>
      </dsp:txBody>
      <dsp:txXfrm>
        <a:off x="2235200" y="0"/>
        <a:ext cx="2235200" cy="747712"/>
      </dsp:txXfrm>
    </dsp:sp>
    <dsp:sp modelId="{F2D08B4C-D9D7-A84A-9685-0AA8F70782F4}">
      <dsp:nvSpPr>
        <dsp:cNvPr id="0" name=""/>
        <dsp:cNvSpPr/>
      </dsp:nvSpPr>
      <dsp:spPr>
        <a:xfrm rot="10800000">
          <a:off x="0" y="996950"/>
          <a:ext cx="2235200" cy="996950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185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185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185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IoT integration</a:t>
          </a:r>
        </a:p>
      </dsp:txBody>
      <dsp:txXfrm rot="10800000">
        <a:off x="0" y="1246187"/>
        <a:ext cx="2235200" cy="747712"/>
      </dsp:txXfrm>
    </dsp:sp>
    <dsp:sp modelId="{A3CDF60A-51AC-4941-9400-C90E51FBEEA5}">
      <dsp:nvSpPr>
        <dsp:cNvPr id="0" name=""/>
        <dsp:cNvSpPr/>
      </dsp:nvSpPr>
      <dsp:spPr>
        <a:xfrm rot="5400000">
          <a:off x="2854325" y="377825"/>
          <a:ext cx="996950" cy="2235200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277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277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277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Communication with external systems</a:t>
          </a:r>
        </a:p>
      </dsp:txBody>
      <dsp:txXfrm rot="-5400000">
        <a:off x="2235199" y="1246187"/>
        <a:ext cx="2235200" cy="747712"/>
      </dsp:txXfrm>
    </dsp:sp>
    <dsp:sp modelId="{B1B7F4D4-9555-484A-8E2D-01F408D91A39}">
      <dsp:nvSpPr>
        <dsp:cNvPr id="0" name=""/>
        <dsp:cNvSpPr/>
      </dsp:nvSpPr>
      <dsp:spPr>
        <a:xfrm>
          <a:off x="1564640" y="747712"/>
          <a:ext cx="1341120" cy="498475"/>
        </a:xfrm>
        <a:prstGeom prst="roundRect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On-chain</a:t>
          </a:r>
        </a:p>
      </dsp:txBody>
      <dsp:txXfrm>
        <a:off x="1588974" y="772046"/>
        <a:ext cx="1292452" cy="449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BC77-116B-4DD9-9558-E808B2DB27E4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91E-843B-4E63-BBA0-060A7767A4C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16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52AD-A3AF-4587-90FE-72F445800AAE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9F81-DB2C-42C9-B6F6-C5F374D31F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896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Look at the design process again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After evaluating the suitability of using blockchain, the next step is to decentralize the trusted authority if there is any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For the deployment and operation of systems, there is a spectrum of options ranging from </a:t>
            </a:r>
            <a:r>
              <a:rPr lang="en-US" sz="1000" dirty="0" err="1"/>
              <a:t>centralised</a:t>
            </a:r>
            <a:r>
              <a:rPr lang="en-US" sz="1000" dirty="0"/>
              <a:t> monopolies, to central parties with a competition between parties, to services provided jointly by a consortia, through to fully open service provision in a public peer-to-peer system.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 It is possible that some components or functions are </a:t>
            </a:r>
            <a:r>
              <a:rPr lang="en-US" sz="1000" dirty="0" err="1"/>
              <a:t>decentralised</a:t>
            </a:r>
            <a:r>
              <a:rPr lang="en-US" sz="1000" dirty="0"/>
              <a:t> while others are </a:t>
            </a:r>
            <a:r>
              <a:rPr lang="en-US" sz="1000" dirty="0" err="1"/>
              <a:t>centralised</a:t>
            </a:r>
            <a:r>
              <a:rPr lang="en-US" sz="100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490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66" indent="-185766">
              <a:buFont typeface="Arial"/>
              <a:buChar char="•"/>
            </a:pPr>
            <a:r>
              <a:rPr lang="en-US" sz="1000" dirty="0"/>
              <a:t>Blockchains are usually combined with other components in a broader system.</a:t>
            </a:r>
          </a:p>
          <a:p>
            <a:pPr marL="185766" indent="-185766">
              <a:buFont typeface="Arial"/>
              <a:buChar char="•"/>
            </a:pPr>
            <a:r>
              <a:rPr lang="en-US" sz="1000" dirty="0"/>
              <a:t>Next step is to decide what is on and off blockchain depends on the characteristics of data and computation</a:t>
            </a:r>
          </a:p>
          <a:p>
            <a:pPr marL="185766" indent="-185766">
              <a:buFont typeface="Arial"/>
              <a:buChar char="•"/>
            </a:pPr>
            <a:endParaRPr lang="en-US" sz="1000" dirty="0"/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While blockchains provide some unique properties, the amount of computational power and data storage space available on a blockchain network remains limited.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the monetary cost of using public blockchains follows a different cost model than conventional software systems.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In regards to cost efficiency, performance, and flexibility, major design decisions in using a blockchain include choosing what data and computation should be placed on-chain and what should be kept off-chain. </a:t>
            </a:r>
          </a:p>
          <a:p>
            <a:pPr marL="185766" indent="-185766">
              <a:buFont typeface="Arial"/>
              <a:buChar char="•"/>
            </a:pPr>
            <a:r>
              <a:rPr lang="en-US" sz="1000" dirty="0"/>
              <a:t>Functionality such as user interfaces, cryptographic key management, IoT integration, and communications with other external systems is inherently off-chain. </a:t>
            </a:r>
          </a:p>
          <a:p>
            <a:pPr marL="185766" indent="-185766">
              <a:buFont typeface="Arial"/>
              <a:buChar char="•"/>
            </a:pPr>
            <a:r>
              <a:rPr lang="en-US" sz="1000" dirty="0"/>
              <a:t>Cost calculations can help to determine the resolution of design decisions for this issue.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490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on design decision regarding</a:t>
            </a:r>
            <a:r>
              <a:rPr lang="en-US" baseline="0" dirty="0"/>
              <a:t> on-chain and off-chain and their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76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applications of storing item data on blockchain are not just for integration with external data.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various uses for wholly on-chain auxiliary data, including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coloured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coins” which are a class of overlays on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represent and manage real world assets. </a:t>
            </a:r>
            <a:endParaRPr lang="en-US" dirty="0"/>
          </a:p>
          <a:p>
            <a:endParaRPr lang="en-US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blockchain, the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sz="9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introduced to add arbitrary data into a </a:t>
            </a:r>
            <a:r>
              <a:rPr lang="en-US" sz="9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9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Storing data on the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blockchain is slow and costly, and limited to 40 bytes. 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size of a transaction is limited by the maximum size of a block,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 practice transactions typically need to be smaller to be accepted due to the transaction load from other users. 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52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storage on blockchain follows a different cost model than conventional data storage.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076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of off-chain data storage concerns the interaction between the blockchain and the conventional data storage facilities.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Off-chain data storage can be through conventional enterprise IT systems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flexibility of using cloud to store data depends on the implementation.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cloud environment, data replication needs to be managed by the system or consumer. </a:t>
            </a:r>
            <a:endParaRPr lang="en-US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peer-to-peer data storage facilities are designed to be friendly to blockchain, such as IPFS and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Storj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a peer-to-peer data storage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data is replicated once a user accesses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097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Computation in a blockchain-based system can be performed on-chain (</a:t>
            </a:r>
            <a:r>
              <a:rPr lang="en-US" sz="1000" i="1" dirty="0"/>
              <a:t>e.g.</a:t>
            </a:r>
            <a:r>
              <a:rPr lang="en-US" sz="1000" dirty="0"/>
              <a:t>, through smart contracts) or off-chain. </a:t>
            </a:r>
          </a:p>
          <a:p>
            <a:pPr defTabSz="772787">
              <a:defRPr/>
            </a:pPr>
            <a:endParaRPr lang="en-US" sz="1000" dirty="0"/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Smart contracts are not processed until their invoking transactions are included in a new block.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Blocks impose an order on transactions, thus resolving non-determinism which might otherwise affect their execution results</a:t>
            </a:r>
          </a:p>
          <a:p>
            <a:pPr marL="185766" indent="-185766" defTabSz="772787">
              <a:buFont typeface="Arial"/>
              <a:buChar char="•"/>
              <a:defRPr/>
            </a:pPr>
            <a:endParaRPr lang="en-US" sz="1000" dirty="0"/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This facilitates building trust in the shared code among untrusting parties. </a:t>
            </a:r>
            <a:endParaRPr lang="en-US" dirty="0"/>
          </a:p>
          <a:p>
            <a:pPr defTabSz="772787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333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 between on-chain and off-chain not only depends on trade-offs among quality attributes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also on how information and computation is used by other components in the broader system.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supports systems where there is a requirement to know the individual human or system involved in transactions.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such as international payments have regulatory requirements to establish the identity of participants, as part of Anti-Money Laundering (AML) and Counter-Terrorism Financing (CTF) policies.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a purely technical perspective, real-world identities are not necessarily required.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on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transacting agents (which are not necessarily persons) are only cryptographically identified, pseudonymously.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international exchange of the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 currency can be performed without establishing real- world identity.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Nonetheless, AML/CTF requirements are not obviated by the use of a blockchain.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is critical here, and identity on blockchain is sometimes considered to be a key enabler for many financial services on blockchain.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identity information does not necessarily need to be stored on-chain, off-chain protocols might be used instead.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 and confidentiality can be a challenge when integrating identity information into a blockchain-based system.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333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The next step is to select and configure blockchain</a:t>
            </a:r>
          </a:p>
          <a:p>
            <a:pPr defTabSz="772787">
              <a:defRPr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490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The last step is deployment and operation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the choice of where to deploy the modules of the blockchain-based system is also important for the quality attributes of blockchain-based systems.</a:t>
            </a:r>
          </a:p>
          <a:p>
            <a:pPr defTabSz="772787">
              <a:defRPr/>
            </a:pPr>
            <a:endParaRPr lang="en-US" sz="1000" dirty="0"/>
          </a:p>
          <a:p>
            <a:pPr defTabSz="772787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49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discuss</a:t>
            </a:r>
            <a:r>
              <a:rPr lang="en-US" baseline="0" dirty="0"/>
              <a:t> an indicative model for the design of systems that might use blockchain technology.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specific design challenges related to the operation of blockchain-based systems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blockchain ledger is immutable by design, and so cannot be retrospectively updated to facilitate system modification.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blockchain-based systems that use smart contracts to regulate interactions between mutually-untrusting parties, trust is derived partly from the fact that the code cannot be changed easily.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inherently creates challenges for governance: the management of the evolution of blockchain-based systems.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in a multi-party system with no single owner, managing these changes is more like diplomacy than traditional risk management or conventional product management.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Lessons may be drawn from governance in open-source software, which face similar development challenges.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both public and private blockchain systems, key stake- holders include the users of the blockchain, software developers, miners or processing nodes in the blockchain ecosystem, and government regulators in related industries.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blockchain immutability may also simplify governance oversight to some degree.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contracts deployed on a blockchain will be resistant to tampering, and will continue to be individually available for execution while the whole blockchain operates normally.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factors should be taken into consideration when deciding to use blockchain as a component.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490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For a system that can potentially use blockchain, the first design choice is to decide whether to use a blockchain or conventional technologies.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We discuss this choice in section of suitability evaluation and give four examples.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Often in a blockchain-based system, some data is stored on the blockchain while other data is stored and communicated using conventional technologies, so another design choice is which data should be stored where.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When using a blockchain, there are subsidiary design choices including whether to use a private blockchain or a public blockchain, what consensus protocol is best, and what the block frequency should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67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142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Different</a:t>
            </a:r>
            <a:r>
              <a:rPr lang="en-US" baseline="0" dirty="0"/>
              <a:t> diagrams to describe system from different views.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 software architecture of a program or computing system is the structure or structures of the system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Comprise software elements, the externally visible properties of those elements, and the relationships among them.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Software</a:t>
            </a:r>
            <a:r>
              <a:rPr lang="en-US" baseline="0" dirty="0"/>
              <a:t> architecture is the earliest model of the whole software system created along the software lifecycle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>
                <a:solidFill>
                  <a:prstClr val="black"/>
                </a:solidFill>
              </a:rPr>
              <a:pPr/>
              <a:t>11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design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 from architecture perspective.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design is a creative process, which includes proposing and evaluating solutions to complex problems with many conflicting constraints.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 design of a software system after iterations is the result of many design choices about the selection, configuration, and integration of software, hardware, and communications components.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56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Two kind</a:t>
            </a:r>
            <a:r>
              <a:rPr lang="en-US" baseline="0" dirty="0"/>
              <a:t>s of requirements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FR: specify the behavior of system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NFR: specifies criteria that can be used to judge how well the system operates</a:t>
            </a:r>
            <a:endParaRPr lang="en-US" dirty="0"/>
          </a:p>
          <a:p>
            <a:r>
              <a:rPr lang="en-US" dirty="0"/>
              <a:t>With</a:t>
            </a:r>
            <a:r>
              <a:rPr lang="en-US" baseline="0" dirty="0"/>
              <a:t> a fixed budget and timeframe, there is tradeoffs between non functional properties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>
                <a:solidFill>
                  <a:prstClr val="black"/>
                </a:solidFill>
              </a:rPr>
              <a:pPr/>
              <a:t>13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6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discuss</a:t>
            </a:r>
            <a:r>
              <a:rPr lang="en-US" baseline="0" dirty="0"/>
              <a:t> an indicative model for the design of systems that might use blockchain technology.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7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available options discussed in Lecture 3are used to assist decision-making and to guide the system design at different stages of the design process.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enables a systematic comparison of the capabilities of different design options.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67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There are trade-offs between quality attributes in the design of blockchain-based systems.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Some decisions mainly affect scalability (like block size and frequency),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security (like consensus protocol),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cost efficiency (like type of blockchain) or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performance (like data structure).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Design decisions that improve the performance of one quality attribute for a system may harm the performance of other quality attributes. Some simple examples of this include: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6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72787">
              <a:defRPr/>
            </a:pPr>
            <a:r>
              <a:rPr lang="en-US" sz="1000" dirty="0"/>
              <a:t>For blockchains that use </a:t>
            </a:r>
            <a:r>
              <a:rPr lang="en-US" sz="1000" dirty="0" err="1"/>
              <a:t>Nakamoto</a:t>
            </a:r>
            <a:r>
              <a:rPr lang="en-US" sz="1000" dirty="0"/>
              <a:t> consensus such as </a:t>
            </a:r>
            <a:r>
              <a:rPr lang="en-US" sz="1000" dirty="0" err="1"/>
              <a:t>Bitcoin</a:t>
            </a:r>
            <a:r>
              <a:rPr lang="en-US" sz="1000" dirty="0"/>
              <a:t> or </a:t>
            </a:r>
            <a:r>
              <a:rPr lang="en-US" sz="1000" dirty="0" err="1"/>
              <a:t>Ethereum</a:t>
            </a:r>
            <a:r>
              <a:rPr lang="en-US" sz="1000" dirty="0"/>
              <a:t>,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waiting for a higher number of confirmation blocks may increase confidence in integrity and durability of transactions, </a:t>
            </a:r>
          </a:p>
          <a:p>
            <a:pPr marL="185766" indent="-185766" defTabSz="772787">
              <a:buFont typeface="Arial"/>
              <a:buChar char="•"/>
              <a:defRPr/>
            </a:pPr>
            <a:r>
              <a:rPr lang="en-US" sz="1000" dirty="0"/>
              <a:t>but will harm latency and thus may impact service availability. </a:t>
            </a:r>
            <a:endParaRPr lang="en-US" dirty="0"/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6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2357822"/>
            <a:ext cx="5063046" cy="1910434"/>
          </a:xfrm>
        </p:spPr>
        <p:txBody>
          <a:bodyPr anchor="t">
            <a:normAutofit/>
          </a:bodyPr>
          <a:lstStyle>
            <a:lvl1pPr algn="l">
              <a:defRPr sz="32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502034"/>
            <a:ext cx="8035200" cy="6597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4CE11F-8AFC-46C7-ADA1-33DFCEA3E511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92486F8-C720-4BE1-933E-699878A306A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5256000"/>
            <a:ext cx="80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1274533-273C-4384-9661-F2AACF1EC5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45" y="0"/>
            <a:ext cx="2782955" cy="3627438"/>
          </a:xfrm>
          <a:prstGeom prst="rect">
            <a:avLst/>
          </a:prstGeom>
        </p:spPr>
      </p:pic>
      <p:sp>
        <p:nvSpPr>
          <p:cNvPr id="12" name="Line 8">
            <a:extLst>
              <a:ext uri="{FF2B5EF4-FFF2-40B4-BE49-F238E27FC236}">
                <a16:creationId xmlns:a16="http://schemas.microsoft.com/office/drawing/2014/main" id="{E698EC1D-61F7-4462-BDF9-B30D251FEC41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5A93-2278-4E94-8AD7-E4FD0393935D}"/>
              </a:ext>
            </a:extLst>
          </p:cNvPr>
          <p:cNvSpPr txBox="1"/>
          <p:nvPr userDrawn="1"/>
        </p:nvSpPr>
        <p:spPr>
          <a:xfrm>
            <a:off x="648000" y="997349"/>
            <a:ext cx="5063046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dirty="0"/>
              <a:t>Software Architecture for Blockchain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31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684CF-A522-4762-81FE-7268A18C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D781-7D9E-4357-8E0B-277122AF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717040"/>
            <a:ext cx="7953081" cy="3480725"/>
          </a:xfrm>
        </p:spPr>
        <p:txBody>
          <a:bodyPr/>
          <a:lstStyle>
            <a:lvl1pPr>
              <a:lnSpc>
                <a:spcPct val="120000"/>
              </a:lnSpc>
              <a:defRPr sz="1500"/>
            </a:lvl1pPr>
            <a:lvl2pPr marL="301601" indent="-150800">
              <a:defRPr sz="1333"/>
            </a:lvl2pPr>
            <a:lvl3pPr marL="525156" indent="-150800">
              <a:defRPr/>
            </a:lvl3pPr>
            <a:lvl4pPr marL="748711" indent="-150800">
              <a:defRPr/>
            </a:lvl4pPr>
            <a:lvl5pPr marL="972266" indent="-14947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24C13-1A78-49C1-860A-6E5637FD4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720DBF5-7108-4484-85DA-7B6ADC23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1221794"/>
            <a:ext cx="7953081" cy="396052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de-DE" sz="1167" dirty="0">
                <a:solidFill>
                  <a:srgbClr val="000000"/>
                </a:solidFill>
              </a:rPr>
              <a:t>Untertitel</a:t>
            </a:r>
            <a:endParaRPr lang="en-US" dirty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96D6B03C-1C71-47B2-9F08-06EEB1677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8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1" y="1272399"/>
            <a:ext cx="7911799" cy="3695843"/>
          </a:xfrm>
        </p:spPr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9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FE5B1-857A-4F74-BC93-2B434C34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64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6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82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EC2145B-8A2C-4935-B990-5B13C5481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F3C626-AD4A-44A8-925F-B70E6B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8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12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004F5C3-4454-4773-BD71-9D32B253AC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51E7C4-C652-42D2-8105-275060E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61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669" y="2532263"/>
            <a:ext cx="5052378" cy="14860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72F628-EE80-4E51-B88E-558820590E23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3EDBF35F-9A23-45C4-A334-ECDC5ACAE03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56466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50F91F7-3962-47B6-A740-54D17721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2470-86A5-4195-80DB-B5C3FDDF80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A145DF43-3AFB-4B08-8277-9F0BD598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26B2-D786-49F1-B99A-EF1C103B31C0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8" name="Foliennummernplatzhalter 11">
            <a:extLst>
              <a:ext uri="{FF2B5EF4-FFF2-40B4-BE49-F238E27FC236}">
                <a16:creationId xmlns:a16="http://schemas.microsoft.com/office/drawing/2014/main" id="{049CFC74-99D6-4F22-8542-E70D329B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2EB0-E6BF-41F8-B6E1-CFC97764D9CE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0" name="Foliennummernplatzhalter 11">
            <a:extLst>
              <a:ext uri="{FF2B5EF4-FFF2-40B4-BE49-F238E27FC236}">
                <a16:creationId xmlns:a16="http://schemas.microsoft.com/office/drawing/2014/main" id="{B1AE8EB4-0F6C-41D4-B998-3226084E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AA5-3BFD-4C96-B21F-6F845E82C84D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6" name="Foliennummernplatzhalter 11">
            <a:extLst>
              <a:ext uri="{FF2B5EF4-FFF2-40B4-BE49-F238E27FC236}">
                <a16:creationId xmlns:a16="http://schemas.microsoft.com/office/drawing/2014/main" id="{7248DA4B-7E4B-4F1F-B682-7B8AA7DA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5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FFE0-C8CD-42A1-8DD9-C76BA052DCA5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5" name="Foliennummernplatzhalter 11">
            <a:extLst>
              <a:ext uri="{FF2B5EF4-FFF2-40B4-BE49-F238E27FC236}">
                <a16:creationId xmlns:a16="http://schemas.microsoft.com/office/drawing/2014/main" id="{7EB115A6-CF30-4E9B-B360-6C0095A0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AU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600" y="5368968"/>
            <a:ext cx="2057400" cy="224836"/>
          </a:xfrm>
          <a:prstGeom prst="rect">
            <a:avLst/>
          </a:prstGeom>
        </p:spPr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52F682-67C7-4415-819A-A96065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4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00" y="287999"/>
            <a:ext cx="79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295999"/>
            <a:ext cx="7920000" cy="384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00" y="5368406"/>
            <a:ext cx="20574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DB04BBE-FDA9-44A1-8AD3-8FE5383857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68406"/>
            <a:ext cx="30861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de-DE"/>
              <a:t> </a:t>
            </a:r>
            <a:endParaRPr lang="de-DE" alt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384E0D-9AC9-41DC-849D-1CC5736F586D}"/>
              </a:ext>
            </a:extLst>
          </p:cNvPr>
          <p:cNvSpPr/>
          <p:nvPr userDrawn="1"/>
        </p:nvSpPr>
        <p:spPr bwMode="auto">
          <a:xfrm>
            <a:off x="0" y="288000"/>
            <a:ext cx="594000" cy="792085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DD4F84-4026-4CAF-BBF5-957748266100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48000" y="1080000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C204FF9-462A-4CC2-8819-8E1D4A5FE63F}"/>
              </a:ext>
            </a:extLst>
          </p:cNvPr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648000" y="5255446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581D833-1798-4FBC-87E5-53CEAD64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sei.cmu.edu/asset_files/TechnicalReport/2000_005_001_13706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sei.cmu.edu/asset_files/TechnicalReport/2000_005_001_13706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9.em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9.emf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Design Process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F143F9-A66C-4DCD-90BD-E3EB2CEDC62C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8000" y="1241266"/>
            <a:ext cx="4983214" cy="4049871"/>
          </a:xfrm>
        </p:spPr>
        <p:txBody>
          <a:bodyPr>
            <a:normAutofit fontScale="92500"/>
          </a:bodyPr>
          <a:lstStyle/>
          <a:p>
            <a:r>
              <a:rPr lang="en-US" altLang="en-US" b="1" dirty="0"/>
              <a:t>Logical</a:t>
            </a:r>
            <a:r>
              <a:rPr lang="en-US" altLang="en-US" dirty="0"/>
              <a:t>: architecturally-significant elements and the relationships between them. </a:t>
            </a:r>
          </a:p>
          <a:p>
            <a:r>
              <a:rPr lang="en-US" altLang="en-US" b="1" dirty="0"/>
              <a:t>Process</a:t>
            </a:r>
            <a:r>
              <a:rPr lang="en-US" altLang="en-US" dirty="0"/>
              <a:t>: concurrency and communications elements</a:t>
            </a:r>
          </a:p>
          <a:p>
            <a:r>
              <a:rPr lang="en-US" altLang="en-US" b="1" dirty="0"/>
              <a:t>Physical</a:t>
            </a:r>
            <a:r>
              <a:rPr lang="en-US" altLang="en-US" dirty="0"/>
              <a:t>: how the major processes and components are mapped to applications hardware</a:t>
            </a:r>
          </a:p>
          <a:p>
            <a:r>
              <a:rPr lang="en-US" altLang="en-US" b="1" dirty="0"/>
              <a:t>Development</a:t>
            </a:r>
            <a:r>
              <a:rPr lang="en-US" altLang="en-US" dirty="0"/>
              <a:t>: internal organization of the software components as held in e.g. a configuration management tool</a:t>
            </a:r>
          </a:p>
          <a:p>
            <a:r>
              <a:rPr lang="en-US" altLang="en-US" b="1" dirty="0"/>
              <a:t>Use cases</a:t>
            </a:r>
            <a:r>
              <a:rPr lang="en-US" altLang="en-US" dirty="0"/>
              <a:t>: requirements for the architecture; related to more than one particular view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Krutchen’s 4+1 View Model</a:t>
            </a:r>
            <a:endParaRPr lang="en-AU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61FDCE-072D-4A31-923C-8C2CB28B04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88" y="1517571"/>
            <a:ext cx="3333750" cy="28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7-07-19 at 15.14.09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78" y="1098686"/>
            <a:ext cx="3314851" cy="3120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Viewpoints and Views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FA3A21-E740-43AE-9EFC-72FFA0DDCF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12428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7" name="Picture 16" descr="Screen Shot 2017-07-19 at 15.13.34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8104" y="2138801"/>
            <a:ext cx="2902832" cy="2587502"/>
          </a:xfrm>
          <a:prstGeom prst="rect">
            <a:avLst/>
          </a:prstGeom>
        </p:spPr>
      </p:pic>
      <p:pic>
        <p:nvPicPr>
          <p:cNvPr id="19" name="Picture 18" descr="Screen Shot 2017-07-19 at 15.14.54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5694" y="1178695"/>
            <a:ext cx="3058307" cy="29233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75856" y="1738757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UML </a:t>
            </a:r>
            <a:r>
              <a:rPr lang="en-US" sz="1600" dirty="0" err="1">
                <a:solidFill>
                  <a:prstClr val="black"/>
                </a:solidFill>
              </a:rPr>
              <a:t>Statechart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219033"/>
            <a:ext cx="327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UML Use Case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168" y="4059015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UML Composite Structure</a:t>
            </a:r>
          </a:p>
        </p:txBody>
      </p:sp>
    </p:spTree>
    <p:extLst>
      <p:ext uri="{BB962C8B-B14F-4D97-AF65-F5344CB8AC3E}">
        <p14:creationId xmlns:p14="http://schemas.microsoft.com/office/powerpoint/2010/main" val="281105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ideabu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11" y="4086792"/>
            <a:ext cx="674992" cy="767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Process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9505A8-E497-41A7-AC09-47B5000F4F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12</a:t>
            </a:fld>
            <a:endParaRPr lang="en-US"/>
          </a:p>
        </p:txBody>
      </p:sp>
      <p:pic>
        <p:nvPicPr>
          <p:cNvPr id="18" name="Picture 17" descr="Screen Shot 2017-07-19 at 15.14.09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99" y="1274367"/>
            <a:ext cx="1243521" cy="1160466"/>
          </a:xfrm>
          <a:prstGeom prst="rect">
            <a:avLst/>
          </a:prstGeom>
        </p:spPr>
      </p:pic>
      <p:pic>
        <p:nvPicPr>
          <p:cNvPr id="17" name="Picture 16" descr="Screen Shot 2017-07-19 at 15.13.34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40" y="1632189"/>
            <a:ext cx="1052789" cy="930338"/>
          </a:xfrm>
          <a:prstGeom prst="rect">
            <a:avLst/>
          </a:prstGeom>
        </p:spPr>
      </p:pic>
      <p:pic>
        <p:nvPicPr>
          <p:cNvPr id="19" name="Picture 18" descr="Screen Shot 2017-07-19 at 15.14.5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16"/>
          <a:stretch/>
        </p:blipFill>
        <p:spPr>
          <a:xfrm>
            <a:off x="4945016" y="1345932"/>
            <a:ext cx="1039488" cy="98504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51815" y="2848783"/>
            <a:ext cx="1494263" cy="9303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Architecture  Design</a:t>
            </a:r>
          </a:p>
        </p:txBody>
      </p:sp>
      <p:cxnSp>
        <p:nvCxnSpPr>
          <p:cNvPr id="10" name="Straight Arrow Connector 9"/>
          <p:cNvCxnSpPr>
            <a:cxnSpLocks/>
            <a:stCxn id="3" idx="3"/>
            <a:endCxn id="14" idx="1"/>
          </p:cNvCxnSpPr>
          <p:nvPr/>
        </p:nvCxnSpPr>
        <p:spPr>
          <a:xfrm>
            <a:off x="1674808" y="2550746"/>
            <a:ext cx="1377007" cy="763206"/>
          </a:xfrm>
          <a:prstGeom prst="straightConnector1">
            <a:avLst/>
          </a:prstGeom>
          <a:ln w="28575"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00854" y="2848783"/>
            <a:ext cx="1494263" cy="9303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and Decision Making</a:t>
            </a:r>
          </a:p>
        </p:txBody>
      </p:sp>
      <p:cxnSp>
        <p:nvCxnSpPr>
          <p:cNvPr id="24" name="Straight Arrow Connector 23"/>
          <p:cNvCxnSpPr>
            <a:stCxn id="14" idx="3"/>
            <a:endCxn id="23" idx="1"/>
          </p:cNvCxnSpPr>
          <p:nvPr/>
        </p:nvCxnSpPr>
        <p:spPr>
          <a:xfrm>
            <a:off x="4546078" y="3313952"/>
            <a:ext cx="454776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37335" y="2490962"/>
            <a:ext cx="930497" cy="275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Traceability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18232" y="4065379"/>
            <a:ext cx="974520" cy="2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Refine</a:t>
            </a:r>
          </a:p>
        </p:txBody>
      </p:sp>
      <p:pic>
        <p:nvPicPr>
          <p:cNvPr id="3" name="Picture 2" descr="checklis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44" y="2293502"/>
            <a:ext cx="467064" cy="5144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0224" y="2779171"/>
            <a:ext cx="122506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Requirements </a:t>
            </a:r>
          </a:p>
        </p:txBody>
      </p:sp>
      <p:pic>
        <p:nvPicPr>
          <p:cNvPr id="11" name="Picture 10" descr="puzzl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1091">
            <a:off x="1207017" y="3311233"/>
            <a:ext cx="509886" cy="5616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11896" y="3752565"/>
            <a:ext cx="1364327" cy="46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Architectural constraints </a:t>
            </a:r>
          </a:p>
        </p:txBody>
      </p:sp>
      <p:cxnSp>
        <p:nvCxnSpPr>
          <p:cNvPr id="27" name="Straight Arrow Connector 26"/>
          <p:cNvCxnSpPr>
            <a:cxnSpLocks/>
            <a:stCxn id="11" idx="3"/>
          </p:cNvCxnSpPr>
          <p:nvPr/>
        </p:nvCxnSpPr>
        <p:spPr>
          <a:xfrm flipV="1">
            <a:off x="1665518" y="3446463"/>
            <a:ext cx="1386297" cy="299091"/>
          </a:xfrm>
          <a:prstGeom prst="straightConnector1">
            <a:avLst/>
          </a:prstGeom>
          <a:ln w="28575"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33240" y="4735633"/>
            <a:ext cx="720775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Ideas</a:t>
            </a:r>
          </a:p>
        </p:txBody>
      </p:sp>
      <p:cxnSp>
        <p:nvCxnSpPr>
          <p:cNvPr id="33" name="Straight Arrow Connector 32"/>
          <p:cNvCxnSpPr>
            <a:cxnSpLocks/>
            <a:stCxn id="21" idx="3"/>
          </p:cNvCxnSpPr>
          <p:nvPr/>
        </p:nvCxnSpPr>
        <p:spPr>
          <a:xfrm flipV="1">
            <a:off x="2245403" y="3624263"/>
            <a:ext cx="806412" cy="846068"/>
          </a:xfrm>
          <a:prstGeom prst="straightConnector1">
            <a:avLst/>
          </a:prstGeom>
          <a:ln w="28575"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7" idx="2"/>
          </p:cNvCxnSpPr>
          <p:nvPr/>
        </p:nvCxnSpPr>
        <p:spPr>
          <a:xfrm flipV="1">
            <a:off x="4740982" y="2562526"/>
            <a:ext cx="275652" cy="715644"/>
          </a:xfrm>
          <a:prstGeom prst="straightConnector1">
            <a:avLst/>
          </a:prstGeom>
          <a:ln w="28575"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014861" y="2848783"/>
            <a:ext cx="1591257" cy="9303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cxnSp>
        <p:nvCxnSpPr>
          <p:cNvPr id="65" name="Straight Arrow Connector 64"/>
          <p:cNvCxnSpPr>
            <a:stCxn id="23" idx="3"/>
            <a:endCxn id="64" idx="1"/>
          </p:cNvCxnSpPr>
          <p:nvPr/>
        </p:nvCxnSpPr>
        <p:spPr>
          <a:xfrm>
            <a:off x="6495117" y="3313952"/>
            <a:ext cx="519744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3" idx="2"/>
            <a:endCxn id="14" idx="2"/>
          </p:cNvCxnSpPr>
          <p:nvPr/>
        </p:nvCxnSpPr>
        <p:spPr>
          <a:xfrm rot="5400000">
            <a:off x="4772885" y="2804602"/>
            <a:ext cx="12622" cy="1949039"/>
          </a:xfrm>
          <a:prstGeom prst="bentConnector3">
            <a:avLst>
              <a:gd name="adj1" fmla="val 5320000"/>
            </a:avLst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pinkpuzz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914">
            <a:off x="5503562" y="4512286"/>
            <a:ext cx="492150" cy="542120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>
            <a:off x="4902944" y="4460092"/>
            <a:ext cx="637093" cy="535624"/>
          </a:xfrm>
          <a:prstGeom prst="straightConnector1">
            <a:avLst/>
          </a:prstGeom>
          <a:ln w="28575"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greenpuzzl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67" y="4566330"/>
            <a:ext cx="519744" cy="572515"/>
          </a:xfrm>
          <a:prstGeom prst="rect">
            <a:avLst/>
          </a:prstGeom>
        </p:spPr>
      </p:pic>
      <p:pic>
        <p:nvPicPr>
          <p:cNvPr id="6" name="Grafik 5" descr="Münzen">
            <a:extLst>
              <a:ext uri="{FF2B5EF4-FFF2-40B4-BE49-F238E27FC236}">
                <a16:creationId xmlns:a16="http://schemas.microsoft.com/office/drawing/2014/main" id="{8236D1B6-B6E0-4144-8FA4-8824226DCE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0018" y="1086610"/>
            <a:ext cx="570440" cy="570440"/>
          </a:xfrm>
          <a:prstGeom prst="rect">
            <a:avLst/>
          </a:prstGeom>
        </p:spPr>
      </p:pic>
      <p:pic>
        <p:nvPicPr>
          <p:cNvPr id="9" name="Grafik 8" descr="Dollar">
            <a:extLst>
              <a:ext uri="{FF2B5EF4-FFF2-40B4-BE49-F238E27FC236}">
                <a16:creationId xmlns:a16="http://schemas.microsoft.com/office/drawing/2014/main" id="{A6770B85-30CB-4E2C-AA2C-03493FF1D2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1114" y="1423736"/>
            <a:ext cx="415407" cy="415407"/>
          </a:xfrm>
          <a:prstGeom prst="rect">
            <a:avLst/>
          </a:prstGeom>
        </p:spPr>
      </p:pic>
      <p:pic>
        <p:nvPicPr>
          <p:cNvPr id="13" name="Grafik 12" descr="Bitcoin">
            <a:extLst>
              <a:ext uri="{FF2B5EF4-FFF2-40B4-BE49-F238E27FC236}">
                <a16:creationId xmlns:a16="http://schemas.microsoft.com/office/drawing/2014/main" id="{22C5CA2F-635A-4DB4-8AEE-9A1F1B3928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8923" y="1445469"/>
            <a:ext cx="466183" cy="466183"/>
          </a:xfrm>
          <a:prstGeom prst="rect">
            <a:avLst/>
          </a:prstGeom>
        </p:spPr>
      </p:pic>
      <p:pic>
        <p:nvPicPr>
          <p:cNvPr id="16" name="Grafik 15" descr="Euro">
            <a:extLst>
              <a:ext uri="{FF2B5EF4-FFF2-40B4-BE49-F238E27FC236}">
                <a16:creationId xmlns:a16="http://schemas.microsoft.com/office/drawing/2014/main" id="{9DF03002-1A6D-42CE-97FB-4B4C136BD5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42721" y="1678561"/>
            <a:ext cx="379558" cy="379558"/>
          </a:xfrm>
          <a:prstGeom prst="rect">
            <a:avLst/>
          </a:prstGeom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BADE54AE-F24D-4ED0-AFC3-A1C935012174}"/>
              </a:ext>
            </a:extLst>
          </p:cNvPr>
          <p:cNvSpPr txBox="1"/>
          <p:nvPr/>
        </p:nvSpPr>
        <p:spPr>
          <a:xfrm>
            <a:off x="993014" y="1294858"/>
            <a:ext cx="811112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goals</a:t>
            </a:r>
          </a:p>
        </p:txBody>
      </p:sp>
      <p:cxnSp>
        <p:nvCxnSpPr>
          <p:cNvPr id="51" name="Straight Arrow Connector 9">
            <a:extLst>
              <a:ext uri="{FF2B5EF4-FFF2-40B4-BE49-F238E27FC236}">
                <a16:creationId xmlns:a16="http://schemas.microsoft.com/office/drawing/2014/main" id="{7499756F-F2D7-4814-927B-0CBBD97B75F9}"/>
              </a:ext>
            </a:extLst>
          </p:cNvPr>
          <p:cNvCxnSpPr>
            <a:cxnSpLocks/>
            <a:stCxn id="45" idx="1"/>
            <a:endCxn id="48" idx="1"/>
          </p:cNvCxnSpPr>
          <p:nvPr/>
        </p:nvCxnSpPr>
        <p:spPr>
          <a:xfrm rot="10800000" flipV="1">
            <a:off x="751140" y="1557110"/>
            <a:ext cx="241874" cy="2029858"/>
          </a:xfrm>
          <a:prstGeom prst="bentConnector3">
            <a:avLst>
              <a:gd name="adj1" fmla="val 199644"/>
            </a:avLst>
          </a:prstGeom>
          <a:ln w="28575"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eschweifte Klammer links 47">
            <a:extLst>
              <a:ext uri="{FF2B5EF4-FFF2-40B4-BE49-F238E27FC236}">
                <a16:creationId xmlns:a16="http://schemas.microsoft.com/office/drawing/2014/main" id="{40544EF6-0F8E-4EA4-9AE8-A6632465C3E5}"/>
              </a:ext>
            </a:extLst>
          </p:cNvPr>
          <p:cNvSpPr/>
          <p:nvPr/>
        </p:nvSpPr>
        <p:spPr>
          <a:xfrm>
            <a:off x="751140" y="2178220"/>
            <a:ext cx="161517" cy="28174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4E0877D0-F9A3-407C-A08A-B760CD81EBDB}"/>
              </a:ext>
            </a:extLst>
          </p:cNvPr>
          <p:cNvSpPr/>
          <p:nvPr/>
        </p:nvSpPr>
        <p:spPr>
          <a:xfrm>
            <a:off x="6525185" y="1166851"/>
            <a:ext cx="2080933" cy="930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common method is to create multiple designs and perform comparative evaluation.</a:t>
            </a:r>
          </a:p>
        </p:txBody>
      </p:sp>
    </p:spTree>
    <p:extLst>
      <p:ext uri="{BB962C8B-B14F-4D97-AF65-F5344CB8AC3E}">
        <p14:creationId xmlns:p14="http://schemas.microsoft.com/office/powerpoint/2010/main" val="40417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08689"/>
            <a:ext cx="7920000" cy="648000"/>
          </a:xfrm>
        </p:spPr>
        <p:txBody>
          <a:bodyPr>
            <a:noAutofit/>
          </a:bodyPr>
          <a:lstStyle/>
          <a:p>
            <a:r>
              <a:rPr lang="en-AU" sz="2800" dirty="0"/>
              <a:t>Recap: Non-Functional Properties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Requirements: what needs should your system fulfil?</a:t>
            </a:r>
          </a:p>
          <a:p>
            <a:r>
              <a:rPr lang="en-AU" dirty="0"/>
              <a:t>Properties: what are the characteristics of your system?</a:t>
            </a:r>
          </a:p>
          <a:p>
            <a:endParaRPr lang="en-AU" dirty="0"/>
          </a:p>
          <a:p>
            <a:r>
              <a:rPr lang="en-AU" dirty="0"/>
              <a:t>There are two kinds of requirements:</a:t>
            </a:r>
          </a:p>
          <a:p>
            <a:pPr marL="673200" lvl="1" indent="-457200">
              <a:buFont typeface="+mj-lt"/>
              <a:buAutoNum type="arabicPeriod"/>
            </a:pPr>
            <a:r>
              <a:rPr lang="en-AU" u="sng" dirty="0"/>
              <a:t>Functional</a:t>
            </a:r>
            <a:r>
              <a:rPr lang="en-AU" dirty="0"/>
              <a:t> Requirements (i.e. what are the inputs and outputs)</a:t>
            </a:r>
          </a:p>
          <a:p>
            <a:pPr marL="673200" lvl="1" indent="-457200">
              <a:buFont typeface="+mj-lt"/>
              <a:buAutoNum type="arabicPeriod"/>
            </a:pPr>
            <a:r>
              <a:rPr lang="en-AU" u="sng" dirty="0"/>
              <a:t>Non-Functional</a:t>
            </a:r>
            <a:r>
              <a:rPr lang="en-AU" dirty="0"/>
              <a:t> Requirements (a.k.a. </a:t>
            </a:r>
            <a:r>
              <a:rPr lang="en-AU" i="1" dirty="0"/>
              <a:t>Qualities</a:t>
            </a:r>
            <a:r>
              <a:rPr lang="en-AU" dirty="0"/>
              <a:t>, or </a:t>
            </a:r>
            <a:r>
              <a:rPr lang="en-AU" i="1" dirty="0"/>
              <a:t>-</a:t>
            </a:r>
            <a:r>
              <a:rPr lang="en-AU" i="1" dirty="0" err="1"/>
              <a:t>illities</a:t>
            </a:r>
            <a:r>
              <a:rPr lang="en-AU" dirty="0"/>
              <a:t>)</a:t>
            </a:r>
          </a:p>
          <a:p>
            <a:pPr lvl="2"/>
            <a:r>
              <a:rPr lang="en-AU" dirty="0"/>
              <a:t>e.g. “Performance” (latency, throughput, … )</a:t>
            </a:r>
          </a:p>
          <a:p>
            <a:pPr lvl="2"/>
            <a:r>
              <a:rPr lang="en-AU" dirty="0"/>
              <a:t>e.g. “Security” (confidentiality, integrity, availability, privacy, …)</a:t>
            </a:r>
          </a:p>
          <a:p>
            <a:pPr lvl="2"/>
            <a:r>
              <a:rPr lang="en-AU" dirty="0"/>
              <a:t>e.g. Usability, Reliability, Modifiability, …</a:t>
            </a:r>
          </a:p>
          <a:p>
            <a:pPr lvl="2"/>
            <a:r>
              <a:rPr lang="en-AU" dirty="0"/>
              <a:t>Cost</a:t>
            </a:r>
          </a:p>
          <a:p>
            <a:pPr lvl="2"/>
            <a:r>
              <a:rPr lang="en-AU" dirty="0"/>
              <a:t>Technical and business constraints</a:t>
            </a:r>
          </a:p>
          <a:p>
            <a:pPr lvl="2"/>
            <a:endParaRPr lang="en-AU" dirty="0"/>
          </a:p>
          <a:p>
            <a:pPr lvl="2"/>
            <a:endParaRPr lang="en-AU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5C228F-6194-44F1-ADA9-CA67BC5FE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33822"/>
            <a:ext cx="6631640" cy="648000"/>
          </a:xfrm>
        </p:spPr>
        <p:txBody>
          <a:bodyPr>
            <a:noAutofit/>
          </a:bodyPr>
          <a:lstStyle/>
          <a:p>
            <a:r>
              <a:rPr lang="en-AU" sz="2800" dirty="0"/>
              <a:t>Recap – Simplified View:</a:t>
            </a:r>
            <a:br>
              <a:rPr lang="en-AU" sz="2800" dirty="0"/>
            </a:br>
            <a:r>
              <a:rPr lang="en-AU" sz="2800" dirty="0"/>
              <a:t>Non-Functional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333" dirty="0"/>
              <a:t>Compared to conventional database &amp; script engines, blockchains have:</a:t>
            </a:r>
          </a:p>
          <a:p>
            <a:pPr marL="359986" lvl="2" indent="0">
              <a:buNone/>
            </a:pPr>
            <a:r>
              <a:rPr lang="en-AU" sz="2000" dirty="0"/>
              <a:t>(-) Confidentiality, Privacy</a:t>
            </a:r>
          </a:p>
          <a:p>
            <a:pPr marL="359986" lvl="2" indent="0">
              <a:buNone/>
            </a:pPr>
            <a:r>
              <a:rPr lang="en-AU" sz="2000" dirty="0"/>
              <a:t>(+) Integrity, Non-repudiation</a:t>
            </a:r>
          </a:p>
          <a:p>
            <a:pPr marL="359986" lvl="2" indent="0">
              <a:buNone/>
            </a:pPr>
            <a:r>
              <a:rPr lang="en-AU" sz="2000" dirty="0"/>
              <a:t>(+ read/ - write) Availability</a:t>
            </a:r>
          </a:p>
          <a:p>
            <a:pPr marL="359986" lvl="2" indent="0">
              <a:buNone/>
            </a:pPr>
            <a:r>
              <a:rPr lang="en-AU" sz="2000" dirty="0"/>
              <a:t>(-) Modifiability</a:t>
            </a:r>
          </a:p>
          <a:p>
            <a:pPr marL="359986" lvl="2" indent="0">
              <a:buNone/>
            </a:pPr>
            <a:r>
              <a:rPr lang="en-AU" sz="2000" dirty="0"/>
              <a:t>(-) Throughput / Scalability / Big Data</a:t>
            </a:r>
          </a:p>
          <a:p>
            <a:pPr marL="359986" lvl="2" indent="0">
              <a:buNone/>
            </a:pPr>
            <a:r>
              <a:rPr lang="en-AU" sz="2000" dirty="0"/>
              <a:t>(+ read/ - write) Latency</a:t>
            </a:r>
          </a:p>
          <a:p>
            <a:pPr marL="0" indent="0">
              <a:buNone/>
            </a:pPr>
            <a:endParaRPr lang="en-AU" sz="1667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8C4D6B-4AF9-4888-B637-D39C221FE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 Analysis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Analysis is one of the important uses of models</a:t>
            </a:r>
          </a:p>
          <a:p>
            <a:pPr lvl="1"/>
            <a:endParaRPr lang="en-AU" dirty="0"/>
          </a:p>
          <a:p>
            <a:r>
              <a:rPr lang="en-AU" dirty="0"/>
              <a:t>e.g. does this design support service availability?</a:t>
            </a:r>
          </a:p>
          <a:p>
            <a:pPr lvl="1"/>
            <a:r>
              <a:rPr lang="en-AU" dirty="0"/>
              <a:t>(Quantitative) fault-tree statistical analysis</a:t>
            </a:r>
          </a:p>
          <a:p>
            <a:pPr lvl="1"/>
            <a:r>
              <a:rPr lang="en-AU" dirty="0"/>
              <a:t>(Qualitative) failure scenarios</a:t>
            </a:r>
          </a:p>
          <a:p>
            <a:pPr lvl="1"/>
            <a:endParaRPr lang="en-AU" dirty="0"/>
          </a:p>
          <a:p>
            <a:r>
              <a:rPr lang="en-AU" dirty="0"/>
              <a:t>e.g. What is the transaction latency in this design?</a:t>
            </a:r>
          </a:p>
          <a:p>
            <a:pPr lvl="1"/>
            <a:r>
              <a:rPr lang="en-AU" dirty="0"/>
              <a:t>(Quantitative) Simulation-based prediction of latency distributions</a:t>
            </a:r>
          </a:p>
          <a:p>
            <a:pPr lvl="1"/>
            <a:r>
              <a:rPr lang="en-AU" dirty="0"/>
              <a:t>(Quantitative) Formula-based calculation of average latency</a:t>
            </a:r>
          </a:p>
          <a:p>
            <a:pPr lvl="1"/>
            <a:endParaRPr lang="en-AU" dirty="0"/>
          </a:p>
          <a:p>
            <a:r>
              <a:rPr lang="en-AU" dirty="0"/>
              <a:t>e.g. Will this design ensure confidentiality?</a:t>
            </a:r>
          </a:p>
          <a:p>
            <a:r>
              <a:rPr lang="en-AU" dirty="0"/>
              <a:t>e.g. Is this design easily modifiable?</a:t>
            </a:r>
          </a:p>
          <a:p>
            <a:endParaRPr lang="en-AU" dirty="0"/>
          </a:p>
          <a:p>
            <a:r>
              <a:rPr lang="en-AU" dirty="0"/>
              <a:t>Different kinds of models allow different kinds of analyses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2FBAA5-E3E2-4E9C-84D4-728882271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Trade-offs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Often, improving one quality will hurt another one</a:t>
            </a:r>
          </a:p>
          <a:p>
            <a:pPr lvl="1"/>
            <a:r>
              <a:rPr lang="en-AU" dirty="0"/>
              <a:t>e.g. Use a bigger server</a:t>
            </a:r>
          </a:p>
          <a:p>
            <a:pPr lvl="2"/>
            <a:r>
              <a:rPr lang="en-AU" dirty="0"/>
              <a:t>faster, but more expensive</a:t>
            </a:r>
          </a:p>
          <a:p>
            <a:pPr lvl="1"/>
            <a:r>
              <a:rPr lang="en-AU" dirty="0"/>
              <a:t>e.g. Use redundant servers</a:t>
            </a:r>
          </a:p>
          <a:p>
            <a:pPr lvl="2"/>
            <a:r>
              <a:rPr lang="en-AU" dirty="0"/>
              <a:t>better availability (hot fail-over)? Or better performance (load balancing)?  Worse write latency? More expensive</a:t>
            </a:r>
          </a:p>
          <a:p>
            <a:r>
              <a:rPr lang="en-AU" dirty="0"/>
              <a:t>What are the trade-offs?  How should you choose?</a:t>
            </a:r>
          </a:p>
          <a:p>
            <a:pPr lvl="1"/>
            <a:endParaRPr lang="en-AU" dirty="0"/>
          </a:p>
          <a:p>
            <a:r>
              <a:rPr lang="en-AU" dirty="0"/>
              <a:t>Specific methods exist to help</a:t>
            </a:r>
          </a:p>
          <a:p>
            <a:pPr lvl="1"/>
            <a:r>
              <a:rPr lang="en-AU" dirty="0"/>
              <a:t>ATAM: Architecture Trade-off Analysis Method</a:t>
            </a:r>
          </a:p>
          <a:p>
            <a:pPr lvl="1"/>
            <a:r>
              <a:rPr lang="en-AU" dirty="0"/>
              <a:t>Multi-criteria decision-making methods</a:t>
            </a:r>
          </a:p>
          <a:p>
            <a:r>
              <a:rPr lang="en-AU" dirty="0"/>
              <a:t>Goal: determine if </a:t>
            </a:r>
            <a:r>
              <a:rPr lang="en-US" dirty="0"/>
              <a:t>the architecture can achieve the NFRs </a:t>
            </a:r>
            <a:r>
              <a:rPr lang="en-US" i="1" dirty="0"/>
              <a:t>before</a:t>
            </a:r>
            <a:r>
              <a:rPr lang="en-US" dirty="0"/>
              <a:t> developing a system (which is typically a big investment)</a:t>
            </a:r>
            <a:endParaRPr lang="en-AU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1C4E75-A4D9-459D-88AE-184BB0BD8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8000" y="326725"/>
            <a:ext cx="6631640" cy="648000"/>
          </a:xfrm>
        </p:spPr>
        <p:txBody>
          <a:bodyPr>
            <a:noAutofit/>
          </a:bodyPr>
          <a:lstStyle/>
          <a:p>
            <a:r>
              <a:rPr lang="en-AU" sz="2800" dirty="0"/>
              <a:t>ATAM: Architecture Trade-off Analysis Method – Steps in the Method: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-177800"/>
            <a:r>
              <a:rPr lang="en-AU" dirty="0"/>
              <a:t>Presentation</a:t>
            </a:r>
          </a:p>
          <a:p>
            <a:pPr marL="726030" lvl="1" indent="-514350">
              <a:buFont typeface="+mj-lt"/>
              <a:buAutoNum type="arabicPeriod"/>
            </a:pPr>
            <a:r>
              <a:rPr lang="en-AU" dirty="0"/>
              <a:t>Present ATAM to stakeholders</a:t>
            </a:r>
          </a:p>
          <a:p>
            <a:pPr marL="726030" lvl="1" indent="-514350">
              <a:buFont typeface="+mj-lt"/>
              <a:buAutoNum type="arabicPeriod"/>
            </a:pPr>
            <a:r>
              <a:rPr lang="en-AU" dirty="0"/>
              <a:t>Present Business Drivers (NFRs </a:t>
            </a:r>
            <a:r>
              <a:rPr lang="en-AU"/>
              <a:t>and business </a:t>
            </a:r>
            <a:r>
              <a:rPr lang="en-AU" dirty="0"/>
              <a:t>goals)</a:t>
            </a:r>
          </a:p>
          <a:p>
            <a:pPr marL="726030" lvl="1" indent="-514350">
              <a:buFont typeface="+mj-lt"/>
              <a:buAutoNum type="arabicPeriod"/>
            </a:pPr>
            <a:r>
              <a:rPr lang="en-AU" dirty="0"/>
              <a:t>Present Current Architecture</a:t>
            </a:r>
          </a:p>
          <a:p>
            <a:pPr marL="177800" indent="-177800"/>
            <a:r>
              <a:rPr lang="en-AU" dirty="0"/>
              <a:t>Investigation &amp; Analysis</a:t>
            </a:r>
          </a:p>
          <a:p>
            <a:pPr marL="726030" lvl="1" indent="-514350">
              <a:buFont typeface="+mj-lt"/>
              <a:buAutoNum type="arabicPeriod" startAt="4"/>
            </a:pPr>
            <a:r>
              <a:rPr lang="en-AU" dirty="0"/>
              <a:t>Identify Architectural Approaches</a:t>
            </a:r>
          </a:p>
          <a:p>
            <a:pPr marL="726030" lvl="1" indent="-514350">
              <a:buFont typeface="+mj-lt"/>
              <a:buAutoNum type="arabicPeriod" startAt="4"/>
            </a:pPr>
            <a:r>
              <a:rPr lang="en-AU" dirty="0"/>
              <a:t>Generate Quality Attribute Utility Tree (&amp; initial use case scenarios)</a:t>
            </a:r>
          </a:p>
          <a:p>
            <a:pPr marL="726030" lvl="1" indent="-514350">
              <a:buFont typeface="+mj-lt"/>
              <a:buAutoNum type="arabicPeriod" startAt="4"/>
            </a:pPr>
            <a:r>
              <a:rPr lang="en-AU" dirty="0"/>
              <a:t>Analyse Architectural Approaches (for high-priority factors from step 5)</a:t>
            </a:r>
          </a:p>
          <a:p>
            <a:pPr marL="726030" lvl="1" indent="-514350">
              <a:buFont typeface="+mj-lt"/>
              <a:buAutoNum type="arabicPeriod" startAt="4"/>
            </a:pPr>
            <a:r>
              <a:rPr lang="en-AU" dirty="0"/>
              <a:t>Brainstorm &amp; Prioritise Scenarios</a:t>
            </a:r>
          </a:p>
          <a:p>
            <a:pPr marL="726030" lvl="1" indent="-514350">
              <a:buFont typeface="+mj-lt"/>
              <a:buAutoNum type="arabicPeriod" startAt="4"/>
            </a:pPr>
            <a:r>
              <a:rPr lang="en-AU" dirty="0"/>
              <a:t>Analyse Architectural Approaches (using scenarios as test cases)</a:t>
            </a:r>
          </a:p>
          <a:p>
            <a:pPr marL="177800" indent="-177800"/>
            <a:r>
              <a:rPr lang="en-AU" dirty="0"/>
              <a:t>Reporting</a:t>
            </a:r>
          </a:p>
          <a:p>
            <a:pPr marL="726030" lvl="1" indent="-514350">
              <a:buFont typeface="+mj-lt"/>
              <a:buAutoNum type="arabicPeriod" startAt="9"/>
            </a:pPr>
            <a:r>
              <a:rPr lang="en-AU" dirty="0"/>
              <a:t>Present Results (summary, risks, sensitivities/trade-offs, …)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9944C8-4A3A-486E-B387-14ABABEB4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ATAM Quality Attribute Utility Tree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475BEF-2A6E-463C-B760-1D8DDC1F1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522" y="821930"/>
            <a:ext cx="5513761" cy="39706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8000" y="4806304"/>
            <a:ext cx="7828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Example from “ATAM: Method for Architecture Evaluation” (</a:t>
            </a:r>
            <a:r>
              <a:rPr lang="en-AU" sz="1200" dirty="0" err="1"/>
              <a:t>Kazman</a:t>
            </a:r>
            <a:r>
              <a:rPr lang="en-AU" sz="1200" dirty="0"/>
              <a:t> et al., 2000)</a:t>
            </a:r>
          </a:p>
          <a:p>
            <a:r>
              <a:rPr lang="en-AU" sz="1200" dirty="0">
                <a:hlinkClick r:id="rId3"/>
              </a:rPr>
              <a:t>https://resources.sei.cmu.edu/asset_files/TechnicalReport/2000_005_001_13706.pdf</a:t>
            </a:r>
            <a:r>
              <a:rPr lang="en-AU" sz="12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1283" y="1386049"/>
            <a:ext cx="2377959" cy="52450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b="1" dirty="0"/>
              <a:t>Legend:</a:t>
            </a:r>
          </a:p>
          <a:p>
            <a:r>
              <a:rPr lang="en-AU" b="1" dirty="0"/>
              <a:t>(Importance, Risk to Achieve)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6D79B2-6B91-4DEC-AD3D-D7F6CC06EFC5}"/>
              </a:ext>
            </a:extLst>
          </p:cNvPr>
          <p:cNvSpPr txBox="1"/>
          <p:nvPr/>
        </p:nvSpPr>
        <p:spPr>
          <a:xfrm>
            <a:off x="6221283" y="2119498"/>
            <a:ext cx="2377959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/>
              <a:t>Utility trees make system goals more specific and more concrete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/>
              <a:t>Allows understanding relative importance of NFRs </a:t>
            </a:r>
            <a:r>
              <a:rPr lang="en-US" dirty="0">
                <a:sym typeface="Wingdings" panose="05000000000000000000" pitchFamily="2" charset="2"/>
              </a:rPr>
              <a:t> deciding on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9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ATAM Scenarios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67218" y="1295999"/>
            <a:ext cx="4500782" cy="3845917"/>
          </a:xfrm>
        </p:spPr>
        <p:txBody>
          <a:bodyPr>
            <a:normAutofit/>
          </a:bodyPr>
          <a:lstStyle/>
          <a:p>
            <a:r>
              <a:rPr lang="en-AU" dirty="0"/>
              <a:t>Scenarios are commonly used in Software Architecture</a:t>
            </a:r>
          </a:p>
          <a:p>
            <a:pPr lvl="1"/>
            <a:r>
              <a:rPr lang="en-AU" dirty="0"/>
              <a:t>In ATAM, links attributes, risks, trade-offs, &amp; reasoning about architecture design</a:t>
            </a:r>
          </a:p>
          <a:p>
            <a:r>
              <a:rPr lang="en-AU" dirty="0"/>
              <a:t>Qualitative – identify and evaluate risks</a:t>
            </a:r>
          </a:p>
          <a:p>
            <a:r>
              <a:rPr lang="en-AU" dirty="0"/>
              <a:t>Methodical, but not exhaustive</a:t>
            </a:r>
          </a:p>
          <a:p>
            <a:r>
              <a:rPr lang="en-AU" dirty="0"/>
              <a:t>In ATAM, stakeholders vote on importance of scenarios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2F3865-15AE-4B65-978D-9FE9605EF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000" y="1159122"/>
            <a:ext cx="3198993" cy="3646404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EFD2DB54-78CA-49AB-8E6A-533FB29774EC}"/>
              </a:ext>
            </a:extLst>
          </p:cNvPr>
          <p:cNvSpPr/>
          <p:nvPr/>
        </p:nvSpPr>
        <p:spPr>
          <a:xfrm>
            <a:off x="648000" y="4806304"/>
            <a:ext cx="7828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Example from “ATAM: Method for Architecture Evaluation” (</a:t>
            </a:r>
            <a:r>
              <a:rPr lang="en-AU" sz="1200" dirty="0" err="1"/>
              <a:t>Kazman</a:t>
            </a:r>
            <a:r>
              <a:rPr lang="en-AU" sz="1200" dirty="0"/>
              <a:t> et al., 2000)</a:t>
            </a:r>
          </a:p>
          <a:p>
            <a:r>
              <a:rPr lang="en-AU" sz="1200" dirty="0">
                <a:hlinkClick r:id="rId3"/>
              </a:rPr>
              <a:t>https://resources.sei.cmu.edu/asset_files/TechnicalReport/2000_005_001_13706.pdf</a:t>
            </a:r>
            <a:r>
              <a:rPr lang="en-A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86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9832-5EBF-4285-952A-BCAA7884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 today?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FFAF-A597-4141-A30B-1B528643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Architecture design in general</a:t>
            </a:r>
            <a:endParaRPr lang="en-AU" dirty="0"/>
          </a:p>
          <a:p>
            <a:r>
              <a:rPr lang="en-AU" dirty="0"/>
              <a:t>Design process for blockchain-based systems</a:t>
            </a:r>
            <a:endParaRPr lang="en-US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C5D0D-4665-44BA-81B2-CAE4801ED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9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Design Process for Blockchain-based Systems</a:t>
            </a:r>
          </a:p>
        </p:txBody>
      </p:sp>
    </p:spTree>
    <p:extLst>
      <p:ext uri="{BB962C8B-B14F-4D97-AF65-F5344CB8AC3E}">
        <p14:creationId xmlns:p14="http://schemas.microsoft.com/office/powerpoint/2010/main" val="123001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roces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"/>
          <a:stretch/>
        </p:blipFill>
        <p:spPr>
          <a:xfrm>
            <a:off x="3410752" y="0"/>
            <a:ext cx="5626614" cy="5193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21</a:t>
            </a:fld>
            <a:r>
              <a:rPr lang="en-AU" dirty="0"/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8000" y="3667671"/>
            <a:ext cx="5504430" cy="1346639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>
            <a:lvl1pPr marL="178308" indent="-178308" algn="l" defTabSz="713232" rtl="0" eaLnBrk="1" latinLnBrk="0" hangingPunct="1">
              <a:lnSpc>
                <a:spcPct val="90000"/>
              </a:lnSpc>
              <a:spcBef>
                <a:spcPts val="7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026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4642" indent="-217932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2668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694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1388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step is a procedure to decide between alternative options</a:t>
            </a:r>
          </a:p>
          <a:p>
            <a:pPr lvl="1"/>
            <a:r>
              <a:rPr lang="en-US" dirty="0"/>
              <a:t>Taxonomy in </a:t>
            </a:r>
            <a:r>
              <a:rPr lang="en-US" b="1" dirty="0">
                <a:solidFill>
                  <a:schemeClr val="accent1"/>
                </a:solidFill>
              </a:rPr>
              <a:t>Lectures 7 &amp; 8 </a:t>
            </a:r>
          </a:p>
          <a:p>
            <a:pPr lvl="1"/>
            <a:r>
              <a:rPr lang="en-US" dirty="0"/>
              <a:t>Systematic comparison of different design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9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Trade-off Analysis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74A8E3B-4400-4F4E-9337-1FC20DD4E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37890" y="1164896"/>
          <a:ext cx="6096000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r>
                        <a:rPr lang="en-US" baseline="0" dirty="0"/>
                        <a:t> decision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Blockchain tech platform, block size, block</a:t>
                      </a:r>
                      <a:r>
                        <a:rPr lang="en-US" baseline="0" dirty="0"/>
                        <a:t> 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Consensus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Public/Consortium</a:t>
                      </a:r>
                      <a:r>
                        <a:rPr lang="en-US" baseline="0" dirty="0"/>
                        <a:t>/Private blockchain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337890" y="3426811"/>
            <a:ext cx="7015144" cy="996293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>
            <a:lvl1pPr marL="178308" indent="-178308" algn="l" defTabSz="713232" rtl="0" eaLnBrk="1" latinLnBrk="0" hangingPunct="1">
              <a:lnSpc>
                <a:spcPct val="90000"/>
              </a:lnSpc>
              <a:spcBef>
                <a:spcPts val="7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026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4642" indent="-217932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2668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694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1388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decision impact</a:t>
            </a:r>
          </a:p>
          <a:p>
            <a:pPr lvl="1"/>
            <a:r>
              <a:rPr lang="en-US" dirty="0"/>
              <a:t>A decision may improve the performance of one quality attribute </a:t>
            </a:r>
          </a:p>
          <a:p>
            <a:pPr lvl="1"/>
            <a:r>
              <a:rPr lang="en-US" dirty="0"/>
              <a:t>…but may harm the performance of other quality attributes</a:t>
            </a: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Trade-off Analysis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109ED9-BD88-4B2F-952A-F3401E9E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1" name="Diagram 10"/>
          <p:cNvGraphicFramePr/>
          <p:nvPr>
            <p:extLst/>
          </p:nvPr>
        </p:nvGraphicFramePr>
        <p:xfrm>
          <a:off x="571500" y="1182415"/>
          <a:ext cx="8252282" cy="3963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849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case of exam registration, as before</a:t>
            </a:r>
          </a:p>
          <a:p>
            <a:r>
              <a:rPr lang="en-US" dirty="0"/>
              <a:t>Take 1 minute to think about the previous four aspects in this context</a:t>
            </a:r>
          </a:p>
          <a:p>
            <a:pPr lvl="1"/>
            <a:r>
              <a:rPr lang="en-US" dirty="0"/>
              <a:t>Take notes</a:t>
            </a:r>
          </a:p>
          <a:p>
            <a:r>
              <a:rPr lang="en-US" dirty="0"/>
              <a:t>Then we’ll discuss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CE700B-A9F3-46A5-BC45-CD5BC5DC2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24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2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signProces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85" y="0"/>
            <a:ext cx="3431315" cy="317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416911"/>
            <a:ext cx="7188635" cy="38459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Blockchain is used in scenarios…</a:t>
            </a:r>
          </a:p>
          <a:p>
            <a:pPr lvl="1"/>
            <a:r>
              <a:rPr lang="en-US" dirty="0"/>
              <a:t>…where no single trusted authority is required</a:t>
            </a:r>
          </a:p>
          <a:p>
            <a:pPr lvl="1"/>
            <a:r>
              <a:rPr lang="en-US" dirty="0"/>
              <a:t>…where the trusted authorities can be decentralized or partially decentralized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Spectrum: deployment and operation of a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components or functions are decentralized while others are centralized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F95D23-842A-454E-8630-45840C3C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8612" y="662344"/>
            <a:ext cx="3395388" cy="5894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/>
          </p:nvPr>
        </p:nvGraphicFramePr>
        <p:xfrm>
          <a:off x="711688" y="2711712"/>
          <a:ext cx="7932235" cy="2120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548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signProces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85" y="0"/>
            <a:ext cx="3431315" cy="317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On-chain vs. Off-chain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A3270-D13B-436C-BA70-02C17796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7E14E5-CE13-4775-9755-6D1F5BC19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8612" y="1356198"/>
            <a:ext cx="3395388" cy="5894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705742" y="1301823"/>
          <a:ext cx="4470400" cy="199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899928" y="3426811"/>
            <a:ext cx="7453106" cy="1897029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>
            <a:lvl1pPr marL="178308" indent="-178308" algn="l" defTabSz="713232" rtl="0" eaLnBrk="1" latinLnBrk="0" hangingPunct="1">
              <a:lnSpc>
                <a:spcPct val="90000"/>
              </a:lnSpc>
              <a:spcBef>
                <a:spcPts val="7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026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4642" indent="-217932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2668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694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1388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kinds of data are better stored off-chain</a:t>
            </a:r>
          </a:p>
          <a:p>
            <a:pPr lvl="1"/>
            <a:r>
              <a:rPr lang="en-US" dirty="0"/>
              <a:t>Scalability reason—“Big” data</a:t>
            </a:r>
          </a:p>
          <a:p>
            <a:pPr lvl="2"/>
            <a:r>
              <a:rPr lang="en-US" dirty="0"/>
              <a:t>“Non-tiny” data may be too large to store on blockchain</a:t>
            </a:r>
          </a:p>
          <a:p>
            <a:pPr lvl="1"/>
            <a:r>
              <a:rPr lang="en-US" dirty="0"/>
              <a:t>Confidentiality reason </a:t>
            </a:r>
            <a:r>
              <a:rPr lang="mr-IN" dirty="0"/>
              <a:t>–</a:t>
            </a:r>
            <a:r>
              <a:rPr lang="en-US" dirty="0"/>
              <a:t> private data</a:t>
            </a:r>
          </a:p>
          <a:p>
            <a:pPr lvl="1"/>
            <a:r>
              <a:rPr lang="en-US" dirty="0"/>
              <a:t>Dealing with legacy database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Decisions and Their Impact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203CAC-1F0C-4445-9028-7BC1D8AB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27</a:t>
            </a:fld>
            <a:r>
              <a:rPr lang="en-AU" dirty="0"/>
              <a:t>  </a:t>
            </a:r>
          </a:p>
        </p:txBody>
      </p:sp>
      <p:pic>
        <p:nvPicPr>
          <p:cNvPr id="7" name="Picture 6" descr="Screen Shot 2019-01-21 at 09.35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343876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3676" y="2064830"/>
            <a:ext cx="8967967" cy="1563742"/>
          </a:xfrm>
          <a:prstGeom prst="roundRect">
            <a:avLst/>
          </a:prstGeom>
          <a:noFill/>
          <a:ln w="28575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74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On-chain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Common practices of storing item data</a:t>
            </a:r>
          </a:p>
          <a:p>
            <a:pPr lvl="1"/>
            <a:r>
              <a:rPr lang="en-US" sz="1600" dirty="0"/>
              <a:t>Raw data off-chain</a:t>
            </a:r>
          </a:p>
          <a:p>
            <a:pPr lvl="1"/>
            <a:r>
              <a:rPr lang="en-US" sz="1600" dirty="0"/>
              <a:t>On-chain just meta-data, small critical data and hashes of the raw data</a:t>
            </a:r>
          </a:p>
          <a:p>
            <a:pPr lvl="1"/>
            <a:r>
              <a:rPr lang="en-US" sz="1600" dirty="0"/>
              <a:t>On-chain data not just for integration with external data</a:t>
            </a:r>
          </a:p>
          <a:p>
            <a:pPr lvl="1"/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28</a:t>
            </a:fld>
            <a:r>
              <a:rPr lang="en-AU" dirty="0"/>
              <a:t> 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12080" y="1117140"/>
            <a:ext cx="3647440" cy="7218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Colored coin as On-chain auxiliary data</a:t>
            </a:r>
          </a:p>
          <a:p>
            <a:pPr marL="177800" indent="-177800">
              <a:buFont typeface="Arial"/>
              <a:buChar char="•"/>
            </a:pPr>
            <a:r>
              <a:rPr lang="en-US" dirty="0"/>
              <a:t>Overlays on </a:t>
            </a:r>
            <a:r>
              <a:rPr lang="en-US" dirty="0" err="1"/>
              <a:t>Bitcoin</a:t>
            </a:r>
            <a:r>
              <a:rPr lang="en-US" dirty="0"/>
              <a:t> to represent real world assets</a:t>
            </a:r>
          </a:p>
        </p:txBody>
      </p:sp>
      <p:pic>
        <p:nvPicPr>
          <p:cNvPr id="8" name="Picture 7" descr="color-co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70" y="1592915"/>
            <a:ext cx="524059" cy="52324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47724" y="2605410"/>
            <a:ext cx="8096250" cy="2499360"/>
          </a:xfrm>
          <a:prstGeom prst="rect">
            <a:avLst/>
          </a:prstGeom>
        </p:spPr>
        <p:txBody>
          <a:bodyPr vert="horz" lIns="71323" tIns="35662" rIns="71323" bIns="35662" numCol="2" rtlCol="0">
            <a:normAutofit lnSpcReduction="10000"/>
          </a:bodyPr>
          <a:lstStyle>
            <a:lvl1pPr marL="178308" indent="-178308" algn="l" defTabSz="713232" rtl="0" eaLnBrk="1" latinLnBrk="0" hangingPunct="1">
              <a:lnSpc>
                <a:spcPct val="90000"/>
              </a:lnSpc>
              <a:spcBef>
                <a:spcPts val="7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026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4642" indent="-217932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2668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694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1388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data in </a:t>
            </a:r>
            <a:r>
              <a:rPr lang="en-US" dirty="0" err="1"/>
              <a:t>Bitcoin</a:t>
            </a:r>
            <a:endParaRPr lang="en-US" dirty="0"/>
          </a:p>
          <a:p>
            <a:pPr lvl="1"/>
            <a:r>
              <a:rPr lang="en-US" i="1" dirty="0"/>
              <a:t>OP_RETURN</a:t>
            </a:r>
            <a:r>
              <a:rPr lang="en-US" dirty="0"/>
              <a:t> (limited to 40 bytes)</a:t>
            </a:r>
          </a:p>
          <a:p>
            <a:pPr lvl="1"/>
            <a:r>
              <a:rPr lang="en-US" dirty="0"/>
              <a:t>Slow and costly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0" lvl="1" indent="0">
              <a:buNone/>
            </a:pPr>
            <a:endParaRPr lang="de-DE" i="1" dirty="0"/>
          </a:p>
          <a:p>
            <a:pPr lvl="1"/>
            <a:endParaRPr lang="en-US" i="1" dirty="0"/>
          </a:p>
          <a:p>
            <a:r>
              <a:rPr lang="en-US" dirty="0"/>
              <a:t>Store data in </a:t>
            </a:r>
            <a:r>
              <a:rPr lang="en-US" dirty="0" err="1"/>
              <a:t>Ethereum</a:t>
            </a:r>
            <a:endParaRPr lang="en-US" dirty="0"/>
          </a:p>
          <a:p>
            <a:pPr lvl="1"/>
            <a:r>
              <a:rPr lang="en-US" dirty="0"/>
              <a:t>Storing arbitrary data in transaction</a:t>
            </a:r>
          </a:p>
          <a:p>
            <a:pPr lvl="2"/>
            <a:r>
              <a:rPr lang="en-US" dirty="0"/>
              <a:t>Transaction size is limited by the maximum size of a block</a:t>
            </a:r>
          </a:p>
          <a:p>
            <a:pPr lvl="2"/>
            <a:r>
              <a:rPr lang="en-US" dirty="0"/>
              <a:t>Practically smaller transactions accepted by other users</a:t>
            </a:r>
          </a:p>
          <a:p>
            <a:pPr lvl="1"/>
            <a:r>
              <a:rPr lang="en-US" dirty="0"/>
              <a:t>Storing data in smart contract</a:t>
            </a:r>
          </a:p>
          <a:p>
            <a:pPr lvl="2"/>
            <a:r>
              <a:rPr lang="en-US" dirty="0"/>
              <a:t>As variable in a smart contract</a:t>
            </a:r>
          </a:p>
          <a:p>
            <a:pPr lvl="2"/>
            <a:r>
              <a:rPr lang="en-US" dirty="0"/>
              <a:t>As a log event of a smart contract</a:t>
            </a:r>
          </a:p>
          <a:p>
            <a:pPr lvl="2"/>
            <a:r>
              <a:rPr lang="en-US" dirty="0"/>
              <a:t>Variable is more efficient to manipulate, but less flexible due to the constraints of language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73744" y="2605410"/>
            <a:ext cx="10160" cy="2499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3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Monetary cost of using public blockchains follows a different cost model than conventional software systems</a:t>
            </a:r>
          </a:p>
          <a:p>
            <a:pPr lvl="1"/>
            <a:r>
              <a:rPr lang="en-US" dirty="0"/>
              <a:t>More expensive</a:t>
            </a:r>
          </a:p>
          <a:p>
            <a:pPr lvl="1"/>
            <a:r>
              <a:rPr lang="en-US" dirty="0"/>
              <a:t>One-time cost for permanent storage</a:t>
            </a:r>
          </a:p>
          <a:p>
            <a:pPr lvl="2"/>
            <a:r>
              <a:rPr lang="en-US" dirty="0"/>
              <a:t>Partial refund of Ethereum for deleting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29</a:t>
            </a:fld>
            <a:r>
              <a:rPr lang="en-A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6104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Architecture Design in General</a:t>
            </a:r>
          </a:p>
        </p:txBody>
      </p:sp>
    </p:spTree>
    <p:extLst>
      <p:ext uri="{BB962C8B-B14F-4D97-AF65-F5344CB8AC3E}">
        <p14:creationId xmlns:p14="http://schemas.microsoft.com/office/powerpoint/2010/main" val="3428190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Off-chain 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Concern the interaction between blockchain and data storage facilities</a:t>
            </a:r>
          </a:p>
          <a:p>
            <a:pPr lvl="1"/>
            <a:endParaRPr lang="en-US" dirty="0"/>
          </a:p>
          <a:p>
            <a:r>
              <a:rPr lang="en-US" dirty="0"/>
              <a:t>Cloud storage</a:t>
            </a:r>
          </a:p>
          <a:p>
            <a:pPr lvl="1"/>
            <a:r>
              <a:rPr lang="en-US" dirty="0"/>
              <a:t>Private cloud on the client’s infrastructure </a:t>
            </a:r>
          </a:p>
          <a:p>
            <a:pPr lvl="1"/>
            <a:r>
              <a:rPr lang="en-US" dirty="0"/>
              <a:t>Public storage provided by a third party</a:t>
            </a:r>
          </a:p>
          <a:p>
            <a:pPr lvl="1"/>
            <a:r>
              <a:rPr lang="en-US" dirty="0"/>
              <a:t>Data replication is managed by the system or consumer</a:t>
            </a:r>
          </a:p>
          <a:p>
            <a:pPr lvl="2"/>
            <a:endParaRPr lang="en-US" dirty="0"/>
          </a:p>
          <a:p>
            <a:r>
              <a:rPr lang="en-US" dirty="0"/>
              <a:t>Peer-to-peer data storage</a:t>
            </a:r>
          </a:p>
          <a:p>
            <a:pPr lvl="1"/>
            <a:r>
              <a:rPr lang="en-US" dirty="0"/>
              <a:t>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</a:p>
          <a:p>
            <a:pPr lvl="2"/>
            <a:r>
              <a:rPr lang="en-US" dirty="0"/>
              <a:t>Free, but availability depends on IPFS server that hosts the data</a:t>
            </a:r>
          </a:p>
          <a:p>
            <a:pPr lvl="1"/>
            <a:r>
              <a:rPr lang="en-US" dirty="0" err="1"/>
              <a:t>StorJ</a:t>
            </a:r>
            <a:endParaRPr lang="en-US" dirty="0"/>
          </a:p>
          <a:p>
            <a:pPr lvl="1"/>
            <a:r>
              <a:rPr lang="en-US" dirty="0"/>
              <a:t>Data is replicated automatically, or based on the user behavior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30</a:t>
            </a:fld>
            <a:r>
              <a:rPr lang="en-AU" dirty="0"/>
              <a:t>  </a:t>
            </a:r>
          </a:p>
        </p:txBody>
      </p:sp>
      <p:pic>
        <p:nvPicPr>
          <p:cNvPr id="7" name="Picture 6" descr="220px-Ipfs-logo-1024-ice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3360297"/>
            <a:ext cx="749300" cy="749300"/>
          </a:xfrm>
          <a:prstGeom prst="rect">
            <a:avLst/>
          </a:prstGeom>
        </p:spPr>
      </p:pic>
      <p:pic>
        <p:nvPicPr>
          <p:cNvPr id="8" name="Picture 7" descr="storj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17" y="3431417"/>
            <a:ext cx="136550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case of exam registration, as before</a:t>
            </a:r>
          </a:p>
          <a:p>
            <a:r>
              <a:rPr lang="en-US" dirty="0"/>
              <a:t>For half a minute, think about off-chain data storage in this context: where would it be applicable?</a:t>
            </a:r>
          </a:p>
          <a:p>
            <a:pPr lvl="1"/>
            <a:r>
              <a:rPr lang="en-US" dirty="0"/>
              <a:t>Take notes</a:t>
            </a:r>
          </a:p>
          <a:p>
            <a:r>
              <a:rPr lang="en-US" dirty="0"/>
              <a:t>Then we’ll discuss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F4CF39-4380-4784-B7A8-8D23D0BD4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31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Decisions and Their Impact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EDA11D-51C9-40FA-AF76-DDD3776F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959B4E-AB8F-4AD7-8174-F9BE03FEE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 descr="Screen Shot 2019-01-21 at 09.3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343876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03676" y="3732244"/>
            <a:ext cx="8967967" cy="742993"/>
          </a:xfrm>
          <a:prstGeom prst="roundRect">
            <a:avLst/>
          </a:prstGeom>
          <a:noFill/>
          <a:ln w="28575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1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295998"/>
            <a:ext cx="5903940" cy="27923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Different levels of expressiveness of on-chain computation</a:t>
            </a:r>
          </a:p>
          <a:p>
            <a:pPr lvl="1"/>
            <a:r>
              <a:rPr lang="en-US" dirty="0"/>
              <a:t>Bitcoin only allows simple scripts and conditions </a:t>
            </a:r>
          </a:p>
          <a:p>
            <a:pPr lvl="2"/>
            <a:r>
              <a:rPr lang="en-US" dirty="0"/>
              <a:t>To transfer Bitcoin payment, script must result in “true”</a:t>
            </a:r>
          </a:p>
          <a:p>
            <a:pPr lvl="1"/>
            <a:r>
              <a:rPr lang="en-US" dirty="0"/>
              <a:t>Ethereum provides a Turing complete programming language </a:t>
            </a:r>
          </a:p>
          <a:p>
            <a:pPr lvl="2"/>
            <a:r>
              <a:rPr lang="en-US" dirty="0"/>
              <a:t>Scope extends far beyond conditional payments </a:t>
            </a:r>
          </a:p>
          <a:p>
            <a:pPr lvl="2"/>
            <a:r>
              <a:rPr lang="en-US" dirty="0"/>
              <a:t>Make modification to the working data in smart contract variables</a:t>
            </a:r>
          </a:p>
          <a:p>
            <a:pPr lvl="1"/>
            <a:r>
              <a:rPr lang="en-US" dirty="0"/>
              <a:t>DAML (Digital Asset Modelling Language)</a:t>
            </a:r>
          </a:p>
          <a:p>
            <a:pPr lvl="2"/>
            <a:r>
              <a:rPr lang="en-US" dirty="0"/>
              <a:t>More expressive than Bitcoin Script</a:t>
            </a:r>
          </a:p>
          <a:p>
            <a:pPr lvl="2"/>
            <a:r>
              <a:rPr lang="en-US" dirty="0"/>
              <a:t>Purposefully not Turing-complete: codify financial rights and obligations</a:t>
            </a:r>
          </a:p>
          <a:p>
            <a:pPr lvl="3"/>
            <a:r>
              <a:rPr lang="en-US" dirty="0"/>
              <a:t>Allows static analysis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F3F660D-BD81-473D-9B03-577B7B60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 descr="digital-asset-cryptocurr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45" y="2436646"/>
            <a:ext cx="3352800" cy="18440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17151" y="1188835"/>
            <a:ext cx="3102654" cy="1592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Non-determinism (in practice)</a:t>
            </a:r>
          </a:p>
          <a:p>
            <a:pPr marL="177800" indent="-177800">
              <a:buFont typeface="Arial"/>
              <a:buChar char="•"/>
            </a:pPr>
            <a:r>
              <a:rPr lang="en-US"/>
              <a:t>Code is deterministic, but:</a:t>
            </a:r>
          </a:p>
          <a:p>
            <a:pPr marL="177800" indent="-177800">
              <a:buFont typeface="Arial"/>
              <a:buChar char="•"/>
            </a:pPr>
            <a:r>
              <a:rPr lang="en-US"/>
              <a:t>Blocks impose an order on transactions, by default not controlled</a:t>
            </a:r>
          </a:p>
          <a:p>
            <a:pPr marL="177800" indent="-177800">
              <a:buFont typeface="Arial"/>
              <a:buChar char="•"/>
            </a:pPr>
            <a:r>
              <a:rPr lang="en-US"/>
              <a:t>Resulting non-determinism might affect the execution results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F2F808-850D-4035-984D-553C66A55DD5}"/>
              </a:ext>
            </a:extLst>
          </p:cNvPr>
          <p:cNvSpPr txBox="1">
            <a:spLocks/>
          </p:cNvSpPr>
          <p:nvPr/>
        </p:nvSpPr>
        <p:spPr>
          <a:xfrm>
            <a:off x="648000" y="3985962"/>
            <a:ext cx="7920000" cy="1338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Benefit of on-chain computation</a:t>
            </a:r>
          </a:p>
          <a:p>
            <a:pPr lvl="1"/>
            <a:r>
              <a:rPr lang="en-US" sz="1600" dirty="0"/>
              <a:t>Inherent interoperability among the systems built on the same blockchain network</a:t>
            </a:r>
          </a:p>
          <a:p>
            <a:pPr lvl="1"/>
            <a:r>
              <a:rPr lang="en-US" sz="1600" dirty="0"/>
              <a:t>Neutrality of execution environment</a:t>
            </a:r>
          </a:p>
          <a:p>
            <a:pPr lvl="1"/>
            <a:r>
              <a:rPr lang="en-US" sz="1600" dirty="0"/>
              <a:t>Immutability of the program code once deployed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0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Other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components in the broader system have impact on design decisions</a:t>
            </a:r>
          </a:p>
          <a:p>
            <a:pPr lvl="1"/>
            <a:r>
              <a:rPr lang="en-US" dirty="0"/>
              <a:t>What’s on-chain vs. what’s off-chain</a:t>
            </a:r>
          </a:p>
          <a:p>
            <a:r>
              <a:rPr lang="en-US" dirty="0"/>
              <a:t>Identity management (</a:t>
            </a:r>
            <a:r>
              <a:rPr lang="en-US" dirty="0">
                <a:solidFill>
                  <a:schemeClr val="accent1"/>
                </a:solidFill>
              </a:rPr>
              <a:t>One of the example use cases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Supports systems where is a requirement to know individual human or system involved in transactions</a:t>
            </a:r>
          </a:p>
          <a:p>
            <a:pPr lvl="1"/>
            <a:r>
              <a:rPr lang="en-US" dirty="0"/>
              <a:t>International payments have regulatory requirement to establish identity of participants</a:t>
            </a:r>
          </a:p>
          <a:p>
            <a:pPr lvl="2"/>
            <a:r>
              <a:rPr lang="en-US" dirty="0"/>
              <a:t>AML (Anti-Money Laundering) and CTF (Counter-Terrorism Financing)</a:t>
            </a:r>
          </a:p>
          <a:p>
            <a:pPr lvl="1"/>
            <a:r>
              <a:rPr lang="en-US" dirty="0"/>
              <a:t>Real-world identity is not required from technical perspective</a:t>
            </a:r>
          </a:p>
          <a:p>
            <a:pPr lvl="2"/>
            <a:r>
              <a:rPr lang="en-US" dirty="0" err="1"/>
              <a:t>Bitcoin</a:t>
            </a:r>
            <a:r>
              <a:rPr lang="en-US" dirty="0"/>
              <a:t> transacting agents are only cryptographically identified</a:t>
            </a:r>
          </a:p>
          <a:p>
            <a:pPr lvl="2"/>
            <a:r>
              <a:rPr lang="en-US" dirty="0"/>
              <a:t>International exchange can be performed without establishing real-world identity</a:t>
            </a:r>
          </a:p>
          <a:p>
            <a:pPr lvl="1"/>
            <a:r>
              <a:rPr lang="en-US" dirty="0"/>
              <a:t>AML/CTF requirements are not obviated by the use of blockchain</a:t>
            </a:r>
          </a:p>
          <a:p>
            <a:pPr lvl="1"/>
            <a:r>
              <a:rPr lang="en-US" dirty="0"/>
              <a:t>Off-chain protocol might be used to store identity information</a:t>
            </a:r>
          </a:p>
          <a:p>
            <a:pPr lvl="2"/>
            <a:r>
              <a:rPr lang="en-US" dirty="0"/>
              <a:t>Privacy and confidentiality can be a challenge when storing on-chain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34</a:t>
            </a:fld>
            <a:r>
              <a:rPr lang="en-A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849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case of exam registration, as before</a:t>
            </a:r>
          </a:p>
          <a:p>
            <a:r>
              <a:rPr lang="en-US" dirty="0"/>
              <a:t>Take 1 minute to think about which parts of the computation to perform on-chain and which parts off-chain</a:t>
            </a:r>
          </a:p>
          <a:p>
            <a:pPr lvl="1"/>
            <a:r>
              <a:rPr lang="en-US" dirty="0"/>
              <a:t>Take notes</a:t>
            </a:r>
          </a:p>
          <a:p>
            <a:r>
              <a:rPr lang="en-US" dirty="0"/>
              <a:t>Then we’ll discuss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9FE98B-A855-4331-8B91-943B08571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35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signProces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85" y="0"/>
            <a:ext cx="3431315" cy="317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E5398-5031-4FDD-9F65-54307F8F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295999"/>
            <a:ext cx="7306622" cy="3845917"/>
          </a:xfrm>
        </p:spPr>
        <p:txBody>
          <a:bodyPr/>
          <a:lstStyle/>
          <a:p>
            <a:r>
              <a:rPr lang="en-US" dirty="0"/>
              <a:t>For blockchain platform selection, consider</a:t>
            </a:r>
          </a:p>
          <a:p>
            <a:pPr lvl="1"/>
            <a:r>
              <a:rPr lang="en-US" dirty="0"/>
              <a:t>Requirements of the use case</a:t>
            </a:r>
          </a:p>
          <a:p>
            <a:pPr lvl="1"/>
            <a:r>
              <a:rPr lang="en-US" dirty="0"/>
              <a:t>Characteristics </a:t>
            </a:r>
            <a:r>
              <a:rPr lang="en-AU" dirty="0"/>
              <a:t>of blockchain platform</a:t>
            </a:r>
            <a:endParaRPr lang="en-US" dirty="0"/>
          </a:p>
          <a:p>
            <a:pPr lvl="1"/>
            <a:r>
              <a:rPr lang="en-US" dirty="0"/>
              <a:t>Trade-off analysis</a:t>
            </a:r>
          </a:p>
          <a:p>
            <a:pPr lvl="1"/>
            <a:endParaRPr lang="en-US" dirty="0"/>
          </a:p>
          <a:p>
            <a:r>
              <a:rPr lang="en-US" dirty="0"/>
              <a:t>Consensus protocol and other decisions are typically fixed once blockchain is selected </a:t>
            </a:r>
          </a:p>
          <a:p>
            <a:pPr lvl="1"/>
            <a:r>
              <a:rPr lang="en-US" dirty="0"/>
              <a:t>Hyperledger Fabric is an exception</a:t>
            </a:r>
          </a:p>
          <a:p>
            <a:pPr lvl="2"/>
            <a:r>
              <a:rPr lang="en-US" dirty="0"/>
              <a:t>Supports pluggable implementations of various consensus protocols</a:t>
            </a:r>
          </a:p>
          <a:p>
            <a:pPr lvl="1"/>
            <a:r>
              <a:rPr lang="en-US" dirty="0"/>
              <a:t>Inter-block time is configurable for many consensus protocols</a:t>
            </a:r>
          </a:p>
          <a:p>
            <a:pPr lvl="2"/>
            <a:r>
              <a:rPr lang="en-US" dirty="0"/>
              <a:t>For Proof-of-Work: through adjustments to the difficulty of mining, with difficulty adaptation disabled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F324D5-E0D8-4D77-AEB0-25795CC0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54622" y="2072364"/>
            <a:ext cx="959870" cy="66067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0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signProces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85" y="0"/>
            <a:ext cx="3431315" cy="317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577D9-802A-4D43-B447-2E54A0A4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2025283"/>
            <a:ext cx="7077114" cy="3095619"/>
          </a:xfrm>
        </p:spPr>
        <p:txBody>
          <a:bodyPr/>
          <a:lstStyle/>
          <a:p>
            <a:r>
              <a:rPr lang="en-US" dirty="0"/>
              <a:t>Deployment has impact on quality attributes</a:t>
            </a:r>
          </a:p>
          <a:p>
            <a:pPr lvl="1"/>
            <a:r>
              <a:rPr lang="en-US" dirty="0"/>
              <a:t>Deploying on cloud or using BaaS (Blockchain-as-a-Service)</a:t>
            </a:r>
          </a:p>
          <a:p>
            <a:pPr lvl="2"/>
            <a:r>
              <a:rPr lang="en-US" dirty="0"/>
              <a:t>Introduces uncertainty of cloud infrastructure</a:t>
            </a:r>
          </a:p>
          <a:p>
            <a:pPr lvl="2"/>
            <a:r>
              <a:rPr lang="en-US" dirty="0"/>
              <a:t>If all nodes use the same cloud provider, it becomes a trusted third-party and a single point of failure</a:t>
            </a:r>
          </a:p>
          <a:p>
            <a:pPr lvl="1"/>
            <a:r>
              <a:rPr lang="en-US" dirty="0"/>
              <a:t>Deploying a public blockchain on a VPN (virtual private network)</a:t>
            </a:r>
          </a:p>
          <a:p>
            <a:pPr lvl="2"/>
            <a:r>
              <a:rPr lang="en-US" dirty="0"/>
              <a:t>Becomes a private blockchain</a:t>
            </a:r>
          </a:p>
          <a:p>
            <a:pPr lvl="2"/>
            <a:r>
              <a:rPr lang="en-US" dirty="0"/>
              <a:t>Permissioned access controls provided at the network level</a:t>
            </a:r>
          </a:p>
          <a:p>
            <a:pPr lvl="2"/>
            <a:r>
              <a:rPr lang="en-US" dirty="0"/>
              <a:t>VPN introduces additional network latency overhead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494DC5-D686-4EBC-BD4B-3A663A79D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54622" y="2915920"/>
            <a:ext cx="959870" cy="254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case of exam registration, as before</a:t>
            </a:r>
          </a:p>
          <a:p>
            <a:pPr lvl="1"/>
            <a:r>
              <a:rPr lang="en-US" dirty="0"/>
              <a:t>But imagine we use one system for all universities in Germany</a:t>
            </a:r>
          </a:p>
          <a:p>
            <a:r>
              <a:rPr lang="en-US" dirty="0"/>
              <a:t>Take half a minute to think about where to deploy a blockchain for  this context</a:t>
            </a:r>
          </a:p>
          <a:p>
            <a:pPr lvl="1"/>
            <a:r>
              <a:rPr lang="en-US" dirty="0"/>
              <a:t>Take notes</a:t>
            </a:r>
          </a:p>
          <a:p>
            <a:r>
              <a:rPr lang="en-US" dirty="0"/>
              <a:t>Then we’ll discuss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F7E9529-2455-4BE0-8F22-E010E8158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38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3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signProces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85" y="0"/>
            <a:ext cx="3431315" cy="317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31BCF-F8FF-417F-A7C0-1106CCCD5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Operation challenges</a:t>
            </a:r>
          </a:p>
          <a:p>
            <a:pPr lvl="1"/>
            <a:r>
              <a:rPr lang="en-US" dirty="0"/>
              <a:t>Blockchain-based systems can be harder to </a:t>
            </a:r>
            <a:br>
              <a:rPr lang="en-US" dirty="0"/>
            </a:br>
            <a:r>
              <a:rPr lang="en-US" dirty="0"/>
              <a:t>modify than conventional systems</a:t>
            </a:r>
          </a:p>
          <a:p>
            <a:pPr lvl="1"/>
            <a:r>
              <a:rPr lang="en-US" dirty="0"/>
              <a:t>Blockchain platform software running on multiple </a:t>
            </a:r>
            <a:br>
              <a:rPr lang="en-US" dirty="0"/>
            </a:br>
            <a:r>
              <a:rPr lang="en-US" dirty="0"/>
              <a:t>independently-operating nodes</a:t>
            </a:r>
          </a:p>
          <a:p>
            <a:pPr lvl="1"/>
            <a:r>
              <a:rPr lang="en-US" dirty="0"/>
              <a:t>Updating software can by physically and administratively difficult to coordinate</a:t>
            </a:r>
          </a:p>
          <a:p>
            <a:pPr lvl="1"/>
            <a:r>
              <a:rPr lang="en-US" dirty="0"/>
              <a:t>Blockchain is immutable by design, so cannot be retrospectively updated</a:t>
            </a:r>
          </a:p>
          <a:p>
            <a:pPr lvl="2"/>
            <a:r>
              <a:rPr lang="en-US" dirty="0"/>
              <a:t>Trust is derived partly from the fact that the smart contract cannot be changed easily</a:t>
            </a:r>
          </a:p>
          <a:p>
            <a:r>
              <a:rPr lang="en-US" dirty="0"/>
              <a:t>Governance</a:t>
            </a:r>
          </a:p>
          <a:p>
            <a:pPr lvl="1"/>
            <a:r>
              <a:rPr lang="en-US" dirty="0"/>
              <a:t>Changes may be made to correct defects, add features or migrate to new IT context</a:t>
            </a:r>
          </a:p>
          <a:p>
            <a:pPr lvl="1"/>
            <a:r>
              <a:rPr lang="en-US" dirty="0"/>
              <a:t>More like diplomacy in multi-party system with no single owner</a:t>
            </a:r>
          </a:p>
          <a:p>
            <a:pPr lvl="1"/>
            <a:r>
              <a:rPr lang="en-US" dirty="0"/>
              <a:t>Blockchain is </a:t>
            </a:r>
            <a:r>
              <a:rPr lang="en-US" b="1" i="1" dirty="0"/>
              <a:t>NOT SUITABLE </a:t>
            </a:r>
            <a:r>
              <a:rPr lang="en-US" dirty="0"/>
              <a:t>to a system that needs to change frequently</a:t>
            </a:r>
          </a:p>
          <a:p>
            <a:pPr lvl="1"/>
            <a:r>
              <a:rPr lang="en-US" dirty="0"/>
              <a:t>Learn from governance in open-source software</a:t>
            </a:r>
          </a:p>
          <a:p>
            <a:pPr lvl="1"/>
            <a:r>
              <a:rPr lang="en-US" dirty="0"/>
              <a:t>Governance concerns software development, deployment and operation</a:t>
            </a:r>
          </a:p>
          <a:p>
            <a:pPr lvl="1"/>
            <a:r>
              <a:rPr lang="en-US" dirty="0"/>
              <a:t>Immutable smart contract also simplify governance to some degree</a:t>
            </a:r>
          </a:p>
          <a:p>
            <a:pPr lvl="2"/>
            <a:r>
              <a:rPr lang="en-US" dirty="0"/>
              <a:t>Smart contract is available for execution while the blockchain operates normally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7954622" y="2915920"/>
            <a:ext cx="959870" cy="254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7271" y="2280816"/>
            <a:ext cx="7453106" cy="3276704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>
            <a:lvl1pPr marL="178308" indent="-178308" algn="l" defTabSz="713232" rtl="0" eaLnBrk="1" latinLnBrk="0" hangingPunct="1">
              <a:lnSpc>
                <a:spcPct val="90000"/>
              </a:lnSpc>
              <a:spcBef>
                <a:spcPts val="7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026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4642" indent="-217932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2668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694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1388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2796" y="1017718"/>
            <a:ext cx="5149763" cy="1332204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>
            <a:lvl1pPr marL="178308" indent="-178308" algn="l" defTabSz="713232" rtl="0" eaLnBrk="1" latinLnBrk="0" hangingPunct="1">
              <a:lnSpc>
                <a:spcPct val="90000"/>
              </a:lnSpc>
              <a:spcBef>
                <a:spcPts val="7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026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4642" indent="-217932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2668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694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1388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11AF867-4C14-4490-B657-3086F7F3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43" y="2263246"/>
            <a:ext cx="2537427" cy="117920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8000" y="300413"/>
            <a:ext cx="6631640" cy="648000"/>
          </a:xfrm>
        </p:spPr>
        <p:txBody>
          <a:bodyPr>
            <a:noAutofit/>
          </a:bodyPr>
          <a:lstStyle/>
          <a:p>
            <a:r>
              <a:rPr lang="en-AU" sz="2800" dirty="0"/>
              <a:t>Every software system has a software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i="1" dirty="0"/>
              <a:t>“The set of structures needed to reason about the system, which comprises software elements, relations among them, and properties of both”</a:t>
            </a:r>
          </a:p>
          <a:p>
            <a:pPr marL="0" indent="0">
              <a:buNone/>
            </a:pPr>
            <a:r>
              <a:rPr lang="en-AU" i="1" dirty="0"/>
              <a:t>	</a:t>
            </a:r>
            <a:r>
              <a:rPr lang="en-AU" sz="1200" dirty="0"/>
              <a:t>- “</a:t>
            </a:r>
            <a:r>
              <a:rPr lang="en-US" sz="1200" dirty="0"/>
              <a:t>Documenting Software Architectures: Views and Beyond” </a:t>
            </a:r>
            <a:br>
              <a:rPr lang="en-US" sz="1200" dirty="0"/>
            </a:br>
            <a:r>
              <a:rPr lang="en-US" sz="1200" dirty="0"/>
              <a:t>	  (2nd Edition), Clements, Bachmann, and Bass, </a:t>
            </a:r>
            <a:br>
              <a:rPr lang="en-US" sz="1200" dirty="0"/>
            </a:br>
            <a:r>
              <a:rPr lang="en-US" sz="1200" dirty="0"/>
              <a:t>	  Addison-Wesley, 2010</a:t>
            </a:r>
            <a:endParaRPr lang="en-AU" sz="1200" dirty="0"/>
          </a:p>
          <a:p>
            <a:pPr lvl="1"/>
            <a:endParaRPr lang="en-AU" dirty="0"/>
          </a:p>
          <a:p>
            <a:r>
              <a:rPr lang="en-AU" dirty="0"/>
              <a:t>Diagrams/ Documentation</a:t>
            </a:r>
          </a:p>
          <a:p>
            <a:r>
              <a:rPr lang="en-AU" dirty="0"/>
              <a:t>Designing</a:t>
            </a:r>
          </a:p>
          <a:p>
            <a:pPr lvl="1"/>
            <a:r>
              <a:rPr lang="en-AU" dirty="0"/>
              <a:t>(But not all design is architecture)</a:t>
            </a:r>
          </a:p>
          <a:p>
            <a:r>
              <a:rPr lang="en-AU" dirty="0"/>
              <a:t>Discipline/ Practice/ Profession</a:t>
            </a:r>
          </a:p>
          <a:p>
            <a:r>
              <a:rPr lang="en-AU" dirty="0"/>
              <a:t>Discovery (Research Area)</a:t>
            </a:r>
          </a:p>
          <a:p>
            <a:pPr lvl="1"/>
            <a:r>
              <a:rPr lang="en-AU" dirty="0"/>
              <a:t>Starting in 1960s, increasing interest since 1990s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649C6-A68D-4981-A31E-C0C410A0F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C78A952-F49F-46E1-A3A3-44D133935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57" y="2456160"/>
            <a:ext cx="2154063" cy="18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3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6D920-4264-471B-93E6-148082C3A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3" descr="DesignProcess.pdf">
            <a:extLst>
              <a:ext uri="{FF2B5EF4-FFF2-40B4-BE49-F238E27FC236}">
                <a16:creationId xmlns:a16="http://schemas.microsoft.com/office/drawing/2014/main" id="{D707F760-D151-4B1D-AF64-56EE40F70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"/>
          <a:stretch/>
        </p:blipFill>
        <p:spPr>
          <a:xfrm>
            <a:off x="3410752" y="-7557"/>
            <a:ext cx="5626614" cy="519323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48000" y="3666008"/>
            <a:ext cx="5504430" cy="1611036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>
            <a:lvl1pPr marL="178308" indent="-178308" algn="l" defTabSz="713232" rtl="0" eaLnBrk="1" latinLnBrk="0" hangingPunct="1">
              <a:lnSpc>
                <a:spcPct val="90000"/>
              </a:lnSpc>
              <a:spcBef>
                <a:spcPts val="7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026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4642" indent="-217932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2668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694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1388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Suitability needs to be evaluated first</a:t>
            </a:r>
          </a:p>
          <a:p>
            <a:pPr lvl="1"/>
            <a:r>
              <a:rPr lang="en-US" dirty="0"/>
              <a:t>Fundamental properties and limitations of blockchain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Each step of the design process: design decision(s)</a:t>
            </a:r>
          </a:p>
          <a:p>
            <a:pPr lvl="1"/>
            <a:r>
              <a:rPr lang="en-US" dirty="0"/>
              <a:t>On-chain vs. off-chain</a:t>
            </a:r>
          </a:p>
          <a:p>
            <a:pPr lvl="1"/>
            <a:r>
              <a:rPr lang="en-US" dirty="0"/>
              <a:t>Subsidiary design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58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Design Process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F143F9-A66C-4DCD-90BD-E3EB2CEDC62C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7999" y="300413"/>
            <a:ext cx="7919999" cy="648000"/>
          </a:xfrm>
        </p:spPr>
        <p:txBody>
          <a:bodyPr>
            <a:noAutofit/>
          </a:bodyPr>
          <a:lstStyle/>
          <a:p>
            <a:r>
              <a:rPr lang="en-AU" sz="2800" dirty="0"/>
              <a:t>Architecture specifies component communication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passing mechanisms, e.g.:</a:t>
            </a:r>
          </a:p>
          <a:p>
            <a:pPr lvl="1"/>
            <a:r>
              <a:rPr lang="en-US" altLang="en-US" dirty="0"/>
              <a:t>Function call</a:t>
            </a:r>
          </a:p>
          <a:p>
            <a:pPr lvl="1"/>
            <a:r>
              <a:rPr lang="en-US" altLang="en-US" dirty="0"/>
              <a:t>Remote method invocation</a:t>
            </a:r>
          </a:p>
          <a:p>
            <a:pPr lvl="1"/>
            <a:r>
              <a:rPr lang="en-US" altLang="en-US" dirty="0"/>
              <a:t>Asynchronous message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Control flow</a:t>
            </a:r>
          </a:p>
          <a:p>
            <a:pPr lvl="1"/>
            <a:r>
              <a:rPr lang="en-US" altLang="en-US" dirty="0"/>
              <a:t>Flow of messages between components</a:t>
            </a:r>
          </a:p>
          <a:p>
            <a:pPr lvl="1"/>
            <a:r>
              <a:rPr lang="en-US" altLang="en-US" dirty="0"/>
              <a:t>Sequential</a:t>
            </a:r>
          </a:p>
          <a:p>
            <a:pPr lvl="1"/>
            <a:r>
              <a:rPr lang="en-US" altLang="en-US" dirty="0"/>
              <a:t>Concurrent/parallel</a:t>
            </a:r>
          </a:p>
          <a:p>
            <a:pPr lvl="1"/>
            <a:r>
              <a:rPr lang="en-US" altLang="en-US" dirty="0"/>
              <a:t>Synchronization</a:t>
            </a:r>
          </a:p>
          <a:p>
            <a:endParaRPr lang="en-AU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B01AA5-3F24-48D5-9420-03409702C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Why Non-Functional Properties Matter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2019BC-C918-453F-BDCC-75B2A0195D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1907705" y="2065413"/>
          <a:ext cx="4734743" cy="315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 11"/>
          <p:cNvGraphicFramePr/>
          <p:nvPr>
            <p:extLst/>
          </p:nvPr>
        </p:nvGraphicFramePr>
        <p:xfrm>
          <a:off x="6252356" y="2266232"/>
          <a:ext cx="283197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82415" y="1273325"/>
            <a:ext cx="1124667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System</a:t>
            </a:r>
            <a:br>
              <a:rPr lang="en-AU" dirty="0"/>
            </a:br>
            <a:r>
              <a:rPr lang="en-AU" dirty="0"/>
              <a:t>Performance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9868" y="1273325"/>
            <a:ext cx="1204176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Market</a:t>
            </a:r>
          </a:p>
          <a:p>
            <a:pPr algn="ctr"/>
            <a:r>
              <a:rPr lang="en-AU" dirty="0"/>
              <a:t>Opportunities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638" y="1273325"/>
            <a:ext cx="1208216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Regulatory</a:t>
            </a:r>
            <a:br>
              <a:rPr lang="en-AU" dirty="0"/>
            </a:br>
            <a:r>
              <a:rPr lang="en-AU" dirty="0"/>
              <a:t>Requirements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2641476"/>
            <a:ext cx="2433514" cy="1867580"/>
          </a:xfrm>
          <a:prstGeom prst="rect">
            <a:avLst/>
          </a:prstGeom>
        </p:spPr>
      </p:pic>
      <p:sp>
        <p:nvSpPr>
          <p:cNvPr id="22" name="Left-Right Arrow 21"/>
          <p:cNvSpPr/>
          <p:nvPr/>
        </p:nvSpPr>
        <p:spPr>
          <a:xfrm>
            <a:off x="2412300" y="1411823"/>
            <a:ext cx="720080" cy="3693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Left-Right Arrow 22"/>
          <p:cNvSpPr/>
          <p:nvPr/>
        </p:nvSpPr>
        <p:spPr>
          <a:xfrm>
            <a:off x="5682671" y="1411823"/>
            <a:ext cx="720080" cy="3693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5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8000" y="1237062"/>
            <a:ext cx="8172154" cy="436441"/>
          </a:xfrm>
          <a:ln w="3810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u="sng" dirty="0"/>
              <a:t>Non-Functional Properties arise from Architectural Design Choices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Software 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B21FC6-0244-4410-832A-4A8CC97EAE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1339" y="2137421"/>
            <a:ext cx="416292" cy="12721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361339" y="2389004"/>
            <a:ext cx="416292" cy="25604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7934437" y="4165128"/>
            <a:ext cx="841375" cy="636588"/>
            <a:chOff x="3839" y="1678"/>
            <a:chExt cx="530" cy="401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3921" y="1743"/>
              <a:ext cx="105" cy="60"/>
            </a:xfrm>
            <a:custGeom>
              <a:avLst/>
              <a:gdLst>
                <a:gd name="T0" fmla="*/ 0 w 489"/>
                <a:gd name="T1" fmla="*/ 0 h 280"/>
                <a:gd name="T2" fmla="*/ 0 w 489"/>
                <a:gd name="T3" fmla="*/ 0 h 280"/>
                <a:gd name="T4" fmla="*/ 46 w 489"/>
                <a:gd name="T5" fmla="*/ 27 h 280"/>
                <a:gd name="T6" fmla="*/ 92 w 489"/>
                <a:gd name="T7" fmla="*/ 53 h 280"/>
                <a:gd name="T8" fmla="*/ 92 w 489"/>
                <a:gd name="T9" fmla="*/ 53 h 280"/>
                <a:gd name="T10" fmla="*/ 138 w 489"/>
                <a:gd name="T11" fmla="*/ 80 h 280"/>
                <a:gd name="T12" fmla="*/ 185 w 489"/>
                <a:gd name="T13" fmla="*/ 106 h 280"/>
                <a:gd name="T14" fmla="*/ 185 w 489"/>
                <a:gd name="T15" fmla="*/ 106 h 280"/>
                <a:gd name="T16" fmla="*/ 231 w 489"/>
                <a:gd name="T17" fmla="*/ 133 h 280"/>
                <a:gd name="T18" fmla="*/ 277 w 489"/>
                <a:gd name="T19" fmla="*/ 159 h 280"/>
                <a:gd name="T20" fmla="*/ 277 w 489"/>
                <a:gd name="T21" fmla="*/ 159 h 280"/>
                <a:gd name="T22" fmla="*/ 324 w 489"/>
                <a:gd name="T23" fmla="*/ 186 h 280"/>
                <a:gd name="T24" fmla="*/ 370 w 489"/>
                <a:gd name="T25" fmla="*/ 212 h 280"/>
                <a:gd name="T26" fmla="*/ 370 w 489"/>
                <a:gd name="T27" fmla="*/ 212 h 280"/>
                <a:gd name="T28" fmla="*/ 416 w 489"/>
                <a:gd name="T29" fmla="*/ 239 h 280"/>
                <a:gd name="T30" fmla="*/ 462 w 489"/>
                <a:gd name="T31" fmla="*/ 265 h 280"/>
                <a:gd name="T32" fmla="*/ 462 w 489"/>
                <a:gd name="T33" fmla="*/ 265 h 280"/>
                <a:gd name="T34" fmla="*/ 489 w 489"/>
                <a:gd name="T3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9" h="280">
                  <a:moveTo>
                    <a:pt x="0" y="0"/>
                  </a:moveTo>
                  <a:lnTo>
                    <a:pt x="0" y="0"/>
                  </a:lnTo>
                  <a:lnTo>
                    <a:pt x="46" y="27"/>
                  </a:lnTo>
                  <a:moveTo>
                    <a:pt x="92" y="53"/>
                  </a:moveTo>
                  <a:lnTo>
                    <a:pt x="92" y="53"/>
                  </a:lnTo>
                  <a:lnTo>
                    <a:pt x="138" y="80"/>
                  </a:lnTo>
                  <a:moveTo>
                    <a:pt x="185" y="106"/>
                  </a:moveTo>
                  <a:lnTo>
                    <a:pt x="185" y="106"/>
                  </a:lnTo>
                  <a:lnTo>
                    <a:pt x="231" y="133"/>
                  </a:lnTo>
                  <a:moveTo>
                    <a:pt x="277" y="159"/>
                  </a:moveTo>
                  <a:lnTo>
                    <a:pt x="277" y="159"/>
                  </a:lnTo>
                  <a:lnTo>
                    <a:pt x="324" y="186"/>
                  </a:lnTo>
                  <a:moveTo>
                    <a:pt x="370" y="212"/>
                  </a:moveTo>
                  <a:lnTo>
                    <a:pt x="370" y="212"/>
                  </a:lnTo>
                  <a:lnTo>
                    <a:pt x="416" y="239"/>
                  </a:lnTo>
                  <a:moveTo>
                    <a:pt x="462" y="265"/>
                  </a:moveTo>
                  <a:lnTo>
                    <a:pt x="462" y="265"/>
                  </a:lnTo>
                  <a:lnTo>
                    <a:pt x="489" y="28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35"/>
            <p:cNvSpPr>
              <a:spLocks noEditPoints="1"/>
            </p:cNvSpPr>
            <p:nvPr/>
          </p:nvSpPr>
          <p:spPr bwMode="auto">
            <a:xfrm>
              <a:off x="4050" y="1775"/>
              <a:ext cx="116" cy="33"/>
            </a:xfrm>
            <a:custGeom>
              <a:avLst/>
              <a:gdLst>
                <a:gd name="T0" fmla="*/ 544 w 544"/>
                <a:gd name="T1" fmla="*/ 0 h 159"/>
                <a:gd name="T2" fmla="*/ 544 w 544"/>
                <a:gd name="T3" fmla="*/ 0 h 159"/>
                <a:gd name="T4" fmla="*/ 493 w 544"/>
                <a:gd name="T5" fmla="*/ 15 h 159"/>
                <a:gd name="T6" fmla="*/ 441 w 544"/>
                <a:gd name="T7" fmla="*/ 30 h 159"/>
                <a:gd name="T8" fmla="*/ 441 w 544"/>
                <a:gd name="T9" fmla="*/ 30 h 159"/>
                <a:gd name="T10" fmla="*/ 390 w 544"/>
                <a:gd name="T11" fmla="*/ 45 h 159"/>
                <a:gd name="T12" fmla="*/ 339 w 544"/>
                <a:gd name="T13" fmla="*/ 60 h 159"/>
                <a:gd name="T14" fmla="*/ 339 w 544"/>
                <a:gd name="T15" fmla="*/ 60 h 159"/>
                <a:gd name="T16" fmla="*/ 288 w 544"/>
                <a:gd name="T17" fmla="*/ 75 h 159"/>
                <a:gd name="T18" fmla="*/ 237 w 544"/>
                <a:gd name="T19" fmla="*/ 90 h 159"/>
                <a:gd name="T20" fmla="*/ 237 w 544"/>
                <a:gd name="T21" fmla="*/ 90 h 159"/>
                <a:gd name="T22" fmla="*/ 185 w 544"/>
                <a:gd name="T23" fmla="*/ 105 h 159"/>
                <a:gd name="T24" fmla="*/ 134 w 544"/>
                <a:gd name="T25" fmla="*/ 120 h 159"/>
                <a:gd name="T26" fmla="*/ 134 w 544"/>
                <a:gd name="T27" fmla="*/ 120 h 159"/>
                <a:gd name="T28" fmla="*/ 83 w 544"/>
                <a:gd name="T29" fmla="*/ 135 h 159"/>
                <a:gd name="T30" fmla="*/ 32 w 544"/>
                <a:gd name="T31" fmla="*/ 150 h 159"/>
                <a:gd name="T32" fmla="*/ 32 w 544"/>
                <a:gd name="T33" fmla="*/ 150 h 159"/>
                <a:gd name="T34" fmla="*/ 0 w 544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4" h="159">
                  <a:moveTo>
                    <a:pt x="544" y="0"/>
                  </a:moveTo>
                  <a:lnTo>
                    <a:pt x="544" y="0"/>
                  </a:lnTo>
                  <a:lnTo>
                    <a:pt x="493" y="15"/>
                  </a:lnTo>
                  <a:moveTo>
                    <a:pt x="441" y="30"/>
                  </a:moveTo>
                  <a:lnTo>
                    <a:pt x="441" y="30"/>
                  </a:lnTo>
                  <a:lnTo>
                    <a:pt x="390" y="45"/>
                  </a:lnTo>
                  <a:moveTo>
                    <a:pt x="339" y="60"/>
                  </a:moveTo>
                  <a:lnTo>
                    <a:pt x="339" y="60"/>
                  </a:lnTo>
                  <a:lnTo>
                    <a:pt x="288" y="75"/>
                  </a:lnTo>
                  <a:moveTo>
                    <a:pt x="237" y="90"/>
                  </a:moveTo>
                  <a:lnTo>
                    <a:pt x="237" y="90"/>
                  </a:lnTo>
                  <a:lnTo>
                    <a:pt x="185" y="105"/>
                  </a:lnTo>
                  <a:moveTo>
                    <a:pt x="134" y="120"/>
                  </a:moveTo>
                  <a:lnTo>
                    <a:pt x="134" y="120"/>
                  </a:lnTo>
                  <a:lnTo>
                    <a:pt x="83" y="135"/>
                  </a:lnTo>
                  <a:moveTo>
                    <a:pt x="32" y="150"/>
                  </a:moveTo>
                  <a:lnTo>
                    <a:pt x="32" y="150"/>
                  </a:lnTo>
                  <a:lnTo>
                    <a:pt x="0" y="159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36"/>
            <p:cNvSpPr>
              <a:spLocks noEditPoints="1"/>
            </p:cNvSpPr>
            <p:nvPr/>
          </p:nvSpPr>
          <p:spPr bwMode="auto">
            <a:xfrm>
              <a:off x="3865" y="1814"/>
              <a:ext cx="161" cy="26"/>
            </a:xfrm>
            <a:custGeom>
              <a:avLst/>
              <a:gdLst>
                <a:gd name="T0" fmla="*/ 755 w 755"/>
                <a:gd name="T1" fmla="*/ 0 h 121"/>
                <a:gd name="T2" fmla="*/ 755 w 755"/>
                <a:gd name="T3" fmla="*/ 0 h 121"/>
                <a:gd name="T4" fmla="*/ 702 w 755"/>
                <a:gd name="T5" fmla="*/ 8 h 121"/>
                <a:gd name="T6" fmla="*/ 650 w 755"/>
                <a:gd name="T7" fmla="*/ 17 h 121"/>
                <a:gd name="T8" fmla="*/ 650 w 755"/>
                <a:gd name="T9" fmla="*/ 17 h 121"/>
                <a:gd name="T10" fmla="*/ 597 w 755"/>
                <a:gd name="T11" fmla="*/ 25 h 121"/>
                <a:gd name="T12" fmla="*/ 544 w 755"/>
                <a:gd name="T13" fmla="*/ 34 h 121"/>
                <a:gd name="T14" fmla="*/ 544 w 755"/>
                <a:gd name="T15" fmla="*/ 34 h 121"/>
                <a:gd name="T16" fmla="*/ 492 w 755"/>
                <a:gd name="T17" fmla="*/ 42 h 121"/>
                <a:gd name="T18" fmla="*/ 439 w 755"/>
                <a:gd name="T19" fmla="*/ 51 h 121"/>
                <a:gd name="T20" fmla="*/ 439 w 755"/>
                <a:gd name="T21" fmla="*/ 51 h 121"/>
                <a:gd name="T22" fmla="*/ 386 w 755"/>
                <a:gd name="T23" fmla="*/ 59 h 121"/>
                <a:gd name="T24" fmla="*/ 334 w 755"/>
                <a:gd name="T25" fmla="*/ 67 h 121"/>
                <a:gd name="T26" fmla="*/ 334 w 755"/>
                <a:gd name="T27" fmla="*/ 67 h 121"/>
                <a:gd name="T28" fmla="*/ 281 w 755"/>
                <a:gd name="T29" fmla="*/ 76 h 121"/>
                <a:gd name="T30" fmla="*/ 229 w 755"/>
                <a:gd name="T31" fmla="*/ 84 h 121"/>
                <a:gd name="T32" fmla="*/ 229 w 755"/>
                <a:gd name="T33" fmla="*/ 84 h 121"/>
                <a:gd name="T34" fmla="*/ 176 w 755"/>
                <a:gd name="T35" fmla="*/ 93 h 121"/>
                <a:gd name="T36" fmla="*/ 123 w 755"/>
                <a:gd name="T37" fmla="*/ 101 h 121"/>
                <a:gd name="T38" fmla="*/ 123 w 755"/>
                <a:gd name="T39" fmla="*/ 101 h 121"/>
                <a:gd name="T40" fmla="*/ 71 w 755"/>
                <a:gd name="T41" fmla="*/ 110 h 121"/>
                <a:gd name="T42" fmla="*/ 18 w 755"/>
                <a:gd name="T43" fmla="*/ 118 h 121"/>
                <a:gd name="T44" fmla="*/ 18 w 755"/>
                <a:gd name="T45" fmla="*/ 118 h 121"/>
                <a:gd name="T46" fmla="*/ 0 w 755"/>
                <a:gd name="T4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5" h="121">
                  <a:moveTo>
                    <a:pt x="755" y="0"/>
                  </a:moveTo>
                  <a:lnTo>
                    <a:pt x="755" y="0"/>
                  </a:lnTo>
                  <a:lnTo>
                    <a:pt x="702" y="8"/>
                  </a:lnTo>
                  <a:moveTo>
                    <a:pt x="650" y="17"/>
                  </a:moveTo>
                  <a:lnTo>
                    <a:pt x="650" y="17"/>
                  </a:lnTo>
                  <a:lnTo>
                    <a:pt x="597" y="25"/>
                  </a:lnTo>
                  <a:moveTo>
                    <a:pt x="544" y="34"/>
                  </a:moveTo>
                  <a:lnTo>
                    <a:pt x="544" y="34"/>
                  </a:lnTo>
                  <a:lnTo>
                    <a:pt x="492" y="42"/>
                  </a:lnTo>
                  <a:moveTo>
                    <a:pt x="439" y="51"/>
                  </a:moveTo>
                  <a:lnTo>
                    <a:pt x="439" y="51"/>
                  </a:lnTo>
                  <a:lnTo>
                    <a:pt x="386" y="59"/>
                  </a:lnTo>
                  <a:moveTo>
                    <a:pt x="334" y="67"/>
                  </a:moveTo>
                  <a:lnTo>
                    <a:pt x="334" y="67"/>
                  </a:lnTo>
                  <a:lnTo>
                    <a:pt x="281" y="76"/>
                  </a:lnTo>
                  <a:moveTo>
                    <a:pt x="229" y="84"/>
                  </a:moveTo>
                  <a:lnTo>
                    <a:pt x="229" y="84"/>
                  </a:lnTo>
                  <a:lnTo>
                    <a:pt x="176" y="93"/>
                  </a:lnTo>
                  <a:moveTo>
                    <a:pt x="123" y="101"/>
                  </a:moveTo>
                  <a:lnTo>
                    <a:pt x="123" y="101"/>
                  </a:lnTo>
                  <a:lnTo>
                    <a:pt x="71" y="110"/>
                  </a:lnTo>
                  <a:moveTo>
                    <a:pt x="18" y="118"/>
                  </a:moveTo>
                  <a:lnTo>
                    <a:pt x="18" y="118"/>
                  </a:lnTo>
                  <a:lnTo>
                    <a:pt x="0" y="121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37"/>
            <p:cNvSpPr>
              <a:spLocks noEditPoints="1"/>
            </p:cNvSpPr>
            <p:nvPr/>
          </p:nvSpPr>
          <p:spPr bwMode="auto">
            <a:xfrm>
              <a:off x="3999" y="1820"/>
              <a:ext cx="32" cy="73"/>
            </a:xfrm>
            <a:custGeom>
              <a:avLst/>
              <a:gdLst>
                <a:gd name="T0" fmla="*/ 150 w 150"/>
                <a:gd name="T1" fmla="*/ 0 h 342"/>
                <a:gd name="T2" fmla="*/ 150 w 150"/>
                <a:gd name="T3" fmla="*/ 0 h 342"/>
                <a:gd name="T4" fmla="*/ 128 w 150"/>
                <a:gd name="T5" fmla="*/ 49 h 342"/>
                <a:gd name="T6" fmla="*/ 107 w 150"/>
                <a:gd name="T7" fmla="*/ 98 h 342"/>
                <a:gd name="T8" fmla="*/ 107 w 150"/>
                <a:gd name="T9" fmla="*/ 98 h 342"/>
                <a:gd name="T10" fmla="*/ 86 w 150"/>
                <a:gd name="T11" fmla="*/ 147 h 342"/>
                <a:gd name="T12" fmla="*/ 64 w 150"/>
                <a:gd name="T13" fmla="*/ 196 h 342"/>
                <a:gd name="T14" fmla="*/ 64 w 150"/>
                <a:gd name="T15" fmla="*/ 196 h 342"/>
                <a:gd name="T16" fmla="*/ 43 w 150"/>
                <a:gd name="T17" fmla="*/ 245 h 342"/>
                <a:gd name="T18" fmla="*/ 21 w 150"/>
                <a:gd name="T19" fmla="*/ 293 h 342"/>
                <a:gd name="T20" fmla="*/ 21 w 150"/>
                <a:gd name="T21" fmla="*/ 293 h 342"/>
                <a:gd name="T22" fmla="*/ 0 w 150"/>
                <a:gd name="T2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42">
                  <a:moveTo>
                    <a:pt x="150" y="0"/>
                  </a:moveTo>
                  <a:lnTo>
                    <a:pt x="150" y="0"/>
                  </a:lnTo>
                  <a:lnTo>
                    <a:pt x="128" y="49"/>
                  </a:lnTo>
                  <a:moveTo>
                    <a:pt x="107" y="98"/>
                  </a:moveTo>
                  <a:lnTo>
                    <a:pt x="107" y="98"/>
                  </a:lnTo>
                  <a:lnTo>
                    <a:pt x="86" y="147"/>
                  </a:lnTo>
                  <a:moveTo>
                    <a:pt x="64" y="196"/>
                  </a:moveTo>
                  <a:lnTo>
                    <a:pt x="64" y="196"/>
                  </a:lnTo>
                  <a:lnTo>
                    <a:pt x="43" y="245"/>
                  </a:lnTo>
                  <a:moveTo>
                    <a:pt x="21" y="293"/>
                  </a:moveTo>
                  <a:lnTo>
                    <a:pt x="21" y="293"/>
                  </a:lnTo>
                  <a:lnTo>
                    <a:pt x="0" y="342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3859" y="1749"/>
              <a:ext cx="45" cy="85"/>
            </a:xfrm>
            <a:custGeom>
              <a:avLst/>
              <a:gdLst>
                <a:gd name="T0" fmla="*/ 0 w 209"/>
                <a:gd name="T1" fmla="*/ 401 h 401"/>
                <a:gd name="T2" fmla="*/ 0 w 209"/>
                <a:gd name="T3" fmla="*/ 401 h 401"/>
                <a:gd name="T4" fmla="*/ 25 w 209"/>
                <a:gd name="T5" fmla="*/ 354 h 401"/>
                <a:gd name="T6" fmla="*/ 49 w 209"/>
                <a:gd name="T7" fmla="*/ 307 h 401"/>
                <a:gd name="T8" fmla="*/ 49 w 209"/>
                <a:gd name="T9" fmla="*/ 307 h 401"/>
                <a:gd name="T10" fmla="*/ 74 w 209"/>
                <a:gd name="T11" fmla="*/ 259 h 401"/>
                <a:gd name="T12" fmla="*/ 99 w 209"/>
                <a:gd name="T13" fmla="*/ 212 h 401"/>
                <a:gd name="T14" fmla="*/ 99 w 209"/>
                <a:gd name="T15" fmla="*/ 212 h 401"/>
                <a:gd name="T16" fmla="*/ 123 w 209"/>
                <a:gd name="T17" fmla="*/ 165 h 401"/>
                <a:gd name="T18" fmla="*/ 148 w 209"/>
                <a:gd name="T19" fmla="*/ 117 h 401"/>
                <a:gd name="T20" fmla="*/ 148 w 209"/>
                <a:gd name="T21" fmla="*/ 117 h 401"/>
                <a:gd name="T22" fmla="*/ 172 w 209"/>
                <a:gd name="T23" fmla="*/ 70 h 401"/>
                <a:gd name="T24" fmla="*/ 197 w 209"/>
                <a:gd name="T25" fmla="*/ 23 h 401"/>
                <a:gd name="T26" fmla="*/ 197 w 209"/>
                <a:gd name="T27" fmla="*/ 23 h 401"/>
                <a:gd name="T28" fmla="*/ 209 w 209"/>
                <a:gd name="T2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9" h="401">
                  <a:moveTo>
                    <a:pt x="0" y="401"/>
                  </a:moveTo>
                  <a:lnTo>
                    <a:pt x="0" y="401"/>
                  </a:lnTo>
                  <a:lnTo>
                    <a:pt x="25" y="354"/>
                  </a:lnTo>
                  <a:moveTo>
                    <a:pt x="49" y="307"/>
                  </a:moveTo>
                  <a:lnTo>
                    <a:pt x="49" y="307"/>
                  </a:lnTo>
                  <a:lnTo>
                    <a:pt x="74" y="259"/>
                  </a:lnTo>
                  <a:moveTo>
                    <a:pt x="99" y="212"/>
                  </a:moveTo>
                  <a:lnTo>
                    <a:pt x="99" y="212"/>
                  </a:lnTo>
                  <a:lnTo>
                    <a:pt x="123" y="165"/>
                  </a:lnTo>
                  <a:moveTo>
                    <a:pt x="148" y="117"/>
                  </a:moveTo>
                  <a:lnTo>
                    <a:pt x="148" y="117"/>
                  </a:lnTo>
                  <a:lnTo>
                    <a:pt x="172" y="70"/>
                  </a:lnTo>
                  <a:moveTo>
                    <a:pt x="197" y="23"/>
                  </a:moveTo>
                  <a:lnTo>
                    <a:pt x="197" y="23"/>
                  </a:lnTo>
                  <a:lnTo>
                    <a:pt x="209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39"/>
            <p:cNvSpPr>
              <a:spLocks noEditPoints="1"/>
            </p:cNvSpPr>
            <p:nvPr/>
          </p:nvSpPr>
          <p:spPr bwMode="auto">
            <a:xfrm>
              <a:off x="3916" y="1749"/>
              <a:ext cx="70" cy="145"/>
            </a:xfrm>
            <a:custGeom>
              <a:avLst/>
              <a:gdLst>
                <a:gd name="T0" fmla="*/ 328 w 328"/>
                <a:gd name="T1" fmla="*/ 682 h 682"/>
                <a:gd name="T2" fmla="*/ 328 w 328"/>
                <a:gd name="T3" fmla="*/ 682 h 682"/>
                <a:gd name="T4" fmla="*/ 305 w 328"/>
                <a:gd name="T5" fmla="*/ 634 h 682"/>
                <a:gd name="T6" fmla="*/ 282 w 328"/>
                <a:gd name="T7" fmla="*/ 586 h 682"/>
                <a:gd name="T8" fmla="*/ 282 w 328"/>
                <a:gd name="T9" fmla="*/ 586 h 682"/>
                <a:gd name="T10" fmla="*/ 259 w 328"/>
                <a:gd name="T11" fmla="*/ 538 h 682"/>
                <a:gd name="T12" fmla="*/ 236 w 328"/>
                <a:gd name="T13" fmla="*/ 490 h 682"/>
                <a:gd name="T14" fmla="*/ 236 w 328"/>
                <a:gd name="T15" fmla="*/ 490 h 682"/>
                <a:gd name="T16" fmla="*/ 213 w 328"/>
                <a:gd name="T17" fmla="*/ 442 h 682"/>
                <a:gd name="T18" fmla="*/ 189 w 328"/>
                <a:gd name="T19" fmla="*/ 394 h 682"/>
                <a:gd name="T20" fmla="*/ 189 w 328"/>
                <a:gd name="T21" fmla="*/ 394 h 682"/>
                <a:gd name="T22" fmla="*/ 166 w 328"/>
                <a:gd name="T23" fmla="*/ 346 h 682"/>
                <a:gd name="T24" fmla="*/ 143 w 328"/>
                <a:gd name="T25" fmla="*/ 298 h 682"/>
                <a:gd name="T26" fmla="*/ 143 w 328"/>
                <a:gd name="T27" fmla="*/ 298 h 682"/>
                <a:gd name="T28" fmla="*/ 120 w 328"/>
                <a:gd name="T29" fmla="*/ 250 h 682"/>
                <a:gd name="T30" fmla="*/ 97 w 328"/>
                <a:gd name="T31" fmla="*/ 202 h 682"/>
                <a:gd name="T32" fmla="*/ 97 w 328"/>
                <a:gd name="T33" fmla="*/ 202 h 682"/>
                <a:gd name="T34" fmla="*/ 74 w 328"/>
                <a:gd name="T35" fmla="*/ 154 h 682"/>
                <a:gd name="T36" fmla="*/ 51 w 328"/>
                <a:gd name="T37" fmla="*/ 105 h 682"/>
                <a:gd name="T38" fmla="*/ 51 w 328"/>
                <a:gd name="T39" fmla="*/ 105 h 682"/>
                <a:gd name="T40" fmla="*/ 28 w 328"/>
                <a:gd name="T41" fmla="*/ 57 h 682"/>
                <a:gd name="T42" fmla="*/ 4 w 328"/>
                <a:gd name="T43" fmla="*/ 9 h 682"/>
                <a:gd name="T44" fmla="*/ 4 w 328"/>
                <a:gd name="T45" fmla="*/ 9 h 682"/>
                <a:gd name="T46" fmla="*/ 0 w 328"/>
                <a:gd name="T4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682">
                  <a:moveTo>
                    <a:pt x="328" y="682"/>
                  </a:moveTo>
                  <a:lnTo>
                    <a:pt x="328" y="682"/>
                  </a:lnTo>
                  <a:lnTo>
                    <a:pt x="305" y="634"/>
                  </a:lnTo>
                  <a:moveTo>
                    <a:pt x="282" y="586"/>
                  </a:moveTo>
                  <a:lnTo>
                    <a:pt x="282" y="586"/>
                  </a:lnTo>
                  <a:lnTo>
                    <a:pt x="259" y="538"/>
                  </a:lnTo>
                  <a:moveTo>
                    <a:pt x="236" y="490"/>
                  </a:moveTo>
                  <a:lnTo>
                    <a:pt x="236" y="490"/>
                  </a:lnTo>
                  <a:lnTo>
                    <a:pt x="213" y="442"/>
                  </a:lnTo>
                  <a:moveTo>
                    <a:pt x="189" y="394"/>
                  </a:moveTo>
                  <a:lnTo>
                    <a:pt x="189" y="394"/>
                  </a:lnTo>
                  <a:lnTo>
                    <a:pt x="166" y="346"/>
                  </a:lnTo>
                  <a:moveTo>
                    <a:pt x="143" y="298"/>
                  </a:moveTo>
                  <a:lnTo>
                    <a:pt x="143" y="298"/>
                  </a:lnTo>
                  <a:lnTo>
                    <a:pt x="120" y="250"/>
                  </a:lnTo>
                  <a:moveTo>
                    <a:pt x="97" y="202"/>
                  </a:moveTo>
                  <a:lnTo>
                    <a:pt x="97" y="202"/>
                  </a:lnTo>
                  <a:lnTo>
                    <a:pt x="74" y="154"/>
                  </a:lnTo>
                  <a:moveTo>
                    <a:pt x="51" y="105"/>
                  </a:moveTo>
                  <a:lnTo>
                    <a:pt x="51" y="105"/>
                  </a:lnTo>
                  <a:lnTo>
                    <a:pt x="28" y="57"/>
                  </a:lnTo>
                  <a:moveTo>
                    <a:pt x="4" y="9"/>
                  </a:moveTo>
                  <a:lnTo>
                    <a:pt x="4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40"/>
            <p:cNvSpPr>
              <a:spLocks noEditPoints="1"/>
            </p:cNvSpPr>
            <p:nvPr/>
          </p:nvSpPr>
          <p:spPr bwMode="auto">
            <a:xfrm>
              <a:off x="3872" y="1847"/>
              <a:ext cx="258" cy="44"/>
            </a:xfrm>
            <a:custGeom>
              <a:avLst/>
              <a:gdLst>
                <a:gd name="T0" fmla="*/ 1209 w 1209"/>
                <a:gd name="T1" fmla="*/ 208 h 208"/>
                <a:gd name="T2" fmla="*/ 1209 w 1209"/>
                <a:gd name="T3" fmla="*/ 208 h 208"/>
                <a:gd name="T4" fmla="*/ 1156 w 1209"/>
                <a:gd name="T5" fmla="*/ 198 h 208"/>
                <a:gd name="T6" fmla="*/ 1104 w 1209"/>
                <a:gd name="T7" fmla="*/ 189 h 208"/>
                <a:gd name="T8" fmla="*/ 1104 w 1209"/>
                <a:gd name="T9" fmla="*/ 189 h 208"/>
                <a:gd name="T10" fmla="*/ 1051 w 1209"/>
                <a:gd name="T11" fmla="*/ 180 h 208"/>
                <a:gd name="T12" fmla="*/ 999 w 1209"/>
                <a:gd name="T13" fmla="*/ 171 h 208"/>
                <a:gd name="T14" fmla="*/ 999 w 1209"/>
                <a:gd name="T15" fmla="*/ 171 h 208"/>
                <a:gd name="T16" fmla="*/ 946 w 1209"/>
                <a:gd name="T17" fmla="*/ 162 h 208"/>
                <a:gd name="T18" fmla="*/ 893 w 1209"/>
                <a:gd name="T19" fmla="*/ 153 h 208"/>
                <a:gd name="T20" fmla="*/ 893 w 1209"/>
                <a:gd name="T21" fmla="*/ 153 h 208"/>
                <a:gd name="T22" fmla="*/ 841 w 1209"/>
                <a:gd name="T23" fmla="*/ 144 h 208"/>
                <a:gd name="T24" fmla="*/ 788 w 1209"/>
                <a:gd name="T25" fmla="*/ 135 h 208"/>
                <a:gd name="T26" fmla="*/ 788 w 1209"/>
                <a:gd name="T27" fmla="*/ 135 h 208"/>
                <a:gd name="T28" fmla="*/ 736 w 1209"/>
                <a:gd name="T29" fmla="*/ 126 h 208"/>
                <a:gd name="T30" fmla="*/ 683 w 1209"/>
                <a:gd name="T31" fmla="*/ 117 h 208"/>
                <a:gd name="T32" fmla="*/ 683 w 1209"/>
                <a:gd name="T33" fmla="*/ 117 h 208"/>
                <a:gd name="T34" fmla="*/ 631 w 1209"/>
                <a:gd name="T35" fmla="*/ 108 h 208"/>
                <a:gd name="T36" fmla="*/ 578 w 1209"/>
                <a:gd name="T37" fmla="*/ 99 h 208"/>
                <a:gd name="T38" fmla="*/ 578 w 1209"/>
                <a:gd name="T39" fmla="*/ 99 h 208"/>
                <a:gd name="T40" fmla="*/ 526 w 1209"/>
                <a:gd name="T41" fmla="*/ 90 h 208"/>
                <a:gd name="T42" fmla="*/ 473 w 1209"/>
                <a:gd name="T43" fmla="*/ 81 h 208"/>
                <a:gd name="T44" fmla="*/ 473 w 1209"/>
                <a:gd name="T45" fmla="*/ 81 h 208"/>
                <a:gd name="T46" fmla="*/ 420 w 1209"/>
                <a:gd name="T47" fmla="*/ 72 h 208"/>
                <a:gd name="T48" fmla="*/ 368 w 1209"/>
                <a:gd name="T49" fmla="*/ 63 h 208"/>
                <a:gd name="T50" fmla="*/ 368 w 1209"/>
                <a:gd name="T51" fmla="*/ 63 h 208"/>
                <a:gd name="T52" fmla="*/ 315 w 1209"/>
                <a:gd name="T53" fmla="*/ 54 h 208"/>
                <a:gd name="T54" fmla="*/ 263 w 1209"/>
                <a:gd name="T55" fmla="*/ 45 h 208"/>
                <a:gd name="T56" fmla="*/ 263 w 1209"/>
                <a:gd name="T57" fmla="*/ 45 h 208"/>
                <a:gd name="T58" fmla="*/ 210 w 1209"/>
                <a:gd name="T59" fmla="*/ 36 h 208"/>
                <a:gd name="T60" fmla="*/ 158 w 1209"/>
                <a:gd name="T61" fmla="*/ 27 h 208"/>
                <a:gd name="T62" fmla="*/ 158 w 1209"/>
                <a:gd name="T63" fmla="*/ 27 h 208"/>
                <a:gd name="T64" fmla="*/ 105 w 1209"/>
                <a:gd name="T65" fmla="*/ 18 h 208"/>
                <a:gd name="T66" fmla="*/ 52 w 1209"/>
                <a:gd name="T67" fmla="*/ 9 h 208"/>
                <a:gd name="T68" fmla="*/ 52 w 1209"/>
                <a:gd name="T69" fmla="*/ 9 h 208"/>
                <a:gd name="T70" fmla="*/ 0 w 1209"/>
                <a:gd name="T7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9" h="208">
                  <a:moveTo>
                    <a:pt x="1209" y="208"/>
                  </a:moveTo>
                  <a:lnTo>
                    <a:pt x="1209" y="208"/>
                  </a:lnTo>
                  <a:lnTo>
                    <a:pt x="1156" y="198"/>
                  </a:lnTo>
                  <a:moveTo>
                    <a:pt x="1104" y="189"/>
                  </a:moveTo>
                  <a:lnTo>
                    <a:pt x="1104" y="189"/>
                  </a:lnTo>
                  <a:lnTo>
                    <a:pt x="1051" y="180"/>
                  </a:lnTo>
                  <a:moveTo>
                    <a:pt x="999" y="171"/>
                  </a:moveTo>
                  <a:lnTo>
                    <a:pt x="999" y="171"/>
                  </a:lnTo>
                  <a:lnTo>
                    <a:pt x="946" y="162"/>
                  </a:lnTo>
                  <a:moveTo>
                    <a:pt x="893" y="153"/>
                  </a:moveTo>
                  <a:lnTo>
                    <a:pt x="893" y="153"/>
                  </a:lnTo>
                  <a:lnTo>
                    <a:pt x="841" y="144"/>
                  </a:lnTo>
                  <a:moveTo>
                    <a:pt x="788" y="135"/>
                  </a:moveTo>
                  <a:lnTo>
                    <a:pt x="788" y="135"/>
                  </a:lnTo>
                  <a:lnTo>
                    <a:pt x="736" y="126"/>
                  </a:lnTo>
                  <a:moveTo>
                    <a:pt x="683" y="117"/>
                  </a:moveTo>
                  <a:lnTo>
                    <a:pt x="683" y="117"/>
                  </a:lnTo>
                  <a:lnTo>
                    <a:pt x="631" y="108"/>
                  </a:lnTo>
                  <a:moveTo>
                    <a:pt x="578" y="99"/>
                  </a:moveTo>
                  <a:lnTo>
                    <a:pt x="578" y="99"/>
                  </a:lnTo>
                  <a:lnTo>
                    <a:pt x="526" y="90"/>
                  </a:lnTo>
                  <a:moveTo>
                    <a:pt x="473" y="81"/>
                  </a:moveTo>
                  <a:lnTo>
                    <a:pt x="473" y="81"/>
                  </a:lnTo>
                  <a:lnTo>
                    <a:pt x="420" y="72"/>
                  </a:lnTo>
                  <a:moveTo>
                    <a:pt x="368" y="63"/>
                  </a:moveTo>
                  <a:lnTo>
                    <a:pt x="368" y="63"/>
                  </a:lnTo>
                  <a:lnTo>
                    <a:pt x="315" y="54"/>
                  </a:lnTo>
                  <a:moveTo>
                    <a:pt x="263" y="45"/>
                  </a:moveTo>
                  <a:lnTo>
                    <a:pt x="263" y="45"/>
                  </a:lnTo>
                  <a:lnTo>
                    <a:pt x="210" y="36"/>
                  </a:lnTo>
                  <a:moveTo>
                    <a:pt x="158" y="27"/>
                  </a:moveTo>
                  <a:lnTo>
                    <a:pt x="158" y="27"/>
                  </a:lnTo>
                  <a:lnTo>
                    <a:pt x="105" y="18"/>
                  </a:lnTo>
                  <a:moveTo>
                    <a:pt x="52" y="9"/>
                  </a:moveTo>
                  <a:lnTo>
                    <a:pt x="52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41"/>
            <p:cNvSpPr>
              <a:spLocks noEditPoints="1"/>
            </p:cNvSpPr>
            <p:nvPr/>
          </p:nvSpPr>
          <p:spPr bwMode="auto">
            <a:xfrm>
              <a:off x="4007" y="1897"/>
              <a:ext cx="125" cy="8"/>
            </a:xfrm>
            <a:custGeom>
              <a:avLst/>
              <a:gdLst>
                <a:gd name="T0" fmla="*/ 586 w 586"/>
                <a:gd name="T1" fmla="*/ 0 h 38"/>
                <a:gd name="T2" fmla="*/ 586 w 586"/>
                <a:gd name="T3" fmla="*/ 0 h 38"/>
                <a:gd name="T4" fmla="*/ 533 w 586"/>
                <a:gd name="T5" fmla="*/ 3 h 38"/>
                <a:gd name="T6" fmla="*/ 479 w 586"/>
                <a:gd name="T7" fmla="*/ 6 h 38"/>
                <a:gd name="T8" fmla="*/ 479 w 586"/>
                <a:gd name="T9" fmla="*/ 6 h 38"/>
                <a:gd name="T10" fmla="*/ 426 w 586"/>
                <a:gd name="T11" fmla="*/ 10 h 38"/>
                <a:gd name="T12" fmla="*/ 373 w 586"/>
                <a:gd name="T13" fmla="*/ 13 h 38"/>
                <a:gd name="T14" fmla="*/ 373 w 586"/>
                <a:gd name="T15" fmla="*/ 13 h 38"/>
                <a:gd name="T16" fmla="*/ 320 w 586"/>
                <a:gd name="T17" fmla="*/ 17 h 38"/>
                <a:gd name="T18" fmla="*/ 266 w 586"/>
                <a:gd name="T19" fmla="*/ 20 h 38"/>
                <a:gd name="T20" fmla="*/ 266 w 586"/>
                <a:gd name="T21" fmla="*/ 20 h 38"/>
                <a:gd name="T22" fmla="*/ 213 w 586"/>
                <a:gd name="T23" fmla="*/ 24 h 38"/>
                <a:gd name="T24" fmla="*/ 160 w 586"/>
                <a:gd name="T25" fmla="*/ 27 h 38"/>
                <a:gd name="T26" fmla="*/ 160 w 586"/>
                <a:gd name="T27" fmla="*/ 27 h 38"/>
                <a:gd name="T28" fmla="*/ 107 w 586"/>
                <a:gd name="T29" fmla="*/ 31 h 38"/>
                <a:gd name="T30" fmla="*/ 54 w 586"/>
                <a:gd name="T31" fmla="*/ 34 h 38"/>
                <a:gd name="T32" fmla="*/ 54 w 586"/>
                <a:gd name="T33" fmla="*/ 34 h 38"/>
                <a:gd name="T34" fmla="*/ 0 w 586"/>
                <a:gd name="T3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6" h="38">
                  <a:moveTo>
                    <a:pt x="586" y="0"/>
                  </a:moveTo>
                  <a:lnTo>
                    <a:pt x="586" y="0"/>
                  </a:lnTo>
                  <a:lnTo>
                    <a:pt x="533" y="3"/>
                  </a:lnTo>
                  <a:moveTo>
                    <a:pt x="479" y="6"/>
                  </a:moveTo>
                  <a:lnTo>
                    <a:pt x="479" y="6"/>
                  </a:lnTo>
                  <a:lnTo>
                    <a:pt x="426" y="10"/>
                  </a:lnTo>
                  <a:moveTo>
                    <a:pt x="373" y="13"/>
                  </a:moveTo>
                  <a:lnTo>
                    <a:pt x="373" y="13"/>
                  </a:lnTo>
                  <a:lnTo>
                    <a:pt x="320" y="17"/>
                  </a:lnTo>
                  <a:moveTo>
                    <a:pt x="266" y="20"/>
                  </a:moveTo>
                  <a:lnTo>
                    <a:pt x="266" y="20"/>
                  </a:lnTo>
                  <a:lnTo>
                    <a:pt x="213" y="24"/>
                  </a:lnTo>
                  <a:moveTo>
                    <a:pt x="160" y="27"/>
                  </a:moveTo>
                  <a:lnTo>
                    <a:pt x="160" y="27"/>
                  </a:lnTo>
                  <a:lnTo>
                    <a:pt x="107" y="31"/>
                  </a:lnTo>
                  <a:moveTo>
                    <a:pt x="54" y="34"/>
                  </a:moveTo>
                  <a:lnTo>
                    <a:pt x="54" y="34"/>
                  </a:lnTo>
                  <a:lnTo>
                    <a:pt x="0" y="38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3865" y="1852"/>
              <a:ext cx="116" cy="48"/>
            </a:xfrm>
            <a:custGeom>
              <a:avLst/>
              <a:gdLst>
                <a:gd name="T0" fmla="*/ 542 w 542"/>
                <a:gd name="T1" fmla="*/ 225 h 225"/>
                <a:gd name="T2" fmla="*/ 542 w 542"/>
                <a:gd name="T3" fmla="*/ 225 h 225"/>
                <a:gd name="T4" fmla="*/ 493 w 542"/>
                <a:gd name="T5" fmla="*/ 204 h 225"/>
                <a:gd name="T6" fmla="*/ 443 w 542"/>
                <a:gd name="T7" fmla="*/ 184 h 225"/>
                <a:gd name="T8" fmla="*/ 443 w 542"/>
                <a:gd name="T9" fmla="*/ 184 h 225"/>
                <a:gd name="T10" fmla="*/ 394 w 542"/>
                <a:gd name="T11" fmla="*/ 163 h 225"/>
                <a:gd name="T12" fmla="*/ 345 w 542"/>
                <a:gd name="T13" fmla="*/ 143 h 225"/>
                <a:gd name="T14" fmla="*/ 345 w 542"/>
                <a:gd name="T15" fmla="*/ 143 h 225"/>
                <a:gd name="T16" fmla="*/ 296 w 542"/>
                <a:gd name="T17" fmla="*/ 123 h 225"/>
                <a:gd name="T18" fmla="*/ 246 w 542"/>
                <a:gd name="T19" fmla="*/ 102 h 225"/>
                <a:gd name="T20" fmla="*/ 246 w 542"/>
                <a:gd name="T21" fmla="*/ 102 h 225"/>
                <a:gd name="T22" fmla="*/ 197 w 542"/>
                <a:gd name="T23" fmla="*/ 82 h 225"/>
                <a:gd name="T24" fmla="*/ 148 w 542"/>
                <a:gd name="T25" fmla="*/ 61 h 225"/>
                <a:gd name="T26" fmla="*/ 148 w 542"/>
                <a:gd name="T27" fmla="*/ 61 h 225"/>
                <a:gd name="T28" fmla="*/ 98 w 542"/>
                <a:gd name="T29" fmla="*/ 41 h 225"/>
                <a:gd name="T30" fmla="*/ 49 w 542"/>
                <a:gd name="T31" fmla="*/ 20 h 225"/>
                <a:gd name="T32" fmla="*/ 49 w 542"/>
                <a:gd name="T33" fmla="*/ 20 h 225"/>
                <a:gd name="T34" fmla="*/ 0 w 542"/>
                <a:gd name="T3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2" h="225">
                  <a:moveTo>
                    <a:pt x="542" y="225"/>
                  </a:moveTo>
                  <a:lnTo>
                    <a:pt x="542" y="225"/>
                  </a:lnTo>
                  <a:lnTo>
                    <a:pt x="493" y="204"/>
                  </a:lnTo>
                  <a:moveTo>
                    <a:pt x="443" y="184"/>
                  </a:moveTo>
                  <a:lnTo>
                    <a:pt x="443" y="184"/>
                  </a:lnTo>
                  <a:lnTo>
                    <a:pt x="394" y="163"/>
                  </a:lnTo>
                  <a:moveTo>
                    <a:pt x="345" y="143"/>
                  </a:moveTo>
                  <a:lnTo>
                    <a:pt x="345" y="143"/>
                  </a:lnTo>
                  <a:lnTo>
                    <a:pt x="296" y="123"/>
                  </a:lnTo>
                  <a:moveTo>
                    <a:pt x="246" y="102"/>
                  </a:moveTo>
                  <a:lnTo>
                    <a:pt x="246" y="102"/>
                  </a:lnTo>
                  <a:lnTo>
                    <a:pt x="197" y="82"/>
                  </a:lnTo>
                  <a:moveTo>
                    <a:pt x="148" y="61"/>
                  </a:moveTo>
                  <a:lnTo>
                    <a:pt x="148" y="61"/>
                  </a:lnTo>
                  <a:lnTo>
                    <a:pt x="98" y="41"/>
                  </a:lnTo>
                  <a:moveTo>
                    <a:pt x="49" y="20"/>
                  </a:moveTo>
                  <a:lnTo>
                    <a:pt x="49" y="2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43"/>
            <p:cNvSpPr>
              <a:spLocks noEditPoints="1"/>
            </p:cNvSpPr>
            <p:nvPr/>
          </p:nvSpPr>
          <p:spPr bwMode="auto">
            <a:xfrm>
              <a:off x="3860" y="1861"/>
              <a:ext cx="27" cy="145"/>
            </a:xfrm>
            <a:custGeom>
              <a:avLst/>
              <a:gdLst>
                <a:gd name="T0" fmla="*/ 128 w 128"/>
                <a:gd name="T1" fmla="*/ 682 h 682"/>
                <a:gd name="T2" fmla="*/ 128 w 128"/>
                <a:gd name="T3" fmla="*/ 682 h 682"/>
                <a:gd name="T4" fmla="*/ 118 w 128"/>
                <a:gd name="T5" fmla="*/ 629 h 682"/>
                <a:gd name="T6" fmla="*/ 108 w 128"/>
                <a:gd name="T7" fmla="*/ 577 h 682"/>
                <a:gd name="T8" fmla="*/ 108 w 128"/>
                <a:gd name="T9" fmla="*/ 577 h 682"/>
                <a:gd name="T10" fmla="*/ 98 w 128"/>
                <a:gd name="T11" fmla="*/ 524 h 682"/>
                <a:gd name="T12" fmla="*/ 88 w 128"/>
                <a:gd name="T13" fmla="*/ 472 h 682"/>
                <a:gd name="T14" fmla="*/ 88 w 128"/>
                <a:gd name="T15" fmla="*/ 472 h 682"/>
                <a:gd name="T16" fmla="*/ 79 w 128"/>
                <a:gd name="T17" fmla="*/ 419 h 682"/>
                <a:gd name="T18" fmla="*/ 69 w 128"/>
                <a:gd name="T19" fmla="*/ 367 h 682"/>
                <a:gd name="T20" fmla="*/ 69 w 128"/>
                <a:gd name="T21" fmla="*/ 367 h 682"/>
                <a:gd name="T22" fmla="*/ 59 w 128"/>
                <a:gd name="T23" fmla="*/ 315 h 682"/>
                <a:gd name="T24" fmla="*/ 49 w 128"/>
                <a:gd name="T25" fmla="*/ 262 h 682"/>
                <a:gd name="T26" fmla="*/ 49 w 128"/>
                <a:gd name="T27" fmla="*/ 262 h 682"/>
                <a:gd name="T28" fmla="*/ 39 w 128"/>
                <a:gd name="T29" fmla="*/ 210 h 682"/>
                <a:gd name="T30" fmla="*/ 29 w 128"/>
                <a:gd name="T31" fmla="*/ 157 h 682"/>
                <a:gd name="T32" fmla="*/ 29 w 128"/>
                <a:gd name="T33" fmla="*/ 157 h 682"/>
                <a:gd name="T34" fmla="*/ 20 w 128"/>
                <a:gd name="T35" fmla="*/ 105 h 682"/>
                <a:gd name="T36" fmla="*/ 10 w 128"/>
                <a:gd name="T37" fmla="*/ 52 h 682"/>
                <a:gd name="T38" fmla="*/ 10 w 128"/>
                <a:gd name="T39" fmla="*/ 52 h 682"/>
                <a:gd name="T40" fmla="*/ 0 w 128"/>
                <a:gd name="T41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682">
                  <a:moveTo>
                    <a:pt x="128" y="682"/>
                  </a:moveTo>
                  <a:lnTo>
                    <a:pt x="128" y="682"/>
                  </a:lnTo>
                  <a:lnTo>
                    <a:pt x="118" y="629"/>
                  </a:lnTo>
                  <a:moveTo>
                    <a:pt x="108" y="577"/>
                  </a:moveTo>
                  <a:lnTo>
                    <a:pt x="108" y="577"/>
                  </a:lnTo>
                  <a:lnTo>
                    <a:pt x="98" y="524"/>
                  </a:lnTo>
                  <a:moveTo>
                    <a:pt x="88" y="472"/>
                  </a:moveTo>
                  <a:lnTo>
                    <a:pt x="88" y="472"/>
                  </a:lnTo>
                  <a:lnTo>
                    <a:pt x="79" y="419"/>
                  </a:lnTo>
                  <a:moveTo>
                    <a:pt x="69" y="367"/>
                  </a:moveTo>
                  <a:lnTo>
                    <a:pt x="69" y="367"/>
                  </a:lnTo>
                  <a:lnTo>
                    <a:pt x="59" y="315"/>
                  </a:lnTo>
                  <a:moveTo>
                    <a:pt x="49" y="262"/>
                  </a:moveTo>
                  <a:lnTo>
                    <a:pt x="49" y="262"/>
                  </a:lnTo>
                  <a:lnTo>
                    <a:pt x="39" y="210"/>
                  </a:lnTo>
                  <a:moveTo>
                    <a:pt x="29" y="157"/>
                  </a:moveTo>
                  <a:lnTo>
                    <a:pt x="29" y="157"/>
                  </a:lnTo>
                  <a:lnTo>
                    <a:pt x="20" y="105"/>
                  </a:lnTo>
                  <a:moveTo>
                    <a:pt x="10" y="52"/>
                  </a:moveTo>
                  <a:lnTo>
                    <a:pt x="10" y="5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44"/>
            <p:cNvSpPr>
              <a:spLocks noEditPoints="1"/>
            </p:cNvSpPr>
            <p:nvPr/>
          </p:nvSpPr>
          <p:spPr bwMode="auto">
            <a:xfrm>
              <a:off x="3900" y="2019"/>
              <a:ext cx="80" cy="0"/>
            </a:xfrm>
            <a:custGeom>
              <a:avLst/>
              <a:gdLst>
                <a:gd name="T0" fmla="*/ 373 w 373"/>
                <a:gd name="T1" fmla="*/ 373 w 373"/>
                <a:gd name="T2" fmla="*/ 320 w 373"/>
                <a:gd name="T3" fmla="*/ 266 w 373"/>
                <a:gd name="T4" fmla="*/ 266 w 373"/>
                <a:gd name="T5" fmla="*/ 213 w 373"/>
                <a:gd name="T6" fmla="*/ 160 w 373"/>
                <a:gd name="T7" fmla="*/ 160 w 373"/>
                <a:gd name="T8" fmla="*/ 106 w 373"/>
                <a:gd name="T9" fmla="*/ 53 w 373"/>
                <a:gd name="T10" fmla="*/ 53 w 373"/>
                <a:gd name="T11" fmla="*/ 0 w 3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373">
                  <a:moveTo>
                    <a:pt x="373" y="0"/>
                  </a:moveTo>
                  <a:lnTo>
                    <a:pt x="373" y="0"/>
                  </a:lnTo>
                  <a:lnTo>
                    <a:pt x="320" y="0"/>
                  </a:lnTo>
                  <a:moveTo>
                    <a:pt x="266" y="0"/>
                  </a:moveTo>
                  <a:lnTo>
                    <a:pt x="266" y="0"/>
                  </a:lnTo>
                  <a:lnTo>
                    <a:pt x="213" y="0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06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45"/>
            <p:cNvSpPr>
              <a:spLocks noEditPoints="1"/>
            </p:cNvSpPr>
            <p:nvPr/>
          </p:nvSpPr>
          <p:spPr bwMode="auto">
            <a:xfrm>
              <a:off x="3992" y="1927"/>
              <a:ext cx="0" cy="79"/>
            </a:xfrm>
            <a:custGeom>
              <a:avLst/>
              <a:gdLst>
                <a:gd name="T0" fmla="*/ 374 h 374"/>
                <a:gd name="T1" fmla="*/ 374 h 374"/>
                <a:gd name="T2" fmla="*/ 320 h 374"/>
                <a:gd name="T3" fmla="*/ 267 h 374"/>
                <a:gd name="T4" fmla="*/ 267 h 374"/>
                <a:gd name="T5" fmla="*/ 214 h 374"/>
                <a:gd name="T6" fmla="*/ 160 h 374"/>
                <a:gd name="T7" fmla="*/ 160 h 374"/>
                <a:gd name="T8" fmla="*/ 107 h 374"/>
                <a:gd name="T9" fmla="*/ 54 h 374"/>
                <a:gd name="T10" fmla="*/ 54 h 374"/>
                <a:gd name="T11" fmla="*/ 0 h 37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374">
                  <a:moveTo>
                    <a:pt x="0" y="374"/>
                  </a:moveTo>
                  <a:lnTo>
                    <a:pt x="0" y="374"/>
                  </a:lnTo>
                  <a:lnTo>
                    <a:pt x="0" y="320"/>
                  </a:lnTo>
                  <a:moveTo>
                    <a:pt x="0" y="267"/>
                  </a:moveTo>
                  <a:lnTo>
                    <a:pt x="0" y="267"/>
                  </a:lnTo>
                  <a:lnTo>
                    <a:pt x="0" y="214"/>
                  </a:lnTo>
                  <a:moveTo>
                    <a:pt x="0" y="160"/>
                  </a:moveTo>
                  <a:lnTo>
                    <a:pt x="0" y="160"/>
                  </a:lnTo>
                  <a:lnTo>
                    <a:pt x="0" y="107"/>
                  </a:lnTo>
                  <a:moveTo>
                    <a:pt x="0" y="54"/>
                  </a:move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46"/>
            <p:cNvSpPr>
              <a:spLocks noEditPoints="1"/>
            </p:cNvSpPr>
            <p:nvPr/>
          </p:nvSpPr>
          <p:spPr bwMode="auto">
            <a:xfrm>
              <a:off x="4003" y="1902"/>
              <a:ext cx="134" cy="107"/>
            </a:xfrm>
            <a:custGeom>
              <a:avLst/>
              <a:gdLst>
                <a:gd name="T0" fmla="*/ 627 w 627"/>
                <a:gd name="T1" fmla="*/ 0 h 497"/>
                <a:gd name="T2" fmla="*/ 627 w 627"/>
                <a:gd name="T3" fmla="*/ 0 h 497"/>
                <a:gd name="T4" fmla="*/ 585 w 627"/>
                <a:gd name="T5" fmla="*/ 33 h 497"/>
                <a:gd name="T6" fmla="*/ 544 w 627"/>
                <a:gd name="T7" fmla="*/ 66 h 497"/>
                <a:gd name="T8" fmla="*/ 544 w 627"/>
                <a:gd name="T9" fmla="*/ 66 h 497"/>
                <a:gd name="T10" fmla="*/ 502 w 627"/>
                <a:gd name="T11" fmla="*/ 99 h 497"/>
                <a:gd name="T12" fmla="*/ 460 w 627"/>
                <a:gd name="T13" fmla="*/ 132 h 497"/>
                <a:gd name="T14" fmla="*/ 460 w 627"/>
                <a:gd name="T15" fmla="*/ 132 h 497"/>
                <a:gd name="T16" fmla="*/ 418 w 627"/>
                <a:gd name="T17" fmla="*/ 165 h 497"/>
                <a:gd name="T18" fmla="*/ 376 w 627"/>
                <a:gd name="T19" fmla="*/ 198 h 497"/>
                <a:gd name="T20" fmla="*/ 376 w 627"/>
                <a:gd name="T21" fmla="*/ 198 h 497"/>
                <a:gd name="T22" fmla="*/ 335 w 627"/>
                <a:gd name="T23" fmla="*/ 232 h 497"/>
                <a:gd name="T24" fmla="*/ 293 w 627"/>
                <a:gd name="T25" fmla="*/ 265 h 497"/>
                <a:gd name="T26" fmla="*/ 293 w 627"/>
                <a:gd name="T27" fmla="*/ 265 h 497"/>
                <a:gd name="T28" fmla="*/ 251 w 627"/>
                <a:gd name="T29" fmla="*/ 298 h 497"/>
                <a:gd name="T30" fmla="*/ 209 w 627"/>
                <a:gd name="T31" fmla="*/ 331 h 497"/>
                <a:gd name="T32" fmla="*/ 209 w 627"/>
                <a:gd name="T33" fmla="*/ 331 h 497"/>
                <a:gd name="T34" fmla="*/ 167 w 627"/>
                <a:gd name="T35" fmla="*/ 364 h 497"/>
                <a:gd name="T36" fmla="*/ 126 w 627"/>
                <a:gd name="T37" fmla="*/ 397 h 497"/>
                <a:gd name="T38" fmla="*/ 126 w 627"/>
                <a:gd name="T39" fmla="*/ 397 h 497"/>
                <a:gd name="T40" fmla="*/ 84 w 627"/>
                <a:gd name="T41" fmla="*/ 430 h 497"/>
                <a:gd name="T42" fmla="*/ 42 w 627"/>
                <a:gd name="T43" fmla="*/ 463 h 497"/>
                <a:gd name="T44" fmla="*/ 42 w 627"/>
                <a:gd name="T45" fmla="*/ 463 h 497"/>
                <a:gd name="T46" fmla="*/ 0 w 627"/>
                <a:gd name="T4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7" h="497">
                  <a:moveTo>
                    <a:pt x="627" y="0"/>
                  </a:moveTo>
                  <a:lnTo>
                    <a:pt x="627" y="0"/>
                  </a:lnTo>
                  <a:lnTo>
                    <a:pt x="585" y="33"/>
                  </a:lnTo>
                  <a:moveTo>
                    <a:pt x="544" y="66"/>
                  </a:moveTo>
                  <a:lnTo>
                    <a:pt x="544" y="66"/>
                  </a:lnTo>
                  <a:lnTo>
                    <a:pt x="502" y="99"/>
                  </a:lnTo>
                  <a:moveTo>
                    <a:pt x="460" y="132"/>
                  </a:moveTo>
                  <a:lnTo>
                    <a:pt x="460" y="132"/>
                  </a:lnTo>
                  <a:lnTo>
                    <a:pt x="418" y="165"/>
                  </a:lnTo>
                  <a:moveTo>
                    <a:pt x="376" y="198"/>
                  </a:moveTo>
                  <a:lnTo>
                    <a:pt x="376" y="198"/>
                  </a:lnTo>
                  <a:lnTo>
                    <a:pt x="335" y="232"/>
                  </a:lnTo>
                  <a:moveTo>
                    <a:pt x="293" y="265"/>
                  </a:moveTo>
                  <a:lnTo>
                    <a:pt x="293" y="265"/>
                  </a:lnTo>
                  <a:lnTo>
                    <a:pt x="251" y="298"/>
                  </a:lnTo>
                  <a:moveTo>
                    <a:pt x="209" y="331"/>
                  </a:moveTo>
                  <a:lnTo>
                    <a:pt x="209" y="331"/>
                  </a:lnTo>
                  <a:lnTo>
                    <a:pt x="167" y="364"/>
                  </a:lnTo>
                  <a:moveTo>
                    <a:pt x="126" y="397"/>
                  </a:moveTo>
                  <a:lnTo>
                    <a:pt x="126" y="397"/>
                  </a:lnTo>
                  <a:lnTo>
                    <a:pt x="84" y="430"/>
                  </a:lnTo>
                  <a:moveTo>
                    <a:pt x="42" y="463"/>
                  </a:moveTo>
                  <a:lnTo>
                    <a:pt x="42" y="463"/>
                  </a:lnTo>
                  <a:lnTo>
                    <a:pt x="0" y="497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47"/>
            <p:cNvSpPr>
              <a:spLocks noEditPoints="1"/>
            </p:cNvSpPr>
            <p:nvPr/>
          </p:nvSpPr>
          <p:spPr bwMode="auto">
            <a:xfrm>
              <a:off x="4115" y="1904"/>
              <a:ext cx="28" cy="145"/>
            </a:xfrm>
            <a:custGeom>
              <a:avLst/>
              <a:gdLst>
                <a:gd name="T0" fmla="*/ 131 w 131"/>
                <a:gd name="T1" fmla="*/ 0 h 680"/>
                <a:gd name="T2" fmla="*/ 131 w 131"/>
                <a:gd name="T3" fmla="*/ 0 h 680"/>
                <a:gd name="T4" fmla="*/ 121 w 131"/>
                <a:gd name="T5" fmla="*/ 52 h 680"/>
                <a:gd name="T6" fmla="*/ 111 w 131"/>
                <a:gd name="T7" fmla="*/ 104 h 680"/>
                <a:gd name="T8" fmla="*/ 111 w 131"/>
                <a:gd name="T9" fmla="*/ 104 h 680"/>
                <a:gd name="T10" fmla="*/ 101 w 131"/>
                <a:gd name="T11" fmla="*/ 157 h 680"/>
                <a:gd name="T12" fmla="*/ 91 w 131"/>
                <a:gd name="T13" fmla="*/ 209 h 680"/>
                <a:gd name="T14" fmla="*/ 91 w 131"/>
                <a:gd name="T15" fmla="*/ 209 h 680"/>
                <a:gd name="T16" fmla="*/ 80 w 131"/>
                <a:gd name="T17" fmla="*/ 261 h 680"/>
                <a:gd name="T18" fmla="*/ 70 w 131"/>
                <a:gd name="T19" fmla="*/ 314 h 680"/>
                <a:gd name="T20" fmla="*/ 70 w 131"/>
                <a:gd name="T21" fmla="*/ 314 h 680"/>
                <a:gd name="T22" fmla="*/ 60 w 131"/>
                <a:gd name="T23" fmla="*/ 366 h 680"/>
                <a:gd name="T24" fmla="*/ 50 w 131"/>
                <a:gd name="T25" fmla="*/ 418 h 680"/>
                <a:gd name="T26" fmla="*/ 50 w 131"/>
                <a:gd name="T27" fmla="*/ 418 h 680"/>
                <a:gd name="T28" fmla="*/ 40 w 131"/>
                <a:gd name="T29" fmla="*/ 471 h 680"/>
                <a:gd name="T30" fmla="*/ 30 w 131"/>
                <a:gd name="T31" fmla="*/ 523 h 680"/>
                <a:gd name="T32" fmla="*/ 30 w 131"/>
                <a:gd name="T33" fmla="*/ 523 h 680"/>
                <a:gd name="T34" fmla="*/ 20 w 131"/>
                <a:gd name="T35" fmla="*/ 576 h 680"/>
                <a:gd name="T36" fmla="*/ 10 w 131"/>
                <a:gd name="T37" fmla="*/ 628 h 680"/>
                <a:gd name="T38" fmla="*/ 10 w 131"/>
                <a:gd name="T39" fmla="*/ 628 h 680"/>
                <a:gd name="T40" fmla="*/ 0 w 131"/>
                <a:gd name="T41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680">
                  <a:moveTo>
                    <a:pt x="131" y="0"/>
                  </a:moveTo>
                  <a:lnTo>
                    <a:pt x="131" y="0"/>
                  </a:lnTo>
                  <a:lnTo>
                    <a:pt x="121" y="52"/>
                  </a:lnTo>
                  <a:moveTo>
                    <a:pt x="111" y="104"/>
                  </a:moveTo>
                  <a:lnTo>
                    <a:pt x="111" y="104"/>
                  </a:lnTo>
                  <a:lnTo>
                    <a:pt x="101" y="157"/>
                  </a:lnTo>
                  <a:moveTo>
                    <a:pt x="91" y="209"/>
                  </a:moveTo>
                  <a:lnTo>
                    <a:pt x="91" y="209"/>
                  </a:lnTo>
                  <a:lnTo>
                    <a:pt x="80" y="261"/>
                  </a:lnTo>
                  <a:moveTo>
                    <a:pt x="70" y="314"/>
                  </a:moveTo>
                  <a:lnTo>
                    <a:pt x="70" y="314"/>
                  </a:lnTo>
                  <a:lnTo>
                    <a:pt x="60" y="366"/>
                  </a:lnTo>
                  <a:moveTo>
                    <a:pt x="50" y="418"/>
                  </a:moveTo>
                  <a:lnTo>
                    <a:pt x="50" y="418"/>
                  </a:lnTo>
                  <a:lnTo>
                    <a:pt x="40" y="471"/>
                  </a:lnTo>
                  <a:moveTo>
                    <a:pt x="30" y="523"/>
                  </a:moveTo>
                  <a:lnTo>
                    <a:pt x="30" y="523"/>
                  </a:lnTo>
                  <a:lnTo>
                    <a:pt x="20" y="576"/>
                  </a:lnTo>
                  <a:moveTo>
                    <a:pt x="10" y="628"/>
                  </a:moveTo>
                  <a:lnTo>
                    <a:pt x="10" y="628"/>
                  </a:lnTo>
                  <a:lnTo>
                    <a:pt x="0" y="68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48"/>
            <p:cNvSpPr>
              <a:spLocks noEditPoints="1"/>
            </p:cNvSpPr>
            <p:nvPr/>
          </p:nvSpPr>
          <p:spPr bwMode="auto">
            <a:xfrm>
              <a:off x="4011" y="1997"/>
              <a:ext cx="215" cy="22"/>
            </a:xfrm>
            <a:custGeom>
              <a:avLst/>
              <a:gdLst>
                <a:gd name="T0" fmla="*/ 1008 w 1008"/>
                <a:gd name="T1" fmla="*/ 0 h 103"/>
                <a:gd name="T2" fmla="*/ 1008 w 1008"/>
                <a:gd name="T3" fmla="*/ 0 h 103"/>
                <a:gd name="T4" fmla="*/ 955 w 1008"/>
                <a:gd name="T5" fmla="*/ 6 h 103"/>
                <a:gd name="T6" fmla="*/ 902 w 1008"/>
                <a:gd name="T7" fmla="*/ 11 h 103"/>
                <a:gd name="T8" fmla="*/ 902 w 1008"/>
                <a:gd name="T9" fmla="*/ 11 h 103"/>
                <a:gd name="T10" fmla="*/ 849 w 1008"/>
                <a:gd name="T11" fmla="*/ 16 h 103"/>
                <a:gd name="T12" fmla="*/ 796 w 1008"/>
                <a:gd name="T13" fmla="*/ 22 h 103"/>
                <a:gd name="T14" fmla="*/ 796 w 1008"/>
                <a:gd name="T15" fmla="*/ 22 h 103"/>
                <a:gd name="T16" fmla="*/ 742 w 1008"/>
                <a:gd name="T17" fmla="*/ 27 h 103"/>
                <a:gd name="T18" fmla="*/ 689 w 1008"/>
                <a:gd name="T19" fmla="*/ 33 h 103"/>
                <a:gd name="T20" fmla="*/ 689 w 1008"/>
                <a:gd name="T21" fmla="*/ 33 h 103"/>
                <a:gd name="T22" fmla="*/ 636 w 1008"/>
                <a:gd name="T23" fmla="*/ 38 h 103"/>
                <a:gd name="T24" fmla="*/ 583 w 1008"/>
                <a:gd name="T25" fmla="*/ 43 h 103"/>
                <a:gd name="T26" fmla="*/ 583 w 1008"/>
                <a:gd name="T27" fmla="*/ 43 h 103"/>
                <a:gd name="T28" fmla="*/ 530 w 1008"/>
                <a:gd name="T29" fmla="*/ 49 h 103"/>
                <a:gd name="T30" fmla="*/ 477 w 1008"/>
                <a:gd name="T31" fmla="*/ 54 h 103"/>
                <a:gd name="T32" fmla="*/ 477 w 1008"/>
                <a:gd name="T33" fmla="*/ 54 h 103"/>
                <a:gd name="T34" fmla="*/ 424 w 1008"/>
                <a:gd name="T35" fmla="*/ 60 h 103"/>
                <a:gd name="T36" fmla="*/ 371 w 1008"/>
                <a:gd name="T37" fmla="*/ 65 h 103"/>
                <a:gd name="T38" fmla="*/ 371 w 1008"/>
                <a:gd name="T39" fmla="*/ 65 h 103"/>
                <a:gd name="T40" fmla="*/ 318 w 1008"/>
                <a:gd name="T41" fmla="*/ 70 h 103"/>
                <a:gd name="T42" fmla="*/ 265 w 1008"/>
                <a:gd name="T43" fmla="*/ 76 h 103"/>
                <a:gd name="T44" fmla="*/ 265 w 1008"/>
                <a:gd name="T45" fmla="*/ 76 h 103"/>
                <a:gd name="T46" fmla="*/ 212 w 1008"/>
                <a:gd name="T47" fmla="*/ 81 h 103"/>
                <a:gd name="T48" fmla="*/ 159 w 1008"/>
                <a:gd name="T49" fmla="*/ 87 h 103"/>
                <a:gd name="T50" fmla="*/ 159 w 1008"/>
                <a:gd name="T51" fmla="*/ 87 h 103"/>
                <a:gd name="T52" fmla="*/ 106 w 1008"/>
                <a:gd name="T53" fmla="*/ 92 h 103"/>
                <a:gd name="T54" fmla="*/ 53 w 1008"/>
                <a:gd name="T55" fmla="*/ 97 h 103"/>
                <a:gd name="T56" fmla="*/ 53 w 1008"/>
                <a:gd name="T57" fmla="*/ 97 h 103"/>
                <a:gd name="T58" fmla="*/ 0 w 1008"/>
                <a:gd name="T5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8" h="103">
                  <a:moveTo>
                    <a:pt x="1008" y="0"/>
                  </a:moveTo>
                  <a:lnTo>
                    <a:pt x="1008" y="0"/>
                  </a:lnTo>
                  <a:lnTo>
                    <a:pt x="955" y="6"/>
                  </a:lnTo>
                  <a:moveTo>
                    <a:pt x="902" y="11"/>
                  </a:moveTo>
                  <a:lnTo>
                    <a:pt x="902" y="11"/>
                  </a:lnTo>
                  <a:lnTo>
                    <a:pt x="849" y="16"/>
                  </a:lnTo>
                  <a:moveTo>
                    <a:pt x="796" y="22"/>
                  </a:moveTo>
                  <a:lnTo>
                    <a:pt x="796" y="22"/>
                  </a:lnTo>
                  <a:lnTo>
                    <a:pt x="742" y="27"/>
                  </a:lnTo>
                  <a:moveTo>
                    <a:pt x="689" y="33"/>
                  </a:moveTo>
                  <a:lnTo>
                    <a:pt x="689" y="33"/>
                  </a:lnTo>
                  <a:lnTo>
                    <a:pt x="636" y="38"/>
                  </a:lnTo>
                  <a:moveTo>
                    <a:pt x="583" y="43"/>
                  </a:moveTo>
                  <a:lnTo>
                    <a:pt x="583" y="43"/>
                  </a:lnTo>
                  <a:lnTo>
                    <a:pt x="530" y="49"/>
                  </a:lnTo>
                  <a:moveTo>
                    <a:pt x="477" y="54"/>
                  </a:moveTo>
                  <a:lnTo>
                    <a:pt x="477" y="54"/>
                  </a:lnTo>
                  <a:lnTo>
                    <a:pt x="424" y="60"/>
                  </a:lnTo>
                  <a:moveTo>
                    <a:pt x="371" y="65"/>
                  </a:moveTo>
                  <a:lnTo>
                    <a:pt x="371" y="65"/>
                  </a:lnTo>
                  <a:lnTo>
                    <a:pt x="318" y="70"/>
                  </a:lnTo>
                  <a:moveTo>
                    <a:pt x="265" y="76"/>
                  </a:moveTo>
                  <a:lnTo>
                    <a:pt x="265" y="76"/>
                  </a:lnTo>
                  <a:lnTo>
                    <a:pt x="212" y="81"/>
                  </a:lnTo>
                  <a:moveTo>
                    <a:pt x="159" y="87"/>
                  </a:moveTo>
                  <a:lnTo>
                    <a:pt x="159" y="87"/>
                  </a:lnTo>
                  <a:lnTo>
                    <a:pt x="106" y="92"/>
                  </a:lnTo>
                  <a:moveTo>
                    <a:pt x="53" y="97"/>
                  </a:moveTo>
                  <a:lnTo>
                    <a:pt x="53" y="97"/>
                  </a:lnTo>
                  <a:lnTo>
                    <a:pt x="0" y="103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49"/>
            <p:cNvSpPr>
              <a:spLocks noEditPoints="1"/>
            </p:cNvSpPr>
            <p:nvPr/>
          </p:nvSpPr>
          <p:spPr bwMode="auto">
            <a:xfrm>
              <a:off x="4004" y="2029"/>
              <a:ext cx="98" cy="30"/>
            </a:xfrm>
            <a:custGeom>
              <a:avLst/>
              <a:gdLst>
                <a:gd name="T0" fmla="*/ 459 w 459"/>
                <a:gd name="T1" fmla="*/ 140 h 140"/>
                <a:gd name="T2" fmla="*/ 459 w 459"/>
                <a:gd name="T3" fmla="*/ 140 h 140"/>
                <a:gd name="T4" fmla="*/ 408 w 459"/>
                <a:gd name="T5" fmla="*/ 125 h 140"/>
                <a:gd name="T6" fmla="*/ 357 w 459"/>
                <a:gd name="T7" fmla="*/ 109 h 140"/>
                <a:gd name="T8" fmla="*/ 357 w 459"/>
                <a:gd name="T9" fmla="*/ 109 h 140"/>
                <a:gd name="T10" fmla="*/ 306 w 459"/>
                <a:gd name="T11" fmla="*/ 94 h 140"/>
                <a:gd name="T12" fmla="*/ 255 w 459"/>
                <a:gd name="T13" fmla="*/ 78 h 140"/>
                <a:gd name="T14" fmla="*/ 255 w 459"/>
                <a:gd name="T15" fmla="*/ 78 h 140"/>
                <a:gd name="T16" fmla="*/ 204 w 459"/>
                <a:gd name="T17" fmla="*/ 63 h 140"/>
                <a:gd name="T18" fmla="*/ 153 w 459"/>
                <a:gd name="T19" fmla="*/ 47 h 140"/>
                <a:gd name="T20" fmla="*/ 153 w 459"/>
                <a:gd name="T21" fmla="*/ 47 h 140"/>
                <a:gd name="T22" fmla="*/ 102 w 459"/>
                <a:gd name="T23" fmla="*/ 31 h 140"/>
                <a:gd name="T24" fmla="*/ 51 w 459"/>
                <a:gd name="T25" fmla="*/ 16 h 140"/>
                <a:gd name="T26" fmla="*/ 51 w 459"/>
                <a:gd name="T27" fmla="*/ 16 h 140"/>
                <a:gd name="T28" fmla="*/ 0 w 459"/>
                <a:gd name="T2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40">
                  <a:moveTo>
                    <a:pt x="459" y="140"/>
                  </a:moveTo>
                  <a:lnTo>
                    <a:pt x="459" y="140"/>
                  </a:lnTo>
                  <a:lnTo>
                    <a:pt x="408" y="125"/>
                  </a:lnTo>
                  <a:moveTo>
                    <a:pt x="357" y="109"/>
                  </a:moveTo>
                  <a:lnTo>
                    <a:pt x="357" y="109"/>
                  </a:lnTo>
                  <a:lnTo>
                    <a:pt x="306" y="94"/>
                  </a:lnTo>
                  <a:moveTo>
                    <a:pt x="255" y="78"/>
                  </a:moveTo>
                  <a:lnTo>
                    <a:pt x="255" y="78"/>
                  </a:lnTo>
                  <a:lnTo>
                    <a:pt x="204" y="63"/>
                  </a:lnTo>
                  <a:moveTo>
                    <a:pt x="153" y="47"/>
                  </a:moveTo>
                  <a:lnTo>
                    <a:pt x="153" y="47"/>
                  </a:lnTo>
                  <a:lnTo>
                    <a:pt x="102" y="31"/>
                  </a:lnTo>
                  <a:moveTo>
                    <a:pt x="51" y="16"/>
                  </a:moveTo>
                  <a:lnTo>
                    <a:pt x="51" y="1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50"/>
            <p:cNvSpPr>
              <a:spLocks noEditPoints="1"/>
            </p:cNvSpPr>
            <p:nvPr/>
          </p:nvSpPr>
          <p:spPr bwMode="auto">
            <a:xfrm>
              <a:off x="4126" y="2002"/>
              <a:ext cx="105" cy="58"/>
            </a:xfrm>
            <a:custGeom>
              <a:avLst/>
              <a:gdLst>
                <a:gd name="T0" fmla="*/ 0 w 491"/>
                <a:gd name="T1" fmla="*/ 270 h 270"/>
                <a:gd name="T2" fmla="*/ 0 w 491"/>
                <a:gd name="T3" fmla="*/ 270 h 270"/>
                <a:gd name="T4" fmla="*/ 47 w 491"/>
                <a:gd name="T5" fmla="*/ 244 h 270"/>
                <a:gd name="T6" fmla="*/ 94 w 491"/>
                <a:gd name="T7" fmla="*/ 218 h 270"/>
                <a:gd name="T8" fmla="*/ 94 w 491"/>
                <a:gd name="T9" fmla="*/ 218 h 270"/>
                <a:gd name="T10" fmla="*/ 141 w 491"/>
                <a:gd name="T11" fmla="*/ 193 h 270"/>
                <a:gd name="T12" fmla="*/ 187 w 491"/>
                <a:gd name="T13" fmla="*/ 167 h 270"/>
                <a:gd name="T14" fmla="*/ 187 w 491"/>
                <a:gd name="T15" fmla="*/ 167 h 270"/>
                <a:gd name="T16" fmla="*/ 234 w 491"/>
                <a:gd name="T17" fmla="*/ 141 h 270"/>
                <a:gd name="T18" fmla="*/ 281 w 491"/>
                <a:gd name="T19" fmla="*/ 116 h 270"/>
                <a:gd name="T20" fmla="*/ 281 w 491"/>
                <a:gd name="T21" fmla="*/ 116 h 270"/>
                <a:gd name="T22" fmla="*/ 328 w 491"/>
                <a:gd name="T23" fmla="*/ 90 h 270"/>
                <a:gd name="T24" fmla="*/ 375 w 491"/>
                <a:gd name="T25" fmla="*/ 64 h 270"/>
                <a:gd name="T26" fmla="*/ 375 w 491"/>
                <a:gd name="T27" fmla="*/ 64 h 270"/>
                <a:gd name="T28" fmla="*/ 421 w 491"/>
                <a:gd name="T29" fmla="*/ 39 h 270"/>
                <a:gd name="T30" fmla="*/ 468 w 491"/>
                <a:gd name="T31" fmla="*/ 13 h 270"/>
                <a:gd name="T32" fmla="*/ 468 w 491"/>
                <a:gd name="T33" fmla="*/ 13 h 270"/>
                <a:gd name="T34" fmla="*/ 491 w 491"/>
                <a:gd name="T3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1" h="270">
                  <a:moveTo>
                    <a:pt x="0" y="270"/>
                  </a:moveTo>
                  <a:lnTo>
                    <a:pt x="0" y="270"/>
                  </a:lnTo>
                  <a:lnTo>
                    <a:pt x="47" y="244"/>
                  </a:lnTo>
                  <a:moveTo>
                    <a:pt x="94" y="218"/>
                  </a:moveTo>
                  <a:lnTo>
                    <a:pt x="94" y="218"/>
                  </a:lnTo>
                  <a:lnTo>
                    <a:pt x="141" y="193"/>
                  </a:lnTo>
                  <a:moveTo>
                    <a:pt x="187" y="167"/>
                  </a:moveTo>
                  <a:lnTo>
                    <a:pt x="187" y="167"/>
                  </a:lnTo>
                  <a:lnTo>
                    <a:pt x="234" y="141"/>
                  </a:lnTo>
                  <a:moveTo>
                    <a:pt x="281" y="116"/>
                  </a:moveTo>
                  <a:lnTo>
                    <a:pt x="281" y="116"/>
                  </a:lnTo>
                  <a:lnTo>
                    <a:pt x="328" y="90"/>
                  </a:lnTo>
                  <a:moveTo>
                    <a:pt x="375" y="64"/>
                  </a:moveTo>
                  <a:lnTo>
                    <a:pt x="375" y="64"/>
                  </a:lnTo>
                  <a:lnTo>
                    <a:pt x="421" y="39"/>
                  </a:lnTo>
                  <a:moveTo>
                    <a:pt x="468" y="13"/>
                  </a:moveTo>
                  <a:lnTo>
                    <a:pt x="468" y="13"/>
                  </a:lnTo>
                  <a:lnTo>
                    <a:pt x="491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51"/>
            <p:cNvSpPr>
              <a:spLocks noEditPoints="1"/>
            </p:cNvSpPr>
            <p:nvPr/>
          </p:nvSpPr>
          <p:spPr bwMode="auto">
            <a:xfrm>
              <a:off x="4249" y="1945"/>
              <a:ext cx="82" cy="40"/>
            </a:xfrm>
            <a:custGeom>
              <a:avLst/>
              <a:gdLst>
                <a:gd name="T0" fmla="*/ 385 w 385"/>
                <a:gd name="T1" fmla="*/ 0 h 188"/>
                <a:gd name="T2" fmla="*/ 385 w 385"/>
                <a:gd name="T3" fmla="*/ 0 h 188"/>
                <a:gd name="T4" fmla="*/ 337 w 385"/>
                <a:gd name="T5" fmla="*/ 24 h 188"/>
                <a:gd name="T6" fmla="*/ 289 w 385"/>
                <a:gd name="T7" fmla="*/ 47 h 188"/>
                <a:gd name="T8" fmla="*/ 289 w 385"/>
                <a:gd name="T9" fmla="*/ 47 h 188"/>
                <a:gd name="T10" fmla="*/ 241 w 385"/>
                <a:gd name="T11" fmla="*/ 70 h 188"/>
                <a:gd name="T12" fmla="*/ 193 w 385"/>
                <a:gd name="T13" fmla="*/ 94 h 188"/>
                <a:gd name="T14" fmla="*/ 193 w 385"/>
                <a:gd name="T15" fmla="*/ 94 h 188"/>
                <a:gd name="T16" fmla="*/ 145 w 385"/>
                <a:gd name="T17" fmla="*/ 117 h 188"/>
                <a:gd name="T18" fmla="*/ 97 w 385"/>
                <a:gd name="T19" fmla="*/ 140 h 188"/>
                <a:gd name="T20" fmla="*/ 97 w 385"/>
                <a:gd name="T21" fmla="*/ 140 h 188"/>
                <a:gd name="T22" fmla="*/ 49 w 385"/>
                <a:gd name="T23" fmla="*/ 164 h 188"/>
                <a:gd name="T24" fmla="*/ 2 w 385"/>
                <a:gd name="T25" fmla="*/ 187 h 188"/>
                <a:gd name="T26" fmla="*/ 2 w 385"/>
                <a:gd name="T27" fmla="*/ 187 h 188"/>
                <a:gd name="T28" fmla="*/ 0 w 385"/>
                <a:gd name="T2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5" h="188">
                  <a:moveTo>
                    <a:pt x="385" y="0"/>
                  </a:moveTo>
                  <a:lnTo>
                    <a:pt x="385" y="0"/>
                  </a:lnTo>
                  <a:lnTo>
                    <a:pt x="337" y="24"/>
                  </a:lnTo>
                  <a:moveTo>
                    <a:pt x="289" y="47"/>
                  </a:moveTo>
                  <a:lnTo>
                    <a:pt x="289" y="47"/>
                  </a:lnTo>
                  <a:lnTo>
                    <a:pt x="241" y="70"/>
                  </a:lnTo>
                  <a:moveTo>
                    <a:pt x="193" y="94"/>
                  </a:moveTo>
                  <a:lnTo>
                    <a:pt x="193" y="94"/>
                  </a:lnTo>
                  <a:lnTo>
                    <a:pt x="145" y="117"/>
                  </a:lnTo>
                  <a:moveTo>
                    <a:pt x="97" y="140"/>
                  </a:moveTo>
                  <a:lnTo>
                    <a:pt x="97" y="140"/>
                  </a:lnTo>
                  <a:lnTo>
                    <a:pt x="49" y="164"/>
                  </a:lnTo>
                  <a:moveTo>
                    <a:pt x="2" y="187"/>
                  </a:moveTo>
                  <a:lnTo>
                    <a:pt x="2" y="187"/>
                  </a:lnTo>
                  <a:lnTo>
                    <a:pt x="0" y="188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52"/>
            <p:cNvSpPr>
              <a:spLocks noEditPoints="1"/>
            </p:cNvSpPr>
            <p:nvPr/>
          </p:nvSpPr>
          <p:spPr bwMode="auto">
            <a:xfrm>
              <a:off x="4280" y="1843"/>
              <a:ext cx="54" cy="87"/>
            </a:xfrm>
            <a:custGeom>
              <a:avLst/>
              <a:gdLst>
                <a:gd name="T0" fmla="*/ 249 w 249"/>
                <a:gd name="T1" fmla="*/ 411 h 411"/>
                <a:gd name="T2" fmla="*/ 249 w 249"/>
                <a:gd name="T3" fmla="*/ 411 h 411"/>
                <a:gd name="T4" fmla="*/ 221 w 249"/>
                <a:gd name="T5" fmla="*/ 365 h 411"/>
                <a:gd name="T6" fmla="*/ 194 w 249"/>
                <a:gd name="T7" fmla="*/ 319 h 411"/>
                <a:gd name="T8" fmla="*/ 194 w 249"/>
                <a:gd name="T9" fmla="*/ 319 h 411"/>
                <a:gd name="T10" fmla="*/ 166 w 249"/>
                <a:gd name="T11" fmla="*/ 274 h 411"/>
                <a:gd name="T12" fmla="*/ 138 w 249"/>
                <a:gd name="T13" fmla="*/ 228 h 411"/>
                <a:gd name="T14" fmla="*/ 138 w 249"/>
                <a:gd name="T15" fmla="*/ 228 h 411"/>
                <a:gd name="T16" fmla="*/ 111 w 249"/>
                <a:gd name="T17" fmla="*/ 183 h 411"/>
                <a:gd name="T18" fmla="*/ 83 w 249"/>
                <a:gd name="T19" fmla="*/ 137 h 411"/>
                <a:gd name="T20" fmla="*/ 83 w 249"/>
                <a:gd name="T21" fmla="*/ 137 h 411"/>
                <a:gd name="T22" fmla="*/ 55 w 249"/>
                <a:gd name="T23" fmla="*/ 91 h 411"/>
                <a:gd name="T24" fmla="*/ 28 w 249"/>
                <a:gd name="T25" fmla="*/ 46 h 411"/>
                <a:gd name="T26" fmla="*/ 28 w 249"/>
                <a:gd name="T27" fmla="*/ 46 h 411"/>
                <a:gd name="T28" fmla="*/ 0 w 249"/>
                <a:gd name="T2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411">
                  <a:moveTo>
                    <a:pt x="249" y="411"/>
                  </a:moveTo>
                  <a:lnTo>
                    <a:pt x="249" y="411"/>
                  </a:lnTo>
                  <a:lnTo>
                    <a:pt x="221" y="365"/>
                  </a:lnTo>
                  <a:moveTo>
                    <a:pt x="194" y="319"/>
                  </a:moveTo>
                  <a:lnTo>
                    <a:pt x="194" y="319"/>
                  </a:lnTo>
                  <a:lnTo>
                    <a:pt x="166" y="274"/>
                  </a:lnTo>
                  <a:moveTo>
                    <a:pt x="138" y="228"/>
                  </a:moveTo>
                  <a:lnTo>
                    <a:pt x="138" y="228"/>
                  </a:lnTo>
                  <a:lnTo>
                    <a:pt x="111" y="183"/>
                  </a:lnTo>
                  <a:moveTo>
                    <a:pt x="83" y="137"/>
                  </a:moveTo>
                  <a:lnTo>
                    <a:pt x="83" y="137"/>
                  </a:lnTo>
                  <a:lnTo>
                    <a:pt x="55" y="91"/>
                  </a:lnTo>
                  <a:moveTo>
                    <a:pt x="28" y="46"/>
                  </a:moveTo>
                  <a:lnTo>
                    <a:pt x="28" y="4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53"/>
            <p:cNvSpPr>
              <a:spLocks noEditPoints="1"/>
            </p:cNvSpPr>
            <p:nvPr/>
          </p:nvSpPr>
          <p:spPr bwMode="auto">
            <a:xfrm>
              <a:off x="4343" y="1810"/>
              <a:ext cx="12" cy="117"/>
            </a:xfrm>
            <a:custGeom>
              <a:avLst/>
              <a:gdLst>
                <a:gd name="T0" fmla="*/ 0 w 60"/>
                <a:gd name="T1" fmla="*/ 546 h 546"/>
                <a:gd name="T2" fmla="*/ 0 w 60"/>
                <a:gd name="T3" fmla="*/ 546 h 546"/>
                <a:gd name="T4" fmla="*/ 6 w 60"/>
                <a:gd name="T5" fmla="*/ 493 h 546"/>
                <a:gd name="T6" fmla="*/ 12 w 60"/>
                <a:gd name="T7" fmla="*/ 440 h 546"/>
                <a:gd name="T8" fmla="*/ 12 w 60"/>
                <a:gd name="T9" fmla="*/ 440 h 546"/>
                <a:gd name="T10" fmla="*/ 18 w 60"/>
                <a:gd name="T11" fmla="*/ 387 h 546"/>
                <a:gd name="T12" fmla="*/ 23 w 60"/>
                <a:gd name="T13" fmla="*/ 334 h 546"/>
                <a:gd name="T14" fmla="*/ 23 w 60"/>
                <a:gd name="T15" fmla="*/ 334 h 546"/>
                <a:gd name="T16" fmla="*/ 29 w 60"/>
                <a:gd name="T17" fmla="*/ 281 h 546"/>
                <a:gd name="T18" fmla="*/ 35 w 60"/>
                <a:gd name="T19" fmla="*/ 228 h 546"/>
                <a:gd name="T20" fmla="*/ 35 w 60"/>
                <a:gd name="T21" fmla="*/ 228 h 546"/>
                <a:gd name="T22" fmla="*/ 41 w 60"/>
                <a:gd name="T23" fmla="*/ 175 h 546"/>
                <a:gd name="T24" fmla="*/ 47 w 60"/>
                <a:gd name="T25" fmla="*/ 122 h 546"/>
                <a:gd name="T26" fmla="*/ 47 w 60"/>
                <a:gd name="T27" fmla="*/ 122 h 546"/>
                <a:gd name="T28" fmla="*/ 53 w 60"/>
                <a:gd name="T29" fmla="*/ 69 h 546"/>
                <a:gd name="T30" fmla="*/ 58 w 60"/>
                <a:gd name="T31" fmla="*/ 16 h 546"/>
                <a:gd name="T32" fmla="*/ 58 w 60"/>
                <a:gd name="T33" fmla="*/ 16 h 546"/>
                <a:gd name="T34" fmla="*/ 60 w 60"/>
                <a:gd name="T35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46">
                  <a:moveTo>
                    <a:pt x="0" y="546"/>
                  </a:moveTo>
                  <a:lnTo>
                    <a:pt x="0" y="546"/>
                  </a:lnTo>
                  <a:lnTo>
                    <a:pt x="6" y="493"/>
                  </a:lnTo>
                  <a:moveTo>
                    <a:pt x="12" y="440"/>
                  </a:moveTo>
                  <a:lnTo>
                    <a:pt x="12" y="440"/>
                  </a:lnTo>
                  <a:lnTo>
                    <a:pt x="18" y="387"/>
                  </a:lnTo>
                  <a:moveTo>
                    <a:pt x="23" y="334"/>
                  </a:moveTo>
                  <a:lnTo>
                    <a:pt x="23" y="334"/>
                  </a:lnTo>
                  <a:lnTo>
                    <a:pt x="29" y="281"/>
                  </a:lnTo>
                  <a:moveTo>
                    <a:pt x="35" y="228"/>
                  </a:moveTo>
                  <a:lnTo>
                    <a:pt x="35" y="228"/>
                  </a:lnTo>
                  <a:lnTo>
                    <a:pt x="41" y="175"/>
                  </a:lnTo>
                  <a:moveTo>
                    <a:pt x="47" y="122"/>
                  </a:moveTo>
                  <a:lnTo>
                    <a:pt x="47" y="122"/>
                  </a:lnTo>
                  <a:lnTo>
                    <a:pt x="53" y="69"/>
                  </a:lnTo>
                  <a:moveTo>
                    <a:pt x="58" y="16"/>
                  </a:moveTo>
                  <a:lnTo>
                    <a:pt x="58" y="16"/>
                  </a:lnTo>
                  <a:lnTo>
                    <a:pt x="6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Freeform 54"/>
            <p:cNvSpPr>
              <a:spLocks noEditPoints="1"/>
            </p:cNvSpPr>
            <p:nvPr/>
          </p:nvSpPr>
          <p:spPr bwMode="auto">
            <a:xfrm>
              <a:off x="4318" y="1712"/>
              <a:ext cx="31" cy="74"/>
            </a:xfrm>
            <a:custGeom>
              <a:avLst/>
              <a:gdLst>
                <a:gd name="T0" fmla="*/ 143 w 143"/>
                <a:gd name="T1" fmla="*/ 345 h 345"/>
                <a:gd name="T2" fmla="*/ 143 w 143"/>
                <a:gd name="T3" fmla="*/ 345 h 345"/>
                <a:gd name="T4" fmla="*/ 123 w 143"/>
                <a:gd name="T5" fmla="*/ 295 h 345"/>
                <a:gd name="T6" fmla="*/ 102 w 143"/>
                <a:gd name="T7" fmla="*/ 246 h 345"/>
                <a:gd name="T8" fmla="*/ 102 w 143"/>
                <a:gd name="T9" fmla="*/ 246 h 345"/>
                <a:gd name="T10" fmla="*/ 82 w 143"/>
                <a:gd name="T11" fmla="*/ 197 h 345"/>
                <a:gd name="T12" fmla="*/ 61 w 143"/>
                <a:gd name="T13" fmla="*/ 148 h 345"/>
                <a:gd name="T14" fmla="*/ 61 w 143"/>
                <a:gd name="T15" fmla="*/ 148 h 345"/>
                <a:gd name="T16" fmla="*/ 41 w 143"/>
                <a:gd name="T17" fmla="*/ 98 h 345"/>
                <a:gd name="T18" fmla="*/ 20 w 143"/>
                <a:gd name="T19" fmla="*/ 49 h 345"/>
                <a:gd name="T20" fmla="*/ 20 w 143"/>
                <a:gd name="T21" fmla="*/ 49 h 345"/>
                <a:gd name="T22" fmla="*/ 0 w 143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345">
                  <a:moveTo>
                    <a:pt x="143" y="345"/>
                  </a:moveTo>
                  <a:lnTo>
                    <a:pt x="143" y="345"/>
                  </a:lnTo>
                  <a:lnTo>
                    <a:pt x="123" y="295"/>
                  </a:lnTo>
                  <a:moveTo>
                    <a:pt x="102" y="246"/>
                  </a:moveTo>
                  <a:lnTo>
                    <a:pt x="102" y="246"/>
                  </a:lnTo>
                  <a:lnTo>
                    <a:pt x="82" y="197"/>
                  </a:lnTo>
                  <a:moveTo>
                    <a:pt x="61" y="148"/>
                  </a:moveTo>
                  <a:lnTo>
                    <a:pt x="61" y="148"/>
                  </a:lnTo>
                  <a:lnTo>
                    <a:pt x="41" y="98"/>
                  </a:lnTo>
                  <a:moveTo>
                    <a:pt x="20" y="49"/>
                  </a:moveTo>
                  <a:lnTo>
                    <a:pt x="20" y="4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55"/>
            <p:cNvSpPr>
              <a:spLocks noEditPoints="1"/>
            </p:cNvSpPr>
            <p:nvPr/>
          </p:nvSpPr>
          <p:spPr bwMode="auto">
            <a:xfrm>
              <a:off x="4191" y="1701"/>
              <a:ext cx="108" cy="62"/>
            </a:xfrm>
            <a:custGeom>
              <a:avLst/>
              <a:gdLst>
                <a:gd name="T0" fmla="*/ 510 w 510"/>
                <a:gd name="T1" fmla="*/ 0 h 290"/>
                <a:gd name="T2" fmla="*/ 510 w 510"/>
                <a:gd name="T3" fmla="*/ 0 h 290"/>
                <a:gd name="T4" fmla="*/ 463 w 510"/>
                <a:gd name="T5" fmla="*/ 26 h 290"/>
                <a:gd name="T6" fmla="*/ 417 w 510"/>
                <a:gd name="T7" fmla="*/ 52 h 290"/>
                <a:gd name="T8" fmla="*/ 417 w 510"/>
                <a:gd name="T9" fmla="*/ 52 h 290"/>
                <a:gd name="T10" fmla="*/ 371 w 510"/>
                <a:gd name="T11" fmla="*/ 79 h 290"/>
                <a:gd name="T12" fmla="*/ 324 w 510"/>
                <a:gd name="T13" fmla="*/ 105 h 290"/>
                <a:gd name="T14" fmla="*/ 324 w 510"/>
                <a:gd name="T15" fmla="*/ 105 h 290"/>
                <a:gd name="T16" fmla="*/ 278 w 510"/>
                <a:gd name="T17" fmla="*/ 131 h 290"/>
                <a:gd name="T18" fmla="*/ 232 w 510"/>
                <a:gd name="T19" fmla="*/ 158 h 290"/>
                <a:gd name="T20" fmla="*/ 232 w 510"/>
                <a:gd name="T21" fmla="*/ 158 h 290"/>
                <a:gd name="T22" fmla="*/ 185 w 510"/>
                <a:gd name="T23" fmla="*/ 184 h 290"/>
                <a:gd name="T24" fmla="*/ 139 w 510"/>
                <a:gd name="T25" fmla="*/ 210 h 290"/>
                <a:gd name="T26" fmla="*/ 139 w 510"/>
                <a:gd name="T27" fmla="*/ 210 h 290"/>
                <a:gd name="T28" fmla="*/ 92 w 510"/>
                <a:gd name="T29" fmla="*/ 237 h 290"/>
                <a:gd name="T30" fmla="*/ 46 w 510"/>
                <a:gd name="T31" fmla="*/ 263 h 290"/>
                <a:gd name="T32" fmla="*/ 46 w 510"/>
                <a:gd name="T33" fmla="*/ 263 h 290"/>
                <a:gd name="T34" fmla="*/ 0 w 510"/>
                <a:gd name="T3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" h="290">
                  <a:moveTo>
                    <a:pt x="510" y="0"/>
                  </a:moveTo>
                  <a:lnTo>
                    <a:pt x="510" y="0"/>
                  </a:lnTo>
                  <a:lnTo>
                    <a:pt x="463" y="26"/>
                  </a:lnTo>
                  <a:moveTo>
                    <a:pt x="417" y="52"/>
                  </a:moveTo>
                  <a:lnTo>
                    <a:pt x="417" y="52"/>
                  </a:lnTo>
                  <a:lnTo>
                    <a:pt x="371" y="79"/>
                  </a:lnTo>
                  <a:moveTo>
                    <a:pt x="324" y="105"/>
                  </a:moveTo>
                  <a:lnTo>
                    <a:pt x="324" y="105"/>
                  </a:lnTo>
                  <a:lnTo>
                    <a:pt x="278" y="131"/>
                  </a:lnTo>
                  <a:moveTo>
                    <a:pt x="232" y="158"/>
                  </a:moveTo>
                  <a:lnTo>
                    <a:pt x="232" y="158"/>
                  </a:lnTo>
                  <a:lnTo>
                    <a:pt x="185" y="184"/>
                  </a:lnTo>
                  <a:moveTo>
                    <a:pt x="139" y="210"/>
                  </a:moveTo>
                  <a:lnTo>
                    <a:pt x="139" y="210"/>
                  </a:lnTo>
                  <a:lnTo>
                    <a:pt x="92" y="237"/>
                  </a:lnTo>
                  <a:moveTo>
                    <a:pt x="46" y="263"/>
                  </a:moveTo>
                  <a:lnTo>
                    <a:pt x="46" y="263"/>
                  </a:lnTo>
                  <a:lnTo>
                    <a:pt x="0" y="29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Freeform 56"/>
            <p:cNvSpPr>
              <a:spLocks noEditPoints="1"/>
            </p:cNvSpPr>
            <p:nvPr/>
          </p:nvSpPr>
          <p:spPr bwMode="auto">
            <a:xfrm>
              <a:off x="4281" y="1703"/>
              <a:ext cx="22" cy="117"/>
            </a:xfrm>
            <a:custGeom>
              <a:avLst/>
              <a:gdLst>
                <a:gd name="T0" fmla="*/ 103 w 103"/>
                <a:gd name="T1" fmla="*/ 0 h 549"/>
                <a:gd name="T2" fmla="*/ 103 w 103"/>
                <a:gd name="T3" fmla="*/ 0 h 549"/>
                <a:gd name="T4" fmla="*/ 93 w 103"/>
                <a:gd name="T5" fmla="*/ 53 h 549"/>
                <a:gd name="T6" fmla="*/ 83 w 103"/>
                <a:gd name="T7" fmla="*/ 105 h 549"/>
                <a:gd name="T8" fmla="*/ 83 w 103"/>
                <a:gd name="T9" fmla="*/ 105 h 549"/>
                <a:gd name="T10" fmla="*/ 73 w 103"/>
                <a:gd name="T11" fmla="*/ 158 h 549"/>
                <a:gd name="T12" fmla="*/ 64 w 103"/>
                <a:gd name="T13" fmla="*/ 210 h 549"/>
                <a:gd name="T14" fmla="*/ 64 w 103"/>
                <a:gd name="T15" fmla="*/ 210 h 549"/>
                <a:gd name="T16" fmla="*/ 54 w 103"/>
                <a:gd name="T17" fmla="*/ 263 h 549"/>
                <a:gd name="T18" fmla="*/ 44 w 103"/>
                <a:gd name="T19" fmla="*/ 315 h 549"/>
                <a:gd name="T20" fmla="*/ 44 w 103"/>
                <a:gd name="T21" fmla="*/ 315 h 549"/>
                <a:gd name="T22" fmla="*/ 34 w 103"/>
                <a:gd name="T23" fmla="*/ 367 h 549"/>
                <a:gd name="T24" fmla="*/ 24 w 103"/>
                <a:gd name="T25" fmla="*/ 420 h 549"/>
                <a:gd name="T26" fmla="*/ 24 w 103"/>
                <a:gd name="T27" fmla="*/ 420 h 549"/>
                <a:gd name="T28" fmla="*/ 15 w 103"/>
                <a:gd name="T29" fmla="*/ 472 h 549"/>
                <a:gd name="T30" fmla="*/ 5 w 103"/>
                <a:gd name="T31" fmla="*/ 525 h 549"/>
                <a:gd name="T32" fmla="*/ 5 w 103"/>
                <a:gd name="T33" fmla="*/ 525 h 549"/>
                <a:gd name="T34" fmla="*/ 0 w 103"/>
                <a:gd name="T3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549">
                  <a:moveTo>
                    <a:pt x="103" y="0"/>
                  </a:moveTo>
                  <a:lnTo>
                    <a:pt x="103" y="0"/>
                  </a:lnTo>
                  <a:lnTo>
                    <a:pt x="93" y="53"/>
                  </a:lnTo>
                  <a:moveTo>
                    <a:pt x="83" y="105"/>
                  </a:moveTo>
                  <a:lnTo>
                    <a:pt x="83" y="105"/>
                  </a:lnTo>
                  <a:lnTo>
                    <a:pt x="73" y="158"/>
                  </a:lnTo>
                  <a:moveTo>
                    <a:pt x="64" y="210"/>
                  </a:moveTo>
                  <a:lnTo>
                    <a:pt x="64" y="210"/>
                  </a:lnTo>
                  <a:lnTo>
                    <a:pt x="54" y="263"/>
                  </a:lnTo>
                  <a:moveTo>
                    <a:pt x="44" y="315"/>
                  </a:moveTo>
                  <a:lnTo>
                    <a:pt x="44" y="315"/>
                  </a:lnTo>
                  <a:lnTo>
                    <a:pt x="34" y="367"/>
                  </a:lnTo>
                  <a:moveTo>
                    <a:pt x="24" y="420"/>
                  </a:moveTo>
                  <a:lnTo>
                    <a:pt x="24" y="420"/>
                  </a:lnTo>
                  <a:lnTo>
                    <a:pt x="15" y="472"/>
                  </a:lnTo>
                  <a:moveTo>
                    <a:pt x="5" y="525"/>
                  </a:moveTo>
                  <a:lnTo>
                    <a:pt x="5" y="525"/>
                  </a:lnTo>
                  <a:lnTo>
                    <a:pt x="0" y="549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4292" y="1806"/>
              <a:ext cx="54" cy="18"/>
            </a:xfrm>
            <a:custGeom>
              <a:avLst/>
              <a:gdLst>
                <a:gd name="T0" fmla="*/ 253 w 253"/>
                <a:gd name="T1" fmla="*/ 0 h 84"/>
                <a:gd name="T2" fmla="*/ 253 w 253"/>
                <a:gd name="T3" fmla="*/ 0 h 84"/>
                <a:gd name="T4" fmla="*/ 202 w 253"/>
                <a:gd name="T5" fmla="*/ 17 h 84"/>
                <a:gd name="T6" fmla="*/ 151 w 253"/>
                <a:gd name="T7" fmla="*/ 33 h 84"/>
                <a:gd name="T8" fmla="*/ 151 w 253"/>
                <a:gd name="T9" fmla="*/ 33 h 84"/>
                <a:gd name="T10" fmla="*/ 101 w 253"/>
                <a:gd name="T11" fmla="*/ 50 h 84"/>
                <a:gd name="T12" fmla="*/ 50 w 253"/>
                <a:gd name="T13" fmla="*/ 67 h 84"/>
                <a:gd name="T14" fmla="*/ 50 w 253"/>
                <a:gd name="T15" fmla="*/ 67 h 84"/>
                <a:gd name="T16" fmla="*/ 0 w 253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84">
                  <a:moveTo>
                    <a:pt x="253" y="0"/>
                  </a:moveTo>
                  <a:lnTo>
                    <a:pt x="253" y="0"/>
                  </a:lnTo>
                  <a:lnTo>
                    <a:pt x="202" y="17"/>
                  </a:lnTo>
                  <a:moveTo>
                    <a:pt x="151" y="33"/>
                  </a:moveTo>
                  <a:lnTo>
                    <a:pt x="151" y="33"/>
                  </a:lnTo>
                  <a:lnTo>
                    <a:pt x="101" y="50"/>
                  </a:lnTo>
                  <a:moveTo>
                    <a:pt x="50" y="67"/>
                  </a:moveTo>
                  <a:lnTo>
                    <a:pt x="50" y="67"/>
                  </a:lnTo>
                  <a:lnTo>
                    <a:pt x="0" y="84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58"/>
            <p:cNvSpPr>
              <a:spLocks noEditPoints="1"/>
            </p:cNvSpPr>
            <p:nvPr/>
          </p:nvSpPr>
          <p:spPr bwMode="auto">
            <a:xfrm>
              <a:off x="4309" y="1714"/>
              <a:ext cx="27" cy="214"/>
            </a:xfrm>
            <a:custGeom>
              <a:avLst/>
              <a:gdLst>
                <a:gd name="T0" fmla="*/ 125 w 125"/>
                <a:gd name="T1" fmla="*/ 1005 h 1005"/>
                <a:gd name="T2" fmla="*/ 125 w 125"/>
                <a:gd name="T3" fmla="*/ 1005 h 1005"/>
                <a:gd name="T4" fmla="*/ 119 w 125"/>
                <a:gd name="T5" fmla="*/ 952 h 1005"/>
                <a:gd name="T6" fmla="*/ 112 w 125"/>
                <a:gd name="T7" fmla="*/ 899 h 1005"/>
                <a:gd name="T8" fmla="*/ 112 w 125"/>
                <a:gd name="T9" fmla="*/ 899 h 1005"/>
                <a:gd name="T10" fmla="*/ 105 w 125"/>
                <a:gd name="T11" fmla="*/ 846 h 1005"/>
                <a:gd name="T12" fmla="*/ 99 w 125"/>
                <a:gd name="T13" fmla="*/ 794 h 1005"/>
                <a:gd name="T14" fmla="*/ 99 w 125"/>
                <a:gd name="T15" fmla="*/ 794 h 1005"/>
                <a:gd name="T16" fmla="*/ 92 w 125"/>
                <a:gd name="T17" fmla="*/ 741 h 1005"/>
                <a:gd name="T18" fmla="*/ 86 w 125"/>
                <a:gd name="T19" fmla="*/ 688 h 1005"/>
                <a:gd name="T20" fmla="*/ 86 w 125"/>
                <a:gd name="T21" fmla="*/ 688 h 1005"/>
                <a:gd name="T22" fmla="*/ 79 w 125"/>
                <a:gd name="T23" fmla="*/ 635 h 1005"/>
                <a:gd name="T24" fmla="*/ 73 w 125"/>
                <a:gd name="T25" fmla="*/ 582 h 1005"/>
                <a:gd name="T26" fmla="*/ 73 w 125"/>
                <a:gd name="T27" fmla="*/ 582 h 1005"/>
                <a:gd name="T28" fmla="*/ 66 w 125"/>
                <a:gd name="T29" fmla="*/ 529 h 1005"/>
                <a:gd name="T30" fmla="*/ 59 w 125"/>
                <a:gd name="T31" fmla="*/ 476 h 1005"/>
                <a:gd name="T32" fmla="*/ 59 w 125"/>
                <a:gd name="T33" fmla="*/ 476 h 1005"/>
                <a:gd name="T34" fmla="*/ 53 w 125"/>
                <a:gd name="T35" fmla="*/ 423 h 1005"/>
                <a:gd name="T36" fmla="*/ 46 w 125"/>
                <a:gd name="T37" fmla="*/ 370 h 1005"/>
                <a:gd name="T38" fmla="*/ 46 w 125"/>
                <a:gd name="T39" fmla="*/ 370 h 1005"/>
                <a:gd name="T40" fmla="*/ 40 w 125"/>
                <a:gd name="T41" fmla="*/ 317 h 1005"/>
                <a:gd name="T42" fmla="*/ 33 w 125"/>
                <a:gd name="T43" fmla="*/ 264 h 1005"/>
                <a:gd name="T44" fmla="*/ 33 w 125"/>
                <a:gd name="T45" fmla="*/ 264 h 1005"/>
                <a:gd name="T46" fmla="*/ 27 w 125"/>
                <a:gd name="T47" fmla="*/ 211 h 1005"/>
                <a:gd name="T48" fmla="*/ 20 w 125"/>
                <a:gd name="T49" fmla="*/ 158 h 1005"/>
                <a:gd name="T50" fmla="*/ 20 w 125"/>
                <a:gd name="T51" fmla="*/ 158 h 1005"/>
                <a:gd name="T52" fmla="*/ 14 w 125"/>
                <a:gd name="T53" fmla="*/ 105 h 1005"/>
                <a:gd name="T54" fmla="*/ 7 w 125"/>
                <a:gd name="T55" fmla="*/ 53 h 1005"/>
                <a:gd name="T56" fmla="*/ 7 w 125"/>
                <a:gd name="T57" fmla="*/ 53 h 1005"/>
                <a:gd name="T58" fmla="*/ 0 w 125"/>
                <a:gd name="T5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5" h="1005">
                  <a:moveTo>
                    <a:pt x="125" y="1005"/>
                  </a:moveTo>
                  <a:lnTo>
                    <a:pt x="125" y="1005"/>
                  </a:lnTo>
                  <a:lnTo>
                    <a:pt x="119" y="952"/>
                  </a:lnTo>
                  <a:moveTo>
                    <a:pt x="112" y="899"/>
                  </a:moveTo>
                  <a:lnTo>
                    <a:pt x="112" y="899"/>
                  </a:lnTo>
                  <a:lnTo>
                    <a:pt x="105" y="846"/>
                  </a:lnTo>
                  <a:moveTo>
                    <a:pt x="99" y="794"/>
                  </a:moveTo>
                  <a:lnTo>
                    <a:pt x="99" y="794"/>
                  </a:lnTo>
                  <a:lnTo>
                    <a:pt x="92" y="741"/>
                  </a:lnTo>
                  <a:moveTo>
                    <a:pt x="86" y="688"/>
                  </a:moveTo>
                  <a:lnTo>
                    <a:pt x="86" y="688"/>
                  </a:lnTo>
                  <a:lnTo>
                    <a:pt x="79" y="635"/>
                  </a:lnTo>
                  <a:moveTo>
                    <a:pt x="73" y="582"/>
                  </a:moveTo>
                  <a:lnTo>
                    <a:pt x="73" y="582"/>
                  </a:lnTo>
                  <a:lnTo>
                    <a:pt x="66" y="529"/>
                  </a:lnTo>
                  <a:moveTo>
                    <a:pt x="59" y="476"/>
                  </a:moveTo>
                  <a:lnTo>
                    <a:pt x="59" y="476"/>
                  </a:lnTo>
                  <a:lnTo>
                    <a:pt x="53" y="423"/>
                  </a:lnTo>
                  <a:moveTo>
                    <a:pt x="46" y="370"/>
                  </a:moveTo>
                  <a:lnTo>
                    <a:pt x="46" y="370"/>
                  </a:lnTo>
                  <a:lnTo>
                    <a:pt x="40" y="317"/>
                  </a:lnTo>
                  <a:moveTo>
                    <a:pt x="33" y="264"/>
                  </a:moveTo>
                  <a:lnTo>
                    <a:pt x="33" y="264"/>
                  </a:lnTo>
                  <a:lnTo>
                    <a:pt x="27" y="211"/>
                  </a:lnTo>
                  <a:moveTo>
                    <a:pt x="20" y="158"/>
                  </a:moveTo>
                  <a:lnTo>
                    <a:pt x="20" y="158"/>
                  </a:lnTo>
                  <a:lnTo>
                    <a:pt x="14" y="105"/>
                  </a:lnTo>
                  <a:moveTo>
                    <a:pt x="7" y="53"/>
                  </a:moveTo>
                  <a:lnTo>
                    <a:pt x="7" y="5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59"/>
            <p:cNvSpPr>
              <a:spLocks noEditPoints="1"/>
            </p:cNvSpPr>
            <p:nvPr/>
          </p:nvSpPr>
          <p:spPr bwMode="auto">
            <a:xfrm>
              <a:off x="4237" y="1844"/>
              <a:ext cx="37" cy="134"/>
            </a:xfrm>
            <a:custGeom>
              <a:avLst/>
              <a:gdLst>
                <a:gd name="T0" fmla="*/ 173 w 173"/>
                <a:gd name="T1" fmla="*/ 0 h 626"/>
                <a:gd name="T2" fmla="*/ 173 w 173"/>
                <a:gd name="T3" fmla="*/ 0 h 626"/>
                <a:gd name="T4" fmla="*/ 159 w 173"/>
                <a:gd name="T5" fmla="*/ 51 h 626"/>
                <a:gd name="T6" fmla="*/ 145 w 173"/>
                <a:gd name="T7" fmla="*/ 102 h 626"/>
                <a:gd name="T8" fmla="*/ 145 w 173"/>
                <a:gd name="T9" fmla="*/ 102 h 626"/>
                <a:gd name="T10" fmla="*/ 131 w 173"/>
                <a:gd name="T11" fmla="*/ 154 h 626"/>
                <a:gd name="T12" fmla="*/ 116 w 173"/>
                <a:gd name="T13" fmla="*/ 205 h 626"/>
                <a:gd name="T14" fmla="*/ 116 w 173"/>
                <a:gd name="T15" fmla="*/ 205 h 626"/>
                <a:gd name="T16" fmla="*/ 102 w 173"/>
                <a:gd name="T17" fmla="*/ 257 h 626"/>
                <a:gd name="T18" fmla="*/ 88 w 173"/>
                <a:gd name="T19" fmla="*/ 308 h 626"/>
                <a:gd name="T20" fmla="*/ 88 w 173"/>
                <a:gd name="T21" fmla="*/ 308 h 626"/>
                <a:gd name="T22" fmla="*/ 74 w 173"/>
                <a:gd name="T23" fmla="*/ 359 h 626"/>
                <a:gd name="T24" fmla="*/ 59 w 173"/>
                <a:gd name="T25" fmla="*/ 411 h 626"/>
                <a:gd name="T26" fmla="*/ 59 w 173"/>
                <a:gd name="T27" fmla="*/ 411 h 626"/>
                <a:gd name="T28" fmla="*/ 45 w 173"/>
                <a:gd name="T29" fmla="*/ 462 h 626"/>
                <a:gd name="T30" fmla="*/ 31 w 173"/>
                <a:gd name="T31" fmla="*/ 514 h 626"/>
                <a:gd name="T32" fmla="*/ 31 w 173"/>
                <a:gd name="T33" fmla="*/ 514 h 626"/>
                <a:gd name="T34" fmla="*/ 17 w 173"/>
                <a:gd name="T35" fmla="*/ 565 h 626"/>
                <a:gd name="T36" fmla="*/ 3 w 173"/>
                <a:gd name="T37" fmla="*/ 616 h 626"/>
                <a:gd name="T38" fmla="*/ 3 w 173"/>
                <a:gd name="T39" fmla="*/ 616 h 626"/>
                <a:gd name="T40" fmla="*/ 0 w 173"/>
                <a:gd name="T41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626">
                  <a:moveTo>
                    <a:pt x="173" y="0"/>
                  </a:moveTo>
                  <a:lnTo>
                    <a:pt x="173" y="0"/>
                  </a:lnTo>
                  <a:lnTo>
                    <a:pt x="159" y="51"/>
                  </a:lnTo>
                  <a:moveTo>
                    <a:pt x="145" y="102"/>
                  </a:moveTo>
                  <a:lnTo>
                    <a:pt x="145" y="102"/>
                  </a:lnTo>
                  <a:lnTo>
                    <a:pt x="131" y="154"/>
                  </a:lnTo>
                  <a:moveTo>
                    <a:pt x="116" y="205"/>
                  </a:moveTo>
                  <a:lnTo>
                    <a:pt x="116" y="205"/>
                  </a:lnTo>
                  <a:lnTo>
                    <a:pt x="102" y="257"/>
                  </a:lnTo>
                  <a:moveTo>
                    <a:pt x="88" y="308"/>
                  </a:moveTo>
                  <a:lnTo>
                    <a:pt x="88" y="308"/>
                  </a:lnTo>
                  <a:lnTo>
                    <a:pt x="74" y="359"/>
                  </a:lnTo>
                  <a:moveTo>
                    <a:pt x="59" y="411"/>
                  </a:moveTo>
                  <a:lnTo>
                    <a:pt x="59" y="411"/>
                  </a:lnTo>
                  <a:lnTo>
                    <a:pt x="45" y="462"/>
                  </a:lnTo>
                  <a:moveTo>
                    <a:pt x="31" y="514"/>
                  </a:moveTo>
                  <a:lnTo>
                    <a:pt x="31" y="514"/>
                  </a:lnTo>
                  <a:lnTo>
                    <a:pt x="17" y="565"/>
                  </a:lnTo>
                  <a:moveTo>
                    <a:pt x="3" y="616"/>
                  </a:moveTo>
                  <a:lnTo>
                    <a:pt x="3" y="616"/>
                  </a:lnTo>
                  <a:lnTo>
                    <a:pt x="0" y="626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60"/>
            <p:cNvSpPr>
              <a:spLocks noEditPoints="1"/>
            </p:cNvSpPr>
            <p:nvPr/>
          </p:nvSpPr>
          <p:spPr bwMode="auto">
            <a:xfrm>
              <a:off x="4155" y="1837"/>
              <a:ext cx="108" cy="49"/>
            </a:xfrm>
            <a:custGeom>
              <a:avLst/>
              <a:gdLst>
                <a:gd name="T0" fmla="*/ 505 w 505"/>
                <a:gd name="T1" fmla="*/ 0 h 227"/>
                <a:gd name="T2" fmla="*/ 505 w 505"/>
                <a:gd name="T3" fmla="*/ 0 h 227"/>
                <a:gd name="T4" fmla="*/ 456 w 505"/>
                <a:gd name="T5" fmla="*/ 21 h 227"/>
                <a:gd name="T6" fmla="*/ 408 w 505"/>
                <a:gd name="T7" fmla="*/ 43 h 227"/>
                <a:gd name="T8" fmla="*/ 408 w 505"/>
                <a:gd name="T9" fmla="*/ 43 h 227"/>
                <a:gd name="T10" fmla="*/ 359 w 505"/>
                <a:gd name="T11" fmla="*/ 65 h 227"/>
                <a:gd name="T12" fmla="*/ 311 w 505"/>
                <a:gd name="T13" fmla="*/ 87 h 227"/>
                <a:gd name="T14" fmla="*/ 311 w 505"/>
                <a:gd name="T15" fmla="*/ 87 h 227"/>
                <a:gd name="T16" fmla="*/ 262 w 505"/>
                <a:gd name="T17" fmla="*/ 109 h 227"/>
                <a:gd name="T18" fmla="*/ 213 w 505"/>
                <a:gd name="T19" fmla="*/ 131 h 227"/>
                <a:gd name="T20" fmla="*/ 213 w 505"/>
                <a:gd name="T21" fmla="*/ 131 h 227"/>
                <a:gd name="T22" fmla="*/ 165 w 505"/>
                <a:gd name="T23" fmla="*/ 153 h 227"/>
                <a:gd name="T24" fmla="*/ 116 w 505"/>
                <a:gd name="T25" fmla="*/ 175 h 227"/>
                <a:gd name="T26" fmla="*/ 116 w 505"/>
                <a:gd name="T27" fmla="*/ 175 h 227"/>
                <a:gd name="T28" fmla="*/ 67 w 505"/>
                <a:gd name="T29" fmla="*/ 197 h 227"/>
                <a:gd name="T30" fmla="*/ 19 w 505"/>
                <a:gd name="T31" fmla="*/ 219 h 227"/>
                <a:gd name="T32" fmla="*/ 19 w 505"/>
                <a:gd name="T33" fmla="*/ 219 h 227"/>
                <a:gd name="T34" fmla="*/ 0 w 505"/>
                <a:gd name="T3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5" h="227">
                  <a:moveTo>
                    <a:pt x="505" y="0"/>
                  </a:moveTo>
                  <a:lnTo>
                    <a:pt x="505" y="0"/>
                  </a:lnTo>
                  <a:lnTo>
                    <a:pt x="456" y="21"/>
                  </a:lnTo>
                  <a:moveTo>
                    <a:pt x="408" y="43"/>
                  </a:moveTo>
                  <a:lnTo>
                    <a:pt x="408" y="43"/>
                  </a:lnTo>
                  <a:lnTo>
                    <a:pt x="359" y="65"/>
                  </a:lnTo>
                  <a:moveTo>
                    <a:pt x="311" y="87"/>
                  </a:moveTo>
                  <a:lnTo>
                    <a:pt x="311" y="87"/>
                  </a:lnTo>
                  <a:lnTo>
                    <a:pt x="262" y="109"/>
                  </a:lnTo>
                  <a:moveTo>
                    <a:pt x="213" y="131"/>
                  </a:moveTo>
                  <a:lnTo>
                    <a:pt x="213" y="131"/>
                  </a:lnTo>
                  <a:lnTo>
                    <a:pt x="165" y="153"/>
                  </a:lnTo>
                  <a:moveTo>
                    <a:pt x="116" y="175"/>
                  </a:moveTo>
                  <a:lnTo>
                    <a:pt x="116" y="175"/>
                  </a:lnTo>
                  <a:lnTo>
                    <a:pt x="67" y="197"/>
                  </a:lnTo>
                  <a:moveTo>
                    <a:pt x="19" y="219"/>
                  </a:moveTo>
                  <a:lnTo>
                    <a:pt x="19" y="219"/>
                  </a:lnTo>
                  <a:lnTo>
                    <a:pt x="0" y="227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4195" y="1783"/>
              <a:ext cx="68" cy="43"/>
            </a:xfrm>
            <a:custGeom>
              <a:avLst/>
              <a:gdLst>
                <a:gd name="T0" fmla="*/ 316 w 316"/>
                <a:gd name="T1" fmla="*/ 199 h 199"/>
                <a:gd name="T2" fmla="*/ 316 w 316"/>
                <a:gd name="T3" fmla="*/ 199 h 199"/>
                <a:gd name="T4" fmla="*/ 271 w 316"/>
                <a:gd name="T5" fmla="*/ 171 h 199"/>
                <a:gd name="T6" fmla="*/ 226 w 316"/>
                <a:gd name="T7" fmla="*/ 142 h 199"/>
                <a:gd name="T8" fmla="*/ 226 w 316"/>
                <a:gd name="T9" fmla="*/ 142 h 199"/>
                <a:gd name="T10" fmla="*/ 181 w 316"/>
                <a:gd name="T11" fmla="*/ 114 h 199"/>
                <a:gd name="T12" fmla="*/ 135 w 316"/>
                <a:gd name="T13" fmla="*/ 85 h 199"/>
                <a:gd name="T14" fmla="*/ 135 w 316"/>
                <a:gd name="T15" fmla="*/ 85 h 199"/>
                <a:gd name="T16" fmla="*/ 90 w 316"/>
                <a:gd name="T17" fmla="*/ 57 h 199"/>
                <a:gd name="T18" fmla="*/ 45 w 316"/>
                <a:gd name="T19" fmla="*/ 28 h 199"/>
                <a:gd name="T20" fmla="*/ 45 w 316"/>
                <a:gd name="T21" fmla="*/ 28 h 199"/>
                <a:gd name="T22" fmla="*/ 0 w 316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6" h="199">
                  <a:moveTo>
                    <a:pt x="316" y="199"/>
                  </a:moveTo>
                  <a:lnTo>
                    <a:pt x="316" y="199"/>
                  </a:lnTo>
                  <a:lnTo>
                    <a:pt x="271" y="171"/>
                  </a:lnTo>
                  <a:moveTo>
                    <a:pt x="226" y="142"/>
                  </a:moveTo>
                  <a:lnTo>
                    <a:pt x="226" y="142"/>
                  </a:lnTo>
                  <a:lnTo>
                    <a:pt x="181" y="114"/>
                  </a:lnTo>
                  <a:moveTo>
                    <a:pt x="135" y="85"/>
                  </a:moveTo>
                  <a:lnTo>
                    <a:pt x="135" y="85"/>
                  </a:lnTo>
                  <a:lnTo>
                    <a:pt x="90" y="57"/>
                  </a:lnTo>
                  <a:moveTo>
                    <a:pt x="45" y="28"/>
                  </a:moveTo>
                  <a:lnTo>
                    <a:pt x="45" y="28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62"/>
            <p:cNvSpPr>
              <a:spLocks noEditPoints="1"/>
            </p:cNvSpPr>
            <p:nvPr/>
          </p:nvSpPr>
          <p:spPr bwMode="auto">
            <a:xfrm>
              <a:off x="4183" y="1780"/>
              <a:ext cx="45" cy="202"/>
            </a:xfrm>
            <a:custGeom>
              <a:avLst/>
              <a:gdLst>
                <a:gd name="T0" fmla="*/ 209 w 209"/>
                <a:gd name="T1" fmla="*/ 945 h 945"/>
                <a:gd name="T2" fmla="*/ 209 w 209"/>
                <a:gd name="T3" fmla="*/ 945 h 945"/>
                <a:gd name="T4" fmla="*/ 198 w 209"/>
                <a:gd name="T5" fmla="*/ 893 h 945"/>
                <a:gd name="T6" fmla="*/ 186 w 209"/>
                <a:gd name="T7" fmla="*/ 841 h 945"/>
                <a:gd name="T8" fmla="*/ 186 w 209"/>
                <a:gd name="T9" fmla="*/ 841 h 945"/>
                <a:gd name="T10" fmla="*/ 175 w 209"/>
                <a:gd name="T11" fmla="*/ 789 h 945"/>
                <a:gd name="T12" fmla="*/ 163 w 209"/>
                <a:gd name="T13" fmla="*/ 736 h 945"/>
                <a:gd name="T14" fmla="*/ 163 w 209"/>
                <a:gd name="T15" fmla="*/ 736 h 945"/>
                <a:gd name="T16" fmla="*/ 152 w 209"/>
                <a:gd name="T17" fmla="*/ 684 h 945"/>
                <a:gd name="T18" fmla="*/ 140 w 209"/>
                <a:gd name="T19" fmla="*/ 632 h 945"/>
                <a:gd name="T20" fmla="*/ 140 w 209"/>
                <a:gd name="T21" fmla="*/ 632 h 945"/>
                <a:gd name="T22" fmla="*/ 129 w 209"/>
                <a:gd name="T23" fmla="*/ 580 h 945"/>
                <a:gd name="T24" fmla="*/ 117 w 209"/>
                <a:gd name="T25" fmla="*/ 528 h 945"/>
                <a:gd name="T26" fmla="*/ 117 w 209"/>
                <a:gd name="T27" fmla="*/ 528 h 945"/>
                <a:gd name="T28" fmla="*/ 106 w 209"/>
                <a:gd name="T29" fmla="*/ 476 h 945"/>
                <a:gd name="T30" fmla="*/ 94 w 209"/>
                <a:gd name="T31" fmla="*/ 424 h 945"/>
                <a:gd name="T32" fmla="*/ 94 w 209"/>
                <a:gd name="T33" fmla="*/ 424 h 945"/>
                <a:gd name="T34" fmla="*/ 83 w 209"/>
                <a:gd name="T35" fmla="*/ 372 h 945"/>
                <a:gd name="T36" fmla="*/ 71 w 209"/>
                <a:gd name="T37" fmla="*/ 320 h 945"/>
                <a:gd name="T38" fmla="*/ 71 w 209"/>
                <a:gd name="T39" fmla="*/ 320 h 945"/>
                <a:gd name="T40" fmla="*/ 60 w 209"/>
                <a:gd name="T41" fmla="*/ 268 h 945"/>
                <a:gd name="T42" fmla="*/ 48 w 209"/>
                <a:gd name="T43" fmla="*/ 216 h 945"/>
                <a:gd name="T44" fmla="*/ 48 w 209"/>
                <a:gd name="T45" fmla="*/ 216 h 945"/>
                <a:gd name="T46" fmla="*/ 37 w 209"/>
                <a:gd name="T47" fmla="*/ 164 h 945"/>
                <a:gd name="T48" fmla="*/ 25 w 209"/>
                <a:gd name="T49" fmla="*/ 112 h 945"/>
                <a:gd name="T50" fmla="*/ 25 w 209"/>
                <a:gd name="T51" fmla="*/ 112 h 945"/>
                <a:gd name="T52" fmla="*/ 14 w 209"/>
                <a:gd name="T53" fmla="*/ 59 h 945"/>
                <a:gd name="T54" fmla="*/ 2 w 209"/>
                <a:gd name="T55" fmla="*/ 7 h 945"/>
                <a:gd name="T56" fmla="*/ 2 w 209"/>
                <a:gd name="T57" fmla="*/ 7 h 945"/>
                <a:gd name="T58" fmla="*/ 0 w 209"/>
                <a:gd name="T5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9" h="945">
                  <a:moveTo>
                    <a:pt x="209" y="945"/>
                  </a:moveTo>
                  <a:lnTo>
                    <a:pt x="209" y="945"/>
                  </a:lnTo>
                  <a:lnTo>
                    <a:pt x="198" y="893"/>
                  </a:lnTo>
                  <a:moveTo>
                    <a:pt x="186" y="841"/>
                  </a:moveTo>
                  <a:lnTo>
                    <a:pt x="186" y="841"/>
                  </a:lnTo>
                  <a:lnTo>
                    <a:pt x="175" y="789"/>
                  </a:lnTo>
                  <a:moveTo>
                    <a:pt x="163" y="736"/>
                  </a:moveTo>
                  <a:lnTo>
                    <a:pt x="163" y="736"/>
                  </a:lnTo>
                  <a:lnTo>
                    <a:pt x="152" y="684"/>
                  </a:lnTo>
                  <a:moveTo>
                    <a:pt x="140" y="632"/>
                  </a:moveTo>
                  <a:lnTo>
                    <a:pt x="140" y="632"/>
                  </a:lnTo>
                  <a:lnTo>
                    <a:pt x="129" y="580"/>
                  </a:lnTo>
                  <a:moveTo>
                    <a:pt x="117" y="528"/>
                  </a:moveTo>
                  <a:lnTo>
                    <a:pt x="117" y="528"/>
                  </a:lnTo>
                  <a:lnTo>
                    <a:pt x="106" y="476"/>
                  </a:lnTo>
                  <a:moveTo>
                    <a:pt x="94" y="424"/>
                  </a:moveTo>
                  <a:lnTo>
                    <a:pt x="94" y="424"/>
                  </a:lnTo>
                  <a:lnTo>
                    <a:pt x="83" y="372"/>
                  </a:lnTo>
                  <a:moveTo>
                    <a:pt x="71" y="320"/>
                  </a:moveTo>
                  <a:lnTo>
                    <a:pt x="71" y="320"/>
                  </a:lnTo>
                  <a:lnTo>
                    <a:pt x="60" y="268"/>
                  </a:lnTo>
                  <a:moveTo>
                    <a:pt x="48" y="216"/>
                  </a:moveTo>
                  <a:lnTo>
                    <a:pt x="48" y="216"/>
                  </a:lnTo>
                  <a:lnTo>
                    <a:pt x="37" y="164"/>
                  </a:lnTo>
                  <a:moveTo>
                    <a:pt x="25" y="112"/>
                  </a:moveTo>
                  <a:lnTo>
                    <a:pt x="25" y="112"/>
                  </a:lnTo>
                  <a:lnTo>
                    <a:pt x="14" y="59"/>
                  </a:lnTo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63"/>
            <p:cNvSpPr>
              <a:spLocks noEditPoints="1"/>
            </p:cNvSpPr>
            <p:nvPr/>
          </p:nvSpPr>
          <p:spPr bwMode="auto">
            <a:xfrm>
              <a:off x="4143" y="1780"/>
              <a:ext cx="28" cy="98"/>
            </a:xfrm>
            <a:custGeom>
              <a:avLst/>
              <a:gdLst>
                <a:gd name="T0" fmla="*/ 0 w 132"/>
                <a:gd name="T1" fmla="*/ 461 h 461"/>
                <a:gd name="T2" fmla="*/ 0 w 132"/>
                <a:gd name="T3" fmla="*/ 461 h 461"/>
                <a:gd name="T4" fmla="*/ 15 w 132"/>
                <a:gd name="T5" fmla="*/ 409 h 461"/>
                <a:gd name="T6" fmla="*/ 29 w 132"/>
                <a:gd name="T7" fmla="*/ 358 h 461"/>
                <a:gd name="T8" fmla="*/ 29 w 132"/>
                <a:gd name="T9" fmla="*/ 358 h 461"/>
                <a:gd name="T10" fmla="*/ 44 w 132"/>
                <a:gd name="T11" fmla="*/ 307 h 461"/>
                <a:gd name="T12" fmla="*/ 59 w 132"/>
                <a:gd name="T13" fmla="*/ 255 h 461"/>
                <a:gd name="T14" fmla="*/ 59 w 132"/>
                <a:gd name="T15" fmla="*/ 255 h 461"/>
                <a:gd name="T16" fmla="*/ 74 w 132"/>
                <a:gd name="T17" fmla="*/ 204 h 461"/>
                <a:gd name="T18" fmla="*/ 88 w 132"/>
                <a:gd name="T19" fmla="*/ 153 h 461"/>
                <a:gd name="T20" fmla="*/ 88 w 132"/>
                <a:gd name="T21" fmla="*/ 153 h 461"/>
                <a:gd name="T22" fmla="*/ 103 w 132"/>
                <a:gd name="T23" fmla="*/ 102 h 461"/>
                <a:gd name="T24" fmla="*/ 118 w 132"/>
                <a:gd name="T25" fmla="*/ 50 h 461"/>
                <a:gd name="T26" fmla="*/ 118 w 132"/>
                <a:gd name="T27" fmla="*/ 50 h 461"/>
                <a:gd name="T28" fmla="*/ 132 w 132"/>
                <a:gd name="T2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461">
                  <a:moveTo>
                    <a:pt x="0" y="461"/>
                  </a:moveTo>
                  <a:lnTo>
                    <a:pt x="0" y="461"/>
                  </a:lnTo>
                  <a:lnTo>
                    <a:pt x="15" y="409"/>
                  </a:lnTo>
                  <a:moveTo>
                    <a:pt x="29" y="358"/>
                  </a:moveTo>
                  <a:lnTo>
                    <a:pt x="29" y="358"/>
                  </a:lnTo>
                  <a:lnTo>
                    <a:pt x="44" y="307"/>
                  </a:lnTo>
                  <a:moveTo>
                    <a:pt x="59" y="255"/>
                  </a:moveTo>
                  <a:lnTo>
                    <a:pt x="59" y="255"/>
                  </a:lnTo>
                  <a:lnTo>
                    <a:pt x="74" y="204"/>
                  </a:lnTo>
                  <a:moveTo>
                    <a:pt x="88" y="153"/>
                  </a:moveTo>
                  <a:lnTo>
                    <a:pt x="88" y="153"/>
                  </a:lnTo>
                  <a:lnTo>
                    <a:pt x="103" y="102"/>
                  </a:lnTo>
                  <a:moveTo>
                    <a:pt x="118" y="50"/>
                  </a:moveTo>
                  <a:lnTo>
                    <a:pt x="118" y="50"/>
                  </a:lnTo>
                  <a:lnTo>
                    <a:pt x="132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64"/>
            <p:cNvSpPr>
              <a:spLocks noEditPoints="1"/>
            </p:cNvSpPr>
            <p:nvPr/>
          </p:nvSpPr>
          <p:spPr bwMode="auto">
            <a:xfrm>
              <a:off x="4046" y="1817"/>
              <a:ext cx="215" cy="14"/>
            </a:xfrm>
            <a:custGeom>
              <a:avLst/>
              <a:gdLst>
                <a:gd name="T0" fmla="*/ 1007 w 1007"/>
                <a:gd name="T1" fmla="*/ 65 h 65"/>
                <a:gd name="T2" fmla="*/ 1007 w 1007"/>
                <a:gd name="T3" fmla="*/ 65 h 65"/>
                <a:gd name="T4" fmla="*/ 954 w 1007"/>
                <a:gd name="T5" fmla="*/ 61 h 65"/>
                <a:gd name="T6" fmla="*/ 901 w 1007"/>
                <a:gd name="T7" fmla="*/ 58 h 65"/>
                <a:gd name="T8" fmla="*/ 901 w 1007"/>
                <a:gd name="T9" fmla="*/ 58 h 65"/>
                <a:gd name="T10" fmla="*/ 847 w 1007"/>
                <a:gd name="T11" fmla="*/ 54 h 65"/>
                <a:gd name="T12" fmla="*/ 794 w 1007"/>
                <a:gd name="T13" fmla="*/ 51 h 65"/>
                <a:gd name="T14" fmla="*/ 794 w 1007"/>
                <a:gd name="T15" fmla="*/ 51 h 65"/>
                <a:gd name="T16" fmla="*/ 741 w 1007"/>
                <a:gd name="T17" fmla="*/ 48 h 65"/>
                <a:gd name="T18" fmla="*/ 688 w 1007"/>
                <a:gd name="T19" fmla="*/ 44 h 65"/>
                <a:gd name="T20" fmla="*/ 688 w 1007"/>
                <a:gd name="T21" fmla="*/ 44 h 65"/>
                <a:gd name="T22" fmla="*/ 635 w 1007"/>
                <a:gd name="T23" fmla="*/ 41 h 65"/>
                <a:gd name="T24" fmla="*/ 581 w 1007"/>
                <a:gd name="T25" fmla="*/ 37 h 65"/>
                <a:gd name="T26" fmla="*/ 581 w 1007"/>
                <a:gd name="T27" fmla="*/ 37 h 65"/>
                <a:gd name="T28" fmla="*/ 528 w 1007"/>
                <a:gd name="T29" fmla="*/ 34 h 65"/>
                <a:gd name="T30" fmla="*/ 475 w 1007"/>
                <a:gd name="T31" fmla="*/ 31 h 65"/>
                <a:gd name="T32" fmla="*/ 475 w 1007"/>
                <a:gd name="T33" fmla="*/ 31 h 65"/>
                <a:gd name="T34" fmla="*/ 422 w 1007"/>
                <a:gd name="T35" fmla="*/ 27 h 65"/>
                <a:gd name="T36" fmla="*/ 368 w 1007"/>
                <a:gd name="T37" fmla="*/ 24 h 65"/>
                <a:gd name="T38" fmla="*/ 368 w 1007"/>
                <a:gd name="T39" fmla="*/ 24 h 65"/>
                <a:gd name="T40" fmla="*/ 315 w 1007"/>
                <a:gd name="T41" fmla="*/ 20 h 65"/>
                <a:gd name="T42" fmla="*/ 262 w 1007"/>
                <a:gd name="T43" fmla="*/ 17 h 65"/>
                <a:gd name="T44" fmla="*/ 262 w 1007"/>
                <a:gd name="T45" fmla="*/ 17 h 65"/>
                <a:gd name="T46" fmla="*/ 209 w 1007"/>
                <a:gd name="T47" fmla="*/ 14 h 65"/>
                <a:gd name="T48" fmla="*/ 156 w 1007"/>
                <a:gd name="T49" fmla="*/ 10 h 65"/>
                <a:gd name="T50" fmla="*/ 156 w 1007"/>
                <a:gd name="T51" fmla="*/ 10 h 65"/>
                <a:gd name="T52" fmla="*/ 102 w 1007"/>
                <a:gd name="T53" fmla="*/ 7 h 65"/>
                <a:gd name="T54" fmla="*/ 49 w 1007"/>
                <a:gd name="T55" fmla="*/ 3 h 65"/>
                <a:gd name="T56" fmla="*/ 49 w 1007"/>
                <a:gd name="T57" fmla="*/ 3 h 65"/>
                <a:gd name="T58" fmla="*/ 0 w 1007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7" h="65">
                  <a:moveTo>
                    <a:pt x="1007" y="65"/>
                  </a:moveTo>
                  <a:lnTo>
                    <a:pt x="1007" y="65"/>
                  </a:lnTo>
                  <a:lnTo>
                    <a:pt x="954" y="61"/>
                  </a:lnTo>
                  <a:moveTo>
                    <a:pt x="901" y="58"/>
                  </a:moveTo>
                  <a:lnTo>
                    <a:pt x="901" y="58"/>
                  </a:lnTo>
                  <a:lnTo>
                    <a:pt x="847" y="54"/>
                  </a:lnTo>
                  <a:moveTo>
                    <a:pt x="794" y="51"/>
                  </a:moveTo>
                  <a:lnTo>
                    <a:pt x="794" y="51"/>
                  </a:lnTo>
                  <a:lnTo>
                    <a:pt x="741" y="48"/>
                  </a:lnTo>
                  <a:moveTo>
                    <a:pt x="688" y="44"/>
                  </a:moveTo>
                  <a:lnTo>
                    <a:pt x="688" y="44"/>
                  </a:lnTo>
                  <a:lnTo>
                    <a:pt x="635" y="41"/>
                  </a:lnTo>
                  <a:moveTo>
                    <a:pt x="581" y="37"/>
                  </a:moveTo>
                  <a:lnTo>
                    <a:pt x="581" y="37"/>
                  </a:lnTo>
                  <a:lnTo>
                    <a:pt x="528" y="34"/>
                  </a:lnTo>
                  <a:moveTo>
                    <a:pt x="475" y="31"/>
                  </a:moveTo>
                  <a:lnTo>
                    <a:pt x="475" y="31"/>
                  </a:lnTo>
                  <a:lnTo>
                    <a:pt x="422" y="27"/>
                  </a:lnTo>
                  <a:moveTo>
                    <a:pt x="368" y="24"/>
                  </a:moveTo>
                  <a:lnTo>
                    <a:pt x="368" y="24"/>
                  </a:lnTo>
                  <a:lnTo>
                    <a:pt x="315" y="20"/>
                  </a:lnTo>
                  <a:moveTo>
                    <a:pt x="262" y="17"/>
                  </a:moveTo>
                  <a:lnTo>
                    <a:pt x="262" y="17"/>
                  </a:lnTo>
                  <a:lnTo>
                    <a:pt x="209" y="14"/>
                  </a:lnTo>
                  <a:moveTo>
                    <a:pt x="156" y="10"/>
                  </a:moveTo>
                  <a:lnTo>
                    <a:pt x="156" y="10"/>
                  </a:lnTo>
                  <a:lnTo>
                    <a:pt x="102" y="7"/>
                  </a:lnTo>
                  <a:moveTo>
                    <a:pt x="49" y="3"/>
                  </a:moveTo>
                  <a:lnTo>
                    <a:pt x="49" y="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65"/>
            <p:cNvSpPr>
              <a:spLocks noEditPoints="1"/>
            </p:cNvSpPr>
            <p:nvPr/>
          </p:nvSpPr>
          <p:spPr bwMode="auto">
            <a:xfrm>
              <a:off x="4163" y="1902"/>
              <a:ext cx="167" cy="37"/>
            </a:xfrm>
            <a:custGeom>
              <a:avLst/>
              <a:gdLst>
                <a:gd name="T0" fmla="*/ 781 w 781"/>
                <a:gd name="T1" fmla="*/ 173 h 173"/>
                <a:gd name="T2" fmla="*/ 781 w 781"/>
                <a:gd name="T3" fmla="*/ 173 h 173"/>
                <a:gd name="T4" fmla="*/ 729 w 781"/>
                <a:gd name="T5" fmla="*/ 162 h 173"/>
                <a:gd name="T6" fmla="*/ 677 w 781"/>
                <a:gd name="T7" fmla="*/ 150 h 173"/>
                <a:gd name="T8" fmla="*/ 677 w 781"/>
                <a:gd name="T9" fmla="*/ 150 h 173"/>
                <a:gd name="T10" fmla="*/ 625 w 781"/>
                <a:gd name="T11" fmla="*/ 139 h 173"/>
                <a:gd name="T12" fmla="*/ 573 w 781"/>
                <a:gd name="T13" fmla="*/ 127 h 173"/>
                <a:gd name="T14" fmla="*/ 573 w 781"/>
                <a:gd name="T15" fmla="*/ 127 h 173"/>
                <a:gd name="T16" fmla="*/ 521 w 781"/>
                <a:gd name="T17" fmla="*/ 115 h 173"/>
                <a:gd name="T18" fmla="*/ 469 w 781"/>
                <a:gd name="T19" fmla="*/ 104 h 173"/>
                <a:gd name="T20" fmla="*/ 469 w 781"/>
                <a:gd name="T21" fmla="*/ 104 h 173"/>
                <a:gd name="T22" fmla="*/ 417 w 781"/>
                <a:gd name="T23" fmla="*/ 92 h 173"/>
                <a:gd name="T24" fmla="*/ 365 w 781"/>
                <a:gd name="T25" fmla="*/ 81 h 173"/>
                <a:gd name="T26" fmla="*/ 365 w 781"/>
                <a:gd name="T27" fmla="*/ 81 h 173"/>
                <a:gd name="T28" fmla="*/ 313 w 781"/>
                <a:gd name="T29" fmla="*/ 69 h 173"/>
                <a:gd name="T30" fmla="*/ 260 w 781"/>
                <a:gd name="T31" fmla="*/ 58 h 173"/>
                <a:gd name="T32" fmla="*/ 260 w 781"/>
                <a:gd name="T33" fmla="*/ 58 h 173"/>
                <a:gd name="T34" fmla="*/ 208 w 781"/>
                <a:gd name="T35" fmla="*/ 46 h 173"/>
                <a:gd name="T36" fmla="*/ 156 w 781"/>
                <a:gd name="T37" fmla="*/ 35 h 173"/>
                <a:gd name="T38" fmla="*/ 156 w 781"/>
                <a:gd name="T39" fmla="*/ 35 h 173"/>
                <a:gd name="T40" fmla="*/ 104 w 781"/>
                <a:gd name="T41" fmla="*/ 23 h 173"/>
                <a:gd name="T42" fmla="*/ 52 w 781"/>
                <a:gd name="T43" fmla="*/ 12 h 173"/>
                <a:gd name="T44" fmla="*/ 52 w 781"/>
                <a:gd name="T45" fmla="*/ 12 h 173"/>
                <a:gd name="T46" fmla="*/ 0 w 781"/>
                <a:gd name="T4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1" h="173">
                  <a:moveTo>
                    <a:pt x="781" y="173"/>
                  </a:moveTo>
                  <a:lnTo>
                    <a:pt x="781" y="173"/>
                  </a:lnTo>
                  <a:lnTo>
                    <a:pt x="729" y="162"/>
                  </a:lnTo>
                  <a:moveTo>
                    <a:pt x="677" y="150"/>
                  </a:moveTo>
                  <a:lnTo>
                    <a:pt x="677" y="150"/>
                  </a:lnTo>
                  <a:lnTo>
                    <a:pt x="625" y="139"/>
                  </a:lnTo>
                  <a:moveTo>
                    <a:pt x="573" y="127"/>
                  </a:moveTo>
                  <a:lnTo>
                    <a:pt x="573" y="127"/>
                  </a:lnTo>
                  <a:lnTo>
                    <a:pt x="521" y="115"/>
                  </a:lnTo>
                  <a:moveTo>
                    <a:pt x="469" y="104"/>
                  </a:moveTo>
                  <a:lnTo>
                    <a:pt x="469" y="104"/>
                  </a:lnTo>
                  <a:lnTo>
                    <a:pt x="417" y="92"/>
                  </a:lnTo>
                  <a:moveTo>
                    <a:pt x="365" y="81"/>
                  </a:moveTo>
                  <a:lnTo>
                    <a:pt x="365" y="81"/>
                  </a:lnTo>
                  <a:lnTo>
                    <a:pt x="313" y="69"/>
                  </a:lnTo>
                  <a:moveTo>
                    <a:pt x="260" y="58"/>
                  </a:moveTo>
                  <a:lnTo>
                    <a:pt x="260" y="58"/>
                  </a:lnTo>
                  <a:lnTo>
                    <a:pt x="208" y="46"/>
                  </a:lnTo>
                  <a:moveTo>
                    <a:pt x="156" y="35"/>
                  </a:moveTo>
                  <a:lnTo>
                    <a:pt x="156" y="35"/>
                  </a:lnTo>
                  <a:lnTo>
                    <a:pt x="104" y="23"/>
                  </a:lnTo>
                  <a:moveTo>
                    <a:pt x="52" y="12"/>
                  </a:moveTo>
                  <a:lnTo>
                    <a:pt x="52" y="1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66"/>
            <p:cNvSpPr>
              <a:spLocks noEditPoints="1"/>
            </p:cNvSpPr>
            <p:nvPr/>
          </p:nvSpPr>
          <p:spPr bwMode="auto">
            <a:xfrm>
              <a:off x="4050" y="1824"/>
              <a:ext cx="84" cy="58"/>
            </a:xfrm>
            <a:custGeom>
              <a:avLst/>
              <a:gdLst>
                <a:gd name="T0" fmla="*/ 396 w 396"/>
                <a:gd name="T1" fmla="*/ 271 h 271"/>
                <a:gd name="T2" fmla="*/ 396 w 396"/>
                <a:gd name="T3" fmla="*/ 271 h 271"/>
                <a:gd name="T4" fmla="*/ 352 w 396"/>
                <a:gd name="T5" fmla="*/ 241 h 271"/>
                <a:gd name="T6" fmla="*/ 308 w 396"/>
                <a:gd name="T7" fmla="*/ 211 h 271"/>
                <a:gd name="T8" fmla="*/ 308 w 396"/>
                <a:gd name="T9" fmla="*/ 211 h 271"/>
                <a:gd name="T10" fmla="*/ 264 w 396"/>
                <a:gd name="T11" fmla="*/ 181 h 271"/>
                <a:gd name="T12" fmla="*/ 220 w 396"/>
                <a:gd name="T13" fmla="*/ 151 h 271"/>
                <a:gd name="T14" fmla="*/ 220 w 396"/>
                <a:gd name="T15" fmla="*/ 151 h 271"/>
                <a:gd name="T16" fmla="*/ 176 w 396"/>
                <a:gd name="T17" fmla="*/ 120 h 271"/>
                <a:gd name="T18" fmla="*/ 132 w 396"/>
                <a:gd name="T19" fmla="*/ 90 h 271"/>
                <a:gd name="T20" fmla="*/ 132 w 396"/>
                <a:gd name="T21" fmla="*/ 90 h 271"/>
                <a:gd name="T22" fmla="*/ 88 w 396"/>
                <a:gd name="T23" fmla="*/ 60 h 271"/>
                <a:gd name="T24" fmla="*/ 44 w 396"/>
                <a:gd name="T25" fmla="*/ 30 h 271"/>
                <a:gd name="T26" fmla="*/ 44 w 396"/>
                <a:gd name="T27" fmla="*/ 30 h 271"/>
                <a:gd name="T28" fmla="*/ 0 w 396"/>
                <a:gd name="T2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6" h="271">
                  <a:moveTo>
                    <a:pt x="396" y="271"/>
                  </a:moveTo>
                  <a:lnTo>
                    <a:pt x="396" y="271"/>
                  </a:lnTo>
                  <a:lnTo>
                    <a:pt x="352" y="241"/>
                  </a:lnTo>
                  <a:moveTo>
                    <a:pt x="308" y="211"/>
                  </a:moveTo>
                  <a:lnTo>
                    <a:pt x="308" y="211"/>
                  </a:lnTo>
                  <a:lnTo>
                    <a:pt x="264" y="181"/>
                  </a:lnTo>
                  <a:moveTo>
                    <a:pt x="220" y="151"/>
                  </a:moveTo>
                  <a:lnTo>
                    <a:pt x="220" y="151"/>
                  </a:lnTo>
                  <a:lnTo>
                    <a:pt x="176" y="120"/>
                  </a:lnTo>
                  <a:moveTo>
                    <a:pt x="132" y="90"/>
                  </a:moveTo>
                  <a:lnTo>
                    <a:pt x="132" y="90"/>
                  </a:lnTo>
                  <a:lnTo>
                    <a:pt x="88" y="60"/>
                  </a:lnTo>
                  <a:moveTo>
                    <a:pt x="44" y="30"/>
                  </a:moveTo>
                  <a:lnTo>
                    <a:pt x="44" y="3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8" name="Flowchart: Magnetic Disk 77"/>
          <p:cNvSpPr/>
          <p:nvPr/>
        </p:nvSpPr>
        <p:spPr>
          <a:xfrm>
            <a:off x="5645055" y="2746513"/>
            <a:ext cx="416293" cy="504056"/>
          </a:xfrm>
          <a:prstGeom prst="flowChartMagneticDisk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 78"/>
          <p:cNvSpPr/>
          <p:nvPr/>
        </p:nvSpPr>
        <p:spPr>
          <a:xfrm>
            <a:off x="5955908" y="2137421"/>
            <a:ext cx="416292" cy="12721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/>
          <p:cNvSpPr/>
          <p:nvPr/>
        </p:nvSpPr>
        <p:spPr>
          <a:xfrm>
            <a:off x="5955908" y="2389004"/>
            <a:ext cx="416292" cy="25604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Connector 81"/>
          <p:cNvCxnSpPr>
            <a:stCxn id="10" idx="2"/>
            <a:endCxn id="11" idx="0"/>
          </p:cNvCxnSpPr>
          <p:nvPr/>
        </p:nvCxnSpPr>
        <p:spPr>
          <a:xfrm>
            <a:off x="5569485" y="2264631"/>
            <a:ext cx="0" cy="12437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1" idx="2"/>
            <a:endCxn id="78" idx="1"/>
          </p:cNvCxnSpPr>
          <p:nvPr/>
        </p:nvCxnSpPr>
        <p:spPr>
          <a:xfrm>
            <a:off x="5569485" y="2645051"/>
            <a:ext cx="283716" cy="1014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2"/>
            <a:endCxn id="80" idx="0"/>
          </p:cNvCxnSpPr>
          <p:nvPr/>
        </p:nvCxnSpPr>
        <p:spPr>
          <a:xfrm>
            <a:off x="6164054" y="2264631"/>
            <a:ext cx="0" cy="12437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0" idx="2"/>
            <a:endCxn id="78" idx="1"/>
          </p:cNvCxnSpPr>
          <p:nvPr/>
        </p:nvCxnSpPr>
        <p:spPr>
          <a:xfrm flipH="1">
            <a:off x="5853202" y="2645051"/>
            <a:ext cx="310853" cy="1014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1" idx="3"/>
            <a:endCxn id="80" idx="1"/>
          </p:cNvCxnSpPr>
          <p:nvPr/>
        </p:nvCxnSpPr>
        <p:spPr>
          <a:xfrm>
            <a:off x="5777632" y="2517027"/>
            <a:ext cx="17827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/>
          <p:cNvSpPr/>
          <p:nvPr/>
        </p:nvSpPr>
        <p:spPr>
          <a:xfrm>
            <a:off x="6516217" y="3421010"/>
            <a:ext cx="416293" cy="504056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6516217" y="2785493"/>
            <a:ext cx="416292" cy="127211"/>
          </a:xfrm>
          <a:prstGeom prst="rect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/>
          <p:cNvSpPr/>
          <p:nvPr/>
        </p:nvSpPr>
        <p:spPr>
          <a:xfrm>
            <a:off x="6516217" y="3037076"/>
            <a:ext cx="416292" cy="256047"/>
          </a:xfrm>
          <a:prstGeom prst="rect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Flowchart: Magnetic Disk 94"/>
          <p:cNvSpPr/>
          <p:nvPr/>
        </p:nvSpPr>
        <p:spPr>
          <a:xfrm>
            <a:off x="7110786" y="3421010"/>
            <a:ext cx="416293" cy="504056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/>
          <p:cNvSpPr/>
          <p:nvPr/>
        </p:nvSpPr>
        <p:spPr>
          <a:xfrm>
            <a:off x="7110786" y="2785493"/>
            <a:ext cx="416292" cy="127211"/>
          </a:xfrm>
          <a:prstGeom prst="rect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/>
          <p:cNvSpPr/>
          <p:nvPr/>
        </p:nvSpPr>
        <p:spPr>
          <a:xfrm>
            <a:off x="7110786" y="3037076"/>
            <a:ext cx="416292" cy="256047"/>
          </a:xfrm>
          <a:prstGeom prst="rect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Connector 97"/>
          <p:cNvCxnSpPr>
            <a:stCxn id="93" idx="2"/>
            <a:endCxn id="94" idx="0"/>
          </p:cNvCxnSpPr>
          <p:nvPr/>
        </p:nvCxnSpPr>
        <p:spPr>
          <a:xfrm>
            <a:off x="6724363" y="2912703"/>
            <a:ext cx="0" cy="124372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4" idx="2"/>
            <a:endCxn id="92" idx="1"/>
          </p:cNvCxnSpPr>
          <p:nvPr/>
        </p:nvCxnSpPr>
        <p:spPr>
          <a:xfrm>
            <a:off x="6724363" y="3293122"/>
            <a:ext cx="0" cy="12788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6" idx="2"/>
            <a:endCxn id="97" idx="0"/>
          </p:cNvCxnSpPr>
          <p:nvPr/>
        </p:nvCxnSpPr>
        <p:spPr>
          <a:xfrm>
            <a:off x="7318932" y="2912703"/>
            <a:ext cx="0" cy="124372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7" idx="2"/>
            <a:endCxn id="95" idx="1"/>
          </p:cNvCxnSpPr>
          <p:nvPr/>
        </p:nvCxnSpPr>
        <p:spPr>
          <a:xfrm>
            <a:off x="7318932" y="3293122"/>
            <a:ext cx="0" cy="12788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4" idx="3"/>
            <a:endCxn id="97" idx="1"/>
          </p:cNvCxnSpPr>
          <p:nvPr/>
        </p:nvCxnSpPr>
        <p:spPr>
          <a:xfrm>
            <a:off x="6932510" y="3165099"/>
            <a:ext cx="178277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816192" y="3508173"/>
            <a:ext cx="416292" cy="127211"/>
          </a:xfrm>
          <a:prstGeom prst="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7816192" y="3759756"/>
            <a:ext cx="416292" cy="256047"/>
          </a:xfrm>
          <a:prstGeom prst="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8410761" y="3508173"/>
            <a:ext cx="416292" cy="127211"/>
          </a:xfrm>
          <a:prstGeom prst="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/>
          <p:cNvSpPr/>
          <p:nvPr/>
        </p:nvSpPr>
        <p:spPr>
          <a:xfrm>
            <a:off x="8410761" y="3759756"/>
            <a:ext cx="416292" cy="256047"/>
          </a:xfrm>
          <a:prstGeom prst="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Connector 108"/>
          <p:cNvCxnSpPr>
            <a:stCxn id="104" idx="2"/>
            <a:endCxn id="105" idx="0"/>
          </p:cNvCxnSpPr>
          <p:nvPr/>
        </p:nvCxnSpPr>
        <p:spPr>
          <a:xfrm>
            <a:off x="8024338" y="3635383"/>
            <a:ext cx="0" cy="12437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5" idx="2"/>
            <a:endCxn id="16" idx="0"/>
          </p:cNvCxnSpPr>
          <p:nvPr/>
        </p:nvCxnSpPr>
        <p:spPr>
          <a:xfrm>
            <a:off x="8024338" y="4015802"/>
            <a:ext cx="37232" cy="22856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2"/>
            <a:endCxn id="108" idx="0"/>
          </p:cNvCxnSpPr>
          <p:nvPr/>
        </p:nvCxnSpPr>
        <p:spPr>
          <a:xfrm>
            <a:off x="8618907" y="3635383"/>
            <a:ext cx="0" cy="12437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2"/>
            <a:endCxn id="23" idx="0"/>
          </p:cNvCxnSpPr>
          <p:nvPr/>
        </p:nvCxnSpPr>
        <p:spPr>
          <a:xfrm flipH="1">
            <a:off x="8486453" y="4015803"/>
            <a:ext cx="132454" cy="278347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5" idx="3"/>
            <a:endCxn id="108" idx="1"/>
          </p:cNvCxnSpPr>
          <p:nvPr/>
        </p:nvCxnSpPr>
        <p:spPr>
          <a:xfrm>
            <a:off x="8232485" y="3887779"/>
            <a:ext cx="178277" cy="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961534" y="4282788"/>
            <a:ext cx="1846724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Choose your design,</a:t>
            </a:r>
          </a:p>
          <a:p>
            <a:r>
              <a:rPr lang="en-AU" i="1" dirty="0"/>
              <a:t>Choose your trade-offs</a:t>
            </a:r>
          </a:p>
        </p:txBody>
      </p:sp>
      <p:graphicFrame>
        <p:nvGraphicFramePr>
          <p:cNvPr id="106" name="Chart 105"/>
          <p:cNvGraphicFramePr/>
          <p:nvPr>
            <p:extLst/>
          </p:nvPr>
        </p:nvGraphicFramePr>
        <p:xfrm>
          <a:off x="336665" y="1890065"/>
          <a:ext cx="4734743" cy="315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196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 is an Abstraction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Architecture provides an abstract view of a design</a:t>
            </a:r>
          </a:p>
          <a:p>
            <a:pPr lvl="1"/>
            <a:r>
              <a:rPr lang="en-US" altLang="en-US" dirty="0"/>
              <a:t>Hides complexity of design</a:t>
            </a:r>
          </a:p>
          <a:p>
            <a:pPr lvl="1"/>
            <a:r>
              <a:rPr lang="en-US" altLang="en-US" dirty="0"/>
              <a:t>May or may not be a direct mapping between architecture elements and software elements</a:t>
            </a:r>
          </a:p>
          <a:p>
            <a:pPr lvl="2"/>
            <a:r>
              <a:rPr lang="en-US" altLang="en-US" dirty="0"/>
              <a:t>c.f. “marketecture”</a:t>
            </a:r>
          </a:p>
          <a:p>
            <a:r>
              <a:rPr lang="en-US" altLang="en-US" dirty="0"/>
              <a:t>“All models are wrong, but some models are useful”</a:t>
            </a:r>
          </a:p>
          <a:p>
            <a:pPr marL="576263" lvl="3" indent="0">
              <a:buNone/>
            </a:pPr>
            <a:r>
              <a:rPr lang="en-US" altLang="en-US" dirty="0"/>
              <a:t>- George Box</a:t>
            </a:r>
          </a:p>
          <a:p>
            <a:r>
              <a:rPr lang="en-US" altLang="en-US" dirty="0"/>
              <a:t>Discussion:  Why Abstraction?</a:t>
            </a:r>
          </a:p>
          <a:p>
            <a:r>
              <a:rPr lang="en-AU" dirty="0"/>
              <a:t>Models are abstractions; what to model and what to abstract depends on the purpose</a:t>
            </a:r>
          </a:p>
          <a:p>
            <a:pPr lvl="1"/>
            <a:r>
              <a:rPr lang="en-AU" dirty="0"/>
              <a:t>“[A] model which took account of all the variegation of reality would be of no more use than a map at the scale of one to one”  - Joan Robinson, 1962</a:t>
            </a:r>
          </a:p>
          <a:p>
            <a:endParaRPr lang="en-US" alt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AC3C69-DF37-46A3-BCC3-C74348DE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84068" y="1534604"/>
            <a:ext cx="5755738" cy="320621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Viewpoints and Views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C8D429-275D-4E2D-9A29-2D3345FCDD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2284" y="1956612"/>
            <a:ext cx="154764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89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echnische Universität Berlin | PowerPoint Master">
  <a:themeElements>
    <a:clrScheme name="Benutzerdefiniert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0070C0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1</TotalTime>
  <Words>3792</Words>
  <Application>Microsoft Office PowerPoint</Application>
  <PresentationFormat>On-screen Show (16:10)</PresentationFormat>
  <Paragraphs>505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等线</vt:lpstr>
      <vt:lpstr>Arial</vt:lpstr>
      <vt:lpstr>Calibri</vt:lpstr>
      <vt:lpstr>Mangal</vt:lpstr>
      <vt:lpstr>TheSansB W3 Light</vt:lpstr>
      <vt:lpstr>Wingdings</vt:lpstr>
      <vt:lpstr>Technische Universität Berlin | PowerPoint Master</vt:lpstr>
      <vt:lpstr>Design Process</vt:lpstr>
      <vt:lpstr>What will you learn today?</vt:lpstr>
      <vt:lpstr>Architecture Design in General</vt:lpstr>
      <vt:lpstr>Every software system has a software architecture</vt:lpstr>
      <vt:lpstr>Architecture specifies component communication</vt:lpstr>
      <vt:lpstr>Why Non-Functional Properties Matter</vt:lpstr>
      <vt:lpstr>Software Architecture</vt:lpstr>
      <vt:lpstr>Architecture is an Abstraction</vt:lpstr>
      <vt:lpstr>Viewpoints and Views</vt:lpstr>
      <vt:lpstr>Krutchen’s 4+1 View Model</vt:lpstr>
      <vt:lpstr>UML as Viewpoints and Views</vt:lpstr>
      <vt:lpstr>General Design Process</vt:lpstr>
      <vt:lpstr>Recap: Non-Functional Properties and Requirements</vt:lpstr>
      <vt:lpstr>Recap – Simplified View: Non-Functional Trade-Offs</vt:lpstr>
      <vt:lpstr>Architecture Analysis Methods</vt:lpstr>
      <vt:lpstr>Design Trade-offs</vt:lpstr>
      <vt:lpstr>ATAM: Architecture Trade-off Analysis Method – Steps in the Method:</vt:lpstr>
      <vt:lpstr>ATAM Quality Attribute Utility Tree</vt:lpstr>
      <vt:lpstr>ATAM Scenarios</vt:lpstr>
      <vt:lpstr>Design Process for Blockchain-based Systems</vt:lpstr>
      <vt:lpstr>Design Process</vt:lpstr>
      <vt:lpstr>Trade-off Analysis 1/2</vt:lpstr>
      <vt:lpstr>Trade-off Analysis 2/2</vt:lpstr>
      <vt:lpstr>Student Task</vt:lpstr>
      <vt:lpstr>Decentralization</vt:lpstr>
      <vt:lpstr>On-chain vs. Off-chain</vt:lpstr>
      <vt:lpstr>Design Decisions and Their Impact</vt:lpstr>
      <vt:lpstr>On-chain Data</vt:lpstr>
      <vt:lpstr>Cost Model</vt:lpstr>
      <vt:lpstr>Off-chain Data Storage</vt:lpstr>
      <vt:lpstr>Student Task</vt:lpstr>
      <vt:lpstr>Design Decisions and Their Impact</vt:lpstr>
      <vt:lpstr>Computation</vt:lpstr>
      <vt:lpstr>Impact of Other Components</vt:lpstr>
      <vt:lpstr>Student Task</vt:lpstr>
      <vt:lpstr>Blockchain Selection</vt:lpstr>
      <vt:lpstr>Deployment</vt:lpstr>
      <vt:lpstr>Student Task</vt:lpstr>
      <vt:lpstr>Operation</vt:lpstr>
      <vt:lpstr>Summary</vt:lpstr>
      <vt:lpstr>Design Process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Ingo Weber</dc:creator>
  <cp:lastModifiedBy>Luise Pufahl</cp:lastModifiedBy>
  <cp:revision>1020</cp:revision>
  <dcterms:created xsi:type="dcterms:W3CDTF">2018-09-03T00:08:13Z</dcterms:created>
  <dcterms:modified xsi:type="dcterms:W3CDTF">2021-08-12T12:46:44Z</dcterms:modified>
</cp:coreProperties>
</file>