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8" r:id="rId1"/>
  </p:sldMasterIdLst>
  <p:notesMasterIdLst>
    <p:notesMasterId r:id="rId51"/>
  </p:notesMasterIdLst>
  <p:handoutMasterIdLst>
    <p:handoutMasterId r:id="rId52"/>
  </p:handoutMasterIdLst>
  <p:sldIdLst>
    <p:sldId id="359" r:id="rId2"/>
    <p:sldId id="1006" r:id="rId3"/>
    <p:sldId id="491" r:id="rId4"/>
    <p:sldId id="492" r:id="rId5"/>
    <p:sldId id="493" r:id="rId6"/>
    <p:sldId id="494" r:id="rId7"/>
    <p:sldId id="495" r:id="rId8"/>
    <p:sldId id="496" r:id="rId9"/>
    <p:sldId id="497" r:id="rId10"/>
    <p:sldId id="499" r:id="rId11"/>
    <p:sldId id="994" r:id="rId12"/>
    <p:sldId id="998" r:id="rId13"/>
    <p:sldId id="995" r:id="rId14"/>
    <p:sldId id="996" r:id="rId15"/>
    <p:sldId id="999" r:id="rId16"/>
    <p:sldId id="1001" r:id="rId17"/>
    <p:sldId id="993" r:id="rId18"/>
    <p:sldId id="509" r:id="rId19"/>
    <p:sldId id="500" r:id="rId20"/>
    <p:sldId id="501" r:id="rId21"/>
    <p:sldId id="502" r:id="rId22"/>
    <p:sldId id="503" r:id="rId23"/>
    <p:sldId id="505" r:id="rId24"/>
    <p:sldId id="506" r:id="rId25"/>
    <p:sldId id="507" r:id="rId26"/>
    <p:sldId id="1000" r:id="rId27"/>
    <p:sldId id="1002" r:id="rId28"/>
    <p:sldId id="510" r:id="rId29"/>
    <p:sldId id="511" r:id="rId30"/>
    <p:sldId id="512" r:id="rId31"/>
    <p:sldId id="517" r:id="rId32"/>
    <p:sldId id="518" r:id="rId33"/>
    <p:sldId id="519" r:id="rId34"/>
    <p:sldId id="520" r:id="rId35"/>
    <p:sldId id="536" r:id="rId36"/>
    <p:sldId id="516" r:id="rId37"/>
    <p:sldId id="521" r:id="rId38"/>
    <p:sldId id="537" r:id="rId39"/>
    <p:sldId id="524" r:id="rId40"/>
    <p:sldId id="525" r:id="rId41"/>
    <p:sldId id="526" r:id="rId42"/>
    <p:sldId id="527" r:id="rId43"/>
    <p:sldId id="528" r:id="rId44"/>
    <p:sldId id="529" r:id="rId45"/>
    <p:sldId id="1003" r:id="rId46"/>
    <p:sldId id="530" r:id="rId47"/>
    <p:sldId id="531" r:id="rId48"/>
    <p:sldId id="532" r:id="rId49"/>
    <p:sldId id="1007" r:id="rId50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0B787"/>
    <a:srgbClr val="00A9CE"/>
    <a:srgbClr val="43C2CC"/>
    <a:srgbClr val="007B96"/>
    <a:srgbClr val="026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7" autoAdjust="0"/>
    <p:restoredTop sz="77484" autoAdjust="0"/>
  </p:normalViewPr>
  <p:slideViewPr>
    <p:cSldViewPr snapToGrid="0">
      <p:cViewPr varScale="1">
        <p:scale>
          <a:sx n="97" d="100"/>
          <a:sy n="97" d="100"/>
        </p:scale>
        <p:origin x="508" y="60"/>
      </p:cViewPr>
      <p:guideLst/>
    </p:cSldViewPr>
  </p:slideViewPr>
  <p:outlineViewPr>
    <p:cViewPr>
      <p:scale>
        <a:sx n="33" d="100"/>
        <a:sy n="33" d="100"/>
      </p:scale>
      <p:origin x="0" y="-690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9" d="100"/>
          <a:sy n="119" d="100"/>
        </p:scale>
        <p:origin x="205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48511-ABF0-4449-ADA2-3D982336A2C8}" type="doc">
      <dgm:prSet loTypeId="urn:microsoft.com/office/officeart/2005/8/layout/default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D8A6EB-EBA6-2948-AF27-EE6254DCA972}">
      <dgm:prSet phldrT="[Text]"/>
      <dgm:spPr/>
      <dgm:t>
        <a:bodyPr/>
        <a:lstStyle/>
        <a:p>
          <a:r>
            <a:rPr lang="en-US" i="1" dirty="0" err="1"/>
            <a:t>Coinbase</a:t>
          </a:r>
          <a:r>
            <a:rPr lang="en-US" dirty="0"/>
            <a:t> Transaction in Block</a:t>
          </a:r>
        </a:p>
      </dgm:t>
    </dgm:pt>
    <dgm:pt modelId="{AD2444F6-6F95-8C4D-978C-210834F7CCCC}" type="parTrans" cxnId="{C47ACF4B-4088-0F41-98C2-2C17E64C2D8A}">
      <dgm:prSet/>
      <dgm:spPr/>
      <dgm:t>
        <a:bodyPr/>
        <a:lstStyle/>
        <a:p>
          <a:endParaRPr lang="en-US"/>
        </a:p>
      </dgm:t>
    </dgm:pt>
    <dgm:pt modelId="{5B8E6448-CE57-4948-B01C-427EB26EDC97}" type="sibTrans" cxnId="{C47ACF4B-4088-0F41-98C2-2C17E64C2D8A}">
      <dgm:prSet/>
      <dgm:spPr/>
      <dgm:t>
        <a:bodyPr/>
        <a:lstStyle/>
        <a:p>
          <a:endParaRPr lang="en-US"/>
        </a:p>
      </dgm:t>
    </dgm:pt>
    <dgm:pt modelId="{D886DBE8-BF4D-464A-BB4A-F84ADC7DFA77}">
      <dgm:prSet phldrT="[Text]"/>
      <dgm:spPr/>
      <dgm:t>
        <a:bodyPr/>
        <a:lstStyle/>
        <a:p>
          <a:r>
            <a:rPr lang="en-US" dirty="0" err="1"/>
            <a:t>Coinbase</a:t>
          </a:r>
          <a:r>
            <a:rPr lang="en-US" dirty="0"/>
            <a:t> transaction mints new coins received by the miner who generates the block</a:t>
          </a:r>
        </a:p>
      </dgm:t>
    </dgm:pt>
    <dgm:pt modelId="{B748009D-9741-D74E-A3C4-85E6C7ACA069}" type="parTrans" cxnId="{AC1B8016-3FA1-9B46-B668-4C9B09C1C22A}">
      <dgm:prSet/>
      <dgm:spPr/>
      <dgm:t>
        <a:bodyPr/>
        <a:lstStyle/>
        <a:p>
          <a:endParaRPr lang="en-US"/>
        </a:p>
      </dgm:t>
    </dgm:pt>
    <dgm:pt modelId="{386B2876-93F7-E547-937A-7E2129C99CDC}" type="sibTrans" cxnId="{AC1B8016-3FA1-9B46-B668-4C9B09C1C22A}">
      <dgm:prSet/>
      <dgm:spPr/>
      <dgm:t>
        <a:bodyPr/>
        <a:lstStyle/>
        <a:p>
          <a:endParaRPr lang="en-US"/>
        </a:p>
      </dgm:t>
    </dgm:pt>
    <dgm:pt modelId="{406B5C3B-83D1-5747-80C2-3B1170B8E214}">
      <dgm:prSet phldrT="[Text]"/>
      <dgm:spPr/>
      <dgm:t>
        <a:bodyPr/>
        <a:lstStyle/>
        <a:p>
          <a:r>
            <a:rPr lang="en-US" i="1" dirty="0" err="1"/>
            <a:t>nSequence</a:t>
          </a:r>
          <a:r>
            <a:rPr lang="en-US" i="1" dirty="0"/>
            <a:t> </a:t>
          </a:r>
          <a:r>
            <a:rPr lang="en-US" i="0" dirty="0"/>
            <a:t>of a transaction</a:t>
          </a:r>
        </a:p>
      </dgm:t>
    </dgm:pt>
    <dgm:pt modelId="{16D874CB-33E2-4A42-AB62-7D10D9ED88ED}" type="parTrans" cxnId="{EA9273AB-4A7E-2E4B-80D0-F663B023B159}">
      <dgm:prSet/>
      <dgm:spPr/>
      <dgm:t>
        <a:bodyPr/>
        <a:lstStyle/>
        <a:p>
          <a:endParaRPr lang="en-US"/>
        </a:p>
      </dgm:t>
    </dgm:pt>
    <dgm:pt modelId="{D1B09FE8-CE8F-8448-A378-FBA3C9CD50FE}" type="sibTrans" cxnId="{EA9273AB-4A7E-2E4B-80D0-F663B023B159}">
      <dgm:prSet/>
      <dgm:spPr/>
      <dgm:t>
        <a:bodyPr/>
        <a:lstStyle/>
        <a:p>
          <a:endParaRPr lang="en-US"/>
        </a:p>
      </dgm:t>
    </dgm:pt>
    <dgm:pt modelId="{61BB3CC9-B31C-7545-ADDB-FA419685791C}">
      <dgm:prSet phldrT="[Text]"/>
      <dgm:spPr/>
      <dgm:t>
        <a:bodyPr/>
        <a:lstStyle/>
        <a:p>
          <a:r>
            <a:rPr lang="en-US" dirty="0"/>
            <a:t>Distinguish transactions from other </a:t>
          </a:r>
          <a:r>
            <a:rPr lang="en-US" dirty="0" err="1"/>
            <a:t>Bitcoin</a:t>
          </a:r>
          <a:r>
            <a:rPr lang="en-US" dirty="0"/>
            <a:t> transactions</a:t>
          </a:r>
        </a:p>
      </dgm:t>
    </dgm:pt>
    <dgm:pt modelId="{85713A6E-D738-2040-B74E-7C3D26F456DC}" type="parTrans" cxnId="{6B7BC80E-5FB9-F445-A802-8F41E12F4DEC}">
      <dgm:prSet/>
      <dgm:spPr/>
      <dgm:t>
        <a:bodyPr/>
        <a:lstStyle/>
        <a:p>
          <a:endParaRPr lang="en-US"/>
        </a:p>
      </dgm:t>
    </dgm:pt>
    <dgm:pt modelId="{1D8946BF-2F3A-A143-BBA1-10425E09F086}" type="sibTrans" cxnId="{6B7BC80E-5FB9-F445-A802-8F41E12F4DEC}">
      <dgm:prSet/>
      <dgm:spPr/>
      <dgm:t>
        <a:bodyPr/>
        <a:lstStyle/>
        <a:p>
          <a:endParaRPr lang="en-US"/>
        </a:p>
      </dgm:t>
    </dgm:pt>
    <dgm:pt modelId="{D18D2BBC-CCE4-A744-AF5E-96B0DD1A83C6}">
      <dgm:prSet phldrT="[Text]"/>
      <dgm:spPr/>
      <dgm:t>
        <a:bodyPr/>
        <a:lstStyle/>
        <a:p>
          <a:r>
            <a:rPr lang="en-US" dirty="0"/>
            <a:t>Every participants with the permission to submit transaction can set the value</a:t>
          </a:r>
        </a:p>
      </dgm:t>
    </dgm:pt>
    <dgm:pt modelId="{82F3A716-B0A7-4B4E-905B-289E110B1B5A}" type="parTrans" cxnId="{A4C18BF6-7B4A-1646-AF25-1CFC31D3AAA1}">
      <dgm:prSet/>
      <dgm:spPr/>
      <dgm:t>
        <a:bodyPr/>
        <a:lstStyle/>
        <a:p>
          <a:endParaRPr lang="en-US"/>
        </a:p>
      </dgm:t>
    </dgm:pt>
    <dgm:pt modelId="{EDF5B3E0-6880-1240-B977-2E8082D90DAE}" type="sibTrans" cxnId="{A4C18BF6-7B4A-1646-AF25-1CFC31D3AAA1}">
      <dgm:prSet/>
      <dgm:spPr/>
      <dgm:t>
        <a:bodyPr/>
        <a:lstStyle/>
        <a:p>
          <a:endParaRPr lang="en-US"/>
        </a:p>
      </dgm:t>
    </dgm:pt>
    <dgm:pt modelId="{C013474D-CBC4-9842-8189-F94ADE369CE1}">
      <dgm:prSet phldrT="[Text]"/>
      <dgm:spPr/>
      <dgm:t>
        <a:bodyPr/>
        <a:lstStyle/>
        <a:p>
          <a:r>
            <a:rPr lang="en-US" i="1" dirty="0" err="1"/>
            <a:t>Coinbase</a:t>
          </a:r>
          <a:r>
            <a:rPr lang="en-US" i="1" dirty="0"/>
            <a:t> </a:t>
          </a:r>
          <a:r>
            <a:rPr lang="en-US" i="0" dirty="0"/>
            <a:t>parameter can contain arbitrary data</a:t>
          </a:r>
          <a:endParaRPr lang="en-US" i="1" dirty="0"/>
        </a:p>
      </dgm:t>
    </dgm:pt>
    <dgm:pt modelId="{46537085-EEA3-D441-B127-50AC73DE7269}" type="parTrans" cxnId="{75BB1EB2-36FB-6340-9DA7-76238917942D}">
      <dgm:prSet/>
      <dgm:spPr/>
      <dgm:t>
        <a:bodyPr/>
        <a:lstStyle/>
        <a:p>
          <a:endParaRPr lang="en-US"/>
        </a:p>
      </dgm:t>
    </dgm:pt>
    <dgm:pt modelId="{009B5D3B-75D7-3C43-8EB2-2FE856B85D94}" type="sibTrans" cxnId="{75BB1EB2-36FB-6340-9DA7-76238917942D}">
      <dgm:prSet/>
      <dgm:spPr/>
      <dgm:t>
        <a:bodyPr/>
        <a:lstStyle/>
        <a:p>
          <a:endParaRPr lang="en-US"/>
        </a:p>
      </dgm:t>
    </dgm:pt>
    <dgm:pt modelId="{B9F92350-9BBA-EB43-8D01-81C7A6BB135C}">
      <dgm:prSet phldrT="[Text]"/>
      <dgm:spPr/>
      <dgm:t>
        <a:bodyPr/>
        <a:lstStyle/>
        <a:p>
          <a:r>
            <a:rPr lang="en-US" dirty="0"/>
            <a:t>Presenting assets other than BTCs</a:t>
          </a:r>
        </a:p>
      </dgm:t>
    </dgm:pt>
    <dgm:pt modelId="{197171B2-CE93-6142-8D68-A36A49C13684}" type="parTrans" cxnId="{829E668D-5083-514B-AB58-03A56A6876BF}">
      <dgm:prSet/>
      <dgm:spPr/>
      <dgm:t>
        <a:bodyPr/>
        <a:lstStyle/>
        <a:p>
          <a:endParaRPr lang="en-US"/>
        </a:p>
      </dgm:t>
    </dgm:pt>
    <dgm:pt modelId="{83FC97E0-624F-9349-BE23-6A176FBCDCCA}" type="sibTrans" cxnId="{829E668D-5083-514B-AB58-03A56A6876BF}">
      <dgm:prSet/>
      <dgm:spPr/>
      <dgm:t>
        <a:bodyPr/>
        <a:lstStyle/>
        <a:p>
          <a:endParaRPr lang="en-US"/>
        </a:p>
      </dgm:t>
    </dgm:pt>
    <dgm:pt modelId="{431B10F5-BEB1-E04B-8452-5F2EC45F9545}">
      <dgm:prSet phldrT="[Text]"/>
      <dgm:spPr/>
      <dgm:t>
        <a:bodyPr/>
        <a:lstStyle/>
        <a:p>
          <a:r>
            <a:rPr lang="en-US" i="0" dirty="0"/>
            <a:t>Only the miner has access to this parameter</a:t>
          </a:r>
        </a:p>
      </dgm:t>
    </dgm:pt>
    <dgm:pt modelId="{1164A3AE-43DB-7A43-A499-3494846E47C1}" type="parTrans" cxnId="{0CBE032D-E2C5-E347-89A9-7DBBF9F9DD8B}">
      <dgm:prSet/>
      <dgm:spPr/>
      <dgm:t>
        <a:bodyPr/>
        <a:lstStyle/>
        <a:p>
          <a:endParaRPr lang="en-US"/>
        </a:p>
      </dgm:t>
    </dgm:pt>
    <dgm:pt modelId="{C02C3D2B-C510-774C-B706-FD86873222F7}" type="sibTrans" cxnId="{0CBE032D-E2C5-E347-89A9-7DBBF9F9DD8B}">
      <dgm:prSet/>
      <dgm:spPr/>
      <dgm:t>
        <a:bodyPr/>
        <a:lstStyle/>
        <a:p>
          <a:endParaRPr lang="en-US"/>
        </a:p>
      </dgm:t>
    </dgm:pt>
    <dgm:pt modelId="{06362797-A7AD-3340-BD72-4CF7822477DB}">
      <dgm:prSet/>
      <dgm:spPr/>
      <dgm:t>
        <a:bodyPr/>
        <a:lstStyle/>
        <a:p>
          <a:r>
            <a:rPr lang="en-US" dirty="0"/>
            <a:t>Fake account address</a:t>
          </a:r>
        </a:p>
      </dgm:t>
    </dgm:pt>
    <dgm:pt modelId="{4987BEAE-EBAC-E74C-B18B-3771F9094082}" type="parTrans" cxnId="{92246F4E-B472-D447-9F20-46D1D91ED354}">
      <dgm:prSet/>
      <dgm:spPr/>
      <dgm:t>
        <a:bodyPr/>
        <a:lstStyle/>
        <a:p>
          <a:endParaRPr lang="en-US"/>
        </a:p>
      </dgm:t>
    </dgm:pt>
    <dgm:pt modelId="{67CD5ECD-B2CF-0F41-9FEE-4828470629F8}" type="sibTrans" cxnId="{92246F4E-B472-D447-9F20-46D1D91ED354}">
      <dgm:prSet/>
      <dgm:spPr/>
      <dgm:t>
        <a:bodyPr/>
        <a:lstStyle/>
        <a:p>
          <a:endParaRPr lang="en-US"/>
        </a:p>
      </dgm:t>
    </dgm:pt>
    <dgm:pt modelId="{F264B3FB-3318-074A-976E-FB704FBC170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Conditional statements</a:t>
          </a:r>
        </a:p>
      </dgm:t>
    </dgm:pt>
    <dgm:pt modelId="{5DA6CA28-6E6C-CB4A-85D0-5ABC586ED920}" type="parTrans" cxnId="{2B241A7E-B434-194D-9005-C58FBB50FD18}">
      <dgm:prSet/>
      <dgm:spPr/>
      <dgm:t>
        <a:bodyPr/>
        <a:lstStyle/>
        <a:p>
          <a:endParaRPr lang="en-US"/>
        </a:p>
      </dgm:t>
    </dgm:pt>
    <dgm:pt modelId="{3B488C41-62B9-2E42-8837-9652ACDF17E4}" type="sibTrans" cxnId="{2B241A7E-B434-194D-9005-C58FBB50FD18}">
      <dgm:prSet/>
      <dgm:spPr/>
      <dgm:t>
        <a:bodyPr/>
        <a:lstStyle/>
        <a:p>
          <a:endParaRPr lang="en-US"/>
        </a:p>
      </dgm:t>
    </dgm:pt>
    <dgm:pt modelId="{81F4E79B-A634-E647-B8FB-33480F7EF31D}">
      <dgm:prSet/>
      <dgm:spPr/>
      <dgm:t>
        <a:bodyPr/>
        <a:lstStyle/>
        <a:p>
          <a:r>
            <a:rPr lang="en-US" dirty="0"/>
            <a:t>Sending a small amount of coins to the fake account</a:t>
          </a:r>
        </a:p>
      </dgm:t>
    </dgm:pt>
    <dgm:pt modelId="{7F44512F-CD90-314C-8DDC-B866C0839DA1}" type="parTrans" cxnId="{F07B905F-CA20-934D-8D3A-F8CF3A9F08E3}">
      <dgm:prSet/>
      <dgm:spPr/>
      <dgm:t>
        <a:bodyPr/>
        <a:lstStyle/>
        <a:p>
          <a:endParaRPr lang="en-US"/>
        </a:p>
      </dgm:t>
    </dgm:pt>
    <dgm:pt modelId="{2342FDB9-1FA6-E340-A1E2-AD7F23FE5B6D}" type="sibTrans" cxnId="{F07B905F-CA20-934D-8D3A-F8CF3A9F08E3}">
      <dgm:prSet/>
      <dgm:spPr/>
      <dgm:t>
        <a:bodyPr/>
        <a:lstStyle/>
        <a:p>
          <a:endParaRPr lang="en-US"/>
        </a:p>
      </dgm:t>
    </dgm:pt>
    <dgm:pt modelId="{07FDCEF0-787F-754E-BD7D-A8D3359BFD22}">
      <dgm:prSet/>
      <dgm:spPr/>
      <dgm:t>
        <a:bodyPr/>
        <a:lstStyle/>
        <a:p>
          <a:r>
            <a:rPr lang="en-US" dirty="0"/>
            <a:t>The coin is lost forever</a:t>
          </a:r>
        </a:p>
      </dgm:t>
    </dgm:pt>
    <dgm:pt modelId="{CDA94FFE-18EA-FD4E-A44E-5FEBA91B2273}" type="parTrans" cxnId="{8BAD80D1-5929-6D44-BD46-85F6515F7D9A}">
      <dgm:prSet/>
      <dgm:spPr/>
      <dgm:t>
        <a:bodyPr/>
        <a:lstStyle/>
        <a:p>
          <a:endParaRPr lang="en-US"/>
        </a:p>
      </dgm:t>
    </dgm:pt>
    <dgm:pt modelId="{B6E5E8BE-5227-4E4E-B7A5-4A01B1A63A38}" type="sibTrans" cxnId="{8BAD80D1-5929-6D44-BD46-85F6515F7D9A}">
      <dgm:prSet/>
      <dgm:spPr/>
      <dgm:t>
        <a:bodyPr/>
        <a:lstStyle/>
        <a:p>
          <a:endParaRPr lang="en-US"/>
        </a:p>
      </dgm:t>
    </dgm:pt>
    <dgm:pt modelId="{537C46D7-1EB4-4F40-97FF-7A25A97B64F4}">
      <dgm:prSet/>
      <dgm:spPr/>
      <dgm:t>
        <a:bodyPr/>
        <a:lstStyle/>
        <a:p>
          <a:r>
            <a:rPr lang="en-US" dirty="0"/>
            <a:t>Use 1-of-n multi-sig transaction</a:t>
          </a:r>
        </a:p>
      </dgm:t>
    </dgm:pt>
    <dgm:pt modelId="{539DFD93-C1DE-884B-AC98-001B669A4147}" type="parTrans" cxnId="{1458F04F-D430-304A-8063-E19498390899}">
      <dgm:prSet/>
      <dgm:spPr/>
      <dgm:t>
        <a:bodyPr/>
        <a:lstStyle/>
        <a:p>
          <a:endParaRPr lang="en-US"/>
        </a:p>
      </dgm:t>
    </dgm:pt>
    <dgm:pt modelId="{49805941-ED3C-134F-8DAB-A139771B74D0}" type="sibTrans" cxnId="{1458F04F-D430-304A-8063-E19498390899}">
      <dgm:prSet/>
      <dgm:spPr/>
      <dgm:t>
        <a:bodyPr/>
        <a:lstStyle/>
        <a:p>
          <a:endParaRPr lang="en-US"/>
        </a:p>
      </dgm:t>
    </dgm:pt>
    <dgm:pt modelId="{E4E7006A-D974-524F-8344-93C18A2D8B56}">
      <dgm:prSet/>
      <dgm:spPr/>
      <dgm:t>
        <a:bodyPr/>
        <a:lstStyle/>
        <a:p>
          <a:r>
            <a:rPr lang="en-US" i="1" dirty="0">
              <a:solidFill>
                <a:schemeClr val="tx1"/>
              </a:solidFill>
            </a:rPr>
            <a:t>OP_IF, OP_ELSE, OP_ENDIF</a:t>
          </a:r>
        </a:p>
      </dgm:t>
    </dgm:pt>
    <dgm:pt modelId="{4D2F87CC-C7E5-3340-B09C-210411B12813}" type="parTrans" cxnId="{BD838CCC-10B1-0B49-BF8A-0F015288381C}">
      <dgm:prSet/>
      <dgm:spPr/>
      <dgm:t>
        <a:bodyPr/>
        <a:lstStyle/>
        <a:p>
          <a:endParaRPr lang="en-US"/>
        </a:p>
      </dgm:t>
    </dgm:pt>
    <dgm:pt modelId="{BD20CB6E-EC0D-2945-8933-2545310DEF9A}" type="sibTrans" cxnId="{BD838CCC-10B1-0B49-BF8A-0F015288381C}">
      <dgm:prSet/>
      <dgm:spPr/>
      <dgm:t>
        <a:bodyPr/>
        <a:lstStyle/>
        <a:p>
          <a:endParaRPr lang="en-US"/>
        </a:p>
      </dgm:t>
    </dgm:pt>
    <dgm:pt modelId="{676EFC90-6F8D-0C4C-87BA-DE7BC3B419E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Clauses cannot be reached under any condition</a:t>
          </a:r>
        </a:p>
      </dgm:t>
    </dgm:pt>
    <dgm:pt modelId="{8EF0454A-7018-E343-AC1E-1FC939EA6B66}" type="parTrans" cxnId="{B2E6505A-1393-CB49-ABDC-096E7AB93923}">
      <dgm:prSet/>
      <dgm:spPr/>
      <dgm:t>
        <a:bodyPr/>
        <a:lstStyle/>
        <a:p>
          <a:endParaRPr lang="en-US"/>
        </a:p>
      </dgm:t>
    </dgm:pt>
    <dgm:pt modelId="{7A04C85F-3F0C-A741-8DD5-B23738BED957}" type="sibTrans" cxnId="{B2E6505A-1393-CB49-ABDC-096E7AB93923}">
      <dgm:prSet/>
      <dgm:spPr/>
      <dgm:t>
        <a:bodyPr/>
        <a:lstStyle/>
        <a:p>
          <a:endParaRPr lang="en-US"/>
        </a:p>
      </dgm:t>
    </dgm:pt>
    <dgm:pt modelId="{21A67D81-BEE4-6C40-A013-6309DC3E714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Extra overhead</a:t>
          </a:r>
        </a:p>
      </dgm:t>
    </dgm:pt>
    <dgm:pt modelId="{5C22B866-AF24-434C-9CAF-0379488DDEAD}" type="parTrans" cxnId="{5DE0E0CC-102C-D542-8549-F2B890ED45C4}">
      <dgm:prSet/>
      <dgm:spPr/>
      <dgm:t>
        <a:bodyPr/>
        <a:lstStyle/>
        <a:p>
          <a:endParaRPr lang="en-US"/>
        </a:p>
      </dgm:t>
    </dgm:pt>
    <dgm:pt modelId="{DB97CC8A-0482-354F-B2FC-3C30F16DAECA}" type="sibTrans" cxnId="{5DE0E0CC-102C-D542-8549-F2B890ED45C4}">
      <dgm:prSet/>
      <dgm:spPr/>
      <dgm:t>
        <a:bodyPr/>
        <a:lstStyle/>
        <a:p>
          <a:endParaRPr lang="en-US"/>
        </a:p>
      </dgm:t>
    </dgm:pt>
    <dgm:pt modelId="{84DFCAB7-B9DB-5244-9383-FF05A7898344}">
      <dgm:prSet/>
      <dgm:spPr/>
      <dgm:t>
        <a:bodyPr/>
        <a:lstStyle/>
        <a:p>
          <a:r>
            <a:rPr lang="en-US" dirty="0"/>
            <a:t>Minimum amount of funds needed to avoid denial of service attack</a:t>
          </a:r>
        </a:p>
      </dgm:t>
    </dgm:pt>
    <dgm:pt modelId="{3A75156B-C9B6-5A43-8490-531CF2BBA414}" type="parTrans" cxnId="{33C8D77A-6168-8044-BEFE-CBE1524F050B}">
      <dgm:prSet/>
      <dgm:spPr/>
      <dgm:t>
        <a:bodyPr/>
        <a:lstStyle/>
        <a:p>
          <a:endParaRPr lang="en-US"/>
        </a:p>
      </dgm:t>
    </dgm:pt>
    <dgm:pt modelId="{84F069F9-7EB7-CC47-A1D5-ED6AE5839ABD}" type="sibTrans" cxnId="{33C8D77A-6168-8044-BEFE-CBE1524F050B}">
      <dgm:prSet/>
      <dgm:spPr/>
      <dgm:t>
        <a:bodyPr/>
        <a:lstStyle/>
        <a:p>
          <a:endParaRPr lang="en-US"/>
        </a:p>
      </dgm:t>
    </dgm:pt>
    <dgm:pt modelId="{21C1A9AB-C1E4-C445-A706-D7E126EB18A9}" type="pres">
      <dgm:prSet presAssocID="{25248511-ABF0-4449-ADA2-3D982336A2C8}" presName="diagram" presStyleCnt="0">
        <dgm:presLayoutVars>
          <dgm:dir/>
          <dgm:resizeHandles val="exact"/>
        </dgm:presLayoutVars>
      </dgm:prSet>
      <dgm:spPr/>
    </dgm:pt>
    <dgm:pt modelId="{9A0A5233-E612-574B-B8E8-1E876CFA5C53}" type="pres">
      <dgm:prSet presAssocID="{FED8A6EB-EBA6-2948-AF27-EE6254DCA972}" presName="node" presStyleLbl="node1" presStyleIdx="0" presStyleCnt="4" custScaleX="118122">
        <dgm:presLayoutVars>
          <dgm:bulletEnabled val="1"/>
        </dgm:presLayoutVars>
      </dgm:prSet>
      <dgm:spPr/>
    </dgm:pt>
    <dgm:pt modelId="{EAA3168C-7424-6740-9E58-13029B9D99A4}" type="pres">
      <dgm:prSet presAssocID="{5B8E6448-CE57-4948-B01C-427EB26EDC97}" presName="sibTrans" presStyleCnt="0"/>
      <dgm:spPr/>
    </dgm:pt>
    <dgm:pt modelId="{B9B62C15-6947-1B43-94F2-FBA319CBB092}" type="pres">
      <dgm:prSet presAssocID="{406B5C3B-83D1-5747-80C2-3B1170B8E214}" presName="node" presStyleLbl="node1" presStyleIdx="1" presStyleCnt="4" custScaleX="118122">
        <dgm:presLayoutVars>
          <dgm:bulletEnabled val="1"/>
        </dgm:presLayoutVars>
      </dgm:prSet>
      <dgm:spPr/>
    </dgm:pt>
    <dgm:pt modelId="{D5930D1B-BB52-1D49-A7C2-65057ED0343E}" type="pres">
      <dgm:prSet presAssocID="{D1B09FE8-CE8F-8448-A378-FBA3C9CD50FE}" presName="sibTrans" presStyleCnt="0"/>
      <dgm:spPr/>
    </dgm:pt>
    <dgm:pt modelId="{61A0BA20-102E-1A46-A9A9-D05DAA95DDE8}" type="pres">
      <dgm:prSet presAssocID="{06362797-A7AD-3340-BD72-4CF7822477DB}" presName="node" presStyleLbl="node1" presStyleIdx="2" presStyleCnt="4" custScaleX="118122">
        <dgm:presLayoutVars>
          <dgm:bulletEnabled val="1"/>
        </dgm:presLayoutVars>
      </dgm:prSet>
      <dgm:spPr/>
    </dgm:pt>
    <dgm:pt modelId="{49C92DC3-A196-2E43-AF9F-6775E7A7FE65}" type="pres">
      <dgm:prSet presAssocID="{67CD5ECD-B2CF-0F41-9FEE-4828470629F8}" presName="sibTrans" presStyleCnt="0"/>
      <dgm:spPr/>
    </dgm:pt>
    <dgm:pt modelId="{C2F3D108-B3F0-574E-BA8E-19E0389CFDF8}" type="pres">
      <dgm:prSet presAssocID="{F264B3FB-3318-074A-976E-FB704FBC1705}" presName="node" presStyleLbl="node1" presStyleIdx="3" presStyleCnt="4" custScaleX="118122">
        <dgm:presLayoutVars>
          <dgm:bulletEnabled val="1"/>
        </dgm:presLayoutVars>
      </dgm:prSet>
      <dgm:spPr/>
    </dgm:pt>
  </dgm:ptLst>
  <dgm:cxnLst>
    <dgm:cxn modelId="{DC1E5302-E17C-5F45-8DC0-4BC450D6D0EA}" type="presOf" srcId="{D886DBE8-BF4D-464A-BB4A-F84ADC7DFA77}" destId="{9A0A5233-E612-574B-B8E8-1E876CFA5C53}" srcOrd="0" destOrd="1" presId="urn:microsoft.com/office/officeart/2005/8/layout/default"/>
    <dgm:cxn modelId="{378BCC02-F314-6A4E-8F75-AE9B95E687B2}" type="presOf" srcId="{C013474D-CBC4-9842-8189-F94ADE369CE1}" destId="{9A0A5233-E612-574B-B8E8-1E876CFA5C53}" srcOrd="0" destOrd="2" presId="urn:microsoft.com/office/officeart/2005/8/layout/default"/>
    <dgm:cxn modelId="{37632E03-5445-A045-93F3-8AF5E1ECFC2F}" type="presOf" srcId="{FED8A6EB-EBA6-2948-AF27-EE6254DCA972}" destId="{9A0A5233-E612-574B-B8E8-1E876CFA5C53}" srcOrd="0" destOrd="0" presId="urn:microsoft.com/office/officeart/2005/8/layout/default"/>
    <dgm:cxn modelId="{A7FC550E-5427-F74B-9695-AB437B986868}" type="presOf" srcId="{E4E7006A-D974-524F-8344-93C18A2D8B56}" destId="{C2F3D108-B3F0-574E-BA8E-19E0389CFDF8}" srcOrd="0" destOrd="1" presId="urn:microsoft.com/office/officeart/2005/8/layout/default"/>
    <dgm:cxn modelId="{6B7BC80E-5FB9-F445-A802-8F41E12F4DEC}" srcId="{406B5C3B-83D1-5747-80C2-3B1170B8E214}" destId="{61BB3CC9-B31C-7545-ADDB-FA419685791C}" srcOrd="0" destOrd="0" parTransId="{85713A6E-D738-2040-B74E-7C3D26F456DC}" sibTransId="{1D8946BF-2F3A-A143-BBA1-10425E09F086}"/>
    <dgm:cxn modelId="{AC1B8016-3FA1-9B46-B668-4C9B09C1C22A}" srcId="{FED8A6EB-EBA6-2948-AF27-EE6254DCA972}" destId="{D886DBE8-BF4D-464A-BB4A-F84ADC7DFA77}" srcOrd="0" destOrd="0" parTransId="{B748009D-9741-D74E-A3C4-85E6C7ACA069}" sibTransId="{386B2876-93F7-E547-937A-7E2129C99CDC}"/>
    <dgm:cxn modelId="{8313BC1B-FC22-C34F-AF05-27756714DDBD}" type="presOf" srcId="{61BB3CC9-B31C-7545-ADDB-FA419685791C}" destId="{B9B62C15-6947-1B43-94F2-FBA319CBB092}" srcOrd="0" destOrd="1" presId="urn:microsoft.com/office/officeart/2005/8/layout/default"/>
    <dgm:cxn modelId="{8784241D-2502-364A-94D6-818E5D6C3E33}" type="presOf" srcId="{21A67D81-BEE4-6C40-A013-6309DC3E7142}" destId="{C2F3D108-B3F0-574E-BA8E-19E0389CFDF8}" srcOrd="0" destOrd="3" presId="urn:microsoft.com/office/officeart/2005/8/layout/default"/>
    <dgm:cxn modelId="{19EC4123-AC96-9C4B-AFFA-EEC21A5B3658}" type="presOf" srcId="{537C46D7-1EB4-4F40-97FF-7A25A97B64F4}" destId="{61A0BA20-102E-1A46-A9A9-D05DAA95DDE8}" srcOrd="0" destOrd="3" presId="urn:microsoft.com/office/officeart/2005/8/layout/default"/>
    <dgm:cxn modelId="{0CBE032D-E2C5-E347-89A9-7DBBF9F9DD8B}" srcId="{FED8A6EB-EBA6-2948-AF27-EE6254DCA972}" destId="{431B10F5-BEB1-E04B-8452-5F2EC45F9545}" srcOrd="2" destOrd="0" parTransId="{1164A3AE-43DB-7A43-A499-3494846E47C1}" sibTransId="{C02C3D2B-C510-774C-B706-FD86873222F7}"/>
    <dgm:cxn modelId="{F07B905F-CA20-934D-8D3A-F8CF3A9F08E3}" srcId="{06362797-A7AD-3340-BD72-4CF7822477DB}" destId="{81F4E79B-A634-E647-B8FB-33480F7EF31D}" srcOrd="0" destOrd="0" parTransId="{7F44512F-CD90-314C-8DDC-B866C0839DA1}" sibTransId="{2342FDB9-1FA6-E340-A1E2-AD7F23FE5B6D}"/>
    <dgm:cxn modelId="{C47ACF4B-4088-0F41-98C2-2C17E64C2D8A}" srcId="{25248511-ABF0-4449-ADA2-3D982336A2C8}" destId="{FED8A6EB-EBA6-2948-AF27-EE6254DCA972}" srcOrd="0" destOrd="0" parTransId="{AD2444F6-6F95-8C4D-978C-210834F7CCCC}" sibTransId="{5B8E6448-CE57-4948-B01C-427EB26EDC97}"/>
    <dgm:cxn modelId="{92246F4E-B472-D447-9F20-46D1D91ED354}" srcId="{25248511-ABF0-4449-ADA2-3D982336A2C8}" destId="{06362797-A7AD-3340-BD72-4CF7822477DB}" srcOrd="2" destOrd="0" parTransId="{4987BEAE-EBAC-E74C-B18B-3771F9094082}" sibTransId="{67CD5ECD-B2CF-0F41-9FEE-4828470629F8}"/>
    <dgm:cxn modelId="{7FC8A86E-9B94-1347-9BD9-2776A24A58BB}" type="presOf" srcId="{D18D2BBC-CCE4-A744-AF5E-96B0DD1A83C6}" destId="{B9B62C15-6947-1B43-94F2-FBA319CBB092}" srcOrd="0" destOrd="3" presId="urn:microsoft.com/office/officeart/2005/8/layout/default"/>
    <dgm:cxn modelId="{1458F04F-D430-304A-8063-E19498390899}" srcId="{06362797-A7AD-3340-BD72-4CF7822477DB}" destId="{537C46D7-1EB4-4F40-97FF-7A25A97B64F4}" srcOrd="2" destOrd="0" parTransId="{539DFD93-C1DE-884B-AC98-001B669A4147}" sibTransId="{49805941-ED3C-134F-8DAB-A139771B74D0}"/>
    <dgm:cxn modelId="{19E9F36F-B0EE-EC49-8C45-1200203CB14B}" type="presOf" srcId="{431B10F5-BEB1-E04B-8452-5F2EC45F9545}" destId="{9A0A5233-E612-574B-B8E8-1E876CFA5C53}" srcOrd="0" destOrd="3" presId="urn:microsoft.com/office/officeart/2005/8/layout/default"/>
    <dgm:cxn modelId="{464A6150-A0A9-F441-BDF6-A3B5792A9C05}" type="presOf" srcId="{06362797-A7AD-3340-BD72-4CF7822477DB}" destId="{61A0BA20-102E-1A46-A9A9-D05DAA95DDE8}" srcOrd="0" destOrd="0" presId="urn:microsoft.com/office/officeart/2005/8/layout/default"/>
    <dgm:cxn modelId="{E0835975-A893-2D49-9309-5D89E60DC249}" type="presOf" srcId="{B9F92350-9BBA-EB43-8D01-81C7A6BB135C}" destId="{B9B62C15-6947-1B43-94F2-FBA319CBB092}" srcOrd="0" destOrd="2" presId="urn:microsoft.com/office/officeart/2005/8/layout/default"/>
    <dgm:cxn modelId="{B2E6505A-1393-CB49-ABDC-096E7AB93923}" srcId="{F264B3FB-3318-074A-976E-FB704FBC1705}" destId="{676EFC90-6F8D-0C4C-87BA-DE7BC3B419E1}" srcOrd="1" destOrd="0" parTransId="{8EF0454A-7018-E343-AC1E-1FC939EA6B66}" sibTransId="{7A04C85F-3F0C-A741-8DD5-B23738BED957}"/>
    <dgm:cxn modelId="{33C8D77A-6168-8044-BEFE-CBE1524F050B}" srcId="{06362797-A7AD-3340-BD72-4CF7822477DB}" destId="{84DFCAB7-B9DB-5244-9383-FF05A7898344}" srcOrd="3" destOrd="0" parTransId="{3A75156B-C9B6-5A43-8490-531CF2BBA414}" sibTransId="{84F069F9-7EB7-CC47-A1D5-ED6AE5839ABD}"/>
    <dgm:cxn modelId="{2B241A7E-B434-194D-9005-C58FBB50FD18}" srcId="{25248511-ABF0-4449-ADA2-3D982336A2C8}" destId="{F264B3FB-3318-074A-976E-FB704FBC1705}" srcOrd="3" destOrd="0" parTransId="{5DA6CA28-6E6C-CB4A-85D0-5ABC586ED920}" sibTransId="{3B488C41-62B9-2E42-8837-9652ACDF17E4}"/>
    <dgm:cxn modelId="{829E668D-5083-514B-AB58-03A56A6876BF}" srcId="{406B5C3B-83D1-5747-80C2-3B1170B8E214}" destId="{B9F92350-9BBA-EB43-8D01-81C7A6BB135C}" srcOrd="1" destOrd="0" parTransId="{197171B2-CE93-6142-8D68-A36A49C13684}" sibTransId="{83FC97E0-624F-9349-BE23-6A176FBCDCCA}"/>
    <dgm:cxn modelId="{A6CC0790-AC19-A147-B340-E2A3B2421666}" type="presOf" srcId="{81F4E79B-A634-E647-B8FB-33480F7EF31D}" destId="{61A0BA20-102E-1A46-A9A9-D05DAA95DDE8}" srcOrd="0" destOrd="1" presId="urn:microsoft.com/office/officeart/2005/8/layout/default"/>
    <dgm:cxn modelId="{C9CF02A0-9E28-5E42-8590-BB00DDC5DA9D}" type="presOf" srcId="{F264B3FB-3318-074A-976E-FB704FBC1705}" destId="{C2F3D108-B3F0-574E-BA8E-19E0389CFDF8}" srcOrd="0" destOrd="0" presId="urn:microsoft.com/office/officeart/2005/8/layout/default"/>
    <dgm:cxn modelId="{EA9273AB-4A7E-2E4B-80D0-F663B023B159}" srcId="{25248511-ABF0-4449-ADA2-3D982336A2C8}" destId="{406B5C3B-83D1-5747-80C2-3B1170B8E214}" srcOrd="1" destOrd="0" parTransId="{16D874CB-33E2-4A42-AB62-7D10D9ED88ED}" sibTransId="{D1B09FE8-CE8F-8448-A378-FBA3C9CD50FE}"/>
    <dgm:cxn modelId="{353302AF-7219-4947-8785-BAFB85F74ABA}" type="presOf" srcId="{07FDCEF0-787F-754E-BD7D-A8D3359BFD22}" destId="{61A0BA20-102E-1A46-A9A9-D05DAA95DDE8}" srcOrd="0" destOrd="2" presId="urn:microsoft.com/office/officeart/2005/8/layout/default"/>
    <dgm:cxn modelId="{F07749B0-0CD6-C545-94AF-B4BFAB6C6ABD}" type="presOf" srcId="{25248511-ABF0-4449-ADA2-3D982336A2C8}" destId="{21C1A9AB-C1E4-C445-A706-D7E126EB18A9}" srcOrd="0" destOrd="0" presId="urn:microsoft.com/office/officeart/2005/8/layout/default"/>
    <dgm:cxn modelId="{CC6FE7B0-4574-2248-AABD-0690ADCFF8F5}" type="presOf" srcId="{676EFC90-6F8D-0C4C-87BA-DE7BC3B419E1}" destId="{C2F3D108-B3F0-574E-BA8E-19E0389CFDF8}" srcOrd="0" destOrd="2" presId="urn:microsoft.com/office/officeart/2005/8/layout/default"/>
    <dgm:cxn modelId="{75BB1EB2-36FB-6340-9DA7-76238917942D}" srcId="{FED8A6EB-EBA6-2948-AF27-EE6254DCA972}" destId="{C013474D-CBC4-9842-8189-F94ADE369CE1}" srcOrd="1" destOrd="0" parTransId="{46537085-EEA3-D441-B127-50AC73DE7269}" sibTransId="{009B5D3B-75D7-3C43-8EB2-2FE856B85D94}"/>
    <dgm:cxn modelId="{BD838CCC-10B1-0B49-BF8A-0F015288381C}" srcId="{F264B3FB-3318-074A-976E-FB704FBC1705}" destId="{E4E7006A-D974-524F-8344-93C18A2D8B56}" srcOrd="0" destOrd="0" parTransId="{4D2F87CC-C7E5-3340-B09C-210411B12813}" sibTransId="{BD20CB6E-EC0D-2945-8933-2545310DEF9A}"/>
    <dgm:cxn modelId="{5DE0E0CC-102C-D542-8549-F2B890ED45C4}" srcId="{F264B3FB-3318-074A-976E-FB704FBC1705}" destId="{21A67D81-BEE4-6C40-A013-6309DC3E7142}" srcOrd="2" destOrd="0" parTransId="{5C22B866-AF24-434C-9CAF-0379488DDEAD}" sibTransId="{DB97CC8A-0482-354F-B2FC-3C30F16DAECA}"/>
    <dgm:cxn modelId="{CFF894CE-61D2-CF4F-A046-95AA2B8A57EB}" type="presOf" srcId="{406B5C3B-83D1-5747-80C2-3B1170B8E214}" destId="{B9B62C15-6947-1B43-94F2-FBA319CBB092}" srcOrd="0" destOrd="0" presId="urn:microsoft.com/office/officeart/2005/8/layout/default"/>
    <dgm:cxn modelId="{8BAD80D1-5929-6D44-BD46-85F6515F7D9A}" srcId="{06362797-A7AD-3340-BD72-4CF7822477DB}" destId="{07FDCEF0-787F-754E-BD7D-A8D3359BFD22}" srcOrd="1" destOrd="0" parTransId="{CDA94FFE-18EA-FD4E-A44E-5FEBA91B2273}" sibTransId="{B6E5E8BE-5227-4E4E-B7A5-4A01B1A63A38}"/>
    <dgm:cxn modelId="{C73F64F6-6AAD-1343-AC79-0D0F7CF0A5CA}" type="presOf" srcId="{84DFCAB7-B9DB-5244-9383-FF05A7898344}" destId="{61A0BA20-102E-1A46-A9A9-D05DAA95DDE8}" srcOrd="0" destOrd="4" presId="urn:microsoft.com/office/officeart/2005/8/layout/default"/>
    <dgm:cxn modelId="{A4C18BF6-7B4A-1646-AF25-1CFC31D3AAA1}" srcId="{406B5C3B-83D1-5747-80C2-3B1170B8E214}" destId="{D18D2BBC-CCE4-A744-AF5E-96B0DD1A83C6}" srcOrd="2" destOrd="0" parTransId="{82F3A716-B0A7-4B4E-905B-289E110B1B5A}" sibTransId="{EDF5B3E0-6880-1240-B977-2E8082D90DAE}"/>
    <dgm:cxn modelId="{FD1AB25E-7C20-4045-8C9B-FC052A141277}" type="presParOf" srcId="{21C1A9AB-C1E4-C445-A706-D7E126EB18A9}" destId="{9A0A5233-E612-574B-B8E8-1E876CFA5C53}" srcOrd="0" destOrd="0" presId="urn:microsoft.com/office/officeart/2005/8/layout/default"/>
    <dgm:cxn modelId="{897910C3-F5CC-324A-99AD-B804B51D4239}" type="presParOf" srcId="{21C1A9AB-C1E4-C445-A706-D7E126EB18A9}" destId="{EAA3168C-7424-6740-9E58-13029B9D99A4}" srcOrd="1" destOrd="0" presId="urn:microsoft.com/office/officeart/2005/8/layout/default"/>
    <dgm:cxn modelId="{2422FE92-F9E5-4E47-B037-26BEC41EAB3C}" type="presParOf" srcId="{21C1A9AB-C1E4-C445-A706-D7E126EB18A9}" destId="{B9B62C15-6947-1B43-94F2-FBA319CBB092}" srcOrd="2" destOrd="0" presId="urn:microsoft.com/office/officeart/2005/8/layout/default"/>
    <dgm:cxn modelId="{0657D9CF-EB82-B144-8BC6-CF6BA1F12940}" type="presParOf" srcId="{21C1A9AB-C1E4-C445-A706-D7E126EB18A9}" destId="{D5930D1B-BB52-1D49-A7C2-65057ED0343E}" srcOrd="3" destOrd="0" presId="urn:microsoft.com/office/officeart/2005/8/layout/default"/>
    <dgm:cxn modelId="{7D27152C-2CCE-DD44-A549-BDFD99A0BAA9}" type="presParOf" srcId="{21C1A9AB-C1E4-C445-A706-D7E126EB18A9}" destId="{61A0BA20-102E-1A46-A9A9-D05DAA95DDE8}" srcOrd="4" destOrd="0" presId="urn:microsoft.com/office/officeart/2005/8/layout/default"/>
    <dgm:cxn modelId="{7113BC10-F8B4-EE49-A94B-D35F6208DDFC}" type="presParOf" srcId="{21C1A9AB-C1E4-C445-A706-D7E126EB18A9}" destId="{49C92DC3-A196-2E43-AF9F-6775E7A7FE65}" srcOrd="5" destOrd="0" presId="urn:microsoft.com/office/officeart/2005/8/layout/default"/>
    <dgm:cxn modelId="{C52E1BF2-911B-F84F-A672-4D6FEB6F0A20}" type="presParOf" srcId="{21C1A9AB-C1E4-C445-A706-D7E126EB18A9}" destId="{C2F3D108-B3F0-574E-BA8E-19E0389CFDF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A5233-E612-574B-B8E8-1E876CFA5C53}">
      <dsp:nvSpPr>
        <dsp:cNvPr id="0" name=""/>
        <dsp:cNvSpPr/>
      </dsp:nvSpPr>
      <dsp:spPr>
        <a:xfrm>
          <a:off x="203288" y="671"/>
          <a:ext cx="3604151" cy="183072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 err="1"/>
            <a:t>Coinbase</a:t>
          </a:r>
          <a:r>
            <a:rPr lang="en-US" sz="1800" kern="1200" dirty="0"/>
            <a:t> Transaction in Block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Coinbase</a:t>
          </a:r>
          <a:r>
            <a:rPr lang="en-US" sz="1400" kern="1200" dirty="0"/>
            <a:t> transaction mints new coins received by the miner who generates the block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 err="1"/>
            <a:t>Coinbase</a:t>
          </a:r>
          <a:r>
            <a:rPr lang="en-US" sz="1400" i="1" kern="1200" dirty="0"/>
            <a:t> </a:t>
          </a:r>
          <a:r>
            <a:rPr lang="en-US" sz="1400" i="0" kern="1200" dirty="0"/>
            <a:t>parameter can contain arbitrary data</a:t>
          </a:r>
          <a:endParaRPr lang="en-US" sz="1400" i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0" kern="1200" dirty="0"/>
            <a:t>Only the miner has access to this parameter</a:t>
          </a:r>
        </a:p>
      </dsp:txBody>
      <dsp:txXfrm>
        <a:off x="203288" y="671"/>
        <a:ext cx="3604151" cy="1830726"/>
      </dsp:txXfrm>
    </dsp:sp>
    <dsp:sp modelId="{B9B62C15-6947-1B43-94F2-FBA319CBB092}">
      <dsp:nvSpPr>
        <dsp:cNvPr id="0" name=""/>
        <dsp:cNvSpPr/>
      </dsp:nvSpPr>
      <dsp:spPr>
        <a:xfrm>
          <a:off x="4112560" y="671"/>
          <a:ext cx="3604151" cy="1830726"/>
        </a:xfrm>
        <a:prstGeom prst="rect">
          <a:avLst/>
        </a:prstGeom>
        <a:gradFill rotWithShape="0">
          <a:gsLst>
            <a:gs pos="0">
              <a:schemeClr val="accent2">
                <a:hueOff val="-3914772"/>
                <a:satOff val="-24205"/>
                <a:lumOff val="2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914772"/>
                <a:satOff val="-24205"/>
                <a:lumOff val="2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914772"/>
                <a:satOff val="-24205"/>
                <a:lumOff val="2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 err="1"/>
            <a:t>nSequence</a:t>
          </a:r>
          <a:r>
            <a:rPr lang="en-US" sz="1800" i="1" kern="1200" dirty="0"/>
            <a:t> </a:t>
          </a:r>
          <a:r>
            <a:rPr lang="en-US" sz="1800" i="0" kern="1200" dirty="0"/>
            <a:t>of a transaction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Distinguish transactions from other </a:t>
          </a:r>
          <a:r>
            <a:rPr lang="en-US" sz="1400" kern="1200" dirty="0" err="1"/>
            <a:t>Bitcoin</a:t>
          </a:r>
          <a:r>
            <a:rPr lang="en-US" sz="1400" kern="1200" dirty="0"/>
            <a:t> transactions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Presenting assets other than BTCs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Every participants with the permission to submit transaction can set the value</a:t>
          </a:r>
        </a:p>
      </dsp:txBody>
      <dsp:txXfrm>
        <a:off x="4112560" y="671"/>
        <a:ext cx="3604151" cy="1830726"/>
      </dsp:txXfrm>
    </dsp:sp>
    <dsp:sp modelId="{61A0BA20-102E-1A46-A9A9-D05DAA95DDE8}">
      <dsp:nvSpPr>
        <dsp:cNvPr id="0" name=""/>
        <dsp:cNvSpPr/>
      </dsp:nvSpPr>
      <dsp:spPr>
        <a:xfrm>
          <a:off x="203288" y="2136519"/>
          <a:ext cx="3604151" cy="1830726"/>
        </a:xfrm>
        <a:prstGeom prst="rect">
          <a:avLst/>
        </a:prstGeom>
        <a:gradFill rotWithShape="0">
          <a:gsLst>
            <a:gs pos="0">
              <a:schemeClr val="accent2">
                <a:hueOff val="-7829544"/>
                <a:satOff val="-48411"/>
                <a:lumOff val="447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829544"/>
                <a:satOff val="-48411"/>
                <a:lumOff val="447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829544"/>
                <a:satOff val="-48411"/>
                <a:lumOff val="447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Fake account address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Sending a small amount of coins to the fake account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coin is lost forever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 1-of-n multi-sig transaction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Minimum amount of funds needed to avoid denial of service attack</a:t>
          </a:r>
        </a:p>
      </dsp:txBody>
      <dsp:txXfrm>
        <a:off x="203288" y="2136519"/>
        <a:ext cx="3604151" cy="1830726"/>
      </dsp:txXfrm>
    </dsp:sp>
    <dsp:sp modelId="{C2F3D108-B3F0-574E-BA8E-19E0389CFDF8}">
      <dsp:nvSpPr>
        <dsp:cNvPr id="0" name=""/>
        <dsp:cNvSpPr/>
      </dsp:nvSpPr>
      <dsp:spPr>
        <a:xfrm>
          <a:off x="4112560" y="2136519"/>
          <a:ext cx="3604151" cy="1830726"/>
        </a:xfrm>
        <a:prstGeom prst="rect">
          <a:avLst/>
        </a:prstGeom>
        <a:gradFill rotWithShape="0">
          <a:gsLst>
            <a:gs pos="0">
              <a:schemeClr val="accent2">
                <a:hueOff val="-11744316"/>
                <a:satOff val="-72616"/>
                <a:lumOff val="6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744316"/>
                <a:satOff val="-72616"/>
                <a:lumOff val="6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744316"/>
                <a:satOff val="-72616"/>
                <a:lumOff val="6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Conditional statements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>
              <a:solidFill>
                <a:schemeClr val="tx1"/>
              </a:solidFill>
            </a:rPr>
            <a:t>OP_IF, OP_ELSE, OP_ENDIF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Clauses cannot be reached under any condition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Extra overhead</a:t>
          </a:r>
        </a:p>
      </dsp:txBody>
      <dsp:txXfrm>
        <a:off x="4112560" y="2136519"/>
        <a:ext cx="3604151" cy="1830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BC77-116B-4DD9-9558-E808B2DB27E4}" type="datetimeFigureOut">
              <a:rPr lang="en-AU" smtClean="0"/>
              <a:t>12/08/2021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DF91E-843B-4E63-BBA0-060A7767A4C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8161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52AD-A3AF-4587-90FE-72F445800AAE}" type="datetimeFigureOut">
              <a:rPr lang="en-AU" smtClean="0"/>
              <a:t>12/08/2021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9F81-DB2C-42C9-B6F6-C5F374D31FE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662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6896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In</a:t>
            </a:r>
            <a:r>
              <a:rPr lang="en-US" baseline="0" dirty="0"/>
              <a:t> the following slides, we describe models to estimate the cost of running an application on two different types of infrastructures</a:t>
            </a:r>
            <a:r>
              <a:rPr lang="en-AU" baseline="0" dirty="0"/>
              <a:t>.</a:t>
            </a:r>
            <a:r>
              <a:rPr lang="en-US" baseline="0" dirty="0"/>
              <a:t>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these models, we investigate the question: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kinds of cost tradeoffs are there for blockchain vs. cloud? </a:t>
            </a:r>
            <a:endParaRPr lang="en-US" sz="9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the execution of an instance of a business process model as sample application.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blockchain infrastructure, we use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its smart contracts are in a Turing-complete scripting language which can be used to represent business process logic.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conventional cloud infrastructure, we use Simple Workflow Service (SWF) from Amazon Web Services, because it is dedicated to process execution and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offered by a leading commercial cloud computing provider.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implement the commonly-used workflow patterns, as well as synchronous and asynchronous messaging patterns.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618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In</a:t>
            </a:r>
            <a:r>
              <a:rPr lang="en-US" baseline="0" dirty="0"/>
              <a:t> the following slides, we describe models to estimate the cost of running an application on two different types of infrastructures</a:t>
            </a:r>
            <a:r>
              <a:rPr lang="en-AU" baseline="0" dirty="0"/>
              <a:t>.</a:t>
            </a:r>
            <a:r>
              <a:rPr lang="en-US" baseline="0" dirty="0"/>
              <a:t>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these models, we investigate the question: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kinds of cost tradeoffs are there for blockchain vs. cloud? </a:t>
            </a:r>
            <a:endParaRPr lang="en-US" sz="9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the execution of an instance of a business process model as sample application.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blockchain infrastructure, we use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its smart contracts are in a Turing-complete scripting language which can be used to represent business process logic.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conventional cloud infrastructure, we use Simple Workflow Service (SWF) from Amazon Web Services, because it is dedicated to process execution and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offered by a leading commercial cloud computing provider.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implement the commonly-used workflow patterns, as well as synchronous and asynchronous messaging patterns.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158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Supply</a:t>
            </a:r>
            <a:r>
              <a:rPr lang="en-US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chain process in BPMN orchestration: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process starts with a Bulk Buyer placing an order with a Manufacturer.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latter calculates the demand and places an order for materials via a Middleman.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Middleman forwards the order to a Supplier and arranges transportation by a Special Carrier.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 materials are produced, the Carrier picks them up at the Supplier site and delivers them to the Manufacturer.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Manufacturer produces the goods and delivers them to the Bulk Buyer.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565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choreography model from a global viewpoint and there is no party that sees all messages. </a:t>
            </a: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choreography is a global, participant-independent view of a collaborative process, and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focusses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interaction points between different participants. </a:t>
            </a: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view only vaguely specify what needs to be done by whom, but not how.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2213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In</a:t>
            </a:r>
            <a:r>
              <a:rPr lang="en-US" baseline="0" dirty="0"/>
              <a:t> the following slides, we describe models to estimate the cost of running an application on two different types of infrastructures</a:t>
            </a:r>
            <a:r>
              <a:rPr lang="en-AU" baseline="0" dirty="0"/>
              <a:t>.</a:t>
            </a:r>
            <a:r>
              <a:rPr lang="en-US" baseline="0" dirty="0"/>
              <a:t>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these models, we investigate the question: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kinds of cost tradeoffs are there for blockchain vs. cloud? </a:t>
            </a:r>
            <a:endParaRPr lang="en-US" sz="9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the execution of an instance of a business process model as sample application.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blockchain infrastructure, we use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its smart contracts are in a Turing-complete scripting language which can be used to represent business process logic.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conventional cloud infrastructure, we use Simple Workflow Service (SWF) from Amazon Web Services, because it is dedicated to process execution and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offered by a leading commercial cloud computing provider.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implement the commonly-used workflow patterns, as well as synchronous and asynchronous messaging patterns.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8189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</a:t>
            </a:r>
            <a:r>
              <a:rPr lang="en-US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internal process, triggers and process instance smart contract</a:t>
            </a: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process execution, the trigger receives API calls from its owner, as well as to logical messages from the process instance contracts. </a:t>
            </a:r>
            <a:endParaRPr lang="en-US" sz="9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9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Bulk buyer’s trigger API is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 from its owner, the trigger translates the received message into a blockchain transaction, sends the transaction to the instance contract. </a:t>
            </a: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smart contract check conformance to see if the smart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in a state where the message can be sent</a:t>
            </a: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Mf’s trigger. When the receives a logical message from the instance contract, it updates its local state and makes an API call to the internal enterprise application that implements the private process for its owner. </a:t>
            </a:r>
          </a:p>
          <a:p>
            <a:endParaRPr lang="en-US" dirty="0"/>
          </a:p>
          <a:p>
            <a:endParaRPr lang="en-US" sz="9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796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fee for a transaction with attached data covers the cost for storing the data permanently in the blockchain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is proportional to the size of the data </a:t>
            </a: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562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field carries the method to be invoked and the parameters. The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gasLimit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used to specify the maximum gas that can be used in this transaction.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paid for each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bytecode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instruction that is executed.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 creation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 is indicated by a to value of NULL, and data that contains the contract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bytecode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both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call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 creation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transactions, the value field is optional. </a:t>
            </a:r>
            <a:endParaRPr lang="en-US" dirty="0"/>
          </a:p>
          <a:p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562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divide our business process blockchain cost model into two parts, one for the cost of deploying a smart contract and one for the cost of executing business process coordination. </a:t>
            </a:r>
            <a:endParaRPr lang="en-US" dirty="0"/>
          </a:p>
          <a:p>
            <a:endParaRPr lang="en-US" dirty="0"/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contract creation transaction includes compiled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bytecode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data field, and the permanent storage of this data incurs cost.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optional ‘endowment’ of gas can be provided, so that the new contract has a positive balance upon initialization. When a contract is created,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particular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address is assigned to it, which is subsequently used to interact with that contract.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contract address is calculated with a deterministic function that depends only on the creator’s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account.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 gas that is consumed by the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opcodes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function definition (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fndef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 the cost of data payload (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pload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size of contract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bytecode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multiplied by gas per byte)</a:t>
            </a:r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562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contract can create another contract.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cheaper because this does not 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the cost of creating a new contract by an existing contact,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Ccreate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562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software architecture for blockchain-based applications, one of the most critical non-functional properties to consider is cost.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blockchain systems have different kind of cost models,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cost for storing too much data on-chain can explode rather quickly.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learn</a:t>
            </a:r>
            <a:r>
              <a:rPr lang="en-US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options for storing data, and the principles of cost for smart contract deployment and execution. </a:t>
            </a:r>
            <a:endParaRPr lang="en-US" dirty="0"/>
          </a:p>
          <a:p>
            <a:endParaRPr lang="en-US" dirty="0"/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Blockchains enable decentralized trust in storage and execution, but bring tradeoffs against execution cost and latency.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562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562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costs calculated with Equations 9.1 to 9.4 are in gas.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convert these costs into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total gas consumed must be multiplied by the gas price in 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(one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10−18 Ether).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the cost in Ether can be converted into another currency through an exchange service at some exchange rate,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EXCETH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specify this in Equation 9.5. </a:t>
            </a: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562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</a:t>
            </a:r>
            <a:r>
              <a:rPr lang="en-US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between blockchain and enterprise system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cost of the VM that acts as an interface between the process and the enterprise systems of participants</a:t>
            </a:r>
            <a:r>
              <a:rPr lang="en-US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needs to be considered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calculate the cost of the interface VM, we need a few more definitions.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EC2t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the set of all available VM types in AWS Elastic Compute Cloud (EC2), and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ec2t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∈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EC2t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define each VM type’s capacity as TP 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EC2t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IR.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define a function that determines the VM type based on the coordination workload, 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WLbc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VM capacity: 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fbc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(T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WLbc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→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cost of running a VM of this type per billing time unit (BTU) is captured as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EC2price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EC2t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IR.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obtain the VM cost by multiplying the price with the number of BTUs it is required to run.</a:t>
            </a: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562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interface VM operates a full node.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VM is not constantly online, the required duration for this VM needs to include the time to synchronize the blockchain with the network.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can only be done when downloading the blockchain from scratch and takes on the order of hours to days for the public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blockchain, depending on the machine and connectivity chosen, and the size of the data structure. </a:t>
            </a: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562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In</a:t>
            </a:r>
            <a:r>
              <a:rPr lang="en-US" baseline="0" dirty="0"/>
              <a:t> the following slides, we describe models to estimate the cost of running an application on two different types of infrastructures</a:t>
            </a:r>
            <a:r>
              <a:rPr lang="en-AU" baseline="0" dirty="0"/>
              <a:t>.</a:t>
            </a:r>
            <a:r>
              <a:rPr lang="en-US" baseline="0" dirty="0"/>
              <a:t>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these models, we investigate the question: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kinds of cost tradeoffs are there for blockchain vs. cloud? </a:t>
            </a:r>
            <a:endParaRPr lang="en-US" sz="9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the execution of an instance of a business process model as sample application.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blockchain infrastructure, we use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its smart contracts are in a Turing-complete scripting language which can be used to represent business process logic.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conventional cloud infrastructure, we use Simple Workflow Service (SWF) from Amazon Web Services, because it is dedicated to process execution and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offered by a leading commercial cloud computing provider.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implement the commonly-used workflow patterns, as well as synchronous and asynchronous messaging patterns.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449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provides a service for workflow execution, called Simple Workflow Service (SWF)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as a representative for cloud-based business process execution.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chose SWF as it provides a clear mapping to our process model,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SWF has a tiered pricing model,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i.e.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usage will result in cheaper cost per unit. </a:t>
            </a:r>
            <a:endParaRPr lang="en-US" dirty="0"/>
          </a:p>
          <a:p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562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types of tasks: activity task and decision task.</a:t>
            </a:r>
          </a:p>
          <a:p>
            <a:pPr marL="171450" indent="-171450">
              <a:buFont typeface="Arial"/>
              <a:buChar char="•"/>
            </a:pP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Anactivity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 is used to schedule a notification to the appropriate actors to proceed with the next activity in the workflow execution. </a:t>
            </a: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decision task is used to </a:t>
            </a: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signal is an externally triggered event to a currently executing workflow. </a:t>
            </a: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562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Mapping between business process elements and blockchain elements and elements in Amazon SWF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Conformance checking is a technique in process mining, which compares an existing process model with an event log produced by the process model.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Conformance checking is used to check if what happened in reality conforms to the process model and can be used at runtime. </a:t>
            </a:r>
            <a:endParaRPr lang="en-US" dirty="0"/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5624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total cost for SWF-based execution has several components.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cost for workflow instances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wf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calculated by multiplying the number of instances with the SWF cost of starting a workflow execution (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SWF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wf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885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the price per task (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SWF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multiplied with the sum of activity tasks and decision tasks that are executed.</a:t>
            </a: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activities in a process instance equals the number of SWF activity tasks</a:t>
            </a: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decision tasks is that number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 one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 decision task immediately after the start of the workflow instance</a:t>
            </a:r>
            <a:endParaRPr lang="en-US" dirty="0"/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process instance, the initialization creates a new workflow (instance) and a decision task to instruct the workflow to wait for the first signal.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additional message, the trigger sends one signal which results in one activity task and two decision tasks: the workflow schedules a decision task each time it receives a signal or a completion message from an activity task. 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88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common practice for data management in blockchain-based systems is to store raw data off-chain, and to store on-chain just meta-data, small critical data, and hashes of the raw data.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blockchain, before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made a valid 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</a:t>
            </a:r>
            <a:r>
              <a:rPr lang="en-US" sz="90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store arbitrary bytes in an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unspendable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transaction </a:t>
            </a:r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recipient account of the transaction belongs to the owner of the arbitrary data, no coin lost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 to parse.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avoid denial of service attack,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sets a minimum amount of funds that can be transferred to an address, so that transactions with outputs below this threshold are discarded by the miners. </a:t>
            </a: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contracts use conditional statements, such as in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Bitcoin’s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 or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Ethereum’s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EVM. For example, A clause within a conditional statement, which cannot be reached under any condition, can be used to store arbitrary data. </a:t>
            </a:r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4605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signals can be obtained from the number of activities in a business process instance. </a:t>
            </a: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 the cost of signals,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by multiplying the number of signals with the price per signal,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8856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generated during the workflow execution is retained by SWF for a user-specified duration after completion of workflow execution (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retT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is charged for storage per 24 hours. </a:t>
            </a: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workflow execution time (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execT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also charged per 24 hours at the same rate as data retention cost (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SWF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of data transferred,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inwards and outwards during the workflow execution, is the total payload data size (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multiplied with the cost per data unit (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SWF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8856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Coordination cost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Cswf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sum of cost of workflow plus cost of task plus</a:t>
            </a:r>
            <a:r>
              <a:rPr lang="en-US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cost of signature plus cost of data retain plus cost of data transfer</a:t>
            </a: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6138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</a:t>
            </a:r>
            <a:r>
              <a:rPr lang="en-US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in blockchain, 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actor involved in the business process implements its own trigger, which is a program that interacts with Amazon SWF through AWS API calls.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trigger’s API is called by its owner, the trigger translates the message into an Amazon SWF signal.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SWF then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schedules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decision task to evaluate the signal’s content and to perform conformance checking.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successful, an activity task is scheduled to notify the actor of the next business activity, manufacturer.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2768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coordination cost when using SWF services and does not include the cost of the VMs to run the triggers and the Amazon SWF workers.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calculate the cost for the VMs, we first need to determine the VM type required for a specific workload, 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WLsw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that we again define the throughput per VM type as T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swf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EC2t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IR.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throughput values here are different from the ones for blockchain triggers, due to the different modules that are running for SWF.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determine the required VM type based on the capacity of VM types and the workload: 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fswf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:(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swf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WLswf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→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that information to calculate the cost for running the VMs for the time needed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minimum requirement is one VM to host the trigger and worker, with the caveat that all participants trust this VM. In a preferable setup, each participant involved provisions at least one VM to host their own trigger and worker. </a:t>
            </a: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6138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Incident</a:t>
            </a:r>
            <a:r>
              <a:rPr lang="en-US" baseline="0" dirty="0"/>
              <a:t> management process in BPMN cerography notation. Might go to different levels.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Choreography diagrams are new in BPMN 2.0 and focus on between-processes interactions and message flows.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Another way to look at Choreography is to view it as a type of business 'contract' between two or more organizations.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Every task is an</a:t>
            </a:r>
            <a:r>
              <a:rPr lang="en-US" baseline="0" dirty="0"/>
              <a:t> interaction between two parties.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The process starts from a VIP customer come crosses a problem and describe the problem to the key account manager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If the key account manger cannot handle, it ask the 1</a:t>
            </a:r>
            <a:r>
              <a:rPr lang="en-US" baseline="30000" dirty="0"/>
              <a:t>st</a:t>
            </a:r>
            <a:r>
              <a:rPr lang="en-US" baseline="0" dirty="0"/>
              <a:t> level support.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If the 1</a:t>
            </a:r>
            <a:r>
              <a:rPr lang="en-US" baseline="30000" dirty="0"/>
              <a:t>st</a:t>
            </a:r>
            <a:r>
              <a:rPr lang="en-US" baseline="0" dirty="0"/>
              <a:t> level support cannot solve the problem, ask 2</a:t>
            </a:r>
            <a:r>
              <a:rPr lang="en-US" baseline="30000" dirty="0"/>
              <a:t>nd</a:t>
            </a:r>
            <a:r>
              <a:rPr lang="en-US" baseline="0" dirty="0"/>
              <a:t> level support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aseline="0" dirty="0"/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5624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To avoid denial of service</a:t>
            </a:r>
            <a:r>
              <a:rPr lang="en-US" baseline="0" dirty="0"/>
              <a:t> attack, Amazon throttle their API call if it is called too often. There is a limit on the AWS SWF API as well.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We can request a limit increase for AWS resources.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7412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8856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deployed an EC2 t2.micro VM for the trigger and the Amazon SWF task worker and executed process instances in sequence. </a:t>
            </a:r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signal frequency during the execution of a workflow instance is too high, AWS may schedule the next decision task to handle the decision logic for all the received messages in a batch. SWF would thus allocate a single decision task to handle multiple signals for a single workflow instance at once, which could distort our results. To prevent SWF from batch processing the signals for a single workflow instance, we send messages synchronously: once the result has been received, we send the next message for that instance. </a:t>
            </a: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Incident Management process with 1,000 process instances, the total cost for the experiment was US$0.925,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resulting in an average cost of US$0.000925 per process instance.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we increased the data retention to 365 days, the cost per process instance would be US$0.002745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transfer volume for Incident Management was 358 MB, which is rounded up to 1GB.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8856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Excluding the one-time factory contract deployment,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cost per process instance on blockchain is currently three orders of magnitude higher than on Amazon SWF.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 stores the result in perpetuity (as long as the blockchain is in existence)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put the higher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one-time cost for executing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process instance on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perspective with the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ongoing cost for data storage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Amazon SWF: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reach break-even, the data would have to be stored for 243,863 days or approx. 668 years.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88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four methods are deprecated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Storing 80 bytes of arbitrary data on the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blockchain costs roughly US$0.459142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zh-CN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times</a:t>
            </a:r>
            <a:r>
              <a:rPr lang="en-US" altLang="zh-CN" sz="9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to the power of minus 4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debatable whether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be used to record arbitrary data. </a:t>
            </a: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5624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results of our comparative analysis are sensitive to the volatility of the exchange rate from cryptocurrency (Ether in our case) to fiat currency (US$ in our case).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illustrate this, consider a sensitivity analysis where we set the exchange rates for Ether to US$ in scale from US$0.1 to US$1,000. </a:t>
            </a:r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parameter we can vary is the retention rate, where we calculate for the cost of 24 hour and 99 years (long-term) data retention.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redicted costs of business process execution for</a:t>
            </a:r>
            <a:r>
              <a:rPr lang="en-US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Incident Management processes on Ethereum blockchain in this parameter space.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 numeric values in the brackets signify order of magnitude higher more expensive on Blockchain. </a:t>
            </a: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64696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seen that blockchain costs orders of magnitude more than cloud services for realistic uses for business process execution.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why should anyone use a blockchain for this?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is that blockchain technology can provide a trustworthy storage and execution environment, without requiring trust in any single third-party organization.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SWF setup, participants need to trust both AWS (for confidentiality and truthful execution) and the party controlling the Amazon SWF account in which the process is hosted. </a:t>
            </a:r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of particular interest in situations of 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coopetition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 organizations cooperate for specific cases where achieving some business goals is mutually beneficial, but compete in other cases.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 age of globalization, high market pressure, diversified organizations, and complex business networks,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coopetition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common situation.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multiple parties come together to achieve a joint goal, but some are in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coopetition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is important that the entity executing the joint business process is neutral. </a:t>
            </a:r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blockchains inherently supports payments and escrow handling. Due to a flat fee structure in blockchains, sending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cryptocurrency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along with existing messages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not incur any additional cost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can offset the premium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of distrust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offered by blockchain. Commercial escrow services often charge 0.5% to 3.25%.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on exchange rates and amounts to put into escrow,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blockchain’s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flat fees may actually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cost of process executions involving monetary transaction despite the additional cost of smart contract execution and data storage. </a:t>
            </a: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8856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contract deployment methods impact cost and other non-functional properties. To illustrate this, we set out two sample configurations</a:t>
            </a: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these configurations provide the same functionality, </a:t>
            </a:r>
          </a:p>
          <a:p>
            <a:pPr marL="171450" indent="-171450">
              <a:buFont typeface="Arial"/>
              <a:buChar char="•"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intuitively the function definition costs should be the same.</a:t>
            </a: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configuration will have lower deployment cost, even in terms of payload cost, than the second configuration. This is due to several reasons: </a:t>
            </a: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(2), one has to pay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twice.</a:t>
            </a:r>
            <a:b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tradeoff is between cost and maintainability</a:t>
            </a: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Redeployment of a contract means getting a new address for the updated contract.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8856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 nodes can scale vertically in order to accommodate increasing workload. </a:t>
            </a:r>
          </a:p>
          <a:p>
            <a:pPr marL="171450" indent="-171450">
              <a:buFont typeface="Arial"/>
              <a:buChar char="•"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SWF can scale both horizontally and vertically. </a:t>
            </a: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Vertical scaling is straight forward in SWF by choosing larger VM configurations. </a:t>
            </a: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 scaling requires launching a new VM and registering it with SWF. </a:t>
            </a: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SWF then acts as load balancer, distributing requests to multiple VMs. </a:t>
            </a: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8856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8856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49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7892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the cost model given in the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yellow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562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two other ways to store arbitrary data in smart contracts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compare</a:t>
            </a:r>
            <a:r>
              <a:rPr lang="en-US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two ways using a a piece of data with 32 bytes.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simple types in Solidity, the script language on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are 32 bytes</a:t>
            </a:r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cost of storing data in the contract storage is based on the number of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SSTORE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 required for the contract variable.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payload of the transaction including the function signature and the actual data costs extra gas. </a:t>
            </a:r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option is to store arbitrary data as a log event. This follows different rules for calculating cost.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Storing data as a variable in a smart contract is more efficient to manipulate, but less flexible due to the constraints of the Solidity language on the value types and length.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smart contract log events is intermediate because log events allow up to three parameters to be queried. </a:t>
            </a:r>
            <a:endParaRPr lang="en-US" dirty="0"/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562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cost charged on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transactions in relation to their complexity. </a:t>
            </a: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detailed cost model is presented later</a:t>
            </a:r>
          </a:p>
          <a:p>
            <a:pPr marL="171450" indent="-171450">
              <a:buFont typeface="Arial"/>
              <a:buChar char="•"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 variable components: data attachments as discussed above; executing a smart contract method is charged per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bytecode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instruction; and additional cost arises during deployment of new contracts.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562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prevent denial-of-service attacks,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gas limit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miner winning a block can slightly increase or decrease the block gas limit, or keep it unchanged.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 block gas limit is defined in terms of gas usage, not the transaction fee in Ether,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limit cannot be influenced by variations that the user has power over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(such as underbidding the market price)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effectively making it a limit of complexity for new blocks.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562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In</a:t>
            </a:r>
            <a:r>
              <a:rPr lang="en-US" baseline="0" dirty="0"/>
              <a:t> the following slides, we describe models to estimate the cost of running an application on two different types of infrastructures</a:t>
            </a:r>
            <a:r>
              <a:rPr lang="en-AU" baseline="0" dirty="0"/>
              <a:t>.</a:t>
            </a:r>
            <a:r>
              <a:rPr lang="en-US" baseline="0" dirty="0"/>
              <a:t>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these models, we investigate the question: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kinds of cost tradeoffs are there for blockchain vs. cloud? </a:t>
            </a:r>
            <a:endParaRPr lang="en-US" sz="9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the execution of an instance of a business process model as sample application.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blockchain infrastructure, we use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its smart contracts are in a Turing-complete scripting language which can be used to represent business process logic.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conventional cloud infrastructure, we use Simple Workflow Service (SWF) from Amazon Web Services, because it is dedicated to process execution and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offered by a leading commercial cloud computing provider.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implement the commonly-used workflow patterns, as well as synchronous and asynchronous messaging patterns.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61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2357822"/>
            <a:ext cx="5063046" cy="1910434"/>
          </a:xfrm>
        </p:spPr>
        <p:txBody>
          <a:bodyPr anchor="t">
            <a:normAutofit/>
          </a:bodyPr>
          <a:lstStyle>
            <a:lvl1pPr algn="l">
              <a:defRPr sz="3200"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4502034"/>
            <a:ext cx="8035200" cy="6597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4CE11F-8AFC-46C7-ADA1-33DFCEA3E511}"/>
              </a:ext>
            </a:extLst>
          </p:cNvPr>
          <p:cNvSpPr/>
          <p:nvPr userDrawn="1"/>
        </p:nvSpPr>
        <p:spPr bwMode="auto">
          <a:xfrm>
            <a:off x="0" y="2"/>
            <a:ext cx="595309" cy="2275876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B92486F8-C720-4BE1-933E-699878A306A5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48000" y="5256000"/>
            <a:ext cx="803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C1274533-273C-4384-9661-F2AACF1EC5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45" y="0"/>
            <a:ext cx="2782955" cy="3627438"/>
          </a:xfrm>
          <a:prstGeom prst="rect">
            <a:avLst/>
          </a:prstGeom>
        </p:spPr>
      </p:pic>
      <p:sp>
        <p:nvSpPr>
          <p:cNvPr id="12" name="Line 8">
            <a:extLst>
              <a:ext uri="{FF2B5EF4-FFF2-40B4-BE49-F238E27FC236}">
                <a16:creationId xmlns:a16="http://schemas.microsoft.com/office/drawing/2014/main" id="{E698EC1D-61F7-4462-BDF9-B30D251FEC41}"/>
              </a:ext>
            </a:extLst>
          </p:cNvPr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648000" y="2271600"/>
            <a:ext cx="5063046" cy="1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45A93-2278-4E94-8AD7-E4FD0393935D}"/>
              </a:ext>
            </a:extLst>
          </p:cNvPr>
          <p:cNvSpPr txBox="1"/>
          <p:nvPr userDrawn="1"/>
        </p:nvSpPr>
        <p:spPr>
          <a:xfrm>
            <a:off x="648000" y="997349"/>
            <a:ext cx="5063046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600" dirty="0"/>
              <a:t>Software Architecture for Blockchain Applications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7404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684CF-A522-4762-81FE-7268A18C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AD781-7D9E-4357-8E0B-277122AFB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717040"/>
            <a:ext cx="7953081" cy="3480725"/>
          </a:xfrm>
        </p:spPr>
        <p:txBody>
          <a:bodyPr/>
          <a:lstStyle>
            <a:lvl1pPr>
              <a:lnSpc>
                <a:spcPct val="120000"/>
              </a:lnSpc>
              <a:defRPr sz="1500"/>
            </a:lvl1pPr>
            <a:lvl2pPr marL="301601" indent="-150800">
              <a:defRPr sz="1333"/>
            </a:lvl2pPr>
            <a:lvl3pPr marL="525156" indent="-150800">
              <a:defRPr/>
            </a:lvl3pPr>
            <a:lvl4pPr marL="748711" indent="-150800">
              <a:defRPr/>
            </a:lvl4pPr>
            <a:lvl5pPr marL="972266" indent="-149478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D24C13-1A78-49C1-860A-6E5637FD4E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720DBF5-7108-4484-85DA-7B6ADC23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1221794"/>
            <a:ext cx="7953081" cy="396052"/>
          </a:xfrm>
        </p:spPr>
        <p:txBody>
          <a:bodyPr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de-DE" sz="1167" dirty="0">
                <a:solidFill>
                  <a:srgbClr val="000000"/>
                </a:solidFill>
              </a:rPr>
              <a:t>Untertitel</a:t>
            </a:r>
            <a:endParaRPr lang="en-US" dirty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96D6B03C-1C71-47B2-9F08-06EEB1677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2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1" y="1272399"/>
            <a:ext cx="7911799" cy="3695843"/>
          </a:xfrm>
        </p:spPr>
        <p:txBody>
          <a:bodyPr/>
          <a:lstStyle>
            <a:lvl2pPr>
              <a:defRPr sz="1389"/>
            </a:lvl2pPr>
            <a:lvl3pPr>
              <a:defRPr sz="1250"/>
            </a:lvl3pPr>
            <a:lvl4pPr>
              <a:defRPr sz="1250"/>
            </a:lvl4pPr>
            <a:lvl5pPr marL="872943" indent="-185171">
              <a:defRPr sz="972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8FE5B1-857A-4F74-BC93-2B434C34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64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2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58AA-BE7B-4223-BD84-6FE22DEB6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227138"/>
            <a:ext cx="3886200" cy="388334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775D-A963-4EDD-A851-D9DDAD8EF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82" y="1227138"/>
            <a:ext cx="3886200" cy="3883342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3EC2145B-8A2C-4935-B990-5B13C54810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F3C626-AD4A-44A8-925F-B70E6B6E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20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389"/>
            </a:lvl2pPr>
            <a:lvl3pPr>
              <a:defRPr sz="1250"/>
            </a:lvl3pPr>
            <a:lvl4pPr>
              <a:defRPr sz="1250"/>
            </a:lvl4pPr>
            <a:lvl5pPr marL="872943" indent="-185171">
              <a:defRPr sz="12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004F5C3-4454-4773-BD71-9D32B253AC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51E7C4-C652-42D2-8105-275060EA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ta61 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9022-4E91-4AE1-9B32-52DF7FA0F1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8669" y="2532263"/>
            <a:ext cx="5052378" cy="14860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Divider Title </a:t>
            </a:r>
            <a:endParaRPr lang="en-AU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72F628-EE80-4E51-B88E-558820590E23}"/>
              </a:ext>
            </a:extLst>
          </p:cNvPr>
          <p:cNvSpPr/>
          <p:nvPr userDrawn="1"/>
        </p:nvSpPr>
        <p:spPr bwMode="auto">
          <a:xfrm>
            <a:off x="0" y="2"/>
            <a:ext cx="595309" cy="2275876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3EDBF35F-9A23-45C4-A334-ECDC5ACAE03E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48000" y="2271600"/>
            <a:ext cx="5063046" cy="1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0574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502F-080B-434D-B6E6-152AABCB560F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D50F91F7-3962-47B6-A740-54D17721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2470-86A5-4195-80DB-B5C3FDDF80F3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A145DF43-3AFB-4B08-8277-9F0BD598F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8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26B2-D786-49F1-B99A-EF1C103B31C0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8" name="Foliennummernplatzhalter 11">
            <a:extLst>
              <a:ext uri="{FF2B5EF4-FFF2-40B4-BE49-F238E27FC236}">
                <a16:creationId xmlns:a16="http://schemas.microsoft.com/office/drawing/2014/main" id="{049CFC74-99D6-4F22-8542-E70D329B6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3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2EB0-E6BF-41F8-B6E1-CFC97764D9CE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10" name="Foliennummernplatzhalter 11">
            <a:extLst>
              <a:ext uri="{FF2B5EF4-FFF2-40B4-BE49-F238E27FC236}">
                <a16:creationId xmlns:a16="http://schemas.microsoft.com/office/drawing/2014/main" id="{B1AE8EB4-0F6C-41D4-B998-3226084E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5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AA5-3BFD-4C96-B21F-6F845E82C84D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6" name="Foliennummernplatzhalter 11">
            <a:extLst>
              <a:ext uri="{FF2B5EF4-FFF2-40B4-BE49-F238E27FC236}">
                <a16:creationId xmlns:a16="http://schemas.microsoft.com/office/drawing/2014/main" id="{7248DA4B-7E4B-4F1F-B682-7B8AA7DA1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2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FFE0-C8CD-42A1-8DD9-C76BA052DCA5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5" name="Foliennummernplatzhalter 11">
            <a:extLst>
              <a:ext uri="{FF2B5EF4-FFF2-40B4-BE49-F238E27FC236}">
                <a16:creationId xmlns:a16="http://schemas.microsoft.com/office/drawing/2014/main" id="{7EB115A6-CF30-4E9B-B360-6C0095A07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7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E1F5F21-E954-4847-846B-045230515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en-AU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10600" y="5368968"/>
            <a:ext cx="2057400" cy="224836"/>
          </a:xfrm>
          <a:prstGeom prst="rect">
            <a:avLst/>
          </a:prstGeom>
        </p:spPr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52F682-67C7-4415-819A-A96065C1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000" y="287999"/>
            <a:ext cx="79200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00" y="1295999"/>
            <a:ext cx="7920000" cy="3845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8000" y="5368406"/>
            <a:ext cx="2057400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DB04BBE-FDA9-44A1-8AD3-8FE5383857F3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68406"/>
            <a:ext cx="3086100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altLang="de-DE"/>
              <a:t> </a:t>
            </a:r>
            <a:endParaRPr lang="de-DE" alt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384E0D-9AC9-41DC-849D-1CC5736F586D}"/>
              </a:ext>
            </a:extLst>
          </p:cNvPr>
          <p:cNvSpPr/>
          <p:nvPr userDrawn="1"/>
        </p:nvSpPr>
        <p:spPr bwMode="auto">
          <a:xfrm>
            <a:off x="0" y="288000"/>
            <a:ext cx="594000" cy="792085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19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CCDD4F84-4026-4CAF-BBF5-957748266100}"/>
              </a:ext>
            </a:extLst>
          </p:cNvPr>
          <p:cNvSpPr>
            <a:spLocks noChangeShapeType="1"/>
          </p:cNvSpPr>
          <p:nvPr userDrawn="1">
            <p:custDataLst>
              <p:tags r:id="rId15"/>
            </p:custDataLst>
          </p:nvPr>
        </p:nvSpPr>
        <p:spPr bwMode="auto">
          <a:xfrm>
            <a:off x="648000" y="1080000"/>
            <a:ext cx="79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>
              <a:latin typeface="+mn-lt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C204FF9-462A-4CC2-8819-8E1D4A5FE63F}"/>
              </a:ext>
            </a:extLst>
          </p:cNvPr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648000" y="5255446"/>
            <a:ext cx="79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>
              <a:latin typeface="+mn-lt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581D833-1798-4FBC-87E5-53CEAD642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3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currencies/ethereu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x-rate.net/ETH/USD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github.io/yellowpaper/paper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google.com/spreadsheets/d/1n6mRqkBz3iWcOlRem_mO09GtSKEKrAsfO7Frgx18pNU/edit#gid=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thgasstation.inf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0">
            <a:extLst>
              <a:ext uri="{FF2B5EF4-FFF2-40B4-BE49-F238E27FC236}">
                <a16:creationId xmlns:a16="http://schemas.microsoft.com/office/drawing/2014/main" id="{15CF5EB8-885B-4B45-8DCA-F03A2CD9F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2364400"/>
            <a:ext cx="5063046" cy="1910434"/>
          </a:xfrm>
        </p:spPr>
        <p:txBody>
          <a:bodyPr>
            <a:noAutofit/>
          </a:bodyPr>
          <a:lstStyle/>
          <a:p>
            <a:r>
              <a:rPr lang="en-AU" sz="3200" dirty="0"/>
              <a:t>Cost</a:t>
            </a:r>
            <a:endParaRPr lang="en-AU" sz="3000" noProof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76B8469-5648-490E-83C3-D2D74F95DB7B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647700" y="4502150"/>
            <a:ext cx="8035925" cy="6588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of most materials: </a:t>
            </a:r>
          </a:p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Xiwei Xu, Ingo Weber, and Mark Staples.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for Blockchain Applications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Springer, 2019</a:t>
            </a:r>
            <a:endParaRPr lang="en-US" altLang="de-DE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0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44C156C-53E4-4259-A4ED-472D397B4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Cost Modelling </a:t>
            </a:r>
            <a:br>
              <a:rPr lang="en-AU" sz="3200" dirty="0"/>
            </a:br>
            <a:r>
              <a:rPr lang="en-AU" sz="3200" dirty="0"/>
              <a:t>&amp; Estimation</a:t>
            </a:r>
            <a:br>
              <a:rPr lang="en-AU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042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5DF9879-DD12-424E-9AE4-66A14B99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The Cost of Distrust: </a:t>
            </a:r>
            <a:r>
              <a:rPr lang="en-US" sz="2000" dirty="0"/>
              <a:t>how much more expensive is using Ethereum over public cloud – operational cost of all components that are needed</a:t>
            </a:r>
          </a:p>
          <a:p>
            <a:pPr lvl="1"/>
            <a:r>
              <a:rPr lang="en-US" sz="1600" dirty="0"/>
              <a:t>Use the execution of an instance of a business process model as sample application</a:t>
            </a:r>
            <a:endParaRPr lang="en-US" sz="1700" dirty="0"/>
          </a:p>
          <a:p>
            <a:r>
              <a:rPr lang="en-US" sz="2000" b="1" dirty="0"/>
              <a:t>Cost Model of Blockchain Infrastructure </a:t>
            </a:r>
            <a:r>
              <a:rPr lang="en-US" sz="2000" dirty="0"/>
              <a:t>(Ethereum)</a:t>
            </a:r>
          </a:p>
          <a:p>
            <a:pPr lvl="1"/>
            <a:r>
              <a:rPr lang="en-US" dirty="0"/>
              <a:t>Turing complete language to implement business logic</a:t>
            </a:r>
          </a:p>
          <a:p>
            <a:r>
              <a:rPr lang="en-US" sz="2000" b="1" dirty="0"/>
              <a:t>Cost Model of Amazon Web Services </a:t>
            </a:r>
            <a:r>
              <a:rPr lang="en-US" sz="2000" dirty="0"/>
              <a:t>(Amazon SWF)</a:t>
            </a:r>
          </a:p>
          <a:p>
            <a:pPr lvl="1"/>
            <a:r>
              <a:rPr lang="en-US" dirty="0"/>
              <a:t>Dedicated to process execution </a:t>
            </a:r>
          </a:p>
          <a:p>
            <a:pPr lvl="2"/>
            <a:r>
              <a:rPr lang="en-US" sz="1600" dirty="0"/>
              <a:t>Implements commonly-used workflow patterns and messaging patterns</a:t>
            </a:r>
          </a:p>
          <a:p>
            <a:pPr lvl="1"/>
            <a:r>
              <a:rPr lang="en-US" dirty="0"/>
              <a:t>AWS is a leading commercial cloud computing provider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>
              <a:buNone/>
            </a:pPr>
            <a:endParaRPr lang="en-AU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11</a:t>
            </a:fld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14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5DF9879-DD12-424E-9AE4-66A14B99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The Cost of Distrust: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how much more expensive is using Ethereum over public cloud – operational cost of all components that are needed</a:t>
            </a:r>
          </a:p>
          <a:p>
            <a:pPr lvl="1"/>
            <a:r>
              <a:rPr lang="en-US" sz="1600" dirty="0"/>
              <a:t>Use the execution of an instance of a business process model as sample application</a:t>
            </a:r>
            <a:endParaRPr lang="en-US" sz="1700" dirty="0"/>
          </a:p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Cost Model of Blockchain Infrastructure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(Ethereum)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Turing complete language to implement business logic</a:t>
            </a:r>
          </a:p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Cost Model of Amazon Web Services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(Amazon SWF)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Dedicated to process execution </a:t>
            </a:r>
          </a:p>
          <a:p>
            <a:pPr lvl="2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Implements commonly-used workflow patterns and messaging patterns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AWS is a leading commercial cloud computing provider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>
              <a:buNone/>
            </a:pPr>
            <a:endParaRPr lang="en-AU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12</a:t>
            </a:fld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541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Sample Application: Supply Chain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Supply Chain Process as BPMN Collaboration Diagram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CB7D13-6EE5-42FF-A25A-3CE4102E6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13</a:t>
            </a:fld>
            <a:endParaRPr lang="en-US"/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237F6EFF-4B8D-43AF-9D7F-FE6C83903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306" y="1701018"/>
            <a:ext cx="5915387" cy="34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23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Sample Application: Supply Chain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Supply Chain Process as BPMN Choreography Diagram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EA764D-97E9-4E61-B9D8-DB59BA839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 descr="supply-chore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759055"/>
            <a:ext cx="7920000" cy="336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5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5DF9879-DD12-424E-9AE4-66A14B99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The Cost of Distrust: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how much more expensive is using Ethereum over public cloud – operational cost of all components that are needed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Use the execution of an instance of a business process model as sample application</a:t>
            </a: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b="1" dirty="0"/>
              <a:t>Cost Model of Blockchain Infrastructure </a:t>
            </a:r>
            <a:r>
              <a:rPr lang="en-US" sz="2000" dirty="0"/>
              <a:t>(Ethereum)</a:t>
            </a:r>
          </a:p>
          <a:p>
            <a:pPr lvl="1"/>
            <a:r>
              <a:rPr lang="en-US" dirty="0"/>
              <a:t>Turing complete language to implement business logic</a:t>
            </a:r>
          </a:p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Cost Model of Amazon Web Services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(Amazon SWF)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Dedicated to process execution </a:t>
            </a:r>
          </a:p>
          <a:p>
            <a:pPr lvl="2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Implements commonly-used workflow patterns and messaging patterns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AWS is a leading commercial cloud computing provider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>
              <a:buNone/>
            </a:pPr>
            <a:endParaRPr lang="en-AU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15</a:t>
            </a:fld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421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Sample Application using Ethereum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Interaction between internal process implementation, triggers, and process instance smart contract</a:t>
            </a:r>
          </a:p>
          <a:p>
            <a:r>
              <a:rPr lang="en-US" sz="1800" dirty="0"/>
              <a:t>Sequence Diagram of the First Two Tasks:</a:t>
            </a:r>
          </a:p>
          <a:p>
            <a:endParaRPr lang="en-US" sz="1800" dirty="0"/>
          </a:p>
          <a:p>
            <a:pPr lvl="1"/>
            <a:endParaRPr lang="en-US" sz="1400" dirty="0">
              <a:cs typeface="Consola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EB664F-E437-4428-8BDA-E3B3AB619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sequence-simpl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64" y="2502463"/>
            <a:ext cx="7043271" cy="2689468"/>
          </a:xfrm>
          <a:prstGeom prst="rect">
            <a:avLst/>
          </a:prstGeom>
        </p:spPr>
      </p:pic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C4F6F724-C0A3-46E7-AEC0-49FDD79CD693}"/>
              </a:ext>
            </a:extLst>
          </p:cNvPr>
          <p:cNvSpPr/>
          <p:nvPr/>
        </p:nvSpPr>
        <p:spPr>
          <a:xfrm>
            <a:off x="6375532" y="1754324"/>
            <a:ext cx="1808216" cy="698124"/>
          </a:xfrm>
          <a:prstGeom prst="wedgeRoundRectCallout">
            <a:avLst>
              <a:gd name="adj1" fmla="val -31816"/>
              <a:gd name="adj2" fmla="val 685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 component</a:t>
            </a:r>
          </a:p>
          <a:p>
            <a:pPr algn="ctr"/>
            <a:r>
              <a:rPr lang="de-DE" dirty="0"/>
              <a:t>(</a:t>
            </a:r>
            <a:r>
              <a:rPr lang="en-US" dirty="0"/>
              <a:t>1 per party)</a:t>
            </a:r>
          </a:p>
        </p:txBody>
      </p:sp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E14ECE0A-69FE-4EF3-9E0A-BA40E32953B9}"/>
              </a:ext>
            </a:extLst>
          </p:cNvPr>
          <p:cNvSpPr/>
          <p:nvPr/>
        </p:nvSpPr>
        <p:spPr>
          <a:xfrm>
            <a:off x="3491304" y="2190572"/>
            <a:ext cx="2102671" cy="263782"/>
          </a:xfrm>
          <a:prstGeom prst="wedgeRoundRectCallout">
            <a:avLst>
              <a:gd name="adj1" fmla="val -32731"/>
              <a:gd name="adj2" fmla="val 999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 (1 in total)</a:t>
            </a:r>
          </a:p>
        </p:txBody>
      </p:sp>
      <p:sp>
        <p:nvSpPr>
          <p:cNvPr id="10" name="Sprechblase: rechteckig mit abgerundeten Ecken 9">
            <a:extLst>
              <a:ext uri="{FF2B5EF4-FFF2-40B4-BE49-F238E27FC236}">
                <a16:creationId xmlns:a16="http://schemas.microsoft.com/office/drawing/2014/main" id="{27CECD9D-EC3A-4239-A908-E22D98753D86}"/>
              </a:ext>
            </a:extLst>
          </p:cNvPr>
          <p:cNvSpPr/>
          <p:nvPr/>
        </p:nvSpPr>
        <p:spPr>
          <a:xfrm>
            <a:off x="7791018" y="3032139"/>
            <a:ext cx="1278506" cy="857164"/>
          </a:xfrm>
          <a:prstGeom prst="wedgeRoundRectCallout">
            <a:avLst>
              <a:gd name="adj1" fmla="val -42302"/>
              <a:gd name="adj2" fmla="val -757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 applications, people, etc.</a:t>
            </a:r>
          </a:p>
          <a:p>
            <a:pPr algn="ctr"/>
            <a:r>
              <a:rPr lang="de-DE" dirty="0"/>
              <a:t>(</a:t>
            </a:r>
            <a:r>
              <a:rPr lang="en-US" dirty="0"/>
              <a:t>out of scope)</a:t>
            </a:r>
          </a:p>
        </p:txBody>
      </p:sp>
    </p:spTree>
    <p:extLst>
      <p:ext uri="{BB962C8B-B14F-4D97-AF65-F5344CB8AC3E}">
        <p14:creationId xmlns:p14="http://schemas.microsoft.com/office/powerpoint/2010/main" val="291947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43345C1-4D37-4A71-AA0D-E28B7FEF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Task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273649-C61A-4FD0-934E-A1676476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components do we have to consider for a cost comparison cloud vs. blockchain in the above context?</a:t>
            </a:r>
          </a:p>
          <a:p>
            <a:endParaRPr lang="en-US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95B9689-8002-42CD-9C18-B61D87BA0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17</a:t>
            </a:fld>
            <a:endParaRPr lang="en-US"/>
          </a:p>
        </p:txBody>
      </p:sp>
      <p:pic>
        <p:nvPicPr>
          <p:cNvPr id="7" name="Grafik 6" descr="Chat">
            <a:extLst>
              <a:ext uri="{FF2B5EF4-FFF2-40B4-BE49-F238E27FC236}">
                <a16:creationId xmlns:a16="http://schemas.microsoft.com/office/drawing/2014/main" id="{10FC51EF-6D7D-4CFA-9E9B-A633B5B9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959" y="329635"/>
            <a:ext cx="685799" cy="685799"/>
          </a:xfrm>
          <a:prstGeom prst="rect">
            <a:avLst/>
          </a:prstGeom>
        </p:spPr>
      </p:pic>
      <p:pic>
        <p:nvPicPr>
          <p:cNvPr id="8" name="Grafik 7" descr="Benutzer">
            <a:extLst>
              <a:ext uri="{FF2B5EF4-FFF2-40B4-BE49-F238E27FC236}">
                <a16:creationId xmlns:a16="http://schemas.microsoft.com/office/drawing/2014/main" id="{C1AD3D69-FEBA-481D-A990-6AB4565D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4202" y="287999"/>
            <a:ext cx="767955" cy="767955"/>
          </a:xfrm>
          <a:prstGeom prst="rect">
            <a:avLst/>
          </a:prstGeom>
        </p:spPr>
      </p:pic>
      <p:pic>
        <p:nvPicPr>
          <p:cNvPr id="9" name="Grafik 8" descr="Bleistift">
            <a:extLst>
              <a:ext uri="{FF2B5EF4-FFF2-40B4-BE49-F238E27FC236}">
                <a16:creationId xmlns:a16="http://schemas.microsoft.com/office/drawing/2014/main" id="{3CB166A1-F7AB-4F8D-A5BB-3A7DEBCBD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0744" y="496162"/>
            <a:ext cx="351628" cy="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Ethereum Transaction 1/2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types of transactions </a:t>
            </a:r>
          </a:p>
          <a:p>
            <a:pPr lvl="1"/>
            <a:r>
              <a:rPr lang="en-US" dirty="0"/>
              <a:t>Financial transfer, message call and contract creation</a:t>
            </a:r>
          </a:p>
          <a:p>
            <a:pPr lvl="1"/>
            <a:r>
              <a:rPr lang="en-US" dirty="0"/>
              <a:t>Basic elements: </a:t>
            </a:r>
            <a:r>
              <a:rPr lang="en-US" dirty="0">
                <a:latin typeface="Consolas"/>
                <a:cs typeface="Consolas"/>
              </a:rPr>
              <a:t>from</a:t>
            </a:r>
            <a:r>
              <a:rPr lang="en-US" dirty="0">
                <a:cs typeface="Consolas"/>
              </a:rPr>
              <a:t>,</a:t>
            </a:r>
            <a:r>
              <a:rPr lang="en-US" dirty="0">
                <a:latin typeface="Consolas"/>
                <a:cs typeface="Consolas"/>
              </a:rPr>
              <a:t> to</a:t>
            </a:r>
            <a:r>
              <a:rPr lang="en-US" dirty="0">
                <a:cs typeface="Consolas"/>
              </a:rPr>
              <a:t>,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gasLimit</a:t>
            </a:r>
            <a:r>
              <a:rPr lang="en-US" dirty="0">
                <a:cs typeface="Consolas"/>
              </a:rPr>
              <a:t>,</a:t>
            </a:r>
            <a:r>
              <a:rPr lang="en-US" dirty="0">
                <a:latin typeface="Consolas"/>
                <a:cs typeface="Consolas"/>
              </a:rPr>
              <a:t> value </a:t>
            </a:r>
            <a:r>
              <a:rPr lang="en-US" dirty="0">
                <a:cs typeface="Consolas"/>
              </a:rPr>
              <a:t>and</a:t>
            </a:r>
            <a:r>
              <a:rPr lang="en-US" dirty="0">
                <a:latin typeface="Consolas"/>
                <a:cs typeface="Consolas"/>
              </a:rPr>
              <a:t> data</a:t>
            </a:r>
          </a:p>
          <a:p>
            <a:pPr lvl="1"/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cs typeface="Consolas"/>
              </a:rPr>
              <a:t>Financial transfer transaction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From/to </a:t>
            </a:r>
            <a:r>
              <a:rPr lang="en-US" dirty="0">
                <a:cs typeface="Consolas"/>
              </a:rPr>
              <a:t>sender/recipient of the transaction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Value </a:t>
            </a:r>
            <a:r>
              <a:rPr lang="en-US" dirty="0">
                <a:cs typeface="Consolas"/>
              </a:rPr>
              <a:t>the amount transferred 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Data </a:t>
            </a:r>
            <a:r>
              <a:rPr lang="en-US" dirty="0">
                <a:cs typeface="Consolas"/>
              </a:rPr>
              <a:t>(optional) data in arbitrary form </a:t>
            </a:r>
          </a:p>
          <a:p>
            <a:pPr lvl="2"/>
            <a:r>
              <a:rPr lang="en-US" dirty="0">
                <a:cs typeface="Consolas"/>
              </a:rPr>
              <a:t>E.g.  JSON, XML, pictures, hash values</a:t>
            </a:r>
          </a:p>
          <a:p>
            <a:pPr lvl="2"/>
            <a:r>
              <a:rPr lang="en-US" dirty="0">
                <a:cs typeface="Consolas"/>
              </a:rPr>
              <a:t>Fee for a transaction covers the cost for storing the data permanently</a:t>
            </a:r>
          </a:p>
          <a:p>
            <a:pPr lvl="1"/>
            <a:endParaRPr lang="en-US" dirty="0">
              <a:cs typeface="Consolas"/>
            </a:endParaRPr>
          </a:p>
          <a:p>
            <a:pPr lvl="1"/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F97FDDA-6CDE-4368-9826-CA30F2F36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6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Ethereum Transaction 2/2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call transaction</a:t>
            </a:r>
          </a:p>
          <a:p>
            <a:pPr lvl="1"/>
            <a:r>
              <a:rPr lang="en-US" dirty="0"/>
              <a:t>Invoke a function of a contract</a:t>
            </a: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>
                <a:latin typeface="Consolas"/>
                <a:cs typeface="Consolas"/>
              </a:rPr>
              <a:t>From/to </a:t>
            </a:r>
            <a:r>
              <a:rPr lang="en-US" dirty="0">
                <a:cs typeface="Consolas"/>
              </a:rPr>
              <a:t>sender/recipient of the transaction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Value </a:t>
            </a:r>
            <a:r>
              <a:rPr lang="en-US" dirty="0">
                <a:cs typeface="Consolas"/>
              </a:rPr>
              <a:t>(optional)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Data </a:t>
            </a:r>
            <a:r>
              <a:rPr lang="en-US" dirty="0">
                <a:cs typeface="Consolas"/>
              </a:rPr>
              <a:t>the method to be invoked and the parameters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gasLimit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cs typeface="Consolas"/>
              </a:rPr>
              <a:t>maximum gas can be used in this transaction</a:t>
            </a:r>
          </a:p>
          <a:p>
            <a:pPr lvl="2"/>
            <a:r>
              <a:rPr lang="en-US" dirty="0">
                <a:cs typeface="Consolas"/>
              </a:rPr>
              <a:t>Gas is paid for each executed </a:t>
            </a:r>
            <a:r>
              <a:rPr lang="en-US" dirty="0" err="1">
                <a:cs typeface="Consolas"/>
              </a:rPr>
              <a:t>bytecode</a:t>
            </a:r>
            <a:r>
              <a:rPr lang="en-US" dirty="0">
                <a:cs typeface="Consolas"/>
              </a:rPr>
              <a:t> instruction</a:t>
            </a:r>
          </a:p>
          <a:p>
            <a:r>
              <a:rPr lang="en-US" dirty="0">
                <a:cs typeface="Consolas"/>
              </a:rPr>
              <a:t>Contract creation transaction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to </a:t>
            </a:r>
            <a:r>
              <a:rPr lang="en-US" dirty="0">
                <a:cs typeface="Consolas"/>
              </a:rPr>
              <a:t>NULL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Data </a:t>
            </a:r>
            <a:r>
              <a:rPr lang="en-US" dirty="0">
                <a:cs typeface="Consolas"/>
              </a:rPr>
              <a:t>the contract </a:t>
            </a:r>
            <a:r>
              <a:rPr lang="en-US" dirty="0" err="1">
                <a:cs typeface="Consolas"/>
              </a:rPr>
              <a:t>bytecode</a:t>
            </a:r>
            <a:endParaRPr lang="en-US" dirty="0">
              <a:cs typeface="Consolas"/>
            </a:endParaRPr>
          </a:p>
          <a:p>
            <a:pPr lvl="1"/>
            <a:r>
              <a:rPr lang="en-US" dirty="0">
                <a:latin typeface="Consolas"/>
                <a:cs typeface="Consolas"/>
              </a:rPr>
              <a:t>Value </a:t>
            </a:r>
            <a:r>
              <a:rPr lang="en-US" dirty="0">
                <a:cs typeface="Consolas"/>
              </a:rPr>
              <a:t>(optional)</a:t>
            </a:r>
          </a:p>
          <a:p>
            <a:endParaRPr lang="en-US" dirty="0"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3429DBF-3F69-4667-A828-6095D3CB8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7211" y="3507619"/>
            <a:ext cx="2082158" cy="4838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 of deploying business process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4097" y="1560631"/>
            <a:ext cx="2082158" cy="4838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 of executing business process</a:t>
            </a:r>
          </a:p>
        </p:txBody>
      </p:sp>
    </p:spTree>
    <p:extLst>
      <p:ext uri="{BB962C8B-B14F-4D97-AF65-F5344CB8AC3E}">
        <p14:creationId xmlns:p14="http://schemas.microsoft.com/office/powerpoint/2010/main" val="190940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AAF7-7255-46AD-8E75-AD9EEBB9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learn today?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9E97-696F-44F0-925F-D28E6B499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On-chain Data Cost</a:t>
            </a:r>
          </a:p>
          <a:p>
            <a:r>
              <a:rPr lang="en-US" dirty="0"/>
              <a:t>Smart Contract Cost</a:t>
            </a:r>
          </a:p>
          <a:p>
            <a:r>
              <a:rPr lang="en-US" dirty="0"/>
              <a:t>Cost Models</a:t>
            </a:r>
          </a:p>
          <a:p>
            <a:r>
              <a:rPr lang="en-US" dirty="0"/>
              <a:t>Using and Evaluating a Cost Model</a:t>
            </a:r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83153-FA36-4BD8-90FB-5B16373FA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19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Contract Creation Cost 1/2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cs typeface="Consolas"/>
              </a:rPr>
              <a:t>Contract creation transaction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Data </a:t>
            </a:r>
            <a:r>
              <a:rPr lang="en-US" dirty="0">
                <a:cs typeface="Consolas"/>
              </a:rPr>
              <a:t>compiled bytecode      </a:t>
            </a:r>
            <a:br>
              <a:rPr lang="en-US" dirty="0">
                <a:cs typeface="Consolas"/>
              </a:rPr>
            </a:br>
            <a:r>
              <a:rPr lang="en-US" dirty="0">
                <a:cs typeface="Consolas"/>
              </a:rPr>
              <a:t>	       	                           </a:t>
            </a:r>
            <a:br>
              <a:rPr lang="en-US" dirty="0">
                <a:cs typeface="Consolas"/>
              </a:rPr>
            </a:br>
            <a:r>
              <a:rPr lang="en-US" dirty="0">
                <a:cs typeface="Consolas"/>
              </a:rPr>
              <a:t> </a:t>
            </a:r>
            <a:r>
              <a:rPr lang="en-US" dirty="0" err="1"/>
              <a:t>C</a:t>
            </a:r>
            <a:r>
              <a:rPr lang="en-US" i="1" baseline="-25000" dirty="0" err="1"/>
              <a:t>pload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payload (in bytes) </a:t>
            </a:r>
            <a:r>
              <a:rPr lang="en-US" dirty="0"/>
              <a:t>× </a:t>
            </a:r>
            <a:r>
              <a:rPr lang="en-US" dirty="0" err="1"/>
              <a:t>C</a:t>
            </a:r>
            <a:r>
              <a:rPr lang="en-US" i="1" baseline="-25000" dirty="0" err="1"/>
              <a:t>gas</a:t>
            </a:r>
            <a:r>
              <a:rPr lang="en-US" baseline="-25000" dirty="0"/>
              <a:t>/</a:t>
            </a:r>
            <a:r>
              <a:rPr lang="en-US" i="1" baseline="-25000" dirty="0"/>
              <a:t>byte </a:t>
            </a:r>
            <a:endParaRPr lang="en-US" dirty="0">
              <a:cs typeface="Consolas"/>
            </a:endParaRPr>
          </a:p>
          <a:p>
            <a:pPr lvl="2"/>
            <a:endParaRPr lang="en-US" dirty="0">
              <a:cs typeface="Consolas"/>
            </a:endParaRPr>
          </a:p>
          <a:p>
            <a:pPr lvl="2"/>
            <a:r>
              <a:rPr lang="en-US" dirty="0">
                <a:cs typeface="Consolas"/>
              </a:rPr>
              <a:t>Permanent storage incurs cost</a:t>
            </a:r>
          </a:p>
          <a:p>
            <a:pPr marL="178308" lvl="1" indent="-178308">
              <a:spcBef>
                <a:spcPts val="780"/>
              </a:spcBef>
            </a:pPr>
            <a:r>
              <a:rPr lang="en-US" sz="2100" dirty="0">
                <a:latin typeface="Consolas"/>
                <a:cs typeface="Consolas"/>
              </a:rPr>
              <a:t>Value </a:t>
            </a:r>
            <a:r>
              <a:rPr lang="en-US" sz="2100" dirty="0">
                <a:cs typeface="Consolas"/>
              </a:rPr>
              <a:t>(optional Ether transfer)</a:t>
            </a:r>
          </a:p>
          <a:p>
            <a:pPr marL="534924" lvl="2" indent="-178308">
              <a:spcBef>
                <a:spcPts val="780"/>
              </a:spcBef>
            </a:pPr>
            <a:r>
              <a:rPr lang="en-US" sz="1800" dirty="0">
                <a:cs typeface="Consolas"/>
              </a:rPr>
              <a:t>“Endowment” upon initialization</a:t>
            </a:r>
          </a:p>
          <a:p>
            <a:pPr marL="178308" lvl="1" indent="-178308">
              <a:spcBef>
                <a:spcPts val="780"/>
              </a:spcBef>
            </a:pPr>
            <a:r>
              <a:rPr lang="en-US" sz="2100" dirty="0">
                <a:cs typeface="Consolas"/>
              </a:rPr>
              <a:t>Ethereum address is assigned to it</a:t>
            </a:r>
          </a:p>
          <a:p>
            <a:pPr marL="534924" lvl="2" indent="-178308">
              <a:spcBef>
                <a:spcPts val="780"/>
              </a:spcBef>
            </a:pPr>
            <a:r>
              <a:rPr lang="en-US" sz="1800" dirty="0">
                <a:cs typeface="Consolas"/>
              </a:rPr>
              <a:t>Calculated with a deterministic function depending only on the creator’s Ethereum account</a:t>
            </a:r>
          </a:p>
          <a:p>
            <a:pPr marL="192024" lvl="1" indent="-178308">
              <a:spcBef>
                <a:spcPts val="780"/>
              </a:spcBef>
            </a:pPr>
            <a:r>
              <a:rPr lang="en-US" sz="2100" dirty="0">
                <a:cs typeface="Consolas"/>
              </a:rPr>
              <a:t>Cost for contract creation:</a:t>
            </a:r>
          </a:p>
          <a:p>
            <a:pPr marL="0" indent="0" algn="ctr">
              <a:buNone/>
            </a:pPr>
            <a:r>
              <a:rPr lang="en-US" dirty="0" err="1"/>
              <a:t>C</a:t>
            </a:r>
            <a:r>
              <a:rPr lang="en-US" i="1" baseline="-25000" dirty="0" err="1"/>
              <a:t>create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dirty="0" err="1"/>
              <a:t>C</a:t>
            </a:r>
            <a:r>
              <a:rPr lang="en-US" i="1" baseline="-25000" dirty="0" err="1"/>
              <a:t>tx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dirty="0" err="1"/>
              <a:t>C</a:t>
            </a:r>
            <a:r>
              <a:rPr lang="en-US" i="1" baseline="-25000" dirty="0" err="1"/>
              <a:t>addr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dirty="0" err="1"/>
              <a:t>C</a:t>
            </a:r>
            <a:r>
              <a:rPr lang="en-US" i="1" baseline="-25000" dirty="0" err="1"/>
              <a:t>pload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dirty="0" err="1"/>
              <a:t>C</a:t>
            </a:r>
            <a:r>
              <a:rPr lang="en-US" i="1" baseline="-25000" dirty="0" err="1"/>
              <a:t>fndef</a:t>
            </a:r>
            <a:endParaRPr lang="en-US" i="1" baseline="-25000" dirty="0"/>
          </a:p>
          <a:p>
            <a:pPr lvl="3"/>
            <a:endParaRPr lang="en-US" dirty="0"/>
          </a:p>
          <a:p>
            <a:r>
              <a:rPr lang="en-US" dirty="0" err="1"/>
              <a:t>C</a:t>
            </a:r>
            <a:r>
              <a:rPr lang="en-US" i="1" baseline="-25000" dirty="0" err="1"/>
              <a:t>tx</a:t>
            </a:r>
            <a:r>
              <a:rPr lang="en-US" i="1" dirty="0"/>
              <a:t>: </a:t>
            </a:r>
            <a:r>
              <a:rPr lang="en-US" dirty="0"/>
              <a:t>21,000 gas base cost for transaction itself</a:t>
            </a:r>
          </a:p>
          <a:p>
            <a:r>
              <a:rPr lang="en-US" dirty="0" err="1"/>
              <a:t>C</a:t>
            </a:r>
            <a:r>
              <a:rPr lang="en-US" i="1" baseline="-25000" dirty="0" err="1"/>
              <a:t>addr</a:t>
            </a:r>
            <a:r>
              <a:rPr lang="en-US" i="1" dirty="0"/>
              <a:t>: </a:t>
            </a:r>
            <a:r>
              <a:rPr lang="en-US" dirty="0"/>
              <a:t>32,000 gas for allocating address</a:t>
            </a:r>
          </a:p>
          <a:p>
            <a:r>
              <a:rPr lang="en-US" dirty="0" err="1"/>
              <a:t>C</a:t>
            </a:r>
            <a:r>
              <a:rPr lang="en-US" i="1" baseline="-25000" dirty="0" err="1"/>
              <a:t>fndef</a:t>
            </a:r>
            <a:r>
              <a:rPr lang="en-US" i="1" baseline="-25000" dirty="0"/>
              <a:t> </a:t>
            </a:r>
            <a:r>
              <a:rPr lang="en-US" i="1" dirty="0"/>
              <a:t>: </a:t>
            </a:r>
            <a:r>
              <a:rPr lang="en-US" dirty="0"/>
              <a:t>consumed by the opcodes in the function definition</a:t>
            </a:r>
            <a:endParaRPr lang="en-US" dirty="0">
              <a:cs typeface="Consola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F1D398-5293-4699-B7EA-4D0EEB4DB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02417" y="1350127"/>
            <a:ext cx="3565584" cy="13889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/>
              <a:t>Cost of payload for contract bytecode is 200 gas per byte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Cost of payload for data in a financial transaction/message call is 68 gas per non-zero byte and 4 per zero byte</a:t>
            </a:r>
          </a:p>
        </p:txBody>
      </p:sp>
    </p:spTree>
    <p:extLst>
      <p:ext uri="{BB962C8B-B14F-4D97-AF65-F5344CB8AC3E}">
        <p14:creationId xmlns:p14="http://schemas.microsoft.com/office/powerpoint/2010/main" val="2481035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Contract Creation Cost 2/2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nsolas"/>
              </a:rPr>
              <a:t>Contract can be created by another contract</a:t>
            </a:r>
          </a:p>
          <a:p>
            <a:pPr lvl="1"/>
            <a:r>
              <a:rPr lang="en-US" dirty="0">
                <a:cs typeface="Consolas"/>
              </a:rPr>
              <a:t>Cheaper Without </a:t>
            </a:r>
            <a:r>
              <a:rPr lang="en-US" dirty="0" err="1"/>
              <a:t>C</a:t>
            </a:r>
            <a:r>
              <a:rPr lang="en-US" i="1" baseline="-25000" dirty="0" err="1"/>
              <a:t>tx</a:t>
            </a:r>
            <a:endParaRPr lang="en-US" i="1" baseline="-25000" dirty="0"/>
          </a:p>
          <a:p>
            <a:pPr marL="0" lvl="1" indent="0" algn="ctr">
              <a:buNone/>
            </a:pPr>
            <a:r>
              <a:rPr lang="en-US" sz="1900" dirty="0" err="1"/>
              <a:t>C</a:t>
            </a:r>
            <a:r>
              <a:rPr lang="en-US" sz="1900" i="1" baseline="-25000" dirty="0" err="1"/>
              <a:t>create</a:t>
            </a:r>
            <a:r>
              <a:rPr lang="en-US" sz="1900" i="1" dirty="0"/>
              <a:t>’ </a:t>
            </a:r>
            <a:r>
              <a:rPr lang="en-US" sz="1900" dirty="0"/>
              <a:t>= </a:t>
            </a:r>
            <a:r>
              <a:rPr lang="en-US" sz="1900" dirty="0" err="1"/>
              <a:t>C</a:t>
            </a:r>
            <a:r>
              <a:rPr lang="en-US" sz="1900" i="1" baseline="-25000" dirty="0" err="1"/>
              <a:t>addr</a:t>
            </a:r>
            <a:r>
              <a:rPr lang="en-US" sz="1900" i="1" dirty="0"/>
              <a:t> </a:t>
            </a:r>
            <a:r>
              <a:rPr lang="en-US" sz="1900" dirty="0"/>
              <a:t>+ </a:t>
            </a:r>
            <a:r>
              <a:rPr lang="en-US" sz="1900" dirty="0" err="1"/>
              <a:t>C</a:t>
            </a:r>
            <a:r>
              <a:rPr lang="en-US" sz="1900" i="1" baseline="-25000" dirty="0" err="1"/>
              <a:t>pload</a:t>
            </a:r>
            <a:r>
              <a:rPr lang="en-US" sz="1900" i="1" dirty="0"/>
              <a:t> </a:t>
            </a:r>
            <a:r>
              <a:rPr lang="en-US" sz="1900" dirty="0"/>
              <a:t>+ </a:t>
            </a:r>
            <a:r>
              <a:rPr lang="en-US" sz="1900" dirty="0" err="1"/>
              <a:t>C</a:t>
            </a:r>
            <a:r>
              <a:rPr lang="en-US" sz="1900" i="1" baseline="-25000" dirty="0" err="1"/>
              <a:t>fndef</a:t>
            </a:r>
            <a:endParaRPr lang="en-US" sz="1900" i="1" baseline="-25000" dirty="0"/>
          </a:p>
          <a:p>
            <a:pPr marL="0" lvl="1" indent="0" algn="ctr">
              <a:buNone/>
            </a:pPr>
            <a:endParaRPr lang="en-US" i="1" baseline="-25000" dirty="0"/>
          </a:p>
          <a:p>
            <a:pPr lvl="1"/>
            <a:endParaRPr lang="en-US" dirty="0">
              <a:cs typeface="Consola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DB61F3-3061-4F51-9BF3-680887047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05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Contract Execution Cost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nsolas"/>
              </a:rPr>
              <a:t>Function call cost</a:t>
            </a:r>
          </a:p>
          <a:p>
            <a:pPr marL="0" lvl="1" indent="0" algn="ctr">
              <a:buNone/>
            </a:pPr>
            <a:r>
              <a:rPr lang="en-US" sz="1900" dirty="0" err="1"/>
              <a:t>C</a:t>
            </a:r>
            <a:r>
              <a:rPr lang="en-US" sz="1900" i="1" baseline="-25000" dirty="0" err="1"/>
              <a:t>execute</a:t>
            </a:r>
            <a:r>
              <a:rPr lang="en-US" sz="1900" i="1" dirty="0"/>
              <a:t> </a:t>
            </a:r>
            <a:r>
              <a:rPr lang="en-US" sz="1900" dirty="0"/>
              <a:t>= </a:t>
            </a:r>
            <a:r>
              <a:rPr lang="en-US" sz="1900" dirty="0" err="1"/>
              <a:t>C</a:t>
            </a:r>
            <a:r>
              <a:rPr lang="en-US" sz="1900" i="1" baseline="-25000" dirty="0" err="1"/>
              <a:t>tx</a:t>
            </a:r>
            <a:r>
              <a:rPr lang="en-US" sz="1900" i="1" dirty="0"/>
              <a:t> </a:t>
            </a:r>
            <a:r>
              <a:rPr lang="en-US" sz="1900" dirty="0"/>
              <a:t>+ </a:t>
            </a:r>
            <a:r>
              <a:rPr lang="en-US" sz="1900" dirty="0" err="1"/>
              <a:t>C</a:t>
            </a:r>
            <a:r>
              <a:rPr lang="en-US" sz="1900" i="1" baseline="-25000" dirty="0" err="1"/>
              <a:t>pload</a:t>
            </a:r>
            <a:r>
              <a:rPr lang="en-US" sz="1900" i="1" dirty="0"/>
              <a:t> </a:t>
            </a:r>
            <a:r>
              <a:rPr lang="en-US" sz="1900" dirty="0"/>
              <a:t>+ </a:t>
            </a:r>
            <a:r>
              <a:rPr lang="en-US" sz="1900" dirty="0" err="1"/>
              <a:t>C</a:t>
            </a:r>
            <a:r>
              <a:rPr lang="en-US" sz="1900" i="1" baseline="-25000" dirty="0" err="1"/>
              <a:t>fnexe</a:t>
            </a:r>
            <a:endParaRPr lang="en-US" sz="1900" i="1" baseline="-25000" dirty="0"/>
          </a:p>
          <a:p>
            <a:pPr marL="0" lvl="1" indent="0" algn="ctr">
              <a:buNone/>
            </a:pPr>
            <a:endParaRPr lang="en-US" sz="1900" i="1" baseline="-25000" dirty="0"/>
          </a:p>
          <a:p>
            <a:r>
              <a:rPr lang="en-US" dirty="0" err="1"/>
              <a:t>C</a:t>
            </a:r>
            <a:r>
              <a:rPr lang="en-US" i="1" baseline="-25000" dirty="0" err="1"/>
              <a:t>tx</a:t>
            </a:r>
            <a:r>
              <a:rPr lang="en-US" i="1" dirty="0"/>
              <a:t>: </a:t>
            </a:r>
            <a:r>
              <a:rPr lang="en-US" dirty="0"/>
              <a:t>21,000 base gas for transaction itself</a:t>
            </a:r>
          </a:p>
          <a:p>
            <a:r>
              <a:rPr lang="en-US" dirty="0" err="1"/>
              <a:t>C</a:t>
            </a:r>
            <a:r>
              <a:rPr lang="en-US" i="1" baseline="-25000" dirty="0" err="1"/>
              <a:t>pload</a:t>
            </a:r>
            <a:r>
              <a:rPr lang="en-US" i="1" dirty="0"/>
              <a:t>: </a:t>
            </a:r>
            <a:r>
              <a:rPr lang="en-US" dirty="0"/>
              <a:t>cost of data payload</a:t>
            </a:r>
          </a:p>
          <a:p>
            <a:r>
              <a:rPr lang="en-US" dirty="0" err="1"/>
              <a:t>C</a:t>
            </a:r>
            <a:r>
              <a:rPr lang="en-US" i="1" baseline="-25000" dirty="0" err="1"/>
              <a:t>fnexe</a:t>
            </a:r>
            <a:r>
              <a:rPr lang="en-US" i="1" baseline="-25000" dirty="0"/>
              <a:t> </a:t>
            </a:r>
            <a:r>
              <a:rPr lang="en-US" i="1" dirty="0"/>
              <a:t>: </a:t>
            </a:r>
            <a:r>
              <a:rPr lang="en-US" dirty="0"/>
              <a:t>consumed by the opcodes executed during the function invocation</a:t>
            </a:r>
            <a:endParaRPr lang="en-US" dirty="0">
              <a:cs typeface="Consolas"/>
            </a:endParaRPr>
          </a:p>
          <a:p>
            <a:pPr marL="313182" indent="-342900"/>
            <a:endParaRPr lang="en-US" sz="2200" i="1" baseline="-25000" dirty="0"/>
          </a:p>
          <a:p>
            <a:pPr marL="0" lvl="1" indent="0">
              <a:buNone/>
            </a:pPr>
            <a:endParaRPr lang="en-US" i="1" baseline="-25000" dirty="0"/>
          </a:p>
          <a:p>
            <a:pPr lvl="1"/>
            <a:endParaRPr lang="en-US" dirty="0">
              <a:cs typeface="Consola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1683A98-9542-4F6C-B3DA-81ADE9D28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04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Gas Cost </a:t>
            </a:r>
            <a:r>
              <a:rPr lang="en-US" altLang="zh-CN" dirty="0">
                <a:sym typeface="Wingdings"/>
              </a:rPr>
              <a:t> Ether  Another Currency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en-US" sz="1900" dirty="0"/>
              <a:t>C</a:t>
            </a:r>
            <a:r>
              <a:rPr lang="en-US" sz="1900" i="1" baseline="-25000" dirty="0"/>
              <a:t>$</a:t>
            </a:r>
            <a:r>
              <a:rPr lang="en-US" sz="1900" i="1" dirty="0"/>
              <a:t> </a:t>
            </a:r>
            <a:r>
              <a:rPr lang="en-US" sz="1900" dirty="0"/>
              <a:t>= </a:t>
            </a:r>
            <a:r>
              <a:rPr lang="en-US" sz="1900" dirty="0" err="1"/>
              <a:t>C</a:t>
            </a:r>
            <a:r>
              <a:rPr lang="en-US" sz="1900" i="1" baseline="-25000" dirty="0" err="1"/>
              <a:t>Gas</a:t>
            </a:r>
            <a:r>
              <a:rPr lang="en-US" sz="1900" i="1" baseline="-25000" dirty="0"/>
              <a:t> </a:t>
            </a:r>
            <a:r>
              <a:rPr lang="en-US" sz="1900" i="1" dirty="0"/>
              <a:t> </a:t>
            </a:r>
            <a:r>
              <a:rPr lang="en-US" sz="2000" dirty="0"/>
              <a:t>×</a:t>
            </a:r>
            <a:r>
              <a:rPr lang="en-US" sz="1900" dirty="0"/>
              <a:t> </a:t>
            </a:r>
            <a:r>
              <a:rPr lang="en-US" sz="1900" dirty="0" err="1"/>
              <a:t>gasPrice</a:t>
            </a:r>
            <a:r>
              <a:rPr lang="en-US" sz="1900" i="1" dirty="0"/>
              <a:t> </a:t>
            </a:r>
            <a:r>
              <a:rPr lang="en-US" sz="2000" dirty="0"/>
              <a:t>×</a:t>
            </a:r>
            <a:r>
              <a:rPr lang="en-US" sz="1900" dirty="0"/>
              <a:t> 10</a:t>
            </a:r>
            <a:r>
              <a:rPr lang="en-US" sz="1900" baseline="30000" dirty="0"/>
              <a:t>-18</a:t>
            </a:r>
            <a:r>
              <a:rPr lang="en-US" sz="1900" i="1" baseline="30000" dirty="0"/>
              <a:t> </a:t>
            </a:r>
            <a:r>
              <a:rPr lang="en-US" sz="2000" dirty="0"/>
              <a:t>× </a:t>
            </a:r>
            <a:r>
              <a:rPr lang="en-US" sz="1900" dirty="0"/>
              <a:t> EXC</a:t>
            </a:r>
            <a:r>
              <a:rPr lang="en-US" sz="1900" i="1" baseline="-25000" dirty="0"/>
              <a:t>ETH2CUR</a:t>
            </a:r>
          </a:p>
          <a:p>
            <a:pPr marL="0" lvl="1" indent="0" algn="ctr">
              <a:buNone/>
            </a:pPr>
            <a:endParaRPr lang="en-US" sz="1900" i="1" baseline="-25000" dirty="0"/>
          </a:p>
          <a:p>
            <a:r>
              <a:rPr lang="en-US" dirty="0"/>
              <a:t>C</a:t>
            </a:r>
            <a:r>
              <a:rPr lang="en-US" i="1" baseline="-25000" dirty="0"/>
              <a:t>$</a:t>
            </a:r>
            <a:r>
              <a:rPr lang="en-US" i="1" dirty="0"/>
              <a:t> : </a:t>
            </a:r>
            <a:r>
              <a:rPr lang="en-US" dirty="0"/>
              <a:t>cost in $</a:t>
            </a:r>
          </a:p>
          <a:p>
            <a:r>
              <a:rPr lang="en-US" dirty="0" err="1"/>
              <a:t>C</a:t>
            </a:r>
            <a:r>
              <a:rPr lang="en-US" i="1" baseline="-25000" dirty="0" err="1"/>
              <a:t>Gas</a:t>
            </a:r>
            <a:r>
              <a:rPr lang="en-US" i="1" dirty="0"/>
              <a:t> : </a:t>
            </a:r>
            <a:r>
              <a:rPr lang="en-US" dirty="0"/>
              <a:t>cost in gas</a:t>
            </a:r>
          </a:p>
          <a:p>
            <a:r>
              <a:rPr lang="en-US" dirty="0"/>
              <a:t>Gas price in </a:t>
            </a:r>
            <a:r>
              <a:rPr lang="en-US" i="1" dirty="0" err="1"/>
              <a:t>wei</a:t>
            </a:r>
            <a:r>
              <a:rPr lang="en-US" i="1" dirty="0"/>
              <a:t> </a:t>
            </a:r>
            <a:r>
              <a:rPr lang="en-US" dirty="0"/>
              <a:t>(10</a:t>
            </a:r>
            <a:r>
              <a:rPr lang="en-US" baseline="30000" dirty="0"/>
              <a:t>-18</a:t>
            </a:r>
            <a:r>
              <a:rPr lang="en-US" i="1" baseline="30000" dirty="0"/>
              <a:t> </a:t>
            </a:r>
            <a:r>
              <a:rPr lang="en-US" i="1" dirty="0"/>
              <a:t>Ether</a:t>
            </a:r>
            <a:r>
              <a:rPr lang="en-US" dirty="0"/>
              <a:t>)</a:t>
            </a:r>
          </a:p>
          <a:p>
            <a:r>
              <a:rPr lang="en-US" sz="1900" dirty="0"/>
              <a:t>EXC</a:t>
            </a:r>
            <a:r>
              <a:rPr lang="en-US" sz="1900" i="1" baseline="-25000" dirty="0"/>
              <a:t>ETH2CUR : </a:t>
            </a:r>
            <a:r>
              <a:rPr lang="en-US" sz="1900" dirty="0"/>
              <a:t>Exchange Exchange</a:t>
            </a:r>
          </a:p>
          <a:p>
            <a:pPr lvl="1"/>
            <a:r>
              <a:rPr lang="de-DE" dirty="0"/>
              <a:t>See e.g.</a:t>
            </a:r>
            <a:br>
              <a:rPr lang="en-US" dirty="0"/>
            </a:br>
            <a:r>
              <a:rPr lang="en-US" dirty="0">
                <a:hlinkClick r:id="rId3"/>
              </a:rPr>
              <a:t>https://coinmarketcap.com/currencies/ethereum/</a:t>
            </a:r>
            <a:br>
              <a:rPr lang="en-US" dirty="0"/>
            </a:br>
            <a:r>
              <a:rPr lang="en-US" dirty="0">
                <a:hlinkClick r:id="rId4"/>
              </a:rPr>
              <a:t>https://fx-rate.net/ETH/USD/</a:t>
            </a:r>
            <a:endParaRPr lang="en-US" dirty="0"/>
          </a:p>
          <a:p>
            <a:pPr marL="0" indent="0">
              <a:buNone/>
            </a:pPr>
            <a:endParaRPr lang="en-US" sz="1900" dirty="0"/>
          </a:p>
          <a:p>
            <a:pPr marL="313182" indent="-342900"/>
            <a:endParaRPr lang="en-US" sz="2200" i="1" baseline="-25000" dirty="0"/>
          </a:p>
          <a:p>
            <a:pPr marL="0" lvl="1" indent="0">
              <a:buNone/>
            </a:pPr>
            <a:endParaRPr lang="en-US" i="1" baseline="-25000" dirty="0"/>
          </a:p>
          <a:p>
            <a:pPr lvl="1"/>
            <a:endParaRPr lang="en-US" dirty="0">
              <a:cs typeface="Consola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1230F3-55CE-4DBB-91C1-49BE9998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78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Cost of Interaction Component 1/2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8000" y="1750186"/>
            <a:ext cx="7920000" cy="33917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Assuming the interface component is running on AWS </a:t>
            </a:r>
          </a:p>
          <a:p>
            <a:pPr lvl="4"/>
            <a:endParaRPr lang="en-US" dirty="0"/>
          </a:p>
          <a:p>
            <a:pPr marL="0" indent="0" algn="ctr">
              <a:buNone/>
            </a:pPr>
            <a:r>
              <a:rPr lang="en-US" dirty="0" err="1"/>
              <a:t>C</a:t>
            </a:r>
            <a:r>
              <a:rPr lang="en-US" i="1" baseline="-25000" dirty="0" err="1"/>
              <a:t>comp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EC2</a:t>
            </a:r>
            <a:r>
              <a:rPr lang="en-US" i="1" baseline="-25000" dirty="0"/>
              <a:t>price</a:t>
            </a:r>
            <a:r>
              <a:rPr lang="en-US" dirty="0"/>
              <a:t>(</a:t>
            </a:r>
            <a:r>
              <a:rPr lang="en-US" i="1" dirty="0"/>
              <a:t>ec2</a:t>
            </a:r>
            <a:r>
              <a:rPr lang="en-US" i="1" baseline="-25000" dirty="0"/>
              <a:t>t</a:t>
            </a:r>
            <a:r>
              <a:rPr lang="en-US" dirty="0"/>
              <a:t>) × </a:t>
            </a:r>
            <a:r>
              <a:rPr lang="en-US" i="1" dirty="0"/>
              <a:t>time </a:t>
            </a:r>
            <a:endParaRPr lang="en-US" dirty="0"/>
          </a:p>
          <a:p>
            <a:pPr marL="0" lvl="1" indent="0" algn="ctr">
              <a:buNone/>
            </a:pPr>
            <a:endParaRPr lang="en-US" sz="1900" i="1" baseline="-25000" dirty="0"/>
          </a:p>
          <a:p>
            <a:r>
              <a:rPr lang="en-US" dirty="0"/>
              <a:t>EC2</a:t>
            </a:r>
            <a:r>
              <a:rPr lang="en-US" i="1" baseline="-25000" dirty="0"/>
              <a:t>t</a:t>
            </a:r>
            <a:r>
              <a:rPr lang="en-US" i="1" dirty="0"/>
              <a:t> : </a:t>
            </a:r>
            <a:r>
              <a:rPr lang="en-US" dirty="0"/>
              <a:t>the set of all available VM types in AWS;  </a:t>
            </a:r>
            <a:r>
              <a:rPr lang="is-IS" i="1" dirty="0"/>
              <a:t>ec2</a:t>
            </a:r>
            <a:r>
              <a:rPr lang="is-IS" i="1" baseline="-25000" dirty="0"/>
              <a:t>t</a:t>
            </a:r>
            <a:r>
              <a:rPr lang="is-IS" i="1" dirty="0"/>
              <a:t> </a:t>
            </a:r>
            <a:r>
              <a:rPr lang="is-IS" dirty="0"/>
              <a:t>∈ </a:t>
            </a:r>
            <a:r>
              <a:rPr lang="is-IS" i="1" dirty="0"/>
              <a:t>EC2</a:t>
            </a:r>
            <a:r>
              <a:rPr lang="is-IS" i="1" baseline="-25000" dirty="0"/>
              <a:t>t</a:t>
            </a:r>
            <a:r>
              <a:rPr lang="is-IS" i="1" dirty="0"/>
              <a:t> </a:t>
            </a:r>
            <a:r>
              <a:rPr lang="is-IS" dirty="0"/>
              <a:t>is the chosen type</a:t>
            </a:r>
            <a:endParaRPr lang="en-US" baseline="-25000" dirty="0"/>
          </a:p>
          <a:p>
            <a:r>
              <a:rPr lang="en-US" dirty="0"/>
              <a:t>Capacity of VM </a:t>
            </a:r>
          </a:p>
          <a:p>
            <a:pPr lvl="1"/>
            <a:r>
              <a:rPr lang="is-IS" dirty="0"/>
              <a:t>TP</a:t>
            </a:r>
            <a:r>
              <a:rPr lang="is-IS" i="1" baseline="-25000" dirty="0"/>
              <a:t>bc</a:t>
            </a:r>
            <a:r>
              <a:rPr lang="is-IS" i="1" dirty="0"/>
              <a:t> </a:t>
            </a:r>
            <a:r>
              <a:rPr lang="is-IS" dirty="0"/>
              <a:t>: </a:t>
            </a:r>
            <a:r>
              <a:rPr lang="is-IS" i="1" dirty="0"/>
              <a:t>EC2</a:t>
            </a:r>
            <a:r>
              <a:rPr lang="is-IS" i="1" baseline="-25000" dirty="0"/>
              <a:t>t</a:t>
            </a:r>
            <a:r>
              <a:rPr lang="is-IS" i="1" dirty="0"/>
              <a:t> </a:t>
            </a:r>
            <a:r>
              <a:rPr lang="is-IS" dirty="0"/>
              <a:t>→ R </a:t>
            </a:r>
          </a:p>
          <a:p>
            <a:r>
              <a:rPr lang="en-US" dirty="0"/>
              <a:t>D</a:t>
            </a:r>
            <a:r>
              <a:rPr lang="is-IS" dirty="0"/>
              <a:t>etermine VM type needed based on workload </a:t>
            </a:r>
            <a:r>
              <a:rPr lang="is-IS" i="1" dirty="0"/>
              <a:t>WL</a:t>
            </a:r>
            <a:r>
              <a:rPr lang="is-IS" i="1" baseline="-25000" dirty="0"/>
              <a:t>bc</a:t>
            </a:r>
            <a:endParaRPr lang="is-IS" dirty="0"/>
          </a:p>
          <a:p>
            <a:pPr lvl="1"/>
            <a:r>
              <a:rPr lang="is-IS" i="1" dirty="0"/>
              <a:t>f</a:t>
            </a:r>
            <a:r>
              <a:rPr lang="is-IS" i="1" baseline="-25000" dirty="0"/>
              <a:t>bc</a:t>
            </a:r>
            <a:r>
              <a:rPr lang="is-IS" i="1" dirty="0"/>
              <a:t> </a:t>
            </a:r>
            <a:r>
              <a:rPr lang="is-IS" dirty="0"/>
              <a:t>: (TP</a:t>
            </a:r>
            <a:r>
              <a:rPr lang="is-IS" i="1" baseline="-25000" dirty="0"/>
              <a:t>bc </a:t>
            </a:r>
            <a:r>
              <a:rPr lang="is-IS" dirty="0"/>
              <a:t>, </a:t>
            </a:r>
            <a:r>
              <a:rPr lang="is-IS" i="1" dirty="0"/>
              <a:t>WL</a:t>
            </a:r>
            <a:r>
              <a:rPr lang="is-IS" i="1" baseline="-25000" dirty="0"/>
              <a:t>bc</a:t>
            </a:r>
            <a:r>
              <a:rPr lang="is-IS" dirty="0"/>
              <a:t>) → </a:t>
            </a:r>
            <a:r>
              <a:rPr lang="is-IS" i="1" dirty="0"/>
              <a:t>EC</a:t>
            </a:r>
            <a:r>
              <a:rPr lang="is-IS" dirty="0"/>
              <a:t>2</a:t>
            </a:r>
            <a:r>
              <a:rPr lang="is-IS" i="1" baseline="-25000" dirty="0"/>
              <a:t>t</a:t>
            </a:r>
            <a:r>
              <a:rPr lang="is-IS" i="1" dirty="0"/>
              <a:t> </a:t>
            </a:r>
          </a:p>
          <a:p>
            <a:r>
              <a:rPr lang="en-US" dirty="0"/>
              <a:t>C</a:t>
            </a:r>
            <a:r>
              <a:rPr lang="is-IS" dirty="0"/>
              <a:t>ost of running a VM of this type per billing time unit (BTU)</a:t>
            </a:r>
          </a:p>
          <a:p>
            <a:pPr lvl="1"/>
            <a:r>
              <a:rPr lang="en-US" i="1" dirty="0"/>
              <a:t>EC2</a:t>
            </a:r>
            <a:r>
              <a:rPr lang="en-US" i="1" baseline="-25000" dirty="0"/>
              <a:t>price</a:t>
            </a:r>
            <a:r>
              <a:rPr lang="en-US" i="1" dirty="0"/>
              <a:t> </a:t>
            </a:r>
            <a:r>
              <a:rPr lang="en-US" dirty="0"/>
              <a:t>: </a:t>
            </a:r>
            <a:r>
              <a:rPr lang="en-US" i="1" dirty="0"/>
              <a:t>EC2</a:t>
            </a:r>
            <a:r>
              <a:rPr lang="en-US" i="1" baseline="-25000" dirty="0"/>
              <a:t>t</a:t>
            </a:r>
            <a:r>
              <a:rPr lang="en-US" i="1" dirty="0"/>
              <a:t> </a:t>
            </a:r>
            <a:r>
              <a:rPr lang="en-US" dirty="0"/>
              <a:t>→ R </a:t>
            </a:r>
          </a:p>
          <a:p>
            <a:endParaRPr lang="is-IS" dirty="0"/>
          </a:p>
          <a:p>
            <a:endParaRPr lang="is-IS" dirty="0"/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313182" indent="-342900"/>
            <a:endParaRPr lang="en-US" sz="2200" i="1" baseline="-25000" dirty="0"/>
          </a:p>
          <a:p>
            <a:pPr marL="0" lvl="1" indent="0">
              <a:buNone/>
            </a:pPr>
            <a:endParaRPr lang="en-US" i="1" baseline="-25000" dirty="0"/>
          </a:p>
          <a:p>
            <a:pPr lvl="1"/>
            <a:endParaRPr lang="en-US" dirty="0">
              <a:cs typeface="Consolas"/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BC5F794-BCF9-4B77-8064-6620E3ED4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24</a:t>
            </a:fld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479B8FC-4F1B-4734-A363-C3C381A0B7B5}"/>
              </a:ext>
            </a:extLst>
          </p:cNvPr>
          <p:cNvSpPr/>
          <p:nvPr/>
        </p:nvSpPr>
        <p:spPr>
          <a:xfrm>
            <a:off x="5382509" y="1222429"/>
            <a:ext cx="1719292" cy="3974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 system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EADE0E-0E26-4DE8-AD05-19F26C7C8C72}"/>
              </a:ext>
            </a:extLst>
          </p:cNvPr>
          <p:cNvSpPr/>
          <p:nvPr/>
        </p:nvSpPr>
        <p:spPr>
          <a:xfrm>
            <a:off x="929969" y="1227959"/>
            <a:ext cx="1719292" cy="3974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Blockchain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1D1D683-85EE-42A0-8409-7260E25AE90C}"/>
              </a:ext>
            </a:extLst>
          </p:cNvPr>
          <p:cNvSpPr/>
          <p:nvPr/>
        </p:nvSpPr>
        <p:spPr>
          <a:xfrm>
            <a:off x="3176282" y="1227959"/>
            <a:ext cx="1719292" cy="3974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 component</a:t>
            </a:r>
          </a:p>
        </p:txBody>
      </p:sp>
      <p:sp>
        <p:nvSpPr>
          <p:cNvPr id="15" name="Left-Right Arrow 3">
            <a:extLst>
              <a:ext uri="{FF2B5EF4-FFF2-40B4-BE49-F238E27FC236}">
                <a16:creationId xmlns:a16="http://schemas.microsoft.com/office/drawing/2014/main" id="{E94E8F24-360C-4338-B0AA-6DC04E995716}"/>
              </a:ext>
            </a:extLst>
          </p:cNvPr>
          <p:cNvSpPr/>
          <p:nvPr/>
        </p:nvSpPr>
        <p:spPr>
          <a:xfrm>
            <a:off x="4959165" y="1317463"/>
            <a:ext cx="354226" cy="23326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9">
            <a:extLst>
              <a:ext uri="{FF2B5EF4-FFF2-40B4-BE49-F238E27FC236}">
                <a16:creationId xmlns:a16="http://schemas.microsoft.com/office/drawing/2014/main" id="{68FD3685-7D7D-4DD6-B469-0694F8C71D52}"/>
              </a:ext>
            </a:extLst>
          </p:cNvPr>
          <p:cNvSpPr/>
          <p:nvPr/>
        </p:nvSpPr>
        <p:spPr>
          <a:xfrm>
            <a:off x="2761485" y="1314361"/>
            <a:ext cx="354226" cy="23326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41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Cost of Interaction Component 2/2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8000" y="1704677"/>
            <a:ext cx="7920000" cy="3474481"/>
          </a:xfrm>
        </p:spPr>
        <p:txBody>
          <a:bodyPr>
            <a:normAutofit/>
          </a:bodyPr>
          <a:lstStyle/>
          <a:p>
            <a:r>
              <a:rPr lang="en-US" sz="2200" dirty="0"/>
              <a:t>Interface component operates a full node</a:t>
            </a:r>
          </a:p>
          <a:p>
            <a:pPr lvl="1"/>
            <a:r>
              <a:rPr lang="en-US" dirty="0"/>
              <a:t>Synchronize the blockchain if the VM is not constantly online</a:t>
            </a:r>
          </a:p>
          <a:p>
            <a:pPr lvl="1"/>
            <a:r>
              <a:rPr lang="en-US" dirty="0"/>
              <a:t>Required duration includes the time of synchronization</a:t>
            </a:r>
          </a:p>
          <a:p>
            <a:r>
              <a:rPr lang="en-US" dirty="0"/>
              <a:t>Ethereum clients allows fast synchronization (“fast” flag)</a:t>
            </a:r>
          </a:p>
          <a:p>
            <a:pPr lvl="1"/>
            <a:r>
              <a:rPr lang="en-US" dirty="0"/>
              <a:t>Downloading transaction receipts instead of the full set of known blocks</a:t>
            </a:r>
          </a:p>
          <a:p>
            <a:pPr lvl="2"/>
            <a:r>
              <a:rPr lang="en-US" dirty="0"/>
              <a:t>Shows that the transactions happened but </a:t>
            </a:r>
          </a:p>
          <a:p>
            <a:pPr lvl="2"/>
            <a:r>
              <a:rPr lang="en-US" dirty="0"/>
              <a:t>Does NOT show the results of the smart contract function execution</a:t>
            </a:r>
          </a:p>
          <a:p>
            <a:pPr lvl="2"/>
            <a:r>
              <a:rPr lang="en-US" dirty="0"/>
              <a:t>Less evidence for integrity</a:t>
            </a:r>
          </a:p>
          <a:p>
            <a:pPr lvl="2"/>
            <a:r>
              <a:rPr lang="en-US" dirty="0"/>
              <a:t>Can only be done when downloading the blockchain from scratch</a:t>
            </a:r>
          </a:p>
          <a:p>
            <a:pPr lvl="3"/>
            <a:r>
              <a:rPr lang="en-US" dirty="0"/>
              <a:t>Takes on the order of hours to days for public Ethereum blockchain</a:t>
            </a:r>
          </a:p>
          <a:p>
            <a:pPr lvl="1"/>
            <a:endParaRPr lang="en-US" dirty="0"/>
          </a:p>
          <a:p>
            <a:endParaRPr lang="is-IS" dirty="0"/>
          </a:p>
          <a:p>
            <a:endParaRPr lang="is-IS" dirty="0"/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313182" indent="-342900"/>
            <a:endParaRPr lang="en-US" sz="2200" i="1" baseline="-25000" dirty="0"/>
          </a:p>
          <a:p>
            <a:pPr marL="0" lvl="1" indent="0">
              <a:buNone/>
            </a:pPr>
            <a:endParaRPr lang="en-US" i="1" baseline="-25000" dirty="0"/>
          </a:p>
          <a:p>
            <a:pPr lvl="1"/>
            <a:endParaRPr lang="en-US" dirty="0">
              <a:cs typeface="Consolas"/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104DDFE-6E14-44B4-AFDB-633E51C51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82509" y="1222429"/>
            <a:ext cx="1719292" cy="3974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929969" y="1227959"/>
            <a:ext cx="1719292" cy="3974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Blockchain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6282" y="1227959"/>
            <a:ext cx="1719292" cy="3974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 component</a:t>
            </a:r>
          </a:p>
        </p:txBody>
      </p:sp>
      <p:sp>
        <p:nvSpPr>
          <p:cNvPr id="4" name="Left-Right Arrow 3"/>
          <p:cNvSpPr/>
          <p:nvPr/>
        </p:nvSpPr>
        <p:spPr>
          <a:xfrm>
            <a:off x="4959165" y="1317463"/>
            <a:ext cx="354226" cy="23326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2761485" y="1314361"/>
            <a:ext cx="354226" cy="23326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4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5DF9879-DD12-424E-9AE4-66A14B99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The Cost of Distrust: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how much more expensive is using Ethereum over public cloud – operational cost of all components that are needed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Use the execution of an instance of a business process model as sample application</a:t>
            </a: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Cost Model of Blockchain Infrastructure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(Ethereum)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Turing complete language to implement business logic</a:t>
            </a:r>
          </a:p>
          <a:p>
            <a:r>
              <a:rPr lang="en-US" sz="2000" b="1" dirty="0"/>
              <a:t>Cost Model of Amazon Web Services </a:t>
            </a:r>
            <a:r>
              <a:rPr lang="en-US" sz="2000" dirty="0"/>
              <a:t>(Amazon SWF)</a:t>
            </a:r>
          </a:p>
          <a:p>
            <a:pPr lvl="1"/>
            <a:r>
              <a:rPr lang="en-US" dirty="0"/>
              <a:t>Dedicated to process execution </a:t>
            </a:r>
          </a:p>
          <a:p>
            <a:pPr lvl="2"/>
            <a:r>
              <a:rPr lang="en-US" sz="1600" dirty="0"/>
              <a:t>Implements commonly-used workflow patterns and messaging patterns</a:t>
            </a:r>
          </a:p>
          <a:p>
            <a:pPr lvl="1"/>
            <a:r>
              <a:rPr lang="en-US" dirty="0"/>
              <a:t>AWS is a leading commercial cloud computing provider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>
              <a:buNone/>
            </a:pPr>
            <a:endParaRPr lang="en-AU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26</a:t>
            </a:fld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918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43345C1-4D37-4A71-AA0D-E28B7FEF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Task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273649-C61A-4FD0-934E-A1676476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have prior experience with cloud services? </a:t>
            </a:r>
          </a:p>
          <a:p>
            <a:r>
              <a:rPr lang="en-US" dirty="0"/>
              <a:t>If so: which?</a:t>
            </a:r>
          </a:p>
          <a:p>
            <a:endParaRPr lang="en-US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95B9689-8002-42CD-9C18-B61D87BA0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27</a:t>
            </a:fld>
            <a:endParaRPr lang="en-US"/>
          </a:p>
        </p:txBody>
      </p:sp>
      <p:pic>
        <p:nvPicPr>
          <p:cNvPr id="7" name="Grafik 6" descr="Chat">
            <a:extLst>
              <a:ext uri="{FF2B5EF4-FFF2-40B4-BE49-F238E27FC236}">
                <a16:creationId xmlns:a16="http://schemas.microsoft.com/office/drawing/2014/main" id="{10FC51EF-6D7D-4CFA-9E9B-A633B5B9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959" y="329635"/>
            <a:ext cx="685799" cy="685799"/>
          </a:xfrm>
          <a:prstGeom prst="rect">
            <a:avLst/>
          </a:prstGeom>
        </p:spPr>
      </p:pic>
      <p:pic>
        <p:nvPicPr>
          <p:cNvPr id="8" name="Grafik 7" descr="Benutzer">
            <a:extLst>
              <a:ext uri="{FF2B5EF4-FFF2-40B4-BE49-F238E27FC236}">
                <a16:creationId xmlns:a16="http://schemas.microsoft.com/office/drawing/2014/main" id="{C1AD3D69-FEBA-481D-A990-6AB4565D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4202" y="287999"/>
            <a:ext cx="767955" cy="767955"/>
          </a:xfrm>
          <a:prstGeom prst="rect">
            <a:avLst/>
          </a:prstGeom>
        </p:spPr>
      </p:pic>
      <p:pic>
        <p:nvPicPr>
          <p:cNvPr id="9" name="Grafik 8" descr="Bleistift">
            <a:extLst>
              <a:ext uri="{FF2B5EF4-FFF2-40B4-BE49-F238E27FC236}">
                <a16:creationId xmlns:a16="http://schemas.microsoft.com/office/drawing/2014/main" id="{3CB166A1-F7AB-4F8D-A5BB-3A7DEBCBD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0744" y="496162"/>
            <a:ext cx="351628" cy="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43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Amazon SWF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8000" y="1295999"/>
            <a:ext cx="2918574" cy="3845917"/>
          </a:xfrm>
        </p:spPr>
        <p:txBody>
          <a:bodyPr>
            <a:normAutofit/>
          </a:bodyPr>
          <a:lstStyle/>
          <a:p>
            <a:r>
              <a:rPr lang="en-US" dirty="0">
                <a:cs typeface="Consolas"/>
              </a:rPr>
              <a:t>Simple Workflow Service (SWF) provided by AWS</a:t>
            </a:r>
          </a:p>
          <a:p>
            <a:pPr lvl="1"/>
            <a:r>
              <a:rPr lang="en-US" dirty="0">
                <a:cs typeface="Consolas"/>
              </a:rPr>
              <a:t>Representative for cloud-based business process execution</a:t>
            </a:r>
          </a:p>
          <a:p>
            <a:pPr lvl="1"/>
            <a:r>
              <a:rPr lang="en-US" dirty="0">
                <a:cs typeface="Consolas"/>
              </a:rPr>
              <a:t>Clear mapping to the process model</a:t>
            </a:r>
          </a:p>
          <a:p>
            <a:pPr lvl="1"/>
            <a:r>
              <a:rPr lang="en-US" dirty="0">
                <a:cs typeface="Consolas"/>
              </a:rPr>
              <a:t>Tiered pricing model</a:t>
            </a:r>
          </a:p>
          <a:p>
            <a:pPr lvl="2"/>
            <a:r>
              <a:rPr lang="en-US" dirty="0">
                <a:cs typeface="Consolas"/>
              </a:rPr>
              <a:t>More usage results in cheaper cost per unit</a:t>
            </a:r>
          </a:p>
          <a:p>
            <a:pPr lvl="1"/>
            <a:endParaRPr lang="en-US" dirty="0">
              <a:cs typeface="Consolas"/>
            </a:endParaRPr>
          </a:p>
          <a:p>
            <a:pPr marL="313182" indent="-342900"/>
            <a:endParaRPr lang="en-US" sz="2200" i="1" baseline="-25000" dirty="0"/>
          </a:p>
          <a:p>
            <a:pPr marL="0" lvl="1" indent="0">
              <a:buNone/>
            </a:pPr>
            <a:endParaRPr lang="en-US" i="1" baseline="-25000" dirty="0"/>
          </a:p>
          <a:p>
            <a:pPr lvl="1"/>
            <a:endParaRPr lang="en-US" dirty="0">
              <a:cs typeface="Consola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52B556-9EF2-43E7-9B08-399312FD9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28</a:t>
            </a:fld>
            <a:endParaRPr lang="en-US"/>
          </a:p>
        </p:txBody>
      </p:sp>
      <p:pic>
        <p:nvPicPr>
          <p:cNvPr id="3" name="Picture 2" descr="SW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9" t="18588" r="61262" b="19600"/>
          <a:stretch/>
        </p:blipFill>
        <p:spPr>
          <a:xfrm>
            <a:off x="113421" y="1295999"/>
            <a:ext cx="534579" cy="596123"/>
          </a:xfrm>
          <a:prstGeom prst="rect">
            <a:avLst/>
          </a:prstGeom>
        </p:spPr>
      </p:pic>
      <p:pic>
        <p:nvPicPr>
          <p:cNvPr id="4" name="Picture 3" descr="Screen Shot 2019-01-25 at 13.38.3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44"/>
          <a:stretch/>
        </p:blipFill>
        <p:spPr>
          <a:xfrm>
            <a:off x="3750733" y="121758"/>
            <a:ext cx="4886540" cy="2489715"/>
          </a:xfrm>
          <a:prstGeom prst="rect">
            <a:avLst/>
          </a:prstGeom>
        </p:spPr>
      </p:pic>
      <p:pic>
        <p:nvPicPr>
          <p:cNvPr id="8" name="Picture 7" descr="Screen Shot 2019-02-12 at 13.57.5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5"/>
          <a:stretch/>
        </p:blipFill>
        <p:spPr>
          <a:xfrm>
            <a:off x="3724810" y="2499164"/>
            <a:ext cx="4993670" cy="277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4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SWF Cost Model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elements: workflow, actor, task, and signal</a:t>
            </a:r>
          </a:p>
          <a:p>
            <a:r>
              <a:rPr lang="en-US" dirty="0"/>
              <a:t>Workflow: A collection of activities in a specified sequence</a:t>
            </a:r>
          </a:p>
          <a:p>
            <a:pPr lvl="1"/>
            <a:r>
              <a:rPr lang="en-US" dirty="0"/>
              <a:t>An instance of business process</a:t>
            </a:r>
          </a:p>
          <a:p>
            <a:r>
              <a:rPr lang="en-US" dirty="0"/>
              <a:t>Actor: Play participant roles from the business process.</a:t>
            </a:r>
          </a:p>
          <a:p>
            <a:r>
              <a:rPr lang="en-US" dirty="0"/>
              <a:t>Activity (task): Schedule a notification to the appropriate actors to proceed with the next activity</a:t>
            </a:r>
          </a:p>
          <a:p>
            <a:r>
              <a:rPr lang="en-US" dirty="0"/>
              <a:t>Decision (task):</a:t>
            </a:r>
          </a:p>
          <a:p>
            <a:pPr lvl="1"/>
            <a:r>
              <a:rPr lang="en-US" dirty="0"/>
              <a:t>Determine whether the current state of execution conforms to the workflow</a:t>
            </a:r>
          </a:p>
          <a:p>
            <a:pPr lvl="1"/>
            <a:r>
              <a:rPr lang="en-US" dirty="0"/>
              <a:t>Determine which activity to execute next </a:t>
            </a:r>
          </a:p>
          <a:p>
            <a:r>
              <a:rPr lang="en-US" dirty="0"/>
              <a:t>Signal: External triggered event to a currently executing workflow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>
              <a:cs typeface="Consola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0DAAB0-758C-43E4-873E-087972523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1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Monetary cost is as important for blockchain technologies as they are for conventional technologies</a:t>
            </a:r>
          </a:p>
          <a:p>
            <a:r>
              <a:rPr lang="en-US" dirty="0"/>
              <a:t>Blockchain systems have different cost models</a:t>
            </a:r>
          </a:p>
          <a:p>
            <a:r>
              <a:rPr lang="en-US" dirty="0"/>
              <a:t>Cost for storing too much data on-chain can explode quickly</a:t>
            </a:r>
          </a:p>
          <a:p>
            <a:r>
              <a:rPr lang="en-US" dirty="0"/>
              <a:t>Blockchains enable decentralized trust, but bring tradeoffs against execution cost and latency</a:t>
            </a:r>
          </a:p>
          <a:p>
            <a:r>
              <a:rPr lang="en-US" dirty="0"/>
              <a:t>Cost may be inversely proportional to throughput on blockchain</a:t>
            </a:r>
          </a:p>
          <a:p>
            <a:pPr lvl="1"/>
            <a:r>
              <a:rPr lang="de-DE" dirty="0"/>
              <a:t>E</a:t>
            </a:r>
            <a:r>
              <a:rPr lang="en-US" dirty="0"/>
              <a:t>.g., on Ethereum: higher gas consumption of a Tx means lower Tx throughput per block / time (if all else is static)</a:t>
            </a:r>
          </a:p>
          <a:p>
            <a:pPr lvl="1"/>
            <a:r>
              <a:rPr lang="en-US" dirty="0"/>
              <a:t>Thus, cost is also relevant for non-public blockchains</a:t>
            </a:r>
          </a:p>
          <a:p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167E84-31F4-470B-B8BF-332608FFC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8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 Mapping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2D740C-2B13-446D-8A78-9FFCA0E6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5D4E5F-C26F-4BA2-8A2B-758D681B4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5546" y="1611691"/>
          <a:ext cx="66318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0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  <a:r>
                        <a:rPr lang="en-US" baseline="0" dirty="0"/>
                        <a:t> SWF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  <a:r>
                        <a:rPr lang="en-US" baseline="0" dirty="0"/>
                        <a:t> 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Instance of Smart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Conformance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 execution (Partial)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 execution</a:t>
                      </a:r>
                      <a:r>
                        <a:rPr lang="en-US" baseline="0" dirty="0"/>
                        <a:t> (Partial)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Incoming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Outgoing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in contract event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346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Cost of Workflow Instances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900" dirty="0" err="1"/>
              <a:t>C</a:t>
            </a:r>
            <a:r>
              <a:rPr lang="en-US" sz="1900" i="1" baseline="-25000" dirty="0" err="1"/>
              <a:t>wf</a:t>
            </a:r>
            <a:r>
              <a:rPr lang="en-US" sz="1900" i="1" dirty="0"/>
              <a:t> </a:t>
            </a:r>
            <a:r>
              <a:rPr lang="en-US" sz="1900" dirty="0"/>
              <a:t>= </a:t>
            </a:r>
            <a:r>
              <a:rPr lang="en-US" sz="2000" dirty="0"/>
              <a:t>#</a:t>
            </a:r>
            <a:r>
              <a:rPr lang="en-US" sz="2000" i="1" dirty="0" err="1"/>
              <a:t>wf</a:t>
            </a:r>
            <a:r>
              <a:rPr lang="en-US" sz="2000" i="1" dirty="0"/>
              <a:t> </a:t>
            </a:r>
            <a:r>
              <a:rPr lang="en-US" sz="2000" dirty="0"/>
              <a:t>× </a:t>
            </a:r>
            <a:r>
              <a:rPr lang="en-US" sz="2000" dirty="0" err="1"/>
              <a:t>SWF</a:t>
            </a:r>
            <a:r>
              <a:rPr lang="en-US" sz="800" i="1" dirty="0" err="1"/>
              <a:t>wf</a:t>
            </a:r>
            <a:r>
              <a:rPr lang="en-US" sz="800" i="1" dirty="0"/>
              <a:t> </a:t>
            </a:r>
            <a:endParaRPr lang="en-US" sz="1900" i="1" baseline="-25000" dirty="0"/>
          </a:p>
          <a:p>
            <a:r>
              <a:rPr lang="en-US" sz="1800" dirty="0"/>
              <a:t>#</a:t>
            </a:r>
            <a:r>
              <a:rPr lang="en-US" sz="1800" i="1" dirty="0" err="1"/>
              <a:t>wf</a:t>
            </a:r>
            <a:r>
              <a:rPr lang="en-US" sz="1800" i="1" dirty="0"/>
              <a:t> </a:t>
            </a:r>
            <a:r>
              <a:rPr lang="en-US" i="1" dirty="0"/>
              <a:t>: </a:t>
            </a:r>
            <a:r>
              <a:rPr lang="en-US" dirty="0"/>
              <a:t>Number of instances</a:t>
            </a:r>
          </a:p>
          <a:p>
            <a:r>
              <a:rPr lang="en-US" sz="1800" dirty="0" err="1"/>
              <a:t>SWF</a:t>
            </a:r>
            <a:r>
              <a:rPr lang="en-US" sz="700" i="1" dirty="0" err="1"/>
              <a:t>wf</a:t>
            </a:r>
            <a:r>
              <a:rPr lang="en-US" sz="700" i="1" dirty="0"/>
              <a:t> </a:t>
            </a:r>
            <a:r>
              <a:rPr lang="en-US" i="1" dirty="0"/>
              <a:t> </a:t>
            </a:r>
            <a:r>
              <a:rPr lang="en-US" dirty="0"/>
              <a:t>SWF cost of starting a workflow execution</a:t>
            </a:r>
          </a:p>
          <a:p>
            <a:pPr marL="313182" indent="-342900"/>
            <a:endParaRPr lang="en-US" sz="2200" i="1" baseline="-25000" dirty="0"/>
          </a:p>
          <a:p>
            <a:pPr marL="0" lvl="1" indent="0">
              <a:buFont typeface="TheSansB W3 Light" panose="020B0302050302020203" pitchFamily="34" charset="0"/>
              <a:buNone/>
            </a:pPr>
            <a:endParaRPr lang="en-US" i="1" baseline="-25000" dirty="0"/>
          </a:p>
          <a:p>
            <a:pPr lvl="1"/>
            <a:endParaRPr lang="en-US" dirty="0">
              <a:cs typeface="Consolas"/>
            </a:endParaRPr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9141DC-9DDB-4B37-8D9C-976B0E529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62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Scheduling Tasks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C</a:t>
            </a:r>
            <a:r>
              <a:rPr lang="en-US" i="1" baseline="-25000" dirty="0" err="1"/>
              <a:t>task</a:t>
            </a:r>
            <a:r>
              <a:rPr lang="en-US" i="1" dirty="0"/>
              <a:t> </a:t>
            </a:r>
            <a:r>
              <a:rPr lang="en-US" dirty="0"/>
              <a:t>= ( #</a:t>
            </a:r>
            <a:r>
              <a:rPr lang="en-US" i="1" dirty="0" err="1"/>
              <a:t>actTask</a:t>
            </a:r>
            <a:r>
              <a:rPr lang="en-US" i="1" dirty="0"/>
              <a:t> </a:t>
            </a:r>
            <a:r>
              <a:rPr lang="en-US" dirty="0"/>
              <a:t>+ #</a:t>
            </a:r>
            <a:r>
              <a:rPr lang="en-US" i="1" dirty="0" err="1"/>
              <a:t>decTask</a:t>
            </a:r>
            <a:r>
              <a:rPr lang="en-US" dirty="0"/>
              <a:t>) × </a:t>
            </a:r>
            <a:r>
              <a:rPr lang="en-US" dirty="0" err="1"/>
              <a:t>SWF</a:t>
            </a:r>
            <a:r>
              <a:rPr lang="en-US" i="1" baseline="-25000" dirty="0" err="1"/>
              <a:t>task</a:t>
            </a:r>
            <a:r>
              <a:rPr lang="en-US" i="1" dirty="0"/>
              <a:t> </a:t>
            </a:r>
            <a:endParaRPr lang="en-US" dirty="0"/>
          </a:p>
          <a:p>
            <a:endParaRPr lang="en-US" sz="1800" dirty="0"/>
          </a:p>
          <a:p>
            <a:r>
              <a:rPr lang="en-US" sz="1800" dirty="0"/>
              <a:t>#</a:t>
            </a:r>
            <a:r>
              <a:rPr lang="en-US" sz="1800" i="1" dirty="0" err="1"/>
              <a:t>actTask</a:t>
            </a:r>
            <a:r>
              <a:rPr lang="en-US" sz="1800" i="1" dirty="0"/>
              <a:t> </a:t>
            </a:r>
            <a:r>
              <a:rPr lang="en-US" i="1" dirty="0"/>
              <a:t>: </a:t>
            </a:r>
            <a:r>
              <a:rPr lang="en-US" dirty="0"/>
              <a:t>number of activity tasks</a:t>
            </a:r>
          </a:p>
          <a:p>
            <a:r>
              <a:rPr lang="en-US" dirty="0"/>
              <a:t>#</a:t>
            </a:r>
            <a:r>
              <a:rPr lang="en-US" i="1" dirty="0" err="1"/>
              <a:t>decTask</a:t>
            </a:r>
            <a:r>
              <a:rPr lang="en-US" i="1" dirty="0"/>
              <a:t> : </a:t>
            </a:r>
            <a:r>
              <a:rPr lang="en-US" dirty="0"/>
              <a:t>number of decision tasks</a:t>
            </a:r>
          </a:p>
          <a:p>
            <a:r>
              <a:rPr lang="en-US" dirty="0" err="1"/>
              <a:t>SWF</a:t>
            </a:r>
            <a:r>
              <a:rPr lang="en-US" i="1" baseline="-25000" dirty="0" err="1"/>
              <a:t>task</a:t>
            </a:r>
            <a:r>
              <a:rPr lang="en-US" i="1" dirty="0"/>
              <a:t> </a:t>
            </a:r>
            <a:r>
              <a:rPr lang="en-US" dirty="0"/>
              <a:t>: price per task</a:t>
            </a:r>
          </a:p>
          <a:p>
            <a:r>
              <a:rPr lang="en-US" dirty="0"/>
              <a:t>No. SWF activity tasks = No. activities in a process instance</a:t>
            </a:r>
          </a:p>
          <a:p>
            <a:r>
              <a:rPr lang="en-US" dirty="0"/>
              <a:t>No. SWF decision tasks = No. activities in a process instance + 1</a:t>
            </a:r>
            <a:endParaRPr lang="en-US" i="1" baseline="-25000" dirty="0"/>
          </a:p>
          <a:p>
            <a:endParaRPr lang="en-US" i="1" baseline="-25000" dirty="0"/>
          </a:p>
          <a:p>
            <a:pPr marL="0" lvl="1" indent="0">
              <a:buFont typeface="TheSansB W3 Light" panose="020B0302050302020203" pitchFamily="34" charset="0"/>
              <a:buNone/>
            </a:pPr>
            <a:endParaRPr lang="en-US" i="1" baseline="-25000" dirty="0"/>
          </a:p>
          <a:p>
            <a:pPr lvl="1"/>
            <a:endParaRPr lang="en-US" dirty="0">
              <a:cs typeface="Consolas"/>
            </a:endParaRPr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ADE45C-AA8E-4B3D-B4F9-6CD514122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07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Signals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C</a:t>
            </a:r>
            <a:r>
              <a:rPr lang="en-US" i="1" baseline="-25000" dirty="0" err="1"/>
              <a:t>sig</a:t>
            </a:r>
            <a:r>
              <a:rPr lang="en-US" i="1" dirty="0"/>
              <a:t> </a:t>
            </a:r>
            <a:r>
              <a:rPr lang="en-US" dirty="0"/>
              <a:t>= #</a:t>
            </a:r>
            <a:r>
              <a:rPr lang="en-US" i="1" dirty="0"/>
              <a:t>signals </a:t>
            </a:r>
            <a:r>
              <a:rPr lang="en-US" dirty="0"/>
              <a:t>× </a:t>
            </a:r>
            <a:r>
              <a:rPr lang="en-US" dirty="0" err="1"/>
              <a:t>SWF</a:t>
            </a:r>
            <a:r>
              <a:rPr lang="en-US" i="1" baseline="-25000" dirty="0" err="1"/>
              <a:t>signal</a:t>
            </a:r>
            <a:r>
              <a:rPr lang="en-US" i="1" dirty="0"/>
              <a:t> </a:t>
            </a:r>
            <a:endParaRPr lang="en-US" dirty="0"/>
          </a:p>
          <a:p>
            <a:endParaRPr lang="en-US" sz="1800" dirty="0"/>
          </a:p>
          <a:p>
            <a:r>
              <a:rPr lang="en-US" sz="1800" dirty="0"/>
              <a:t>#</a:t>
            </a:r>
            <a:r>
              <a:rPr lang="en-US" sz="1800" i="1" dirty="0"/>
              <a:t>signals </a:t>
            </a:r>
            <a:r>
              <a:rPr lang="en-US" i="1" dirty="0"/>
              <a:t>: </a:t>
            </a:r>
            <a:r>
              <a:rPr lang="en-US" dirty="0"/>
              <a:t>number of signals </a:t>
            </a:r>
          </a:p>
          <a:p>
            <a:r>
              <a:rPr lang="en-US" dirty="0" err="1"/>
              <a:t>SWF</a:t>
            </a:r>
            <a:r>
              <a:rPr lang="en-US" i="1" baseline="-25000" dirty="0" err="1"/>
              <a:t>signal</a:t>
            </a:r>
            <a:r>
              <a:rPr lang="en-US" i="1" dirty="0"/>
              <a:t> : </a:t>
            </a:r>
            <a:r>
              <a:rPr lang="en-US" dirty="0"/>
              <a:t>price per signal</a:t>
            </a:r>
            <a:endParaRPr lang="en-US" i="1" baseline="-25000" dirty="0"/>
          </a:p>
          <a:p>
            <a:pPr lvl="1"/>
            <a:endParaRPr lang="en-US" dirty="0">
              <a:cs typeface="Consolas"/>
            </a:endParaRPr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7E8785-55A9-48BF-8074-764B209A6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38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Data Retention and Transfer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8000" y="1296000"/>
            <a:ext cx="7920000" cy="350770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/>
              <a:t>C</a:t>
            </a:r>
            <a:r>
              <a:rPr lang="en-US" i="1" baseline="-25000" dirty="0" err="1"/>
              <a:t>ret</a:t>
            </a:r>
            <a:r>
              <a:rPr lang="en-US" i="1" dirty="0"/>
              <a:t> </a:t>
            </a:r>
            <a:r>
              <a:rPr lang="en-US" dirty="0"/>
              <a:t>= ( </a:t>
            </a:r>
            <a:r>
              <a:rPr lang="en-US" i="1" dirty="0" err="1"/>
              <a:t>execT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 err="1"/>
              <a:t>retT</a:t>
            </a:r>
            <a:r>
              <a:rPr lang="en-US" i="1" dirty="0"/>
              <a:t> </a:t>
            </a:r>
            <a:r>
              <a:rPr lang="en-US" dirty="0"/>
              <a:t>) × </a:t>
            </a:r>
            <a:r>
              <a:rPr lang="en-US" dirty="0" err="1"/>
              <a:t>SWF</a:t>
            </a:r>
            <a:r>
              <a:rPr lang="en-US" i="1" baseline="-25000" dirty="0" err="1"/>
              <a:t>ret</a:t>
            </a:r>
            <a:r>
              <a:rPr lang="en-US" i="1" dirty="0"/>
              <a:t> </a:t>
            </a:r>
            <a:endParaRPr lang="en-US" dirty="0"/>
          </a:p>
          <a:p>
            <a:pPr marL="0" indent="0" algn="ctr">
              <a:buNone/>
            </a:pPr>
            <a:r>
              <a:rPr lang="en-US" sz="1800" dirty="0" err="1"/>
              <a:t>C</a:t>
            </a:r>
            <a:r>
              <a:rPr lang="en-US" sz="1800" i="1" baseline="-25000" dirty="0" err="1"/>
              <a:t>dat</a:t>
            </a:r>
            <a:r>
              <a:rPr lang="en-US" sz="1800" i="1" baseline="-25000" dirty="0"/>
              <a:t> </a:t>
            </a:r>
            <a:r>
              <a:rPr lang="en-US" sz="1800" dirty="0"/>
              <a:t>= </a:t>
            </a:r>
            <a:r>
              <a:rPr lang="en-US" sz="1800" i="1" dirty="0"/>
              <a:t>payload </a:t>
            </a:r>
            <a:r>
              <a:rPr lang="en-US" sz="1800" dirty="0"/>
              <a:t>× </a:t>
            </a:r>
            <a:r>
              <a:rPr lang="en-US" sz="1800" dirty="0" err="1"/>
              <a:t>SWF</a:t>
            </a:r>
            <a:r>
              <a:rPr lang="en-US" sz="1800" i="1" baseline="-25000" dirty="0" err="1"/>
              <a:t>data</a:t>
            </a:r>
            <a:r>
              <a:rPr lang="en-US" sz="1800" i="1" dirty="0"/>
              <a:t> </a:t>
            </a:r>
            <a:endParaRPr lang="en-US" sz="1800" dirty="0"/>
          </a:p>
          <a:p>
            <a:endParaRPr lang="en-US" sz="1800" dirty="0"/>
          </a:p>
          <a:p>
            <a:r>
              <a:rPr lang="en-US" sz="1800" i="1" dirty="0" err="1"/>
              <a:t>retT</a:t>
            </a:r>
            <a:r>
              <a:rPr lang="en-US" i="1" dirty="0"/>
              <a:t>: </a:t>
            </a:r>
            <a:r>
              <a:rPr lang="en-US" dirty="0"/>
              <a:t>user-specified duration for generated data being retained</a:t>
            </a:r>
          </a:p>
          <a:p>
            <a:pPr lvl="1"/>
            <a:r>
              <a:rPr lang="en-US" dirty="0"/>
              <a:t>Charged for storage per 24 hours</a:t>
            </a:r>
          </a:p>
          <a:p>
            <a:r>
              <a:rPr lang="en-US" i="1" dirty="0" err="1"/>
              <a:t>execT</a:t>
            </a:r>
            <a:r>
              <a:rPr lang="en-US" i="1" dirty="0"/>
              <a:t> : </a:t>
            </a:r>
            <a:r>
              <a:rPr lang="en-US" dirty="0"/>
              <a:t>Workflow execution time</a:t>
            </a:r>
          </a:p>
          <a:p>
            <a:pPr lvl="1"/>
            <a:r>
              <a:rPr lang="en-US" dirty="0"/>
              <a:t>Charged per 24 hours at the same rat as data retention cost</a:t>
            </a:r>
          </a:p>
          <a:p>
            <a:r>
              <a:rPr lang="en-US" dirty="0" err="1"/>
              <a:t>SWF</a:t>
            </a:r>
            <a:r>
              <a:rPr lang="en-US" i="1" baseline="-25000" dirty="0" err="1"/>
              <a:t>ret</a:t>
            </a:r>
            <a:r>
              <a:rPr lang="en-US" i="1" dirty="0"/>
              <a:t> </a:t>
            </a:r>
            <a:r>
              <a:rPr lang="en-US" dirty="0"/>
              <a:t>: SWF cost rate</a:t>
            </a:r>
          </a:p>
          <a:p>
            <a:r>
              <a:rPr lang="en-US" sz="2000" i="1" dirty="0"/>
              <a:t>Payload: </a:t>
            </a:r>
            <a:r>
              <a:rPr lang="en-US" sz="2000" dirty="0"/>
              <a:t>inwards and outwards data size</a:t>
            </a:r>
            <a:endParaRPr lang="en-US" baseline="-25000" dirty="0"/>
          </a:p>
          <a:p>
            <a:r>
              <a:rPr lang="en-US" dirty="0" err="1"/>
              <a:t>SWF</a:t>
            </a:r>
            <a:r>
              <a:rPr lang="en-US" i="1" baseline="-25000" dirty="0" err="1"/>
              <a:t>data</a:t>
            </a:r>
            <a:r>
              <a:rPr lang="en-US" i="1" dirty="0"/>
              <a:t> : </a:t>
            </a:r>
            <a:r>
              <a:rPr lang="en-US" dirty="0"/>
              <a:t>price per data unit</a:t>
            </a:r>
          </a:p>
          <a:p>
            <a:pPr lvl="1"/>
            <a:endParaRPr lang="en-US" dirty="0">
              <a:cs typeface="Consolas"/>
            </a:endParaRPr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05D156A-E357-43E4-8AB1-EC2835AD2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9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Coordination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C</a:t>
            </a:r>
            <a:r>
              <a:rPr lang="en-US" i="1" baseline="-25000" dirty="0" err="1"/>
              <a:t>swf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dirty="0" err="1"/>
              <a:t>C</a:t>
            </a:r>
            <a:r>
              <a:rPr lang="en-US" i="1" baseline="-25000" dirty="0" err="1"/>
              <a:t>wf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dirty="0" err="1"/>
              <a:t>C</a:t>
            </a:r>
            <a:r>
              <a:rPr lang="en-US" i="1" baseline="-25000" dirty="0" err="1"/>
              <a:t>task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dirty="0" err="1"/>
              <a:t>C</a:t>
            </a:r>
            <a:r>
              <a:rPr lang="en-US" i="1" baseline="-25000" dirty="0" err="1"/>
              <a:t>sig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dirty="0" err="1"/>
              <a:t>C</a:t>
            </a:r>
            <a:r>
              <a:rPr lang="en-US" i="1" baseline="-25000" dirty="0" err="1"/>
              <a:t>ret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dirty="0" err="1"/>
              <a:t>C</a:t>
            </a:r>
            <a:r>
              <a:rPr lang="en-US" i="1" baseline="-25000" dirty="0" err="1"/>
              <a:t>dat</a:t>
            </a:r>
            <a:r>
              <a:rPr lang="en-US" i="1" dirty="0"/>
              <a:t> 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D6615-40E4-4EB0-8E88-4CC83BE55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21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execution requires actor running a </a:t>
            </a:r>
            <a:r>
              <a:rPr lang="en-US" i="1" dirty="0"/>
              <a:t>Amazon SWF worker </a:t>
            </a:r>
            <a:r>
              <a:rPr lang="en-US" dirty="0"/>
              <a:t>module</a:t>
            </a:r>
          </a:p>
          <a:p>
            <a:pPr lvl="1"/>
            <a:r>
              <a:rPr lang="en-US" dirty="0"/>
              <a:t>On AWS EC2 or internal infrastructure</a:t>
            </a:r>
          </a:p>
          <a:p>
            <a:pPr lvl="1"/>
            <a:r>
              <a:rPr lang="en-US" dirty="0"/>
              <a:t>Execute both decision task and activity task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Amazon SWF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Cost of Interaction Component 1/2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830AE9D-BA96-41EE-866A-B5597A1D83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97F98C0B-273E-428A-ABCF-EBED2BA25188}" type="slidenum">
              <a:rPr lang="en-US" smtClean="0"/>
              <a:t>36</a:t>
            </a:fld>
            <a:endParaRPr lang="en-US"/>
          </a:p>
        </p:txBody>
      </p:sp>
      <p:pic>
        <p:nvPicPr>
          <p:cNvPr id="9" name="Picture 8" descr="swf-workflow-updat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8" y="2077054"/>
            <a:ext cx="7717204" cy="32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45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Cost of Interaction Component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Cost of VMs</a:t>
            </a:r>
          </a:p>
          <a:p>
            <a:pPr lvl="1"/>
            <a:r>
              <a:rPr lang="en-US" dirty="0"/>
              <a:t>Triggers and Amazon SWF workers</a:t>
            </a:r>
          </a:p>
          <a:p>
            <a:r>
              <a:rPr lang="en-US" dirty="0"/>
              <a:t>Throughput per VM type</a:t>
            </a:r>
          </a:p>
          <a:p>
            <a:pPr marL="0" lvl="1" indent="0" algn="ctr">
              <a:buNone/>
            </a:pPr>
            <a:r>
              <a:rPr lang="is-IS" dirty="0"/>
              <a:t>TP</a:t>
            </a:r>
            <a:r>
              <a:rPr lang="is-IS" i="1" baseline="-25000" dirty="0"/>
              <a:t>swf</a:t>
            </a:r>
            <a:r>
              <a:rPr lang="is-IS" i="1" dirty="0"/>
              <a:t> </a:t>
            </a:r>
            <a:r>
              <a:rPr lang="is-IS" dirty="0"/>
              <a:t>: </a:t>
            </a:r>
            <a:r>
              <a:rPr lang="is-IS" i="1" dirty="0"/>
              <a:t>EC2</a:t>
            </a:r>
            <a:r>
              <a:rPr lang="is-IS" i="1" baseline="-25000" dirty="0"/>
              <a:t>t</a:t>
            </a:r>
            <a:r>
              <a:rPr lang="is-IS" i="1" dirty="0"/>
              <a:t> </a:t>
            </a:r>
            <a:r>
              <a:rPr lang="is-IS" dirty="0"/>
              <a:t>→ IR </a:t>
            </a:r>
          </a:p>
          <a:p>
            <a:r>
              <a:rPr lang="en-US" dirty="0"/>
              <a:t>VM type depends on capacity of VM types and the workload</a:t>
            </a:r>
          </a:p>
          <a:p>
            <a:pPr lvl="1"/>
            <a:r>
              <a:rPr lang="en-US" dirty="0"/>
              <a:t>The throughput values are different from the ones for blockchain triggers</a:t>
            </a:r>
          </a:p>
          <a:p>
            <a:pPr marL="0" lvl="1" indent="0" algn="ctr">
              <a:buNone/>
            </a:pPr>
            <a:r>
              <a:rPr lang="en-US" i="1" dirty="0" err="1"/>
              <a:t>f</a:t>
            </a:r>
            <a:r>
              <a:rPr lang="en-US" i="1" baseline="-25000" dirty="0" err="1"/>
              <a:t>swf</a:t>
            </a:r>
            <a:r>
              <a:rPr lang="en-US" i="1" dirty="0"/>
              <a:t> </a:t>
            </a:r>
            <a:r>
              <a:rPr lang="en-US" dirty="0"/>
              <a:t>: (</a:t>
            </a:r>
            <a:r>
              <a:rPr lang="en-US" dirty="0" err="1"/>
              <a:t>TP</a:t>
            </a:r>
            <a:r>
              <a:rPr lang="en-US" i="1" baseline="-25000" dirty="0" err="1"/>
              <a:t>swf</a:t>
            </a:r>
            <a:r>
              <a:rPr lang="en-US" dirty="0"/>
              <a:t>, </a:t>
            </a:r>
            <a:r>
              <a:rPr lang="en-US" i="1" dirty="0" err="1"/>
              <a:t>WL</a:t>
            </a:r>
            <a:r>
              <a:rPr lang="en-US" i="1" baseline="-25000" dirty="0" err="1"/>
              <a:t>swf</a:t>
            </a:r>
            <a:r>
              <a:rPr lang="en-US" dirty="0"/>
              <a:t>) → </a:t>
            </a:r>
            <a:r>
              <a:rPr lang="en-US" i="1" dirty="0"/>
              <a:t>EC</a:t>
            </a:r>
            <a:r>
              <a:rPr lang="en-US" dirty="0"/>
              <a:t>2</a:t>
            </a:r>
            <a:r>
              <a:rPr lang="en-US" i="1" baseline="-25000" dirty="0"/>
              <a:t>t</a:t>
            </a:r>
            <a:r>
              <a:rPr lang="en-US" i="1" dirty="0"/>
              <a:t> </a:t>
            </a:r>
            <a:endParaRPr lang="en-US" dirty="0"/>
          </a:p>
          <a:p>
            <a:r>
              <a:rPr lang="en-US" dirty="0"/>
              <a:t>C</a:t>
            </a:r>
            <a:r>
              <a:rPr lang="is-IS" dirty="0"/>
              <a:t>ost of running the VMs for the time needed</a:t>
            </a:r>
          </a:p>
          <a:p>
            <a:pPr marL="346710" lvl="2" indent="0" algn="ctr">
              <a:buNone/>
            </a:pPr>
            <a:r>
              <a:rPr lang="en-US" dirty="0" err="1"/>
              <a:t>C</a:t>
            </a:r>
            <a:r>
              <a:rPr lang="en-US" i="1" baseline="-25000" dirty="0" err="1"/>
              <a:t>comp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EC2</a:t>
            </a:r>
            <a:r>
              <a:rPr lang="en-US" i="1" baseline="-25000" dirty="0"/>
              <a:t>price</a:t>
            </a:r>
            <a:r>
              <a:rPr lang="en-US" dirty="0"/>
              <a:t>(</a:t>
            </a:r>
            <a:r>
              <a:rPr lang="en-US" i="1" dirty="0"/>
              <a:t>ec2</a:t>
            </a:r>
            <a:r>
              <a:rPr lang="en-US" i="1" baseline="-25000" dirty="0"/>
              <a:t>t</a:t>
            </a:r>
            <a:r>
              <a:rPr lang="en-US" dirty="0"/>
              <a:t>) × </a:t>
            </a:r>
            <a:r>
              <a:rPr lang="en-US" i="1" dirty="0"/>
              <a:t>time </a:t>
            </a:r>
            <a:endParaRPr lang="en-US" dirty="0"/>
          </a:p>
          <a:p>
            <a:r>
              <a:rPr lang="en-US" dirty="0"/>
              <a:t>Minimum requirement is one VM to host the trigger and worker</a:t>
            </a:r>
          </a:p>
          <a:p>
            <a:r>
              <a:rPr lang="en-US" dirty="0"/>
              <a:t>Preferable setup is that each participant at least one VM</a:t>
            </a:r>
          </a:p>
          <a:p>
            <a:pPr lvl="1"/>
            <a:r>
              <a:rPr lang="en-US" dirty="0"/>
              <a:t>Host their own trigger and worker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FBA5C8-C8A5-4951-998F-9DDA06DD8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3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Cost Models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8000" y="3330732"/>
            <a:ext cx="7920000" cy="18111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Incident Management Process</a:t>
            </a:r>
          </a:p>
          <a:p>
            <a:pPr lvl="1"/>
            <a:r>
              <a:rPr lang="en-US" dirty="0"/>
              <a:t>9 tasks</a:t>
            </a:r>
          </a:p>
          <a:p>
            <a:pPr lvl="1"/>
            <a:r>
              <a:rPr lang="en-US" dirty="0"/>
              <a:t>6 gateways</a:t>
            </a:r>
          </a:p>
          <a:p>
            <a:pPr lvl="1"/>
            <a:r>
              <a:rPr lang="en-US" dirty="0"/>
              <a:t>4 conforming traces</a:t>
            </a:r>
          </a:p>
          <a:p>
            <a:r>
              <a:rPr lang="en-US" dirty="0"/>
              <a:t>Cross-organizational</a:t>
            </a:r>
          </a:p>
          <a:p>
            <a:pPr lvl="1"/>
            <a:r>
              <a:rPr lang="en-US" dirty="0"/>
              <a:t>First-level support outsourced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2179C7-DAA5-4AA9-8589-1A9A25039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 descr="bpmn-incidentManagemen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46" y="1162489"/>
            <a:ext cx="7693954" cy="27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20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VM Throughput Benchmark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9254" y="3178582"/>
            <a:ext cx="2519077" cy="1938508"/>
          </a:xfrm>
        </p:spPr>
        <p:txBody>
          <a:bodyPr/>
          <a:lstStyle/>
          <a:p>
            <a:r>
              <a:rPr lang="en-US" dirty="0"/>
              <a:t>AWS EC2 VM types and specification</a:t>
            </a:r>
          </a:p>
          <a:p>
            <a:endParaRPr lang="en-US" dirty="0"/>
          </a:p>
          <a:p>
            <a:r>
              <a:rPr lang="en-US" dirty="0"/>
              <a:t>Throughput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CF62CE-4279-4360-AD86-E76CAB48A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 descr="Screen Shot 2019-02-04 at 11.29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98173"/>
            <a:ext cx="6004538" cy="1565468"/>
          </a:xfrm>
          <a:prstGeom prst="rect">
            <a:avLst/>
          </a:prstGeom>
        </p:spPr>
      </p:pic>
      <p:pic>
        <p:nvPicPr>
          <p:cNvPr id="8" name="Picture 7" descr="Screen Shot 2019-02-04 at 11.30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72" y="2536851"/>
            <a:ext cx="5262972" cy="2706979"/>
          </a:xfrm>
          <a:prstGeom prst="rect">
            <a:avLst/>
          </a:prstGeom>
        </p:spPr>
      </p:pic>
      <p:sp>
        <p:nvSpPr>
          <p:cNvPr id="10" name="Up Arrow 9"/>
          <p:cNvSpPr/>
          <p:nvPr/>
        </p:nvSpPr>
        <p:spPr>
          <a:xfrm>
            <a:off x="1390986" y="2660952"/>
            <a:ext cx="406064" cy="46653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5400000">
            <a:off x="2500346" y="4211254"/>
            <a:ext cx="406064" cy="46653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 Shot 2019-02-13 at 13.16.5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489" y="1404505"/>
            <a:ext cx="3068320" cy="1256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545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Bytes in </a:t>
            </a:r>
            <a:r>
              <a:rPr lang="en-US" dirty="0" err="1"/>
              <a:t>Unspendable</a:t>
            </a:r>
            <a:r>
              <a:rPr lang="en-US" dirty="0"/>
              <a:t> Bitcoin Tx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5237CB-1B64-4C7A-B297-1CFF61687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4658745"/>
              </p:ext>
            </p:extLst>
          </p:nvPr>
        </p:nvGraphicFramePr>
        <p:xfrm>
          <a:off x="648000" y="1191615"/>
          <a:ext cx="7920000" cy="3967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834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Incident Management Blockchain Cost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 process instances with a total 256 transactions</a:t>
            </a:r>
          </a:p>
          <a:p>
            <a:r>
              <a:rPr lang="en-US" dirty="0"/>
              <a:t>Deployment of factory contract costs 0.032 Ether (o</a:t>
            </a:r>
            <a:r>
              <a:rPr lang="en-US" altLang="zh-CN" dirty="0"/>
              <a:t>ne-time cost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en-US" dirty="0">
                <a:cs typeface="Consolas"/>
              </a:rPr>
              <a:t>Each run with data transformation costs 0.0347 Ether</a:t>
            </a:r>
          </a:p>
          <a:p>
            <a:endParaRPr lang="en-US" dirty="0">
              <a:cs typeface="Consolas"/>
            </a:endParaRPr>
          </a:p>
          <a:p>
            <a:r>
              <a:rPr lang="en-US" dirty="0">
                <a:cs typeface="Consolas"/>
              </a:rPr>
              <a:t>Total cost is approx. US$1.34 per instance</a:t>
            </a:r>
          </a:p>
          <a:p>
            <a:pPr lvl="1"/>
            <a:r>
              <a:rPr lang="en-US" dirty="0">
                <a:cs typeface="Consolas"/>
              </a:rPr>
              <a:t>Exchange rate of US$420 / ETH</a:t>
            </a:r>
          </a:p>
          <a:p>
            <a:pPr lvl="1"/>
            <a:r>
              <a:rPr lang="en-US" dirty="0"/>
              <a:t>Gas price of </a:t>
            </a:r>
            <a:r>
              <a:rPr lang="en-US" i="1" dirty="0"/>
              <a:t>2 </a:t>
            </a:r>
            <a:r>
              <a:rPr lang="en-US" i="1" dirty="0" err="1"/>
              <a:t>Gwei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659963A-1A8D-4C76-837E-D4EC9DDC4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99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9-02-04 at 11.42.1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7"/>
          <a:stretch/>
        </p:blipFill>
        <p:spPr>
          <a:xfrm>
            <a:off x="3984802" y="2530274"/>
            <a:ext cx="4975763" cy="2669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Incident Management Amazon SWF Cost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EC2 </a:t>
            </a:r>
            <a:r>
              <a:rPr lang="en-US" sz="1800" i="1" dirty="0"/>
              <a:t>t2.micro </a:t>
            </a:r>
            <a:r>
              <a:rPr lang="en-US" sz="1800" dirty="0"/>
              <a:t>VM for trigger and SWF task worker</a:t>
            </a:r>
          </a:p>
          <a:p>
            <a:r>
              <a:rPr lang="en-US" sz="1800" dirty="0"/>
              <a:t>Process instances executed in sequence</a:t>
            </a:r>
          </a:p>
          <a:p>
            <a:endParaRPr lang="en-US" sz="1400" dirty="0"/>
          </a:p>
          <a:p>
            <a:r>
              <a:rPr lang="en-US" sz="1800" dirty="0"/>
              <a:t>US$0.92 for 1,000 process instances</a:t>
            </a:r>
          </a:p>
          <a:p>
            <a:r>
              <a:rPr lang="en-US" sz="1800" dirty="0"/>
              <a:t>US$0.000925 per instance</a:t>
            </a:r>
          </a:p>
          <a:p>
            <a:pPr lvl="1"/>
            <a:r>
              <a:rPr lang="en-US" sz="1400" dirty="0"/>
              <a:t>Data retention for 1 day</a:t>
            </a:r>
          </a:p>
          <a:p>
            <a:r>
              <a:rPr lang="en-US" sz="1800" dirty="0"/>
              <a:t>US$0.002745 per instance </a:t>
            </a:r>
          </a:p>
          <a:p>
            <a:pPr lvl="1"/>
            <a:r>
              <a:rPr lang="en-US" sz="1400" dirty="0"/>
              <a:t>Data retention for 365 days</a:t>
            </a:r>
          </a:p>
          <a:p>
            <a:pPr lvl="1"/>
            <a:endParaRPr lang="en-US" sz="1400" dirty="0"/>
          </a:p>
          <a:p>
            <a:r>
              <a:rPr lang="en-US" sz="1800" dirty="0"/>
              <a:t>Cost breakdown</a:t>
            </a:r>
          </a:p>
          <a:p>
            <a:pPr marL="0" lvl="1" indent="0">
              <a:buNone/>
            </a:pPr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973807-F96A-48A5-A121-0DF89573C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41</a:t>
            </a:fld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2577427" y="4108764"/>
            <a:ext cx="1079957" cy="2937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8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instance on blockchain is three orders of magnitude higher than on Amazon SWF</a:t>
            </a:r>
          </a:p>
          <a:p>
            <a:pPr lvl="1"/>
            <a:r>
              <a:rPr lang="en-US" dirty="0"/>
              <a:t>Excluding the one-time factory contract deployment</a:t>
            </a:r>
          </a:p>
          <a:p>
            <a:r>
              <a:rPr lang="en-AU" dirty="0"/>
              <a:t>Blockchain stores the result in perpetuity</a:t>
            </a:r>
          </a:p>
          <a:p>
            <a:pPr lvl="1"/>
            <a:r>
              <a:rPr lang="en-AU" dirty="0"/>
              <a:t>As long as the blockchain is in existence</a:t>
            </a:r>
          </a:p>
          <a:p>
            <a:r>
              <a:rPr lang="en-AU" dirty="0"/>
              <a:t>Ongoing cost for data storage on Amazon SWF</a:t>
            </a:r>
          </a:p>
          <a:p>
            <a:pPr lvl="1"/>
            <a:r>
              <a:rPr lang="en-AU" dirty="0"/>
              <a:t>Store for 243,863 days (approx. 668 years) to reach break-even (with a rate of </a:t>
            </a:r>
            <a:r>
              <a:rPr lang="en-US" dirty="0">
                <a:cs typeface="Consolas"/>
              </a:rPr>
              <a:t>US$420 / ETH)</a:t>
            </a:r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0770997-60B2-455C-A977-381866D16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Volatility of Cryptocurrency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Sensitivity to the volatility of the exchange 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Comparison </a:t>
            </a:r>
          </a:p>
          <a:p>
            <a:pPr lvl="1"/>
            <a:r>
              <a:rPr lang="en-US" dirty="0"/>
              <a:t>Exchange rate</a:t>
            </a:r>
          </a:p>
          <a:p>
            <a:pPr lvl="1"/>
            <a:r>
              <a:rPr lang="en-US" dirty="0"/>
              <a:t>Retention rate</a:t>
            </a:r>
            <a:br>
              <a:rPr lang="en-US" dirty="0"/>
            </a:br>
            <a:r>
              <a:rPr lang="en-US" dirty="0"/>
              <a:t>(how long the data </a:t>
            </a:r>
            <a:br>
              <a:rPr lang="en-US" dirty="0"/>
            </a:br>
            <a:r>
              <a:rPr lang="en-US" dirty="0"/>
              <a:t>is stored)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0B3436-2CDC-4C3A-9385-BD52F6D55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 descr="Screen Shot 2019-02-04 at 13.33.2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" b="37973"/>
          <a:stretch/>
        </p:blipFill>
        <p:spPr>
          <a:xfrm>
            <a:off x="796454" y="1665460"/>
            <a:ext cx="5354852" cy="1442789"/>
          </a:xfrm>
          <a:prstGeom prst="rect">
            <a:avLst/>
          </a:prstGeom>
        </p:spPr>
      </p:pic>
      <p:pic>
        <p:nvPicPr>
          <p:cNvPr id="8" name="Picture 7" descr="Screen Shot 2019-02-04 at 13.33.2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06"/>
          <a:stretch/>
        </p:blipFill>
        <p:spPr>
          <a:xfrm>
            <a:off x="767420" y="3141351"/>
            <a:ext cx="5354852" cy="144528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9E0D042-59B8-4208-9E49-45085AA8ACD6}"/>
              </a:ext>
            </a:extLst>
          </p:cNvPr>
          <p:cNvGrpSpPr/>
          <p:nvPr/>
        </p:nvGrpSpPr>
        <p:grpSpPr>
          <a:xfrm>
            <a:off x="3161093" y="3317553"/>
            <a:ext cx="5257295" cy="1891631"/>
            <a:chOff x="3081247" y="3317553"/>
            <a:chExt cx="5337142" cy="1952686"/>
          </a:xfrm>
        </p:grpSpPr>
        <p:pic>
          <p:nvPicPr>
            <p:cNvPr id="9" name="Picture 8" descr="Screen Shot 2019-02-04 at 13.37.49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28" b="32407"/>
            <a:stretch/>
          </p:blipFill>
          <p:spPr>
            <a:xfrm>
              <a:off x="3084358" y="3317553"/>
              <a:ext cx="5334031" cy="1831561"/>
            </a:xfrm>
            <a:prstGeom prst="rect">
              <a:avLst/>
            </a:prstGeom>
          </p:spPr>
        </p:pic>
        <p:pic>
          <p:nvPicPr>
            <p:cNvPr id="10" name="Picture 9" descr="Screen Shot 2019-02-04 at 13.37.49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742"/>
            <a:stretch/>
          </p:blipFill>
          <p:spPr>
            <a:xfrm>
              <a:off x="3081247" y="5121072"/>
              <a:ext cx="5334031" cy="149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097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Blockchain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8000" y="1228855"/>
            <a:ext cx="7920000" cy="4029980"/>
          </a:xfrm>
        </p:spPr>
        <p:txBody>
          <a:bodyPr>
            <a:normAutofit fontScale="92500"/>
          </a:bodyPr>
          <a:lstStyle/>
          <a:p>
            <a:r>
              <a:rPr lang="en-AU" sz="1800" dirty="0"/>
              <a:t>Blockchain provides trustworthy storage and execution environment</a:t>
            </a:r>
          </a:p>
          <a:p>
            <a:pPr lvl="1"/>
            <a:r>
              <a:rPr lang="en-AU" dirty="0"/>
              <a:t>No trust in any single third-party</a:t>
            </a:r>
          </a:p>
          <a:p>
            <a:r>
              <a:rPr lang="en-AU" dirty="0"/>
              <a:t>Conventionally participants need to jointly agree on a mutually-trusted third party</a:t>
            </a:r>
          </a:p>
          <a:p>
            <a:pPr lvl="1"/>
            <a:r>
              <a:rPr lang="en-AU" dirty="0"/>
              <a:t>E.g. AWS (for confidentiality and truthful execution)</a:t>
            </a:r>
          </a:p>
          <a:p>
            <a:pPr lvl="1"/>
            <a:r>
              <a:rPr lang="en-AU" dirty="0"/>
              <a:t>The party controlling the Amazon SWF account</a:t>
            </a:r>
          </a:p>
          <a:p>
            <a:pPr lvl="1"/>
            <a:endParaRPr lang="en-AU" dirty="0"/>
          </a:p>
          <a:p>
            <a:r>
              <a:rPr lang="en-AU" dirty="0"/>
              <a:t>Public blockchain supports payment and escrow</a:t>
            </a:r>
          </a:p>
          <a:p>
            <a:pPr lvl="1"/>
            <a:r>
              <a:rPr lang="en-AU" dirty="0"/>
              <a:t>Sending cryptocurrency with existing messages would not incur additional cost</a:t>
            </a:r>
          </a:p>
          <a:p>
            <a:pPr lvl="2"/>
            <a:r>
              <a:rPr lang="en-AU" dirty="0"/>
              <a:t>…due to a flat fee structure</a:t>
            </a:r>
          </a:p>
          <a:p>
            <a:pPr lvl="1"/>
            <a:r>
              <a:rPr lang="en-AU" dirty="0"/>
              <a:t>Offset the premium cost of distrust</a:t>
            </a:r>
          </a:p>
          <a:p>
            <a:pPr lvl="2"/>
            <a:r>
              <a:rPr lang="en-AU" dirty="0"/>
              <a:t>Commercial </a:t>
            </a:r>
            <a:r>
              <a:rPr lang="en-US" dirty="0"/>
              <a:t>escrow service charge 0.5% to 3.25%</a:t>
            </a:r>
          </a:p>
          <a:p>
            <a:pPr lvl="2"/>
            <a:r>
              <a:rPr lang="en-US" dirty="0"/>
              <a:t>Lower the cost of process executions involving monetary transaction</a:t>
            </a:r>
          </a:p>
          <a:p>
            <a:pPr lvl="1"/>
            <a:r>
              <a:rPr lang="en-US" dirty="0"/>
              <a:t>Only possible if acceptable crypto-coin can be established or used</a:t>
            </a:r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0D963B-1DC9-4B45-8C0E-8F9CB9ED1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44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191163" y="2250058"/>
            <a:ext cx="2898555" cy="11404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Co-</a:t>
            </a:r>
            <a:r>
              <a:rPr lang="en-US" b="1" dirty="0" err="1"/>
              <a:t>opetition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Organizations may cooperate for some cases to achieve business goals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…but compete in other cases</a:t>
            </a:r>
          </a:p>
        </p:txBody>
      </p:sp>
    </p:spTree>
    <p:extLst>
      <p:ext uri="{BB962C8B-B14F-4D97-AF65-F5344CB8AC3E}">
        <p14:creationId xmlns:p14="http://schemas.microsoft.com/office/powerpoint/2010/main" val="37789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43345C1-4D37-4A71-AA0D-E28B7FEF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Task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273649-C61A-4FD0-934E-A1676476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Say, a process instance on Ethereum costs us 0.32$, and on AWS approx. 0.001$, and a commercial escrow provide charges 3% of the value held in escrow</a:t>
            </a:r>
          </a:p>
          <a:p>
            <a:pPr lvl="1"/>
            <a:r>
              <a:rPr lang="de-DE" dirty="0"/>
              <a:t>H</a:t>
            </a:r>
            <a:r>
              <a:rPr lang="en-US" dirty="0"/>
              <a:t>ow much money do you have to put into escrow to reach cost equilibrium (same cost) between cloud and blockchain?</a:t>
            </a:r>
          </a:p>
          <a:p>
            <a:endParaRPr lang="en-US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95B9689-8002-42CD-9C18-B61D87BA0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45</a:t>
            </a:fld>
            <a:endParaRPr lang="en-US"/>
          </a:p>
        </p:txBody>
      </p:sp>
      <p:pic>
        <p:nvPicPr>
          <p:cNvPr id="7" name="Grafik 6" descr="Chat">
            <a:extLst>
              <a:ext uri="{FF2B5EF4-FFF2-40B4-BE49-F238E27FC236}">
                <a16:creationId xmlns:a16="http://schemas.microsoft.com/office/drawing/2014/main" id="{10FC51EF-6D7D-4CFA-9E9B-A633B5B9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959" y="329635"/>
            <a:ext cx="685799" cy="685799"/>
          </a:xfrm>
          <a:prstGeom prst="rect">
            <a:avLst/>
          </a:prstGeom>
        </p:spPr>
      </p:pic>
      <p:pic>
        <p:nvPicPr>
          <p:cNvPr id="8" name="Grafik 7" descr="Benutzer">
            <a:extLst>
              <a:ext uri="{FF2B5EF4-FFF2-40B4-BE49-F238E27FC236}">
                <a16:creationId xmlns:a16="http://schemas.microsoft.com/office/drawing/2014/main" id="{C1AD3D69-FEBA-481D-A990-6AB4565D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4202" y="287999"/>
            <a:ext cx="767955" cy="767955"/>
          </a:xfrm>
          <a:prstGeom prst="rect">
            <a:avLst/>
          </a:prstGeom>
        </p:spPr>
      </p:pic>
      <p:pic>
        <p:nvPicPr>
          <p:cNvPr id="9" name="Grafik 8" descr="Bleistift">
            <a:extLst>
              <a:ext uri="{FF2B5EF4-FFF2-40B4-BE49-F238E27FC236}">
                <a16:creationId xmlns:a16="http://schemas.microsoft.com/office/drawing/2014/main" id="{3CB166A1-F7AB-4F8D-A5BB-3A7DEBCBD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0744" y="496162"/>
            <a:ext cx="351628" cy="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91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vs. Maintainability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Deployment methods impact cost and non-functional properties</a:t>
            </a:r>
          </a:p>
          <a:p>
            <a:pPr lvl="1"/>
            <a:r>
              <a:rPr lang="en-US" dirty="0"/>
              <a:t>(1) One smart contract with two functions</a:t>
            </a:r>
          </a:p>
          <a:p>
            <a:pPr lvl="1"/>
            <a:r>
              <a:rPr lang="en-US" dirty="0"/>
              <a:t>(2) Two smaller contracts, each implementing one function </a:t>
            </a:r>
          </a:p>
          <a:p>
            <a:pPr lvl="2"/>
            <a:r>
              <a:rPr lang="en-US" dirty="0"/>
              <a:t>One contract acts as an entry point</a:t>
            </a:r>
          </a:p>
          <a:p>
            <a:r>
              <a:rPr lang="en-US" dirty="0"/>
              <a:t>The first has lower deployment cost</a:t>
            </a:r>
          </a:p>
          <a:p>
            <a:pPr lvl="1"/>
            <a:r>
              <a:rPr lang="en-US" dirty="0"/>
              <a:t>For (2), one needs to pay </a:t>
            </a:r>
            <a:r>
              <a:rPr lang="en-US" dirty="0" err="1"/>
              <a:t>C</a:t>
            </a:r>
            <a:r>
              <a:rPr lang="en-US" baseline="-25000" dirty="0" err="1"/>
              <a:t>tx</a:t>
            </a:r>
            <a:r>
              <a:rPr lang="en-US" dirty="0"/>
              <a:t> and </a:t>
            </a:r>
            <a:r>
              <a:rPr lang="en-US" dirty="0" err="1"/>
              <a:t>C</a:t>
            </a:r>
            <a:r>
              <a:rPr lang="en-US" baseline="-25000" dirty="0" err="1"/>
              <a:t>adr</a:t>
            </a:r>
            <a:r>
              <a:rPr lang="en-US" dirty="0"/>
              <a:t> twice</a:t>
            </a:r>
          </a:p>
          <a:p>
            <a:pPr lvl="1"/>
            <a:r>
              <a:rPr lang="en-US" dirty="0"/>
              <a:t>The payload of contracts in (2) is higher, as there are header bytes in the payload</a:t>
            </a:r>
          </a:p>
          <a:p>
            <a:r>
              <a:rPr lang="en-US" dirty="0"/>
              <a:t>(1) is cheaper but is not as maintainable as (2)</a:t>
            </a:r>
          </a:p>
          <a:p>
            <a:pPr lvl="1"/>
            <a:r>
              <a:rPr lang="en-US" dirty="0"/>
              <a:t>One function needs to be modified</a:t>
            </a:r>
          </a:p>
          <a:p>
            <a:pPr lvl="2"/>
            <a:r>
              <a:rPr lang="en-US" dirty="0"/>
              <a:t>(1): updated contract needs to be redeployed as a whole</a:t>
            </a:r>
          </a:p>
          <a:p>
            <a:pPr lvl="2"/>
            <a:r>
              <a:rPr lang="en-US" dirty="0"/>
              <a:t>(2): only one contract is redeployed</a:t>
            </a:r>
          </a:p>
          <a:p>
            <a:pPr lvl="2"/>
            <a:r>
              <a:rPr lang="en-US" dirty="0"/>
              <a:t>(1): the triggers need to be updated with the new address</a:t>
            </a:r>
          </a:p>
          <a:p>
            <a:pPr lvl="2"/>
            <a:r>
              <a:rPr lang="en-US" dirty="0"/>
              <a:t>(2): might be avoided</a:t>
            </a:r>
          </a:p>
          <a:p>
            <a:pPr lvl="1"/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E25158D-AD1B-4782-9229-F5A9DF486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4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Scaling Triggers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Additional resources are needed to accommodate increasing workload</a:t>
            </a:r>
          </a:p>
          <a:p>
            <a:pPr lvl="1"/>
            <a:r>
              <a:rPr lang="en-US" dirty="0"/>
              <a:t>Vertical scaling (bigger VM) </a:t>
            </a:r>
          </a:p>
          <a:p>
            <a:pPr lvl="1"/>
            <a:r>
              <a:rPr lang="en-US" dirty="0"/>
              <a:t>Horizontal scaling (more VMs)</a:t>
            </a:r>
          </a:p>
          <a:p>
            <a:r>
              <a:rPr lang="en-US" dirty="0"/>
              <a:t>Blockchain nodes can scale vertically</a:t>
            </a:r>
          </a:p>
          <a:p>
            <a:pPr lvl="1"/>
            <a:r>
              <a:rPr lang="en-US" dirty="0"/>
              <a:t>Horizontal scaling has complication</a:t>
            </a:r>
          </a:p>
          <a:p>
            <a:pPr lvl="2"/>
            <a:r>
              <a:rPr lang="en-US" dirty="0"/>
              <a:t>Easy to add additional VMs into the network </a:t>
            </a:r>
          </a:p>
          <a:p>
            <a:pPr lvl="2"/>
            <a:r>
              <a:rPr lang="en-US" dirty="0"/>
              <a:t>Using one account from multiple VMs may lead to double-spending or sync issues</a:t>
            </a:r>
          </a:p>
          <a:p>
            <a:pPr lvl="3"/>
            <a:r>
              <a:rPr lang="en-US" dirty="0"/>
              <a:t>On Ethereum, </a:t>
            </a:r>
            <a:r>
              <a:rPr lang="en-US" dirty="0" err="1"/>
              <a:t>nonces</a:t>
            </a:r>
            <a:r>
              <a:rPr lang="en-US" dirty="0"/>
              <a:t> need to be unique and sequential</a:t>
            </a:r>
          </a:p>
          <a:p>
            <a:pPr lvl="2"/>
            <a:r>
              <a:rPr lang="en-US" dirty="0"/>
              <a:t>Using different accounts on different VMs</a:t>
            </a:r>
          </a:p>
          <a:p>
            <a:pPr lvl="3"/>
            <a:r>
              <a:rPr lang="en-US" dirty="0"/>
              <a:t>Maintainability issues and increase storage costs</a:t>
            </a:r>
          </a:p>
          <a:p>
            <a:r>
              <a:rPr lang="en-US" dirty="0"/>
              <a:t>SWF can scale both horizontally and vertically</a:t>
            </a:r>
          </a:p>
          <a:p>
            <a:pPr lvl="1"/>
            <a:r>
              <a:rPr lang="en-US" dirty="0"/>
              <a:t>Vertical scaling by choosing larger VM</a:t>
            </a:r>
          </a:p>
          <a:p>
            <a:pPr lvl="1"/>
            <a:r>
              <a:rPr lang="en-US" dirty="0"/>
              <a:t>Horizontal scaling by adding new VMs</a:t>
            </a:r>
          </a:p>
          <a:p>
            <a:pPr lvl="2"/>
            <a:r>
              <a:rPr lang="en-US" dirty="0"/>
              <a:t>SWF then acts as load balancer</a:t>
            </a:r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5B2C99-4B60-41E7-BB7B-ABEF3C80B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Cost of basic compute and storage on public blockchain have different cost structure than conventional cloud</a:t>
            </a:r>
          </a:p>
          <a:p>
            <a:pPr lvl="1"/>
            <a:r>
              <a:rPr lang="en-US" dirty="0"/>
              <a:t>Orders of magnitude more expensive</a:t>
            </a:r>
          </a:p>
          <a:p>
            <a:pPr lvl="1"/>
            <a:endParaRPr lang="en-US" dirty="0"/>
          </a:p>
          <a:p>
            <a:r>
              <a:rPr lang="en-US" dirty="0"/>
              <a:t>Public Ethereum and Amazon SWF are compared using business process execution</a:t>
            </a:r>
          </a:p>
          <a:p>
            <a:pPr lvl="1"/>
            <a:r>
              <a:rPr lang="en-US" dirty="0"/>
              <a:t>Construct and benchmark cost model for both infrastructures</a:t>
            </a:r>
          </a:p>
          <a:p>
            <a:pPr lvl="1"/>
            <a:r>
              <a:rPr lang="en-US" dirty="0"/>
              <a:t>Cost on public Ethereum blockchain is three orders of magnitude higher than on Amazon SWF</a:t>
            </a:r>
          </a:p>
          <a:p>
            <a:pPr lvl="1"/>
            <a:endParaRPr lang="en-US" dirty="0"/>
          </a:p>
          <a:p>
            <a:r>
              <a:rPr lang="en-US" dirty="0"/>
              <a:t>Cost model incorporates exchange rate</a:t>
            </a:r>
          </a:p>
          <a:p>
            <a:pPr lvl="1"/>
            <a:r>
              <a:rPr lang="en-US" dirty="0"/>
              <a:t>Important given the high volatility of the exchange rate</a:t>
            </a:r>
          </a:p>
          <a:p>
            <a:pPr lvl="1"/>
            <a:endParaRPr lang="en-US" dirty="0"/>
          </a:p>
          <a:p>
            <a:r>
              <a:rPr lang="en-US" dirty="0"/>
              <a:t>Cost is often in tradeoff with other non-functional properties</a:t>
            </a:r>
          </a:p>
          <a:p>
            <a:pPr lvl="1"/>
            <a:r>
              <a:rPr lang="en-US" dirty="0"/>
              <a:t>Maintainability and Scalability </a:t>
            </a:r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1EF1720-1AA8-4BE0-8BDD-B89C72E74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001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0">
            <a:extLst>
              <a:ext uri="{FF2B5EF4-FFF2-40B4-BE49-F238E27FC236}">
                <a16:creationId xmlns:a16="http://schemas.microsoft.com/office/drawing/2014/main" id="{15CF5EB8-885B-4B45-8DCA-F03A2CD9F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2364400"/>
            <a:ext cx="5063046" cy="1910434"/>
          </a:xfrm>
        </p:spPr>
        <p:txBody>
          <a:bodyPr>
            <a:noAutofit/>
          </a:bodyPr>
          <a:lstStyle/>
          <a:p>
            <a:r>
              <a:rPr lang="en-AU" sz="3200" dirty="0"/>
              <a:t>Cost</a:t>
            </a:r>
            <a:endParaRPr lang="en-AU" sz="3000" noProof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76B8469-5648-490E-83C3-D2D74F95DB7B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647700" y="4502150"/>
            <a:ext cx="8035925" cy="6588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of most materials: </a:t>
            </a:r>
          </a:p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Xiwei Xu, Ingo Weber, and Mark Staples.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for Blockchain Applications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Springer, 2019</a:t>
            </a:r>
            <a:endParaRPr lang="en-US" altLang="de-DE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01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OP_RETURN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Official way to embed arbitrary data in a Bitcoin transaction</a:t>
            </a:r>
          </a:p>
          <a:p>
            <a:pPr lvl="1"/>
            <a:r>
              <a:rPr lang="en-US" dirty="0"/>
              <a:t>Returns immediately with an error </a:t>
            </a:r>
          </a:p>
          <a:p>
            <a:pPr lvl="2"/>
            <a:r>
              <a:rPr lang="en-US" dirty="0"/>
              <a:t>Included data is not interpreted as a script</a:t>
            </a:r>
          </a:p>
          <a:p>
            <a:pPr lvl="1"/>
            <a:r>
              <a:rPr lang="en-US" dirty="0"/>
              <a:t>Default Bitcoin client only relayed </a:t>
            </a:r>
            <a:r>
              <a:rPr lang="en-US" i="1" dirty="0"/>
              <a:t>OP_RETURN</a:t>
            </a:r>
            <a:r>
              <a:rPr lang="en-US" dirty="0"/>
              <a:t> transactions up to 80 bytes</a:t>
            </a:r>
          </a:p>
          <a:p>
            <a:pPr lvl="2"/>
            <a:r>
              <a:rPr lang="en-US" dirty="0"/>
              <a:t>Reduced to 40 bytes in 2014</a:t>
            </a:r>
          </a:p>
          <a:p>
            <a:pPr lvl="2"/>
            <a:endParaRPr lang="en-US" dirty="0"/>
          </a:p>
          <a:p>
            <a:r>
              <a:rPr lang="en-US" dirty="0"/>
              <a:t>Storing 80 bytes of arbitrary data on the Bitcoin costs roughly US$0.459</a:t>
            </a:r>
          </a:p>
          <a:p>
            <a:pPr lvl="1"/>
            <a:r>
              <a:rPr lang="en-US" dirty="0"/>
              <a:t>Assuming a typical Bitcoin transaction with one input and one output (220 bytes)</a:t>
            </a:r>
          </a:p>
          <a:p>
            <a:pPr lvl="1"/>
            <a:r>
              <a:rPr lang="en-US" dirty="0"/>
              <a:t>The default transaction fee rate is </a:t>
            </a:r>
            <a:r>
              <a:rPr lang="da-DK" sz="1700" dirty="0"/>
              <a:t>2 × 10</a:t>
            </a:r>
            <a:r>
              <a:rPr lang="da-DK" sz="1800" baseline="30000" dirty="0"/>
              <a:t>−4</a:t>
            </a:r>
            <a:r>
              <a:rPr lang="da-DK" sz="1700" dirty="0"/>
              <a:t>BTC/KB </a:t>
            </a:r>
          </a:p>
          <a:p>
            <a:endParaRPr lang="da-DK" dirty="0"/>
          </a:p>
          <a:p>
            <a:r>
              <a:rPr lang="da-DK" dirty="0"/>
              <a:t>It is debatable whether Bitcoin should be used to record arbitrary data.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654413-3C38-4195-B2DF-4D33180F3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8000" y="5045442"/>
            <a:ext cx="623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Exchange rates of US$7650 / BTC from 2 August 2018 (https://</a:t>
            </a:r>
            <a:r>
              <a:rPr lang="en-US" sz="1200" dirty="0" err="1"/>
              <a:t>poloniex.com</a:t>
            </a:r>
            <a:r>
              <a:rPr lang="en-US" sz="1200" dirty="0"/>
              <a:t>/</a:t>
            </a:r>
            <a:r>
              <a:rPr lang="en-US" sz="1200" dirty="0" err="1"/>
              <a:t>exchange#usdt_btc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434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Data in Ethereum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Theoretically allows storing arbitrary data of any size</a:t>
            </a:r>
          </a:p>
          <a:p>
            <a:pPr lvl="1"/>
            <a:r>
              <a:rPr lang="en-US" dirty="0"/>
              <a:t>Practically limited by block gas limit</a:t>
            </a:r>
          </a:p>
          <a:p>
            <a:r>
              <a:rPr lang="en-US" dirty="0"/>
              <a:t>Storing 80 bytes of arbitrary data on Ethereum costs roughly US$0.22</a:t>
            </a:r>
          </a:p>
          <a:p>
            <a:pPr lvl="1"/>
            <a:r>
              <a:rPr lang="en-US" dirty="0"/>
              <a:t>Every transaction has a fixed cost of 21,000 gas</a:t>
            </a:r>
          </a:p>
          <a:p>
            <a:pPr lvl="2"/>
            <a:r>
              <a:rPr lang="en-US" dirty="0"/>
              <a:t>Gas is the internal pricing for executing a transaction of storing data</a:t>
            </a:r>
          </a:p>
          <a:p>
            <a:pPr lvl="1"/>
            <a:r>
              <a:rPr lang="en-US" dirty="0"/>
              <a:t>Every non-zero byte of data costs additional 68 gas </a:t>
            </a:r>
          </a:p>
          <a:p>
            <a:pPr lvl="1"/>
            <a:r>
              <a:rPr lang="en-US" dirty="0"/>
              <a:t>Total cost of storing 80 bytes via transaction is 26,440 gas</a:t>
            </a:r>
          </a:p>
          <a:p>
            <a:pPr lvl="2"/>
            <a:r>
              <a:rPr lang="en-US" dirty="0"/>
              <a:t>assuming all bytes are non-zero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D023CD1-9E52-4FD3-B48C-6C5036E11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40068" y="1204293"/>
            <a:ext cx="1727932" cy="4838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 bytes on Bitcoin costs US$0.459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8000" y="4838095"/>
            <a:ext cx="7853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Exchange rate of US$420 / ETH from 2 August 2018 (https: //</a:t>
            </a:r>
            <a:r>
              <a:rPr lang="en-US" sz="1200" dirty="0" err="1"/>
              <a:t>poloniex.com</a:t>
            </a:r>
            <a:r>
              <a:rPr lang="en-US" sz="1200" dirty="0"/>
              <a:t>/</a:t>
            </a:r>
            <a:r>
              <a:rPr lang="en-US" sz="1200" dirty="0" err="1"/>
              <a:t>exchange#usdt_eth</a:t>
            </a:r>
            <a:r>
              <a:rPr lang="en-US" sz="1200" dirty="0"/>
              <a:t>)</a:t>
            </a:r>
          </a:p>
          <a:p>
            <a:r>
              <a:rPr lang="en-US" sz="1200" i="1" dirty="0"/>
              <a:t>gas price </a:t>
            </a:r>
            <a:r>
              <a:rPr lang="en-US" sz="1200" dirty="0"/>
              <a:t>of 2 × 10−9 ETH (2 </a:t>
            </a:r>
            <a:r>
              <a:rPr lang="en-US" sz="1200" dirty="0" err="1"/>
              <a:t>Gwei</a:t>
            </a:r>
            <a:r>
              <a:rPr lang="en-US" sz="1200" dirty="0"/>
              <a:t>) on </a:t>
            </a:r>
            <a:r>
              <a:rPr lang="en-US" sz="1200" dirty="0" err="1"/>
              <a:t>Ethereum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61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Data in Smart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00" y="1448145"/>
            <a:ext cx="7920000" cy="36937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Storing data as a variable in a smart contract</a:t>
            </a:r>
          </a:p>
          <a:p>
            <a:pPr lvl="1"/>
            <a:r>
              <a:rPr lang="en-US" dirty="0"/>
              <a:t>Cost is based on the number of </a:t>
            </a:r>
            <a:r>
              <a:rPr lang="en-US" i="1" dirty="0"/>
              <a:t>SSTORE</a:t>
            </a:r>
            <a:r>
              <a:rPr lang="en-US" dirty="0"/>
              <a:t> operations</a:t>
            </a:r>
          </a:p>
          <a:p>
            <a:pPr lvl="1"/>
            <a:r>
              <a:rPr lang="en-US" dirty="0"/>
              <a:t>1 </a:t>
            </a:r>
            <a:r>
              <a:rPr lang="en-US" i="1" dirty="0"/>
              <a:t>SSTORE</a:t>
            </a:r>
            <a:r>
              <a:rPr lang="en-US" dirty="0"/>
              <a:t> operation that changes the data from zero to non-zero (20,000 gas)</a:t>
            </a:r>
          </a:p>
          <a:p>
            <a:pPr lvl="1"/>
            <a:r>
              <a:rPr lang="en-US" dirty="0"/>
              <a:t>Transaction as the carrier costs a base 21,000 gas</a:t>
            </a:r>
          </a:p>
          <a:p>
            <a:pPr lvl="1"/>
            <a:r>
              <a:rPr lang="en-US" dirty="0"/>
              <a:t>Data payload costs extra gas</a:t>
            </a:r>
          </a:p>
          <a:p>
            <a:pPr lvl="2"/>
            <a:r>
              <a:rPr lang="en-US" dirty="0"/>
              <a:t>Function signature and the actual data</a:t>
            </a:r>
          </a:p>
          <a:p>
            <a:pPr lvl="1"/>
            <a:r>
              <a:rPr lang="en-US" dirty="0"/>
              <a:t>Cost for creating the smart contract depending on its complexity</a:t>
            </a:r>
          </a:p>
          <a:p>
            <a:pPr lvl="2"/>
            <a:r>
              <a:rPr lang="en-US" dirty="0"/>
              <a:t>Total cost is &gt; US$0.036 (20,000 + 21,000 + 32 × 68 gas )</a:t>
            </a:r>
          </a:p>
          <a:p>
            <a:pPr lvl="1"/>
            <a:r>
              <a:rPr lang="en-US" dirty="0"/>
              <a:t>Subsequent transactions to </a:t>
            </a:r>
            <a:r>
              <a:rPr lang="en-US" b="1" dirty="0"/>
              <a:t>update</a:t>
            </a:r>
            <a:r>
              <a:rPr lang="en-US" dirty="0"/>
              <a:t> data costs 5,000 gas (keeping the data as non-zero)</a:t>
            </a:r>
          </a:p>
          <a:p>
            <a:pPr lvl="2"/>
            <a:r>
              <a:rPr lang="en-US" dirty="0"/>
              <a:t>Cost of subsequent transactions is ~ US$0.024 (5000 + 21,000 + 32 × 68 gas) </a:t>
            </a:r>
          </a:p>
          <a:p>
            <a:pPr lvl="1"/>
            <a:r>
              <a:rPr lang="en-US" dirty="0"/>
              <a:t>Less flexible due to the constraints of Solidity on the value types and length</a:t>
            </a:r>
          </a:p>
          <a:p>
            <a:r>
              <a:rPr lang="en-US" dirty="0"/>
              <a:t>Storing data as a log event in a smart contract</a:t>
            </a:r>
          </a:p>
          <a:p>
            <a:pPr lvl="1"/>
            <a:r>
              <a:rPr lang="en-US" dirty="0"/>
              <a:t>1 log topic costs 375 gas</a:t>
            </a:r>
          </a:p>
          <a:p>
            <a:pPr lvl="1"/>
            <a:r>
              <a:rPr lang="en-US" dirty="0"/>
              <a:t>Every byte of data costs an extra 8 gas</a:t>
            </a:r>
          </a:p>
          <a:p>
            <a:pPr lvl="1"/>
            <a:r>
              <a:rPr lang="en-US" dirty="0"/>
              <a:t>Transaction as the carrier costs a base 21,000 gas</a:t>
            </a:r>
          </a:p>
          <a:p>
            <a:pPr lvl="1"/>
            <a:r>
              <a:rPr lang="en-US" dirty="0"/>
              <a:t>Total cost is ~US$0.018 (21,000 + 375 + 32 × 8 gas)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024286-07CD-4128-9B17-26B34099F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95956" y="1162489"/>
            <a:ext cx="2972044" cy="665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Storing 32 bytes of data </a:t>
            </a:r>
          </a:p>
          <a:p>
            <a:pPr algn="ctr"/>
            <a:r>
              <a:rPr lang="en-US" dirty="0"/>
              <a:t>(simple types of Solidity are 32 bytes)</a:t>
            </a:r>
          </a:p>
        </p:txBody>
      </p:sp>
    </p:spTree>
    <p:extLst>
      <p:ext uri="{BB962C8B-B14F-4D97-AF65-F5344CB8AC3E}">
        <p14:creationId xmlns:p14="http://schemas.microsoft.com/office/powerpoint/2010/main" val="300445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Contract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Cost charged on transactions in relation to their complexity</a:t>
            </a:r>
          </a:p>
          <a:p>
            <a:pPr lvl="1"/>
            <a:r>
              <a:rPr lang="en-US" altLang="zh-CN" dirty="0"/>
              <a:t>Base cost for any transaction (21,000 gas)</a:t>
            </a:r>
          </a:p>
          <a:p>
            <a:pPr lvl="1"/>
            <a:r>
              <a:rPr lang="en-US" dirty="0"/>
              <a:t>Variable components</a:t>
            </a:r>
          </a:p>
          <a:p>
            <a:pPr lvl="2"/>
            <a:r>
              <a:rPr lang="en-US" dirty="0"/>
              <a:t>Data attachments</a:t>
            </a:r>
          </a:p>
          <a:p>
            <a:pPr lvl="2"/>
            <a:r>
              <a:rPr lang="en-US" dirty="0"/>
              <a:t>Contract execution is charged per </a:t>
            </a:r>
            <a:r>
              <a:rPr lang="en-US" i="1" dirty="0"/>
              <a:t>bytecode</a:t>
            </a:r>
            <a:r>
              <a:rPr lang="en-US" dirty="0"/>
              <a:t> instruction</a:t>
            </a:r>
          </a:p>
          <a:p>
            <a:pPr lvl="2"/>
            <a:r>
              <a:rPr lang="en-US" dirty="0"/>
              <a:t>Additional cost for contract deployment</a:t>
            </a:r>
          </a:p>
          <a:p>
            <a:pPr lvl="2"/>
            <a:endParaRPr lang="en-US" dirty="0"/>
          </a:p>
          <a:p>
            <a:r>
              <a:rPr lang="en-US" i="1" dirty="0"/>
              <a:t>Gas</a:t>
            </a:r>
          </a:p>
          <a:p>
            <a:pPr lvl="1"/>
            <a:r>
              <a:rPr lang="en-US" dirty="0"/>
              <a:t>All cost follows a fixed pricing table </a:t>
            </a:r>
            <a:r>
              <a:rPr lang="en-US"/>
              <a:t>specified in </a:t>
            </a:r>
            <a:r>
              <a:rPr lang="en-US" dirty="0"/>
              <a:t>the unit </a:t>
            </a:r>
            <a:r>
              <a:rPr lang="en-US" i="1" dirty="0"/>
              <a:t>gas</a:t>
            </a:r>
          </a:p>
          <a:p>
            <a:pPr lvl="2"/>
            <a:r>
              <a:rPr lang="de-DE" dirty="0"/>
              <a:t>Official: </a:t>
            </a:r>
            <a:r>
              <a:rPr lang="en-US" dirty="0">
                <a:hlinkClick r:id="rId3"/>
              </a:rPr>
              <a:t>Yellow Paper</a:t>
            </a:r>
            <a:r>
              <a:rPr lang="en-US" dirty="0"/>
              <a:t> (see Appendix G) </a:t>
            </a:r>
          </a:p>
          <a:p>
            <a:pPr lvl="2"/>
            <a:r>
              <a:rPr lang="en-US" dirty="0"/>
              <a:t>Unofficial table: </a:t>
            </a:r>
            <a:r>
              <a:rPr lang="en-US" dirty="0">
                <a:hlinkClick r:id="rId4"/>
              </a:rPr>
              <a:t>see here</a:t>
            </a:r>
            <a:endParaRPr lang="en-US" dirty="0"/>
          </a:p>
          <a:p>
            <a:pPr lvl="1"/>
            <a:r>
              <a:rPr lang="en-US" dirty="0"/>
              <a:t>Gas cost is converted to Ether</a:t>
            </a:r>
          </a:p>
          <a:p>
            <a:pPr lvl="1"/>
            <a:r>
              <a:rPr lang="en-US" dirty="0"/>
              <a:t>User-defined </a:t>
            </a:r>
            <a:r>
              <a:rPr lang="en-US" i="1" dirty="0"/>
              <a:t>gas price </a:t>
            </a:r>
            <a:r>
              <a:rPr lang="en-US" dirty="0"/>
              <a:t>factor</a:t>
            </a:r>
          </a:p>
          <a:p>
            <a:pPr lvl="2"/>
            <a:r>
              <a:rPr lang="en-US" dirty="0"/>
              <a:t>How much Ether-per-gas is the transaction creator willing to pay</a:t>
            </a:r>
          </a:p>
          <a:p>
            <a:pPr lvl="2"/>
            <a:r>
              <a:rPr lang="en-US" dirty="0"/>
              <a:t>Default value is the current market rate, an average over previously included transactions (but do not rely on it without testing)</a:t>
            </a:r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B69DA8-3C2A-4EAB-9837-4D5ACFA72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Gas Limit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Block gas limit</a:t>
            </a:r>
          </a:p>
          <a:p>
            <a:pPr lvl="1"/>
            <a:r>
              <a:rPr lang="en-US" altLang="zh-CN" dirty="0"/>
              <a:t>Sum of gas used by the set of transactions included in a given block cannot exceed this limit</a:t>
            </a:r>
          </a:p>
          <a:p>
            <a:pPr lvl="1"/>
            <a:r>
              <a:rPr lang="en-US" dirty="0"/>
              <a:t>Set by the miners</a:t>
            </a:r>
          </a:p>
          <a:p>
            <a:pPr lvl="1"/>
            <a:r>
              <a:rPr lang="en-US" dirty="0"/>
              <a:t>Defined in terms of gas usage</a:t>
            </a:r>
          </a:p>
          <a:p>
            <a:pPr lvl="2"/>
            <a:r>
              <a:rPr lang="en-US" dirty="0"/>
              <a:t>Cannot be influenced by variations a normal user has power over</a:t>
            </a:r>
          </a:p>
          <a:p>
            <a:pPr lvl="2"/>
            <a:r>
              <a:rPr lang="en-US" dirty="0"/>
              <a:t>For example, underbidding the market price</a:t>
            </a:r>
          </a:p>
          <a:p>
            <a:pPr lvl="1"/>
            <a:r>
              <a:rPr lang="en-US" dirty="0"/>
              <a:t>Making it a limit of complexity for new blocks</a:t>
            </a:r>
          </a:p>
          <a:p>
            <a:pPr lvl="1"/>
            <a:r>
              <a:rPr lang="en-US" dirty="0"/>
              <a:t>An upper bound to throughput scalability</a:t>
            </a:r>
          </a:p>
          <a:p>
            <a:pPr lvl="2"/>
            <a:r>
              <a:rPr lang="en-US" dirty="0"/>
              <a:t>Cost of transactions vary</a:t>
            </a:r>
          </a:p>
          <a:p>
            <a:pPr lvl="2"/>
            <a:r>
              <a:rPr lang="en-US" dirty="0"/>
              <a:t>Non-trivial to understand how the bound relates to transaction throughput</a:t>
            </a:r>
          </a:p>
          <a:p>
            <a:r>
              <a:rPr lang="en-US" dirty="0"/>
              <a:t>Current prices &amp; inclusion speeds: </a:t>
            </a:r>
            <a:r>
              <a:rPr lang="en-US" dirty="0">
                <a:hlinkClick r:id="rId3"/>
              </a:rPr>
              <a:t>https://ethgasstation.info/</a:t>
            </a:r>
            <a:r>
              <a:rPr lang="en-US" dirty="0"/>
              <a:t>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602938-5780-4983-BD42-56F6EB969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4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heme/theme1.xml><?xml version="1.0" encoding="utf-8"?>
<a:theme xmlns:a="http://schemas.openxmlformats.org/drawingml/2006/main" name="Technische Universität Berlin | PowerPoint Master">
  <a:themeElements>
    <a:clrScheme name="Benutzerdefiniert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0070C0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Data61 PowerPoint Widescreen</Template>
  <TotalTime>0</TotalTime>
  <Words>7196</Words>
  <Application>Microsoft Office PowerPoint</Application>
  <PresentationFormat>On-screen Show (16:10)</PresentationFormat>
  <Paragraphs>820</Paragraphs>
  <Slides>49</Slides>
  <Notes>45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等线</vt:lpstr>
      <vt:lpstr>等线 Light</vt:lpstr>
      <vt:lpstr>Arial</vt:lpstr>
      <vt:lpstr>Calibri</vt:lpstr>
      <vt:lpstr>Consolas</vt:lpstr>
      <vt:lpstr>TheSansB W3 Light</vt:lpstr>
      <vt:lpstr>Wingdings</vt:lpstr>
      <vt:lpstr>Technische Universität Berlin | PowerPoint Master</vt:lpstr>
      <vt:lpstr>Cost</vt:lpstr>
      <vt:lpstr>What will you learn today?</vt:lpstr>
      <vt:lpstr>Cost is important</vt:lpstr>
      <vt:lpstr>Arbitrary Bytes in Unspendable Bitcoin Tx</vt:lpstr>
      <vt:lpstr>OP_RETURN</vt:lpstr>
      <vt:lpstr>Storing Data in Ethereum Transaction</vt:lpstr>
      <vt:lpstr>Storing Data in Smart Contract</vt:lpstr>
      <vt:lpstr>Smart Contract Cost</vt:lpstr>
      <vt:lpstr>Gas Limit</vt:lpstr>
      <vt:lpstr>Cost Modelling  &amp; Estimation </vt:lpstr>
      <vt:lpstr>Cost Models</vt:lpstr>
      <vt:lpstr>Cost Models</vt:lpstr>
      <vt:lpstr>Sample Application: Supply Chain Process</vt:lpstr>
      <vt:lpstr>Sample Application: Supply Chain Process</vt:lpstr>
      <vt:lpstr>Cost Models</vt:lpstr>
      <vt:lpstr>Sample Application using Ethereum</vt:lpstr>
      <vt:lpstr>Student Task</vt:lpstr>
      <vt:lpstr>Ethereum Transaction 1/2</vt:lpstr>
      <vt:lpstr>Ethereum Transaction 2/2</vt:lpstr>
      <vt:lpstr>Contract Creation Cost 1/2</vt:lpstr>
      <vt:lpstr>Contract Creation Cost 2/2</vt:lpstr>
      <vt:lpstr>Contract Execution Cost</vt:lpstr>
      <vt:lpstr>Gas Cost  Ether  Another Currency</vt:lpstr>
      <vt:lpstr>Cost of Interaction Component 1/2</vt:lpstr>
      <vt:lpstr>Cost of Interaction Component 2/2</vt:lpstr>
      <vt:lpstr>Cost Models</vt:lpstr>
      <vt:lpstr>Student Task</vt:lpstr>
      <vt:lpstr>Amazon SWF</vt:lpstr>
      <vt:lpstr>SWF Cost Model</vt:lpstr>
      <vt:lpstr>Element Mapping</vt:lpstr>
      <vt:lpstr>Base Cost of Workflow Instances</vt:lpstr>
      <vt:lpstr>Cost of Scheduling Tasks</vt:lpstr>
      <vt:lpstr>Cost of Signals</vt:lpstr>
      <vt:lpstr>Cost of Data Retention and Transfer</vt:lpstr>
      <vt:lpstr>Coordination Cost</vt:lpstr>
      <vt:lpstr>Cost of Interaction Component 1/2</vt:lpstr>
      <vt:lpstr>Cost of Interaction Component 2/2</vt:lpstr>
      <vt:lpstr>Evaluating Cost Models</vt:lpstr>
      <vt:lpstr>AWS VM Throughput Benchmark</vt:lpstr>
      <vt:lpstr>Incident Management Blockchain Cost</vt:lpstr>
      <vt:lpstr>Incident Management Amazon SWF Cost</vt:lpstr>
      <vt:lpstr>Comparison </vt:lpstr>
      <vt:lpstr>Volatility of Cryptocurrency</vt:lpstr>
      <vt:lpstr>Why Blockchain </vt:lpstr>
      <vt:lpstr>Student Task</vt:lpstr>
      <vt:lpstr>Cost vs. Maintainability</vt:lpstr>
      <vt:lpstr>Scaling Triggers</vt:lpstr>
      <vt:lpstr>Summary</vt:lpstr>
      <vt:lpstr>Cost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Ingo Weber</dc:creator>
  <cp:lastModifiedBy>Ingo Weber</cp:lastModifiedBy>
  <cp:revision>1033</cp:revision>
  <dcterms:created xsi:type="dcterms:W3CDTF">2018-09-03T00:08:13Z</dcterms:created>
  <dcterms:modified xsi:type="dcterms:W3CDTF">2021-08-12T09:36:53Z</dcterms:modified>
</cp:coreProperties>
</file>