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8" r:id="rId1"/>
  </p:sldMasterIdLst>
  <p:notesMasterIdLst>
    <p:notesMasterId r:id="rId26"/>
  </p:notesMasterIdLst>
  <p:handoutMasterIdLst>
    <p:handoutMasterId r:id="rId27"/>
  </p:handoutMasterIdLst>
  <p:sldIdLst>
    <p:sldId id="359" r:id="rId2"/>
    <p:sldId id="1008" r:id="rId3"/>
    <p:sldId id="1006" r:id="rId4"/>
    <p:sldId id="486" r:id="rId5"/>
    <p:sldId id="517" r:id="rId6"/>
    <p:sldId id="1007" r:id="rId7"/>
    <p:sldId id="489" r:id="rId8"/>
    <p:sldId id="488" r:id="rId9"/>
    <p:sldId id="1005" r:id="rId10"/>
    <p:sldId id="491" r:id="rId11"/>
    <p:sldId id="492" r:id="rId12"/>
    <p:sldId id="493" r:id="rId13"/>
    <p:sldId id="503" r:id="rId14"/>
    <p:sldId id="504" r:id="rId15"/>
    <p:sldId id="518" r:id="rId16"/>
    <p:sldId id="520" r:id="rId17"/>
    <p:sldId id="521" r:id="rId18"/>
    <p:sldId id="519" r:id="rId19"/>
    <p:sldId id="1009" r:id="rId20"/>
    <p:sldId id="523" r:id="rId21"/>
    <p:sldId id="483" r:id="rId22"/>
    <p:sldId id="508" r:id="rId23"/>
    <p:sldId id="524" r:id="rId24"/>
    <p:sldId id="1010" r:id="rId2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77484" autoAdjust="0"/>
  </p:normalViewPr>
  <p:slideViewPr>
    <p:cSldViewPr snapToGrid="0">
      <p:cViewPr varScale="1">
        <p:scale>
          <a:sx n="97" d="100"/>
          <a:sy n="97" d="100"/>
        </p:scale>
        <p:origin x="508" y="60"/>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0" d="100"/>
          <a:sy n="80" d="100"/>
        </p:scale>
        <p:origin x="2428"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24</a:t>
            </a:fld>
            <a:endParaRPr lang="en-AU" dirty="0"/>
          </a:p>
        </p:txBody>
      </p:sp>
    </p:spTree>
    <p:extLst>
      <p:ext uri="{BB962C8B-B14F-4D97-AF65-F5344CB8AC3E}">
        <p14:creationId xmlns:p14="http://schemas.microsoft.com/office/powerpoint/2010/main" val="32763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our research group studied the possibility</a:t>
            </a:r>
            <a:r>
              <a:rPr lang="en-US" baseline="0" dirty="0"/>
              <a:t> of using blockchain for collaborative business process in order to address the lack of trust problem in collaborative business process.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idea is to use blockchain and the smart contract functionality to enforce the trustworthiness of the process without having a centralized trusted third party.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In the proposed method, blockchain facilitates collaborative process either of two ways; </a:t>
            </a:r>
            <a:r>
              <a:rPr lang="en-US" sz="1100" kern="1200" dirty="0">
                <a:solidFill>
                  <a:schemeClr val="tx1"/>
                </a:solidFill>
                <a:effectLst/>
                <a:latin typeface="+mn-lt"/>
                <a:ea typeface="+mn-ea"/>
                <a:cs typeface="+mn-cs"/>
              </a:rPr>
              <a:t>as a choreography monitor which stores the process execution status and provides immutable data storage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or active mediator by coordinating the collaborative process. </a:t>
            </a:r>
          </a:p>
          <a:p>
            <a:pPr marL="171450" indent="-171450">
              <a:buFont typeface="Arial" charset="0"/>
              <a:buChar char="•"/>
            </a:pPr>
            <a:r>
              <a:rPr lang="en-US" sz="1100" kern="1200" dirty="0">
                <a:solidFill>
                  <a:schemeClr val="tx1"/>
                </a:solidFill>
                <a:effectLst/>
                <a:latin typeface="+mn-lt"/>
                <a:ea typeface="+mn-ea"/>
                <a:cs typeface="+mn-cs"/>
              </a:rPr>
              <a:t>smart contracts in a blockchain can not interact directly with the external world, a trigger component connects the processes executing on blockchain to enterprise systems by acting as an agent for an organization. The trigger manages keys, keeps track of the data payload in API calls, and can interact with external services including other databases or web services. </a:t>
            </a:r>
          </a:p>
          <a:p>
            <a:pPr marL="171450" indent="-171450">
              <a:buFont typeface="Arial" charset="0"/>
              <a:buChar char="•"/>
            </a:pPr>
            <a:r>
              <a:rPr lang="en-US" sz="1100" kern="1200" dirty="0">
                <a:solidFill>
                  <a:schemeClr val="tx1"/>
                </a:solidFill>
                <a:effectLst/>
                <a:latin typeface="+mn-lt"/>
                <a:ea typeface="+mn-ea"/>
                <a:cs typeface="+mn-cs"/>
              </a:rPr>
              <a:t>Generally</a:t>
            </a:r>
            <a:r>
              <a:rPr lang="en-US" sz="1100" kern="1200" baseline="0" dirty="0">
                <a:solidFill>
                  <a:schemeClr val="tx1"/>
                </a:solidFill>
                <a:effectLst/>
                <a:latin typeface="+mn-lt"/>
                <a:ea typeface="+mn-ea"/>
                <a:cs typeface="+mn-cs"/>
              </a:rPr>
              <a:t> each organization has to deploy it’s own trigger and at least one blockchain full node connected to the blockchain. </a:t>
            </a:r>
            <a:endParaRPr lang="en-US" baseline="0" dirty="0"/>
          </a:p>
        </p:txBody>
      </p:sp>
    </p:spTree>
    <p:extLst>
      <p:ext uri="{BB962C8B-B14F-4D97-AF65-F5344CB8AC3E}">
        <p14:creationId xmlns:p14="http://schemas.microsoft.com/office/powerpoint/2010/main" val="28001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our research group studied the possibility</a:t>
            </a:r>
            <a:r>
              <a:rPr lang="en-US" baseline="0" dirty="0"/>
              <a:t> of using blockchain for collaborative business process in order to address the lack of trust problem in collaborative business process.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idea is to use blockchain and the smart contract functionality to enforce the trustworthiness of the process without having a centralized trusted third party.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In the proposed method, blockchain facilitates collaborative process either of two ways; </a:t>
            </a:r>
            <a:r>
              <a:rPr lang="en-US" sz="1100" kern="1200" dirty="0">
                <a:solidFill>
                  <a:schemeClr val="tx1"/>
                </a:solidFill>
                <a:effectLst/>
                <a:latin typeface="+mn-lt"/>
                <a:ea typeface="+mn-ea"/>
                <a:cs typeface="+mn-cs"/>
              </a:rPr>
              <a:t>as a choreography monitor which stores the process execution status and provides immutable data storage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or active mediator by coordinating the collaborative process. </a:t>
            </a:r>
          </a:p>
          <a:p>
            <a:pPr marL="171450" indent="-171450">
              <a:buFont typeface="Arial" charset="0"/>
              <a:buChar char="•"/>
            </a:pPr>
            <a:r>
              <a:rPr lang="en-US" sz="1100" kern="1200" dirty="0">
                <a:solidFill>
                  <a:schemeClr val="tx1"/>
                </a:solidFill>
                <a:effectLst/>
                <a:latin typeface="+mn-lt"/>
                <a:ea typeface="+mn-ea"/>
                <a:cs typeface="+mn-cs"/>
              </a:rPr>
              <a:t>smart contracts in a blockchain can not interact directly with the external world, a trigger component connects the processes executing on blockchain to enterprise systems by acting as an agent for an organization. The trigger manages keys, keeps track of the data payload in API calls, and can interact with external services including other databases or web services. </a:t>
            </a:r>
          </a:p>
          <a:p>
            <a:pPr marL="171450" indent="-171450">
              <a:buFont typeface="Arial" charset="0"/>
              <a:buChar char="•"/>
            </a:pPr>
            <a:r>
              <a:rPr lang="en-US" sz="1100" kern="1200" dirty="0">
                <a:solidFill>
                  <a:schemeClr val="tx1"/>
                </a:solidFill>
                <a:effectLst/>
                <a:latin typeface="+mn-lt"/>
                <a:ea typeface="+mn-ea"/>
                <a:cs typeface="+mn-cs"/>
              </a:rPr>
              <a:t>Generally</a:t>
            </a:r>
            <a:r>
              <a:rPr lang="en-US" sz="1100" kern="1200" baseline="0" dirty="0">
                <a:solidFill>
                  <a:schemeClr val="tx1"/>
                </a:solidFill>
                <a:effectLst/>
                <a:latin typeface="+mn-lt"/>
                <a:ea typeface="+mn-ea"/>
                <a:cs typeface="+mn-cs"/>
              </a:rPr>
              <a:t> each organization has to deploy it’s own trigger and at least one blockchain full node connected to the blockchain. </a:t>
            </a:r>
            <a:endParaRPr lang="en-US" baseline="0" dirty="0"/>
          </a:p>
        </p:txBody>
      </p:sp>
    </p:spTree>
    <p:extLst>
      <p:ext uri="{BB962C8B-B14F-4D97-AF65-F5344CB8AC3E}">
        <p14:creationId xmlns:p14="http://schemas.microsoft.com/office/powerpoint/2010/main" val="265219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We used </a:t>
            </a:r>
            <a:r>
              <a:rPr lang="en-US" dirty="0" err="1"/>
              <a:t>palladio</a:t>
            </a:r>
            <a:r>
              <a:rPr lang="en-US" dirty="0"/>
              <a:t> component model for modelling. Palladio has</a:t>
            </a:r>
            <a:r>
              <a:rPr lang="en-US" baseline="0" dirty="0"/>
              <a:t> been used and studied in the literature thoroughly about the accuracy and the capability of modelling different kind of systems. We shows a methodology to use </a:t>
            </a:r>
            <a:r>
              <a:rPr lang="en-US" baseline="0" dirty="0" err="1"/>
              <a:t>palladio</a:t>
            </a:r>
            <a:r>
              <a:rPr lang="en-US" baseline="0" dirty="0"/>
              <a:t> component model for predicting blockchain based system performance. </a:t>
            </a:r>
          </a:p>
          <a:p>
            <a:pPr marL="171450" indent="-171450">
              <a:buFont typeface="Arial" charset="0"/>
              <a:buChar char="•"/>
            </a:pPr>
            <a:r>
              <a:rPr lang="en-US" baseline="0" dirty="0"/>
              <a:t>We used existing methods so that the non blockchain components can be modelled as it is using existing methods while we suggest how to model the latency of blockchain based components. </a:t>
            </a:r>
          </a:p>
          <a:p>
            <a:pPr marL="171450" indent="-171450">
              <a:buFont typeface="Arial" charset="0"/>
              <a:buChar char="•"/>
            </a:pPr>
            <a:r>
              <a:rPr lang="en-US" baseline="0" dirty="0"/>
              <a:t>For this paper, we used </a:t>
            </a:r>
            <a:r>
              <a:rPr lang="en-US" baseline="0" dirty="0" err="1"/>
              <a:t>Ethereum</a:t>
            </a:r>
            <a:r>
              <a:rPr lang="en-US" baseline="0" dirty="0"/>
              <a:t> as the blockchain and we set up a private </a:t>
            </a:r>
            <a:r>
              <a:rPr lang="en-US" baseline="0" dirty="0" err="1"/>
              <a:t>blockchains</a:t>
            </a:r>
            <a:r>
              <a:rPr lang="en-US" baseline="0" dirty="0"/>
              <a:t> for different configurations. Then we benchmarked the blockchain for obtaining the parameters need to construct </a:t>
            </a:r>
            <a:r>
              <a:rPr lang="en-US" baseline="0" dirty="0" err="1"/>
              <a:t>palladio</a:t>
            </a:r>
            <a:r>
              <a:rPr lang="en-US" baseline="0" dirty="0"/>
              <a:t> models. </a:t>
            </a:r>
          </a:p>
        </p:txBody>
      </p:sp>
    </p:spTree>
    <p:extLst>
      <p:ext uri="{BB962C8B-B14F-4D97-AF65-F5344CB8AC3E}">
        <p14:creationId xmlns:p14="http://schemas.microsoft.com/office/powerpoint/2010/main" val="268007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So</a:t>
            </a:r>
            <a:r>
              <a:rPr lang="en-US" baseline="0" dirty="0"/>
              <a:t> we benchmarked the properties of blockchain and constructed performance models and used constructed models for predicting system level latencies and to compare the latency impact to the overall system incur by introducing blockchain to the system.</a:t>
            </a:r>
            <a:endParaRPr lang="en-US" dirty="0"/>
          </a:p>
        </p:txBody>
      </p:sp>
    </p:spTree>
    <p:extLst>
      <p:ext uri="{BB962C8B-B14F-4D97-AF65-F5344CB8AC3E}">
        <p14:creationId xmlns:p14="http://schemas.microsoft.com/office/powerpoint/2010/main" val="9782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kern="1200" dirty="0">
                <a:solidFill>
                  <a:schemeClr val="tx1"/>
                </a:solidFill>
                <a:effectLst/>
                <a:latin typeface="+mn-lt"/>
                <a:ea typeface="+mn-ea"/>
                <a:cs typeface="+mn-cs"/>
              </a:rPr>
              <a:t>A key parameter for our architectural performance model is the transaction commit time: the time taken from submitting a transaction until we have sufficient confidence that the transaction has been successfully included in the blockchain.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kern="1200" dirty="0">
                <a:solidFill>
                  <a:schemeClr val="tx1"/>
                </a:solidFill>
                <a:effectLst/>
                <a:latin typeface="+mn-lt"/>
                <a:ea typeface="+mn-ea"/>
                <a:cs typeface="+mn-cs"/>
              </a:rPr>
              <a:t>We start the clock on submission of a transaction, and stop the clock when the broadcasting node receives a sufficient number of confirmation blocks after receiving a block which includes the transaction. </a:t>
            </a:r>
            <a:endParaRPr lang="en-US" dirty="0"/>
          </a:p>
        </p:txBody>
      </p:sp>
    </p:spTree>
    <p:extLst>
      <p:ext uri="{BB962C8B-B14F-4D97-AF65-F5344CB8AC3E}">
        <p14:creationId xmlns:p14="http://schemas.microsoft.com/office/powerpoint/2010/main" val="317152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To</a:t>
            </a:r>
            <a:r>
              <a:rPr lang="en-US" baseline="0" dirty="0"/>
              <a:t> evaluate our models, w</a:t>
            </a:r>
            <a:r>
              <a:rPr lang="en-US" dirty="0"/>
              <a:t>e implemented</a:t>
            </a:r>
            <a:r>
              <a:rPr lang="en-US" baseline="0" dirty="0"/>
              <a:t> the business process shown here using blockchain as a mediator for managing process. There is a resolution rate at every stage and it not resolve the issue at that stage passed to the next stage so on. </a:t>
            </a:r>
            <a:endParaRPr lang="en-US" dirty="0"/>
          </a:p>
        </p:txBody>
      </p:sp>
    </p:spTree>
    <p:extLst>
      <p:ext uri="{BB962C8B-B14F-4D97-AF65-F5344CB8AC3E}">
        <p14:creationId xmlns:p14="http://schemas.microsoft.com/office/powerpoint/2010/main" val="224363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We</a:t>
            </a:r>
            <a:r>
              <a:rPr lang="en-US" baseline="0" dirty="0"/>
              <a:t> constructed </a:t>
            </a:r>
            <a:r>
              <a:rPr lang="en-US" baseline="0" dirty="0" err="1"/>
              <a:t>palladio</a:t>
            </a:r>
            <a:r>
              <a:rPr lang="en-US" baseline="0" dirty="0"/>
              <a:t> models accordingly. We injected measurement to constructed models as probability distribution functions gathered. Here I have show here the usage diagram which defines the business process execution flow. You can find model construction in detail in our paper. </a:t>
            </a:r>
            <a:endParaRPr lang="en-US" dirty="0"/>
          </a:p>
        </p:txBody>
      </p:sp>
    </p:spTree>
    <p:extLst>
      <p:ext uri="{BB962C8B-B14F-4D97-AF65-F5344CB8AC3E}">
        <p14:creationId xmlns:p14="http://schemas.microsoft.com/office/powerpoint/2010/main" val="1636318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So,</a:t>
            </a:r>
            <a:r>
              <a:rPr lang="en-US" baseline="0" dirty="0"/>
              <a:t> We simulated the models and compare the simulated results with the actual implementation. Here you can see the measured and simulated system level latencies. We gathered 1000 samples for each and we were able to achieve good results. Relative error of median was 1.6% for this experiment. For defining latencies, as this is a long tail distribution, 95% and 99 percentiles are also important and we were able to achieve 9.4% and 11.5% for those measures accordingly. </a:t>
            </a:r>
            <a:endParaRPr lang="en-US" dirty="0"/>
          </a:p>
        </p:txBody>
      </p:sp>
    </p:spTree>
    <p:extLst>
      <p:ext uri="{BB962C8B-B14F-4D97-AF65-F5344CB8AC3E}">
        <p14:creationId xmlns:p14="http://schemas.microsoft.com/office/powerpoint/2010/main" val="2361625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241380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69380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37849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204277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92571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407140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6170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56706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10499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13656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5863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6071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41694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973438849"/>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coinmonks/understanding-cryptocurrency-transaction-speeds-f9731fd93cb3" TargetMode="External"/><Relationship Id="rId2" Type="http://schemas.openxmlformats.org/officeDocument/2006/relationships/hyperlink" Target="https://www.visa.com/blogarchives/us/2013/10/10/stress-test-prepares-visanet-for-the-most-wonderful-time-of-the-year/index.html" TargetMode="Externa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hyperlink" Target="https://cloud.google.com/blog/products/data-analytics/ethereum-bigquery-public-dataset-smart-contract-analytic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hyperlink" Target="http://arxiv.org/abs/1812.1174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palladio-simulator.com/hom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research.csiro.au/data61/wp-content/uploads/sites/85/2016/08/2017-ICSA-Blockchain-Latency-Sim-authors_copy.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Performance 2: </a:t>
            </a:r>
            <a:br>
              <a:rPr lang="en-AU" sz="3200" dirty="0"/>
            </a:br>
            <a:r>
              <a:rPr lang="en-AU" sz="3200" dirty="0"/>
              <a:t>Latency Simulation </a:t>
            </a:r>
            <a:br>
              <a:rPr lang="en-AU" sz="3200" dirty="0"/>
            </a:br>
            <a:r>
              <a:rPr lang="en-AU" sz="3200" dirty="0"/>
              <a:t>&amp; Throughput</a:t>
            </a:r>
            <a:endParaRPr lang="en-AU" sz="3000" noProof="0" dirty="0"/>
          </a:p>
        </p:txBody>
      </p:sp>
      <p:sp>
        <p:nvSpPr>
          <p:cNvPr id="8" name="Rectangle 3">
            <a:extLst>
              <a:ext uri="{FF2B5EF4-FFF2-40B4-BE49-F238E27FC236}">
                <a16:creationId xmlns:a16="http://schemas.microsoft.com/office/drawing/2014/main" id="{66ACB486-F292-4272-AEFB-A6E150F6D98E}"/>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776" y="1449187"/>
            <a:ext cx="8461375" cy="3005538"/>
          </a:xfrm>
        </p:spPr>
      </p:pic>
      <p:sp>
        <p:nvSpPr>
          <p:cNvPr id="2" name="Title 1"/>
          <p:cNvSpPr>
            <a:spLocks noGrp="1"/>
          </p:cNvSpPr>
          <p:nvPr>
            <p:ph type="title"/>
          </p:nvPr>
        </p:nvSpPr>
        <p:spPr>
          <a:xfrm>
            <a:off x="647999" y="304551"/>
            <a:ext cx="7910521" cy="648000"/>
          </a:xfrm>
        </p:spPr>
        <p:txBody>
          <a:bodyPr>
            <a:noAutofit/>
          </a:bodyPr>
          <a:lstStyle/>
          <a:p>
            <a:r>
              <a:rPr lang="en-US" sz="2800" dirty="0"/>
              <a:t>Example Business Process: Incident Management</a:t>
            </a:r>
          </a:p>
        </p:txBody>
      </p:sp>
      <p:sp>
        <p:nvSpPr>
          <p:cNvPr id="3" name="Foliennummernplatzhalter 2">
            <a:extLst>
              <a:ext uri="{FF2B5EF4-FFF2-40B4-BE49-F238E27FC236}">
                <a16:creationId xmlns:a16="http://schemas.microsoft.com/office/drawing/2014/main" id="{634EBBFE-9016-45C4-B1BE-C1DBB1C88227}"/>
              </a:ext>
            </a:extLst>
          </p:cNvPr>
          <p:cNvSpPr>
            <a:spLocks noGrp="1"/>
          </p:cNvSpPr>
          <p:nvPr>
            <p:ph type="sldNum" sz="quarter" idx="4294967295"/>
          </p:nvPr>
        </p:nvSpPr>
        <p:spPr>
          <a:xfrm>
            <a:off x="6704320" y="5298530"/>
            <a:ext cx="1854200" cy="223838"/>
          </a:xfrm>
        </p:spPr>
        <p:txBody>
          <a:bodyPr/>
          <a:lstStyle/>
          <a:p>
            <a:fld id="{97F98C0B-273E-428A-ABCF-EBED2BA25188}" type="slidenum">
              <a:rPr lang="en-US" smtClean="0"/>
              <a:t>10</a:t>
            </a:fld>
            <a:endParaRPr lang="en-US" dirty="0"/>
          </a:p>
        </p:txBody>
      </p:sp>
    </p:spTree>
    <p:extLst>
      <p:ext uri="{BB962C8B-B14F-4D97-AF65-F5344CB8AC3E}">
        <p14:creationId xmlns:p14="http://schemas.microsoft.com/office/powerpoint/2010/main" val="217387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 Model</a:t>
            </a:r>
          </a:p>
        </p:txBody>
      </p:sp>
      <p:sp>
        <p:nvSpPr>
          <p:cNvPr id="3" name="Foliennummernplatzhalter 2">
            <a:extLst>
              <a:ext uri="{FF2B5EF4-FFF2-40B4-BE49-F238E27FC236}">
                <a16:creationId xmlns:a16="http://schemas.microsoft.com/office/drawing/2014/main" id="{50328FA0-1959-4F3D-BF20-C4645BD41BF5}"/>
              </a:ext>
            </a:extLst>
          </p:cNvPr>
          <p:cNvSpPr>
            <a:spLocks noGrp="1"/>
          </p:cNvSpPr>
          <p:nvPr>
            <p:ph type="sldNum" sz="quarter" idx="4294967295"/>
          </p:nvPr>
        </p:nvSpPr>
        <p:spPr>
          <a:xfrm>
            <a:off x="6710900" y="5315082"/>
            <a:ext cx="1854200" cy="223838"/>
          </a:xfrm>
        </p:spPr>
        <p:txBody>
          <a:bodyPr/>
          <a:lstStyle/>
          <a:p>
            <a:fld id="{97F98C0B-273E-428A-ABCF-EBED2BA25188}"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 y="1207052"/>
            <a:ext cx="7395307" cy="3700725"/>
          </a:xfrm>
          <a:prstGeom prst="rect">
            <a:avLst/>
          </a:prstGeom>
        </p:spPr>
      </p:pic>
      <p:sp>
        <p:nvSpPr>
          <p:cNvPr id="7" name="TextBox 6"/>
          <p:cNvSpPr txBox="1"/>
          <p:nvPr/>
        </p:nvSpPr>
        <p:spPr>
          <a:xfrm>
            <a:off x="3338643" y="4907776"/>
            <a:ext cx="1267911" cy="308418"/>
          </a:xfrm>
          <a:prstGeom prst="rect">
            <a:avLst/>
          </a:prstGeom>
          <a:noFill/>
        </p:spPr>
        <p:txBody>
          <a:bodyPr wrap="none" rtlCol="0">
            <a:spAutoFit/>
          </a:bodyPr>
          <a:lstStyle/>
          <a:p>
            <a:r>
              <a:rPr lang="en-US"/>
              <a:t>Usage diagram</a:t>
            </a:r>
          </a:p>
        </p:txBody>
      </p:sp>
    </p:spTree>
    <p:extLst>
      <p:ext uri="{BB962C8B-B14F-4D97-AF65-F5344CB8AC3E}">
        <p14:creationId xmlns:p14="http://schemas.microsoft.com/office/powerpoint/2010/main" val="143788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 Results &amp; Checking vs. Real System</a:t>
            </a:r>
          </a:p>
        </p:txBody>
      </p:sp>
      <p:graphicFrame>
        <p:nvGraphicFramePr>
          <p:cNvPr id="10" name="Content Placeholder 9"/>
          <p:cNvGraphicFramePr>
            <a:graphicFrameLocks noGrp="1"/>
          </p:cNvGraphicFramePr>
          <p:nvPr>
            <p:ph idx="1"/>
            <p:extLst/>
          </p:nvPr>
        </p:nvGraphicFramePr>
        <p:xfrm>
          <a:off x="414944" y="1921738"/>
          <a:ext cx="4717316" cy="2118360"/>
        </p:xfrm>
        <a:graphic>
          <a:graphicData uri="http://schemas.openxmlformats.org/drawingml/2006/table">
            <a:tbl>
              <a:tblPr firstRow="1" bandRow="1">
                <a:tableStyleId>{69012ECD-51FC-41F1-AA8D-1B2483CD663E}</a:tableStyleId>
              </a:tblPr>
              <a:tblGrid>
                <a:gridCol w="1540363">
                  <a:extLst>
                    <a:ext uri="{9D8B030D-6E8A-4147-A177-3AD203B41FA5}">
                      <a16:colId xmlns:a16="http://schemas.microsoft.com/office/drawing/2014/main" val="20000"/>
                    </a:ext>
                  </a:extLst>
                </a:gridCol>
                <a:gridCol w="1078524">
                  <a:extLst>
                    <a:ext uri="{9D8B030D-6E8A-4147-A177-3AD203B41FA5}">
                      <a16:colId xmlns:a16="http://schemas.microsoft.com/office/drawing/2014/main" val="20001"/>
                    </a:ext>
                  </a:extLst>
                </a:gridCol>
                <a:gridCol w="996461">
                  <a:extLst>
                    <a:ext uri="{9D8B030D-6E8A-4147-A177-3AD203B41FA5}">
                      <a16:colId xmlns:a16="http://schemas.microsoft.com/office/drawing/2014/main" val="20002"/>
                    </a:ext>
                  </a:extLst>
                </a:gridCol>
                <a:gridCol w="1101968">
                  <a:extLst>
                    <a:ext uri="{9D8B030D-6E8A-4147-A177-3AD203B41FA5}">
                      <a16:colId xmlns:a16="http://schemas.microsoft.com/office/drawing/2014/main" val="2000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Measured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Simulated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Relative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Median latency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hr-HR" sz="1350" kern="1200" dirty="0">
                          <a:solidFill>
                            <a:schemeClr val="tx1"/>
                          </a:solidFill>
                          <a:effectLst/>
                          <a:latin typeface="+mn-lt"/>
                          <a:ea typeface="+mn-ea"/>
                          <a:cs typeface="+mn-cs"/>
                        </a:rPr>
                        <a:t>136s </a:t>
                      </a:r>
                      <a:endParaRPr lang="hr-H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1350" kern="1200" dirty="0">
                          <a:solidFill>
                            <a:schemeClr val="tx1"/>
                          </a:solidFill>
                          <a:effectLst/>
                          <a:latin typeface="+mn-lt"/>
                          <a:ea typeface="+mn-ea"/>
                          <a:cs typeface="+mn-cs"/>
                        </a:rPr>
                        <a:t>134</a:t>
                      </a:r>
                      <a:r>
                        <a:rPr lang="en-US" sz="1350" kern="1200" dirty="0">
                          <a:solidFill>
                            <a:schemeClr val="tx1"/>
                          </a:solidFill>
                          <a:effectLst/>
                          <a:latin typeface="+mn-lt"/>
                          <a:ea typeface="+mn-ea"/>
                          <a:cs typeface="+mn-cs"/>
                        </a:rPr>
                        <a:t>s</a:t>
                      </a:r>
                      <a:endParaRPr lang="is-I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nb-NO" sz="1350" kern="1200" dirty="0">
                          <a:solidFill>
                            <a:schemeClr val="tx1"/>
                          </a:solidFill>
                          <a:effectLst/>
                          <a:latin typeface="+mn-lt"/>
                          <a:ea typeface="+mn-ea"/>
                          <a:cs typeface="+mn-cs"/>
                        </a:rPr>
                        <a:t>1.6%</a:t>
                      </a:r>
                      <a:endParaRPr lang="nb-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Standard error of median (SEM)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nb-NO" sz="1350" kern="1200" dirty="0">
                          <a:solidFill>
                            <a:schemeClr val="tx1"/>
                          </a:solidFill>
                          <a:effectLst/>
                          <a:latin typeface="+mn-lt"/>
                          <a:ea typeface="+mn-ea"/>
                          <a:cs typeface="+mn-cs"/>
                        </a:rPr>
                        <a:t>1.27 </a:t>
                      </a:r>
                      <a:endParaRPr lang="nb-NO" dirty="0"/>
                    </a:p>
                    <a:p>
                      <a:pPr marL="0" marR="0" indent="0" algn="l" defTabSz="685800" rtl="0" eaLnBrk="1" fontAlgn="auto" latinLnBrk="0" hangingPunct="1">
                        <a:lnSpc>
                          <a:spcPct val="100000"/>
                        </a:lnSpc>
                        <a:spcBef>
                          <a:spcPts val="0"/>
                        </a:spcBef>
                        <a:spcAft>
                          <a:spcPts val="0"/>
                        </a:spcAft>
                        <a:buClrTx/>
                        <a:buSzTx/>
                        <a:buFontTx/>
                        <a:buNone/>
                        <a:tabLst/>
                        <a:defRPr/>
                      </a:pPr>
                      <a:endParaRPr lang="hr-H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1350" kern="1200" dirty="0">
                          <a:solidFill>
                            <a:schemeClr val="tx1"/>
                          </a:solidFill>
                          <a:effectLst/>
                          <a:latin typeface="+mn-lt"/>
                          <a:ea typeface="+mn-ea"/>
                          <a:cs typeface="+mn-cs"/>
                        </a:rPr>
                        <a:t>1.07 </a:t>
                      </a:r>
                      <a:endParaRPr lang="is-I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nb-NO"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tx1"/>
                          </a:solidFill>
                          <a:effectLst/>
                          <a:latin typeface="+mn-lt"/>
                          <a:ea typeface="+mn-ea"/>
                          <a:cs typeface="+mn-cs"/>
                        </a:rPr>
                        <a:t>95</a:t>
                      </a:r>
                      <a:r>
                        <a:rPr lang="en-US" sz="1350" kern="1200" baseline="30000" dirty="0">
                          <a:solidFill>
                            <a:schemeClr val="tx1"/>
                          </a:solidFill>
                          <a:effectLst/>
                          <a:latin typeface="+mn-lt"/>
                          <a:ea typeface="+mn-ea"/>
                          <a:cs typeface="+mn-cs"/>
                        </a:rPr>
                        <a:t>th</a:t>
                      </a:r>
                      <a:r>
                        <a:rPr lang="en-US" sz="1350" kern="1200" baseline="0" dirty="0">
                          <a:solidFill>
                            <a:schemeClr val="tx1"/>
                          </a:solidFill>
                          <a:effectLst/>
                          <a:latin typeface="+mn-lt"/>
                          <a:ea typeface="+mn-ea"/>
                          <a:cs typeface="+mn-cs"/>
                        </a:rPr>
                        <a:t> Percentile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hr-HR" dirty="0"/>
                        <a:t>274s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a:t>248s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nb-NO"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t>99</a:t>
                      </a:r>
                      <a:r>
                        <a:rPr lang="en-US" baseline="30000" dirty="0"/>
                        <a:t>th</a:t>
                      </a:r>
                      <a:r>
                        <a:rPr lang="en-US" dirty="0"/>
                        <a:t> Percentile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hr-HR" dirty="0"/>
                        <a:t>373s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a:t>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nb-NO"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Foliennummernplatzhalter 2">
            <a:extLst>
              <a:ext uri="{FF2B5EF4-FFF2-40B4-BE49-F238E27FC236}">
                <a16:creationId xmlns:a16="http://schemas.microsoft.com/office/drawing/2014/main" id="{6E4AB5CC-0AB4-4713-95D2-11FEC7E2AD24}"/>
              </a:ext>
            </a:extLst>
          </p:cNvPr>
          <p:cNvSpPr>
            <a:spLocks noGrp="1"/>
          </p:cNvSpPr>
          <p:nvPr>
            <p:ph type="sldNum" sz="quarter" idx="4"/>
          </p:nvPr>
        </p:nvSpPr>
        <p:spPr/>
        <p:txBody>
          <a:bodyPr/>
          <a:lstStyle/>
          <a:p>
            <a:fld id="{97F98C0B-273E-428A-ABCF-EBED2BA25188}" type="slidenum">
              <a:rPr lang="en-US" smtClean="0"/>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864626"/>
            <a:ext cx="3318856" cy="2212571"/>
          </a:xfrm>
          <a:prstGeom prst="rect">
            <a:avLst/>
          </a:prstGeom>
        </p:spPr>
      </p:pic>
      <p:pic>
        <p:nvPicPr>
          <p:cNvPr id="6"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2987316"/>
            <a:ext cx="3006727" cy="2176685"/>
          </a:xfrm>
          <a:prstGeom prst="rect">
            <a:avLst/>
          </a:prstGeom>
        </p:spPr>
      </p:pic>
    </p:spTree>
    <p:extLst>
      <p:ext uri="{BB962C8B-B14F-4D97-AF65-F5344CB8AC3E}">
        <p14:creationId xmlns:p14="http://schemas.microsoft.com/office/powerpoint/2010/main" val="156604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AU" dirty="0"/>
              <a:t>Throughput</a:t>
            </a:r>
          </a:p>
        </p:txBody>
      </p:sp>
    </p:spTree>
    <p:extLst>
      <p:ext uri="{BB962C8B-B14F-4D97-AF65-F5344CB8AC3E}">
        <p14:creationId xmlns:p14="http://schemas.microsoft.com/office/powerpoint/2010/main" val="427958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AU" dirty="0"/>
              <a:t>How many transactions can you process in a unit of time?</a:t>
            </a:r>
          </a:p>
          <a:p>
            <a:pPr lvl="1"/>
            <a:endParaRPr lang="en-AU" dirty="0"/>
          </a:p>
          <a:p>
            <a:r>
              <a:rPr lang="en-AU" dirty="0"/>
              <a:t>e.g. Visa card processing, 2000 tps daily average, max. tested capacity ~50,000 tps</a:t>
            </a:r>
          </a:p>
          <a:p>
            <a:pPr lvl="1"/>
            <a:r>
              <a:rPr lang="en-AU" sz="1050" dirty="0">
                <a:hlinkClick r:id="rId2"/>
              </a:rPr>
              <a:t>https://www.visa.com/blogarchives/us/2013/10/10/stress-test-prepares-visanet-for-the-most-wonderful-time-of-the-year/index.html</a:t>
            </a:r>
            <a:endParaRPr lang="en-AU" sz="1050" dirty="0"/>
          </a:p>
          <a:p>
            <a:pPr lvl="1"/>
            <a:endParaRPr lang="en-AU" dirty="0"/>
          </a:p>
          <a:p>
            <a:r>
              <a:rPr lang="en-AU" dirty="0"/>
              <a:t>Bitcoin has poor throughput capacity (3 to 7 </a:t>
            </a:r>
            <a:r>
              <a:rPr lang="en-AU" dirty="0" err="1"/>
              <a:t>tps</a:t>
            </a:r>
            <a:r>
              <a:rPr lang="en-AU" dirty="0"/>
              <a:t>)</a:t>
            </a:r>
          </a:p>
          <a:p>
            <a:r>
              <a:rPr lang="en-AU" dirty="0"/>
              <a:t>Ethereum has poor throughput capacity (7 to 25 </a:t>
            </a:r>
            <a:r>
              <a:rPr lang="en-AU" dirty="0" err="1"/>
              <a:t>tps</a:t>
            </a:r>
            <a:r>
              <a:rPr lang="en-AU" dirty="0"/>
              <a:t>)</a:t>
            </a:r>
          </a:p>
          <a:p>
            <a:pPr lvl="1"/>
            <a:r>
              <a:rPr lang="en-AU" sz="1050" dirty="0">
                <a:hlinkClick r:id="rId3"/>
              </a:rPr>
              <a:t>https://medium.com/coinmonks/understanding-cryptocurrency-transaction-speeds-f9731fd93cb3</a:t>
            </a:r>
            <a:r>
              <a:rPr lang="en-AU" sz="1050" dirty="0"/>
              <a:t> </a:t>
            </a:r>
          </a:p>
          <a:p>
            <a:pPr lvl="1"/>
            <a:endParaRPr lang="en-AU" dirty="0"/>
          </a:p>
          <a:p>
            <a:r>
              <a:rPr lang="en-AU" dirty="0"/>
              <a:t>You as an individual user are unlikely to create system overload!</a:t>
            </a:r>
          </a:p>
          <a:p>
            <a:pPr lvl="1"/>
            <a:r>
              <a:rPr lang="en-AU" dirty="0"/>
              <a:t>But you need to understand trends in ecosystem utilisation and bottlenecks</a:t>
            </a:r>
          </a:p>
          <a:p>
            <a:pPr lvl="3"/>
            <a:r>
              <a:rPr lang="en-AU" dirty="0"/>
              <a:t>e.g. at one point in time, about a third of transactions on Ethereum were for </a:t>
            </a:r>
            <a:r>
              <a:rPr lang="en-AU" dirty="0" err="1"/>
              <a:t>cryptokitties</a:t>
            </a:r>
            <a:endParaRPr lang="en-AU" dirty="0"/>
          </a:p>
          <a:p>
            <a:endParaRPr lang="en-AU" dirty="0"/>
          </a:p>
        </p:txBody>
      </p:sp>
      <p:sp>
        <p:nvSpPr>
          <p:cNvPr id="2" name="Title 1"/>
          <p:cNvSpPr>
            <a:spLocks noGrp="1"/>
          </p:cNvSpPr>
          <p:nvPr>
            <p:ph type="title"/>
          </p:nvPr>
        </p:nvSpPr>
        <p:spPr/>
        <p:txBody>
          <a:bodyPr>
            <a:normAutofit/>
          </a:bodyPr>
          <a:lstStyle/>
          <a:p>
            <a:r>
              <a:rPr lang="en-AU" dirty="0"/>
              <a:t>Throughput</a:t>
            </a:r>
          </a:p>
        </p:txBody>
      </p:sp>
      <p:sp>
        <p:nvSpPr>
          <p:cNvPr id="5" name="Foliennummernplatzhalter 4">
            <a:extLst>
              <a:ext uri="{FF2B5EF4-FFF2-40B4-BE49-F238E27FC236}">
                <a16:creationId xmlns:a16="http://schemas.microsoft.com/office/drawing/2014/main" id="{AA492CCC-8849-4F4C-A1E3-207ABBE5A8C0}"/>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14</a:t>
            </a:fld>
            <a:endParaRPr lang="en-US"/>
          </a:p>
        </p:txBody>
      </p:sp>
      <p:pic>
        <p:nvPicPr>
          <p:cNvPr id="4" name="Picture 3"/>
          <p:cNvPicPr>
            <a:picLocks noChangeAspect="1"/>
          </p:cNvPicPr>
          <p:nvPr/>
        </p:nvPicPr>
        <p:blipFill rotWithShape="1">
          <a:blip r:embed="rId4">
            <a:clrChange>
              <a:clrFrom>
                <a:srgbClr val="FFFFFF"/>
              </a:clrFrom>
              <a:clrTo>
                <a:srgbClr val="FFFFFF">
                  <a:alpha val="0"/>
                </a:srgbClr>
              </a:clrTo>
            </a:clrChange>
          </a:blip>
          <a:srcRect l="11686"/>
          <a:stretch/>
        </p:blipFill>
        <p:spPr>
          <a:xfrm flipH="1">
            <a:off x="7668784" y="4068533"/>
            <a:ext cx="1475216" cy="1236109"/>
          </a:xfrm>
          <a:prstGeom prst="rect">
            <a:avLst/>
          </a:prstGeom>
        </p:spPr>
      </p:pic>
    </p:spTree>
    <p:extLst>
      <p:ext uri="{BB962C8B-B14F-4D97-AF65-F5344CB8AC3E}">
        <p14:creationId xmlns:p14="http://schemas.microsoft.com/office/powerpoint/2010/main" val="25295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Throughput Limits</a:t>
            </a:r>
          </a:p>
        </p:txBody>
      </p:sp>
      <p:sp>
        <p:nvSpPr>
          <p:cNvPr id="6" name="Content Placeholder 5"/>
          <p:cNvSpPr>
            <a:spLocks noGrp="1"/>
          </p:cNvSpPr>
          <p:nvPr>
            <p:ph idx="1"/>
          </p:nvPr>
        </p:nvSpPr>
        <p:spPr/>
        <p:txBody>
          <a:bodyPr>
            <a:normAutofit lnSpcReduction="10000"/>
          </a:bodyPr>
          <a:lstStyle/>
          <a:p>
            <a:r>
              <a:rPr lang="en-AU" dirty="0"/>
              <a:t>Transactions per block * blocks per second = Transactions per second</a:t>
            </a:r>
          </a:p>
          <a:p>
            <a:pPr lvl="1"/>
            <a:endParaRPr lang="en-AU" dirty="0"/>
          </a:p>
          <a:p>
            <a:r>
              <a:rPr lang="en-AU" dirty="0"/>
              <a:t>Bitcoin limited by block size and average transaction size</a:t>
            </a:r>
          </a:p>
          <a:p>
            <a:pPr lvl="1"/>
            <a:r>
              <a:rPr lang="fr-FR" dirty="0"/>
              <a:t>1000000 Bytes / 495 Bytes / 600 seconds = 3.37 tps</a:t>
            </a:r>
          </a:p>
          <a:p>
            <a:pPr lvl="2"/>
            <a:r>
              <a:rPr lang="en-AU" dirty="0"/>
              <a:t>(growth in use of </a:t>
            </a:r>
            <a:r>
              <a:rPr lang="en-AU" dirty="0" err="1"/>
              <a:t>segwit</a:t>
            </a:r>
            <a:r>
              <a:rPr lang="en-AU" dirty="0"/>
              <a:t> and other Tx size optimisation can roughly double throughput)</a:t>
            </a:r>
          </a:p>
          <a:p>
            <a:pPr lvl="3"/>
            <a:endParaRPr lang="en-AU" dirty="0"/>
          </a:p>
          <a:p>
            <a:r>
              <a:rPr lang="en-AU" dirty="0"/>
              <a:t>Ethereum limited by block gas limits, and average transaction gas</a:t>
            </a:r>
          </a:p>
          <a:p>
            <a:pPr lvl="1"/>
            <a:r>
              <a:rPr lang="en-AU" dirty="0"/>
              <a:t>~10,000,000 gas block limit / 57,500 gas / 15 seconds = 11.6 tps</a:t>
            </a:r>
          </a:p>
          <a:p>
            <a:pPr lvl="2"/>
            <a:r>
              <a:rPr lang="en-AU" dirty="0"/>
              <a:t>(Based on data from 17 Dec 2019; using Google </a:t>
            </a:r>
            <a:r>
              <a:rPr lang="en-AU" dirty="0" err="1"/>
              <a:t>BigQuery</a:t>
            </a:r>
            <a:r>
              <a:rPr lang="en-AU" dirty="0"/>
              <a:t> Ethereum dataset </a:t>
            </a:r>
            <a:r>
              <a:rPr lang="en-AU" dirty="0">
                <a:hlinkClick r:id="rId2"/>
              </a:rPr>
              <a:t>https://cloud.google.com/blog/products/data-analytics/ethereum-bigquery-public-dataset-smart-contract-analytics</a:t>
            </a:r>
            <a:r>
              <a:rPr lang="en-AU" dirty="0"/>
              <a:t> )</a:t>
            </a:r>
          </a:p>
          <a:p>
            <a:pPr lvl="3"/>
            <a:endParaRPr lang="en-AU" dirty="0"/>
          </a:p>
          <a:p>
            <a:r>
              <a:rPr lang="en-AU" dirty="0"/>
              <a:t>Limits are there mainly to control block propagation times</a:t>
            </a:r>
          </a:p>
          <a:p>
            <a:pPr lvl="1"/>
            <a:r>
              <a:rPr lang="en-AU" dirty="0"/>
              <a:t>To control likelihood of uncles, DDoS, and control centralisation of mining</a:t>
            </a:r>
          </a:p>
        </p:txBody>
      </p:sp>
      <p:sp>
        <p:nvSpPr>
          <p:cNvPr id="2" name="Foliennummernplatzhalter 1">
            <a:extLst>
              <a:ext uri="{FF2B5EF4-FFF2-40B4-BE49-F238E27FC236}">
                <a16:creationId xmlns:a16="http://schemas.microsoft.com/office/drawing/2014/main" id="{0302DA8B-6635-4BC7-9805-E1BCF42A9F28}"/>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23712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Growth in Throughput</a:t>
            </a:r>
          </a:p>
        </p:txBody>
      </p:sp>
      <p:sp>
        <p:nvSpPr>
          <p:cNvPr id="2" name="Foliennummernplatzhalter 1">
            <a:extLst>
              <a:ext uri="{FF2B5EF4-FFF2-40B4-BE49-F238E27FC236}">
                <a16:creationId xmlns:a16="http://schemas.microsoft.com/office/drawing/2014/main" id="{AB4A2A78-8168-4742-9CF4-1A5E98B445BB}"/>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16</a:t>
            </a:fld>
            <a:endParaRPr lang="en-US"/>
          </a:p>
        </p:txBody>
      </p:sp>
      <p:pic>
        <p:nvPicPr>
          <p:cNvPr id="7" name="Picture 6"/>
          <p:cNvPicPr>
            <a:picLocks noChangeAspect="1"/>
          </p:cNvPicPr>
          <p:nvPr/>
        </p:nvPicPr>
        <p:blipFill>
          <a:blip r:embed="rId2"/>
          <a:stretch>
            <a:fillRect/>
          </a:stretch>
        </p:blipFill>
        <p:spPr>
          <a:xfrm>
            <a:off x="5679096" y="1512742"/>
            <a:ext cx="3218871" cy="2950632"/>
          </a:xfrm>
          <a:prstGeom prst="rect">
            <a:avLst/>
          </a:prstGeom>
        </p:spPr>
      </p:pic>
      <p:cxnSp>
        <p:nvCxnSpPr>
          <p:cNvPr id="9" name="Straight Connector 8"/>
          <p:cNvCxnSpPr/>
          <p:nvPr/>
        </p:nvCxnSpPr>
        <p:spPr>
          <a:xfrm flipV="1">
            <a:off x="6202017" y="2883636"/>
            <a:ext cx="2436642" cy="240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31709" y="2679640"/>
            <a:ext cx="632609" cy="308418"/>
          </a:xfrm>
          <a:prstGeom prst="rect">
            <a:avLst/>
          </a:prstGeom>
          <a:noFill/>
        </p:spPr>
        <p:txBody>
          <a:bodyPr wrap="none" rtlCol="0">
            <a:spAutoFit/>
          </a:bodyPr>
          <a:lstStyle/>
          <a:p>
            <a:r>
              <a:rPr lang="en-AU" dirty="0"/>
              <a:t>10 </a:t>
            </a:r>
            <a:r>
              <a:rPr lang="en-AU" dirty="0" err="1"/>
              <a:t>tps</a:t>
            </a:r>
            <a:endParaRPr lang="en-AU"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t="-3154" b="1"/>
          <a:stretch/>
        </p:blipFill>
        <p:spPr>
          <a:xfrm>
            <a:off x="0" y="1667793"/>
            <a:ext cx="5147366" cy="2665670"/>
          </a:xfrm>
          <a:prstGeom prst="rect">
            <a:avLst/>
          </a:prstGeom>
        </p:spPr>
      </p:pic>
      <p:cxnSp>
        <p:nvCxnSpPr>
          <p:cNvPr id="14" name="Straight Connector 13"/>
          <p:cNvCxnSpPr/>
          <p:nvPr/>
        </p:nvCxnSpPr>
        <p:spPr>
          <a:xfrm flipV="1">
            <a:off x="171260" y="2907699"/>
            <a:ext cx="4989028" cy="50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5582" y="2642432"/>
            <a:ext cx="677493" cy="308418"/>
          </a:xfrm>
          <a:prstGeom prst="rect">
            <a:avLst/>
          </a:prstGeom>
          <a:noFill/>
        </p:spPr>
        <p:txBody>
          <a:bodyPr wrap="none" rtlCol="0">
            <a:spAutoFit/>
          </a:bodyPr>
          <a:lstStyle/>
          <a:p>
            <a:r>
              <a:rPr lang="en-AU" dirty="0"/>
              <a:t>3.3 </a:t>
            </a:r>
            <a:r>
              <a:rPr lang="en-AU" dirty="0" err="1"/>
              <a:t>tps</a:t>
            </a:r>
            <a:endParaRPr lang="en-AU" dirty="0"/>
          </a:p>
        </p:txBody>
      </p:sp>
      <p:pic>
        <p:nvPicPr>
          <p:cNvPr id="17" name="Picture 16"/>
          <p:cNvPicPr>
            <a:picLocks noChangeAspect="1"/>
          </p:cNvPicPr>
          <p:nvPr/>
        </p:nvPicPr>
        <p:blipFill>
          <a:blip r:embed="rId4"/>
          <a:stretch>
            <a:fillRect/>
          </a:stretch>
        </p:blipFill>
        <p:spPr>
          <a:xfrm>
            <a:off x="4753735" y="1705441"/>
            <a:ext cx="271035" cy="271035"/>
          </a:xfrm>
          <a:prstGeom prst="rect">
            <a:avLst/>
          </a:prstGeom>
        </p:spPr>
      </p:pic>
      <p:pic>
        <p:nvPicPr>
          <p:cNvPr id="18" name="Picture 17"/>
          <p:cNvPicPr>
            <a:picLocks noChangeAspect="1"/>
          </p:cNvPicPr>
          <p:nvPr/>
        </p:nvPicPr>
        <p:blipFill>
          <a:blip r:embed="rId5">
            <a:clrChange>
              <a:clrFrom>
                <a:srgbClr val="FFFFFF"/>
              </a:clrFrom>
              <a:clrTo>
                <a:srgbClr val="FFFFFF">
                  <a:alpha val="0"/>
                </a:srgbClr>
              </a:clrTo>
            </a:clrChange>
          </a:blip>
          <a:stretch>
            <a:fillRect/>
          </a:stretch>
        </p:blipFill>
        <p:spPr>
          <a:xfrm>
            <a:off x="8649523" y="1700241"/>
            <a:ext cx="397265" cy="459177"/>
          </a:xfrm>
          <a:prstGeom prst="rect">
            <a:avLst/>
          </a:prstGeom>
        </p:spPr>
      </p:pic>
    </p:spTree>
    <p:extLst>
      <p:ext uri="{BB962C8B-B14F-4D97-AF65-F5344CB8AC3E}">
        <p14:creationId xmlns:p14="http://schemas.microsoft.com/office/powerpoint/2010/main" val="295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Red Belly Blockchain Throughput</a:t>
            </a:r>
          </a:p>
        </p:txBody>
      </p:sp>
      <p:sp>
        <p:nvSpPr>
          <p:cNvPr id="2" name="Foliennummernplatzhalter 1">
            <a:extLst>
              <a:ext uri="{FF2B5EF4-FFF2-40B4-BE49-F238E27FC236}">
                <a16:creationId xmlns:a16="http://schemas.microsoft.com/office/drawing/2014/main" id="{800FD057-3CD4-4BC9-9211-CC3E74E9399B}"/>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17</a:t>
            </a:fld>
            <a:endParaRPr lang="en-US"/>
          </a:p>
        </p:txBody>
      </p:sp>
      <p:pic>
        <p:nvPicPr>
          <p:cNvPr id="7" name="Picture 6"/>
          <p:cNvPicPr>
            <a:picLocks noChangeAspect="1"/>
          </p:cNvPicPr>
          <p:nvPr/>
        </p:nvPicPr>
        <p:blipFill rotWithShape="1">
          <a:blip r:embed="rId2"/>
          <a:srcRect l="16212" t="22698" r="46910" b="29143"/>
          <a:stretch/>
        </p:blipFill>
        <p:spPr>
          <a:xfrm>
            <a:off x="4572000" y="1438091"/>
            <a:ext cx="3372040" cy="2752314"/>
          </a:xfrm>
          <a:prstGeom prst="rect">
            <a:avLst/>
          </a:prstGeom>
        </p:spPr>
      </p:pic>
      <p:pic>
        <p:nvPicPr>
          <p:cNvPr id="9" name="Picture 8"/>
          <p:cNvPicPr>
            <a:picLocks noChangeAspect="1"/>
          </p:cNvPicPr>
          <p:nvPr/>
        </p:nvPicPr>
        <p:blipFill rotWithShape="1">
          <a:blip r:embed="rId3"/>
          <a:srcRect l="15415" t="6114" r="47110" b="10644"/>
          <a:stretch/>
        </p:blipFill>
        <p:spPr>
          <a:xfrm>
            <a:off x="648000" y="1082311"/>
            <a:ext cx="2919010" cy="4052457"/>
          </a:xfrm>
          <a:prstGeom prst="rect">
            <a:avLst/>
          </a:prstGeom>
        </p:spPr>
      </p:pic>
      <p:sp>
        <p:nvSpPr>
          <p:cNvPr id="10" name="Rectangle 9"/>
          <p:cNvSpPr/>
          <p:nvPr/>
        </p:nvSpPr>
        <p:spPr>
          <a:xfrm>
            <a:off x="4540576" y="4276909"/>
            <a:ext cx="2506712" cy="461665"/>
          </a:xfrm>
          <a:prstGeom prst="rect">
            <a:avLst/>
          </a:prstGeom>
        </p:spPr>
        <p:txBody>
          <a:bodyPr wrap="none">
            <a:spAutoFit/>
          </a:bodyPr>
          <a:lstStyle/>
          <a:p>
            <a:r>
              <a:rPr lang="en-AU" sz="1200" dirty="0"/>
              <a:t>“Evaluating the Red Belly Blockchain”</a:t>
            </a:r>
          </a:p>
          <a:p>
            <a:r>
              <a:rPr lang="en-AU" sz="1200" dirty="0">
                <a:hlinkClick r:id="rId4"/>
              </a:rPr>
              <a:t>http://arxiv.org/abs/1812.11747</a:t>
            </a:r>
            <a:endParaRPr lang="en-AU" sz="1200" dirty="0"/>
          </a:p>
        </p:txBody>
      </p:sp>
    </p:spTree>
    <p:extLst>
      <p:ext uri="{BB962C8B-B14F-4D97-AF65-F5344CB8AC3E}">
        <p14:creationId xmlns:p14="http://schemas.microsoft.com/office/powerpoint/2010/main" val="184095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DAGs, </a:t>
            </a:r>
            <a:r>
              <a:rPr lang="en-AU" dirty="0" err="1"/>
              <a:t>Sharding</a:t>
            </a:r>
            <a:r>
              <a:rPr lang="en-AU" dirty="0"/>
              <a:t>, </a:t>
            </a:r>
            <a:r>
              <a:rPr lang="en-AU" dirty="0" err="1"/>
              <a:t>etc</a:t>
            </a:r>
            <a:endParaRPr lang="en-AU" dirty="0"/>
          </a:p>
        </p:txBody>
      </p:sp>
      <p:sp>
        <p:nvSpPr>
          <p:cNvPr id="6" name="Content Placeholder 5"/>
          <p:cNvSpPr>
            <a:spLocks noGrp="1"/>
          </p:cNvSpPr>
          <p:nvPr>
            <p:ph idx="1"/>
          </p:nvPr>
        </p:nvSpPr>
        <p:spPr/>
        <p:txBody>
          <a:bodyPr>
            <a:normAutofit fontScale="85000" lnSpcReduction="10000"/>
          </a:bodyPr>
          <a:lstStyle/>
          <a:p>
            <a:r>
              <a:rPr lang="en-AU" dirty="0"/>
              <a:t>Blockchains enforce a strictly ordered single list of transactions</a:t>
            </a:r>
          </a:p>
          <a:p>
            <a:pPr lvl="1"/>
            <a:r>
              <a:rPr lang="en-AU" dirty="0"/>
              <a:t>Critical for integrity of transfer of digital assets (no “double spending”)</a:t>
            </a:r>
          </a:p>
          <a:p>
            <a:pPr lvl="1"/>
            <a:r>
              <a:rPr lang="en-AU" dirty="0"/>
              <a:t>But creates a throughput bottleneck</a:t>
            </a:r>
          </a:p>
          <a:p>
            <a:r>
              <a:rPr lang="en-AU" dirty="0"/>
              <a:t>DAGs (“tangles”), e.g., IOTA, …</a:t>
            </a:r>
          </a:p>
          <a:p>
            <a:pPr lvl="1"/>
            <a:r>
              <a:rPr lang="en-AU" dirty="0"/>
              <a:t>Not a list, but a directed acyclic graph</a:t>
            </a:r>
          </a:p>
          <a:p>
            <a:pPr lvl="1"/>
            <a:r>
              <a:rPr lang="en-AU" dirty="0"/>
              <a:t>Multiple heads (“tips”), each processed mostly concurrently, repeatedly diverging/merging</a:t>
            </a:r>
          </a:p>
          <a:p>
            <a:pPr lvl="1"/>
            <a:r>
              <a:rPr lang="en-AU" dirty="0"/>
              <a:t>Hard to maintain data integrity across the heads – transactions can conflict!</a:t>
            </a:r>
          </a:p>
          <a:p>
            <a:pPr lvl="2"/>
            <a:r>
              <a:rPr lang="en-AU" dirty="0"/>
              <a:t>Can, e.g. resolve a bit like </a:t>
            </a:r>
            <a:r>
              <a:rPr lang="en-AU" dirty="0" err="1"/>
              <a:t>like</a:t>
            </a:r>
            <a:r>
              <a:rPr lang="en-AU" dirty="0"/>
              <a:t> Nakamoto consensus – tentatively included until merged</a:t>
            </a:r>
          </a:p>
          <a:p>
            <a:r>
              <a:rPr lang="en-AU" dirty="0" err="1"/>
              <a:t>Sharding</a:t>
            </a:r>
            <a:r>
              <a:rPr lang="en-AU" dirty="0"/>
              <a:t>, e.g. future Ethereum?</a:t>
            </a:r>
          </a:p>
          <a:p>
            <a:pPr lvl="1"/>
            <a:r>
              <a:rPr lang="en-AU" dirty="0"/>
              <a:t>Split chain into smaller chunks (horizontal partitioning), each processed mostly concurrently</a:t>
            </a:r>
          </a:p>
          <a:p>
            <a:pPr lvl="2"/>
            <a:r>
              <a:rPr lang="en-AU" dirty="0"/>
              <a:t>Might increase Ethereum throughput by 1000x</a:t>
            </a:r>
          </a:p>
          <a:p>
            <a:pPr lvl="1"/>
            <a:r>
              <a:rPr lang="en-AU" dirty="0"/>
              <a:t>Hard to maintain data integrity across the shards</a:t>
            </a:r>
          </a:p>
          <a:p>
            <a:pPr lvl="2"/>
            <a:r>
              <a:rPr lang="en-AU" dirty="0"/>
              <a:t>Shards interact with a protocol only when necessary, to maintain global integrity</a:t>
            </a:r>
          </a:p>
          <a:p>
            <a:r>
              <a:rPr lang="en-AU" dirty="0"/>
              <a:t>Networks or hierarchies of interrelated blockchains</a:t>
            </a:r>
          </a:p>
          <a:p>
            <a:pPr lvl="1"/>
            <a:r>
              <a:rPr lang="en-AU" dirty="0"/>
              <a:t>e.g. geographically-</a:t>
            </a:r>
            <a:r>
              <a:rPr lang="en-AU" dirty="0" err="1"/>
              <a:t>sharded</a:t>
            </a:r>
            <a:r>
              <a:rPr lang="en-AU" dirty="0"/>
              <a:t> </a:t>
            </a:r>
            <a:r>
              <a:rPr lang="en-AU" dirty="0" err="1"/>
              <a:t>IoT</a:t>
            </a:r>
            <a:r>
              <a:rPr lang="en-AU" dirty="0"/>
              <a:t> blockchain networks</a:t>
            </a:r>
          </a:p>
        </p:txBody>
      </p:sp>
      <p:sp>
        <p:nvSpPr>
          <p:cNvPr id="2" name="Foliennummernplatzhalter 1">
            <a:extLst>
              <a:ext uri="{FF2B5EF4-FFF2-40B4-BE49-F238E27FC236}">
                <a16:creationId xmlns:a16="http://schemas.microsoft.com/office/drawing/2014/main" id="{AF185139-6912-4952-AF78-E917518D800B}"/>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371293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How can architects influence throughput?</a:t>
            </a:r>
          </a:p>
        </p:txBody>
      </p:sp>
      <p:sp>
        <p:nvSpPr>
          <p:cNvPr id="3" name="Foliennummernplatzhalter 2">
            <a:extLst>
              <a:ext uri="{FF2B5EF4-FFF2-40B4-BE49-F238E27FC236}">
                <a16:creationId xmlns:a16="http://schemas.microsoft.com/office/drawing/2014/main" id="{CD9D8260-3E52-4FF4-90D9-23D75F93CD34}"/>
              </a:ext>
            </a:extLst>
          </p:cNvPr>
          <p:cNvSpPr>
            <a:spLocks noGrp="1"/>
          </p:cNvSpPr>
          <p:nvPr>
            <p:ph type="sldNum" sz="quarter" idx="4"/>
          </p:nvPr>
        </p:nvSpPr>
        <p:spPr/>
        <p:txBody>
          <a:bodyPr/>
          <a:lstStyle/>
          <a:p>
            <a:fld id="{97F98C0B-273E-428A-ABCF-EBED2BA25188}" type="slidenum">
              <a:rPr lang="en-US" smtClean="0"/>
              <a:t>19</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166429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6F5D-C16D-434F-AACD-A99B21EB445E}"/>
              </a:ext>
            </a:extLst>
          </p:cNvPr>
          <p:cNvSpPr>
            <a:spLocks noGrp="1"/>
          </p:cNvSpPr>
          <p:nvPr>
            <p:ph type="title"/>
          </p:nvPr>
        </p:nvSpPr>
        <p:spPr/>
        <p:txBody>
          <a:bodyPr/>
          <a:lstStyle/>
          <a:p>
            <a:r>
              <a:rPr lang="en-US" dirty="0"/>
              <a:t>What will you learn this week?</a:t>
            </a:r>
            <a:endParaRPr lang="en-DE" dirty="0"/>
          </a:p>
        </p:txBody>
      </p:sp>
      <p:sp>
        <p:nvSpPr>
          <p:cNvPr id="3" name="Content Placeholder 2">
            <a:extLst>
              <a:ext uri="{FF2B5EF4-FFF2-40B4-BE49-F238E27FC236}">
                <a16:creationId xmlns:a16="http://schemas.microsoft.com/office/drawing/2014/main" id="{D6A44211-169B-4896-928E-C8B338A44D4C}"/>
              </a:ext>
            </a:extLst>
          </p:cNvPr>
          <p:cNvSpPr>
            <a:spLocks noGrp="1"/>
          </p:cNvSpPr>
          <p:nvPr>
            <p:ph idx="1"/>
          </p:nvPr>
        </p:nvSpPr>
        <p:spPr/>
        <p:txBody>
          <a:bodyPr/>
          <a:lstStyle/>
          <a:p>
            <a:r>
              <a:rPr lang="en-US" dirty="0">
                <a:solidFill>
                  <a:schemeClr val="tx1">
                    <a:lumMod val="50000"/>
                    <a:lumOff val="50000"/>
                  </a:schemeClr>
                </a:solidFill>
              </a:rPr>
              <a:t>Performance Overview</a:t>
            </a:r>
          </a:p>
          <a:p>
            <a:r>
              <a:rPr lang="en-US" dirty="0">
                <a:solidFill>
                  <a:schemeClr val="tx1">
                    <a:lumMod val="50000"/>
                    <a:lumOff val="50000"/>
                  </a:schemeClr>
                </a:solidFill>
              </a:rPr>
              <a:t>Latency</a:t>
            </a:r>
          </a:p>
          <a:p>
            <a:pPr lvl="1"/>
            <a:r>
              <a:rPr lang="en-US" dirty="0">
                <a:solidFill>
                  <a:schemeClr val="tx1">
                    <a:lumMod val="50000"/>
                    <a:lumOff val="50000"/>
                  </a:schemeClr>
                </a:solidFill>
              </a:rPr>
              <a:t>Transaction Inclusion in Public Blockchain</a:t>
            </a:r>
          </a:p>
          <a:p>
            <a:pPr lvl="1"/>
            <a:r>
              <a:rPr lang="en-US" dirty="0"/>
              <a:t>Simulating Latency</a:t>
            </a:r>
          </a:p>
          <a:p>
            <a:r>
              <a:rPr lang="en-US" dirty="0"/>
              <a:t>Throughput</a:t>
            </a:r>
          </a:p>
          <a:p>
            <a:endParaRPr lang="en-DE" dirty="0"/>
          </a:p>
        </p:txBody>
      </p:sp>
      <p:sp>
        <p:nvSpPr>
          <p:cNvPr id="4" name="Slide Number Placeholder 3">
            <a:extLst>
              <a:ext uri="{FF2B5EF4-FFF2-40B4-BE49-F238E27FC236}">
                <a16:creationId xmlns:a16="http://schemas.microsoft.com/office/drawing/2014/main" id="{D598D0F0-C8CE-41CB-A8CE-FE7DA2816A04}"/>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97950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326725"/>
            <a:ext cx="6631640" cy="648000"/>
          </a:xfrm>
        </p:spPr>
        <p:txBody>
          <a:bodyPr>
            <a:noAutofit/>
          </a:bodyPr>
          <a:lstStyle/>
          <a:p>
            <a:r>
              <a:rPr lang="en-AU" sz="2800" dirty="0"/>
              <a:t>How Application Architects Can Influence Transaction Throughput</a:t>
            </a:r>
          </a:p>
        </p:txBody>
      </p:sp>
      <p:sp>
        <p:nvSpPr>
          <p:cNvPr id="3" name="Content Placeholder 2"/>
          <p:cNvSpPr>
            <a:spLocks noGrp="1"/>
          </p:cNvSpPr>
          <p:nvPr>
            <p:ph idx="1"/>
          </p:nvPr>
        </p:nvSpPr>
        <p:spPr/>
        <p:txBody>
          <a:bodyPr>
            <a:normAutofit lnSpcReduction="10000"/>
          </a:bodyPr>
          <a:lstStyle/>
          <a:p>
            <a:r>
              <a:rPr lang="en-AU" dirty="0"/>
              <a:t>Use another blockchain (private? or a public blockchain that works “better”?)</a:t>
            </a:r>
          </a:p>
          <a:p>
            <a:pPr lvl="1"/>
            <a:r>
              <a:rPr lang="en-AU" sz="1800" dirty="0"/>
              <a:t>Configure blockchain to use other consensus algorithms (PBFT, </a:t>
            </a:r>
            <a:r>
              <a:rPr lang="en-AU" sz="1800" dirty="0" err="1"/>
              <a:t>PoA</a:t>
            </a:r>
            <a:r>
              <a:rPr lang="en-AU" sz="1800" dirty="0"/>
              <a:t>, …)</a:t>
            </a:r>
          </a:p>
          <a:p>
            <a:pPr lvl="1"/>
            <a:r>
              <a:rPr lang="en-AU" sz="1800" dirty="0" err="1"/>
              <a:t>Sharding</a:t>
            </a:r>
            <a:r>
              <a:rPr lang="en-AU" sz="1800" dirty="0"/>
              <a:t>, DAGs</a:t>
            </a:r>
          </a:p>
          <a:p>
            <a:pPr lvl="1"/>
            <a:r>
              <a:rPr lang="en-AU" sz="1800" dirty="0"/>
              <a:t>Configure blockchain to use a larger block size, or smaller </a:t>
            </a:r>
            <a:r>
              <a:rPr lang="en-AU" sz="1800" dirty="0" err="1"/>
              <a:t>interblock</a:t>
            </a:r>
            <a:r>
              <a:rPr lang="en-AU" sz="1800" dirty="0"/>
              <a:t> time</a:t>
            </a:r>
          </a:p>
          <a:p>
            <a:pPr lvl="1"/>
            <a:r>
              <a:rPr lang="en-AU" sz="1800" dirty="0"/>
              <a:t>Sidechains, channels</a:t>
            </a:r>
          </a:p>
          <a:p>
            <a:pPr lvl="1"/>
            <a:r>
              <a:rPr lang="en-AU" sz="1800" dirty="0"/>
              <a:t>If you don’t need exchange of digital property, consider networks of blockchains, DAGs, …</a:t>
            </a:r>
            <a:endParaRPr lang="en-AU" dirty="0"/>
          </a:p>
          <a:p>
            <a:r>
              <a:rPr lang="en-AU" dirty="0"/>
              <a:t>If you have to use a specific public blockchain, then focus on </a:t>
            </a:r>
            <a:r>
              <a:rPr lang="en-AU" i="1" dirty="0"/>
              <a:t>how</a:t>
            </a:r>
            <a:r>
              <a:rPr lang="en-AU" dirty="0"/>
              <a:t> you use the blockchain, and focus on other areas of the application architecture</a:t>
            </a:r>
          </a:p>
          <a:p>
            <a:pPr lvl="1"/>
            <a:r>
              <a:rPr lang="en-AU" sz="1800" dirty="0"/>
              <a:t>Reduce the data you put on-chain (sampling, digests, hashes, …)</a:t>
            </a:r>
          </a:p>
          <a:p>
            <a:pPr lvl="1"/>
            <a:r>
              <a:rPr lang="en-AU" sz="1800" dirty="0"/>
              <a:t>Do more work off-chain, e.g. using “state channel” design pattern, to be discussed in later lectures</a:t>
            </a:r>
          </a:p>
        </p:txBody>
      </p:sp>
      <p:sp>
        <p:nvSpPr>
          <p:cNvPr id="4" name="Foliennummernplatzhalter 3">
            <a:extLst>
              <a:ext uri="{FF2B5EF4-FFF2-40B4-BE49-F238E27FC236}">
                <a16:creationId xmlns:a16="http://schemas.microsoft.com/office/drawing/2014/main" id="{D645A0CF-5313-4A5E-80FE-43E1B7246ED1}"/>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342761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normAutofit/>
          </a:bodyPr>
          <a:lstStyle/>
          <a:p>
            <a:pPr>
              <a:spcBef>
                <a:spcPts val="900"/>
              </a:spcBef>
            </a:pPr>
            <a:r>
              <a:rPr lang="en-AU" dirty="0"/>
              <a:t>Summary</a:t>
            </a:r>
            <a:endParaRPr lang="en-US" sz="3000" b="0" dirty="0">
              <a:solidFill>
                <a:srgbClr val="30B787"/>
              </a:solidFill>
            </a:endParaRPr>
          </a:p>
        </p:txBody>
      </p:sp>
    </p:spTree>
    <p:extLst>
      <p:ext uri="{BB962C8B-B14F-4D97-AF65-F5344CB8AC3E}">
        <p14:creationId xmlns:p14="http://schemas.microsoft.com/office/powerpoint/2010/main" val="398696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 General</a:t>
            </a:r>
          </a:p>
        </p:txBody>
      </p:sp>
      <p:sp>
        <p:nvSpPr>
          <p:cNvPr id="3" name="Content Placeholder 2"/>
          <p:cNvSpPr>
            <a:spLocks noGrp="1"/>
          </p:cNvSpPr>
          <p:nvPr>
            <p:ph idx="1"/>
          </p:nvPr>
        </p:nvSpPr>
        <p:spPr/>
        <p:txBody>
          <a:bodyPr>
            <a:normAutofit fontScale="92500" lnSpcReduction="10000"/>
          </a:bodyPr>
          <a:lstStyle/>
          <a:p>
            <a:r>
              <a:rPr lang="en-AU" dirty="0"/>
              <a:t>(Load × Resources) →</a:t>
            </a:r>
            <a:r>
              <a:rPr lang="en-AU" dirty="0">
                <a:sym typeface="Wingdings" panose="05000000000000000000" pitchFamily="2" charset="2"/>
              </a:rPr>
              <a:t> System </a:t>
            </a:r>
            <a:r>
              <a:rPr lang="en-AU" dirty="0"/>
              <a:t>→ (Performance × Resource Utilisation)</a:t>
            </a:r>
          </a:p>
          <a:p>
            <a:pPr lvl="1"/>
            <a:r>
              <a:rPr lang="en-AU" dirty="0"/>
              <a:t>Measurement is critical to understand all this in practice</a:t>
            </a:r>
          </a:p>
          <a:p>
            <a:pPr lvl="1"/>
            <a:endParaRPr lang="en-AU" dirty="0"/>
          </a:p>
          <a:p>
            <a:r>
              <a:rPr lang="en-AU" dirty="0"/>
              <a:t>Kinds of Performance: Latency vs Throughput (vs Timeliness)</a:t>
            </a:r>
          </a:p>
          <a:p>
            <a:pPr lvl="1"/>
            <a:endParaRPr lang="en-AU" dirty="0"/>
          </a:p>
          <a:p>
            <a:r>
              <a:rPr lang="en-AU" dirty="0"/>
              <a:t>Blockchains have high latency and high variability of latency</a:t>
            </a:r>
          </a:p>
          <a:p>
            <a:pPr lvl="1"/>
            <a:r>
              <a:rPr lang="en-AU" dirty="0"/>
              <a:t>Variability is significantly affected by choice of consensus mechanism</a:t>
            </a:r>
          </a:p>
          <a:p>
            <a:pPr lvl="1"/>
            <a:r>
              <a:rPr lang="en-AU" dirty="0"/>
              <a:t>Number of confirmation blocks are a risk-based decision</a:t>
            </a:r>
          </a:p>
          <a:p>
            <a:pPr lvl="2"/>
            <a:r>
              <a:rPr lang="en-AU" dirty="0"/>
              <a:t>Can avoid them if you don’t use </a:t>
            </a:r>
            <a:r>
              <a:rPr lang="en-AU" dirty="0" err="1"/>
              <a:t>Nakamoto</a:t>
            </a:r>
            <a:r>
              <a:rPr lang="en-AU" dirty="0"/>
              <a:t> consensus/probabilistic commits</a:t>
            </a:r>
          </a:p>
          <a:p>
            <a:pPr lvl="1"/>
            <a:endParaRPr lang="en-AU" dirty="0"/>
          </a:p>
          <a:p>
            <a:r>
              <a:rPr lang="en-AU" dirty="0"/>
              <a:t>Many Blockchains have poor throughput</a:t>
            </a:r>
          </a:p>
          <a:p>
            <a:pPr lvl="1"/>
            <a:r>
              <a:rPr lang="en-AU" dirty="0"/>
              <a:t>Affected by ledger structure and consensus mechanism</a:t>
            </a:r>
          </a:p>
          <a:p>
            <a:pPr lvl="1"/>
            <a:r>
              <a:rPr lang="en-AU" dirty="0"/>
              <a:t>Do you need exchange of digital assets?</a:t>
            </a:r>
          </a:p>
          <a:p>
            <a:pPr lvl="2"/>
            <a:r>
              <a:rPr lang="en-AU" dirty="0"/>
              <a:t>If you don’t need a global integrity property, you can avoid major bottlenecks</a:t>
            </a:r>
          </a:p>
          <a:p>
            <a:endParaRPr lang="en-AU" dirty="0"/>
          </a:p>
          <a:p>
            <a:endParaRPr lang="en-AU" dirty="0"/>
          </a:p>
        </p:txBody>
      </p:sp>
      <p:sp>
        <p:nvSpPr>
          <p:cNvPr id="4" name="Foliennummernplatzhalter 3">
            <a:extLst>
              <a:ext uri="{FF2B5EF4-FFF2-40B4-BE49-F238E27FC236}">
                <a16:creationId xmlns:a16="http://schemas.microsoft.com/office/drawing/2014/main" id="{17925151-3CFE-4294-BB02-3742E6C635F4}"/>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392030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 Predicting Latency</a:t>
            </a:r>
          </a:p>
        </p:txBody>
      </p:sp>
      <p:sp>
        <p:nvSpPr>
          <p:cNvPr id="3" name="Content Placeholder 2"/>
          <p:cNvSpPr>
            <a:spLocks noGrp="1"/>
          </p:cNvSpPr>
          <p:nvPr>
            <p:ph idx="1"/>
          </p:nvPr>
        </p:nvSpPr>
        <p:spPr/>
        <p:txBody>
          <a:bodyPr>
            <a:normAutofit fontScale="92500" lnSpcReduction="10000"/>
          </a:bodyPr>
          <a:lstStyle/>
          <a:p>
            <a:r>
              <a:rPr lang="en-AU" dirty="0"/>
              <a:t>For a single transaction on public blockchain</a:t>
            </a:r>
            <a:br>
              <a:rPr lang="en-AU" dirty="0"/>
            </a:br>
            <a:r>
              <a:rPr lang="en-AU" dirty="0"/>
              <a:t>			latency = 1.5 * </a:t>
            </a:r>
            <a:r>
              <a:rPr lang="en-AU" dirty="0" err="1"/>
              <a:t>interblock</a:t>
            </a:r>
            <a:r>
              <a:rPr lang="en-AU" dirty="0"/>
              <a:t> time</a:t>
            </a:r>
          </a:p>
          <a:p>
            <a:pPr lvl="1"/>
            <a:r>
              <a:rPr lang="en-AU" dirty="0"/>
              <a:t>Assuming transaction is included in next possible block</a:t>
            </a:r>
          </a:p>
          <a:p>
            <a:pPr lvl="1"/>
            <a:r>
              <a:rPr lang="en-AU" dirty="0"/>
              <a:t>Ignoring transaction / block propagation times</a:t>
            </a:r>
          </a:p>
          <a:p>
            <a:pPr lvl="1"/>
            <a:r>
              <a:rPr lang="en-AU" dirty="0"/>
              <a:t>On average (ignoring variation in </a:t>
            </a:r>
            <a:r>
              <a:rPr lang="en-AU" dirty="0" err="1"/>
              <a:t>interblock</a:t>
            </a:r>
            <a:r>
              <a:rPr lang="en-AU" dirty="0"/>
              <a:t> time, arrival time)</a:t>
            </a:r>
          </a:p>
          <a:p>
            <a:r>
              <a:rPr lang="en-AU" dirty="0"/>
              <a:t>For sequence of n &gt; 1 transactions on public blockchain</a:t>
            </a:r>
            <a:br>
              <a:rPr lang="en-AU" dirty="0"/>
            </a:br>
            <a:r>
              <a:rPr lang="en-AU" dirty="0"/>
              <a:t>		latency = 1.5 * </a:t>
            </a:r>
            <a:r>
              <a:rPr lang="en-AU" dirty="0" err="1"/>
              <a:t>interblock</a:t>
            </a:r>
            <a:r>
              <a:rPr lang="en-AU" dirty="0"/>
              <a:t> time + (n-1)*2 </a:t>
            </a:r>
            <a:r>
              <a:rPr lang="en-AU" dirty="0" err="1"/>
              <a:t>interblock</a:t>
            </a:r>
            <a:r>
              <a:rPr lang="en-AU" dirty="0"/>
              <a:t> time</a:t>
            </a:r>
          </a:p>
          <a:p>
            <a:pPr lvl="1"/>
            <a:r>
              <a:rPr lang="en-AU" dirty="0"/>
              <a:t>Assuming next transaction is injected immediately into the </a:t>
            </a:r>
            <a:r>
              <a:rPr lang="en-AU" dirty="0" err="1"/>
              <a:t>interblock</a:t>
            </a:r>
            <a:r>
              <a:rPr lang="en-AU" dirty="0"/>
              <a:t> window</a:t>
            </a:r>
          </a:p>
          <a:p>
            <a:pPr lvl="1"/>
            <a:endParaRPr lang="en-AU" dirty="0"/>
          </a:p>
          <a:p>
            <a:r>
              <a:rPr lang="en-AU" dirty="0"/>
              <a:t>Can use simulation for more precise prediction of application-level latency</a:t>
            </a:r>
          </a:p>
          <a:p>
            <a:pPr lvl="1"/>
            <a:r>
              <a:rPr lang="en-AU" dirty="0"/>
              <a:t>Can explore latency variation, interactions between components, and bottlenecks</a:t>
            </a:r>
          </a:p>
          <a:p>
            <a:pPr lvl="1"/>
            <a:endParaRPr lang="en-AU" dirty="0"/>
          </a:p>
          <a:p>
            <a:r>
              <a:rPr lang="en-AU" dirty="0"/>
              <a:t>Or, use measurement and test of real(</a:t>
            </a:r>
            <a:r>
              <a:rPr lang="en-AU" dirty="0" err="1"/>
              <a:t>istic</a:t>
            </a:r>
            <a:r>
              <a:rPr lang="en-AU" dirty="0"/>
              <a:t>) system under real(</a:t>
            </a:r>
            <a:r>
              <a:rPr lang="en-AU" dirty="0" err="1"/>
              <a:t>istic</a:t>
            </a:r>
            <a:r>
              <a:rPr lang="en-AU" dirty="0"/>
              <a:t>) load</a:t>
            </a:r>
          </a:p>
          <a:p>
            <a:pPr lvl="1"/>
            <a:endParaRPr lang="en-AU" dirty="0"/>
          </a:p>
          <a:p>
            <a:endParaRPr lang="en-AU" dirty="0"/>
          </a:p>
          <a:p>
            <a:endParaRPr lang="en-AU" dirty="0"/>
          </a:p>
        </p:txBody>
      </p:sp>
      <p:sp>
        <p:nvSpPr>
          <p:cNvPr id="4" name="Foliennummernplatzhalter 3">
            <a:extLst>
              <a:ext uri="{FF2B5EF4-FFF2-40B4-BE49-F238E27FC236}">
                <a16:creationId xmlns:a16="http://schemas.microsoft.com/office/drawing/2014/main" id="{88736DC0-C612-4E20-8357-FF594A277582}"/>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41324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Performance 2: </a:t>
            </a:r>
            <a:br>
              <a:rPr lang="en-AU" sz="3200" dirty="0"/>
            </a:br>
            <a:r>
              <a:rPr lang="en-AU" sz="3200" dirty="0"/>
              <a:t>Latency Simulation </a:t>
            </a:r>
            <a:br>
              <a:rPr lang="en-AU" sz="3200" dirty="0"/>
            </a:br>
            <a:r>
              <a:rPr lang="en-AU" sz="3200" dirty="0"/>
              <a:t>&amp; Throughput</a:t>
            </a:r>
            <a:endParaRPr lang="en-AU" sz="3000" noProof="0" dirty="0"/>
          </a:p>
        </p:txBody>
      </p:sp>
      <p:sp>
        <p:nvSpPr>
          <p:cNvPr id="8" name="Rectangle 3">
            <a:extLst>
              <a:ext uri="{FF2B5EF4-FFF2-40B4-BE49-F238E27FC236}">
                <a16:creationId xmlns:a16="http://schemas.microsoft.com/office/drawing/2014/main" id="{66ACB486-F292-4272-AEFB-A6E150F6D98E}"/>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39969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AU" dirty="0"/>
              <a:t>Simulating Latency</a:t>
            </a:r>
          </a:p>
        </p:txBody>
      </p:sp>
    </p:spTree>
    <p:extLst>
      <p:ext uri="{BB962C8B-B14F-4D97-AF65-F5344CB8AC3E}">
        <p14:creationId xmlns:p14="http://schemas.microsoft.com/office/powerpoint/2010/main" val="10454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326725"/>
            <a:ext cx="6631640" cy="648000"/>
          </a:xfrm>
        </p:spPr>
        <p:txBody>
          <a:bodyPr>
            <a:noAutofit/>
          </a:bodyPr>
          <a:lstStyle/>
          <a:p>
            <a:r>
              <a:rPr lang="en-US" sz="2800" dirty="0"/>
              <a:t>An Example (like in the Cost examples):</a:t>
            </a:r>
            <a:br>
              <a:rPr lang="en-US" sz="2800" dirty="0"/>
            </a:br>
            <a:r>
              <a:rPr lang="en-US" sz="2800" dirty="0"/>
              <a:t>Process Execution on Public Blockchain</a:t>
            </a:r>
          </a:p>
        </p:txBody>
      </p:sp>
      <p:sp>
        <p:nvSpPr>
          <p:cNvPr id="4" name="Foliennummernplatzhalter 3">
            <a:extLst>
              <a:ext uri="{FF2B5EF4-FFF2-40B4-BE49-F238E27FC236}">
                <a16:creationId xmlns:a16="http://schemas.microsoft.com/office/drawing/2014/main" id="{B9CF51A6-AED4-4A78-A09F-764DA889AD84}"/>
              </a:ext>
            </a:extLst>
          </p:cNvPr>
          <p:cNvSpPr>
            <a:spLocks noGrp="1"/>
          </p:cNvSpPr>
          <p:nvPr>
            <p:ph type="sldNum" sz="quarter" idx="4"/>
          </p:nvPr>
        </p:nvSpPr>
        <p:spPr/>
        <p:txBody>
          <a:bodyPr/>
          <a:lstStyle/>
          <a:p>
            <a:fld id="{97F98C0B-273E-428A-ABCF-EBED2BA25188}" type="slidenum">
              <a:rPr lang="en-US" smtClean="0"/>
              <a:t>4</a:t>
            </a:fld>
            <a:endParaRPr lang="en-US"/>
          </a:p>
        </p:txBody>
      </p:sp>
      <p:sp>
        <p:nvSpPr>
          <p:cNvPr id="3" name="Rounded Rectangle 2"/>
          <p:cNvSpPr/>
          <p:nvPr/>
        </p:nvSpPr>
        <p:spPr>
          <a:xfrm>
            <a:off x="1629958"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(First Activity)</a:t>
            </a:r>
          </a:p>
        </p:txBody>
      </p:sp>
      <p:sp>
        <p:nvSpPr>
          <p:cNvPr id="5" name="Rounded Rectangle 4"/>
          <p:cNvSpPr/>
          <p:nvPr/>
        </p:nvSpPr>
        <p:spPr>
          <a:xfrm>
            <a:off x="3574704"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(Fast Automated Response)</a:t>
            </a:r>
          </a:p>
        </p:txBody>
      </p:sp>
      <p:sp>
        <p:nvSpPr>
          <p:cNvPr id="6" name="Rounded Rectangle 5"/>
          <p:cNvSpPr/>
          <p:nvPr/>
        </p:nvSpPr>
        <p:spPr>
          <a:xfrm>
            <a:off x="3574704" y="2694594"/>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
            </a:r>
          </a:p>
        </p:txBody>
      </p:sp>
      <p:sp>
        <p:nvSpPr>
          <p:cNvPr id="7" name="Diamond 6"/>
          <p:cNvSpPr/>
          <p:nvPr/>
        </p:nvSpPr>
        <p:spPr>
          <a:xfrm>
            <a:off x="2999787" y="1959427"/>
            <a:ext cx="370620" cy="3706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p:cNvCxnSpPr>
            <a:stCxn id="3" idx="3"/>
            <a:endCxn id="7" idx="1"/>
          </p:cNvCxnSpPr>
          <p:nvPr/>
        </p:nvCxnSpPr>
        <p:spPr>
          <a:xfrm flipV="1">
            <a:off x="2777260" y="2144737"/>
            <a:ext cx="2225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5" idx="1"/>
          </p:cNvCxnSpPr>
          <p:nvPr/>
        </p:nvCxnSpPr>
        <p:spPr>
          <a:xfrm>
            <a:off x="3370407" y="2144737"/>
            <a:ext cx="204297"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1"/>
          </p:cNvCxnSpPr>
          <p:nvPr/>
        </p:nvCxnSpPr>
        <p:spPr>
          <a:xfrm rot="16200000" flipH="1">
            <a:off x="3025987" y="2489156"/>
            <a:ext cx="707827" cy="389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130601" y="1801458"/>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(Slow or Manual Response)</a:t>
            </a:r>
          </a:p>
        </p:txBody>
      </p:sp>
      <p:cxnSp>
        <p:nvCxnSpPr>
          <p:cNvPr id="15" name="Elbow Connector 14"/>
          <p:cNvCxnSpPr>
            <a:stCxn id="5" idx="3"/>
            <a:endCxn id="14" idx="1"/>
          </p:cNvCxnSpPr>
          <p:nvPr/>
        </p:nvCxnSpPr>
        <p:spPr>
          <a:xfrm flipV="1">
            <a:off x="4722006" y="2144738"/>
            <a:ext cx="40859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20614" y="2029296"/>
            <a:ext cx="230879" cy="230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6758900" y="2029296"/>
            <a:ext cx="230879" cy="23087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9" idx="6"/>
            <a:endCxn id="3" idx="1"/>
          </p:cNvCxnSpPr>
          <p:nvPr/>
        </p:nvCxnSpPr>
        <p:spPr>
          <a:xfrm>
            <a:off x="1151493" y="2144736"/>
            <a:ext cx="47846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30" idx="2"/>
          </p:cNvCxnSpPr>
          <p:nvPr/>
        </p:nvCxnSpPr>
        <p:spPr>
          <a:xfrm flipV="1">
            <a:off x="6277903" y="2144736"/>
            <a:ext cx="4809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8000" y="3660638"/>
            <a:ext cx="7908467" cy="1604927"/>
          </a:xfrm>
          <a:prstGeom prst="rect">
            <a:avLst/>
          </a:prstGeom>
          <a:noFill/>
        </p:spPr>
        <p:txBody>
          <a:bodyPr wrap="square" rtlCol="0">
            <a:spAutoFit/>
          </a:bodyPr>
          <a:lstStyle/>
          <a:p>
            <a:r>
              <a:rPr lang="en-AU" dirty="0"/>
              <a:t>A process instance can be represented as a smart contract on a blockchain.</a:t>
            </a:r>
          </a:p>
          <a:p>
            <a:endParaRPr lang="en-AU" dirty="0"/>
          </a:p>
          <a:p>
            <a:r>
              <a:rPr lang="en-AU" dirty="0"/>
              <a:t>Each activity in the process can be a different function in the smart contract API.</a:t>
            </a:r>
          </a:p>
          <a:p>
            <a:endParaRPr lang="en-AU" dirty="0"/>
          </a:p>
          <a:p>
            <a:r>
              <a:rPr lang="en-AU" dirty="0"/>
              <a:t>An off-chain “trigger component” on a cloud or enterprise server watches a blockchain node and invokes the next activity in the process</a:t>
            </a:r>
          </a:p>
          <a:p>
            <a:r>
              <a:rPr lang="en-AU" dirty="0"/>
              <a:t>	If activity is automated: fast; otherwise: slow(</a:t>
            </a:r>
            <a:r>
              <a:rPr lang="en-AU" dirty="0" err="1"/>
              <a:t>er</a:t>
            </a:r>
            <a:r>
              <a:rPr lang="en-AU" dirty="0"/>
              <a:t>) e.g. in response to some manual activity</a:t>
            </a:r>
          </a:p>
        </p:txBody>
      </p:sp>
    </p:spTree>
    <p:extLst>
      <p:ext uri="{BB962C8B-B14F-4D97-AF65-F5344CB8AC3E}">
        <p14:creationId xmlns:p14="http://schemas.microsoft.com/office/powerpoint/2010/main" val="300138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300413"/>
            <a:ext cx="7920000" cy="648000"/>
          </a:xfrm>
        </p:spPr>
        <p:txBody>
          <a:bodyPr>
            <a:noAutofit/>
          </a:bodyPr>
          <a:lstStyle/>
          <a:p>
            <a:r>
              <a:rPr lang="en-US" sz="2800" dirty="0"/>
              <a:t>Latency of Process Execution on Public Blockchain</a:t>
            </a:r>
          </a:p>
        </p:txBody>
      </p:sp>
      <p:sp>
        <p:nvSpPr>
          <p:cNvPr id="4" name="Foliennummernplatzhalter 3">
            <a:extLst>
              <a:ext uri="{FF2B5EF4-FFF2-40B4-BE49-F238E27FC236}">
                <a16:creationId xmlns:a16="http://schemas.microsoft.com/office/drawing/2014/main" id="{B21BD76B-4F35-4834-9243-747AF8CDD2B7}"/>
              </a:ext>
            </a:extLst>
          </p:cNvPr>
          <p:cNvSpPr>
            <a:spLocks noGrp="1"/>
          </p:cNvSpPr>
          <p:nvPr>
            <p:ph type="sldNum" sz="quarter" idx="4"/>
          </p:nvPr>
        </p:nvSpPr>
        <p:spPr/>
        <p:txBody>
          <a:bodyPr/>
          <a:lstStyle/>
          <a:p>
            <a:fld id="{97F98C0B-273E-428A-ABCF-EBED2BA25188}" type="slidenum">
              <a:rPr lang="en-US" smtClean="0"/>
              <a:t>5</a:t>
            </a:fld>
            <a:endParaRPr lang="en-US"/>
          </a:p>
        </p:txBody>
      </p:sp>
      <p:sp>
        <p:nvSpPr>
          <p:cNvPr id="3" name="Rounded Rectangle 2"/>
          <p:cNvSpPr/>
          <p:nvPr/>
        </p:nvSpPr>
        <p:spPr>
          <a:xfrm>
            <a:off x="1629958"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(First Activity)</a:t>
            </a:r>
          </a:p>
        </p:txBody>
      </p:sp>
      <p:sp>
        <p:nvSpPr>
          <p:cNvPr id="5" name="Rounded Rectangle 4"/>
          <p:cNvSpPr/>
          <p:nvPr/>
        </p:nvSpPr>
        <p:spPr>
          <a:xfrm>
            <a:off x="3574704"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(Fast Automated Response)</a:t>
            </a:r>
          </a:p>
        </p:txBody>
      </p:sp>
      <p:sp>
        <p:nvSpPr>
          <p:cNvPr id="6" name="Rounded Rectangle 5"/>
          <p:cNvSpPr/>
          <p:nvPr/>
        </p:nvSpPr>
        <p:spPr>
          <a:xfrm>
            <a:off x="3574704" y="2694594"/>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
            </a:r>
          </a:p>
        </p:txBody>
      </p:sp>
      <p:sp>
        <p:nvSpPr>
          <p:cNvPr id="7" name="Diamond 6"/>
          <p:cNvSpPr/>
          <p:nvPr/>
        </p:nvSpPr>
        <p:spPr>
          <a:xfrm>
            <a:off x="2999787" y="1959427"/>
            <a:ext cx="370620" cy="3706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p:cNvCxnSpPr>
            <a:stCxn id="3" idx="3"/>
            <a:endCxn id="7" idx="1"/>
          </p:cNvCxnSpPr>
          <p:nvPr/>
        </p:nvCxnSpPr>
        <p:spPr>
          <a:xfrm flipV="1">
            <a:off x="2777260" y="2144737"/>
            <a:ext cx="2225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5" idx="1"/>
          </p:cNvCxnSpPr>
          <p:nvPr/>
        </p:nvCxnSpPr>
        <p:spPr>
          <a:xfrm>
            <a:off x="3370407" y="2144737"/>
            <a:ext cx="204297"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1"/>
          </p:cNvCxnSpPr>
          <p:nvPr/>
        </p:nvCxnSpPr>
        <p:spPr>
          <a:xfrm rot="16200000" flipH="1">
            <a:off x="3025987" y="2489156"/>
            <a:ext cx="707827" cy="389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130601" y="1801458"/>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(Slow or Manual Response)</a:t>
            </a:r>
          </a:p>
        </p:txBody>
      </p:sp>
      <p:cxnSp>
        <p:nvCxnSpPr>
          <p:cNvPr id="15" name="Elbow Connector 14"/>
          <p:cNvCxnSpPr>
            <a:stCxn id="5" idx="3"/>
            <a:endCxn id="14" idx="1"/>
          </p:cNvCxnSpPr>
          <p:nvPr/>
        </p:nvCxnSpPr>
        <p:spPr>
          <a:xfrm flipV="1">
            <a:off x="4722006" y="2144738"/>
            <a:ext cx="40859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5899" y="1286464"/>
            <a:ext cx="1304781" cy="308418"/>
          </a:xfrm>
          <a:prstGeom prst="rect">
            <a:avLst/>
          </a:prstGeom>
          <a:noFill/>
        </p:spPr>
        <p:txBody>
          <a:bodyPr wrap="none" rtlCol="0">
            <a:spAutoFit/>
          </a:bodyPr>
          <a:lstStyle/>
          <a:p>
            <a:r>
              <a:rPr lang="en-AU" dirty="0"/>
              <a:t>1.5 x </a:t>
            </a:r>
            <a:r>
              <a:rPr lang="en-AU" dirty="0" err="1"/>
              <a:t>interblock</a:t>
            </a:r>
            <a:endParaRPr lang="en-AU" dirty="0"/>
          </a:p>
        </p:txBody>
      </p:sp>
      <p:sp>
        <p:nvSpPr>
          <p:cNvPr id="20" name="TextBox 19"/>
          <p:cNvSpPr txBox="1"/>
          <p:nvPr/>
        </p:nvSpPr>
        <p:spPr>
          <a:xfrm>
            <a:off x="3453434" y="1314637"/>
            <a:ext cx="1298369" cy="308418"/>
          </a:xfrm>
          <a:prstGeom prst="rect">
            <a:avLst/>
          </a:prstGeom>
          <a:noFill/>
        </p:spPr>
        <p:txBody>
          <a:bodyPr wrap="none" rtlCol="0">
            <a:spAutoFit/>
          </a:bodyPr>
          <a:lstStyle/>
          <a:p>
            <a:r>
              <a:rPr lang="en-AU" dirty="0"/>
              <a:t>+ 2 x </a:t>
            </a:r>
            <a:r>
              <a:rPr lang="en-AU" dirty="0" err="1"/>
              <a:t>interblock</a:t>
            </a:r>
            <a:endParaRPr lang="en-AU" dirty="0"/>
          </a:p>
        </p:txBody>
      </p:sp>
      <p:sp>
        <p:nvSpPr>
          <p:cNvPr id="21" name="TextBox 20"/>
          <p:cNvSpPr txBox="1"/>
          <p:nvPr/>
        </p:nvSpPr>
        <p:spPr>
          <a:xfrm>
            <a:off x="5061143" y="1294332"/>
            <a:ext cx="1509772" cy="524503"/>
          </a:xfrm>
          <a:prstGeom prst="rect">
            <a:avLst/>
          </a:prstGeom>
          <a:noFill/>
        </p:spPr>
        <p:txBody>
          <a:bodyPr wrap="none" rtlCol="0">
            <a:spAutoFit/>
          </a:bodyPr>
          <a:lstStyle/>
          <a:p>
            <a:r>
              <a:rPr lang="en-AU" dirty="0"/>
              <a:t>+ activity duration</a:t>
            </a:r>
            <a:br>
              <a:rPr lang="en-AU" dirty="0"/>
            </a:br>
            <a:r>
              <a:rPr lang="en-AU" dirty="0"/>
              <a:t>+ 1.5 x </a:t>
            </a:r>
            <a:r>
              <a:rPr lang="en-AU" dirty="0" err="1"/>
              <a:t>interblock</a:t>
            </a:r>
            <a:endParaRPr lang="en-AU" dirty="0"/>
          </a:p>
        </p:txBody>
      </p:sp>
      <p:sp>
        <p:nvSpPr>
          <p:cNvPr id="29" name="Oval 28"/>
          <p:cNvSpPr/>
          <p:nvPr/>
        </p:nvSpPr>
        <p:spPr>
          <a:xfrm>
            <a:off x="920614" y="2029296"/>
            <a:ext cx="230879" cy="230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6758900" y="2029296"/>
            <a:ext cx="230879" cy="23087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9" idx="6"/>
            <a:endCxn id="3" idx="1"/>
          </p:cNvCxnSpPr>
          <p:nvPr/>
        </p:nvCxnSpPr>
        <p:spPr>
          <a:xfrm>
            <a:off x="1151493" y="2144736"/>
            <a:ext cx="47846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30" idx="2"/>
          </p:cNvCxnSpPr>
          <p:nvPr/>
        </p:nvCxnSpPr>
        <p:spPr>
          <a:xfrm flipV="1">
            <a:off x="6277903" y="2144736"/>
            <a:ext cx="4809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8000" y="3660638"/>
            <a:ext cx="7908467" cy="1604927"/>
          </a:xfrm>
          <a:prstGeom prst="rect">
            <a:avLst/>
          </a:prstGeom>
          <a:noFill/>
        </p:spPr>
        <p:txBody>
          <a:bodyPr wrap="square" rtlCol="0">
            <a:spAutoFit/>
          </a:bodyPr>
          <a:lstStyle/>
          <a:p>
            <a:r>
              <a:rPr lang="en-AU" dirty="0"/>
              <a:t>The first activity will arrive in “the middle” of some </a:t>
            </a:r>
            <a:r>
              <a:rPr lang="en-AU" dirty="0" err="1"/>
              <a:t>interblock</a:t>
            </a:r>
            <a:r>
              <a:rPr lang="en-AU" dirty="0"/>
              <a:t> time window, so takes 1.5 x </a:t>
            </a:r>
            <a:r>
              <a:rPr lang="en-AU" dirty="0" err="1"/>
              <a:t>interblock</a:t>
            </a:r>
            <a:r>
              <a:rPr lang="en-AU" dirty="0"/>
              <a:t> times.</a:t>
            </a:r>
          </a:p>
          <a:p>
            <a:endParaRPr lang="en-AU" dirty="0"/>
          </a:p>
          <a:p>
            <a:r>
              <a:rPr lang="en-AU" dirty="0"/>
              <a:t>If activity response is very fast (in the same </a:t>
            </a:r>
            <a:r>
              <a:rPr lang="en-AU" dirty="0" err="1"/>
              <a:t>interblock</a:t>
            </a:r>
            <a:r>
              <a:rPr lang="en-AU" dirty="0"/>
              <a:t> time window), it will still be too late to include in the next block, so will take 2 </a:t>
            </a:r>
            <a:r>
              <a:rPr lang="en-AU" dirty="0" err="1"/>
              <a:t>interblock</a:t>
            </a:r>
            <a:r>
              <a:rPr lang="en-AU" dirty="0"/>
              <a:t> times.</a:t>
            </a:r>
          </a:p>
          <a:p>
            <a:endParaRPr lang="en-AU" dirty="0"/>
          </a:p>
          <a:p>
            <a:r>
              <a:rPr lang="en-AU" dirty="0"/>
              <a:t>If the activity response is slow (longer than the </a:t>
            </a:r>
            <a:r>
              <a:rPr lang="en-AU" dirty="0" err="1"/>
              <a:t>interblock</a:t>
            </a:r>
            <a:r>
              <a:rPr lang="en-AU" dirty="0"/>
              <a:t> time window), it will arrive in “the middle” of some future </a:t>
            </a:r>
            <a:r>
              <a:rPr lang="en-AU" dirty="0" err="1"/>
              <a:t>interblock</a:t>
            </a:r>
            <a:r>
              <a:rPr lang="en-AU" dirty="0"/>
              <a:t> time window</a:t>
            </a:r>
          </a:p>
        </p:txBody>
      </p:sp>
      <p:sp>
        <p:nvSpPr>
          <p:cNvPr id="49" name="TextBox 48"/>
          <p:cNvSpPr txBox="1"/>
          <p:nvPr/>
        </p:nvSpPr>
        <p:spPr>
          <a:xfrm>
            <a:off x="7153013" y="1144156"/>
            <a:ext cx="1783738"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AU" sz="1200" dirty="0"/>
              <a:t>Here, the design does not use confirmation blocks.</a:t>
            </a:r>
          </a:p>
          <a:p>
            <a:endParaRPr lang="en-AU" sz="1200" dirty="0"/>
          </a:p>
          <a:p>
            <a:r>
              <a:rPr lang="en-AU" sz="1200" dirty="0"/>
              <a:t>Quick &amp; dirty!</a:t>
            </a:r>
          </a:p>
          <a:p>
            <a:r>
              <a:rPr lang="en-AU" sz="1200" dirty="0"/>
              <a:t>Assumes averages (median or mean)!</a:t>
            </a:r>
          </a:p>
          <a:p>
            <a:pPr marL="180975" indent="-180975">
              <a:buFont typeface="Arial" panose="020B0604020202020204" pitchFamily="34" charset="0"/>
              <a:buChar char="•"/>
            </a:pPr>
            <a:r>
              <a:rPr lang="en-AU" sz="1200" dirty="0"/>
              <a:t>Transactions arrive in the middle of an </a:t>
            </a:r>
            <a:r>
              <a:rPr lang="en-AU" sz="1200" dirty="0" err="1"/>
              <a:t>interblock</a:t>
            </a:r>
            <a:r>
              <a:rPr lang="en-AU" sz="1200" dirty="0"/>
              <a:t> time window</a:t>
            </a:r>
          </a:p>
          <a:p>
            <a:pPr marL="180975" indent="-180975">
              <a:buFont typeface="Arial" panose="020B0604020202020204" pitchFamily="34" charset="0"/>
              <a:buChar char="•"/>
            </a:pPr>
            <a:r>
              <a:rPr lang="en-AU" sz="1200" dirty="0"/>
              <a:t>Uniform average </a:t>
            </a:r>
            <a:r>
              <a:rPr lang="en-AU" sz="1200" dirty="0" err="1"/>
              <a:t>interblock</a:t>
            </a:r>
            <a:r>
              <a:rPr lang="en-AU" sz="1200" dirty="0"/>
              <a:t> time</a:t>
            </a:r>
          </a:p>
        </p:txBody>
      </p:sp>
    </p:spTree>
    <p:extLst>
      <p:ext uri="{BB962C8B-B14F-4D97-AF65-F5344CB8AC3E}">
        <p14:creationId xmlns:p14="http://schemas.microsoft.com/office/powerpoint/2010/main" val="421428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How would application-level latency be impacted by using 3 confirmation blocks?</a:t>
            </a:r>
          </a:p>
        </p:txBody>
      </p:sp>
      <p:sp>
        <p:nvSpPr>
          <p:cNvPr id="3" name="Foliennummernplatzhalter 2">
            <a:extLst>
              <a:ext uri="{FF2B5EF4-FFF2-40B4-BE49-F238E27FC236}">
                <a16:creationId xmlns:a16="http://schemas.microsoft.com/office/drawing/2014/main" id="{CD9D8260-3E52-4FF4-90D9-23D75F93CD34}"/>
              </a:ext>
            </a:extLst>
          </p:cNvPr>
          <p:cNvSpPr>
            <a:spLocks noGrp="1"/>
          </p:cNvSpPr>
          <p:nvPr>
            <p:ph type="sldNum" sz="quarter" idx="4"/>
          </p:nvPr>
        </p:nvSpPr>
        <p:spPr/>
        <p:txBody>
          <a:bodyPr/>
          <a:lstStyle/>
          <a:p>
            <a:fld id="{97F98C0B-273E-428A-ABCF-EBED2BA25188}" type="slidenum">
              <a:rPr lang="en-US" smtClean="0"/>
              <a:t>6</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15351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Simulation for Latency Estimation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e.g. using Palladio</a:t>
            </a:r>
          </a:p>
          <a:p>
            <a:pPr lvl="1"/>
            <a:r>
              <a:rPr lang="en-US" sz="1700" dirty="0"/>
              <a:t>Open source, Component-Based</a:t>
            </a:r>
          </a:p>
          <a:p>
            <a:pPr lvl="3"/>
            <a:r>
              <a:rPr lang="en-US" sz="1700" dirty="0">
                <a:hlinkClick r:id="rId3"/>
              </a:rPr>
              <a:t>https://www.palladio-simulator.com/home/</a:t>
            </a:r>
            <a:endParaRPr lang="en-US" sz="1700" dirty="0"/>
          </a:p>
          <a:p>
            <a:pPr lvl="1"/>
            <a:r>
              <a:rPr lang="en-US" sz="1700" dirty="0"/>
              <a:t>Widely used for performance modelling and simulating</a:t>
            </a:r>
          </a:p>
          <a:p>
            <a:pPr lvl="1"/>
            <a:r>
              <a:rPr lang="en-US" sz="1700" dirty="0"/>
              <a:t>UML-like notation</a:t>
            </a:r>
          </a:p>
          <a:p>
            <a:pPr lvl="1"/>
            <a:endParaRPr lang="en-US" dirty="0"/>
          </a:p>
          <a:p>
            <a:r>
              <a:rPr lang="en-US" dirty="0"/>
              <a:t>Need to Benchmark Transaction Inclusion on Blockchain</a:t>
            </a:r>
          </a:p>
          <a:p>
            <a:pPr lvl="1"/>
            <a:r>
              <a:rPr lang="en-US" sz="1600" dirty="0"/>
              <a:t>Treat the blockchain as a black box – </a:t>
            </a:r>
            <a:r>
              <a:rPr lang="en-US" sz="1600" dirty="0" err="1"/>
              <a:t>Txs</a:t>
            </a:r>
            <a:r>
              <a:rPr lang="en-US" sz="1600" dirty="0"/>
              <a:t> in / </a:t>
            </a:r>
            <a:r>
              <a:rPr lang="en-US" sz="1600" dirty="0" err="1"/>
              <a:t>Txs</a:t>
            </a:r>
            <a:r>
              <a:rPr lang="en-US" sz="1600" dirty="0"/>
              <a:t> or effects out</a:t>
            </a:r>
          </a:p>
          <a:p>
            <a:pPr lvl="1"/>
            <a:r>
              <a:rPr lang="en-US" sz="1600" dirty="0"/>
              <a:t>Measure time between submitting a transaction and receiving verification by a given number of confirmation blocks</a:t>
            </a:r>
          </a:p>
          <a:p>
            <a:pPr lvl="3"/>
            <a:r>
              <a:rPr lang="en-US" sz="1400" dirty="0"/>
              <a:t>Not just averages; measure the distribution of times</a:t>
            </a:r>
          </a:p>
          <a:p>
            <a:pPr lvl="1"/>
            <a:r>
              <a:rPr lang="en-US" sz="1600" dirty="0"/>
              <a:t>Also benchmark trigger implementation that invokes </a:t>
            </a:r>
            <a:r>
              <a:rPr lang="en-US" sz="1600" dirty="0" err="1"/>
              <a:t>Txs</a:t>
            </a:r>
            <a:endParaRPr lang="en-US" sz="1600" dirty="0"/>
          </a:p>
          <a:p>
            <a:pPr lvl="1"/>
            <a:endParaRPr lang="en-US" dirty="0"/>
          </a:p>
          <a:p>
            <a:pPr marL="0" indent="0">
              <a:buNone/>
            </a:pPr>
            <a:r>
              <a:rPr lang="en-US" sz="1300" dirty="0"/>
              <a:t>“</a:t>
            </a:r>
            <a:r>
              <a:rPr lang="en-AU" sz="1300" dirty="0"/>
              <a:t>Predicting latency of blockchain-based systems using architectural modelling and simulation”</a:t>
            </a:r>
            <a:br>
              <a:rPr lang="en-AU" sz="1300" dirty="0"/>
            </a:br>
            <a:r>
              <a:rPr lang="en-US" sz="1300" dirty="0">
                <a:hlinkClick r:id="rId4"/>
              </a:rPr>
              <a:t>https://research.csiro.au/data61/wp-content/uploads/sites/85/2016/08/2017-ICSA-Blockchain-Latency-Sim-authors_copy.pdf</a:t>
            </a:r>
            <a:endParaRPr lang="en-US" dirty="0"/>
          </a:p>
        </p:txBody>
      </p:sp>
      <p:sp>
        <p:nvSpPr>
          <p:cNvPr id="4" name="Foliennummernplatzhalter 3">
            <a:extLst>
              <a:ext uri="{FF2B5EF4-FFF2-40B4-BE49-F238E27FC236}">
                <a16:creationId xmlns:a16="http://schemas.microsoft.com/office/drawing/2014/main" id="{C02D32F5-311E-478C-BF0A-62F6BDC69453}"/>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33291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0705" y="3308205"/>
            <a:ext cx="2370710" cy="1503962"/>
          </a:xfrm>
          <a:prstGeom prst="rect">
            <a:avLst/>
          </a:prstGeom>
        </p:spPr>
      </p:pic>
      <p:sp>
        <p:nvSpPr>
          <p:cNvPr id="2" name="Title 1"/>
          <p:cNvSpPr>
            <a:spLocks noGrp="1"/>
          </p:cNvSpPr>
          <p:nvPr>
            <p:ph type="title"/>
          </p:nvPr>
        </p:nvSpPr>
        <p:spPr/>
        <p:txBody>
          <a:bodyPr>
            <a:normAutofit/>
          </a:bodyPr>
          <a:lstStyle/>
          <a:p>
            <a:r>
              <a:rPr lang="en-US" dirty="0"/>
              <a:t>Simulation for Predicting Latency</a:t>
            </a:r>
          </a:p>
        </p:txBody>
      </p:sp>
      <p:sp>
        <p:nvSpPr>
          <p:cNvPr id="3" name="Foliennummernplatzhalter 2">
            <a:extLst>
              <a:ext uri="{FF2B5EF4-FFF2-40B4-BE49-F238E27FC236}">
                <a16:creationId xmlns:a16="http://schemas.microsoft.com/office/drawing/2014/main" id="{6CB30B0B-C148-489D-8C5E-1B16F65A0788}"/>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8</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784242"/>
            <a:ext cx="2578968" cy="1961858"/>
          </a:xfrm>
          <a:prstGeom prst="rect">
            <a:avLst/>
          </a:prstGeom>
        </p:spPr>
      </p:pic>
      <p:pic>
        <p:nvPicPr>
          <p:cNvPr id="8" name="Content Placeholder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6109" y="1689205"/>
            <a:ext cx="2708890" cy="1961069"/>
          </a:xfrm>
          <a:prstGeom prst="rect">
            <a:avLst/>
          </a:prstGeom>
        </p:spPr>
      </p:pic>
      <p:sp>
        <p:nvSpPr>
          <p:cNvPr id="9" name="Right Arrow 8"/>
          <p:cNvSpPr/>
          <p:nvPr/>
        </p:nvSpPr>
        <p:spPr>
          <a:xfrm rot="19634880">
            <a:off x="2859131" y="3505947"/>
            <a:ext cx="488357" cy="3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67753" y="2354872"/>
            <a:ext cx="488357" cy="3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0402" y="4739645"/>
            <a:ext cx="2549299" cy="308418"/>
          </a:xfrm>
          <a:prstGeom prst="rect">
            <a:avLst/>
          </a:prstGeom>
          <a:noFill/>
        </p:spPr>
        <p:txBody>
          <a:bodyPr wrap="square" rtlCol="0">
            <a:spAutoFit/>
          </a:bodyPr>
          <a:lstStyle/>
          <a:p>
            <a:r>
              <a:rPr lang="en-US" dirty="0"/>
              <a:t>Micro Benchmarking</a:t>
            </a:r>
          </a:p>
        </p:txBody>
      </p:sp>
      <p:sp>
        <p:nvSpPr>
          <p:cNvPr id="12" name="TextBox 11"/>
          <p:cNvSpPr txBox="1"/>
          <p:nvPr/>
        </p:nvSpPr>
        <p:spPr>
          <a:xfrm>
            <a:off x="3454349" y="3678583"/>
            <a:ext cx="2364254" cy="308418"/>
          </a:xfrm>
          <a:prstGeom prst="rect">
            <a:avLst/>
          </a:prstGeom>
          <a:noFill/>
        </p:spPr>
        <p:txBody>
          <a:bodyPr wrap="square" rtlCol="0">
            <a:spAutoFit/>
          </a:bodyPr>
          <a:lstStyle/>
          <a:p>
            <a:r>
              <a:rPr lang="en-US" dirty="0"/>
              <a:t>Model Construction</a:t>
            </a:r>
          </a:p>
        </p:txBody>
      </p:sp>
      <p:sp>
        <p:nvSpPr>
          <p:cNvPr id="15" name="TextBox 14"/>
          <p:cNvSpPr txBox="1"/>
          <p:nvPr/>
        </p:nvSpPr>
        <p:spPr>
          <a:xfrm>
            <a:off x="7090548" y="3805081"/>
            <a:ext cx="1585908" cy="308418"/>
          </a:xfrm>
          <a:prstGeom prst="rect">
            <a:avLst/>
          </a:prstGeom>
          <a:noFill/>
        </p:spPr>
        <p:txBody>
          <a:bodyPr wrap="square" rtlCol="0">
            <a:spAutoFit/>
          </a:bodyPr>
          <a:lstStyle/>
          <a:p>
            <a:r>
              <a:rPr lang="en-US" dirty="0"/>
              <a:t>Simulation</a:t>
            </a:r>
          </a:p>
        </p:txBody>
      </p:sp>
      <p:grpSp>
        <p:nvGrpSpPr>
          <p:cNvPr id="34" name="Group 33"/>
          <p:cNvGrpSpPr/>
          <p:nvPr/>
        </p:nvGrpSpPr>
        <p:grpSpPr>
          <a:xfrm>
            <a:off x="763691" y="1193876"/>
            <a:ext cx="1720077" cy="1543064"/>
            <a:chOff x="618990" y="952721"/>
            <a:chExt cx="1504738" cy="1251543"/>
          </a:xfrm>
        </p:grpSpPr>
        <p:sp>
          <p:nvSpPr>
            <p:cNvPr id="13" name="Rectangle 12"/>
            <p:cNvSpPr/>
            <p:nvPr/>
          </p:nvSpPr>
          <p:spPr>
            <a:xfrm>
              <a:off x="1081400" y="952721"/>
              <a:ext cx="620610" cy="28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990" y="1428227"/>
              <a:ext cx="620610" cy="28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03118" y="1431880"/>
              <a:ext cx="620610" cy="28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1836" y="1919265"/>
              <a:ext cx="620610" cy="28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13" idx="2"/>
              <a:endCxn id="20" idx="0"/>
            </p:cNvCxnSpPr>
            <p:nvPr/>
          </p:nvCxnSpPr>
          <p:spPr>
            <a:xfrm>
              <a:off x="1391705" y="1237720"/>
              <a:ext cx="421718" cy="19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18" idx="0"/>
            </p:cNvCxnSpPr>
            <p:nvPr/>
          </p:nvCxnSpPr>
          <p:spPr>
            <a:xfrm flipH="1">
              <a:off x="929295" y="1237720"/>
              <a:ext cx="462410" cy="1905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a:endCxn id="21" idx="0"/>
            </p:cNvCxnSpPr>
            <p:nvPr/>
          </p:nvCxnSpPr>
          <p:spPr>
            <a:xfrm flipH="1">
              <a:off x="1392141" y="1716878"/>
              <a:ext cx="421282" cy="202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21" idx="0"/>
            </p:cNvCxnSpPr>
            <p:nvPr/>
          </p:nvCxnSpPr>
          <p:spPr>
            <a:xfrm>
              <a:off x="929295" y="1713226"/>
              <a:ext cx="462846" cy="2060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981597" y="2726696"/>
            <a:ext cx="1343234" cy="308418"/>
          </a:xfrm>
          <a:prstGeom prst="rect">
            <a:avLst/>
          </a:prstGeom>
          <a:noFill/>
        </p:spPr>
        <p:txBody>
          <a:bodyPr wrap="square" rtlCol="0">
            <a:spAutoFit/>
          </a:bodyPr>
          <a:lstStyle/>
          <a:p>
            <a:r>
              <a:rPr lang="en-US" dirty="0"/>
              <a:t>Architecture</a:t>
            </a:r>
          </a:p>
        </p:txBody>
      </p:sp>
      <p:sp>
        <p:nvSpPr>
          <p:cNvPr id="36" name="Right Arrow 35"/>
          <p:cNvSpPr/>
          <p:nvPr/>
        </p:nvSpPr>
        <p:spPr>
          <a:xfrm rot="1572599">
            <a:off x="2853866" y="1945760"/>
            <a:ext cx="488357" cy="3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7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i="1" u="sng" dirty="0"/>
              <a:t>Transaction Inclusion Time</a:t>
            </a:r>
            <a:r>
              <a:rPr lang="en-US" sz="2400" dirty="0"/>
              <a:t>: Time Taken from Submitting transaction until transaction gets included in blockchain</a:t>
            </a:r>
          </a:p>
          <a:p>
            <a:endParaRPr lang="en-US" dirty="0"/>
          </a:p>
        </p:txBody>
      </p:sp>
      <p:sp>
        <p:nvSpPr>
          <p:cNvPr id="2" name="Title 1"/>
          <p:cNvSpPr>
            <a:spLocks noGrp="1"/>
          </p:cNvSpPr>
          <p:nvPr>
            <p:ph type="title"/>
          </p:nvPr>
        </p:nvSpPr>
        <p:spPr/>
        <p:txBody>
          <a:bodyPr>
            <a:normAutofit fontScale="90000"/>
          </a:bodyPr>
          <a:lstStyle/>
          <a:p>
            <a:r>
              <a:rPr lang="en-US" dirty="0"/>
              <a:t>Benchmarking Transaction Commit Time</a:t>
            </a:r>
          </a:p>
        </p:txBody>
      </p:sp>
      <p:sp>
        <p:nvSpPr>
          <p:cNvPr id="4" name="Foliennummernplatzhalter 3">
            <a:extLst>
              <a:ext uri="{FF2B5EF4-FFF2-40B4-BE49-F238E27FC236}">
                <a16:creationId xmlns:a16="http://schemas.microsoft.com/office/drawing/2014/main" id="{5FD39652-A56A-4A58-9B55-EAAE9B7ECAB1}"/>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035" y="2046845"/>
            <a:ext cx="4759569" cy="3019438"/>
          </a:xfrm>
          <a:prstGeom prst="rect">
            <a:avLst/>
          </a:prstGeom>
        </p:spPr>
      </p:pic>
    </p:spTree>
    <p:extLst>
      <p:ext uri="{BB962C8B-B14F-4D97-AF65-F5344CB8AC3E}">
        <p14:creationId xmlns:p14="http://schemas.microsoft.com/office/powerpoint/2010/main" val="1369214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2160</Words>
  <Application>Microsoft Office PowerPoint</Application>
  <PresentationFormat>On-screen Show (16:10)</PresentationFormat>
  <Paragraphs>219</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等线</vt:lpstr>
      <vt:lpstr>Arial</vt:lpstr>
      <vt:lpstr>Calibri</vt:lpstr>
      <vt:lpstr>Wingdings</vt:lpstr>
      <vt:lpstr>Technische Universität Berlin | PowerPoint Master</vt:lpstr>
      <vt:lpstr>Performance 2:  Latency Simulation  &amp; Throughput</vt:lpstr>
      <vt:lpstr>What will you learn this week?</vt:lpstr>
      <vt:lpstr>Simulating Latency</vt:lpstr>
      <vt:lpstr>An Example (like in the Cost examples): Process Execution on Public Blockchain</vt:lpstr>
      <vt:lpstr>Latency of Process Execution on Public Blockchain</vt:lpstr>
      <vt:lpstr>Student Task</vt:lpstr>
      <vt:lpstr>Simulation for Latency Estimation</vt:lpstr>
      <vt:lpstr>Simulation for Predicting Latency</vt:lpstr>
      <vt:lpstr>Benchmarking Transaction Commit Time</vt:lpstr>
      <vt:lpstr>Example Business Process: Incident Management</vt:lpstr>
      <vt:lpstr>Example Usage Model</vt:lpstr>
      <vt:lpstr>Example Results &amp; Checking vs. Real System</vt:lpstr>
      <vt:lpstr>Throughput</vt:lpstr>
      <vt:lpstr>Throughput</vt:lpstr>
      <vt:lpstr>Throughput Limits</vt:lpstr>
      <vt:lpstr>Growth in Throughput</vt:lpstr>
      <vt:lpstr>Red Belly Blockchain Throughput</vt:lpstr>
      <vt:lpstr>DAGs, Sharding, etc</vt:lpstr>
      <vt:lpstr>Student Task</vt:lpstr>
      <vt:lpstr>How Application Architects Can Influence Transaction Throughput</vt:lpstr>
      <vt:lpstr>Summary</vt:lpstr>
      <vt:lpstr>Summary: General</vt:lpstr>
      <vt:lpstr>Summary: Predicting Latency</vt:lpstr>
      <vt:lpstr>Performance 2:  Latency Simulation  &amp; Throughput</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1052</cp:revision>
  <dcterms:created xsi:type="dcterms:W3CDTF">2018-09-03T00:08:13Z</dcterms:created>
  <dcterms:modified xsi:type="dcterms:W3CDTF">2021-08-12T09:35:53Z</dcterms:modified>
</cp:coreProperties>
</file>