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8" r:id="rId1"/>
  </p:sldMasterIdLst>
  <p:notesMasterIdLst>
    <p:notesMasterId r:id="rId27"/>
  </p:notesMasterIdLst>
  <p:handoutMasterIdLst>
    <p:handoutMasterId r:id="rId28"/>
  </p:handoutMasterIdLst>
  <p:sldIdLst>
    <p:sldId id="359" r:id="rId2"/>
    <p:sldId id="1013" r:id="rId3"/>
    <p:sldId id="938" r:id="rId4"/>
    <p:sldId id="1008" r:id="rId5"/>
    <p:sldId id="527" r:id="rId6"/>
    <p:sldId id="528" r:id="rId7"/>
    <p:sldId id="1007" r:id="rId8"/>
    <p:sldId id="503" r:id="rId9"/>
    <p:sldId id="939" r:id="rId10"/>
    <p:sldId id="1009" r:id="rId11"/>
    <p:sldId id="537" r:id="rId12"/>
    <p:sldId id="401" r:id="rId13"/>
    <p:sldId id="402" r:id="rId14"/>
    <p:sldId id="1010" r:id="rId15"/>
    <p:sldId id="534" r:id="rId16"/>
    <p:sldId id="539" r:id="rId17"/>
    <p:sldId id="544" r:id="rId18"/>
    <p:sldId id="535" r:id="rId19"/>
    <p:sldId id="536" r:id="rId20"/>
    <p:sldId id="540" r:id="rId21"/>
    <p:sldId id="1012" r:id="rId22"/>
    <p:sldId id="483" r:id="rId23"/>
    <p:sldId id="517" r:id="rId24"/>
    <p:sldId id="543" r:id="rId25"/>
    <p:sldId id="1014" r:id="rId2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6829" autoAdjust="0"/>
  </p:normalViewPr>
  <p:slideViewPr>
    <p:cSldViewPr snapToGrid="0">
      <p:cViewPr varScale="1">
        <p:scale>
          <a:sx n="112" d="100"/>
          <a:sy n="112" d="100"/>
        </p:scale>
        <p:origin x="68" y="236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44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553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1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1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868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eeexplore.ieee.org/document/8069069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chart/gaslim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eeexplore.ieee.org/document/8069069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Dependability and Security 2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4354CA-3D3A-4252-A0B3-AE4C0623A5E7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Availability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ISO/IEC 25010:2011: “degree to which a system, product or component is operational and accessible when required for use”</a:t>
            </a:r>
          </a:p>
          <a:p>
            <a:pPr lvl="1"/>
            <a:r>
              <a:rPr lang="en-AU" sz="1800" dirty="0"/>
              <a:t>A measure could be something like “probability of being able to provide service at any given time”</a:t>
            </a:r>
          </a:p>
          <a:p>
            <a:pPr lvl="1"/>
            <a:r>
              <a:rPr lang="en-AU" sz="1800" dirty="0"/>
              <a:t>Affected by the other reliability characteristics, such as probability of failure, fault tolerance, time to recovery, </a:t>
            </a:r>
            <a:r>
              <a:rPr lang="en-AU" sz="1800" dirty="0" err="1"/>
              <a:t>etc</a:t>
            </a:r>
            <a:endParaRPr lang="en-AU" sz="1800" dirty="0"/>
          </a:p>
          <a:p>
            <a:pPr lvl="1"/>
            <a:endParaRPr lang="en-AU" dirty="0"/>
          </a:p>
          <a:p>
            <a:r>
              <a:rPr lang="en-AU" dirty="0"/>
              <a:t>Blockchain systems are often highly redundant (many nodes)</a:t>
            </a:r>
          </a:p>
          <a:p>
            <a:r>
              <a:rPr lang="en-AU" dirty="0"/>
              <a:t>Easy to subscribe to updates / to get replicas of the ledger</a:t>
            </a:r>
          </a:p>
          <a:p>
            <a:r>
              <a:rPr lang="en-AU" dirty="0"/>
              <a:t>An application can run many redundant blockchain nodes locally</a:t>
            </a:r>
            <a:br>
              <a:rPr lang="en-AU" dirty="0"/>
            </a:br>
            <a:r>
              <a:rPr lang="en-AU" dirty="0"/>
              <a:t>→ high read availability</a:t>
            </a:r>
          </a:p>
          <a:p>
            <a:pPr lvl="1"/>
            <a:endParaRPr lang="en-AU" dirty="0"/>
          </a:p>
          <a:p>
            <a:r>
              <a:rPr lang="en-AU" dirty="0"/>
              <a:t>Write availability is a different story…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90AAE2-D025-43A9-85B6-71122C89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000" y="300698"/>
            <a:ext cx="8246102" cy="648000"/>
          </a:xfrm>
        </p:spPr>
        <p:txBody>
          <a:bodyPr>
            <a:noAutofit/>
          </a:bodyPr>
          <a:lstStyle/>
          <a:p>
            <a:r>
              <a:rPr lang="en-AU" sz="2800" dirty="0"/>
              <a:t>Latency Variability Can Limit Write Availability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Scenario</a:t>
            </a:r>
          </a:p>
          <a:p>
            <a:pPr lvl="1"/>
            <a:r>
              <a:rPr lang="en-AU" dirty="0"/>
              <a:t>your application sends a transaction to update blockchain ledger</a:t>
            </a:r>
          </a:p>
          <a:p>
            <a:pPr lvl="1"/>
            <a:r>
              <a:rPr lang="en-AU" dirty="0"/>
              <a:t>waiting… waiting…</a:t>
            </a:r>
          </a:p>
          <a:p>
            <a:pPr lvl="1"/>
            <a:r>
              <a:rPr lang="en-AU" dirty="0"/>
              <a:t>? should I keep waiting? or was there a service failure?</a:t>
            </a:r>
            <a:br>
              <a:rPr lang="en-AU" dirty="0"/>
            </a:br>
            <a:r>
              <a:rPr lang="en-AU" dirty="0"/>
              <a:t>(i.e. an availability problem)</a:t>
            </a:r>
          </a:p>
          <a:p>
            <a:pPr lvl="1"/>
            <a:endParaRPr lang="en-AU" dirty="0"/>
          </a:p>
          <a:p>
            <a:r>
              <a:rPr lang="en-AU" dirty="0"/>
              <a:t>You will define some limit on your waiting time</a:t>
            </a:r>
          </a:p>
          <a:p>
            <a:r>
              <a:rPr lang="en-AU" dirty="0"/>
              <a:t>Long tail of variability in latency means sometimes it will take even longer</a:t>
            </a:r>
          </a:p>
          <a:p>
            <a:r>
              <a:rPr lang="en-AU" dirty="0"/>
              <a:t>But, by then your application will have decided a failure has happened</a:t>
            </a:r>
          </a:p>
          <a:p>
            <a:pPr lvl="1"/>
            <a:endParaRPr lang="en-AU" dirty="0"/>
          </a:p>
          <a:p>
            <a:r>
              <a:rPr lang="en-AU" dirty="0"/>
              <a:t>Complex trade-off:</a:t>
            </a:r>
          </a:p>
          <a:p>
            <a:pPr lvl="1"/>
            <a:r>
              <a:rPr lang="en-AU" dirty="0"/>
              <a:t>Availability vs. Cost (gas/fee) vs. Latency (# confirmations) vs. Risk (# confirmations)</a:t>
            </a:r>
          </a:p>
          <a:p>
            <a:pPr lvl="1"/>
            <a:endParaRPr lang="en-AU" dirty="0"/>
          </a:p>
          <a:p>
            <a:r>
              <a:rPr lang="en-AU" dirty="0"/>
              <a:t>Mainly a problem with public blockchains?</a:t>
            </a:r>
          </a:p>
          <a:p>
            <a:pPr lvl="1"/>
            <a:r>
              <a:rPr lang="en-AU" dirty="0"/>
              <a:t>(Depending on consensus mechanism, mining node policies, etc.)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sz="1300" dirty="0"/>
              <a:t>“On availability for blockchain-based systems,” SRDS 2017</a:t>
            </a:r>
            <a:br>
              <a:rPr lang="en-AU" sz="1300" dirty="0"/>
            </a:br>
            <a:r>
              <a:rPr lang="en-AU" sz="1300" dirty="0">
                <a:hlinkClick r:id="rId2"/>
              </a:rPr>
              <a:t>https://ieeexplore.ieee.org/document/8069069</a:t>
            </a:r>
            <a:endParaRPr lang="en-AU" sz="1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98FB57-918F-42E9-A107-5C2B42A9D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549" t="28511" r="10075" b="37804"/>
          <a:stretch/>
        </p:blipFill>
        <p:spPr>
          <a:xfrm>
            <a:off x="5995165" y="1095405"/>
            <a:ext cx="2990707" cy="15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1" y="1272399"/>
            <a:ext cx="7911799" cy="1513093"/>
          </a:xfrm>
        </p:spPr>
        <p:txBody>
          <a:bodyPr/>
          <a:lstStyle/>
          <a:p>
            <a:r>
              <a:rPr lang="en-AU" dirty="0"/>
              <a:t>Potential issue: block gas limit (≈size of a block on Ethereum)</a:t>
            </a:r>
          </a:p>
          <a:p>
            <a:pPr lvl="1"/>
            <a:r>
              <a:rPr lang="en-AU" dirty="0"/>
              <a:t>Gas limit is set by miners through “voting”</a:t>
            </a:r>
          </a:p>
          <a:p>
            <a:pPr lvl="1"/>
            <a:r>
              <a:rPr lang="en-AU" dirty="0"/>
              <a:t>The sum of gas of all transactions in a block must be less than the limit</a:t>
            </a:r>
          </a:p>
          <a:p>
            <a:r>
              <a:rPr lang="en-AU" dirty="0"/>
              <a:t>Response to DDoS attack: lower block gas limit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Availability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(SRDS 2017)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37403-B399-4FA7-A8EF-163FFC1648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5BAFD-E814-41E9-9B0F-0BA2D3CC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20" y="2435961"/>
            <a:ext cx="6770599" cy="27849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A6803-7DE1-4CC2-9CD6-27C4C2A9C18F}"/>
              </a:ext>
            </a:extLst>
          </p:cNvPr>
          <p:cNvSpPr/>
          <p:nvPr/>
        </p:nvSpPr>
        <p:spPr>
          <a:xfrm>
            <a:off x="7867876" y="3594038"/>
            <a:ext cx="824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000" dirty="0">
                <a:hlinkClick r:id="rId3"/>
              </a:rPr>
              <a:t>https://etherscan.io/chart/gaslimit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Visited at 18/06/21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3001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Potential issue: block gas limit (≈size of a block on Ethereum)</a:t>
            </a:r>
          </a:p>
          <a:p>
            <a:pPr lvl="1"/>
            <a:r>
              <a:rPr lang="en-AU" dirty="0"/>
              <a:t>Gas limit is set by miners through “voting”</a:t>
            </a:r>
          </a:p>
          <a:p>
            <a:pPr lvl="1"/>
            <a:r>
              <a:rPr lang="en-AU" dirty="0"/>
              <a:t>The sum of gas of all transactions in a block must be less than the limit</a:t>
            </a:r>
          </a:p>
          <a:p>
            <a:r>
              <a:rPr lang="en-AU" dirty="0"/>
              <a:t>Response to DDoS attack: lower block gas limit</a:t>
            </a:r>
          </a:p>
          <a:p>
            <a:r>
              <a:rPr lang="en-AU" dirty="0"/>
              <a:t>Who would be affected by that?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Availability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(SRDS 2017)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F36776-A7B9-4485-98E2-866BE914B6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05" y="2929508"/>
            <a:ext cx="6651189" cy="26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999" y="300698"/>
            <a:ext cx="7919999" cy="648000"/>
          </a:xfrm>
        </p:spPr>
        <p:txBody>
          <a:bodyPr>
            <a:noAutofit/>
          </a:bodyPr>
          <a:lstStyle/>
          <a:p>
            <a:r>
              <a:rPr lang="en-AU" sz="2800" dirty="0"/>
              <a:t>Availability for Blockchain-Based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400" dirty="0"/>
              <a:t>A blockchain-based application has many components</a:t>
            </a:r>
          </a:p>
          <a:p>
            <a:pPr lvl="1"/>
            <a:r>
              <a:rPr lang="en-AU" sz="1800" dirty="0"/>
              <a:t>Even if the blockchain platform works, your other components may fail</a:t>
            </a:r>
          </a:p>
          <a:p>
            <a:pPr lvl="1"/>
            <a:endParaRPr lang="en-AU" sz="1800" dirty="0"/>
          </a:p>
          <a:p>
            <a:r>
              <a:rPr lang="en-AU" sz="2133" dirty="0"/>
              <a:t>Use normal availability-increasing design strategies for the architecture,</a:t>
            </a:r>
            <a:br>
              <a:rPr lang="en-AU" sz="2133" dirty="0"/>
            </a:br>
            <a:r>
              <a:rPr lang="en-AU" sz="2133" dirty="0"/>
              <a:t>for example…</a:t>
            </a:r>
          </a:p>
          <a:p>
            <a:pPr lvl="1"/>
            <a:r>
              <a:rPr lang="en-AU" sz="1800" dirty="0"/>
              <a:t>Increase quality of each component &amp; connector</a:t>
            </a:r>
          </a:p>
          <a:p>
            <a:pPr lvl="2"/>
            <a:r>
              <a:rPr lang="en-AU" sz="1783" dirty="0"/>
              <a:t>High quality software and hardware (!)</a:t>
            </a:r>
          </a:p>
          <a:p>
            <a:pPr lvl="3"/>
            <a:endParaRPr lang="en-AU" sz="1633" dirty="0"/>
          </a:p>
          <a:p>
            <a:pPr lvl="1"/>
            <a:r>
              <a:rPr lang="en-AU" sz="1800" dirty="0"/>
              <a:t>Eliminate single points of failure/ increase redundancy</a:t>
            </a:r>
          </a:p>
          <a:p>
            <a:pPr lvl="2"/>
            <a:r>
              <a:rPr lang="en-AU" sz="1783" dirty="0"/>
              <a:t>Load balancing/failover monitoring and routing</a:t>
            </a:r>
          </a:p>
          <a:p>
            <a:pPr lvl="2"/>
            <a:r>
              <a:rPr lang="en-AU" sz="1783" dirty="0"/>
              <a:t>Stateless server components</a:t>
            </a:r>
          </a:p>
          <a:p>
            <a:pPr lvl="3"/>
            <a:r>
              <a:rPr lang="en-AU" sz="1500" dirty="0"/>
              <a:t>Blockchain can help enable “stateless” server component (use blockchain to store the state)</a:t>
            </a:r>
          </a:p>
          <a:p>
            <a:pPr lvl="4"/>
            <a:endParaRPr lang="en-AU" sz="1300" dirty="0"/>
          </a:p>
          <a:p>
            <a:pPr lvl="1"/>
            <a:r>
              <a:rPr lang="en-AU" sz="1800" dirty="0"/>
              <a:t>Detect and recover from failures</a:t>
            </a:r>
          </a:p>
          <a:p>
            <a:pPr lvl="2"/>
            <a:r>
              <a:rPr lang="en-AU" sz="1783" dirty="0"/>
              <a:t>Hot backup/failover servers</a:t>
            </a:r>
          </a:p>
          <a:p>
            <a:pPr lvl="3"/>
            <a:endParaRPr lang="en-AU" sz="1633" dirty="0"/>
          </a:p>
          <a:p>
            <a:pPr lvl="1"/>
            <a:endParaRPr lang="en-AU" sz="18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BCCC1F4-2B29-4C82-ABDF-681EDF1D9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Recoverability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ISO/IEC 25010:2011: “degree to which, in the event of an interruption or a failure, a product or system can recover the data directly affected and re-establish the desired state of the system”</a:t>
            </a:r>
          </a:p>
          <a:p>
            <a:pPr lvl="1"/>
            <a:endParaRPr lang="en-AU" dirty="0"/>
          </a:p>
          <a:p>
            <a:r>
              <a:rPr lang="en-AU" dirty="0"/>
              <a:t>Blockchain platform is likely to recover – consensus mechanisms are designed to autonomously recover ledger consistency and adapt to node loss</a:t>
            </a:r>
          </a:p>
          <a:p>
            <a:pPr lvl="1"/>
            <a:r>
              <a:rPr lang="en-AU" sz="1800" dirty="0"/>
              <a:t>In worst case in a public blockchain, there might be a hard fork in the ledger</a:t>
            </a:r>
          </a:p>
          <a:p>
            <a:pPr lvl="1"/>
            <a:r>
              <a:rPr lang="en-AU" sz="1800" dirty="0"/>
              <a:t>Normally, recoverability will mostly be a concern for other parts of the application architecture</a:t>
            </a:r>
          </a:p>
          <a:p>
            <a:pPr lvl="1"/>
            <a:endParaRPr lang="en-AU" dirty="0"/>
          </a:p>
          <a:p>
            <a:r>
              <a:rPr lang="en-AU" dirty="0"/>
              <a:t>But, can you abort a blockchain transaction, to safely retry?</a:t>
            </a:r>
          </a:p>
          <a:p>
            <a:pPr lvl="1"/>
            <a:r>
              <a:rPr lang="en-AU" sz="1800" dirty="0"/>
              <a:t>Most blockchains do not explicitly provide support for this!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BC006D-6470-4268-BDA3-FB229C77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Abort a Transaction in Ethereum?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If you send a transaction into the pool, and it’s not yet included, can you abort it?</a:t>
            </a:r>
          </a:p>
          <a:p>
            <a:pPr lvl="1"/>
            <a:r>
              <a:rPr lang="en-AU" sz="1800" dirty="0"/>
              <a:t>You’ve changed your mind, or something is wrong, or taking too long to commit</a:t>
            </a:r>
          </a:p>
          <a:p>
            <a:r>
              <a:rPr lang="en-AU" dirty="0"/>
              <a:t>Ethereum transactions have a nonce, normally increment per transaction</a:t>
            </a:r>
          </a:p>
          <a:p>
            <a:pPr lvl="1"/>
            <a:r>
              <a:rPr lang="en-AU" sz="1800" dirty="0"/>
              <a:t>Miners will consider a Tx with an old or reused nonce as being “outdated”</a:t>
            </a:r>
          </a:p>
          <a:p>
            <a:pPr lvl="1"/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Issue a competing null transaction with same address &amp; transaction nonce, with a higher fee</a:t>
            </a:r>
          </a:p>
          <a:p>
            <a:pPr marL="715963" lvl="1" indent="-176213"/>
            <a:r>
              <a:rPr lang="en-AU" dirty="0"/>
              <a:t>e.g. send 0 Ether to yourself, or invoke a smart contract to raise an exception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Reissue the “same” transaction from same address &amp; nonce, with a higher fee</a:t>
            </a:r>
          </a:p>
          <a:p>
            <a:pPr marL="715963" lvl="1" indent="-176213"/>
            <a:r>
              <a:rPr lang="en-AU" sz="1800" dirty="0"/>
              <a:t>Higher fee means it has different hash value, so will be seen as “different”</a:t>
            </a:r>
          </a:p>
          <a:p>
            <a:pPr marL="715963" lvl="1" indent="-176213"/>
            <a:r>
              <a:rPr lang="en-AU" dirty="0"/>
              <a:t>(If you keep everything the same, it won’t be processed as a new Tx)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256F0C-F784-42CF-B822-17C946DE9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8000" y="300698"/>
            <a:ext cx="7920000" cy="648000"/>
          </a:xfrm>
        </p:spPr>
        <p:txBody>
          <a:bodyPr>
            <a:noAutofit/>
          </a:bodyPr>
          <a:lstStyle/>
          <a:p>
            <a:r>
              <a:rPr lang="en-AU" sz="2800" dirty="0"/>
              <a:t>Does Transaction Aborting in Ethereum Work?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244184"/>
            <a:ext cx="3886200" cy="3903285"/>
          </a:xfrm>
        </p:spPr>
        <p:txBody>
          <a:bodyPr>
            <a:normAutofit/>
          </a:bodyPr>
          <a:lstStyle/>
          <a:p>
            <a:r>
              <a:rPr lang="en-AU" dirty="0"/>
              <a:t>It’s not guaranteed to work</a:t>
            </a:r>
          </a:p>
          <a:p>
            <a:pPr lvl="1"/>
            <a:endParaRPr lang="en-AU" dirty="0"/>
          </a:p>
          <a:p>
            <a:r>
              <a:rPr lang="en-AU" dirty="0"/>
              <a:t>This trick creates a race condition; either transaction in the pool might get included</a:t>
            </a:r>
          </a:p>
          <a:p>
            <a:pPr lvl="1"/>
            <a:r>
              <a:rPr lang="en-AU" dirty="0"/>
              <a:t>Depends on not just the fee for the new transaction, but also the fee for the initial transaction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3429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100" dirty="0"/>
              <a:t>“On availability for blockchain-based systems,” SRDS 2017</a:t>
            </a:r>
            <a:br>
              <a:rPr lang="en-AU" sz="1100" dirty="0"/>
            </a:br>
            <a:r>
              <a:rPr lang="en-AU" sz="1100" dirty="0">
                <a:hlinkClick r:id="rId2"/>
              </a:rPr>
              <a:t>https://ieeexplore.ieee.org/document/8069069</a:t>
            </a:r>
            <a:endParaRPr lang="en-AU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4CC669-17AC-4B88-8801-88026D42E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17</a:t>
            </a:fld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1189B2-B601-48F5-AF8F-80B1BE0B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5" y="1150494"/>
            <a:ext cx="2986737" cy="40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Maturity (“Reliability”)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ISO/IEC 25010:2011: “degree to which a system, product or component meets needs for reliability under normal operation”</a:t>
            </a:r>
          </a:p>
          <a:p>
            <a:pPr lvl="1"/>
            <a:r>
              <a:rPr lang="en-AU" i="1" dirty="0"/>
              <a:t>My opinion: not a great name for this…</a:t>
            </a:r>
          </a:p>
          <a:p>
            <a:pPr lvl="1"/>
            <a:endParaRPr lang="en-AU" dirty="0"/>
          </a:p>
          <a:p>
            <a:r>
              <a:rPr lang="en-AU" dirty="0"/>
              <a:t>Availability is about readiness for correct service</a:t>
            </a:r>
          </a:p>
          <a:p>
            <a:pPr marL="0" indent="0">
              <a:buNone/>
            </a:pPr>
            <a:r>
              <a:rPr lang="en-AU" dirty="0"/>
              <a:t>vs.</a:t>
            </a:r>
          </a:p>
          <a:p>
            <a:r>
              <a:rPr lang="en-AU" dirty="0"/>
              <a:t>Reliability is about continuity of correct service</a:t>
            </a:r>
          </a:p>
          <a:p>
            <a:pPr lvl="1"/>
            <a:endParaRPr lang="en-AU" dirty="0"/>
          </a:p>
          <a:p>
            <a:r>
              <a:rPr lang="en-AU" dirty="0"/>
              <a:t>Previous discussion about availability for blockchain-based applications applies here too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664170-A197-4D8A-A738-700278B73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Fault-Tolerance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ISO/IEC 25010:2011: “degree to which a system, product or component operates as intended despite the presence of hardware or software faults”</a:t>
            </a:r>
          </a:p>
          <a:p>
            <a:pPr lvl="1"/>
            <a:endParaRPr lang="en-AU" dirty="0"/>
          </a:p>
          <a:p>
            <a:r>
              <a:rPr lang="en-AU" dirty="0"/>
              <a:t>Blockchain platform tolerates faults</a:t>
            </a:r>
          </a:p>
          <a:p>
            <a:pPr lvl="1"/>
            <a:r>
              <a:rPr lang="en-AU" dirty="0"/>
              <a:t>Hardware faults in individual miners: other miners will keep working</a:t>
            </a:r>
          </a:p>
          <a:p>
            <a:pPr lvl="1"/>
            <a:r>
              <a:rPr lang="en-AU" dirty="0"/>
              <a:t>Software faults too, if there is enough diversity of mining software</a:t>
            </a:r>
          </a:p>
          <a:p>
            <a:pPr lvl="2"/>
            <a:r>
              <a:rPr lang="en-AU" dirty="0"/>
              <a:t>In worst case, might get a hard fork</a:t>
            </a:r>
          </a:p>
          <a:p>
            <a:pPr lvl="1"/>
            <a:endParaRPr lang="en-AU" dirty="0"/>
          </a:p>
          <a:p>
            <a:r>
              <a:rPr lang="en-AU" dirty="0"/>
              <a:t>For blockchain applications</a:t>
            </a:r>
          </a:p>
          <a:p>
            <a:pPr lvl="1"/>
            <a:r>
              <a:rPr lang="en-AU" dirty="0"/>
              <a:t>Use normal design strategies for fault tolerance (redundancy, monitor, detect, isolate, recover) for other parts of the architecture</a:t>
            </a:r>
          </a:p>
          <a:p>
            <a:pPr lvl="1"/>
            <a:r>
              <a:rPr lang="en-AU" dirty="0"/>
              <a:t>Smart contracts are not normally fault-tolerant for software faults</a:t>
            </a:r>
          </a:p>
          <a:p>
            <a:pPr lvl="1"/>
            <a:r>
              <a:rPr lang="en-AU" dirty="0"/>
              <a:t>Smart contracts can be used for fault tolerance logic for off-chain components…</a:t>
            </a:r>
          </a:p>
          <a:p>
            <a:endParaRPr lang="en-AU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B5F2410-4EBA-47AF-BB60-9D403BC2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C0A15-624A-4A32-A0AB-BB33E16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77D6-6232-4FA1-83A8-7C0732C5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Dependability and Security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Trust and the Need for Trustworthy Applications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615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use on-chain M-of-N voting for redundant oracles</a:t>
            </a:r>
          </a:p>
          <a:p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Oracle Faults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4A89B0-55BA-4A37-B1BB-6D04E014F7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97F98C0B-273E-428A-ABCF-EBED2BA25188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5708" y="1822784"/>
            <a:ext cx="1395663" cy="52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Blockchain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3781" y="1822783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Oracle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1854" y="1822782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</a:t>
            </a:r>
          </a:p>
        </p:txBody>
      </p:sp>
      <p:cxnSp>
        <p:nvCxnSpPr>
          <p:cNvPr id="11" name="Straight Connector 10"/>
          <p:cNvCxnSpPr>
            <a:stCxn id="8" idx="1"/>
            <a:endCxn id="7" idx="3"/>
          </p:cNvCxnSpPr>
          <p:nvPr/>
        </p:nvCxnSpPr>
        <p:spPr>
          <a:xfrm flipH="1">
            <a:off x="6319444" y="2087477"/>
            <a:ext cx="4824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7635" y="1822782"/>
            <a:ext cx="1395663" cy="52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Client</a:t>
            </a:r>
          </a:p>
        </p:txBody>
      </p:sp>
      <p:cxnSp>
        <p:nvCxnSpPr>
          <p:cNvPr id="14" name="Straight Connector 13"/>
          <p:cNvCxnSpPr>
            <a:stCxn id="12" idx="3"/>
            <a:endCxn id="2" idx="1"/>
          </p:cNvCxnSpPr>
          <p:nvPr/>
        </p:nvCxnSpPr>
        <p:spPr>
          <a:xfrm>
            <a:off x="2563298" y="2087476"/>
            <a:ext cx="48241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5708" y="3170903"/>
            <a:ext cx="1395663" cy="160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/>
              <a:t>Blockchain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23781" y="3706535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Oracle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1854" y="3706534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</a:t>
            </a:r>
          </a:p>
        </p:txBody>
      </p:sp>
      <p:cxnSp>
        <p:nvCxnSpPr>
          <p:cNvPr id="19" name="Straight Connector 18"/>
          <p:cNvCxnSpPr>
            <a:stCxn id="17" idx="1"/>
            <a:endCxn id="16" idx="3"/>
          </p:cNvCxnSpPr>
          <p:nvPr/>
        </p:nvCxnSpPr>
        <p:spPr>
          <a:xfrm flipH="1">
            <a:off x="6319444" y="3971229"/>
            <a:ext cx="4824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67635" y="3706534"/>
            <a:ext cx="1395663" cy="52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Client</a:t>
            </a:r>
          </a:p>
        </p:txBody>
      </p:sp>
      <p:cxnSp>
        <p:nvCxnSpPr>
          <p:cNvPr id="21" name="Straight Connector 20"/>
          <p:cNvCxnSpPr>
            <a:stCxn id="20" idx="3"/>
            <a:endCxn id="15" idx="1"/>
          </p:cNvCxnSpPr>
          <p:nvPr/>
        </p:nvCxnSpPr>
        <p:spPr>
          <a:xfrm>
            <a:off x="2563298" y="3971228"/>
            <a:ext cx="48241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23781" y="4362138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Oracle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1854" y="4362137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23781" y="3044798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Oracle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95265" y="3044797"/>
            <a:ext cx="1395663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Sensor</a:t>
            </a:r>
          </a:p>
        </p:txBody>
      </p:sp>
      <p:cxnSp>
        <p:nvCxnSpPr>
          <p:cNvPr id="31" name="Straight Connector 30"/>
          <p:cNvCxnSpPr>
            <a:stCxn id="25" idx="1"/>
            <a:endCxn id="24" idx="3"/>
          </p:cNvCxnSpPr>
          <p:nvPr/>
        </p:nvCxnSpPr>
        <p:spPr>
          <a:xfrm flipH="1">
            <a:off x="6319444" y="3309492"/>
            <a:ext cx="4758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1"/>
            <a:endCxn id="22" idx="3"/>
          </p:cNvCxnSpPr>
          <p:nvPr/>
        </p:nvCxnSpPr>
        <p:spPr>
          <a:xfrm flipH="1">
            <a:off x="6319444" y="4626832"/>
            <a:ext cx="4824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8435856" y="1923575"/>
            <a:ext cx="561904" cy="327802"/>
          </a:xfrm>
          <a:prstGeom prst="cloud">
            <a:avLst/>
          </a:prstGeom>
          <a:solidFill>
            <a:srgbClr val="00A9CE"/>
          </a:solidFill>
          <a:ln>
            <a:solidFill>
              <a:srgbClr val="007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Cloud 34"/>
          <p:cNvSpPr/>
          <p:nvPr/>
        </p:nvSpPr>
        <p:spPr>
          <a:xfrm>
            <a:off x="8435856" y="3807327"/>
            <a:ext cx="561904" cy="327802"/>
          </a:xfrm>
          <a:prstGeom prst="cloud">
            <a:avLst/>
          </a:prstGeom>
          <a:solidFill>
            <a:srgbClr val="00A9CE"/>
          </a:solidFill>
          <a:ln>
            <a:solidFill>
              <a:srgbClr val="007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>
            <a:stCxn id="8" idx="3"/>
            <a:endCxn id="34" idx="2"/>
          </p:cNvCxnSpPr>
          <p:nvPr/>
        </p:nvCxnSpPr>
        <p:spPr>
          <a:xfrm flipV="1">
            <a:off x="8197517" y="2087476"/>
            <a:ext cx="240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35" idx="3"/>
          </p:cNvCxnSpPr>
          <p:nvPr/>
        </p:nvCxnSpPr>
        <p:spPr>
          <a:xfrm>
            <a:off x="8190928" y="3309492"/>
            <a:ext cx="525880" cy="51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35" idx="2"/>
          </p:cNvCxnSpPr>
          <p:nvPr/>
        </p:nvCxnSpPr>
        <p:spPr>
          <a:xfrm flipV="1">
            <a:off x="8197517" y="3971228"/>
            <a:ext cx="240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3"/>
            <a:endCxn id="35" idx="1"/>
          </p:cNvCxnSpPr>
          <p:nvPr/>
        </p:nvCxnSpPr>
        <p:spPr>
          <a:xfrm flipV="1">
            <a:off x="8197517" y="4134780"/>
            <a:ext cx="519291" cy="49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1"/>
            <a:endCxn id="2" idx="3"/>
          </p:cNvCxnSpPr>
          <p:nvPr/>
        </p:nvCxnSpPr>
        <p:spPr>
          <a:xfrm flipH="1">
            <a:off x="4441371" y="2087478"/>
            <a:ext cx="48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1"/>
            <a:endCxn id="15" idx="3"/>
          </p:cNvCxnSpPr>
          <p:nvPr/>
        </p:nvCxnSpPr>
        <p:spPr>
          <a:xfrm flipH="1">
            <a:off x="4441371" y="3971230"/>
            <a:ext cx="48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1"/>
            <a:endCxn id="15" idx="3"/>
          </p:cNvCxnSpPr>
          <p:nvPr/>
        </p:nvCxnSpPr>
        <p:spPr>
          <a:xfrm flipH="1">
            <a:off x="4441371" y="3309493"/>
            <a:ext cx="482410" cy="6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1"/>
            <a:endCxn id="15" idx="3"/>
          </p:cNvCxnSpPr>
          <p:nvPr/>
        </p:nvCxnSpPr>
        <p:spPr>
          <a:xfrm flipH="1" flipV="1">
            <a:off x="4441371" y="3971230"/>
            <a:ext cx="482410" cy="65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45708" y="3627400"/>
            <a:ext cx="1077830" cy="721976"/>
          </a:xfrm>
          <a:prstGeom prst="rect">
            <a:avLst/>
          </a:prstGeom>
          <a:solidFill>
            <a:srgbClr val="00A9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Comparator Smart Contract</a:t>
            </a:r>
          </a:p>
        </p:txBody>
      </p:sp>
    </p:spTree>
    <p:extLst>
      <p:ext uri="{BB962C8B-B14F-4D97-AF65-F5344CB8AC3E}">
        <p14:creationId xmlns:p14="http://schemas.microsoft.com/office/powerpoint/2010/main" val="2090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35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case of exam registration, how important are the reliability characteristics as per ISO/IEC 25010:2011?</a:t>
            </a:r>
          </a:p>
          <a:p>
            <a:pPr lvl="1"/>
            <a:r>
              <a:rPr lang="en-US" dirty="0"/>
              <a:t>Think about for 1 minute</a:t>
            </a:r>
          </a:p>
          <a:p>
            <a:r>
              <a:rPr lang="en-US" dirty="0"/>
              <a:t>List of reliability characteristics: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Recoverability</a:t>
            </a:r>
          </a:p>
          <a:p>
            <a:pPr lvl="1"/>
            <a:r>
              <a:rPr lang="en-US" dirty="0"/>
              <a:t>“Maturity” / Reliability: continuous service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D9D8260-3E52-4FF4-90D9-23D75F93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4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AU" dirty="0"/>
              <a:t>Summary</a:t>
            </a:r>
            <a:endParaRPr lang="en-US" sz="3000" b="0" dirty="0">
              <a:solidFill>
                <a:srgbClr val="30B78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89800" y="5368925"/>
            <a:ext cx="1854200" cy="223838"/>
          </a:xfrm>
        </p:spPr>
        <p:txBody>
          <a:bodyPr/>
          <a:lstStyle/>
          <a:p>
            <a:fld id="{FFF7CBAA-22EA-41CE-9725-C57ED0CEBC27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96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Blockchains as Dependable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Trust – accepted dependence and risk</a:t>
            </a:r>
          </a:p>
          <a:p>
            <a:r>
              <a:rPr lang="en-AU" dirty="0"/>
              <a:t>Trustworthy – justified Trust</a:t>
            </a:r>
          </a:p>
          <a:p>
            <a:r>
              <a:rPr lang="en-AU" dirty="0"/>
              <a:t>Need Evidence to justify Engineering Assurances</a:t>
            </a:r>
          </a:p>
          <a:p>
            <a:pPr lvl="1"/>
            <a:endParaRPr lang="en-AU" dirty="0"/>
          </a:p>
          <a:p>
            <a:r>
              <a:rPr lang="en-AU" dirty="0"/>
              <a:t>Validation</a:t>
            </a:r>
          </a:p>
          <a:p>
            <a:pPr lvl="1"/>
            <a:r>
              <a:rPr lang="en-AU" dirty="0"/>
              <a:t>Sort-of-but-not-quite: “am I solving the right problem?”</a:t>
            </a:r>
          </a:p>
          <a:p>
            <a:pPr lvl="1"/>
            <a:r>
              <a:rPr lang="en-AU" dirty="0"/>
              <a:t>Does my requirements/specification/system/design address/solve the user problem?</a:t>
            </a:r>
          </a:p>
          <a:p>
            <a:r>
              <a:rPr lang="en-AU" dirty="0"/>
              <a:t>Verification</a:t>
            </a:r>
          </a:p>
          <a:p>
            <a:pPr lvl="1"/>
            <a:r>
              <a:rPr lang="en-AU" dirty="0"/>
              <a:t>Sort-of-but-not-quite: “am I solving the problem right?”</a:t>
            </a:r>
          </a:p>
          <a:p>
            <a:pPr lvl="1"/>
            <a:r>
              <a:rPr lang="en-AU" dirty="0"/>
              <a:t>Does my system/design meet the requirements specification?</a:t>
            </a:r>
          </a:p>
          <a:p>
            <a:pPr lvl="1"/>
            <a:endParaRPr lang="en-AU" dirty="0"/>
          </a:p>
          <a:p>
            <a:r>
              <a:rPr lang="en-AU" dirty="0"/>
              <a:t>Can provide evidence based on architectural analysis, early in the lifecycle</a:t>
            </a:r>
          </a:p>
          <a:p>
            <a:r>
              <a:rPr lang="en-AU" dirty="0"/>
              <a:t>Blockchains are increasingly relied on; need evidence they are trustworthy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FEF86C-8FD6-45A7-B0FF-F31636C8E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8000" y="304931"/>
            <a:ext cx="7920000" cy="648000"/>
          </a:xfrm>
        </p:spPr>
        <p:txBody>
          <a:bodyPr>
            <a:noAutofit/>
          </a:bodyPr>
          <a:lstStyle/>
          <a:p>
            <a:r>
              <a:rPr lang="en-AU" sz="2800" dirty="0"/>
              <a:t>ISO/IEC 25010:2011 Dependability &amp;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Functional Suitability</a:t>
            </a:r>
          </a:p>
          <a:p>
            <a:pPr lvl="1"/>
            <a:r>
              <a:rPr lang="en-AU" sz="1800" dirty="0"/>
              <a:t>Correctness</a:t>
            </a:r>
          </a:p>
          <a:p>
            <a:pPr lvl="1"/>
            <a:r>
              <a:rPr lang="en-AU" sz="1800" dirty="0"/>
              <a:t>Completeness</a:t>
            </a:r>
          </a:p>
          <a:p>
            <a:pPr lvl="1"/>
            <a:r>
              <a:rPr lang="en-AU" sz="1800" dirty="0"/>
              <a:t>Appropriateness</a:t>
            </a:r>
          </a:p>
          <a:p>
            <a:pPr lvl="3"/>
            <a:r>
              <a:rPr lang="en-AU" sz="1600" dirty="0"/>
              <a:t>Code is Not Law</a:t>
            </a:r>
          </a:p>
          <a:p>
            <a:pPr lvl="3"/>
            <a:r>
              <a:rPr lang="en-AU" sz="1600" dirty="0"/>
              <a:t>How to specify smart contracts?</a:t>
            </a:r>
          </a:p>
          <a:p>
            <a:pPr lvl="1"/>
            <a:endParaRPr lang="en-AU" sz="1800" dirty="0"/>
          </a:p>
          <a:p>
            <a:r>
              <a:rPr lang="en-AU" dirty="0"/>
              <a:t>Security </a:t>
            </a:r>
          </a:p>
          <a:p>
            <a:pPr lvl="1"/>
            <a:r>
              <a:rPr lang="en-AU" sz="1800" dirty="0"/>
              <a:t>Integrity &amp; Clark-Wilson policy model</a:t>
            </a:r>
          </a:p>
          <a:p>
            <a:pPr lvl="3"/>
            <a:r>
              <a:rPr lang="en-AU" sz="1600" dirty="0"/>
              <a:t>Blockchain “anomaly” in </a:t>
            </a:r>
            <a:r>
              <a:rPr lang="en-AU" sz="1600" dirty="0" err="1"/>
              <a:t>Nakamoto</a:t>
            </a:r>
            <a:r>
              <a:rPr lang="en-AU" sz="1600" dirty="0"/>
              <a:t> consensus: possible transaction reordering</a:t>
            </a:r>
          </a:p>
          <a:p>
            <a:pPr lvl="1"/>
            <a:r>
              <a:rPr lang="en-AU" sz="1800" dirty="0"/>
              <a:t>Confidentiality</a:t>
            </a:r>
          </a:p>
          <a:p>
            <a:pPr lvl="3"/>
            <a:r>
              <a:rPr lang="en-AU" sz="1600" dirty="0"/>
              <a:t>and difference to Privacy</a:t>
            </a:r>
          </a:p>
          <a:p>
            <a:pPr lvl="1"/>
            <a:r>
              <a:rPr lang="en-AU" sz="1800" dirty="0"/>
              <a:t>Non-Repudiation</a:t>
            </a:r>
          </a:p>
          <a:p>
            <a:pPr lvl="1"/>
            <a:r>
              <a:rPr lang="en-AU" sz="1800" dirty="0"/>
              <a:t>Accountability</a:t>
            </a:r>
          </a:p>
          <a:p>
            <a:pPr lvl="3"/>
            <a:r>
              <a:rPr lang="en-AU" sz="1600" dirty="0"/>
              <a:t>avoid or support?  KYC/AML-CTF</a:t>
            </a:r>
          </a:p>
          <a:p>
            <a:pPr lvl="1"/>
            <a:r>
              <a:rPr lang="en-AU" sz="1800" dirty="0"/>
              <a:t>Authenticity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Reliability</a:t>
            </a:r>
          </a:p>
          <a:p>
            <a:pPr lvl="1"/>
            <a:r>
              <a:rPr lang="en-AU" sz="1800" dirty="0"/>
              <a:t>Availability: readiness for service</a:t>
            </a:r>
          </a:p>
          <a:p>
            <a:pPr lvl="3"/>
            <a:r>
              <a:rPr lang="en-AU" sz="1600" dirty="0"/>
              <a:t>Affected by latency variability</a:t>
            </a:r>
          </a:p>
          <a:p>
            <a:pPr lvl="1"/>
            <a:r>
              <a:rPr lang="en-AU" sz="1800" dirty="0"/>
              <a:t>Recoverability</a:t>
            </a:r>
          </a:p>
          <a:p>
            <a:pPr lvl="3"/>
            <a:r>
              <a:rPr lang="en-AU" sz="1600" dirty="0"/>
              <a:t>Aborting transactions</a:t>
            </a:r>
          </a:p>
          <a:p>
            <a:pPr lvl="1"/>
            <a:r>
              <a:rPr lang="en-AU" sz="1800" dirty="0"/>
              <a:t>“Maturity”</a:t>
            </a:r>
          </a:p>
          <a:p>
            <a:pPr lvl="3"/>
            <a:r>
              <a:rPr lang="en-AU" sz="1600" dirty="0"/>
              <a:t>Reliability: continuous service</a:t>
            </a:r>
          </a:p>
          <a:p>
            <a:pPr lvl="1"/>
            <a:r>
              <a:rPr lang="en-AU" sz="1800" dirty="0"/>
              <a:t>Fault Tolerance</a:t>
            </a:r>
          </a:p>
          <a:p>
            <a:pPr lvl="3"/>
            <a:r>
              <a:rPr lang="en-AU" sz="1600" dirty="0"/>
              <a:t>Use of smart contracts for redundant oracles</a:t>
            </a:r>
          </a:p>
          <a:p>
            <a:pPr lvl="1"/>
            <a:endParaRPr lang="en-AU" sz="18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704E01D-B3C3-4475-9F77-6A6F1131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Dependability and Security 2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4354CA-3D3A-4252-A0B3-AE4C0623A5E7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ISO/IEC 25010:2011 – Security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000" y="1224038"/>
            <a:ext cx="6732312" cy="408178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Integrity</a:t>
            </a:r>
          </a:p>
          <a:p>
            <a:pPr lvl="1"/>
            <a:r>
              <a:rPr lang="en-AU" sz="1700" dirty="0"/>
              <a:t>degree to which a system, product or component prevents unauthorized access to, or modification of, computer programs or data</a:t>
            </a:r>
          </a:p>
          <a:p>
            <a:r>
              <a:rPr lang="en-AU" dirty="0"/>
              <a:t>Confidentiality</a:t>
            </a:r>
          </a:p>
          <a:p>
            <a:pPr lvl="1"/>
            <a:r>
              <a:rPr lang="en-AU" sz="1700" dirty="0"/>
              <a:t>degree to which a product or system ensures that data are accessible only to those authorized to have access</a:t>
            </a:r>
          </a:p>
          <a:p>
            <a:r>
              <a:rPr lang="en-AU" dirty="0"/>
              <a:t>Non-repudiation</a:t>
            </a:r>
          </a:p>
          <a:p>
            <a:pPr lvl="1"/>
            <a:r>
              <a:rPr lang="en-AU" sz="1700" dirty="0"/>
              <a:t>degree to which actions or events can be proven to have taken place, so that the events or actions cannot be repudiated later</a:t>
            </a:r>
          </a:p>
          <a:p>
            <a:r>
              <a:rPr lang="en-AU" dirty="0"/>
              <a:t>Accountability</a:t>
            </a:r>
          </a:p>
          <a:p>
            <a:pPr lvl="1"/>
            <a:r>
              <a:rPr lang="en-AU" sz="1700" dirty="0"/>
              <a:t>degree to which the actions of an entity can be traced uniquely to the entity</a:t>
            </a:r>
            <a:endParaRPr lang="en-AU" dirty="0"/>
          </a:p>
          <a:p>
            <a:r>
              <a:rPr lang="en-AU" dirty="0"/>
              <a:t>Authenticity</a:t>
            </a:r>
          </a:p>
          <a:p>
            <a:pPr lvl="1"/>
            <a:r>
              <a:rPr lang="en-AU" sz="1700" dirty="0"/>
              <a:t>degree to which the identity of a subject or resource can be proved to be the one claimed</a:t>
            </a:r>
          </a:p>
          <a:p>
            <a:pPr marL="0" indent="0">
              <a:buNone/>
            </a:pPr>
            <a:r>
              <a:rPr lang="en-US" dirty="0"/>
              <a:t>(Privacy is controlling access to yourself; and not just information)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3F6F60-35FC-4ABD-8DF1-D759648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80312" y="1329480"/>
            <a:ext cx="1560667" cy="62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Only good writes &amp; deletes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0312" y="2097499"/>
            <a:ext cx="1560667" cy="62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Only good 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80312" y="2865519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Undeniable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0312" y="3487437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You did it!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0312" y="4109357"/>
            <a:ext cx="1560667" cy="47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Not fake</a:t>
            </a:r>
          </a:p>
        </p:txBody>
      </p:sp>
    </p:spTree>
    <p:extLst>
      <p:ext uri="{BB962C8B-B14F-4D97-AF65-F5344CB8AC3E}">
        <p14:creationId xmlns:p14="http://schemas.microsoft.com/office/powerpoint/2010/main" val="12681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Non-Repudiation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ISO/IEC 25010:2011: “degree to which actions or events can be proven to have taken place, so that the events or actions cannot be repudiated later”</a:t>
            </a:r>
          </a:p>
          <a:p>
            <a:r>
              <a:rPr lang="en-AU" dirty="0"/>
              <a:t>Main support is from </a:t>
            </a:r>
            <a:r>
              <a:rPr lang="en-AU" dirty="0" err="1"/>
              <a:t>blockchain’s</a:t>
            </a:r>
            <a:r>
              <a:rPr lang="en-AU" dirty="0"/>
              <a:t> immutable ledger</a:t>
            </a:r>
          </a:p>
          <a:p>
            <a:pPr lvl="1"/>
            <a:r>
              <a:rPr lang="en-AU" sz="1700" dirty="0"/>
              <a:t>But be careful of probabilistic immutability in </a:t>
            </a:r>
            <a:r>
              <a:rPr lang="en-AU" sz="1700" dirty="0" err="1"/>
              <a:t>Nakamoto</a:t>
            </a:r>
            <a:r>
              <a:rPr lang="en-AU" sz="1700" dirty="0"/>
              <a:t> consensus; use the right number of confirmation blocks for your application’s risk profile</a:t>
            </a:r>
          </a:p>
          <a:p>
            <a:r>
              <a:rPr lang="en-AU" dirty="0"/>
              <a:t>Some support from public key signatures for transactions</a:t>
            </a:r>
          </a:p>
          <a:p>
            <a:r>
              <a:rPr lang="en-AU" dirty="0"/>
              <a:t>Just because data is recorded on-chain, doesn’t mean it’s true!</a:t>
            </a:r>
          </a:p>
          <a:p>
            <a:pPr lvl="1"/>
            <a:r>
              <a:rPr lang="en-AU" sz="1700" dirty="0"/>
              <a:t>Someone might have stolen my private key?</a:t>
            </a:r>
          </a:p>
          <a:p>
            <a:pPr lvl="1"/>
            <a:r>
              <a:rPr lang="en-AU" sz="1700" dirty="0"/>
              <a:t>Sender might have fraudulently recorded false data in a transaction</a:t>
            </a:r>
          </a:p>
          <a:p>
            <a:r>
              <a:rPr lang="en-AU" dirty="0"/>
              <a:t>Blockchain only provides non-repudiation that the transaction happened</a:t>
            </a:r>
          </a:p>
          <a:p>
            <a:r>
              <a:rPr lang="en-AU" dirty="0"/>
              <a:t>If using hashes on-chain for off-chain data, need to retain original data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5C3DC6A-62CF-41CE-B489-3F9D2A9F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Accountability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ISO/IEC 25010:2011: “degree to which the actions of an entity can be traced uniquely to the entity”</a:t>
            </a:r>
          </a:p>
          <a:p>
            <a:r>
              <a:rPr lang="en-AU" dirty="0"/>
              <a:t>Main support in blockchain platforms is from cryptographically-signed transactions</a:t>
            </a:r>
          </a:p>
          <a:p>
            <a:pPr lvl="1"/>
            <a:r>
              <a:rPr lang="en-AU" dirty="0"/>
              <a:t>Does a single entity control the signing key?  Good key management is critical!</a:t>
            </a:r>
          </a:p>
          <a:p>
            <a:r>
              <a:rPr lang="en-AU" dirty="0"/>
              <a:t>Most public blockchains try to directly stop this</a:t>
            </a:r>
          </a:p>
          <a:p>
            <a:pPr lvl="1"/>
            <a:r>
              <a:rPr lang="en-AU" dirty="0"/>
              <a:t>Pseudonymous IDs are too weak to</a:t>
            </a:r>
          </a:p>
          <a:p>
            <a:pPr lvl="1"/>
            <a:r>
              <a:rPr lang="en-AU" dirty="0"/>
              <a:t>New privacy coins (Zcash, Dash, Monero, …) try to provide anonymity like cash</a:t>
            </a:r>
          </a:p>
          <a:p>
            <a:r>
              <a:rPr lang="en-AU" dirty="0"/>
              <a:t>KYC/AML-CTF</a:t>
            </a:r>
          </a:p>
          <a:p>
            <a:pPr lvl="1"/>
            <a:r>
              <a:rPr lang="en-AU" dirty="0"/>
              <a:t>“Know Your Customer”/ “Anti-Money Laundering, Counter-Terrorism Financing”</a:t>
            </a:r>
          </a:p>
          <a:p>
            <a:pPr lvl="1"/>
            <a:r>
              <a:rPr lang="en-AU" dirty="0"/>
              <a:t>e.g. Australian AUSTRAC regulation requires KYC/AML by crypto-currency exchanges</a:t>
            </a:r>
          </a:p>
          <a:p>
            <a:r>
              <a:rPr lang="en-AU" dirty="0"/>
              <a:t>Private blockchains are normally permissioned, and users’ identities known</a:t>
            </a:r>
          </a:p>
          <a:p>
            <a:r>
              <a:rPr lang="en-AU" dirty="0"/>
              <a:t>Authentication requires off-chain mechanisms to establish identity</a:t>
            </a:r>
          </a:p>
          <a:p>
            <a:r>
              <a:rPr lang="en-AU" dirty="0"/>
              <a:t>Blockchain can be used to communicate or ensure integrity of KYC information</a:t>
            </a:r>
          </a:p>
          <a:p>
            <a:endParaRPr lang="en-AU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0B55502-7F67-48E3-A5F2-5D52574D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Authenticity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ISO/IEC 25010:2011: “degree to which the identity of a subject or resource can be proved to be the one claimed”</a:t>
            </a:r>
          </a:p>
          <a:p>
            <a:r>
              <a:rPr lang="en-AU" dirty="0"/>
              <a:t>Major issue in supply chain, e.g. is this real Australian baby formula?</a:t>
            </a:r>
          </a:p>
          <a:p>
            <a:r>
              <a:rPr lang="en-AU" dirty="0"/>
              <a:t>Many blockchain applications are trying to improve supply chain quality</a:t>
            </a:r>
          </a:p>
          <a:p>
            <a:r>
              <a:rPr lang="en-AU" dirty="0"/>
              <a:t>For physical assets, hard to guarantee, unless a unique physical “fingerprint”</a:t>
            </a:r>
          </a:p>
          <a:p>
            <a:pPr lvl="1"/>
            <a:r>
              <a:rPr lang="en-AU" dirty="0"/>
              <a:t>e.g. diamonds, DNA?</a:t>
            </a:r>
          </a:p>
          <a:p>
            <a:r>
              <a:rPr lang="en-AU" dirty="0"/>
              <a:t>Attacks include fake duplicate labels, substitution in (or reuse of) original packaging</a:t>
            </a:r>
          </a:p>
          <a:p>
            <a:r>
              <a:rPr lang="en-AU" dirty="0"/>
              <a:t>Need a way of comparing blockchain record to the physical item</a:t>
            </a:r>
          </a:p>
          <a:p>
            <a:r>
              <a:rPr lang="en-AU" dirty="0"/>
              <a:t>For digital assets, much easier on blockchain!</a:t>
            </a:r>
          </a:p>
          <a:p>
            <a:pPr lvl="1"/>
            <a:r>
              <a:rPr lang="en-AU" dirty="0"/>
              <a:t>Put authoritative register on blockchain, or have an off-chain authority sign the assets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3F2DE2A-F05F-4388-B92A-0EDA5D00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case of exam registration, how important are the security characteristics as per ISO/IEC 25010:2011?</a:t>
            </a:r>
          </a:p>
          <a:p>
            <a:pPr lvl="1"/>
            <a:r>
              <a:rPr lang="en-US" dirty="0"/>
              <a:t>Think about for 1 minute</a:t>
            </a:r>
          </a:p>
          <a:p>
            <a:r>
              <a:rPr lang="en-US" dirty="0"/>
              <a:t>List of security characteristics: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Non-repudiation</a:t>
            </a:r>
          </a:p>
          <a:p>
            <a:pPr lvl="1"/>
            <a:r>
              <a:rPr lang="en-US" dirty="0"/>
              <a:t>Accountability</a:t>
            </a:r>
          </a:p>
          <a:p>
            <a:pPr lvl="1"/>
            <a:r>
              <a:rPr lang="en-US" dirty="0"/>
              <a:t>Authenticity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D9D8260-3E52-4FF4-90D9-23D75F93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20543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04931"/>
            <a:ext cx="7920000" cy="648000"/>
          </a:xfrm>
        </p:spPr>
        <p:txBody>
          <a:bodyPr>
            <a:noAutofit/>
          </a:bodyPr>
          <a:lstStyle/>
          <a:p>
            <a:r>
              <a:rPr lang="en-AU" sz="2800" dirty="0"/>
              <a:t>ISO/IEC 25010:2011 – Reliability Characteristics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Reliability</a:t>
            </a:r>
          </a:p>
          <a:p>
            <a:pPr lvl="1"/>
            <a:r>
              <a:rPr lang="en-AU" dirty="0"/>
              <a:t>degree to which a system, product or component performs specified functions under specified conditions for a specified period of time</a:t>
            </a:r>
          </a:p>
          <a:p>
            <a:pPr lvl="1"/>
            <a:endParaRPr lang="en-AU" dirty="0"/>
          </a:p>
          <a:p>
            <a:r>
              <a:rPr lang="en-AU" dirty="0"/>
              <a:t>Availability</a:t>
            </a:r>
          </a:p>
          <a:p>
            <a:pPr lvl="1"/>
            <a:r>
              <a:rPr lang="en-AU" dirty="0"/>
              <a:t>degree to which a system, product or component is operational and accessible when required for use</a:t>
            </a:r>
          </a:p>
          <a:p>
            <a:r>
              <a:rPr lang="en-AU" dirty="0"/>
              <a:t>Recoverability</a:t>
            </a:r>
          </a:p>
          <a:p>
            <a:pPr lvl="1"/>
            <a:r>
              <a:rPr lang="en-AU" dirty="0"/>
              <a:t>degree to which, in the event of an interruption or a failure, a product or system can recover the data directly affected and re-establish the desired state of the system</a:t>
            </a:r>
          </a:p>
          <a:p>
            <a:r>
              <a:rPr lang="en-AU" dirty="0"/>
              <a:t>Maturity</a:t>
            </a:r>
          </a:p>
          <a:p>
            <a:pPr lvl="1"/>
            <a:r>
              <a:rPr lang="en-AU" dirty="0"/>
              <a:t>degree to which a system, product or component meets needs for reliability under normal operation</a:t>
            </a:r>
          </a:p>
          <a:p>
            <a:r>
              <a:rPr lang="en-AU" dirty="0"/>
              <a:t>Fault-Tolerance</a:t>
            </a:r>
          </a:p>
          <a:p>
            <a:pPr lvl="1"/>
            <a:r>
              <a:rPr lang="en-AU" dirty="0"/>
              <a:t>degree to which a system, product or component operates as intended despite the presence of hardware or software faults</a:t>
            </a:r>
          </a:p>
          <a:p>
            <a:endParaRPr lang="en-AU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8D37E2-41F8-45F5-AA20-70F404D20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2002</Words>
  <Application>Microsoft Office PowerPoint</Application>
  <PresentationFormat>On-screen Show (16:10)</PresentationFormat>
  <Paragraphs>278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等线</vt:lpstr>
      <vt:lpstr>Arial</vt:lpstr>
      <vt:lpstr>Calibri</vt:lpstr>
      <vt:lpstr>Technische Universität Berlin | PowerPoint Master</vt:lpstr>
      <vt:lpstr>Dependability and Security 2</vt:lpstr>
      <vt:lpstr>What will you learn?</vt:lpstr>
      <vt:lpstr>ISO/IEC 25010:2011 – Security Characteristics</vt:lpstr>
      <vt:lpstr>Non-Repudiation</vt:lpstr>
      <vt:lpstr>Accountability</vt:lpstr>
      <vt:lpstr>Authenticity</vt:lpstr>
      <vt:lpstr>Student Task</vt:lpstr>
      <vt:lpstr>Reliability</vt:lpstr>
      <vt:lpstr>ISO/IEC 25010:2011 – Reliability Characteristics</vt:lpstr>
      <vt:lpstr>Availability</vt:lpstr>
      <vt:lpstr>Latency Variability Can Limit Write Availability</vt:lpstr>
      <vt:lpstr>Availability (SRDS 2017)</vt:lpstr>
      <vt:lpstr>Availability (SRDS 2017)</vt:lpstr>
      <vt:lpstr>Availability for Blockchain-Based Applications</vt:lpstr>
      <vt:lpstr>Recoverability</vt:lpstr>
      <vt:lpstr>How to Abort a Transaction in Ethereum?</vt:lpstr>
      <vt:lpstr>Does Transaction Aborting in Ethereum Work?</vt:lpstr>
      <vt:lpstr>Maturity (“Reliability”)</vt:lpstr>
      <vt:lpstr>Fault-Tolerance</vt:lpstr>
      <vt:lpstr>Oracle Faults</vt:lpstr>
      <vt:lpstr>Student Task</vt:lpstr>
      <vt:lpstr>Summary</vt:lpstr>
      <vt:lpstr>Blockchains as Dependable Systems</vt:lpstr>
      <vt:lpstr>ISO/IEC 25010:2011 Dependability &amp; Security</vt:lpstr>
      <vt:lpstr>Dependability and Security 2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1070</cp:revision>
  <dcterms:created xsi:type="dcterms:W3CDTF">2018-09-03T00:08:13Z</dcterms:created>
  <dcterms:modified xsi:type="dcterms:W3CDTF">2021-08-12T09:31:37Z</dcterms:modified>
</cp:coreProperties>
</file>