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3" r:id="rId1"/>
  </p:sldMasterIdLst>
  <p:notesMasterIdLst>
    <p:notesMasterId r:id="rId35"/>
  </p:notesMasterIdLst>
  <p:handoutMasterIdLst>
    <p:handoutMasterId r:id="rId36"/>
  </p:handoutMasterIdLst>
  <p:sldIdLst>
    <p:sldId id="359" r:id="rId2"/>
    <p:sldId id="993" r:id="rId3"/>
    <p:sldId id="994" r:id="rId4"/>
    <p:sldId id="878" r:id="rId5"/>
    <p:sldId id="885" r:id="rId6"/>
    <p:sldId id="959" r:id="rId7"/>
    <p:sldId id="958" r:id="rId8"/>
    <p:sldId id="913" r:id="rId9"/>
    <p:sldId id="911" r:id="rId10"/>
    <p:sldId id="995" r:id="rId11"/>
    <p:sldId id="912" r:id="rId12"/>
    <p:sldId id="886" r:id="rId13"/>
    <p:sldId id="991" r:id="rId14"/>
    <p:sldId id="882" r:id="rId15"/>
    <p:sldId id="957" r:id="rId16"/>
    <p:sldId id="956" r:id="rId17"/>
    <p:sldId id="997" r:id="rId18"/>
    <p:sldId id="908" r:id="rId19"/>
    <p:sldId id="909" r:id="rId20"/>
    <p:sldId id="910" r:id="rId21"/>
    <p:sldId id="899" r:id="rId22"/>
    <p:sldId id="900" r:id="rId23"/>
    <p:sldId id="962" r:id="rId24"/>
    <p:sldId id="901" r:id="rId25"/>
    <p:sldId id="902" r:id="rId26"/>
    <p:sldId id="883" r:id="rId27"/>
    <p:sldId id="1000" r:id="rId28"/>
    <p:sldId id="998" r:id="rId29"/>
    <p:sldId id="898" r:id="rId30"/>
    <p:sldId id="915" r:id="rId31"/>
    <p:sldId id="955" r:id="rId32"/>
    <p:sldId id="964" r:id="rId33"/>
    <p:sldId id="1001" r:id="rId34"/>
  </p:sldIdLst>
  <p:sldSz cx="9144000" cy="5715000" type="screen16x10"/>
  <p:notesSz cx="7104063" cy="10234613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B787"/>
    <a:srgbClr val="00A9CE"/>
    <a:srgbClr val="43C2CC"/>
    <a:srgbClr val="007B96"/>
    <a:srgbClr val="026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77726" autoAdjust="0"/>
  </p:normalViewPr>
  <p:slideViewPr>
    <p:cSldViewPr snapToGrid="0">
      <p:cViewPr varScale="1">
        <p:scale>
          <a:sx n="97" d="100"/>
          <a:sy n="97" d="100"/>
        </p:scale>
        <p:origin x="612" y="64"/>
      </p:cViewPr>
      <p:guideLst/>
    </p:cSldViewPr>
  </p:slideViewPr>
  <p:outlineViewPr>
    <p:cViewPr>
      <p:scale>
        <a:sx n="33" d="100"/>
        <a:sy n="33" d="100"/>
      </p:scale>
      <p:origin x="0" y="-69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9" d="100"/>
          <a:sy n="119" d="100"/>
        </p:scale>
        <p:origin x="205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5D9BC77-116B-4DD9-9558-E808B2DB27E4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FFDF91E-843B-4E63-BBA0-060A7767A4C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161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E6952AD-A3AF-4587-90FE-72F445800AAE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1279525"/>
            <a:ext cx="5526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01C9F81-DB2C-42C9-B6F6-C5F374D31F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62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89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 has attracted a broad range of interests from start-ups, enterprises and governments. A large number of projects have been conducted to explore how to use blockchain to re-architect systems and to build new applications and business models. The application areas for blockchain are diverse, including digital currency, payments, trade finance, asset registry, identity management, and business processes.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building blockchain applications is challenging for developers. First, blockchain is a new technology with still limited tooling and documentation, so there can be a steep learning curve for developers. According to a survey by Gartner [1], 23% of [relevant surveyed] CIOs said that blockchain requires the newest skills for implementation at various application areas, while 18% said that blockchain technique itself is one of the most difficult. Second, the blockchain is by design an immutable record, so it is non-trivial or even infeasible to update the smart contracts . This can impede the way to fix bugs by releasing new versions of smart contracts. Mistakes in smart contracts have led to massive economic loss, such as the DAO exploit [2].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34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044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915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23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340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32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2357822"/>
            <a:ext cx="5063046" cy="1910434"/>
          </a:xfrm>
        </p:spPr>
        <p:txBody>
          <a:bodyPr anchor="t">
            <a:normAutofit/>
          </a:bodyPr>
          <a:lstStyle>
            <a:lvl1pPr algn="l">
              <a:defRPr sz="3200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502034"/>
            <a:ext cx="8035200" cy="6597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4CE11F-8AFC-46C7-ADA1-33DFCEA3E511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92486F8-C720-4BE1-933E-699878A306A5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5256000"/>
            <a:ext cx="803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1274533-273C-4384-9661-F2AACF1EC5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45" y="0"/>
            <a:ext cx="2782955" cy="3627438"/>
          </a:xfrm>
          <a:prstGeom prst="rect">
            <a:avLst/>
          </a:prstGeom>
        </p:spPr>
      </p:pic>
      <p:sp>
        <p:nvSpPr>
          <p:cNvPr id="12" name="Line 8">
            <a:extLst>
              <a:ext uri="{FF2B5EF4-FFF2-40B4-BE49-F238E27FC236}">
                <a16:creationId xmlns:a16="http://schemas.microsoft.com/office/drawing/2014/main" id="{E698EC1D-61F7-4462-BDF9-B30D251FEC41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45A93-2278-4E94-8AD7-E4FD0393935D}"/>
              </a:ext>
            </a:extLst>
          </p:cNvPr>
          <p:cNvSpPr txBox="1"/>
          <p:nvPr userDrawn="1"/>
        </p:nvSpPr>
        <p:spPr>
          <a:xfrm>
            <a:off x="648000" y="997349"/>
            <a:ext cx="5063046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dirty="0"/>
              <a:t>Software Architecture for Blockchain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78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684CF-A522-4762-81FE-7268A18C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D781-7D9E-4357-8E0B-277122AF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717040"/>
            <a:ext cx="7953081" cy="3480725"/>
          </a:xfrm>
        </p:spPr>
        <p:txBody>
          <a:bodyPr/>
          <a:lstStyle>
            <a:lvl1pPr>
              <a:lnSpc>
                <a:spcPct val="120000"/>
              </a:lnSpc>
              <a:defRPr sz="1500"/>
            </a:lvl1pPr>
            <a:lvl2pPr marL="301601" indent="-150800">
              <a:defRPr sz="1333"/>
            </a:lvl2pPr>
            <a:lvl3pPr marL="525156" indent="-150800">
              <a:defRPr/>
            </a:lvl3pPr>
            <a:lvl4pPr marL="748711" indent="-150800">
              <a:defRPr/>
            </a:lvl4pPr>
            <a:lvl5pPr marL="972266" indent="-14947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24C13-1A78-49C1-860A-6E5637FD4E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720DBF5-7108-4484-85DA-7B6ADC23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1221794"/>
            <a:ext cx="7953081" cy="396052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de-DE" sz="1167" dirty="0">
                <a:solidFill>
                  <a:srgbClr val="000000"/>
                </a:solidFill>
              </a:rPr>
              <a:t>Untertitel</a:t>
            </a:r>
            <a:endParaRPr lang="en-US" dirty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96D6B03C-1C71-47B2-9F08-06EEB1677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1" y="1272399"/>
            <a:ext cx="7911799" cy="3695843"/>
          </a:xfrm>
        </p:spPr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97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FE5B1-857A-4F74-BC93-2B434C34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64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2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82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EC2145B-8A2C-4935-B990-5B13C5481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F3C626-AD4A-44A8-925F-B70E6B6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34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12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004F5C3-4454-4773-BD71-9D32B253AC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51E7C4-C652-42D2-8105-275060E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ta61 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669" y="2532263"/>
            <a:ext cx="5052378" cy="14860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Divider Title </a:t>
            </a:r>
            <a:endParaRPr lang="en-AU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72F628-EE80-4E51-B88E-558820590E23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3EDBF35F-9A23-45C4-A334-ECDC5ACAE03E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95414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50F91F7-3962-47B6-A740-54D17721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2470-86A5-4195-80DB-B5C3FDDF80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A145DF43-3AFB-4B08-8277-9F0BD598F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26B2-D786-49F1-B99A-EF1C103B31C0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8" name="Foliennummernplatzhalter 11">
            <a:extLst>
              <a:ext uri="{FF2B5EF4-FFF2-40B4-BE49-F238E27FC236}">
                <a16:creationId xmlns:a16="http://schemas.microsoft.com/office/drawing/2014/main" id="{049CFC74-99D6-4F22-8542-E70D329B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9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2EB0-E6BF-41F8-B6E1-CFC97764D9CE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0" name="Foliennummernplatzhalter 11">
            <a:extLst>
              <a:ext uri="{FF2B5EF4-FFF2-40B4-BE49-F238E27FC236}">
                <a16:creationId xmlns:a16="http://schemas.microsoft.com/office/drawing/2014/main" id="{B1AE8EB4-0F6C-41D4-B998-3226084E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AA5-3BFD-4C96-B21F-6F845E82C84D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6" name="Foliennummernplatzhalter 11">
            <a:extLst>
              <a:ext uri="{FF2B5EF4-FFF2-40B4-BE49-F238E27FC236}">
                <a16:creationId xmlns:a16="http://schemas.microsoft.com/office/drawing/2014/main" id="{7248DA4B-7E4B-4F1F-B682-7B8AA7DA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FFE0-C8CD-42A1-8DD9-C76BA052DCA5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5" name="Foliennummernplatzhalter 11">
            <a:extLst>
              <a:ext uri="{FF2B5EF4-FFF2-40B4-BE49-F238E27FC236}">
                <a16:creationId xmlns:a16="http://schemas.microsoft.com/office/drawing/2014/main" id="{7EB115A6-CF30-4E9B-B360-6C0095A0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1F5F21-E954-4847-846B-045230515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AU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0600" y="5368968"/>
            <a:ext cx="2057400" cy="224836"/>
          </a:xfrm>
          <a:prstGeom prst="rect">
            <a:avLst/>
          </a:prstGeom>
        </p:spPr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52F682-67C7-4415-819A-A96065C1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5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00" y="287999"/>
            <a:ext cx="792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295999"/>
            <a:ext cx="7920000" cy="384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000" y="5368406"/>
            <a:ext cx="20574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DB04BBE-FDA9-44A1-8AD3-8FE5383857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68406"/>
            <a:ext cx="30861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altLang="de-DE"/>
              <a:t> </a:t>
            </a:r>
            <a:endParaRPr lang="de-DE" alt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384E0D-9AC9-41DC-849D-1CC5736F586D}"/>
              </a:ext>
            </a:extLst>
          </p:cNvPr>
          <p:cNvSpPr/>
          <p:nvPr userDrawn="1"/>
        </p:nvSpPr>
        <p:spPr bwMode="auto">
          <a:xfrm>
            <a:off x="0" y="288000"/>
            <a:ext cx="594000" cy="792085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CDD4F84-4026-4CAF-BBF5-957748266100}"/>
              </a:ext>
            </a:extLst>
          </p:cNvPr>
          <p:cNvSpPr>
            <a:spLocks noChangeShapeType="1"/>
          </p:cNvSpPr>
          <p:nvPr userDrawn="1">
            <p:custDataLst>
              <p:tags r:id="rId15"/>
            </p:custDataLst>
          </p:nvPr>
        </p:nvSpPr>
        <p:spPr bwMode="auto">
          <a:xfrm>
            <a:off x="648000" y="1080000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C204FF9-462A-4CC2-8819-8E1D4A5FE63F}"/>
              </a:ext>
            </a:extLst>
          </p:cNvPr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648000" y="5255446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581D833-1798-4FBC-87E5-53CEAD64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EIPs/issues/721" TargetMode="External"/><Relationship Id="rId2" Type="http://schemas.openxmlformats.org/officeDocument/2006/relationships/hyperlink" Target="https://theethereum.wiki/w/index.php/ERC20_Token_Standard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www.cryptokitties.c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268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rpy-oHbDVkXa6u4Fn73wSX8rINn1sv3U/view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lenyslp/Caterpillar" TargetMode="External"/><Relationship Id="rId2" Type="http://schemas.openxmlformats.org/officeDocument/2006/relationships/hyperlink" Target="https://research.csiro.au/data61/blockchain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hyperledger.org/projects/composer" TargetMode="External"/><Relationship Id="rId4" Type="http://schemas.openxmlformats.org/officeDocument/2006/relationships/hyperlink" Target="https://regis.nu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newsroom/id/387379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ublication/332298704_Blockchain_2030_A_Look_at_the_Future_of_Blockchain_in_Australi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g.org/mda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a-Object_Facili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Model-driven Engineering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51412D-BE86-4A62-9487-EE019AAC513D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647700" y="4502150"/>
            <a:ext cx="8035925" cy="6588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D6D234-FFA9-42B4-AF46-FC6412615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MDE for Data and Token model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8519-2DA4-4D73-90ED-5217A2F32B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Fungible tokens: interchangeable</a:t>
            </a:r>
          </a:p>
          <a:p>
            <a:pPr lvl="1"/>
            <a:r>
              <a:rPr lang="en-AU" dirty="0"/>
              <a:t>E.g., $2 coin, $10 note</a:t>
            </a:r>
          </a:p>
          <a:p>
            <a:pPr lvl="1"/>
            <a:r>
              <a:rPr lang="en-AU" dirty="0"/>
              <a:t>Main concern: how many?</a:t>
            </a:r>
          </a:p>
          <a:p>
            <a:pPr lvl="1"/>
            <a:r>
              <a:rPr lang="en-AU" dirty="0"/>
              <a:t>Ethereum: ERC20 standard</a:t>
            </a:r>
          </a:p>
          <a:p>
            <a:pPr lvl="2"/>
            <a:r>
              <a:rPr lang="en-AU" sz="900" dirty="0">
                <a:hlinkClick r:id="rId2"/>
              </a:rPr>
              <a:t>https://theethereum.wiki/w/index.php/ERC20_Token_Standard</a:t>
            </a:r>
            <a:r>
              <a:rPr lang="en-AU" sz="900" dirty="0"/>
              <a:t> </a:t>
            </a:r>
          </a:p>
          <a:p>
            <a:pPr lvl="2"/>
            <a:r>
              <a:rPr lang="en-AU" dirty="0"/>
              <a:t>Example: OmiseGO (OMG).</a:t>
            </a:r>
          </a:p>
          <a:p>
            <a:pPr marL="497699" lvl="3" indent="0">
              <a:buNone/>
            </a:pPr>
            <a:r>
              <a:rPr lang="en-AU" sz="1400" dirty="0"/>
              <a:t>“The OmiseGO blockchain comprises a decentralized exchange, liquidity provider mechanism, clearinghouse messaging network, and asset-backed blockchain gateway. … It uses the mechanism of a protocol token to create a proof-of-stake blockchain to enable enforcement of market activity amongst participants. Owning OMG tokens buys the right to validate this blockchain, within its consensus rules.”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Non-fungible tokens</a:t>
            </a:r>
          </a:p>
          <a:p>
            <a:pPr lvl="1"/>
            <a:r>
              <a:rPr lang="en-AU" dirty="0"/>
              <a:t>E.g., houses, cars, patents</a:t>
            </a:r>
          </a:p>
          <a:p>
            <a:pPr lvl="1"/>
            <a:r>
              <a:rPr lang="en-AU" dirty="0"/>
              <a:t>Main concern: which ones?</a:t>
            </a:r>
          </a:p>
          <a:p>
            <a:pPr lvl="1"/>
            <a:r>
              <a:rPr lang="en-AU" dirty="0"/>
              <a:t>Ethereum: ERC721</a:t>
            </a:r>
          </a:p>
          <a:p>
            <a:pPr lvl="2"/>
            <a:r>
              <a:rPr lang="en-AU" sz="1200" dirty="0">
                <a:hlinkClick r:id="rId3"/>
              </a:rPr>
              <a:t>https://github.com/ethereum/EIPs/issues/721</a:t>
            </a:r>
            <a:r>
              <a:rPr lang="en-AU" sz="1200" dirty="0"/>
              <a:t> </a:t>
            </a:r>
          </a:p>
          <a:p>
            <a:pPr lvl="2"/>
            <a:r>
              <a:rPr lang="en-AU" dirty="0"/>
              <a:t>Example: cryptokitties </a:t>
            </a:r>
            <a:r>
              <a:rPr lang="en-AU" dirty="0">
                <a:hlinkClick r:id="rId4"/>
              </a:rPr>
              <a:t>https://www.cryptokitties.co/</a:t>
            </a:r>
            <a:r>
              <a:rPr lang="en-AU" dirty="0"/>
              <a:t> </a:t>
            </a:r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2"/>
            <a:r>
              <a:rPr lang="en-AU" dirty="0"/>
              <a:t>Kitties are non-fungible, individual, and their appearance depends on the individual features</a:t>
            </a:r>
          </a:p>
          <a:p>
            <a:pPr lvl="2"/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Recap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Fungible and Non-fungible Tokens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033" y="3365373"/>
            <a:ext cx="1153328" cy="92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0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MDE for data structures and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Approach:</a:t>
            </a:r>
          </a:p>
          <a:p>
            <a:pPr lvl="1"/>
            <a:r>
              <a:rPr lang="en-AU" dirty="0"/>
              <a:t>Enter high-level information</a:t>
            </a:r>
          </a:p>
          <a:p>
            <a:pPr lvl="1"/>
            <a:r>
              <a:rPr lang="en-AU" dirty="0"/>
              <a:t>Model data structure (variables, types) – not for fungible tokens</a:t>
            </a:r>
          </a:p>
          <a:p>
            <a:pPr lvl="1"/>
            <a:r>
              <a:rPr lang="en-AU" dirty="0"/>
              <a:t>Model relationships to other types / tokens</a:t>
            </a:r>
          </a:p>
          <a:p>
            <a:pPr lvl="1"/>
            <a:r>
              <a:rPr lang="en-AU" dirty="0"/>
              <a:t>Select features</a:t>
            </a:r>
          </a:p>
          <a:p>
            <a:pPr marL="179993" lvl="1" indent="0">
              <a:buNone/>
            </a:pPr>
            <a:r>
              <a:rPr lang="en-AU" dirty="0">
                <a:sym typeface="Wingdings" panose="05000000000000000000" pitchFamily="2" charset="2"/>
              </a:rPr>
              <a:t> Code is generated – deploy directly or customize</a:t>
            </a:r>
          </a:p>
          <a:p>
            <a:r>
              <a:rPr lang="en-AU" dirty="0">
                <a:sym typeface="Wingdings" panose="05000000000000000000" pitchFamily="2" charset="2"/>
              </a:rPr>
              <a:t>Feature examples: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Fungible tokens:</a:t>
            </a:r>
          </a:p>
          <a:p>
            <a:pPr lvl="2"/>
            <a:r>
              <a:rPr lang="en-AU" dirty="0">
                <a:sym typeface="Wingdings" panose="05000000000000000000" pitchFamily="2" charset="2"/>
              </a:rPr>
              <a:t>Can be minted? Burnt? By  whom?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Non-fungible tokens</a:t>
            </a:r>
          </a:p>
          <a:p>
            <a:pPr lvl="2"/>
            <a:r>
              <a:rPr lang="en-AU" dirty="0">
                <a:sym typeface="Wingdings" panose="05000000000000000000" pitchFamily="2" charset="2"/>
              </a:rPr>
              <a:t>Include standard method(s) for sale</a:t>
            </a:r>
          </a:p>
          <a:p>
            <a:pPr lvl="2"/>
            <a:r>
              <a:rPr lang="en-AU" dirty="0">
                <a:sym typeface="Wingdings" panose="05000000000000000000" pitchFamily="2" charset="2"/>
              </a:rPr>
              <a:t>One contract for all tokens or one per token?	</a:t>
            </a:r>
          </a:p>
          <a:p>
            <a:r>
              <a:rPr lang="en-AU" dirty="0">
                <a:sym typeface="Wingdings" panose="05000000000000000000" pitchFamily="2" charset="2"/>
              </a:rPr>
              <a:t>Code generated is compliant with standards</a:t>
            </a:r>
          </a:p>
          <a:p>
            <a:pPr marL="179993" lvl="1" indent="0">
              <a:buNone/>
            </a:pPr>
            <a:r>
              <a:rPr lang="en-AU" dirty="0">
                <a:sym typeface="Wingdings" panose="05000000000000000000" pitchFamily="2" charset="2"/>
              </a:rPr>
              <a:t> interface syntax and semantics</a:t>
            </a:r>
          </a:p>
        </p:txBody>
      </p:sp>
    </p:spTree>
    <p:extLst>
      <p:ext uri="{BB962C8B-B14F-4D97-AF65-F5344CB8AC3E}">
        <p14:creationId xmlns:p14="http://schemas.microsoft.com/office/powerpoint/2010/main" val="4850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Individually (2 minutes):</a:t>
            </a:r>
          </a:p>
          <a:p>
            <a:pPr lvl="1"/>
            <a:r>
              <a:rPr lang="en-AU" dirty="0"/>
              <a:t>Open a new page / entry in your note pad / note-taking app</a:t>
            </a:r>
          </a:p>
          <a:p>
            <a:pPr lvl="1"/>
            <a:r>
              <a:rPr lang="en-AU" dirty="0"/>
              <a:t>Think about what data to model for exam registration</a:t>
            </a:r>
          </a:p>
          <a:p>
            <a:pPr lvl="1"/>
            <a:r>
              <a:rPr lang="en-AU" dirty="0"/>
              <a:t>Write down your top 6-10 data fields</a:t>
            </a:r>
          </a:p>
          <a:p>
            <a:r>
              <a:rPr lang="en-AU" dirty="0"/>
              <a:t>Discuss with your breakout group (5 minutes):</a:t>
            </a:r>
          </a:p>
          <a:p>
            <a:pPr lvl="1"/>
            <a:r>
              <a:rPr lang="en-AU" dirty="0"/>
              <a:t>Which data fields to keep, for on-chain storage in a permissioned ledger</a:t>
            </a:r>
          </a:p>
          <a:p>
            <a:pPr lvl="1"/>
            <a:r>
              <a:rPr lang="en-AU" dirty="0"/>
              <a:t>Think about any case-specific functions that a generic tool might not support &amp; write them down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353429-80A5-4A12-BE97-6627D04B1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13</a:t>
            </a:fld>
            <a:endParaRPr lang="en-US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1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Data61 tool: Lorikeet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000" y="1295999"/>
            <a:ext cx="3448348" cy="3845917"/>
          </a:xfrm>
        </p:spPr>
        <p:txBody>
          <a:bodyPr>
            <a:normAutofit lnSpcReduction="10000"/>
          </a:bodyPr>
          <a:lstStyle/>
          <a:p>
            <a:r>
              <a:rPr lang="en-AU" noProof="0" dirty="0"/>
              <a:t>Lorikeet: automatic generate smart contracts from BPMN models/registry data schema</a:t>
            </a:r>
          </a:p>
          <a:p>
            <a:r>
              <a:rPr lang="en-AU" noProof="0" dirty="0"/>
              <a:t>Publication:</a:t>
            </a:r>
            <a:br>
              <a:rPr lang="en-AU" noProof="0" dirty="0"/>
            </a:br>
            <a:r>
              <a:rPr lang="en-AU" sz="1700" dirty="0"/>
              <a:t>Qinghua Lu, An Binh Tran, Ingo Weber, Hugo O'Connor, Paul Rimba, Xiwei Xu, Mark Staples, Liming Zhu, and Ross Jeffery. </a:t>
            </a:r>
            <a:r>
              <a:rPr lang="en-AU" sz="1700" i="1" dirty="0"/>
              <a:t>Integrated model-driven engineering of blockchain applications for business processes and asset management.</a:t>
            </a:r>
            <a:r>
              <a:rPr lang="en-AU" sz="1700" dirty="0"/>
              <a:t> </a:t>
            </a:r>
            <a:br>
              <a:rPr lang="en-AU" sz="1700" dirty="0"/>
            </a:br>
            <a:r>
              <a:rPr lang="en-AU" sz="1700" dirty="0"/>
              <a:t>Software: Practice and Experience, 51(5):1059-1079, 2021.</a:t>
            </a:r>
            <a:br>
              <a:rPr lang="en-AU" sz="1700" dirty="0"/>
            </a:br>
            <a:r>
              <a:rPr lang="en-AU" sz="1700" dirty="0">
                <a:hlinkClick r:id="rId3"/>
              </a:rPr>
              <a:t>https://arxiv.org/abs/2005.12685</a:t>
            </a:r>
            <a:r>
              <a:rPr lang="en-AU" sz="1700" dirty="0"/>
              <a:t> </a:t>
            </a:r>
            <a:endParaRPr lang="en-AU" sz="1700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1D625-84CF-4CE7-94DF-44C85F491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933" y="1198032"/>
            <a:ext cx="4241068" cy="39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4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BF54-D16B-4020-BD11-0568119D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Design time for fungible tokens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0ADA76-375F-41FB-9823-188177C80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730" y="1295400"/>
            <a:ext cx="5547977" cy="38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6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BF54-D16B-4020-BD11-0568119D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306144"/>
            <a:ext cx="6631640" cy="648000"/>
          </a:xfrm>
        </p:spPr>
        <p:txBody>
          <a:bodyPr>
            <a:noAutofit/>
          </a:bodyPr>
          <a:lstStyle/>
          <a:p>
            <a:r>
              <a:rPr lang="en-AU" sz="2800" dirty="0"/>
              <a:t>Design time for data models / non-fungible tokens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2FF16D-7AF5-4345-A7C8-97723BC9F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858" y="1295400"/>
            <a:ext cx="5555721" cy="38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9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D6D234-FFA9-42B4-AF46-FC6412615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4800" dirty="0"/>
              <a:t>MDE for process models</a:t>
            </a:r>
            <a:br>
              <a:rPr lang="en-AU" sz="4800" dirty="0"/>
            </a:br>
            <a:br>
              <a:rPr lang="en-AU" sz="4800" dirty="0"/>
            </a:br>
            <a:r>
              <a:rPr lang="en-AU" sz="2200" dirty="0"/>
              <a:t>Note: students are expected to have basic knowledge of BPMN</a:t>
            </a:r>
            <a:endParaRPr lang="en-DE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8519-2DA4-4D73-90ED-5217A2F32B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1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MDE for </a:t>
            </a:r>
            <a:r>
              <a:rPr lang="en-AU" dirty="0"/>
              <a:t>Processes – </a:t>
            </a:r>
            <a:r>
              <a:rPr lang="en-AU" noProof="0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333" dirty="0"/>
              <a:t>Integration of business processes across organizations:</a:t>
            </a:r>
            <a:br>
              <a:rPr lang="en-AU" sz="2333" dirty="0"/>
            </a:br>
            <a:r>
              <a:rPr lang="en-AU" sz="2333" dirty="0"/>
              <a:t>a key driver of productivity gains</a:t>
            </a:r>
          </a:p>
          <a:p>
            <a:r>
              <a:rPr lang="en-AU" sz="2333" dirty="0"/>
              <a:t>Collaborative process execution </a:t>
            </a:r>
          </a:p>
          <a:p>
            <a:pPr lvl="1"/>
            <a:r>
              <a:rPr lang="en-AU" sz="2000" dirty="0"/>
              <a:t>Doable when there is trust – supply chains can be tightly integrated</a:t>
            </a:r>
          </a:p>
          <a:p>
            <a:pPr lvl="1"/>
            <a:r>
              <a:rPr lang="en-AU" sz="2000" dirty="0"/>
              <a:t>Problematic when involved organizations have a </a:t>
            </a:r>
            <a:r>
              <a:rPr lang="en-AU" sz="2000" b="1" dirty="0"/>
              <a:t>lack of trust </a:t>
            </a:r>
            <a:r>
              <a:rPr lang="en-AU" sz="2000" dirty="0"/>
              <a:t>in each other</a:t>
            </a:r>
            <a:br>
              <a:rPr lang="en-AU" sz="2000" dirty="0"/>
            </a:br>
            <a:r>
              <a:rPr lang="en-AU" sz="2000" dirty="0">
                <a:sym typeface="Wingdings" panose="05000000000000000000" pitchFamily="2" charset="2"/>
              </a:rPr>
              <a:t> </a:t>
            </a:r>
            <a:r>
              <a:rPr lang="en-AU" sz="2000" dirty="0"/>
              <a:t>if 3+ parties should collaborate, where to execute the process that ties them together?</a:t>
            </a:r>
          </a:p>
          <a:p>
            <a:pPr lvl="1"/>
            <a:r>
              <a:rPr lang="en-AU" sz="2000" dirty="0"/>
              <a:t>Common situation in “coopetition”</a:t>
            </a:r>
          </a:p>
        </p:txBody>
      </p:sp>
    </p:spTree>
    <p:extLst>
      <p:ext uri="{BB962C8B-B14F-4D97-AF65-F5344CB8AC3E}">
        <p14:creationId xmlns:p14="http://schemas.microsoft.com/office/powerpoint/2010/main" val="1677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Motivation: example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8F2181-2DE3-41BD-A329-E85B47954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00" y="1141945"/>
            <a:ext cx="6120502" cy="35901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6522" y="1449017"/>
            <a:ext cx="1706599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70" dirty="0"/>
              <a:t>Issues:</a:t>
            </a:r>
          </a:p>
          <a:p>
            <a:pPr marL="88900" indent="-88900">
              <a:buFontTx/>
              <a:buChar char="-"/>
            </a:pPr>
            <a:r>
              <a:rPr lang="de-DE" sz="1170" dirty="0"/>
              <a:t>Knowing the status, tracking correct execution</a:t>
            </a:r>
          </a:p>
          <a:p>
            <a:pPr marL="88900" indent="-88900">
              <a:buFontTx/>
              <a:buChar char="-"/>
            </a:pPr>
            <a:r>
              <a:rPr lang="de-DE" sz="1170" dirty="0"/>
              <a:t>Handling payments</a:t>
            </a:r>
          </a:p>
          <a:p>
            <a:pPr marL="88900" indent="-88900">
              <a:buFontTx/>
              <a:buChar char="-"/>
            </a:pPr>
            <a:r>
              <a:rPr lang="de-DE" sz="1170" dirty="0"/>
              <a:t>Resolving conflicts</a:t>
            </a:r>
            <a:endParaRPr lang="en-AU" sz="1170" dirty="0"/>
          </a:p>
        </p:txBody>
      </p:sp>
    </p:spTree>
    <p:extLst>
      <p:ext uri="{BB962C8B-B14F-4D97-AF65-F5344CB8AC3E}">
        <p14:creationId xmlns:p14="http://schemas.microsoft.com/office/powerpoint/2010/main" val="121131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6B5F-D504-463B-B98E-F12E9A17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 today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FBAE-B05A-4212-B904-9A7E2D650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Model-Driven Engineering basics</a:t>
            </a:r>
          </a:p>
          <a:p>
            <a:r>
              <a:rPr lang="en-AU" sz="2400" dirty="0"/>
              <a:t>MDE for data and token model</a:t>
            </a:r>
          </a:p>
          <a:p>
            <a:r>
              <a:rPr lang="en-AU" sz="2400" dirty="0"/>
              <a:t>MDE for process models</a:t>
            </a:r>
            <a:br>
              <a:rPr lang="en-AU" sz="2400" dirty="0"/>
            </a:b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432F7-2C4C-4C45-BD7D-838B49D9E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2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Approach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333" dirty="0"/>
              <a:t>Goal: implement collaborative business processes as smart contracts</a:t>
            </a:r>
          </a:p>
          <a:p>
            <a:pPr lvl="1"/>
            <a:r>
              <a:rPr lang="en-AU" sz="2000" dirty="0"/>
              <a:t>Translate (enriched) BPMN to smart contract code</a:t>
            </a:r>
          </a:p>
          <a:p>
            <a:pPr lvl="1"/>
            <a:r>
              <a:rPr lang="en-AU" sz="2000" dirty="0"/>
              <a:t>Triggers act as bridge between Enterprise world and blockchain</a:t>
            </a:r>
          </a:p>
          <a:p>
            <a:pPr lvl="1"/>
            <a:r>
              <a:rPr lang="en-AU" sz="2000" dirty="0"/>
              <a:t>Smart contract provides:</a:t>
            </a:r>
          </a:p>
          <a:p>
            <a:pPr lvl="2"/>
            <a:r>
              <a:rPr lang="en-AU" noProof="0" dirty="0"/>
              <a:t>Independent, global process monitoring</a:t>
            </a:r>
          </a:p>
          <a:p>
            <a:pPr lvl="2"/>
            <a:r>
              <a:rPr lang="en-AU" noProof="0" dirty="0"/>
              <a:t>Conformance checking and process enforcement: only expected messages are accepted, only from the respective role</a:t>
            </a:r>
          </a:p>
          <a:p>
            <a:pPr lvl="2"/>
            <a:r>
              <a:rPr lang="en-AU" noProof="0" dirty="0"/>
              <a:t>Automatic payments &amp; escrow</a:t>
            </a:r>
          </a:p>
          <a:p>
            <a:pPr lvl="2"/>
            <a:r>
              <a:rPr lang="en-AU" noProof="0" dirty="0"/>
              <a:t>Data transformation</a:t>
            </a:r>
          </a:p>
          <a:p>
            <a:pPr lvl="2"/>
            <a:r>
              <a:rPr lang="en-AU" noProof="0" dirty="0"/>
              <a:t>Encryption</a:t>
            </a:r>
          </a:p>
          <a:p>
            <a:r>
              <a:rPr lang="en-AU" sz="2333" dirty="0"/>
              <a:t>Processes can make use of data / token contracts</a:t>
            </a:r>
          </a:p>
          <a:p>
            <a:pPr lvl="1"/>
            <a:r>
              <a:rPr lang="en-AU" sz="2000" dirty="0"/>
              <a:t>Process activity to hand over title to a car / shipment / grain / ..., e.g., in exchange for fungible tokens</a:t>
            </a:r>
          </a:p>
        </p:txBody>
      </p:sp>
    </p:spTree>
    <p:extLst>
      <p:ext uri="{BB962C8B-B14F-4D97-AF65-F5344CB8AC3E}">
        <p14:creationId xmlns:p14="http://schemas.microsoft.com/office/powerpoint/2010/main" val="380142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Architecture overview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939" y="1227976"/>
            <a:ext cx="4851560" cy="38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5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Instantiation:</a:t>
            </a:r>
          </a:p>
          <a:p>
            <a:pPr lvl="1"/>
            <a:r>
              <a:rPr lang="en-AU" dirty="0"/>
              <a:t>New </a:t>
            </a:r>
            <a:r>
              <a:rPr lang="en-AU" i="1" dirty="0"/>
              <a:t>instance contract </a:t>
            </a:r>
            <a:r>
              <a:rPr lang="en-AU" dirty="0"/>
              <a:t>per process instance</a:t>
            </a:r>
          </a:p>
          <a:p>
            <a:pPr lvl="1"/>
            <a:r>
              <a:rPr lang="en-AU" dirty="0"/>
              <a:t>Assign accounts to roles during initialization</a:t>
            </a:r>
          </a:p>
          <a:p>
            <a:pPr lvl="1"/>
            <a:r>
              <a:rPr lang="en-AU" dirty="0"/>
              <a:t>Exchange keys and create secret key for the instance</a:t>
            </a:r>
          </a:p>
          <a:p>
            <a:r>
              <a:rPr lang="en-AU" dirty="0"/>
              <a:t>Messaging:</a:t>
            </a:r>
          </a:p>
          <a:p>
            <a:pPr lvl="1"/>
            <a:r>
              <a:rPr lang="en-AU" dirty="0"/>
              <a:t>Instead of sending direct Web Service calls: send through triggers &amp; smart contract</a:t>
            </a:r>
          </a:p>
          <a:p>
            <a:pPr lvl="1"/>
            <a:r>
              <a:rPr lang="en-AU" dirty="0"/>
              <a:t>Instance contract handles:</a:t>
            </a:r>
          </a:p>
          <a:p>
            <a:pPr lvl="2"/>
            <a:r>
              <a:rPr lang="en-AU" dirty="0"/>
              <a:t>Global monitoring</a:t>
            </a:r>
          </a:p>
          <a:p>
            <a:pPr lvl="2"/>
            <a:r>
              <a:rPr lang="en-AU" dirty="0"/>
              <a:t>Conformance checking and model enforcement: execution cannot deviate from model</a:t>
            </a:r>
          </a:p>
          <a:p>
            <a:pPr lvl="2"/>
            <a:r>
              <a:rPr lang="en-AU" dirty="0"/>
              <a:t>Automated payments*</a:t>
            </a:r>
          </a:p>
          <a:p>
            <a:pPr lvl="2"/>
            <a:r>
              <a:rPr lang="en-AU" dirty="0"/>
              <a:t>Data transformation*</a:t>
            </a:r>
          </a:p>
          <a:p>
            <a:pPr marL="685800" lvl="2" indent="0">
              <a:buNone/>
            </a:pPr>
            <a:r>
              <a:rPr lang="en-AU" dirty="0"/>
              <a:t>(*: optional, if certain assumptions are met)</a:t>
            </a:r>
          </a:p>
        </p:txBody>
      </p:sp>
    </p:spTree>
    <p:extLst>
      <p:ext uri="{BB962C8B-B14F-4D97-AF65-F5344CB8AC3E}">
        <p14:creationId xmlns:p14="http://schemas.microsoft.com/office/powerpoint/2010/main" val="416666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Runtime – UML Sequence</a:t>
            </a:r>
            <a:r>
              <a:rPr lang="en-AU" dirty="0"/>
              <a:t> Diagram</a:t>
            </a:r>
            <a:endParaRPr lang="en-AU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473824"/>
            <a:ext cx="7920000" cy="3204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14467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Collaborative processes: variants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497483"/>
            <a:ext cx="7920038" cy="3442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8898" y="1196019"/>
            <a:ext cx="6164734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70" dirty="0"/>
              <a:t>Mediator (orchestration)                              		                Choreography </a:t>
            </a:r>
            <a:r>
              <a:rPr lang="de-DE" sz="1170" dirty="0">
                <a:sym typeface="Wingdings" panose="05000000000000000000" pitchFamily="2" charset="2"/>
              </a:rPr>
              <a:t> C-Monitor</a:t>
            </a:r>
            <a:r>
              <a:rPr lang="de-DE" sz="1170" dirty="0"/>
              <a:t> </a:t>
            </a:r>
            <a:endParaRPr lang="en-AU" sz="1170" dirty="0"/>
          </a:p>
        </p:txBody>
      </p:sp>
    </p:spTree>
    <p:extLst>
      <p:ext uri="{BB962C8B-B14F-4D97-AF65-F5344CB8AC3E}">
        <p14:creationId xmlns:p14="http://schemas.microsoft.com/office/powerpoint/2010/main" val="2359010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Translator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noProof="0" dirty="0"/>
              <a:t>Translate subset of BPMN elements to Solidity</a:t>
            </a:r>
          </a:p>
          <a:p>
            <a:pPr lvl="1"/>
            <a:r>
              <a:rPr lang="en-AU" dirty="0"/>
              <a:t>BPMN Choreography diagrams or regular BPMN models with pools</a:t>
            </a:r>
          </a:p>
          <a:p>
            <a:pPr lvl="1"/>
            <a:r>
              <a:rPr lang="en-AU" dirty="0"/>
              <a:t>BPMN Choreography diagram example: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44" y="2240740"/>
            <a:ext cx="6476912" cy="27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21EB-394F-47C5-9EA2-94D40C43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320799"/>
            <a:ext cx="6631640" cy="648000"/>
          </a:xfrm>
        </p:spPr>
        <p:txBody>
          <a:bodyPr>
            <a:noAutofit/>
          </a:bodyPr>
          <a:lstStyle/>
          <a:p>
            <a:r>
              <a:rPr lang="en-AU" sz="2800" dirty="0"/>
              <a:t>Combining process and data/token models</a:t>
            </a:r>
            <a:br>
              <a:rPr lang="en-AU" sz="2800" dirty="0"/>
            </a:br>
            <a:r>
              <a:rPr lang="en-AU" sz="2800" dirty="0"/>
              <a:t>Example: ICO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AA9F5D-56AD-45EA-A5C1-B65ABA3B0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634649"/>
            <a:ext cx="4871504" cy="19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0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679007-78ED-4967-8EC7-0E13227D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320799"/>
            <a:ext cx="6631640" cy="648000"/>
          </a:xfrm>
        </p:spPr>
        <p:txBody>
          <a:bodyPr>
            <a:noAutofit/>
          </a:bodyPr>
          <a:lstStyle/>
          <a:p>
            <a:r>
              <a:rPr lang="en-AU" sz="2800" dirty="0"/>
              <a:t>Combining process and data/token models</a:t>
            </a:r>
            <a:br>
              <a:rPr lang="en-AU" sz="2800" dirty="0"/>
            </a:br>
            <a:r>
              <a:rPr lang="en-AU" sz="2800" dirty="0"/>
              <a:t>Example: quality tracing process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C6971D-2400-44F5-A0DE-BFA600D9A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5107" y="1295400"/>
            <a:ext cx="6765224" cy="38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61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679007-78ED-4967-8EC7-0E13227D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320799"/>
            <a:ext cx="6631640" cy="648000"/>
          </a:xfrm>
        </p:spPr>
        <p:txBody>
          <a:bodyPr>
            <a:noAutofit/>
          </a:bodyPr>
          <a:lstStyle/>
          <a:p>
            <a:r>
              <a:rPr lang="en-AU" sz="2800" dirty="0"/>
              <a:t>Combining process and data/token models</a:t>
            </a:r>
            <a:br>
              <a:rPr lang="en-AU" sz="2800" dirty="0"/>
            </a:br>
            <a:r>
              <a:rPr lang="en-AU" sz="2800" dirty="0"/>
              <a:t>Example: grain sales process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F63AECD-E6C1-46EA-982D-0C45E8208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0061" y="1295400"/>
            <a:ext cx="4175316" cy="38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C29362D-8BF7-4833-8158-8EEC37629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09" y="1295400"/>
            <a:ext cx="7113619" cy="3846513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B87188E-9741-46A0-B8DA-2852157F1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Demo </a:t>
            </a:r>
            <a:r>
              <a:rPr lang="de-DE" dirty="0" err="1"/>
              <a:t>video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https://drive.google.com/file/d/1rpy-oHbDVkXa6u4Fn73wSX8rINn1sv3U/view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Tooling: Design time (Lorikeet)</a:t>
            </a:r>
          </a:p>
        </p:txBody>
      </p:sp>
    </p:spTree>
    <p:extLst>
      <p:ext uri="{BB962C8B-B14F-4D97-AF65-F5344CB8AC3E}">
        <p14:creationId xmlns:p14="http://schemas.microsoft.com/office/powerpoint/2010/main" val="29389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D6D234-FFA9-42B4-AF46-FC6412615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Model-Driven Engineering basics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8519-2DA4-4D73-90ED-5217A2F32B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4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Tooling: Runtime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221" y="1295400"/>
            <a:ext cx="6922996" cy="38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90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591EC2-4227-404F-98A1-1F67BC009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668" y="2532263"/>
            <a:ext cx="5867121" cy="1486036"/>
          </a:xfrm>
        </p:spPr>
        <p:txBody>
          <a:bodyPr>
            <a:normAutofit fontScale="90000"/>
          </a:bodyPr>
          <a:lstStyle/>
          <a:p>
            <a:r>
              <a:rPr lang="en-AU" sz="4400" noProof="0" dirty="0"/>
              <a:t>Summary:</a:t>
            </a:r>
            <a:br>
              <a:rPr lang="en-AU" sz="4400" noProof="0" dirty="0"/>
            </a:br>
            <a:r>
              <a:rPr lang="en-AU" sz="3200" noProof="0" dirty="0"/>
              <a:t>- Model-Driven Engineering basics</a:t>
            </a:r>
            <a:br>
              <a:rPr lang="en-AU" sz="3200" noProof="0" dirty="0"/>
            </a:br>
            <a:r>
              <a:rPr lang="en-AU" sz="3200" dirty="0"/>
              <a:t>- MDE for data and token model</a:t>
            </a:r>
            <a:br>
              <a:rPr lang="en-AU" sz="3200" dirty="0"/>
            </a:br>
            <a:r>
              <a:rPr lang="en-AU" sz="3200" dirty="0"/>
              <a:t>- MDE for process models</a:t>
            </a:r>
            <a:br>
              <a:rPr lang="en-AU" sz="3200" dirty="0"/>
            </a:br>
            <a:endParaRPr lang="en-AU" sz="440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7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MDE &amp; related tools for blockchain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Lorikeet (and its predecessor Regerator &amp; BPM work)</a:t>
            </a:r>
          </a:p>
          <a:p>
            <a:pPr lvl="1"/>
            <a:r>
              <a:rPr lang="de-DE" dirty="0"/>
              <a:t>Tools are not publicly available, but lots of information/papers on our website:</a:t>
            </a:r>
            <a:br>
              <a:rPr lang="de-DE" dirty="0"/>
            </a:br>
            <a:r>
              <a:rPr lang="de-DE" dirty="0">
                <a:hlinkClick r:id="rId2"/>
              </a:rPr>
              <a:t>https://research.csiro.au/data61/blockchain/</a:t>
            </a:r>
            <a:r>
              <a:rPr lang="de-DE" dirty="0"/>
              <a:t> </a:t>
            </a:r>
          </a:p>
          <a:p>
            <a:r>
              <a:rPr lang="de-DE" dirty="0"/>
              <a:t>Caterpillar – open-source BPMN execution engine (Uni Tartu &amp; Data61)</a:t>
            </a:r>
          </a:p>
          <a:p>
            <a:pPr lvl="1"/>
            <a:r>
              <a:rPr lang="de-DE" dirty="0">
                <a:hlinkClick r:id="rId3"/>
              </a:rPr>
              <a:t>https://github.com/orlenyslp/Caterpillar</a:t>
            </a:r>
            <a:r>
              <a:rPr lang="de-DE" dirty="0"/>
              <a:t> </a:t>
            </a:r>
          </a:p>
          <a:p>
            <a:r>
              <a:rPr lang="de-DE" dirty="0"/>
              <a:t>Regis – registry generator</a:t>
            </a:r>
          </a:p>
          <a:p>
            <a:pPr lvl="1"/>
            <a:r>
              <a:rPr lang="de-DE" dirty="0">
                <a:hlinkClick r:id="rId4"/>
              </a:rPr>
              <a:t>https://regis.nu/</a:t>
            </a:r>
            <a:r>
              <a:rPr lang="de-DE" dirty="0"/>
              <a:t> </a:t>
            </a:r>
          </a:p>
          <a:p>
            <a:r>
              <a:rPr lang="de-DE" dirty="0"/>
              <a:t>Hyperledger Composer – for HLF business networks</a:t>
            </a:r>
          </a:p>
          <a:p>
            <a:pPr lvl="1"/>
            <a:r>
              <a:rPr lang="de-DE" dirty="0">
                <a:hlinkClick r:id="rId5"/>
              </a:rPr>
              <a:t>https://www.hyperledger.org/projects/composer</a:t>
            </a:r>
            <a:r>
              <a:rPr lang="de-DE" dirty="0"/>
              <a:t> </a:t>
            </a:r>
          </a:p>
          <a:p>
            <a:r>
              <a:rPr lang="de-DE" dirty="0"/>
              <a:t>Other organisations (including Consensys) are working on tools, but most are not publicly available as yet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8960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Model-driven Engineering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51412D-BE86-4A62-9487-EE019AAC513D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647700" y="4502150"/>
            <a:ext cx="8035925" cy="6588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6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Motivation for MDE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noProof="0" dirty="0"/>
              <a:t>Blockchain is still a relatively new technology with limited tooling and documentation, skill set is rare</a:t>
            </a:r>
          </a:p>
          <a:p>
            <a:r>
              <a:rPr lang="en-AU" noProof="0" dirty="0"/>
              <a:t>According to a survey by Gartner, “23% of [relevant surveyed] CIOs said that blockchain requires the newest skills for implementation at various application areas, while 18% said that blockchain technique itself is one of the most difficult.”</a:t>
            </a:r>
            <a:r>
              <a:rPr lang="en-AU" baseline="30000" dirty="0"/>
              <a:t>1</a:t>
            </a:r>
            <a:endParaRPr lang="en-AU" noProof="0" dirty="0"/>
          </a:p>
          <a:p>
            <a:r>
              <a:rPr lang="en-AU" noProof="0" dirty="0"/>
              <a:t>Mistakes in smart contracts have led to massive economic loss, such as the DAO exploit</a:t>
            </a:r>
          </a:p>
          <a:p>
            <a:r>
              <a:rPr lang="en-AU" noProof="0" dirty="0"/>
              <a:t>According</a:t>
            </a:r>
            <a:r>
              <a:rPr lang="en-AU" dirty="0"/>
              <a:t> to an ACS / Data61 report from 2019: 14 jobs per blockchain developer</a:t>
            </a:r>
            <a:r>
              <a:rPr lang="en-AU" baseline="30000" dirty="0"/>
              <a:t>2</a:t>
            </a:r>
          </a:p>
          <a:p>
            <a:pPr lvl="2"/>
            <a:endParaRPr lang="en-AU" sz="1500" baseline="30000" noProof="0" dirty="0"/>
          </a:p>
          <a:p>
            <a:pPr marL="357840" lvl="2" indent="0">
              <a:buNone/>
            </a:pPr>
            <a:endParaRPr lang="en-AU" baseline="30000" noProof="0" dirty="0"/>
          </a:p>
          <a:p>
            <a:pPr marL="73080" indent="0">
              <a:buNone/>
            </a:pPr>
            <a:r>
              <a:rPr lang="en-AU" sz="1800" baseline="30000" dirty="0"/>
              <a:t>[1] Gartner Press Release. Gartner Survey Reveals the Scarcity of Current Blockchain Deployments. (3 May 2018). </a:t>
            </a:r>
            <a:r>
              <a:rPr lang="en-AU" sz="1800" baseline="30000" dirty="0">
                <a:hlinkClick r:id="rId3"/>
              </a:rPr>
              <a:t>https://www.gartner.com/newsroom/id/3873790</a:t>
            </a:r>
            <a:r>
              <a:rPr lang="en-AU" sz="1800" baseline="30000" dirty="0"/>
              <a:t>  </a:t>
            </a:r>
          </a:p>
          <a:p>
            <a:pPr marL="73080" indent="0">
              <a:buNone/>
            </a:pPr>
            <a:r>
              <a:rPr lang="en-AU" sz="1800" baseline="30000" dirty="0"/>
              <a:t>[2] Bratanova, A., Devaraj, D., Horton, J., </a:t>
            </a:r>
            <a:r>
              <a:rPr lang="en-AU" sz="1800" baseline="30000" dirty="0" err="1"/>
              <a:t>Naughtin</a:t>
            </a:r>
            <a:r>
              <a:rPr lang="en-AU" sz="1800" baseline="30000" dirty="0"/>
              <a:t>, C., </a:t>
            </a:r>
            <a:r>
              <a:rPr lang="en-AU" sz="1800" baseline="30000" dirty="0" err="1"/>
              <a:t>Kloester</a:t>
            </a:r>
            <a:r>
              <a:rPr lang="en-AU" sz="1800" baseline="30000" dirty="0"/>
              <a:t>, B., Trinh, K., Weber, I., Dawson, D. (2019) Blockchain 2030: A Look at the Future of Blockchain in Australia. CSIRO Data61: Brisbane, Australia. </a:t>
            </a:r>
            <a:r>
              <a:rPr lang="en-AU" sz="1800" baseline="30000" dirty="0">
                <a:hlinkClick r:id="rId4"/>
              </a:rPr>
              <a:t>https://www.researchgate.net/publication/332298704_Blockchain_2030_A_Look_at_the_Future_of_Blockchain_in_Australia</a:t>
            </a:r>
            <a:r>
              <a:rPr lang="en-AU" sz="1800" baseline="30000" dirty="0"/>
              <a:t> </a:t>
            </a:r>
          </a:p>
          <a:p>
            <a:endParaRPr lang="en-AU" noProof="0" dirty="0"/>
          </a:p>
          <a:p>
            <a:pPr marL="0" indent="0">
              <a:buNone/>
            </a:pP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4103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Model-driven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 methodology for using models at various levels of abstraction and for different purposes during software development</a:t>
            </a:r>
          </a:p>
          <a:p>
            <a:pPr lvl="1"/>
            <a:r>
              <a:rPr lang="en-AU" dirty="0"/>
              <a:t>Often concern-specific or domain-specific modelling languages</a:t>
            </a:r>
          </a:p>
          <a:p>
            <a:pPr lvl="1"/>
            <a:r>
              <a:rPr lang="en-AU" dirty="0"/>
              <a:t>“Architecture-centric MDE”: architecture is the domain</a:t>
            </a:r>
          </a:p>
          <a:p>
            <a:pPr lvl="1"/>
            <a:r>
              <a:rPr lang="en-AU" dirty="0"/>
              <a:t>Text-based or graphical modelling notations can be used (i.e., not </a:t>
            </a:r>
            <a:r>
              <a:rPr lang="en-AU" i="1" dirty="0"/>
              <a:t>necessarily</a:t>
            </a:r>
            <a:r>
              <a:rPr lang="en-AU" dirty="0"/>
              <a:t> graphical)</a:t>
            </a:r>
          </a:p>
          <a:p>
            <a:pPr lvl="1"/>
            <a:r>
              <a:rPr lang="en-AU" dirty="0"/>
              <a:t>Can cover static structures (like data models) or dynamic behaviour (like activity sequences)</a:t>
            </a:r>
          </a:p>
          <a:p>
            <a:pPr fontAlgn="ctr"/>
            <a:r>
              <a:rPr lang="en-AU" dirty="0"/>
              <a:t>Requires you to formalize the architecture, can be an “architectural catalyst”</a:t>
            </a:r>
          </a:p>
          <a:p>
            <a:pPr lvl="1" fontAlgn="ctr"/>
            <a:r>
              <a:rPr lang="en-AU" sz="1800" dirty="0"/>
              <a:t>Helps to get a usable blueprint of the system</a:t>
            </a:r>
          </a:p>
          <a:p>
            <a:pPr lvl="1" fontAlgn="ctr"/>
            <a:r>
              <a:rPr lang="en-AU" sz="1800" dirty="0"/>
              <a:t>Makes architecture models immediately useful &amp; motivates up-to-</a:t>
            </a:r>
            <a:r>
              <a:rPr lang="en-AU" sz="1800" dirty="0" err="1"/>
              <a:t>dateness</a:t>
            </a:r>
            <a:endParaRPr lang="en-AU" sz="1800" dirty="0"/>
          </a:p>
          <a:p>
            <a:pPr lvl="1" fontAlgn="ctr"/>
            <a:r>
              <a:rPr lang="en-AU" sz="1800" dirty="0"/>
              <a:t>Architecture diagrams become </a:t>
            </a:r>
            <a:r>
              <a:rPr lang="en-AU" sz="1800" b="1" dirty="0"/>
              <a:t>technical artefacts</a:t>
            </a:r>
            <a:r>
              <a:rPr lang="en-AU" sz="1800" dirty="0"/>
              <a:t> of the system</a:t>
            </a:r>
          </a:p>
          <a:p>
            <a:pPr fontAlgn="ctr"/>
            <a:r>
              <a:rPr lang="en-AU" dirty="0"/>
              <a:t>MDE can increase code quality and, even when starting from scratch, pay off within weeks </a:t>
            </a:r>
          </a:p>
        </p:txBody>
      </p:sp>
    </p:spTree>
    <p:extLst>
      <p:ext uri="{BB962C8B-B14F-4D97-AF65-F5344CB8AC3E}">
        <p14:creationId xmlns:p14="http://schemas.microsoft.com/office/powerpoint/2010/main" val="42613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Model-driven Engineering – Modelling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Models are abstractions; what to model and what to abstract depends on the purpose</a:t>
            </a:r>
          </a:p>
          <a:p>
            <a:pPr lvl="1"/>
            <a:r>
              <a:rPr lang="en-AU" dirty="0"/>
              <a:t>“[A] model which took account of all the variegation of reality would be of no more use than a map at the scale of one to one.” Joan Robinson, 1962</a:t>
            </a:r>
          </a:p>
          <a:p>
            <a:r>
              <a:rPr lang="en-AU" dirty="0"/>
              <a:t>Low-level models: production code can be directly derived from the models</a:t>
            </a:r>
          </a:p>
          <a:p>
            <a:r>
              <a:rPr lang="en-AU" dirty="0"/>
              <a:t>High-level models: means of communication between business owners and developers implementing a system</a:t>
            </a:r>
          </a:p>
          <a:p>
            <a:r>
              <a:rPr lang="en-AU" dirty="0"/>
              <a:t>Intermediate levels can support model-based system analysis or system management tools</a:t>
            </a:r>
          </a:p>
          <a:p>
            <a:pPr lvl="1"/>
            <a:r>
              <a:rPr lang="en-AU" dirty="0"/>
              <a:t>Recall cost models from Lecture 12</a:t>
            </a:r>
          </a:p>
          <a:p>
            <a:r>
              <a:rPr lang="en-AU" dirty="0"/>
              <a:t>Any level: can generate some of the code:</a:t>
            </a:r>
          </a:p>
          <a:p>
            <a:pPr lvl="1"/>
            <a:r>
              <a:rPr lang="en-AU" dirty="0"/>
              <a:t>Code skeleton or early version of the code</a:t>
            </a:r>
          </a:p>
          <a:p>
            <a:pPr lvl="1"/>
            <a:r>
              <a:rPr lang="en-AU" dirty="0"/>
              <a:t>Glue code and 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313538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MDE vs. MDD vs. MDA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Model-driven development (MDD) vs. MDE:</a:t>
            </a:r>
          </a:p>
          <a:p>
            <a:pPr lvl="1"/>
            <a:r>
              <a:rPr lang="en-AU" dirty="0"/>
              <a:t>The parts of MDE that focus on code generation: MDD</a:t>
            </a:r>
          </a:p>
          <a:p>
            <a:pPr lvl="1"/>
            <a:r>
              <a:rPr lang="en-AU" dirty="0"/>
              <a:t>Think of software engineering vs. software development</a:t>
            </a:r>
          </a:p>
          <a:p>
            <a:pPr marL="202860" lvl="1" indent="0">
              <a:buNone/>
            </a:pPr>
            <a:endParaRPr lang="en-AU" dirty="0"/>
          </a:p>
          <a:p>
            <a:r>
              <a:rPr lang="en-AU" dirty="0"/>
              <a:t>Model-driven architecture (MDA) vs. MDD/MDE:</a:t>
            </a:r>
          </a:p>
          <a:p>
            <a:pPr lvl="1"/>
            <a:r>
              <a:rPr lang="en-AU" dirty="0"/>
              <a:t>OMG’s standard for MDE, using OMG modelling languages – primarily Unified </a:t>
            </a:r>
            <a:r>
              <a:rPr lang="en-AU" dirty="0" err="1"/>
              <a:t>Modeling</a:t>
            </a:r>
            <a:r>
              <a:rPr lang="en-AU" dirty="0"/>
              <a:t> Language (UML)</a:t>
            </a:r>
          </a:p>
          <a:p>
            <a:pPr lvl="2"/>
            <a:r>
              <a:rPr lang="en-AU" dirty="0">
                <a:hlinkClick r:id="rId2"/>
              </a:rPr>
              <a:t>https://www.omg.org/mda/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Does not cover all aspects of an architecture, but architecture-centric models</a:t>
            </a:r>
          </a:p>
          <a:p>
            <a:pPr lvl="1"/>
            <a:r>
              <a:rPr lang="en-AU" dirty="0"/>
              <a:t>Foundation standard: Meta-Object Facility (MOF) – see next slide</a:t>
            </a:r>
          </a:p>
          <a:p>
            <a:pPr lvl="1"/>
            <a:r>
              <a:rPr lang="en-AU" dirty="0"/>
              <a:t>Other prominent concepts:</a:t>
            </a:r>
          </a:p>
          <a:p>
            <a:pPr lvl="2"/>
            <a:r>
              <a:rPr lang="en-AU" dirty="0"/>
              <a:t>Platform-Independent Model (PIM)</a:t>
            </a:r>
          </a:p>
          <a:p>
            <a:pPr lvl="2"/>
            <a:r>
              <a:rPr lang="en-AU" dirty="0"/>
              <a:t>Platform-Specific Model (PSM)</a:t>
            </a:r>
          </a:p>
          <a:p>
            <a:pPr lvl="2"/>
            <a:r>
              <a:rPr lang="en-AU" dirty="0"/>
              <a:t>Transformations: model-to-model or model-to-code</a:t>
            </a:r>
          </a:p>
        </p:txBody>
      </p:sp>
    </p:spTree>
    <p:extLst>
      <p:ext uri="{BB962C8B-B14F-4D97-AF65-F5344CB8AC3E}">
        <p14:creationId xmlns:p14="http://schemas.microsoft.com/office/powerpoint/2010/main" val="1414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Meta-Object Facility (MOF)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3154D35-9EED-442E-A115-6F9ACC504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43" y="1185839"/>
            <a:ext cx="4804151" cy="384651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FCE328-760A-4A50-8301-78A02813D5ED}"/>
              </a:ext>
            </a:extLst>
          </p:cNvPr>
          <p:cNvSpPr txBox="1"/>
          <p:nvPr/>
        </p:nvSpPr>
        <p:spPr>
          <a:xfrm>
            <a:off x="648000" y="5068201"/>
            <a:ext cx="2954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Adapted from </a:t>
            </a:r>
            <a:r>
              <a:rPr lang="de-DE" sz="800" dirty="0">
                <a:hlinkClick r:id="rId3"/>
              </a:rPr>
              <a:t>https://en.wikipedia.org/wiki/Meta-Object_Facility</a:t>
            </a:r>
            <a:r>
              <a:rPr lang="de-DE" sz="800" dirty="0"/>
              <a:t> </a:t>
            </a:r>
            <a:endParaRPr lang="en-AU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DA774-6BE6-4379-BEDE-697DD6B3DBD2}"/>
              </a:ext>
            </a:extLst>
          </p:cNvPr>
          <p:cNvSpPr txBox="1"/>
          <p:nvPr/>
        </p:nvSpPr>
        <p:spPr>
          <a:xfrm>
            <a:off x="2219711" y="3372130"/>
            <a:ext cx="701981" cy="6001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chemeClr val="bg1"/>
                </a:solidFill>
              </a:rPr>
              <a:t>User-defined model</a:t>
            </a:r>
            <a:endParaRPr lang="en-AU" sz="11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CB3BB-4B01-40A9-9B19-FBE8B19A5E56}"/>
              </a:ext>
            </a:extLst>
          </p:cNvPr>
          <p:cNvSpPr txBox="1"/>
          <p:nvPr/>
        </p:nvSpPr>
        <p:spPr>
          <a:xfrm>
            <a:off x="2253420" y="4364168"/>
            <a:ext cx="701981" cy="6001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chemeClr val="bg1"/>
                </a:solidFill>
              </a:rPr>
              <a:t>Real-world objects</a:t>
            </a:r>
            <a:endParaRPr lang="en-AU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9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13283"/>
            <a:ext cx="6631640" cy="648000"/>
          </a:xfrm>
        </p:spPr>
        <p:txBody>
          <a:bodyPr>
            <a:noAutofit/>
          </a:bodyPr>
          <a:lstStyle/>
          <a:p>
            <a:r>
              <a:rPr lang="en-AU" sz="2800" dirty="0"/>
              <a:t>Advantages of MDE in the blockchain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Code generation can implement best practices and well-tested building blocks</a:t>
            </a:r>
          </a:p>
          <a:p>
            <a:pPr lvl="1"/>
            <a:r>
              <a:rPr lang="en-AU" dirty="0"/>
              <a:t>Code can adhere to blockchain “standards” (like ERC-20, ERC-721, …)</a:t>
            </a:r>
          </a:p>
          <a:p>
            <a:r>
              <a:rPr lang="en-AU" dirty="0"/>
              <a:t>Improved productivity, especially for novices in a particular technology</a:t>
            </a:r>
          </a:p>
          <a:p>
            <a:pPr lvl="1"/>
            <a:r>
              <a:rPr lang="en-AU" dirty="0"/>
              <a:t>However: someone should understand the code and review it</a:t>
            </a:r>
          </a:p>
          <a:p>
            <a:r>
              <a:rPr lang="en-AU" dirty="0"/>
              <a:t>Models can be independent of specific blockchain technologies or platforms</a:t>
            </a:r>
          </a:p>
          <a:p>
            <a:pPr lvl="1"/>
            <a:r>
              <a:rPr lang="en-AU" dirty="0"/>
              <a:t>Avoid lock-in to specific blockchain technologies</a:t>
            </a:r>
          </a:p>
          <a:p>
            <a:r>
              <a:rPr lang="en-AU" dirty="0"/>
              <a:t>Models are often easier to understand than code – particularly useful in communicating with business partners about smart contracts</a:t>
            </a:r>
          </a:p>
          <a:p>
            <a:pPr lvl="1"/>
            <a:r>
              <a:rPr lang="en-AU" dirty="0"/>
              <a:t>Facilitates building trust</a:t>
            </a:r>
          </a:p>
          <a:p>
            <a:pPr lvl="1"/>
            <a:r>
              <a:rPr lang="en-AU" dirty="0"/>
              <a:t>Domain experts can understand how their ideas are represented in the system</a:t>
            </a:r>
          </a:p>
          <a:p>
            <a:pPr lvl="1"/>
            <a:r>
              <a:rPr lang="en-AU" dirty="0"/>
              <a:t>Business owners can better assess if smart contract (from a model) is acceptable</a:t>
            </a:r>
          </a:p>
        </p:txBody>
      </p:sp>
    </p:spTree>
    <p:extLst>
      <p:ext uri="{BB962C8B-B14F-4D97-AF65-F5344CB8AC3E}">
        <p14:creationId xmlns:p14="http://schemas.microsoft.com/office/powerpoint/2010/main" val="40448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1_Technische Universität Berlin | PowerPoint Master">
  <a:themeElements>
    <a:clrScheme name="Benutzerdefiniert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0070C0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 Widescreen</Template>
  <TotalTime>0</TotalTime>
  <Words>1972</Words>
  <Application>Microsoft Office PowerPoint</Application>
  <PresentationFormat>On-screen Show (16:10)</PresentationFormat>
  <Paragraphs>196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等线</vt:lpstr>
      <vt:lpstr>Arial</vt:lpstr>
      <vt:lpstr>Calibri</vt:lpstr>
      <vt:lpstr>Wingdings</vt:lpstr>
      <vt:lpstr>1_Technische Universität Berlin | PowerPoint Master</vt:lpstr>
      <vt:lpstr>Model-driven Engineering</vt:lpstr>
      <vt:lpstr>What will you learn today</vt:lpstr>
      <vt:lpstr>Model-Driven Engineering basics</vt:lpstr>
      <vt:lpstr>Motivation for MDE</vt:lpstr>
      <vt:lpstr>Model-driven Engineering</vt:lpstr>
      <vt:lpstr>Model-driven Engineering – Modelling levels</vt:lpstr>
      <vt:lpstr>MDE vs. MDD vs. MDA</vt:lpstr>
      <vt:lpstr>Meta-Object Facility (MOF)</vt:lpstr>
      <vt:lpstr>Advantages of MDE in the blockchain context</vt:lpstr>
      <vt:lpstr>MDE for Data and Token model</vt:lpstr>
      <vt:lpstr>Fungible and Non-fungible Tokens</vt:lpstr>
      <vt:lpstr>MDE for data structures and tokens</vt:lpstr>
      <vt:lpstr>Student Task</vt:lpstr>
      <vt:lpstr>Data61 tool: Lorikeet</vt:lpstr>
      <vt:lpstr>Design time for fungible tokens</vt:lpstr>
      <vt:lpstr>Design time for data models / non-fungible tokens</vt:lpstr>
      <vt:lpstr>MDE for process models  Note: students are expected to have basic knowledge of BPMN</vt:lpstr>
      <vt:lpstr>MDE for Processes – Motivation</vt:lpstr>
      <vt:lpstr>Motivation: example</vt:lpstr>
      <vt:lpstr>Approach in a nutshell</vt:lpstr>
      <vt:lpstr>Architecture overview</vt:lpstr>
      <vt:lpstr>Runtime</vt:lpstr>
      <vt:lpstr>Runtime – UML Sequence Diagram</vt:lpstr>
      <vt:lpstr>Collaborative processes: variants</vt:lpstr>
      <vt:lpstr>Translator</vt:lpstr>
      <vt:lpstr>Combining process and data/token models Example: ICO process</vt:lpstr>
      <vt:lpstr>Combining process and data/token models Example: quality tracing process</vt:lpstr>
      <vt:lpstr>Combining process and data/token models Example: grain sales process</vt:lpstr>
      <vt:lpstr>Tooling: Design time (Lorikeet)</vt:lpstr>
      <vt:lpstr>Tooling: Runtime</vt:lpstr>
      <vt:lpstr>Summary: - Model-Driven Engineering basics - MDE for data and token model - MDE for process models </vt:lpstr>
      <vt:lpstr>MDE &amp; related tools for blockchain</vt:lpstr>
      <vt:lpstr>Model-driven Engineering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Ingo Weber</dc:creator>
  <cp:lastModifiedBy>Ingo Weber</cp:lastModifiedBy>
  <cp:revision>1017</cp:revision>
  <dcterms:created xsi:type="dcterms:W3CDTF">2018-09-03T00:08:13Z</dcterms:created>
  <dcterms:modified xsi:type="dcterms:W3CDTF">2021-08-12T11:10:08Z</dcterms:modified>
</cp:coreProperties>
</file>