
<file path=[Content_Types].xml><?xml version="1.0" encoding="utf-8"?>
<Types xmlns="http://schemas.openxmlformats.org/package/2006/content-types">
  <Default Extension="png" ContentType="image/png"/>
  <Default Extension="svg" ContentType="image/svg+xml"/>
  <Default Extension="emf" ContentType="image/x-emf"/>
  <Default Extension="webp"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2" r:id="rId1"/>
  </p:sldMasterIdLst>
  <p:notesMasterIdLst>
    <p:notesMasterId r:id="rId39"/>
  </p:notesMasterIdLst>
  <p:handoutMasterIdLst>
    <p:handoutMasterId r:id="rId40"/>
  </p:handoutMasterIdLst>
  <p:sldIdLst>
    <p:sldId id="359" r:id="rId2"/>
    <p:sldId id="920" r:id="rId3"/>
    <p:sldId id="963" r:id="rId4"/>
    <p:sldId id="912" r:id="rId5"/>
    <p:sldId id="888" r:id="rId6"/>
    <p:sldId id="915" r:id="rId7"/>
    <p:sldId id="916" r:id="rId8"/>
    <p:sldId id="917" r:id="rId9"/>
    <p:sldId id="886" r:id="rId10"/>
    <p:sldId id="918" r:id="rId11"/>
    <p:sldId id="938" r:id="rId12"/>
    <p:sldId id="1042" r:id="rId13"/>
    <p:sldId id="391" r:id="rId14"/>
    <p:sldId id="446" r:id="rId15"/>
    <p:sldId id="913" r:id="rId16"/>
    <p:sldId id="927" r:id="rId17"/>
    <p:sldId id="1043" r:id="rId18"/>
    <p:sldId id="929" r:id="rId19"/>
    <p:sldId id="970" r:id="rId20"/>
    <p:sldId id="746" r:id="rId21"/>
    <p:sldId id="747" r:id="rId22"/>
    <p:sldId id="893" r:id="rId23"/>
    <p:sldId id="748" r:id="rId24"/>
    <p:sldId id="356" r:id="rId25"/>
    <p:sldId id="357" r:id="rId26"/>
    <p:sldId id="941" r:id="rId27"/>
    <p:sldId id="363" r:id="rId28"/>
    <p:sldId id="749" r:id="rId29"/>
    <p:sldId id="928" r:id="rId30"/>
    <p:sldId id="961" r:id="rId31"/>
    <p:sldId id="953" r:id="rId32"/>
    <p:sldId id="937" r:id="rId33"/>
    <p:sldId id="894" r:id="rId34"/>
    <p:sldId id="895" r:id="rId35"/>
    <p:sldId id="896" r:id="rId36"/>
    <p:sldId id="949" r:id="rId37"/>
    <p:sldId id="1044" r:id="rId38"/>
  </p:sldIdLst>
  <p:sldSz cx="9144000" cy="5715000" type="screen16x1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e Pufahl" initials="LP" lastIdx="7" clrIdx="0">
    <p:extLst>
      <p:ext uri="{19B8F6BF-5375-455C-9EA6-DF929625EA0E}">
        <p15:presenceInfo xmlns:p15="http://schemas.microsoft.com/office/powerpoint/2012/main" userId="68b95bef44884c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B787"/>
    <a:srgbClr val="00A9CE"/>
    <a:srgbClr val="43C2CC"/>
    <a:srgbClr val="007B96"/>
    <a:srgbClr val="0262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18" autoAdjust="0"/>
    <p:restoredTop sz="88837" autoAdjust="0"/>
  </p:normalViewPr>
  <p:slideViewPr>
    <p:cSldViewPr snapToGrid="0">
      <p:cViewPr varScale="1">
        <p:scale>
          <a:sx n="112" d="100"/>
          <a:sy n="112" d="100"/>
        </p:scale>
        <p:origin x="176" y="60"/>
      </p:cViewPr>
      <p:guideLst/>
    </p:cSldViewPr>
  </p:slideViewPr>
  <p:outlineViewPr>
    <p:cViewPr>
      <p:scale>
        <a:sx n="33" d="100"/>
        <a:sy n="33" d="100"/>
      </p:scale>
      <p:origin x="0" y="-69058"/>
    </p:cViewPr>
  </p:outlineViewPr>
  <p:notesTextViewPr>
    <p:cViewPr>
      <p:scale>
        <a:sx n="3" d="2"/>
        <a:sy n="3" d="2"/>
      </p:scale>
      <p:origin x="0" y="0"/>
    </p:cViewPr>
  </p:notesTextViewPr>
  <p:sorterViewPr>
    <p:cViewPr varScale="1">
      <p:scale>
        <a:sx n="100" d="100"/>
        <a:sy n="100" d="100"/>
      </p:scale>
      <p:origin x="0" y="-12680"/>
    </p:cViewPr>
  </p:sorterViewPr>
  <p:notesViewPr>
    <p:cSldViewPr snapToGrid="0" showGuides="1">
      <p:cViewPr varScale="1">
        <p:scale>
          <a:sx n="119" d="100"/>
          <a:sy n="119" d="100"/>
        </p:scale>
        <p:origin x="2052"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41FDA7-46F1-4BC4-8847-41C04F87854A}"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AU"/>
        </a:p>
      </dgm:t>
    </dgm:pt>
    <dgm:pt modelId="{03872B7A-FB41-4BFE-AA4F-CC8D31780922}">
      <dgm:prSet phldrT="[Text]" custT="1"/>
      <dgm:spPr/>
      <dgm:t>
        <a:bodyPr/>
        <a:lstStyle/>
        <a:p>
          <a:r>
            <a:rPr lang="en-AU" sz="1600" dirty="0"/>
            <a:t>Architectural Element</a:t>
          </a:r>
        </a:p>
      </dgm:t>
    </dgm:pt>
    <dgm:pt modelId="{830E09B4-C3FF-435F-8603-E4DC11F3A278}" type="parTrans" cxnId="{6F1F33C9-B8DE-411F-94DA-1E72332EACE3}">
      <dgm:prSet/>
      <dgm:spPr/>
      <dgm:t>
        <a:bodyPr/>
        <a:lstStyle/>
        <a:p>
          <a:endParaRPr lang="en-AU" sz="2000"/>
        </a:p>
      </dgm:t>
    </dgm:pt>
    <dgm:pt modelId="{064052D1-A65A-4A1A-933A-683051D2FFF9}" type="sibTrans" cxnId="{6F1F33C9-B8DE-411F-94DA-1E72332EACE3}">
      <dgm:prSet/>
      <dgm:spPr/>
      <dgm:t>
        <a:bodyPr/>
        <a:lstStyle/>
        <a:p>
          <a:endParaRPr lang="en-AU" sz="2000"/>
        </a:p>
      </dgm:t>
    </dgm:pt>
    <dgm:pt modelId="{B5BB1B15-DA1F-4F4B-8DE7-02BB345613D6}">
      <dgm:prSet custT="1"/>
      <dgm:spPr/>
      <dgm:t>
        <a:bodyPr/>
        <a:lstStyle/>
        <a:p>
          <a:r>
            <a:rPr lang="en-AU" sz="1400" dirty="0"/>
            <a:t>Storage Element</a:t>
          </a:r>
        </a:p>
      </dgm:t>
    </dgm:pt>
    <dgm:pt modelId="{941B285F-3DDD-464B-A4E5-96DD0C0CCB35}" type="parTrans" cxnId="{94ED52DE-DF5E-4BE2-B371-83D28F125D38}">
      <dgm:prSet/>
      <dgm:spPr/>
      <dgm:t>
        <a:bodyPr/>
        <a:lstStyle/>
        <a:p>
          <a:endParaRPr lang="en-AU" sz="2000"/>
        </a:p>
      </dgm:t>
    </dgm:pt>
    <dgm:pt modelId="{58AF55A7-8D27-427B-8D51-915E310AAC16}" type="sibTrans" cxnId="{94ED52DE-DF5E-4BE2-B371-83D28F125D38}">
      <dgm:prSet/>
      <dgm:spPr/>
      <dgm:t>
        <a:bodyPr/>
        <a:lstStyle/>
        <a:p>
          <a:endParaRPr lang="en-AU" sz="2000"/>
        </a:p>
      </dgm:t>
    </dgm:pt>
    <dgm:pt modelId="{5D489046-1A80-41AD-90BB-6E5690A10A1F}">
      <dgm:prSet custT="1"/>
      <dgm:spPr/>
      <dgm:t>
        <a:bodyPr/>
        <a:lstStyle/>
        <a:p>
          <a:r>
            <a:rPr lang="en-AU" sz="1400" dirty="0"/>
            <a:t>Computational Element</a:t>
          </a:r>
        </a:p>
      </dgm:t>
    </dgm:pt>
    <dgm:pt modelId="{A181FD8A-E5A1-46DE-876B-0418AFB55BA5}" type="parTrans" cxnId="{A12D8D35-ECF9-4FA3-AF8A-54FA5470F96D}">
      <dgm:prSet/>
      <dgm:spPr/>
      <dgm:t>
        <a:bodyPr/>
        <a:lstStyle/>
        <a:p>
          <a:endParaRPr lang="en-AU" sz="2000"/>
        </a:p>
      </dgm:t>
    </dgm:pt>
    <dgm:pt modelId="{A86F76B9-A26B-4146-B3DD-D0B6707C25D8}" type="sibTrans" cxnId="{A12D8D35-ECF9-4FA3-AF8A-54FA5470F96D}">
      <dgm:prSet/>
      <dgm:spPr/>
      <dgm:t>
        <a:bodyPr/>
        <a:lstStyle/>
        <a:p>
          <a:endParaRPr lang="en-AU" sz="2000"/>
        </a:p>
      </dgm:t>
    </dgm:pt>
    <dgm:pt modelId="{3EF826D0-9353-469F-AD51-98F086DA8112}">
      <dgm:prSet custT="1"/>
      <dgm:spPr/>
      <dgm:t>
        <a:bodyPr/>
        <a:lstStyle/>
        <a:p>
          <a:r>
            <a:rPr lang="en-AU" sz="1400" dirty="0"/>
            <a:t>Communi-cation Mechanism</a:t>
          </a:r>
        </a:p>
      </dgm:t>
    </dgm:pt>
    <dgm:pt modelId="{2E218BD3-DBE9-4EAB-A956-825FE1A8A96B}" type="parTrans" cxnId="{F463898A-331D-4263-8069-F2E2C0E09F8D}">
      <dgm:prSet/>
      <dgm:spPr/>
      <dgm:t>
        <a:bodyPr/>
        <a:lstStyle/>
        <a:p>
          <a:endParaRPr lang="en-AU" sz="2000"/>
        </a:p>
      </dgm:t>
    </dgm:pt>
    <dgm:pt modelId="{AB300EE3-756D-4CD1-964D-2CF10CDCBF25}" type="sibTrans" cxnId="{F463898A-331D-4263-8069-F2E2C0E09F8D}">
      <dgm:prSet/>
      <dgm:spPr/>
      <dgm:t>
        <a:bodyPr/>
        <a:lstStyle/>
        <a:p>
          <a:endParaRPr lang="en-AU" sz="2000"/>
        </a:p>
      </dgm:t>
    </dgm:pt>
    <dgm:pt modelId="{AC44856B-A26F-4176-BFDB-F8330F97E213}">
      <dgm:prSet custT="1"/>
      <dgm:spPr/>
      <dgm:t>
        <a:bodyPr/>
        <a:lstStyle/>
        <a:p>
          <a:r>
            <a:rPr lang="en-AU" sz="1400" dirty="0"/>
            <a:t>Asset Management and Control Mechanism</a:t>
          </a:r>
        </a:p>
      </dgm:t>
    </dgm:pt>
    <dgm:pt modelId="{893833E5-849A-4BF0-8FF8-1325508D9A05}" type="parTrans" cxnId="{BC9980DB-7D60-4284-B3EC-09CB727E50DF}">
      <dgm:prSet/>
      <dgm:spPr/>
      <dgm:t>
        <a:bodyPr/>
        <a:lstStyle/>
        <a:p>
          <a:endParaRPr lang="en-AU" sz="2000"/>
        </a:p>
      </dgm:t>
    </dgm:pt>
    <dgm:pt modelId="{B947A088-A410-484B-BCFC-2312B054725D}" type="sibTrans" cxnId="{BC9980DB-7D60-4284-B3EC-09CB727E50DF}">
      <dgm:prSet/>
      <dgm:spPr/>
      <dgm:t>
        <a:bodyPr/>
        <a:lstStyle/>
        <a:p>
          <a:endParaRPr lang="en-AU" sz="2000"/>
        </a:p>
      </dgm:t>
    </dgm:pt>
    <dgm:pt modelId="{1545DDEA-7264-4538-BDE6-EFB3B49C24E2}">
      <dgm:prSet custT="1"/>
      <dgm:spPr/>
      <dgm:t>
        <a:bodyPr/>
        <a:lstStyle/>
        <a:p>
          <a:endParaRPr lang="en-AU" sz="1600" dirty="0"/>
        </a:p>
      </dgm:t>
    </dgm:pt>
    <dgm:pt modelId="{ADDB773E-C4A1-4F3F-A236-B6883980E182}" type="parTrans" cxnId="{DE7D4FC2-E9C3-443D-93EB-7E0661D46004}">
      <dgm:prSet/>
      <dgm:spPr/>
      <dgm:t>
        <a:bodyPr/>
        <a:lstStyle/>
        <a:p>
          <a:endParaRPr lang="en-AU" sz="2000"/>
        </a:p>
      </dgm:t>
    </dgm:pt>
    <dgm:pt modelId="{C9A38AD8-581D-4B7D-AD43-DE53806E6969}" type="sibTrans" cxnId="{DE7D4FC2-E9C3-443D-93EB-7E0661D46004}">
      <dgm:prSet/>
      <dgm:spPr/>
      <dgm:t>
        <a:bodyPr/>
        <a:lstStyle/>
        <a:p>
          <a:endParaRPr lang="en-AU" sz="2000"/>
        </a:p>
      </dgm:t>
    </dgm:pt>
    <dgm:pt modelId="{410C8EF4-E153-4465-9FF9-2FB17C8AB454}">
      <dgm:prSet custT="1"/>
      <dgm:spPr/>
      <dgm:t>
        <a:bodyPr/>
        <a:lstStyle/>
        <a:p>
          <a:endParaRPr lang="en-AU" sz="1600" dirty="0"/>
        </a:p>
      </dgm:t>
    </dgm:pt>
    <dgm:pt modelId="{91F5DB34-404B-4724-82DD-AA1F90110B42}" type="sibTrans" cxnId="{DE1DE128-2A62-47AA-947B-416788F28983}">
      <dgm:prSet/>
      <dgm:spPr/>
      <dgm:t>
        <a:bodyPr/>
        <a:lstStyle/>
        <a:p>
          <a:endParaRPr lang="en-AU" sz="2000"/>
        </a:p>
      </dgm:t>
    </dgm:pt>
    <dgm:pt modelId="{4C90D029-79A3-4D03-AB39-83D446FDF6F3}" type="parTrans" cxnId="{DE1DE128-2A62-47AA-947B-416788F28983}">
      <dgm:prSet/>
      <dgm:spPr/>
      <dgm:t>
        <a:bodyPr/>
        <a:lstStyle/>
        <a:p>
          <a:endParaRPr lang="en-AU" sz="2000"/>
        </a:p>
      </dgm:t>
    </dgm:pt>
    <dgm:pt modelId="{6260D791-6584-43FD-B43A-DD2A361C63C8}" type="pres">
      <dgm:prSet presAssocID="{6841FDA7-46F1-4BC4-8847-41C04F87854A}" presName="Name0" presStyleCnt="0">
        <dgm:presLayoutVars>
          <dgm:chMax val="1"/>
          <dgm:chPref val="1"/>
          <dgm:dir/>
          <dgm:animOne val="branch"/>
          <dgm:animLvl val="lvl"/>
        </dgm:presLayoutVars>
      </dgm:prSet>
      <dgm:spPr/>
    </dgm:pt>
    <dgm:pt modelId="{CBE524B0-31F9-4CC1-BB1F-95BC5987B47A}" type="pres">
      <dgm:prSet presAssocID="{03872B7A-FB41-4BFE-AA4F-CC8D31780922}" presName="Parent" presStyleLbl="node0" presStyleIdx="0" presStyleCnt="1">
        <dgm:presLayoutVars>
          <dgm:chMax val="6"/>
          <dgm:chPref val="6"/>
        </dgm:presLayoutVars>
      </dgm:prSet>
      <dgm:spPr/>
    </dgm:pt>
    <dgm:pt modelId="{D3417241-D945-4F60-9E4F-228FA9011B96}" type="pres">
      <dgm:prSet presAssocID="{410C8EF4-E153-4465-9FF9-2FB17C8AB454}" presName="Accent1" presStyleCnt="0"/>
      <dgm:spPr/>
    </dgm:pt>
    <dgm:pt modelId="{40887ED9-5D21-4CA5-A0EB-DF9E1045B406}" type="pres">
      <dgm:prSet presAssocID="{410C8EF4-E153-4465-9FF9-2FB17C8AB454}" presName="Accent" presStyleLbl="bgShp" presStyleIdx="0" presStyleCnt="6"/>
      <dgm:spPr/>
    </dgm:pt>
    <dgm:pt modelId="{E10D5476-9CD9-44F5-9855-012BC1B4BE56}" type="pres">
      <dgm:prSet presAssocID="{410C8EF4-E153-4465-9FF9-2FB17C8AB454}" presName="Child1" presStyleLbl="node1" presStyleIdx="0" presStyleCnt="6" custScaleY="57532" custLinFactNeighborX="90990" custLinFactNeighborY="61381">
        <dgm:presLayoutVars>
          <dgm:chMax val="0"/>
          <dgm:chPref val="0"/>
          <dgm:bulletEnabled val="1"/>
        </dgm:presLayoutVars>
      </dgm:prSet>
      <dgm:spPr/>
    </dgm:pt>
    <dgm:pt modelId="{7E6D15DF-BF86-46AD-84C7-1D94E1FCA5B5}" type="pres">
      <dgm:prSet presAssocID="{3EF826D0-9353-469F-AD51-98F086DA8112}" presName="Accent2" presStyleCnt="0"/>
      <dgm:spPr/>
    </dgm:pt>
    <dgm:pt modelId="{E989C0F4-F4D7-4DEE-9B8C-1D36B9699652}" type="pres">
      <dgm:prSet presAssocID="{3EF826D0-9353-469F-AD51-98F086DA8112}" presName="Accent" presStyleLbl="bgShp" presStyleIdx="1" presStyleCnt="6" custLinFactX="-100000" custLinFactY="127393" custLinFactNeighborX="-166355" custLinFactNeighborY="200000"/>
      <dgm:spPr/>
    </dgm:pt>
    <dgm:pt modelId="{4B8EDFF3-4D21-43A9-8722-40FFE245A717}" type="pres">
      <dgm:prSet presAssocID="{3EF826D0-9353-469F-AD51-98F086DA8112}" presName="Child2" presStyleLbl="node1" presStyleIdx="1" presStyleCnt="6" custScaleX="106446" custScaleY="106906">
        <dgm:presLayoutVars>
          <dgm:chMax val="0"/>
          <dgm:chPref val="0"/>
          <dgm:bulletEnabled val="1"/>
        </dgm:presLayoutVars>
      </dgm:prSet>
      <dgm:spPr/>
    </dgm:pt>
    <dgm:pt modelId="{393CCD86-FFC2-4E72-BEA7-FFC931CC8FB5}" type="pres">
      <dgm:prSet presAssocID="{AC44856B-A26F-4176-BFDB-F8330F97E213}" presName="Accent3" presStyleCnt="0"/>
      <dgm:spPr/>
    </dgm:pt>
    <dgm:pt modelId="{D051A1AE-2D42-470E-BE1C-4BA45001443C}" type="pres">
      <dgm:prSet presAssocID="{AC44856B-A26F-4176-BFDB-F8330F97E213}" presName="Accent" presStyleLbl="bgShp" presStyleIdx="2" presStyleCnt="6" custFlipVert="1" custScaleY="80003" custLinFactY="-26945" custLinFactNeighborX="-10912" custLinFactNeighborY="-100000"/>
      <dgm:spPr/>
    </dgm:pt>
    <dgm:pt modelId="{0E0A7782-D909-47A9-A7E6-C60FD91D823B}" type="pres">
      <dgm:prSet presAssocID="{AC44856B-A26F-4176-BFDB-F8330F97E213}" presName="Child3" presStyleLbl="node1" presStyleIdx="2" presStyleCnt="6" custScaleX="106446" custScaleY="105819">
        <dgm:presLayoutVars>
          <dgm:chMax val="0"/>
          <dgm:chPref val="0"/>
          <dgm:bulletEnabled val="1"/>
        </dgm:presLayoutVars>
      </dgm:prSet>
      <dgm:spPr/>
    </dgm:pt>
    <dgm:pt modelId="{55E1068F-CAD8-4FE4-AB5A-F3AF783A1CA4}" type="pres">
      <dgm:prSet presAssocID="{1545DDEA-7264-4538-BDE6-EFB3B49C24E2}" presName="Accent4" presStyleCnt="0"/>
      <dgm:spPr/>
    </dgm:pt>
    <dgm:pt modelId="{18F9843D-B1FA-4143-A018-2433B1C712D2}" type="pres">
      <dgm:prSet presAssocID="{1545DDEA-7264-4538-BDE6-EFB3B49C24E2}" presName="Accent" presStyleLbl="bgShp" presStyleIdx="3" presStyleCnt="6" custLinFactNeighborX="99992" custLinFactNeighborY="-39462"/>
      <dgm:spPr/>
    </dgm:pt>
    <dgm:pt modelId="{53392981-2864-40BF-949B-AA90BF680CA7}" type="pres">
      <dgm:prSet presAssocID="{1545DDEA-7264-4538-BDE6-EFB3B49C24E2}" presName="Child4" presStyleLbl="node1" presStyleIdx="3" presStyleCnt="6" custScaleY="49044" custLinFactNeighborX="-92134" custLinFactNeighborY="-63502">
        <dgm:presLayoutVars>
          <dgm:chMax val="0"/>
          <dgm:chPref val="0"/>
          <dgm:bulletEnabled val="1"/>
        </dgm:presLayoutVars>
      </dgm:prSet>
      <dgm:spPr/>
    </dgm:pt>
    <dgm:pt modelId="{C4F544E6-7545-44B0-A90A-413D7B7D6A3F}" type="pres">
      <dgm:prSet presAssocID="{B5BB1B15-DA1F-4F4B-8DE7-02BB345613D6}" presName="Accent5" presStyleCnt="0"/>
      <dgm:spPr/>
    </dgm:pt>
    <dgm:pt modelId="{364CB5CC-9739-4EE9-8E38-61FB5627194C}" type="pres">
      <dgm:prSet presAssocID="{B5BB1B15-DA1F-4F4B-8DE7-02BB345613D6}" presName="Accent" presStyleLbl="bgShp" presStyleIdx="4" presStyleCnt="6" custLinFactX="-17448" custLinFactY="-127515" custLinFactNeighborX="-100000" custLinFactNeighborY="-200000"/>
      <dgm:spPr/>
    </dgm:pt>
    <dgm:pt modelId="{E653E335-4555-431E-81CD-7F8449BA6DA0}" type="pres">
      <dgm:prSet presAssocID="{B5BB1B15-DA1F-4F4B-8DE7-02BB345613D6}" presName="Child5" presStyleLbl="node1" presStyleIdx="4" presStyleCnt="6" custScaleX="106446" custScaleY="104879">
        <dgm:presLayoutVars>
          <dgm:chMax val="0"/>
          <dgm:chPref val="0"/>
          <dgm:bulletEnabled val="1"/>
        </dgm:presLayoutVars>
      </dgm:prSet>
      <dgm:spPr/>
    </dgm:pt>
    <dgm:pt modelId="{49D04E88-5993-49F8-8456-DB8E1A752670}" type="pres">
      <dgm:prSet presAssocID="{5D489046-1A80-41AD-90BB-6E5690A10A1F}" presName="Accent6" presStyleCnt="0"/>
      <dgm:spPr/>
    </dgm:pt>
    <dgm:pt modelId="{93918C64-509C-442E-BE85-DC3681A2DA36}" type="pres">
      <dgm:prSet presAssocID="{5D489046-1A80-41AD-90BB-6E5690A10A1F}" presName="Accent" presStyleLbl="bgShp" presStyleIdx="5" presStyleCnt="6" custLinFactNeighborX="2087" custLinFactNeighborY="79342"/>
      <dgm:spPr/>
    </dgm:pt>
    <dgm:pt modelId="{7BF6350D-7FFE-4C95-880D-47203B130A48}" type="pres">
      <dgm:prSet presAssocID="{5D489046-1A80-41AD-90BB-6E5690A10A1F}" presName="Child6" presStyleLbl="node1" presStyleIdx="5" presStyleCnt="6" custScaleX="106446" custScaleY="107181">
        <dgm:presLayoutVars>
          <dgm:chMax val="0"/>
          <dgm:chPref val="0"/>
          <dgm:bulletEnabled val="1"/>
        </dgm:presLayoutVars>
      </dgm:prSet>
      <dgm:spPr/>
    </dgm:pt>
  </dgm:ptLst>
  <dgm:cxnLst>
    <dgm:cxn modelId="{5DA09606-3BD3-475B-95AF-93A3BA2725D2}" type="presOf" srcId="{B5BB1B15-DA1F-4F4B-8DE7-02BB345613D6}" destId="{E653E335-4555-431E-81CD-7F8449BA6DA0}" srcOrd="0" destOrd="0" presId="urn:microsoft.com/office/officeart/2011/layout/HexagonRadial"/>
    <dgm:cxn modelId="{DE1DE128-2A62-47AA-947B-416788F28983}" srcId="{03872B7A-FB41-4BFE-AA4F-CC8D31780922}" destId="{410C8EF4-E153-4465-9FF9-2FB17C8AB454}" srcOrd="0" destOrd="0" parTransId="{4C90D029-79A3-4D03-AB39-83D446FDF6F3}" sibTransId="{91F5DB34-404B-4724-82DD-AA1F90110B42}"/>
    <dgm:cxn modelId="{A12D8D35-ECF9-4FA3-AF8A-54FA5470F96D}" srcId="{03872B7A-FB41-4BFE-AA4F-CC8D31780922}" destId="{5D489046-1A80-41AD-90BB-6E5690A10A1F}" srcOrd="5" destOrd="0" parTransId="{A181FD8A-E5A1-46DE-876B-0418AFB55BA5}" sibTransId="{A86F76B9-A26B-4146-B3DD-D0B6707C25D8}"/>
    <dgm:cxn modelId="{46468B68-2279-402A-A8AB-0BDBDC818277}" type="presOf" srcId="{6841FDA7-46F1-4BC4-8847-41C04F87854A}" destId="{6260D791-6584-43FD-B43A-DD2A361C63C8}" srcOrd="0" destOrd="0" presId="urn:microsoft.com/office/officeart/2011/layout/HexagonRadial"/>
    <dgm:cxn modelId="{8409FF48-925C-4127-A20F-252C88D8EA8A}" type="presOf" srcId="{AC44856B-A26F-4176-BFDB-F8330F97E213}" destId="{0E0A7782-D909-47A9-A7E6-C60FD91D823B}" srcOrd="0" destOrd="0" presId="urn:microsoft.com/office/officeart/2011/layout/HexagonRadial"/>
    <dgm:cxn modelId="{61E0A34B-AE1D-4F0A-BF7A-C4762D641C49}" type="presOf" srcId="{03872B7A-FB41-4BFE-AA4F-CC8D31780922}" destId="{CBE524B0-31F9-4CC1-BB1F-95BC5987B47A}" srcOrd="0" destOrd="0" presId="urn:microsoft.com/office/officeart/2011/layout/HexagonRadial"/>
    <dgm:cxn modelId="{7214A67D-8585-4B0A-AF79-2504F3AF7501}" type="presOf" srcId="{1545DDEA-7264-4538-BDE6-EFB3B49C24E2}" destId="{53392981-2864-40BF-949B-AA90BF680CA7}" srcOrd="0" destOrd="0" presId="urn:microsoft.com/office/officeart/2011/layout/HexagonRadial"/>
    <dgm:cxn modelId="{F463898A-331D-4263-8069-F2E2C0E09F8D}" srcId="{03872B7A-FB41-4BFE-AA4F-CC8D31780922}" destId="{3EF826D0-9353-469F-AD51-98F086DA8112}" srcOrd="1" destOrd="0" parTransId="{2E218BD3-DBE9-4EAB-A956-825FE1A8A96B}" sibTransId="{AB300EE3-756D-4CD1-964D-2CF10CDCBF25}"/>
    <dgm:cxn modelId="{600322AB-47D2-4853-ACEA-8FB8D5FEE9AF}" type="presOf" srcId="{3EF826D0-9353-469F-AD51-98F086DA8112}" destId="{4B8EDFF3-4D21-43A9-8722-40FFE245A717}" srcOrd="0" destOrd="0" presId="urn:microsoft.com/office/officeart/2011/layout/HexagonRadial"/>
    <dgm:cxn modelId="{DE7D4FC2-E9C3-443D-93EB-7E0661D46004}" srcId="{03872B7A-FB41-4BFE-AA4F-CC8D31780922}" destId="{1545DDEA-7264-4538-BDE6-EFB3B49C24E2}" srcOrd="3" destOrd="0" parTransId="{ADDB773E-C4A1-4F3F-A236-B6883980E182}" sibTransId="{C9A38AD8-581D-4B7D-AD43-DE53806E6969}"/>
    <dgm:cxn modelId="{A95756C2-528D-4A34-8F23-71105FA1C55D}" type="presOf" srcId="{410C8EF4-E153-4465-9FF9-2FB17C8AB454}" destId="{E10D5476-9CD9-44F5-9855-012BC1B4BE56}" srcOrd="0" destOrd="0" presId="urn:microsoft.com/office/officeart/2011/layout/HexagonRadial"/>
    <dgm:cxn modelId="{6F1F33C9-B8DE-411F-94DA-1E72332EACE3}" srcId="{6841FDA7-46F1-4BC4-8847-41C04F87854A}" destId="{03872B7A-FB41-4BFE-AA4F-CC8D31780922}" srcOrd="0" destOrd="0" parTransId="{830E09B4-C3FF-435F-8603-E4DC11F3A278}" sibTransId="{064052D1-A65A-4A1A-933A-683051D2FFF9}"/>
    <dgm:cxn modelId="{BC9980DB-7D60-4284-B3EC-09CB727E50DF}" srcId="{03872B7A-FB41-4BFE-AA4F-CC8D31780922}" destId="{AC44856B-A26F-4176-BFDB-F8330F97E213}" srcOrd="2" destOrd="0" parTransId="{893833E5-849A-4BF0-8FF8-1325508D9A05}" sibTransId="{B947A088-A410-484B-BCFC-2312B054725D}"/>
    <dgm:cxn modelId="{94ED52DE-DF5E-4BE2-B371-83D28F125D38}" srcId="{03872B7A-FB41-4BFE-AA4F-CC8D31780922}" destId="{B5BB1B15-DA1F-4F4B-8DE7-02BB345613D6}" srcOrd="4" destOrd="0" parTransId="{941B285F-3DDD-464B-A4E5-96DD0C0CCB35}" sibTransId="{58AF55A7-8D27-427B-8D51-915E310AAC16}"/>
    <dgm:cxn modelId="{7E1E71EC-D41A-414E-B520-3C8779665080}" type="presOf" srcId="{5D489046-1A80-41AD-90BB-6E5690A10A1F}" destId="{7BF6350D-7FFE-4C95-880D-47203B130A48}" srcOrd="0" destOrd="0" presId="urn:microsoft.com/office/officeart/2011/layout/HexagonRadial"/>
    <dgm:cxn modelId="{231140ED-66A8-48B3-A23C-B083944B652F}" type="presParOf" srcId="{6260D791-6584-43FD-B43A-DD2A361C63C8}" destId="{CBE524B0-31F9-4CC1-BB1F-95BC5987B47A}" srcOrd="0" destOrd="0" presId="urn:microsoft.com/office/officeart/2011/layout/HexagonRadial"/>
    <dgm:cxn modelId="{F5D48E9C-BD3D-4BB1-A2A1-48A2C363D6F8}" type="presParOf" srcId="{6260D791-6584-43FD-B43A-DD2A361C63C8}" destId="{D3417241-D945-4F60-9E4F-228FA9011B96}" srcOrd="1" destOrd="0" presId="urn:microsoft.com/office/officeart/2011/layout/HexagonRadial"/>
    <dgm:cxn modelId="{AB941605-8563-44A8-A451-9A4BF749E5A6}" type="presParOf" srcId="{D3417241-D945-4F60-9E4F-228FA9011B96}" destId="{40887ED9-5D21-4CA5-A0EB-DF9E1045B406}" srcOrd="0" destOrd="0" presId="urn:microsoft.com/office/officeart/2011/layout/HexagonRadial"/>
    <dgm:cxn modelId="{ABB4C489-13CC-4F96-9439-BC06EEE9FD72}" type="presParOf" srcId="{6260D791-6584-43FD-B43A-DD2A361C63C8}" destId="{E10D5476-9CD9-44F5-9855-012BC1B4BE56}" srcOrd="2" destOrd="0" presId="urn:microsoft.com/office/officeart/2011/layout/HexagonRadial"/>
    <dgm:cxn modelId="{E28300C9-8854-45FD-9DAC-CE8DC7B8C7F0}" type="presParOf" srcId="{6260D791-6584-43FD-B43A-DD2A361C63C8}" destId="{7E6D15DF-BF86-46AD-84C7-1D94E1FCA5B5}" srcOrd="3" destOrd="0" presId="urn:microsoft.com/office/officeart/2011/layout/HexagonRadial"/>
    <dgm:cxn modelId="{DA6ECE22-C4C1-4EAB-92F2-CC0F2DFC9C59}" type="presParOf" srcId="{7E6D15DF-BF86-46AD-84C7-1D94E1FCA5B5}" destId="{E989C0F4-F4D7-4DEE-9B8C-1D36B9699652}" srcOrd="0" destOrd="0" presId="urn:microsoft.com/office/officeart/2011/layout/HexagonRadial"/>
    <dgm:cxn modelId="{099D2CE5-42E3-44E3-B3D2-5D91E020D2EF}" type="presParOf" srcId="{6260D791-6584-43FD-B43A-DD2A361C63C8}" destId="{4B8EDFF3-4D21-43A9-8722-40FFE245A717}" srcOrd="4" destOrd="0" presId="urn:microsoft.com/office/officeart/2011/layout/HexagonRadial"/>
    <dgm:cxn modelId="{EFD8325B-4FCD-4B4A-ABAF-3A15ED0FF4D3}" type="presParOf" srcId="{6260D791-6584-43FD-B43A-DD2A361C63C8}" destId="{393CCD86-FFC2-4E72-BEA7-FFC931CC8FB5}" srcOrd="5" destOrd="0" presId="urn:microsoft.com/office/officeart/2011/layout/HexagonRadial"/>
    <dgm:cxn modelId="{6C628B48-0178-4629-9751-BB7F1DB34478}" type="presParOf" srcId="{393CCD86-FFC2-4E72-BEA7-FFC931CC8FB5}" destId="{D051A1AE-2D42-470E-BE1C-4BA45001443C}" srcOrd="0" destOrd="0" presId="urn:microsoft.com/office/officeart/2011/layout/HexagonRadial"/>
    <dgm:cxn modelId="{120BBD38-AB1C-4773-A325-A61CC2D616A1}" type="presParOf" srcId="{6260D791-6584-43FD-B43A-DD2A361C63C8}" destId="{0E0A7782-D909-47A9-A7E6-C60FD91D823B}" srcOrd="6" destOrd="0" presId="urn:microsoft.com/office/officeart/2011/layout/HexagonRadial"/>
    <dgm:cxn modelId="{6942B25C-DDE9-4DE9-A5FB-101A4C269EBC}" type="presParOf" srcId="{6260D791-6584-43FD-B43A-DD2A361C63C8}" destId="{55E1068F-CAD8-4FE4-AB5A-F3AF783A1CA4}" srcOrd="7" destOrd="0" presId="urn:microsoft.com/office/officeart/2011/layout/HexagonRadial"/>
    <dgm:cxn modelId="{063B2FAE-BDD2-4DD1-9493-FC8EE3F11600}" type="presParOf" srcId="{55E1068F-CAD8-4FE4-AB5A-F3AF783A1CA4}" destId="{18F9843D-B1FA-4143-A018-2433B1C712D2}" srcOrd="0" destOrd="0" presId="urn:microsoft.com/office/officeart/2011/layout/HexagonRadial"/>
    <dgm:cxn modelId="{47374F51-8332-4872-B97F-AE333AF30FEF}" type="presParOf" srcId="{6260D791-6584-43FD-B43A-DD2A361C63C8}" destId="{53392981-2864-40BF-949B-AA90BF680CA7}" srcOrd="8" destOrd="0" presId="urn:microsoft.com/office/officeart/2011/layout/HexagonRadial"/>
    <dgm:cxn modelId="{307BC7F5-D777-4CFE-A448-694C0D5C9F4A}" type="presParOf" srcId="{6260D791-6584-43FD-B43A-DD2A361C63C8}" destId="{C4F544E6-7545-44B0-A90A-413D7B7D6A3F}" srcOrd="9" destOrd="0" presId="urn:microsoft.com/office/officeart/2011/layout/HexagonRadial"/>
    <dgm:cxn modelId="{4A64A009-496B-4314-B614-F6BDED7A1F2E}" type="presParOf" srcId="{C4F544E6-7545-44B0-A90A-413D7B7D6A3F}" destId="{364CB5CC-9739-4EE9-8E38-61FB5627194C}" srcOrd="0" destOrd="0" presId="urn:microsoft.com/office/officeart/2011/layout/HexagonRadial"/>
    <dgm:cxn modelId="{38FFF53A-5CC0-4E45-A858-270B2B7ADD66}" type="presParOf" srcId="{6260D791-6584-43FD-B43A-DD2A361C63C8}" destId="{E653E335-4555-431E-81CD-7F8449BA6DA0}" srcOrd="10" destOrd="0" presId="urn:microsoft.com/office/officeart/2011/layout/HexagonRadial"/>
    <dgm:cxn modelId="{5727CEF9-AB2F-4FC3-963C-8C60EA4B4FF7}" type="presParOf" srcId="{6260D791-6584-43FD-B43A-DD2A361C63C8}" destId="{49D04E88-5993-49F8-8456-DB8E1A752670}" srcOrd="11" destOrd="0" presId="urn:microsoft.com/office/officeart/2011/layout/HexagonRadial"/>
    <dgm:cxn modelId="{3FFB739B-D272-471D-98E5-38DE39E4C205}" type="presParOf" srcId="{49D04E88-5993-49F8-8456-DB8E1A752670}" destId="{93918C64-509C-442E-BE85-DC3681A2DA36}" srcOrd="0" destOrd="0" presId="urn:microsoft.com/office/officeart/2011/layout/HexagonRadial"/>
    <dgm:cxn modelId="{931E6392-7A46-44B9-8C06-B464D46E093B}" type="presParOf" srcId="{6260D791-6584-43FD-B43A-DD2A361C63C8}" destId="{7BF6350D-7FFE-4C95-880D-47203B130A48}"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0E10D7-B845-4B3F-8069-29FAF1F64EFD}" type="doc">
      <dgm:prSet loTypeId="urn:microsoft.com/office/officeart/2005/8/layout/default" loCatId="list" qsTypeId="urn:microsoft.com/office/officeart/2005/8/quickstyle/simple1" qsCatId="simple" csTypeId="urn:microsoft.com/office/officeart/2005/8/colors/accent2_3" csCatId="accent2" phldr="1"/>
      <dgm:spPr/>
      <dgm:t>
        <a:bodyPr/>
        <a:lstStyle/>
        <a:p>
          <a:endParaRPr lang="en-DE"/>
        </a:p>
      </dgm:t>
    </dgm:pt>
    <dgm:pt modelId="{B8E9391D-7CB0-48DB-9851-5961EAF6CA69}">
      <dgm:prSet phldrT="[Text]" custT="1"/>
      <dgm:spPr/>
      <dgm:t>
        <a:bodyPr/>
        <a:lstStyle/>
        <a:p>
          <a:r>
            <a:rPr lang="en-AU" sz="1600" b="1" noProof="0" dirty="0"/>
            <a:t>Supply chain</a:t>
          </a:r>
          <a:endParaRPr lang="en-DE" sz="1600" dirty="0"/>
        </a:p>
      </dgm:t>
    </dgm:pt>
    <dgm:pt modelId="{18EEF29D-FC45-4C0C-9795-BA0131C34EC6}" type="parTrans" cxnId="{CE7042B1-1F57-4322-B1CD-480165F55527}">
      <dgm:prSet/>
      <dgm:spPr/>
      <dgm:t>
        <a:bodyPr/>
        <a:lstStyle/>
        <a:p>
          <a:endParaRPr lang="en-DE" sz="2400"/>
        </a:p>
      </dgm:t>
    </dgm:pt>
    <dgm:pt modelId="{0A13E991-C3DD-40C2-A69D-5271DC63A4CE}" type="sibTrans" cxnId="{CE7042B1-1F57-4322-B1CD-480165F55527}">
      <dgm:prSet/>
      <dgm:spPr/>
      <dgm:t>
        <a:bodyPr/>
        <a:lstStyle/>
        <a:p>
          <a:endParaRPr lang="en-DE" sz="2400"/>
        </a:p>
      </dgm:t>
    </dgm:pt>
    <dgm:pt modelId="{885C3D14-0434-4BC6-AA9A-7869CA0CF730}">
      <dgm:prSet custT="1"/>
      <dgm:spPr/>
      <dgm:t>
        <a:bodyPr/>
        <a:lstStyle/>
        <a:p>
          <a:r>
            <a:rPr lang="en-AU" sz="1600" b="1" noProof="0" dirty="0"/>
            <a:t>IoT</a:t>
          </a:r>
          <a:endParaRPr lang="en-AU" sz="1600" noProof="0" dirty="0"/>
        </a:p>
      </dgm:t>
    </dgm:pt>
    <dgm:pt modelId="{E82BA929-C2B1-49FA-A51D-231637BA4BBF}" type="parTrans" cxnId="{2167A469-2B59-4B1B-9654-E2CC6BE38E72}">
      <dgm:prSet/>
      <dgm:spPr/>
      <dgm:t>
        <a:bodyPr/>
        <a:lstStyle/>
        <a:p>
          <a:endParaRPr lang="en-DE" sz="2400"/>
        </a:p>
      </dgm:t>
    </dgm:pt>
    <dgm:pt modelId="{14CFF5B1-DEE6-4373-B2AB-6055124B398B}" type="sibTrans" cxnId="{2167A469-2B59-4B1B-9654-E2CC6BE38E72}">
      <dgm:prSet/>
      <dgm:spPr/>
      <dgm:t>
        <a:bodyPr/>
        <a:lstStyle/>
        <a:p>
          <a:endParaRPr lang="en-DE" sz="2400"/>
        </a:p>
      </dgm:t>
    </dgm:pt>
    <dgm:pt modelId="{6DFFA844-B4A4-47FE-B72F-2BFD735E2FD5}">
      <dgm:prSet custT="1"/>
      <dgm:spPr/>
      <dgm:t>
        <a:bodyPr/>
        <a:lstStyle/>
        <a:p>
          <a:r>
            <a:rPr lang="en-AU" sz="1600" b="1" noProof="0" dirty="0"/>
            <a:t>Utility resources and services</a:t>
          </a:r>
          <a:endParaRPr lang="en-AU" sz="1600" noProof="0" dirty="0"/>
        </a:p>
      </dgm:t>
    </dgm:pt>
    <dgm:pt modelId="{8AAD5BEB-AD8F-4F8A-92FD-400C9752B1B4}" type="parTrans" cxnId="{E42BD555-AE5F-427D-A2F0-3CC2005ED4B0}">
      <dgm:prSet/>
      <dgm:spPr/>
      <dgm:t>
        <a:bodyPr/>
        <a:lstStyle/>
        <a:p>
          <a:endParaRPr lang="en-DE" sz="2400"/>
        </a:p>
      </dgm:t>
    </dgm:pt>
    <dgm:pt modelId="{C684CDA0-1C3A-4252-A3FE-96727B4EB5E0}" type="sibTrans" cxnId="{E42BD555-AE5F-427D-A2F0-3CC2005ED4B0}">
      <dgm:prSet/>
      <dgm:spPr/>
      <dgm:t>
        <a:bodyPr/>
        <a:lstStyle/>
        <a:p>
          <a:endParaRPr lang="en-DE" sz="2400"/>
        </a:p>
      </dgm:t>
    </dgm:pt>
    <dgm:pt modelId="{13B7F498-FF45-4E98-B54D-6574D07EC207}">
      <dgm:prSet custT="1"/>
      <dgm:spPr/>
      <dgm:t>
        <a:bodyPr/>
        <a:lstStyle/>
        <a:p>
          <a:r>
            <a:rPr lang="en-AU" sz="1600" b="1" noProof="0" dirty="0"/>
            <a:t>Digital rights and IP management</a:t>
          </a:r>
          <a:endParaRPr lang="en-AU" sz="1600" noProof="0" dirty="0"/>
        </a:p>
      </dgm:t>
    </dgm:pt>
    <dgm:pt modelId="{1361B04D-AA85-4C6C-BF76-FCE028DEAD44}" type="parTrans" cxnId="{0AC011AC-19DA-44F4-A9D0-D3BFF3312A8D}">
      <dgm:prSet/>
      <dgm:spPr/>
      <dgm:t>
        <a:bodyPr/>
        <a:lstStyle/>
        <a:p>
          <a:endParaRPr lang="en-DE" sz="2400"/>
        </a:p>
      </dgm:t>
    </dgm:pt>
    <dgm:pt modelId="{C5D17284-8F5A-4EAC-8F91-336DC1F1D898}" type="sibTrans" cxnId="{0AC011AC-19DA-44F4-A9D0-D3BFF3312A8D}">
      <dgm:prSet/>
      <dgm:spPr/>
      <dgm:t>
        <a:bodyPr/>
        <a:lstStyle/>
        <a:p>
          <a:endParaRPr lang="en-DE" sz="2400"/>
        </a:p>
      </dgm:t>
    </dgm:pt>
    <dgm:pt modelId="{3D9E607E-ABB8-4F0C-8BE8-9BF048222F64}">
      <dgm:prSet phldrT="[Text]" custT="1"/>
      <dgm:spPr/>
      <dgm:t>
        <a:bodyPr/>
        <a:lstStyle/>
        <a:p>
          <a:r>
            <a:rPr lang="en-AU" sz="1100" noProof="0" dirty="0"/>
            <a:t>Store key events to ensure goods provenance and logistic visibility</a:t>
          </a:r>
          <a:endParaRPr lang="en-DE" sz="1100" dirty="0"/>
        </a:p>
      </dgm:t>
    </dgm:pt>
    <dgm:pt modelId="{F6D6573C-74AB-4E3F-BDA9-CCF25FBEB7BB}" type="parTrans" cxnId="{7278CFD1-1618-4999-BE47-9CCA43663CB8}">
      <dgm:prSet/>
      <dgm:spPr/>
      <dgm:t>
        <a:bodyPr/>
        <a:lstStyle/>
        <a:p>
          <a:endParaRPr lang="en-DE" sz="2400"/>
        </a:p>
      </dgm:t>
    </dgm:pt>
    <dgm:pt modelId="{CB7C830F-8062-40CC-9B98-65D4605B5580}" type="sibTrans" cxnId="{7278CFD1-1618-4999-BE47-9CCA43663CB8}">
      <dgm:prSet/>
      <dgm:spPr/>
      <dgm:t>
        <a:bodyPr/>
        <a:lstStyle/>
        <a:p>
          <a:endParaRPr lang="en-DE" sz="2400"/>
        </a:p>
      </dgm:t>
    </dgm:pt>
    <dgm:pt modelId="{8DE5D10D-4950-43AE-A3DB-642127F38051}">
      <dgm:prSet custT="1"/>
      <dgm:spPr/>
      <dgm:t>
        <a:bodyPr/>
        <a:lstStyle/>
        <a:p>
          <a:r>
            <a:rPr lang="en-AU" sz="1100" noProof="0" dirty="0"/>
            <a:t>Device access control and software/configuration updates</a:t>
          </a:r>
        </a:p>
      </dgm:t>
    </dgm:pt>
    <dgm:pt modelId="{A8E09FB3-7841-4ED4-94B4-9C768B07A937}" type="parTrans" cxnId="{F33B5CA9-D5DB-40A0-9F69-C209791B2916}">
      <dgm:prSet/>
      <dgm:spPr/>
      <dgm:t>
        <a:bodyPr/>
        <a:lstStyle/>
        <a:p>
          <a:endParaRPr lang="en-DE" sz="2400"/>
        </a:p>
      </dgm:t>
    </dgm:pt>
    <dgm:pt modelId="{4703B92B-7DBF-4901-AFE8-9713B7577013}" type="sibTrans" cxnId="{F33B5CA9-D5DB-40A0-9F69-C209791B2916}">
      <dgm:prSet/>
      <dgm:spPr/>
      <dgm:t>
        <a:bodyPr/>
        <a:lstStyle/>
        <a:p>
          <a:endParaRPr lang="en-DE" sz="2400"/>
        </a:p>
      </dgm:t>
    </dgm:pt>
    <dgm:pt modelId="{EA7FFED4-F508-4AF2-9F27-805E721D379D}">
      <dgm:prSet custT="1"/>
      <dgm:spPr/>
      <dgm:t>
        <a:bodyPr/>
        <a:lstStyle/>
        <a:p>
          <a:r>
            <a:rPr lang="en-AU" sz="1100" noProof="0" dirty="0"/>
            <a:t>Monitoring and payment of usage</a:t>
          </a:r>
        </a:p>
      </dgm:t>
    </dgm:pt>
    <dgm:pt modelId="{718C6595-C6D8-4F62-87C2-C8CD182F6810}" type="parTrans" cxnId="{7867B075-1318-4518-9536-233CAFD84315}">
      <dgm:prSet/>
      <dgm:spPr/>
      <dgm:t>
        <a:bodyPr/>
        <a:lstStyle/>
        <a:p>
          <a:endParaRPr lang="en-DE" sz="2400"/>
        </a:p>
      </dgm:t>
    </dgm:pt>
    <dgm:pt modelId="{9191D0AD-A549-400A-9139-0C23DD94CBBD}" type="sibTrans" cxnId="{7867B075-1318-4518-9536-233CAFD84315}">
      <dgm:prSet/>
      <dgm:spPr/>
      <dgm:t>
        <a:bodyPr/>
        <a:lstStyle/>
        <a:p>
          <a:endParaRPr lang="en-DE" sz="2400"/>
        </a:p>
      </dgm:t>
    </dgm:pt>
    <dgm:pt modelId="{D9A458F7-EB90-44F3-996E-D301D4131BDF}">
      <dgm:prSet custT="1"/>
      <dgm:spPr/>
      <dgm:t>
        <a:bodyPr/>
        <a:lstStyle/>
        <a:p>
          <a:r>
            <a:rPr lang="en-AU" sz="1100" noProof="0" dirty="0"/>
            <a:t> A trusted media asset registry to store hashes, meta-data or other identifier on blockchain and manage access and right information</a:t>
          </a:r>
        </a:p>
      </dgm:t>
    </dgm:pt>
    <dgm:pt modelId="{7C9B86A1-B07A-4425-8F96-673A3DF16E85}" type="parTrans" cxnId="{0A9D48DF-8EE2-4348-8387-56E517C1BD65}">
      <dgm:prSet/>
      <dgm:spPr/>
      <dgm:t>
        <a:bodyPr/>
        <a:lstStyle/>
        <a:p>
          <a:endParaRPr lang="en-DE" sz="2400"/>
        </a:p>
      </dgm:t>
    </dgm:pt>
    <dgm:pt modelId="{6DE605BE-1DB0-4D73-8292-753385C0CBAD}" type="sibTrans" cxnId="{0A9D48DF-8EE2-4348-8387-56E517C1BD65}">
      <dgm:prSet/>
      <dgm:spPr/>
      <dgm:t>
        <a:bodyPr/>
        <a:lstStyle/>
        <a:p>
          <a:endParaRPr lang="en-DE" sz="2400"/>
        </a:p>
      </dgm:t>
    </dgm:pt>
    <dgm:pt modelId="{D9995809-C918-47A7-B0E1-0D56980578E6}">
      <dgm:prSet custT="1"/>
      <dgm:spPr/>
      <dgm:t>
        <a:bodyPr/>
        <a:lstStyle/>
        <a:p>
          <a:r>
            <a:rPr lang="en-AU" sz="1600" b="1" noProof="0" dirty="0"/>
            <a:t>Data management</a:t>
          </a:r>
          <a:endParaRPr lang="en-AU" sz="1600" noProof="0" dirty="0"/>
        </a:p>
      </dgm:t>
    </dgm:pt>
    <dgm:pt modelId="{C8DB7213-8DF4-4424-8D03-8712314E9547}" type="sibTrans" cxnId="{78D96683-3A05-423D-8C19-A5904455D5E2}">
      <dgm:prSet/>
      <dgm:spPr/>
      <dgm:t>
        <a:bodyPr/>
        <a:lstStyle/>
        <a:p>
          <a:endParaRPr lang="en-DE" sz="2400"/>
        </a:p>
      </dgm:t>
    </dgm:pt>
    <dgm:pt modelId="{F7AB9199-FCAC-4D0E-8870-465B1FD3C5D3}" type="parTrans" cxnId="{78D96683-3A05-423D-8C19-A5904455D5E2}">
      <dgm:prSet/>
      <dgm:spPr/>
      <dgm:t>
        <a:bodyPr/>
        <a:lstStyle/>
        <a:p>
          <a:endParaRPr lang="en-DE" sz="2400"/>
        </a:p>
      </dgm:t>
    </dgm:pt>
    <dgm:pt modelId="{D77A2952-C1DA-4779-B057-0827774EA912}">
      <dgm:prSet custT="1"/>
      <dgm:spPr/>
      <dgm:t>
        <a:bodyPr/>
        <a:lstStyle/>
        <a:p>
          <a:r>
            <a:rPr lang="en-AU" sz="1100" noProof="0" dirty="0"/>
            <a:t>A metadata layer for decentralized data sharing and analytics - to discover and integrate large datasets and data analytics services</a:t>
          </a:r>
        </a:p>
      </dgm:t>
    </dgm:pt>
    <dgm:pt modelId="{D06A0476-D6A9-447B-B97A-47F1FF9E17B8}" type="sibTrans" cxnId="{F3A226E1-F21F-4256-A4A8-C6E9EEE48D27}">
      <dgm:prSet/>
      <dgm:spPr/>
      <dgm:t>
        <a:bodyPr/>
        <a:lstStyle/>
        <a:p>
          <a:endParaRPr lang="en-DE" sz="2400"/>
        </a:p>
      </dgm:t>
    </dgm:pt>
    <dgm:pt modelId="{862FF0F9-FDF9-4957-B9BA-7857F651255F}" type="parTrans" cxnId="{F3A226E1-F21F-4256-A4A8-C6E9EEE48D27}">
      <dgm:prSet/>
      <dgm:spPr/>
      <dgm:t>
        <a:bodyPr/>
        <a:lstStyle/>
        <a:p>
          <a:endParaRPr lang="en-DE" sz="2400"/>
        </a:p>
      </dgm:t>
    </dgm:pt>
    <dgm:pt modelId="{367D37D1-BF8C-437F-A0ED-8AE7690D2A5D}">
      <dgm:prSet custT="1"/>
      <dgm:spPr/>
      <dgm:t>
        <a:bodyPr/>
        <a:lstStyle/>
        <a:p>
          <a:r>
            <a:rPr lang="en-AU" sz="1600" b="1" noProof="0" dirty="0"/>
            <a:t>Proof of existence</a:t>
          </a:r>
          <a:endParaRPr lang="en-AU" sz="1600" noProof="0" dirty="0"/>
        </a:p>
      </dgm:t>
    </dgm:pt>
    <dgm:pt modelId="{A0917608-EE3D-49A3-B3B1-655AB57A151C}" type="sibTrans" cxnId="{BA8E6CB4-1F90-40F8-8A0E-F83A425DBD0B}">
      <dgm:prSet/>
      <dgm:spPr/>
      <dgm:t>
        <a:bodyPr/>
        <a:lstStyle/>
        <a:p>
          <a:endParaRPr lang="en-DE" sz="2400"/>
        </a:p>
      </dgm:t>
    </dgm:pt>
    <dgm:pt modelId="{8E7DECFB-732C-4CD9-8840-42393BFFEF91}" type="parTrans" cxnId="{BA8E6CB4-1F90-40F8-8A0E-F83A425DBD0B}">
      <dgm:prSet/>
      <dgm:spPr/>
      <dgm:t>
        <a:bodyPr/>
        <a:lstStyle/>
        <a:p>
          <a:endParaRPr lang="en-DE" sz="2400"/>
        </a:p>
      </dgm:t>
    </dgm:pt>
    <dgm:pt modelId="{A90E4989-1170-4108-9185-11A04094DC03}">
      <dgm:prSet custT="1"/>
      <dgm:spPr/>
      <dgm:t>
        <a:bodyPr/>
        <a:lstStyle/>
        <a:p>
          <a:r>
            <a:rPr lang="en-AU" sz="1100" noProof="0" dirty="0"/>
            <a:t>Store a timestamped record of a hash of the document</a:t>
          </a:r>
        </a:p>
      </dgm:t>
    </dgm:pt>
    <dgm:pt modelId="{9C3C1043-5F4B-40BA-BD10-18656B46A4F0}" type="sibTrans" cxnId="{02C58B10-54B2-4686-BC23-FFD3403C9341}">
      <dgm:prSet/>
      <dgm:spPr/>
      <dgm:t>
        <a:bodyPr/>
        <a:lstStyle/>
        <a:p>
          <a:endParaRPr lang="en-DE" sz="2400"/>
        </a:p>
      </dgm:t>
    </dgm:pt>
    <dgm:pt modelId="{FEF98228-200B-407D-A634-CEC194D8B7EE}" type="parTrans" cxnId="{02C58B10-54B2-4686-BC23-FFD3403C9341}">
      <dgm:prSet/>
      <dgm:spPr/>
      <dgm:t>
        <a:bodyPr/>
        <a:lstStyle/>
        <a:p>
          <a:endParaRPr lang="en-DE" sz="2400"/>
        </a:p>
      </dgm:t>
    </dgm:pt>
    <dgm:pt modelId="{8636C689-5D6A-41EE-9301-21289C6A7693}">
      <dgm:prSet custT="1"/>
      <dgm:spPr/>
      <dgm:t>
        <a:bodyPr/>
        <a:lstStyle/>
        <a:p>
          <a:r>
            <a:rPr lang="en-AU" sz="1600" b="1" noProof="0" dirty="0"/>
            <a:t>Inter-divisional accounting</a:t>
          </a:r>
          <a:endParaRPr lang="en-AU" sz="1600" noProof="0" dirty="0"/>
        </a:p>
      </dgm:t>
    </dgm:pt>
    <dgm:pt modelId="{4CEB053E-129D-49C5-A4EA-A4F841F0C62F}" type="sibTrans" cxnId="{20EBD5FF-4D27-4D7E-9ABA-24B924FD516C}">
      <dgm:prSet/>
      <dgm:spPr/>
      <dgm:t>
        <a:bodyPr/>
        <a:lstStyle/>
        <a:p>
          <a:endParaRPr lang="en-DE" sz="2400"/>
        </a:p>
      </dgm:t>
    </dgm:pt>
    <dgm:pt modelId="{3A3D870B-2DF5-411D-97A3-DCA292755CE8}" type="parTrans" cxnId="{20EBD5FF-4D27-4D7E-9ABA-24B924FD516C}">
      <dgm:prSet/>
      <dgm:spPr/>
      <dgm:t>
        <a:bodyPr/>
        <a:lstStyle/>
        <a:p>
          <a:endParaRPr lang="en-DE" sz="2400"/>
        </a:p>
      </dgm:t>
    </dgm:pt>
    <dgm:pt modelId="{B198EECB-CDCF-43B7-B1C0-B947870A49E1}">
      <dgm:prSet custT="1"/>
      <dgm:spPr/>
      <dgm:t>
        <a:bodyPr/>
        <a:lstStyle/>
        <a:p>
          <a:r>
            <a:rPr lang="en-AU" sz="1100" noProof="0" dirty="0"/>
            <a:t>A shared distributed ledger of inter-divisional accounts</a:t>
          </a:r>
        </a:p>
      </dgm:t>
    </dgm:pt>
    <dgm:pt modelId="{C0ECDB1A-5E4C-4554-AE14-0D63FAA1D865}" type="sibTrans" cxnId="{2D8A96AB-ABCB-41A6-BAAA-CFD22634327B}">
      <dgm:prSet/>
      <dgm:spPr/>
      <dgm:t>
        <a:bodyPr/>
        <a:lstStyle/>
        <a:p>
          <a:endParaRPr lang="en-DE" sz="2400"/>
        </a:p>
      </dgm:t>
    </dgm:pt>
    <dgm:pt modelId="{4E7D1B75-A559-44E1-BEFC-11152CD77D87}" type="parTrans" cxnId="{2D8A96AB-ABCB-41A6-BAAA-CFD22634327B}">
      <dgm:prSet/>
      <dgm:spPr/>
      <dgm:t>
        <a:bodyPr/>
        <a:lstStyle/>
        <a:p>
          <a:endParaRPr lang="en-DE" sz="2400"/>
        </a:p>
      </dgm:t>
    </dgm:pt>
    <dgm:pt modelId="{95DC5C5D-EF77-46D5-A4C7-76527ED7B937}">
      <dgm:prSet custT="1"/>
      <dgm:spPr/>
      <dgm:t>
        <a:bodyPr/>
        <a:lstStyle/>
        <a:p>
          <a:r>
            <a:rPr lang="en-AU" sz="1600" b="1" noProof="0" dirty="0"/>
            <a:t>Corporate affairs</a:t>
          </a:r>
          <a:endParaRPr lang="en-AU" sz="1600" noProof="0" dirty="0"/>
        </a:p>
      </dgm:t>
    </dgm:pt>
    <dgm:pt modelId="{F2F7E61E-8B3B-472F-8A07-E4A5C870D338}" type="sibTrans" cxnId="{E61F486A-8367-464D-A634-6F6F6A85CFA2}">
      <dgm:prSet/>
      <dgm:spPr/>
      <dgm:t>
        <a:bodyPr/>
        <a:lstStyle/>
        <a:p>
          <a:endParaRPr lang="en-DE" sz="2400"/>
        </a:p>
      </dgm:t>
    </dgm:pt>
    <dgm:pt modelId="{BFEECB9A-8F14-4A9D-9F92-B4135E7E4B18}" type="parTrans" cxnId="{E61F486A-8367-464D-A634-6F6F6A85CFA2}">
      <dgm:prSet/>
      <dgm:spPr/>
      <dgm:t>
        <a:bodyPr/>
        <a:lstStyle/>
        <a:p>
          <a:endParaRPr lang="en-DE" sz="2400"/>
        </a:p>
      </dgm:t>
    </dgm:pt>
    <dgm:pt modelId="{C66655DE-9A8E-4D99-B320-034B101AF71C}">
      <dgm:prSet custT="1"/>
      <dgm:spPr/>
      <dgm:t>
        <a:bodyPr/>
        <a:lstStyle/>
        <a:p>
          <a:r>
            <a:rPr lang="en-AU" sz="1100" noProof="0" dirty="0"/>
            <a:t>Board and shareholder voting and registration</a:t>
          </a:r>
        </a:p>
      </dgm:t>
    </dgm:pt>
    <dgm:pt modelId="{9977C782-37D5-45E9-BD17-3EF865D1CD61}" type="sibTrans" cxnId="{F799E131-8D2F-4CCF-A129-0AEB1FE0C326}">
      <dgm:prSet/>
      <dgm:spPr/>
      <dgm:t>
        <a:bodyPr/>
        <a:lstStyle/>
        <a:p>
          <a:endParaRPr lang="en-DE" sz="2400"/>
        </a:p>
      </dgm:t>
    </dgm:pt>
    <dgm:pt modelId="{EF38E78E-9230-4EDC-98E3-14F8924F2B3B}" type="parTrans" cxnId="{F799E131-8D2F-4CCF-A129-0AEB1FE0C326}">
      <dgm:prSet/>
      <dgm:spPr/>
      <dgm:t>
        <a:bodyPr/>
        <a:lstStyle/>
        <a:p>
          <a:endParaRPr lang="en-DE" sz="2400"/>
        </a:p>
      </dgm:t>
    </dgm:pt>
    <dgm:pt modelId="{E33C9A33-10EC-4A04-B9A6-BFCE8A02FFA8}" type="pres">
      <dgm:prSet presAssocID="{3B0E10D7-B845-4B3F-8069-29FAF1F64EFD}" presName="diagram" presStyleCnt="0">
        <dgm:presLayoutVars>
          <dgm:dir/>
          <dgm:resizeHandles val="exact"/>
        </dgm:presLayoutVars>
      </dgm:prSet>
      <dgm:spPr/>
    </dgm:pt>
    <dgm:pt modelId="{E2EC6435-AB51-4319-986D-D6E75E193742}" type="pres">
      <dgm:prSet presAssocID="{B8E9391D-7CB0-48DB-9851-5961EAF6CA69}" presName="node" presStyleLbl="node1" presStyleIdx="0" presStyleCnt="8">
        <dgm:presLayoutVars>
          <dgm:bulletEnabled val="1"/>
        </dgm:presLayoutVars>
      </dgm:prSet>
      <dgm:spPr/>
    </dgm:pt>
    <dgm:pt modelId="{807A86CA-2EAF-42D5-83F6-DD500814A3D3}" type="pres">
      <dgm:prSet presAssocID="{0A13E991-C3DD-40C2-A69D-5271DC63A4CE}" presName="sibTrans" presStyleCnt="0"/>
      <dgm:spPr/>
    </dgm:pt>
    <dgm:pt modelId="{69895B5D-E782-42CA-9188-16CE77E489AF}" type="pres">
      <dgm:prSet presAssocID="{885C3D14-0434-4BC6-AA9A-7869CA0CF730}" presName="node" presStyleLbl="node1" presStyleIdx="1" presStyleCnt="8">
        <dgm:presLayoutVars>
          <dgm:bulletEnabled val="1"/>
        </dgm:presLayoutVars>
      </dgm:prSet>
      <dgm:spPr/>
    </dgm:pt>
    <dgm:pt modelId="{03472B6B-CF08-41DC-9251-37D326B7934B}" type="pres">
      <dgm:prSet presAssocID="{14CFF5B1-DEE6-4373-B2AB-6055124B398B}" presName="sibTrans" presStyleCnt="0"/>
      <dgm:spPr/>
    </dgm:pt>
    <dgm:pt modelId="{97DC0F7D-6E8B-4622-8674-BA2AD0FD475F}" type="pres">
      <dgm:prSet presAssocID="{6DFFA844-B4A4-47FE-B72F-2BFD735E2FD5}" presName="node" presStyleLbl="node1" presStyleIdx="2" presStyleCnt="8">
        <dgm:presLayoutVars>
          <dgm:bulletEnabled val="1"/>
        </dgm:presLayoutVars>
      </dgm:prSet>
      <dgm:spPr/>
    </dgm:pt>
    <dgm:pt modelId="{5ADC96BB-F192-49EA-8FC7-069560CD3631}" type="pres">
      <dgm:prSet presAssocID="{C684CDA0-1C3A-4252-A3FE-96727B4EB5E0}" presName="sibTrans" presStyleCnt="0"/>
      <dgm:spPr/>
    </dgm:pt>
    <dgm:pt modelId="{632500D0-093F-4965-B085-479C6D938B6D}" type="pres">
      <dgm:prSet presAssocID="{13B7F498-FF45-4E98-B54D-6574D07EC207}" presName="node" presStyleLbl="node1" presStyleIdx="3" presStyleCnt="8" custScaleY="124472">
        <dgm:presLayoutVars>
          <dgm:bulletEnabled val="1"/>
        </dgm:presLayoutVars>
      </dgm:prSet>
      <dgm:spPr/>
    </dgm:pt>
    <dgm:pt modelId="{266A9228-9238-49C6-AC05-092CBCBC4C98}" type="pres">
      <dgm:prSet presAssocID="{C5D17284-8F5A-4EAC-8F91-336DC1F1D898}" presName="sibTrans" presStyleCnt="0"/>
      <dgm:spPr/>
    </dgm:pt>
    <dgm:pt modelId="{34231577-A332-46CB-B4D7-04C1BFA55C89}" type="pres">
      <dgm:prSet presAssocID="{D9995809-C918-47A7-B0E1-0D56980578E6}" presName="node" presStyleLbl="node1" presStyleIdx="4" presStyleCnt="8" custScaleY="118379">
        <dgm:presLayoutVars>
          <dgm:bulletEnabled val="1"/>
        </dgm:presLayoutVars>
      </dgm:prSet>
      <dgm:spPr/>
    </dgm:pt>
    <dgm:pt modelId="{34EC898B-DB99-4249-BEFE-1DB528F048F2}" type="pres">
      <dgm:prSet presAssocID="{C8DB7213-8DF4-4424-8D03-8712314E9547}" presName="sibTrans" presStyleCnt="0"/>
      <dgm:spPr/>
    </dgm:pt>
    <dgm:pt modelId="{ED5B602C-225A-48ED-8B68-8C93661C0949}" type="pres">
      <dgm:prSet presAssocID="{367D37D1-BF8C-437F-A0ED-8AE7690D2A5D}" presName="node" presStyleLbl="node1" presStyleIdx="5" presStyleCnt="8" custScaleY="124473">
        <dgm:presLayoutVars>
          <dgm:bulletEnabled val="1"/>
        </dgm:presLayoutVars>
      </dgm:prSet>
      <dgm:spPr/>
    </dgm:pt>
    <dgm:pt modelId="{16D05EB2-ABB2-4E5A-A8CD-4BF38C74C7B9}" type="pres">
      <dgm:prSet presAssocID="{A0917608-EE3D-49A3-B3B1-655AB57A151C}" presName="sibTrans" presStyleCnt="0"/>
      <dgm:spPr/>
    </dgm:pt>
    <dgm:pt modelId="{A11C1CD0-E536-4A20-A2B5-FBF533DDD6EB}" type="pres">
      <dgm:prSet presAssocID="{8636C689-5D6A-41EE-9301-21289C6A7693}" presName="node" presStyleLbl="node1" presStyleIdx="6" presStyleCnt="8">
        <dgm:presLayoutVars>
          <dgm:bulletEnabled val="1"/>
        </dgm:presLayoutVars>
      </dgm:prSet>
      <dgm:spPr/>
    </dgm:pt>
    <dgm:pt modelId="{9129AB0E-4617-48C8-BC4A-ED3CD0AF8562}" type="pres">
      <dgm:prSet presAssocID="{4CEB053E-129D-49C5-A4EA-A4F841F0C62F}" presName="sibTrans" presStyleCnt="0"/>
      <dgm:spPr/>
    </dgm:pt>
    <dgm:pt modelId="{374F10DB-B54A-41E7-95D8-A04E94C974E2}" type="pres">
      <dgm:prSet presAssocID="{95DC5C5D-EF77-46D5-A4C7-76527ED7B937}" presName="node" presStyleLbl="node1" presStyleIdx="7" presStyleCnt="8">
        <dgm:presLayoutVars>
          <dgm:bulletEnabled val="1"/>
        </dgm:presLayoutVars>
      </dgm:prSet>
      <dgm:spPr/>
    </dgm:pt>
  </dgm:ptLst>
  <dgm:cxnLst>
    <dgm:cxn modelId="{02C58B10-54B2-4686-BC23-FFD3403C9341}" srcId="{367D37D1-BF8C-437F-A0ED-8AE7690D2A5D}" destId="{A90E4989-1170-4108-9185-11A04094DC03}" srcOrd="0" destOrd="0" parTransId="{FEF98228-200B-407D-A634-CEC194D8B7EE}" sibTransId="{9C3C1043-5F4B-40BA-BD10-18656B46A4F0}"/>
    <dgm:cxn modelId="{4CAAB027-0B55-44DA-934A-661BE555EDAB}" type="presOf" srcId="{13B7F498-FF45-4E98-B54D-6574D07EC207}" destId="{632500D0-093F-4965-B085-479C6D938B6D}" srcOrd="0" destOrd="0" presId="urn:microsoft.com/office/officeart/2005/8/layout/default"/>
    <dgm:cxn modelId="{BCAD0D2B-4408-4164-8F7C-4960BEDBF9DC}" type="presOf" srcId="{C66655DE-9A8E-4D99-B320-034B101AF71C}" destId="{374F10DB-B54A-41E7-95D8-A04E94C974E2}" srcOrd="0" destOrd="1" presId="urn:microsoft.com/office/officeart/2005/8/layout/default"/>
    <dgm:cxn modelId="{74909631-624B-4039-97A2-AA52EBE484CB}" type="presOf" srcId="{95DC5C5D-EF77-46D5-A4C7-76527ED7B937}" destId="{374F10DB-B54A-41E7-95D8-A04E94C974E2}" srcOrd="0" destOrd="0" presId="urn:microsoft.com/office/officeart/2005/8/layout/default"/>
    <dgm:cxn modelId="{5C95AC31-9479-4B0F-BF22-1A5EB586462F}" type="presOf" srcId="{D77A2952-C1DA-4779-B057-0827774EA912}" destId="{34231577-A332-46CB-B4D7-04C1BFA55C89}" srcOrd="0" destOrd="1" presId="urn:microsoft.com/office/officeart/2005/8/layout/default"/>
    <dgm:cxn modelId="{F799E131-8D2F-4CCF-A129-0AEB1FE0C326}" srcId="{95DC5C5D-EF77-46D5-A4C7-76527ED7B937}" destId="{C66655DE-9A8E-4D99-B320-034B101AF71C}" srcOrd="0" destOrd="0" parTransId="{EF38E78E-9230-4EDC-98E3-14F8924F2B3B}" sibTransId="{9977C782-37D5-45E9-BD17-3EF865D1CD61}"/>
    <dgm:cxn modelId="{2167A469-2B59-4B1B-9654-E2CC6BE38E72}" srcId="{3B0E10D7-B845-4B3F-8069-29FAF1F64EFD}" destId="{885C3D14-0434-4BC6-AA9A-7869CA0CF730}" srcOrd="1" destOrd="0" parTransId="{E82BA929-C2B1-49FA-A51D-231637BA4BBF}" sibTransId="{14CFF5B1-DEE6-4373-B2AB-6055124B398B}"/>
    <dgm:cxn modelId="{E61F486A-8367-464D-A634-6F6F6A85CFA2}" srcId="{3B0E10D7-B845-4B3F-8069-29FAF1F64EFD}" destId="{95DC5C5D-EF77-46D5-A4C7-76527ED7B937}" srcOrd="7" destOrd="0" parTransId="{BFEECB9A-8F14-4A9D-9F92-B4135E7E4B18}" sibTransId="{F2F7E61E-8B3B-472F-8A07-E4A5C870D338}"/>
    <dgm:cxn modelId="{BF604354-0585-4C46-8F81-0FADCE1D3119}" type="presOf" srcId="{6DFFA844-B4A4-47FE-B72F-2BFD735E2FD5}" destId="{97DC0F7D-6E8B-4622-8674-BA2AD0FD475F}" srcOrd="0" destOrd="0" presId="urn:microsoft.com/office/officeart/2005/8/layout/default"/>
    <dgm:cxn modelId="{7867B075-1318-4518-9536-233CAFD84315}" srcId="{6DFFA844-B4A4-47FE-B72F-2BFD735E2FD5}" destId="{EA7FFED4-F508-4AF2-9F27-805E721D379D}" srcOrd="0" destOrd="0" parTransId="{718C6595-C6D8-4F62-87C2-C8CD182F6810}" sibTransId="{9191D0AD-A549-400A-9139-0C23DD94CBBD}"/>
    <dgm:cxn modelId="{E42BD555-AE5F-427D-A2F0-3CC2005ED4B0}" srcId="{3B0E10D7-B845-4B3F-8069-29FAF1F64EFD}" destId="{6DFFA844-B4A4-47FE-B72F-2BFD735E2FD5}" srcOrd="2" destOrd="0" parTransId="{8AAD5BEB-AD8F-4F8A-92FD-400C9752B1B4}" sibTransId="{C684CDA0-1C3A-4252-A3FE-96727B4EB5E0}"/>
    <dgm:cxn modelId="{B5DC147B-1490-4BAE-A78E-E6ABC555C025}" type="presOf" srcId="{8636C689-5D6A-41EE-9301-21289C6A7693}" destId="{A11C1CD0-E536-4A20-A2B5-FBF533DDD6EB}" srcOrd="0" destOrd="0" presId="urn:microsoft.com/office/officeart/2005/8/layout/default"/>
    <dgm:cxn modelId="{78D96683-3A05-423D-8C19-A5904455D5E2}" srcId="{3B0E10D7-B845-4B3F-8069-29FAF1F64EFD}" destId="{D9995809-C918-47A7-B0E1-0D56980578E6}" srcOrd="4" destOrd="0" parTransId="{F7AB9199-FCAC-4D0E-8870-465B1FD3C5D3}" sibTransId="{C8DB7213-8DF4-4424-8D03-8712314E9547}"/>
    <dgm:cxn modelId="{01ADF787-3E82-4F55-A5E8-AE9A0C5ACFD0}" type="presOf" srcId="{D9A458F7-EB90-44F3-996E-D301D4131BDF}" destId="{632500D0-093F-4965-B085-479C6D938B6D}" srcOrd="0" destOrd="1" presId="urn:microsoft.com/office/officeart/2005/8/layout/default"/>
    <dgm:cxn modelId="{46308196-DDB0-4C69-A9B0-077E6A9B4FC0}" type="presOf" srcId="{B198EECB-CDCF-43B7-B1C0-B947870A49E1}" destId="{A11C1CD0-E536-4A20-A2B5-FBF533DDD6EB}" srcOrd="0" destOrd="1" presId="urn:microsoft.com/office/officeart/2005/8/layout/default"/>
    <dgm:cxn modelId="{29D0F8A5-52CC-4BBD-A7ED-310267C4DB1E}" type="presOf" srcId="{885C3D14-0434-4BC6-AA9A-7869CA0CF730}" destId="{69895B5D-E782-42CA-9188-16CE77E489AF}" srcOrd="0" destOrd="0" presId="urn:microsoft.com/office/officeart/2005/8/layout/default"/>
    <dgm:cxn modelId="{4AFB36A7-6CE1-4CA4-B8AF-DA17F82CDCB0}" type="presOf" srcId="{3B0E10D7-B845-4B3F-8069-29FAF1F64EFD}" destId="{E33C9A33-10EC-4A04-B9A6-BFCE8A02FFA8}" srcOrd="0" destOrd="0" presId="urn:microsoft.com/office/officeart/2005/8/layout/default"/>
    <dgm:cxn modelId="{F33B5CA9-D5DB-40A0-9F69-C209791B2916}" srcId="{885C3D14-0434-4BC6-AA9A-7869CA0CF730}" destId="{8DE5D10D-4950-43AE-A3DB-642127F38051}" srcOrd="0" destOrd="0" parTransId="{A8E09FB3-7841-4ED4-94B4-9C768B07A937}" sibTransId="{4703B92B-7DBF-4901-AFE8-9713B7577013}"/>
    <dgm:cxn modelId="{2D8A96AB-ABCB-41A6-BAAA-CFD22634327B}" srcId="{8636C689-5D6A-41EE-9301-21289C6A7693}" destId="{B198EECB-CDCF-43B7-B1C0-B947870A49E1}" srcOrd="0" destOrd="0" parTransId="{4E7D1B75-A559-44E1-BEFC-11152CD77D87}" sibTransId="{C0ECDB1A-5E4C-4554-AE14-0D63FAA1D865}"/>
    <dgm:cxn modelId="{0AC011AC-19DA-44F4-A9D0-D3BFF3312A8D}" srcId="{3B0E10D7-B845-4B3F-8069-29FAF1F64EFD}" destId="{13B7F498-FF45-4E98-B54D-6574D07EC207}" srcOrd="3" destOrd="0" parTransId="{1361B04D-AA85-4C6C-BF76-FCE028DEAD44}" sibTransId="{C5D17284-8F5A-4EAC-8F91-336DC1F1D898}"/>
    <dgm:cxn modelId="{CE7042B1-1F57-4322-B1CD-480165F55527}" srcId="{3B0E10D7-B845-4B3F-8069-29FAF1F64EFD}" destId="{B8E9391D-7CB0-48DB-9851-5961EAF6CA69}" srcOrd="0" destOrd="0" parTransId="{18EEF29D-FC45-4C0C-9795-BA0131C34EC6}" sibTransId="{0A13E991-C3DD-40C2-A69D-5271DC63A4CE}"/>
    <dgm:cxn modelId="{72B5A9B3-11B3-4E4B-B0D8-C4025B509121}" type="presOf" srcId="{8DE5D10D-4950-43AE-A3DB-642127F38051}" destId="{69895B5D-E782-42CA-9188-16CE77E489AF}" srcOrd="0" destOrd="1" presId="urn:microsoft.com/office/officeart/2005/8/layout/default"/>
    <dgm:cxn modelId="{BA8E6CB4-1F90-40F8-8A0E-F83A425DBD0B}" srcId="{3B0E10D7-B845-4B3F-8069-29FAF1F64EFD}" destId="{367D37D1-BF8C-437F-A0ED-8AE7690D2A5D}" srcOrd="5" destOrd="0" parTransId="{8E7DECFB-732C-4CD9-8840-42393BFFEF91}" sibTransId="{A0917608-EE3D-49A3-B3B1-655AB57A151C}"/>
    <dgm:cxn modelId="{40D8CDBF-2CFB-4792-840F-894E7F285C61}" type="presOf" srcId="{B8E9391D-7CB0-48DB-9851-5961EAF6CA69}" destId="{E2EC6435-AB51-4319-986D-D6E75E193742}" srcOrd="0" destOrd="0" presId="urn:microsoft.com/office/officeart/2005/8/layout/default"/>
    <dgm:cxn modelId="{7278CFD1-1618-4999-BE47-9CCA43663CB8}" srcId="{B8E9391D-7CB0-48DB-9851-5961EAF6CA69}" destId="{3D9E607E-ABB8-4F0C-8BE8-9BF048222F64}" srcOrd="0" destOrd="0" parTransId="{F6D6573C-74AB-4E3F-BDA9-CCF25FBEB7BB}" sibTransId="{CB7C830F-8062-40CC-9B98-65D4605B5580}"/>
    <dgm:cxn modelId="{D37FE8D3-3CD0-4D56-8255-FE5F940A0370}" type="presOf" srcId="{D9995809-C918-47A7-B0E1-0D56980578E6}" destId="{34231577-A332-46CB-B4D7-04C1BFA55C89}" srcOrd="0" destOrd="0" presId="urn:microsoft.com/office/officeart/2005/8/layout/default"/>
    <dgm:cxn modelId="{D09A7BD6-7C10-4F42-9342-B3DA92B66ED7}" type="presOf" srcId="{3D9E607E-ABB8-4F0C-8BE8-9BF048222F64}" destId="{E2EC6435-AB51-4319-986D-D6E75E193742}" srcOrd="0" destOrd="1" presId="urn:microsoft.com/office/officeart/2005/8/layout/default"/>
    <dgm:cxn modelId="{0D70FED8-2397-4729-9ED7-24D0DCFE7C4C}" type="presOf" srcId="{A90E4989-1170-4108-9185-11A04094DC03}" destId="{ED5B602C-225A-48ED-8B68-8C93661C0949}" srcOrd="0" destOrd="1" presId="urn:microsoft.com/office/officeart/2005/8/layout/default"/>
    <dgm:cxn modelId="{0A9D48DF-8EE2-4348-8387-56E517C1BD65}" srcId="{13B7F498-FF45-4E98-B54D-6574D07EC207}" destId="{D9A458F7-EB90-44F3-996E-D301D4131BDF}" srcOrd="0" destOrd="0" parTransId="{7C9B86A1-B07A-4425-8F96-673A3DF16E85}" sibTransId="{6DE605BE-1DB0-4D73-8292-753385C0CBAD}"/>
    <dgm:cxn modelId="{F3A226E1-F21F-4256-A4A8-C6E9EEE48D27}" srcId="{D9995809-C918-47A7-B0E1-0D56980578E6}" destId="{D77A2952-C1DA-4779-B057-0827774EA912}" srcOrd="0" destOrd="0" parTransId="{862FF0F9-FDF9-4957-B9BA-7857F651255F}" sibTransId="{D06A0476-D6A9-447B-B97A-47F1FF9E17B8}"/>
    <dgm:cxn modelId="{616CA6E2-EF9A-4524-9899-87D36BC37F73}" type="presOf" srcId="{EA7FFED4-F508-4AF2-9F27-805E721D379D}" destId="{97DC0F7D-6E8B-4622-8674-BA2AD0FD475F}" srcOrd="0" destOrd="1" presId="urn:microsoft.com/office/officeart/2005/8/layout/default"/>
    <dgm:cxn modelId="{DAFBA7E5-B907-4868-8143-92C680B697CD}" type="presOf" srcId="{367D37D1-BF8C-437F-A0ED-8AE7690D2A5D}" destId="{ED5B602C-225A-48ED-8B68-8C93661C0949}" srcOrd="0" destOrd="0" presId="urn:microsoft.com/office/officeart/2005/8/layout/default"/>
    <dgm:cxn modelId="{20EBD5FF-4D27-4D7E-9ABA-24B924FD516C}" srcId="{3B0E10D7-B845-4B3F-8069-29FAF1F64EFD}" destId="{8636C689-5D6A-41EE-9301-21289C6A7693}" srcOrd="6" destOrd="0" parTransId="{3A3D870B-2DF5-411D-97A3-DCA292755CE8}" sibTransId="{4CEB053E-129D-49C5-A4EA-A4F841F0C62F}"/>
    <dgm:cxn modelId="{C43C8791-EF54-4216-96F5-E0BF5DCB6110}" type="presParOf" srcId="{E33C9A33-10EC-4A04-B9A6-BFCE8A02FFA8}" destId="{E2EC6435-AB51-4319-986D-D6E75E193742}" srcOrd="0" destOrd="0" presId="urn:microsoft.com/office/officeart/2005/8/layout/default"/>
    <dgm:cxn modelId="{C0D6097A-FA6D-404E-BB7A-693AA71423B1}" type="presParOf" srcId="{E33C9A33-10EC-4A04-B9A6-BFCE8A02FFA8}" destId="{807A86CA-2EAF-42D5-83F6-DD500814A3D3}" srcOrd="1" destOrd="0" presId="urn:microsoft.com/office/officeart/2005/8/layout/default"/>
    <dgm:cxn modelId="{2D66CCF5-03C6-470E-9A41-503FF2DC929A}" type="presParOf" srcId="{E33C9A33-10EC-4A04-B9A6-BFCE8A02FFA8}" destId="{69895B5D-E782-42CA-9188-16CE77E489AF}" srcOrd="2" destOrd="0" presId="urn:microsoft.com/office/officeart/2005/8/layout/default"/>
    <dgm:cxn modelId="{7DA6FF36-AF40-44F5-AAF7-51D633BD4217}" type="presParOf" srcId="{E33C9A33-10EC-4A04-B9A6-BFCE8A02FFA8}" destId="{03472B6B-CF08-41DC-9251-37D326B7934B}" srcOrd="3" destOrd="0" presId="urn:microsoft.com/office/officeart/2005/8/layout/default"/>
    <dgm:cxn modelId="{D374FFFC-B977-4F06-9806-38B86E7B9F16}" type="presParOf" srcId="{E33C9A33-10EC-4A04-B9A6-BFCE8A02FFA8}" destId="{97DC0F7D-6E8B-4622-8674-BA2AD0FD475F}" srcOrd="4" destOrd="0" presId="urn:microsoft.com/office/officeart/2005/8/layout/default"/>
    <dgm:cxn modelId="{B687F53D-386F-497B-A6BB-77D3781F3E32}" type="presParOf" srcId="{E33C9A33-10EC-4A04-B9A6-BFCE8A02FFA8}" destId="{5ADC96BB-F192-49EA-8FC7-069560CD3631}" srcOrd="5" destOrd="0" presId="urn:microsoft.com/office/officeart/2005/8/layout/default"/>
    <dgm:cxn modelId="{1A6E814C-B315-4E1F-8944-4B65EE556B4E}" type="presParOf" srcId="{E33C9A33-10EC-4A04-B9A6-BFCE8A02FFA8}" destId="{632500D0-093F-4965-B085-479C6D938B6D}" srcOrd="6" destOrd="0" presId="urn:microsoft.com/office/officeart/2005/8/layout/default"/>
    <dgm:cxn modelId="{437F6238-166D-465C-BD1B-5426ABD023D0}" type="presParOf" srcId="{E33C9A33-10EC-4A04-B9A6-BFCE8A02FFA8}" destId="{266A9228-9238-49C6-AC05-092CBCBC4C98}" srcOrd="7" destOrd="0" presId="urn:microsoft.com/office/officeart/2005/8/layout/default"/>
    <dgm:cxn modelId="{136BF396-ECBB-408B-BEDA-F2D70959FD50}" type="presParOf" srcId="{E33C9A33-10EC-4A04-B9A6-BFCE8A02FFA8}" destId="{34231577-A332-46CB-B4D7-04C1BFA55C89}" srcOrd="8" destOrd="0" presId="urn:microsoft.com/office/officeart/2005/8/layout/default"/>
    <dgm:cxn modelId="{7BD820B5-BB80-41D2-9D74-6ABFCE7ADB67}" type="presParOf" srcId="{E33C9A33-10EC-4A04-B9A6-BFCE8A02FFA8}" destId="{34EC898B-DB99-4249-BEFE-1DB528F048F2}" srcOrd="9" destOrd="0" presId="urn:microsoft.com/office/officeart/2005/8/layout/default"/>
    <dgm:cxn modelId="{B9103DE4-FA8E-4BEE-8A26-4B48E68931AC}" type="presParOf" srcId="{E33C9A33-10EC-4A04-B9A6-BFCE8A02FFA8}" destId="{ED5B602C-225A-48ED-8B68-8C93661C0949}" srcOrd="10" destOrd="0" presId="urn:microsoft.com/office/officeart/2005/8/layout/default"/>
    <dgm:cxn modelId="{73BEDE0B-0B38-48DF-ADEC-28C072F449B5}" type="presParOf" srcId="{E33C9A33-10EC-4A04-B9A6-BFCE8A02FFA8}" destId="{16D05EB2-ABB2-4E5A-A8CD-4BF38C74C7B9}" srcOrd="11" destOrd="0" presId="urn:microsoft.com/office/officeart/2005/8/layout/default"/>
    <dgm:cxn modelId="{52DF079C-4021-409F-9ECC-2B0B783F9413}" type="presParOf" srcId="{E33C9A33-10EC-4A04-B9A6-BFCE8A02FFA8}" destId="{A11C1CD0-E536-4A20-A2B5-FBF533DDD6EB}" srcOrd="12" destOrd="0" presId="urn:microsoft.com/office/officeart/2005/8/layout/default"/>
    <dgm:cxn modelId="{8E30BCE3-ACE0-41C6-A59C-DB655D503183}" type="presParOf" srcId="{E33C9A33-10EC-4A04-B9A6-BFCE8A02FFA8}" destId="{9129AB0E-4617-48C8-BC4A-ED3CD0AF8562}" srcOrd="13" destOrd="0" presId="urn:microsoft.com/office/officeart/2005/8/layout/default"/>
    <dgm:cxn modelId="{681BF282-14FC-4B44-90B2-06C8ED4235C0}" type="presParOf" srcId="{E33C9A33-10EC-4A04-B9A6-BFCE8A02FFA8}" destId="{374F10DB-B54A-41E7-95D8-A04E94C974E2}"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4E0C1B-5690-4F82-8285-47D38A7CFBAE}"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DE"/>
        </a:p>
      </dgm:t>
    </dgm:pt>
    <dgm:pt modelId="{FB333869-B514-4E61-8F15-0EEB7F557AAE}">
      <dgm:prSet phldrT="[Text]" custT="1"/>
      <dgm:spPr/>
      <dgm:t>
        <a:bodyPr/>
        <a:lstStyle/>
        <a:p>
          <a:r>
            <a:rPr lang="en-AU" sz="1800" b="1" noProof="0" dirty="0"/>
            <a:t>Digital currency</a:t>
          </a:r>
          <a:endParaRPr lang="en-DE" sz="1800" dirty="0"/>
        </a:p>
      </dgm:t>
    </dgm:pt>
    <dgm:pt modelId="{0D82C33F-041E-4F79-9605-D786E0D9402A}" type="parTrans" cxnId="{F11B21AB-E020-46A1-877B-A39C68CF0063}">
      <dgm:prSet/>
      <dgm:spPr/>
      <dgm:t>
        <a:bodyPr/>
        <a:lstStyle/>
        <a:p>
          <a:endParaRPr lang="en-DE"/>
        </a:p>
      </dgm:t>
    </dgm:pt>
    <dgm:pt modelId="{65AD8C25-E98D-4B88-A7C8-1427C4B234D2}" type="sibTrans" cxnId="{F11B21AB-E020-46A1-877B-A39C68CF0063}">
      <dgm:prSet/>
      <dgm:spPr/>
      <dgm:t>
        <a:bodyPr/>
        <a:lstStyle/>
        <a:p>
          <a:endParaRPr lang="en-DE"/>
        </a:p>
      </dgm:t>
    </dgm:pt>
    <dgm:pt modelId="{686B6954-4D5C-4585-9504-37D2DF9BAC5B}">
      <dgm:prSet custT="1"/>
      <dgm:spPr/>
      <dgm:t>
        <a:bodyPr/>
        <a:lstStyle/>
        <a:p>
          <a:r>
            <a:rPr lang="en-AU" sz="1400" noProof="0" dirty="0"/>
            <a:t>New form of money transferred without 3rd parties</a:t>
          </a:r>
        </a:p>
      </dgm:t>
    </dgm:pt>
    <dgm:pt modelId="{F8489B38-286C-42BF-8E41-BBE79C553528}" type="parTrans" cxnId="{037C7C42-2213-4FA1-B3F2-03A47686C218}">
      <dgm:prSet/>
      <dgm:spPr/>
      <dgm:t>
        <a:bodyPr/>
        <a:lstStyle/>
        <a:p>
          <a:endParaRPr lang="en-DE"/>
        </a:p>
      </dgm:t>
    </dgm:pt>
    <dgm:pt modelId="{50335D35-3721-4ED8-A4C3-83233D4EF43B}" type="sibTrans" cxnId="{037C7C42-2213-4FA1-B3F2-03A47686C218}">
      <dgm:prSet/>
      <dgm:spPr/>
      <dgm:t>
        <a:bodyPr/>
        <a:lstStyle/>
        <a:p>
          <a:endParaRPr lang="en-DE"/>
        </a:p>
      </dgm:t>
    </dgm:pt>
    <dgm:pt modelId="{BCBF6F35-F2C7-425C-A086-C085270D5DE4}">
      <dgm:prSet custT="1"/>
      <dgm:spPr/>
      <dgm:t>
        <a:bodyPr/>
        <a:lstStyle/>
        <a:p>
          <a:r>
            <a:rPr lang="en-AU" sz="1400" noProof="0" dirty="0"/>
            <a:t>Programmable money: attach policies to specific parcels of currency</a:t>
          </a:r>
        </a:p>
      </dgm:t>
    </dgm:pt>
    <dgm:pt modelId="{7042EE3B-8B6E-4E14-8251-8BDA8347CE93}" type="parTrans" cxnId="{16C49E2B-5D80-4D71-83DB-3BF940460F71}">
      <dgm:prSet/>
      <dgm:spPr/>
      <dgm:t>
        <a:bodyPr/>
        <a:lstStyle/>
        <a:p>
          <a:endParaRPr lang="en-DE"/>
        </a:p>
      </dgm:t>
    </dgm:pt>
    <dgm:pt modelId="{46A1A01F-3610-4BB9-AB4B-87139E8092B8}" type="sibTrans" cxnId="{16C49E2B-5D80-4D71-83DB-3BF940460F71}">
      <dgm:prSet/>
      <dgm:spPr/>
      <dgm:t>
        <a:bodyPr/>
        <a:lstStyle/>
        <a:p>
          <a:endParaRPr lang="en-DE"/>
        </a:p>
      </dgm:t>
    </dgm:pt>
    <dgm:pt modelId="{186E8EF5-EC9C-45D6-8217-0134B9AE6C3B}">
      <dgm:prSet custT="1"/>
      <dgm:spPr/>
      <dgm:t>
        <a:bodyPr/>
        <a:lstStyle/>
        <a:p>
          <a:r>
            <a:rPr lang="en-AU" sz="1800" b="1" noProof="0"/>
            <a:t>(International) payments</a:t>
          </a:r>
          <a:endParaRPr lang="en-AU" sz="1800" b="1" noProof="0" dirty="0"/>
        </a:p>
      </dgm:t>
    </dgm:pt>
    <dgm:pt modelId="{49260D56-2A3B-4C05-9D74-ACA75845430A}" type="parTrans" cxnId="{BD696597-42B4-41A3-9498-EA8630047DDD}">
      <dgm:prSet/>
      <dgm:spPr/>
      <dgm:t>
        <a:bodyPr/>
        <a:lstStyle/>
        <a:p>
          <a:endParaRPr lang="en-DE"/>
        </a:p>
      </dgm:t>
    </dgm:pt>
    <dgm:pt modelId="{8007A957-948F-4CA8-AA9A-DFB6CF8DB35C}" type="sibTrans" cxnId="{BD696597-42B4-41A3-9498-EA8630047DDD}">
      <dgm:prSet/>
      <dgm:spPr/>
      <dgm:t>
        <a:bodyPr/>
        <a:lstStyle/>
        <a:p>
          <a:endParaRPr lang="en-DE"/>
        </a:p>
      </dgm:t>
    </dgm:pt>
    <dgm:pt modelId="{FD623A1C-83E4-473B-8D1A-1FDC35787ECB}">
      <dgm:prSet custT="1"/>
      <dgm:spPr/>
      <dgm:t>
        <a:bodyPr/>
        <a:lstStyle/>
        <a:p>
          <a:r>
            <a:rPr lang="en-AU" sz="1400" noProof="0" dirty="0"/>
            <a:t>Via digital currency with local exchanges between the digital currency and FIAT currencies</a:t>
          </a:r>
        </a:p>
      </dgm:t>
    </dgm:pt>
    <dgm:pt modelId="{71A7844A-9E0B-43F1-9EAF-3B5F0093EDEC}" type="parTrans" cxnId="{7BF48881-973C-41DA-84F5-6415344176AA}">
      <dgm:prSet/>
      <dgm:spPr/>
      <dgm:t>
        <a:bodyPr/>
        <a:lstStyle/>
        <a:p>
          <a:endParaRPr lang="en-DE"/>
        </a:p>
      </dgm:t>
    </dgm:pt>
    <dgm:pt modelId="{48863319-3EF4-4D27-8B82-6A1778C7E023}" type="sibTrans" cxnId="{7BF48881-973C-41DA-84F5-6415344176AA}">
      <dgm:prSet/>
      <dgm:spPr/>
      <dgm:t>
        <a:bodyPr/>
        <a:lstStyle/>
        <a:p>
          <a:endParaRPr lang="en-DE"/>
        </a:p>
      </dgm:t>
    </dgm:pt>
    <dgm:pt modelId="{397080FC-5C87-4992-954C-F71332D58FFA}">
      <dgm:prSet custT="1"/>
      <dgm:spPr/>
      <dgm:t>
        <a:bodyPr/>
        <a:lstStyle/>
        <a:p>
          <a:r>
            <a:rPr lang="en-AU" sz="1400" noProof="0" dirty="0"/>
            <a:t>Pseudonymous: but usually have regulatory requirements to have identity, e.g. Anti-Money Laundering (AML)</a:t>
          </a:r>
        </a:p>
      </dgm:t>
    </dgm:pt>
    <dgm:pt modelId="{F044F16B-2518-4555-B67B-9CBE00D0D557}" type="parTrans" cxnId="{23AB4794-9417-4240-807B-08F9782A2556}">
      <dgm:prSet/>
      <dgm:spPr/>
      <dgm:t>
        <a:bodyPr/>
        <a:lstStyle/>
        <a:p>
          <a:endParaRPr lang="en-DE"/>
        </a:p>
      </dgm:t>
    </dgm:pt>
    <dgm:pt modelId="{79BC3C74-BA10-4E66-869B-0F6F3F94BCA0}" type="sibTrans" cxnId="{23AB4794-9417-4240-807B-08F9782A2556}">
      <dgm:prSet/>
      <dgm:spPr/>
      <dgm:t>
        <a:bodyPr/>
        <a:lstStyle/>
        <a:p>
          <a:endParaRPr lang="en-DE"/>
        </a:p>
      </dgm:t>
    </dgm:pt>
    <dgm:pt modelId="{2B204BF3-BC43-41E8-A8EA-8CAA068A31E1}">
      <dgm:prSet custT="1"/>
      <dgm:spPr/>
      <dgm:t>
        <a:bodyPr/>
        <a:lstStyle/>
        <a:p>
          <a:r>
            <a:rPr lang="en-AU" sz="1800" b="1" noProof="0" dirty="0"/>
            <a:t>Reconciliation for correspondent banking</a:t>
          </a:r>
        </a:p>
      </dgm:t>
    </dgm:pt>
    <dgm:pt modelId="{596E9D8D-CBCD-42AA-BE09-B3C4A9684308}" type="parTrans" cxnId="{A58E4CF0-A9C0-4450-9BBA-8BCD20CC5ADC}">
      <dgm:prSet/>
      <dgm:spPr/>
      <dgm:t>
        <a:bodyPr/>
        <a:lstStyle/>
        <a:p>
          <a:endParaRPr lang="en-DE"/>
        </a:p>
      </dgm:t>
    </dgm:pt>
    <dgm:pt modelId="{155223C2-7C75-4295-A6D9-B7F8A8F92E4D}" type="sibTrans" cxnId="{A58E4CF0-A9C0-4450-9BBA-8BCD20CC5ADC}">
      <dgm:prSet/>
      <dgm:spPr/>
      <dgm:t>
        <a:bodyPr/>
        <a:lstStyle/>
        <a:p>
          <a:endParaRPr lang="en-DE"/>
        </a:p>
      </dgm:t>
    </dgm:pt>
    <dgm:pt modelId="{4B0E5ABE-14FD-4073-9259-7679A442B88C}">
      <dgm:prSet custT="1"/>
      <dgm:spPr/>
      <dgm:t>
        <a:bodyPr/>
        <a:lstStyle/>
        <a:p>
          <a:r>
            <a:rPr lang="en-AU" sz="1400" noProof="0" dirty="0"/>
            <a:t>Banks can create a single shared ledger of accounts maintained in real-time</a:t>
          </a:r>
        </a:p>
      </dgm:t>
    </dgm:pt>
    <dgm:pt modelId="{6A993B85-B140-4F51-8C40-BBB37038C0ED}" type="parTrans" cxnId="{E027236B-A571-454D-A61D-DFB7C6E731B3}">
      <dgm:prSet/>
      <dgm:spPr/>
      <dgm:t>
        <a:bodyPr/>
        <a:lstStyle/>
        <a:p>
          <a:endParaRPr lang="en-DE"/>
        </a:p>
      </dgm:t>
    </dgm:pt>
    <dgm:pt modelId="{FADD1129-5526-475F-8AED-4824F213A365}" type="sibTrans" cxnId="{E027236B-A571-454D-A61D-DFB7C6E731B3}">
      <dgm:prSet/>
      <dgm:spPr/>
      <dgm:t>
        <a:bodyPr/>
        <a:lstStyle/>
        <a:p>
          <a:endParaRPr lang="en-DE"/>
        </a:p>
      </dgm:t>
    </dgm:pt>
    <dgm:pt modelId="{5EFF7AFA-0C27-4364-B470-4EFB236B9E56}">
      <dgm:prSet custT="1"/>
      <dgm:spPr/>
      <dgm:t>
        <a:bodyPr/>
        <a:lstStyle/>
        <a:p>
          <a:r>
            <a:rPr lang="en-AU" sz="1800" b="1" noProof="0"/>
            <a:t>Securities settlement</a:t>
          </a:r>
          <a:endParaRPr lang="en-AU" sz="1800" b="1" noProof="0" dirty="0"/>
        </a:p>
      </dgm:t>
    </dgm:pt>
    <dgm:pt modelId="{39EDD8AE-2DC0-414C-AEFD-BC24E2B75489}" type="parTrans" cxnId="{822950E8-95FE-4253-A903-32E041F0A57D}">
      <dgm:prSet/>
      <dgm:spPr/>
      <dgm:t>
        <a:bodyPr/>
        <a:lstStyle/>
        <a:p>
          <a:endParaRPr lang="en-DE"/>
        </a:p>
      </dgm:t>
    </dgm:pt>
    <dgm:pt modelId="{A124D4B7-959A-4A67-AC6C-3BE819D55019}" type="sibTrans" cxnId="{822950E8-95FE-4253-A903-32E041F0A57D}">
      <dgm:prSet/>
      <dgm:spPr/>
      <dgm:t>
        <a:bodyPr/>
        <a:lstStyle/>
        <a:p>
          <a:endParaRPr lang="en-DE"/>
        </a:p>
      </dgm:t>
    </dgm:pt>
    <dgm:pt modelId="{9297D75B-7985-4489-ACFD-CE48F32F8030}">
      <dgm:prSet custT="1"/>
      <dgm:spPr/>
      <dgm:t>
        <a:bodyPr/>
        <a:lstStyle/>
        <a:p>
          <a:r>
            <a:rPr lang="en-AU" sz="1400" noProof="0" dirty="0"/>
            <a:t>The exchanged assets are represented by tokens using smart contracts</a:t>
          </a:r>
        </a:p>
      </dgm:t>
    </dgm:pt>
    <dgm:pt modelId="{4F2B9AC5-554E-4FF8-AF66-98A189C689AB}" type="parTrans" cxnId="{6A768E31-F503-49BE-A0C4-F4AB59D6F2BD}">
      <dgm:prSet/>
      <dgm:spPr/>
      <dgm:t>
        <a:bodyPr/>
        <a:lstStyle/>
        <a:p>
          <a:endParaRPr lang="en-DE"/>
        </a:p>
      </dgm:t>
    </dgm:pt>
    <dgm:pt modelId="{E0333164-9094-4EFF-A7B8-D5179A3BDC87}" type="sibTrans" cxnId="{6A768E31-F503-49BE-A0C4-F4AB59D6F2BD}">
      <dgm:prSet/>
      <dgm:spPr/>
      <dgm:t>
        <a:bodyPr/>
        <a:lstStyle/>
        <a:p>
          <a:endParaRPr lang="en-DE"/>
        </a:p>
      </dgm:t>
    </dgm:pt>
    <dgm:pt modelId="{05E41B2E-5E7D-4C05-B6D0-FE433B7888FD}">
      <dgm:prSet custT="1"/>
      <dgm:spPr/>
      <dgm:t>
        <a:bodyPr/>
        <a:lstStyle/>
        <a:p>
          <a:r>
            <a:rPr lang="en-AU" sz="1400" noProof="0"/>
            <a:t>Payment are made using tokens or native cryptocurrency</a:t>
          </a:r>
          <a:endParaRPr lang="en-AU" sz="1400" noProof="0" dirty="0"/>
        </a:p>
      </dgm:t>
    </dgm:pt>
    <dgm:pt modelId="{E6CBBFA9-DF43-497C-B671-E67418FA82FF}" type="parTrans" cxnId="{9975CC47-5D1F-4A6B-854F-C55A89A477E8}">
      <dgm:prSet/>
      <dgm:spPr/>
      <dgm:t>
        <a:bodyPr/>
        <a:lstStyle/>
        <a:p>
          <a:endParaRPr lang="en-DE"/>
        </a:p>
      </dgm:t>
    </dgm:pt>
    <dgm:pt modelId="{F8565609-6FBC-46AD-B700-85F7078AB352}" type="sibTrans" cxnId="{9975CC47-5D1F-4A6B-854F-C55A89A477E8}">
      <dgm:prSet/>
      <dgm:spPr/>
      <dgm:t>
        <a:bodyPr/>
        <a:lstStyle/>
        <a:p>
          <a:endParaRPr lang="en-DE"/>
        </a:p>
      </dgm:t>
    </dgm:pt>
    <dgm:pt modelId="{44D2E8A9-816F-4D1F-975F-010D63E6EDD7}">
      <dgm:prSet custT="1"/>
      <dgm:spPr/>
      <dgm:t>
        <a:bodyPr/>
        <a:lstStyle/>
        <a:p>
          <a:r>
            <a:rPr lang="en-AU" sz="1800" b="1" noProof="0"/>
            <a:t>Markets</a:t>
          </a:r>
          <a:endParaRPr lang="en-AU" sz="1800" b="1" noProof="0" dirty="0"/>
        </a:p>
      </dgm:t>
    </dgm:pt>
    <dgm:pt modelId="{1D0449E5-3660-470B-A386-470DEA84413D}" type="parTrans" cxnId="{355044F4-F5EE-4162-8E87-B31C6A77C6E7}">
      <dgm:prSet/>
      <dgm:spPr/>
      <dgm:t>
        <a:bodyPr/>
        <a:lstStyle/>
        <a:p>
          <a:endParaRPr lang="en-DE"/>
        </a:p>
      </dgm:t>
    </dgm:pt>
    <dgm:pt modelId="{F44CCA62-A67B-4CB2-B9A6-EB45D2E92DB5}" type="sibTrans" cxnId="{355044F4-F5EE-4162-8E87-B31C6A77C6E7}">
      <dgm:prSet/>
      <dgm:spPr/>
      <dgm:t>
        <a:bodyPr/>
        <a:lstStyle/>
        <a:p>
          <a:endParaRPr lang="en-DE"/>
        </a:p>
      </dgm:t>
    </dgm:pt>
    <dgm:pt modelId="{5E17BA30-04BB-4CF3-BD2B-16B1ABCDF1CA}">
      <dgm:prSet custT="1"/>
      <dgm:spPr/>
      <dgm:t>
        <a:bodyPr/>
        <a:lstStyle/>
        <a:p>
          <a:r>
            <a:rPr lang="en-AU" sz="1400" noProof="0" dirty="0"/>
            <a:t>Provides a platform for making and accepting offers to trade assets or services</a:t>
          </a:r>
        </a:p>
      </dgm:t>
    </dgm:pt>
    <dgm:pt modelId="{15769A4F-85E5-48D1-ACD9-1DEF89D79013}" type="parTrans" cxnId="{BD1662C6-4F6B-4BA2-A581-5B7C8C9A607C}">
      <dgm:prSet/>
      <dgm:spPr/>
      <dgm:t>
        <a:bodyPr/>
        <a:lstStyle/>
        <a:p>
          <a:endParaRPr lang="en-DE"/>
        </a:p>
      </dgm:t>
    </dgm:pt>
    <dgm:pt modelId="{202AF747-F3C4-47B2-B11E-29957CCA9AD6}" type="sibTrans" cxnId="{BD1662C6-4F6B-4BA2-A581-5B7C8C9A607C}">
      <dgm:prSet/>
      <dgm:spPr/>
      <dgm:t>
        <a:bodyPr/>
        <a:lstStyle/>
        <a:p>
          <a:endParaRPr lang="en-DE"/>
        </a:p>
      </dgm:t>
    </dgm:pt>
    <dgm:pt modelId="{6EC7E2C3-ED8C-4774-8EEC-A785468EE100}">
      <dgm:prSet custT="1"/>
      <dgm:spPr/>
      <dgm:t>
        <a:bodyPr/>
        <a:lstStyle/>
        <a:p>
          <a:r>
            <a:rPr lang="en-AU" sz="1400" noProof="0"/>
            <a:t>Record the status of the offers</a:t>
          </a:r>
          <a:endParaRPr lang="en-AU" sz="1400" noProof="0" dirty="0"/>
        </a:p>
      </dgm:t>
    </dgm:pt>
    <dgm:pt modelId="{E1754713-0090-4EC6-8AFE-DE9F85CB77D1}" type="parTrans" cxnId="{778ECA35-AA80-4B08-901A-91DA6D3EF887}">
      <dgm:prSet/>
      <dgm:spPr/>
      <dgm:t>
        <a:bodyPr/>
        <a:lstStyle/>
        <a:p>
          <a:endParaRPr lang="en-DE"/>
        </a:p>
      </dgm:t>
    </dgm:pt>
    <dgm:pt modelId="{0EA83FE7-9C6A-411C-A8A8-40A6C5F26F72}" type="sibTrans" cxnId="{778ECA35-AA80-4B08-901A-91DA6D3EF887}">
      <dgm:prSet/>
      <dgm:spPr/>
      <dgm:t>
        <a:bodyPr/>
        <a:lstStyle/>
        <a:p>
          <a:endParaRPr lang="en-DE"/>
        </a:p>
      </dgm:t>
    </dgm:pt>
    <dgm:pt modelId="{651CFF4B-F9F5-4DD8-A756-2E37BC3ACF2B}">
      <dgm:prSet custT="1"/>
      <dgm:spPr/>
      <dgm:t>
        <a:bodyPr/>
        <a:lstStyle/>
        <a:p>
          <a:r>
            <a:rPr lang="en-AU" sz="1800" b="1" noProof="0"/>
            <a:t>Trade finance</a:t>
          </a:r>
          <a:endParaRPr lang="en-AU" sz="1800" b="1" noProof="0" dirty="0"/>
        </a:p>
      </dgm:t>
    </dgm:pt>
    <dgm:pt modelId="{80D68AE6-19EA-4459-BB78-B1C22D3E1B32}" type="parTrans" cxnId="{8E5D7DB1-7D01-47CC-B812-72EEE498CFC7}">
      <dgm:prSet/>
      <dgm:spPr/>
      <dgm:t>
        <a:bodyPr/>
        <a:lstStyle/>
        <a:p>
          <a:endParaRPr lang="en-DE"/>
        </a:p>
      </dgm:t>
    </dgm:pt>
    <dgm:pt modelId="{1461FF87-0B09-4077-91E1-28A260EA092B}" type="sibTrans" cxnId="{8E5D7DB1-7D01-47CC-B812-72EEE498CFC7}">
      <dgm:prSet/>
      <dgm:spPr/>
      <dgm:t>
        <a:bodyPr/>
        <a:lstStyle/>
        <a:p>
          <a:endParaRPr lang="en-DE"/>
        </a:p>
      </dgm:t>
    </dgm:pt>
    <dgm:pt modelId="{F23379C2-1232-457C-9F51-17CAA97B0183}">
      <dgm:prSet custT="1"/>
      <dgm:spPr/>
      <dgm:t>
        <a:bodyPr/>
        <a:lstStyle/>
        <a:p>
          <a:r>
            <a:rPr lang="en-AU" sz="1400" noProof="0" dirty="0"/>
            <a:t>Evidence trade-related documents</a:t>
          </a:r>
        </a:p>
      </dgm:t>
    </dgm:pt>
    <dgm:pt modelId="{B36F60F0-0026-4CD9-B85B-9095AD9CAFA4}" type="parTrans" cxnId="{1E273B7E-D21F-48E1-8780-DC8517DC8382}">
      <dgm:prSet/>
      <dgm:spPr/>
      <dgm:t>
        <a:bodyPr/>
        <a:lstStyle/>
        <a:p>
          <a:endParaRPr lang="en-DE"/>
        </a:p>
      </dgm:t>
    </dgm:pt>
    <dgm:pt modelId="{5A0AA52C-0BB8-4D07-8C05-BE2F449A66D5}" type="sibTrans" cxnId="{1E273B7E-D21F-48E1-8780-DC8517DC8382}">
      <dgm:prSet/>
      <dgm:spPr/>
      <dgm:t>
        <a:bodyPr/>
        <a:lstStyle/>
        <a:p>
          <a:endParaRPr lang="en-DE"/>
        </a:p>
      </dgm:t>
    </dgm:pt>
    <dgm:pt modelId="{14EFC516-1F91-4BFD-8474-B3FA95DBCED4}">
      <dgm:prSet custT="1"/>
      <dgm:spPr/>
      <dgm:t>
        <a:bodyPr/>
        <a:lstStyle/>
        <a:p>
          <a:r>
            <a:rPr lang="en-AU" sz="1400" noProof="0"/>
            <a:t>Automate payments</a:t>
          </a:r>
          <a:endParaRPr lang="en-AU" sz="1400" noProof="0" dirty="0"/>
        </a:p>
      </dgm:t>
    </dgm:pt>
    <dgm:pt modelId="{A90A96C8-C0EE-47F2-B6A3-74591C4FD608}" type="parTrans" cxnId="{1343573E-3027-4107-B587-29C3F4FBA184}">
      <dgm:prSet/>
      <dgm:spPr/>
      <dgm:t>
        <a:bodyPr/>
        <a:lstStyle/>
        <a:p>
          <a:endParaRPr lang="en-DE"/>
        </a:p>
      </dgm:t>
    </dgm:pt>
    <dgm:pt modelId="{21BA7497-C595-437F-920B-A45A4281CC5A}" type="sibTrans" cxnId="{1343573E-3027-4107-B587-29C3F4FBA184}">
      <dgm:prSet/>
      <dgm:spPr/>
      <dgm:t>
        <a:bodyPr/>
        <a:lstStyle/>
        <a:p>
          <a:endParaRPr lang="en-DE"/>
        </a:p>
      </dgm:t>
    </dgm:pt>
    <dgm:pt modelId="{388B4093-73AF-438B-A77E-7E372950145D}" type="pres">
      <dgm:prSet presAssocID="{E24E0C1B-5690-4F82-8285-47D38A7CFBAE}" presName="diagram" presStyleCnt="0">
        <dgm:presLayoutVars>
          <dgm:dir/>
          <dgm:resizeHandles val="exact"/>
        </dgm:presLayoutVars>
      </dgm:prSet>
      <dgm:spPr/>
    </dgm:pt>
    <dgm:pt modelId="{29D9EF85-2600-42B6-B093-B230E39ABA0C}" type="pres">
      <dgm:prSet presAssocID="{FB333869-B514-4E61-8F15-0EEB7F557AAE}" presName="node" presStyleLbl="node1" presStyleIdx="0" presStyleCnt="6" custScaleY="131657">
        <dgm:presLayoutVars>
          <dgm:bulletEnabled val="1"/>
        </dgm:presLayoutVars>
      </dgm:prSet>
      <dgm:spPr/>
    </dgm:pt>
    <dgm:pt modelId="{D6435997-98CB-4004-9180-1C2D2F4140EF}" type="pres">
      <dgm:prSet presAssocID="{65AD8C25-E98D-4B88-A7C8-1427C4B234D2}" presName="sibTrans" presStyleCnt="0"/>
      <dgm:spPr/>
    </dgm:pt>
    <dgm:pt modelId="{1D0D9DDB-78B9-46F9-BA5C-6B079E29F336}" type="pres">
      <dgm:prSet presAssocID="{186E8EF5-EC9C-45D6-8217-0134B9AE6C3B}" presName="node" presStyleLbl="node1" presStyleIdx="1" presStyleCnt="6" custScaleY="131657">
        <dgm:presLayoutVars>
          <dgm:bulletEnabled val="1"/>
        </dgm:presLayoutVars>
      </dgm:prSet>
      <dgm:spPr/>
    </dgm:pt>
    <dgm:pt modelId="{75138F28-BF04-49BE-A9ED-9F61E02B243D}" type="pres">
      <dgm:prSet presAssocID="{8007A957-948F-4CA8-AA9A-DFB6CF8DB35C}" presName="sibTrans" presStyleCnt="0"/>
      <dgm:spPr/>
    </dgm:pt>
    <dgm:pt modelId="{EDCB7454-91B1-4E12-B14A-CBD3EB631B15}" type="pres">
      <dgm:prSet presAssocID="{2B204BF3-BC43-41E8-A8EA-8CAA068A31E1}" presName="node" presStyleLbl="node1" presStyleIdx="2" presStyleCnt="6" custScaleY="130092">
        <dgm:presLayoutVars>
          <dgm:bulletEnabled val="1"/>
        </dgm:presLayoutVars>
      </dgm:prSet>
      <dgm:spPr/>
    </dgm:pt>
    <dgm:pt modelId="{B7C82B67-F58E-494C-9214-DD2C2D075FC1}" type="pres">
      <dgm:prSet presAssocID="{155223C2-7C75-4295-A6D9-B7F8A8F92E4D}" presName="sibTrans" presStyleCnt="0"/>
      <dgm:spPr/>
    </dgm:pt>
    <dgm:pt modelId="{03924012-82CC-402A-BEFC-FB68CFCB07EE}" type="pres">
      <dgm:prSet presAssocID="{5EFF7AFA-0C27-4364-B470-4EFB236B9E56}" presName="node" presStyleLbl="node1" presStyleIdx="3" presStyleCnt="6">
        <dgm:presLayoutVars>
          <dgm:bulletEnabled val="1"/>
        </dgm:presLayoutVars>
      </dgm:prSet>
      <dgm:spPr/>
    </dgm:pt>
    <dgm:pt modelId="{B898C24E-5A26-4B9B-803B-763DC10F54EC}" type="pres">
      <dgm:prSet presAssocID="{A124D4B7-959A-4A67-AC6C-3BE819D55019}" presName="sibTrans" presStyleCnt="0"/>
      <dgm:spPr/>
    </dgm:pt>
    <dgm:pt modelId="{E6434502-003D-405F-9CBA-8154888F8739}" type="pres">
      <dgm:prSet presAssocID="{44D2E8A9-816F-4D1F-975F-010D63E6EDD7}" presName="node" presStyleLbl="node1" presStyleIdx="4" presStyleCnt="6">
        <dgm:presLayoutVars>
          <dgm:bulletEnabled val="1"/>
        </dgm:presLayoutVars>
      </dgm:prSet>
      <dgm:spPr/>
    </dgm:pt>
    <dgm:pt modelId="{4A2B690C-C485-467B-98E2-0813D5BDDAEE}" type="pres">
      <dgm:prSet presAssocID="{F44CCA62-A67B-4CB2-B9A6-EB45D2E92DB5}" presName="sibTrans" presStyleCnt="0"/>
      <dgm:spPr/>
    </dgm:pt>
    <dgm:pt modelId="{BB460C69-2963-4AA7-8BB4-9D7CB874109D}" type="pres">
      <dgm:prSet presAssocID="{651CFF4B-F9F5-4DD8-A756-2E37BC3ACF2B}" presName="node" presStyleLbl="node1" presStyleIdx="5" presStyleCnt="6">
        <dgm:presLayoutVars>
          <dgm:bulletEnabled val="1"/>
        </dgm:presLayoutVars>
      </dgm:prSet>
      <dgm:spPr/>
    </dgm:pt>
  </dgm:ptLst>
  <dgm:cxnLst>
    <dgm:cxn modelId="{6E703610-4F88-4AC5-9911-D8C7927678F7}" type="presOf" srcId="{E24E0C1B-5690-4F82-8285-47D38A7CFBAE}" destId="{388B4093-73AF-438B-A77E-7E372950145D}" srcOrd="0" destOrd="0" presId="urn:microsoft.com/office/officeart/2005/8/layout/default"/>
    <dgm:cxn modelId="{84F0C114-F6C3-4BF3-8841-45CB9480F8FD}" type="presOf" srcId="{4B0E5ABE-14FD-4073-9259-7679A442B88C}" destId="{EDCB7454-91B1-4E12-B14A-CBD3EB631B15}" srcOrd="0" destOrd="1" presId="urn:microsoft.com/office/officeart/2005/8/layout/default"/>
    <dgm:cxn modelId="{3BDA0A15-E604-4259-B610-EEE6812EDF97}" type="presOf" srcId="{9297D75B-7985-4489-ACFD-CE48F32F8030}" destId="{03924012-82CC-402A-BEFC-FB68CFCB07EE}" srcOrd="0" destOrd="1" presId="urn:microsoft.com/office/officeart/2005/8/layout/default"/>
    <dgm:cxn modelId="{97998E28-E2C7-4DA9-8716-E7DB06BDD2A5}" type="presOf" srcId="{6EC7E2C3-ED8C-4774-8EEC-A785468EE100}" destId="{E6434502-003D-405F-9CBA-8154888F8739}" srcOrd="0" destOrd="2" presId="urn:microsoft.com/office/officeart/2005/8/layout/default"/>
    <dgm:cxn modelId="{16C49E2B-5D80-4D71-83DB-3BF940460F71}" srcId="{FB333869-B514-4E61-8F15-0EEB7F557AAE}" destId="{BCBF6F35-F2C7-425C-A086-C085270D5DE4}" srcOrd="1" destOrd="0" parTransId="{7042EE3B-8B6E-4E14-8251-8BDA8347CE93}" sibTransId="{46A1A01F-3610-4BB9-AB4B-87139E8092B8}"/>
    <dgm:cxn modelId="{6A768E31-F503-49BE-A0C4-F4AB59D6F2BD}" srcId="{5EFF7AFA-0C27-4364-B470-4EFB236B9E56}" destId="{9297D75B-7985-4489-ACFD-CE48F32F8030}" srcOrd="0" destOrd="0" parTransId="{4F2B9AC5-554E-4FF8-AF66-98A189C689AB}" sibTransId="{E0333164-9094-4EFF-A7B8-D5179A3BDC87}"/>
    <dgm:cxn modelId="{A79E3A33-5334-4D1A-8B2A-DB1A13ED1317}" type="presOf" srcId="{44D2E8A9-816F-4D1F-975F-010D63E6EDD7}" destId="{E6434502-003D-405F-9CBA-8154888F8739}" srcOrd="0" destOrd="0" presId="urn:microsoft.com/office/officeart/2005/8/layout/default"/>
    <dgm:cxn modelId="{778ECA35-AA80-4B08-901A-91DA6D3EF887}" srcId="{44D2E8A9-816F-4D1F-975F-010D63E6EDD7}" destId="{6EC7E2C3-ED8C-4774-8EEC-A785468EE100}" srcOrd="1" destOrd="0" parTransId="{E1754713-0090-4EC6-8AFE-DE9F85CB77D1}" sibTransId="{0EA83FE7-9C6A-411C-A8A8-40A6C5F26F72}"/>
    <dgm:cxn modelId="{94A78D38-D09F-4F0D-93B2-C5CB8880FFAD}" type="presOf" srcId="{05E41B2E-5E7D-4C05-B6D0-FE433B7888FD}" destId="{03924012-82CC-402A-BEFC-FB68CFCB07EE}" srcOrd="0" destOrd="2" presId="urn:microsoft.com/office/officeart/2005/8/layout/default"/>
    <dgm:cxn modelId="{1343573E-3027-4107-B587-29C3F4FBA184}" srcId="{651CFF4B-F9F5-4DD8-A756-2E37BC3ACF2B}" destId="{14EFC516-1F91-4BFD-8474-B3FA95DBCED4}" srcOrd="1" destOrd="0" parTransId="{A90A96C8-C0EE-47F2-B6A3-74591C4FD608}" sibTransId="{21BA7497-C595-437F-920B-A45A4281CC5A}"/>
    <dgm:cxn modelId="{57CB773E-C72E-4659-A785-98835825E42F}" type="presOf" srcId="{397080FC-5C87-4992-954C-F71332D58FFA}" destId="{1D0D9DDB-78B9-46F9-BA5C-6B079E29F336}" srcOrd="0" destOrd="2" presId="urn:microsoft.com/office/officeart/2005/8/layout/default"/>
    <dgm:cxn modelId="{037C7C42-2213-4FA1-B3F2-03A47686C218}" srcId="{FB333869-B514-4E61-8F15-0EEB7F557AAE}" destId="{686B6954-4D5C-4585-9504-37D2DF9BAC5B}" srcOrd="0" destOrd="0" parTransId="{F8489B38-286C-42BF-8E41-BBE79C553528}" sibTransId="{50335D35-3721-4ED8-A4C3-83233D4EF43B}"/>
    <dgm:cxn modelId="{174E6565-921A-4DB6-A860-A69CFDE035CB}" type="presOf" srcId="{FB333869-B514-4E61-8F15-0EEB7F557AAE}" destId="{29D9EF85-2600-42B6-B093-B230E39ABA0C}" srcOrd="0" destOrd="0" presId="urn:microsoft.com/office/officeart/2005/8/layout/default"/>
    <dgm:cxn modelId="{9975CC47-5D1F-4A6B-854F-C55A89A477E8}" srcId="{5EFF7AFA-0C27-4364-B470-4EFB236B9E56}" destId="{05E41B2E-5E7D-4C05-B6D0-FE433B7888FD}" srcOrd="1" destOrd="0" parTransId="{E6CBBFA9-DF43-497C-B671-E67418FA82FF}" sibTransId="{F8565609-6FBC-46AD-B700-85F7078AB352}"/>
    <dgm:cxn modelId="{E027236B-A571-454D-A61D-DFB7C6E731B3}" srcId="{2B204BF3-BC43-41E8-A8EA-8CAA068A31E1}" destId="{4B0E5ABE-14FD-4073-9259-7679A442B88C}" srcOrd="0" destOrd="0" parTransId="{6A993B85-B140-4F51-8C40-BBB37038C0ED}" sibTransId="{FADD1129-5526-475F-8AED-4824F213A365}"/>
    <dgm:cxn modelId="{F690EE6D-ED16-491F-8982-222BE0310EFB}" type="presOf" srcId="{FD623A1C-83E4-473B-8D1A-1FDC35787ECB}" destId="{1D0D9DDB-78B9-46F9-BA5C-6B079E29F336}" srcOrd="0" destOrd="1" presId="urn:microsoft.com/office/officeart/2005/8/layout/default"/>
    <dgm:cxn modelId="{1E273B7E-D21F-48E1-8780-DC8517DC8382}" srcId="{651CFF4B-F9F5-4DD8-A756-2E37BC3ACF2B}" destId="{F23379C2-1232-457C-9F51-17CAA97B0183}" srcOrd="0" destOrd="0" parTransId="{B36F60F0-0026-4CD9-B85B-9095AD9CAFA4}" sibTransId="{5A0AA52C-0BB8-4D07-8C05-BE2F449A66D5}"/>
    <dgm:cxn modelId="{7BF48881-973C-41DA-84F5-6415344176AA}" srcId="{186E8EF5-EC9C-45D6-8217-0134B9AE6C3B}" destId="{FD623A1C-83E4-473B-8D1A-1FDC35787ECB}" srcOrd="0" destOrd="0" parTransId="{71A7844A-9E0B-43F1-9EAF-3B5F0093EDEC}" sibTransId="{48863319-3EF4-4D27-8B82-6A1778C7E023}"/>
    <dgm:cxn modelId="{BB7A6282-76C8-4C21-9F57-6523F3EB32D1}" type="presOf" srcId="{14EFC516-1F91-4BFD-8474-B3FA95DBCED4}" destId="{BB460C69-2963-4AA7-8BB4-9D7CB874109D}" srcOrd="0" destOrd="2" presId="urn:microsoft.com/office/officeart/2005/8/layout/default"/>
    <dgm:cxn modelId="{23AB4794-9417-4240-807B-08F9782A2556}" srcId="{186E8EF5-EC9C-45D6-8217-0134B9AE6C3B}" destId="{397080FC-5C87-4992-954C-F71332D58FFA}" srcOrd="1" destOrd="0" parTransId="{F044F16B-2518-4555-B67B-9CBE00D0D557}" sibTransId="{79BC3C74-BA10-4E66-869B-0F6F3F94BCA0}"/>
    <dgm:cxn modelId="{BD696597-42B4-41A3-9498-EA8630047DDD}" srcId="{E24E0C1B-5690-4F82-8285-47D38A7CFBAE}" destId="{186E8EF5-EC9C-45D6-8217-0134B9AE6C3B}" srcOrd="1" destOrd="0" parTransId="{49260D56-2A3B-4C05-9D74-ACA75845430A}" sibTransId="{8007A957-948F-4CA8-AA9A-DFB6CF8DB35C}"/>
    <dgm:cxn modelId="{1FD75D98-2570-40DD-BE97-32BC1404FF22}" type="presOf" srcId="{186E8EF5-EC9C-45D6-8217-0134B9AE6C3B}" destId="{1D0D9DDB-78B9-46F9-BA5C-6B079E29F336}" srcOrd="0" destOrd="0" presId="urn:microsoft.com/office/officeart/2005/8/layout/default"/>
    <dgm:cxn modelId="{DD23179B-9FD2-4F65-9AB7-5BBF7FD27D74}" type="presOf" srcId="{BCBF6F35-F2C7-425C-A086-C085270D5DE4}" destId="{29D9EF85-2600-42B6-B093-B230E39ABA0C}" srcOrd="0" destOrd="2" presId="urn:microsoft.com/office/officeart/2005/8/layout/default"/>
    <dgm:cxn modelId="{4D04239C-071A-4EF6-9118-5307FD26C403}" type="presOf" srcId="{686B6954-4D5C-4585-9504-37D2DF9BAC5B}" destId="{29D9EF85-2600-42B6-B093-B230E39ABA0C}" srcOrd="0" destOrd="1" presId="urn:microsoft.com/office/officeart/2005/8/layout/default"/>
    <dgm:cxn modelId="{7D63EDA9-E984-41D8-BA87-7141F29EC706}" type="presOf" srcId="{5EFF7AFA-0C27-4364-B470-4EFB236B9E56}" destId="{03924012-82CC-402A-BEFC-FB68CFCB07EE}" srcOrd="0" destOrd="0" presId="urn:microsoft.com/office/officeart/2005/8/layout/default"/>
    <dgm:cxn modelId="{F11B21AB-E020-46A1-877B-A39C68CF0063}" srcId="{E24E0C1B-5690-4F82-8285-47D38A7CFBAE}" destId="{FB333869-B514-4E61-8F15-0EEB7F557AAE}" srcOrd="0" destOrd="0" parTransId="{0D82C33F-041E-4F79-9605-D786E0D9402A}" sibTransId="{65AD8C25-E98D-4B88-A7C8-1427C4B234D2}"/>
    <dgm:cxn modelId="{117920AD-462C-4A74-8722-E43BEA2C9833}" type="presOf" srcId="{5E17BA30-04BB-4CF3-BD2B-16B1ABCDF1CA}" destId="{E6434502-003D-405F-9CBA-8154888F8739}" srcOrd="0" destOrd="1" presId="urn:microsoft.com/office/officeart/2005/8/layout/default"/>
    <dgm:cxn modelId="{D5B4B9AF-A6CB-4CB6-8CAA-473D01A0EA4D}" type="presOf" srcId="{651CFF4B-F9F5-4DD8-A756-2E37BC3ACF2B}" destId="{BB460C69-2963-4AA7-8BB4-9D7CB874109D}" srcOrd="0" destOrd="0" presId="urn:microsoft.com/office/officeart/2005/8/layout/default"/>
    <dgm:cxn modelId="{8E5D7DB1-7D01-47CC-B812-72EEE498CFC7}" srcId="{E24E0C1B-5690-4F82-8285-47D38A7CFBAE}" destId="{651CFF4B-F9F5-4DD8-A756-2E37BC3ACF2B}" srcOrd="5" destOrd="0" parTransId="{80D68AE6-19EA-4459-BB78-B1C22D3E1B32}" sibTransId="{1461FF87-0B09-4077-91E1-28A260EA092B}"/>
    <dgm:cxn modelId="{BD1662C6-4F6B-4BA2-A581-5B7C8C9A607C}" srcId="{44D2E8A9-816F-4D1F-975F-010D63E6EDD7}" destId="{5E17BA30-04BB-4CF3-BD2B-16B1ABCDF1CA}" srcOrd="0" destOrd="0" parTransId="{15769A4F-85E5-48D1-ACD9-1DEF89D79013}" sibTransId="{202AF747-F3C4-47B2-B11E-29957CCA9AD6}"/>
    <dgm:cxn modelId="{9DB660D4-E18E-40AE-A5EF-6A3491B94896}" type="presOf" srcId="{F23379C2-1232-457C-9F51-17CAA97B0183}" destId="{BB460C69-2963-4AA7-8BB4-9D7CB874109D}" srcOrd="0" destOrd="1" presId="urn:microsoft.com/office/officeart/2005/8/layout/default"/>
    <dgm:cxn modelId="{A07968D8-FCB5-4428-927A-B7BB0EF56E89}" type="presOf" srcId="{2B204BF3-BC43-41E8-A8EA-8CAA068A31E1}" destId="{EDCB7454-91B1-4E12-B14A-CBD3EB631B15}" srcOrd="0" destOrd="0" presId="urn:microsoft.com/office/officeart/2005/8/layout/default"/>
    <dgm:cxn modelId="{822950E8-95FE-4253-A903-32E041F0A57D}" srcId="{E24E0C1B-5690-4F82-8285-47D38A7CFBAE}" destId="{5EFF7AFA-0C27-4364-B470-4EFB236B9E56}" srcOrd="3" destOrd="0" parTransId="{39EDD8AE-2DC0-414C-AEFD-BC24E2B75489}" sibTransId="{A124D4B7-959A-4A67-AC6C-3BE819D55019}"/>
    <dgm:cxn modelId="{A58E4CF0-A9C0-4450-9BBA-8BCD20CC5ADC}" srcId="{E24E0C1B-5690-4F82-8285-47D38A7CFBAE}" destId="{2B204BF3-BC43-41E8-A8EA-8CAA068A31E1}" srcOrd="2" destOrd="0" parTransId="{596E9D8D-CBCD-42AA-BE09-B3C4A9684308}" sibTransId="{155223C2-7C75-4295-A6D9-B7F8A8F92E4D}"/>
    <dgm:cxn modelId="{355044F4-F5EE-4162-8E87-B31C6A77C6E7}" srcId="{E24E0C1B-5690-4F82-8285-47D38A7CFBAE}" destId="{44D2E8A9-816F-4D1F-975F-010D63E6EDD7}" srcOrd="4" destOrd="0" parTransId="{1D0449E5-3660-470B-A386-470DEA84413D}" sibTransId="{F44CCA62-A67B-4CB2-B9A6-EB45D2E92DB5}"/>
    <dgm:cxn modelId="{D649C96E-2734-4DB9-BB70-D2500A53ED5F}" type="presParOf" srcId="{388B4093-73AF-438B-A77E-7E372950145D}" destId="{29D9EF85-2600-42B6-B093-B230E39ABA0C}" srcOrd="0" destOrd="0" presId="urn:microsoft.com/office/officeart/2005/8/layout/default"/>
    <dgm:cxn modelId="{6890E14F-A4DB-40BC-A3CE-AA57581341A1}" type="presParOf" srcId="{388B4093-73AF-438B-A77E-7E372950145D}" destId="{D6435997-98CB-4004-9180-1C2D2F4140EF}" srcOrd="1" destOrd="0" presId="urn:microsoft.com/office/officeart/2005/8/layout/default"/>
    <dgm:cxn modelId="{318755C3-5F2A-41DE-9065-919F12DEF2EB}" type="presParOf" srcId="{388B4093-73AF-438B-A77E-7E372950145D}" destId="{1D0D9DDB-78B9-46F9-BA5C-6B079E29F336}" srcOrd="2" destOrd="0" presId="urn:microsoft.com/office/officeart/2005/8/layout/default"/>
    <dgm:cxn modelId="{69479B8D-CB43-4C1C-ABE2-B07FD3C2D422}" type="presParOf" srcId="{388B4093-73AF-438B-A77E-7E372950145D}" destId="{75138F28-BF04-49BE-A9ED-9F61E02B243D}" srcOrd="3" destOrd="0" presId="urn:microsoft.com/office/officeart/2005/8/layout/default"/>
    <dgm:cxn modelId="{52DC1302-ACAF-4671-A85E-5137CD16E04B}" type="presParOf" srcId="{388B4093-73AF-438B-A77E-7E372950145D}" destId="{EDCB7454-91B1-4E12-B14A-CBD3EB631B15}" srcOrd="4" destOrd="0" presId="urn:microsoft.com/office/officeart/2005/8/layout/default"/>
    <dgm:cxn modelId="{00D30949-EFFC-4EC2-A8CE-7418BD401710}" type="presParOf" srcId="{388B4093-73AF-438B-A77E-7E372950145D}" destId="{B7C82B67-F58E-494C-9214-DD2C2D075FC1}" srcOrd="5" destOrd="0" presId="urn:microsoft.com/office/officeart/2005/8/layout/default"/>
    <dgm:cxn modelId="{49B03AE7-F9CA-45C2-A52F-50D0108A2491}" type="presParOf" srcId="{388B4093-73AF-438B-A77E-7E372950145D}" destId="{03924012-82CC-402A-BEFC-FB68CFCB07EE}" srcOrd="6" destOrd="0" presId="urn:microsoft.com/office/officeart/2005/8/layout/default"/>
    <dgm:cxn modelId="{F9B3ABC9-321A-4E7F-B571-250CC08FFECB}" type="presParOf" srcId="{388B4093-73AF-438B-A77E-7E372950145D}" destId="{B898C24E-5A26-4B9B-803B-763DC10F54EC}" srcOrd="7" destOrd="0" presId="urn:microsoft.com/office/officeart/2005/8/layout/default"/>
    <dgm:cxn modelId="{26857AAC-A336-4B95-931E-FDB346E6A661}" type="presParOf" srcId="{388B4093-73AF-438B-A77E-7E372950145D}" destId="{E6434502-003D-405F-9CBA-8154888F8739}" srcOrd="8" destOrd="0" presId="urn:microsoft.com/office/officeart/2005/8/layout/default"/>
    <dgm:cxn modelId="{49056741-4E86-410F-B92D-60AFD00D4204}" type="presParOf" srcId="{388B4093-73AF-438B-A77E-7E372950145D}" destId="{4A2B690C-C485-467B-98E2-0813D5BDDAEE}" srcOrd="9" destOrd="0" presId="urn:microsoft.com/office/officeart/2005/8/layout/default"/>
    <dgm:cxn modelId="{18655B97-E94B-4436-BEE6-FDB15A8D1F21}" type="presParOf" srcId="{388B4093-73AF-438B-A77E-7E372950145D}" destId="{BB460C69-2963-4AA7-8BB4-9D7CB874109D}"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E24E0C1B-5690-4F82-8285-47D38A7CFBAE}" type="doc">
      <dgm:prSet loTypeId="urn:microsoft.com/office/officeart/2005/8/layout/default" loCatId="list" qsTypeId="urn:microsoft.com/office/officeart/2005/8/quickstyle/simple1" qsCatId="simple" csTypeId="urn:microsoft.com/office/officeart/2005/8/colors/accent1_3" csCatId="accent1" phldr="1"/>
      <dgm:spPr/>
      <dgm:t>
        <a:bodyPr/>
        <a:lstStyle/>
        <a:p>
          <a:endParaRPr lang="en-DE"/>
        </a:p>
      </dgm:t>
    </dgm:pt>
    <dgm:pt modelId="{D7BB06B7-8DB0-44B0-B7BA-3D20657FE1B3}">
      <dgm:prSet/>
      <dgm:spPr/>
      <dgm:t>
        <a:bodyPr/>
        <a:lstStyle/>
        <a:p>
          <a:r>
            <a:rPr lang="en-AU" b="1" noProof="0"/>
            <a:t>Registries and identity</a:t>
          </a:r>
          <a:endParaRPr lang="en-AU" b="1" noProof="0" dirty="0"/>
        </a:p>
      </dgm:t>
    </dgm:pt>
    <dgm:pt modelId="{C76ADC34-DA66-4D99-90F8-9FD9885E3E5F}" type="parTrans" cxnId="{BD289868-92E4-473C-B9B1-CDCAC9B62E65}">
      <dgm:prSet/>
      <dgm:spPr/>
      <dgm:t>
        <a:bodyPr/>
        <a:lstStyle/>
        <a:p>
          <a:endParaRPr lang="en-DE"/>
        </a:p>
      </dgm:t>
    </dgm:pt>
    <dgm:pt modelId="{684C5925-0A4F-44AF-81ED-ABF00688EBF2}" type="sibTrans" cxnId="{BD289868-92E4-473C-B9B1-CDCAC9B62E65}">
      <dgm:prSet/>
      <dgm:spPr/>
      <dgm:t>
        <a:bodyPr/>
        <a:lstStyle/>
        <a:p>
          <a:endParaRPr lang="en-DE"/>
        </a:p>
      </dgm:t>
    </dgm:pt>
    <dgm:pt modelId="{A4855FF4-495A-4BA1-9039-620DEA004A6B}">
      <dgm:prSet/>
      <dgm:spPr/>
      <dgm:t>
        <a:bodyPr/>
        <a:lstStyle/>
        <a:p>
          <a:r>
            <a:rPr lang="en-AU" noProof="0"/>
            <a:t>Including identities of persons, companies or devices; licensing; qualification; and certification</a:t>
          </a:r>
          <a:endParaRPr lang="en-AU" noProof="0" dirty="0"/>
        </a:p>
      </dgm:t>
    </dgm:pt>
    <dgm:pt modelId="{106C3FA9-A79E-4B36-A708-648BB98052A9}" type="parTrans" cxnId="{8B083360-66ED-4C45-9C21-B89984280453}">
      <dgm:prSet/>
      <dgm:spPr/>
      <dgm:t>
        <a:bodyPr/>
        <a:lstStyle/>
        <a:p>
          <a:endParaRPr lang="en-DE"/>
        </a:p>
      </dgm:t>
    </dgm:pt>
    <dgm:pt modelId="{CAF47BC4-5807-4560-AFF3-DDF2A0ABF075}" type="sibTrans" cxnId="{8B083360-66ED-4C45-9C21-B89984280453}">
      <dgm:prSet/>
      <dgm:spPr/>
      <dgm:t>
        <a:bodyPr/>
        <a:lstStyle/>
        <a:p>
          <a:endParaRPr lang="en-DE"/>
        </a:p>
      </dgm:t>
    </dgm:pt>
    <dgm:pt modelId="{4D82E65A-1B17-477C-99A8-1BF124E20FCD}">
      <dgm:prSet/>
      <dgm:spPr/>
      <dgm:t>
        <a:bodyPr/>
        <a:lstStyle/>
        <a:p>
          <a:r>
            <a:rPr lang="en-AU" b="1" noProof="0"/>
            <a:t>Grants and social security</a:t>
          </a:r>
          <a:endParaRPr lang="en-AU" b="1" noProof="0" dirty="0"/>
        </a:p>
      </dgm:t>
    </dgm:pt>
    <dgm:pt modelId="{9B3290BA-E9F5-4145-A7EF-B42130AD2152}" type="parTrans" cxnId="{34517735-770B-433A-9449-F4E493CE94CE}">
      <dgm:prSet/>
      <dgm:spPr/>
      <dgm:t>
        <a:bodyPr/>
        <a:lstStyle/>
        <a:p>
          <a:endParaRPr lang="en-DE"/>
        </a:p>
      </dgm:t>
    </dgm:pt>
    <dgm:pt modelId="{2766BC6F-1611-4EA2-9BD7-1B46B6A14D3B}" type="sibTrans" cxnId="{34517735-770B-433A-9449-F4E493CE94CE}">
      <dgm:prSet/>
      <dgm:spPr/>
      <dgm:t>
        <a:bodyPr/>
        <a:lstStyle/>
        <a:p>
          <a:endParaRPr lang="en-DE"/>
        </a:p>
      </dgm:t>
    </dgm:pt>
    <dgm:pt modelId="{891031B5-39DA-4898-8E70-BAFA827E84D0}">
      <dgm:prSet/>
      <dgm:spPr/>
      <dgm:t>
        <a:bodyPr/>
        <a:lstStyle/>
        <a:p>
          <a:r>
            <a:rPr lang="en-AU" noProof="0"/>
            <a:t>Automate the process coordination for application, decision making, and payment distribution</a:t>
          </a:r>
          <a:endParaRPr lang="en-AU" noProof="0" dirty="0"/>
        </a:p>
      </dgm:t>
    </dgm:pt>
    <dgm:pt modelId="{B04824B1-634E-451C-A42B-75334020BA78}" type="parTrans" cxnId="{1987F9E4-A295-4786-8394-91DF83224BDD}">
      <dgm:prSet/>
      <dgm:spPr/>
      <dgm:t>
        <a:bodyPr/>
        <a:lstStyle/>
        <a:p>
          <a:endParaRPr lang="en-DE"/>
        </a:p>
      </dgm:t>
    </dgm:pt>
    <dgm:pt modelId="{FF322A60-89FC-4EA5-9296-CCF9C6784D85}" type="sibTrans" cxnId="{1987F9E4-A295-4786-8394-91DF83224BDD}">
      <dgm:prSet/>
      <dgm:spPr/>
      <dgm:t>
        <a:bodyPr/>
        <a:lstStyle/>
        <a:p>
          <a:endParaRPr lang="en-DE"/>
        </a:p>
      </dgm:t>
    </dgm:pt>
    <dgm:pt modelId="{A43118F2-5993-464D-832F-1A99CD6B3546}">
      <dgm:prSet/>
      <dgm:spPr/>
      <dgm:t>
        <a:bodyPr/>
        <a:lstStyle/>
        <a:p>
          <a:r>
            <a:rPr lang="en-AU" noProof="0"/>
            <a:t>Allow conditional payments through programmable money – e.g. NDIS – where the money checks the conditions for spending it when attempting to do so</a:t>
          </a:r>
          <a:endParaRPr lang="en-AU" noProof="0" dirty="0"/>
        </a:p>
      </dgm:t>
    </dgm:pt>
    <dgm:pt modelId="{35BC5FC3-F968-4C2B-AC3F-B7885D698E61}" type="parTrans" cxnId="{BBA20A70-4B87-4AC8-801E-9AA66BDFF40D}">
      <dgm:prSet/>
      <dgm:spPr/>
      <dgm:t>
        <a:bodyPr/>
        <a:lstStyle/>
        <a:p>
          <a:endParaRPr lang="en-DE"/>
        </a:p>
      </dgm:t>
    </dgm:pt>
    <dgm:pt modelId="{341B8BA2-B94B-4FED-BACC-0C678E188936}" type="sibTrans" cxnId="{BBA20A70-4B87-4AC8-801E-9AA66BDFF40D}">
      <dgm:prSet/>
      <dgm:spPr/>
      <dgm:t>
        <a:bodyPr/>
        <a:lstStyle/>
        <a:p>
          <a:endParaRPr lang="en-DE"/>
        </a:p>
      </dgm:t>
    </dgm:pt>
    <dgm:pt modelId="{75FF55DD-2FC5-4ECC-AFA7-67795A7B5D52}">
      <dgm:prSet/>
      <dgm:spPr/>
      <dgm:t>
        <a:bodyPr/>
        <a:lstStyle/>
        <a:p>
          <a:r>
            <a:rPr lang="en-AU" b="1" noProof="0"/>
            <a:t>Resource quota management</a:t>
          </a:r>
          <a:endParaRPr lang="en-AU" b="1" noProof="0" dirty="0"/>
        </a:p>
      </dgm:t>
    </dgm:pt>
    <dgm:pt modelId="{6A2491B1-E7CE-40AE-8C16-E9A2CBCDB063}" type="parTrans" cxnId="{B5F3D171-EAC4-448F-8F69-E45710886E47}">
      <dgm:prSet/>
      <dgm:spPr/>
      <dgm:t>
        <a:bodyPr/>
        <a:lstStyle/>
        <a:p>
          <a:endParaRPr lang="en-DE"/>
        </a:p>
      </dgm:t>
    </dgm:pt>
    <dgm:pt modelId="{6F055CDF-C717-49FF-8DDA-81597FF61CE1}" type="sibTrans" cxnId="{B5F3D171-EAC4-448F-8F69-E45710886E47}">
      <dgm:prSet/>
      <dgm:spPr/>
      <dgm:t>
        <a:bodyPr/>
        <a:lstStyle/>
        <a:p>
          <a:endParaRPr lang="en-DE"/>
        </a:p>
      </dgm:t>
    </dgm:pt>
    <dgm:pt modelId="{90E6C0B4-6E67-4D0D-B46B-9BCCD8E09FB2}">
      <dgm:prSet/>
      <dgm:spPr/>
      <dgm:t>
        <a:bodyPr/>
        <a:lstStyle/>
        <a:p>
          <a:r>
            <a:rPr lang="en-AU" noProof="0"/>
            <a:t>Government granted quotas, allocations, rights to physical resources could be awarded and tracked through tokens</a:t>
          </a:r>
          <a:endParaRPr lang="en-AU" noProof="0" dirty="0"/>
        </a:p>
      </dgm:t>
    </dgm:pt>
    <dgm:pt modelId="{009CE96E-7AF5-49C6-85B0-B84F18D928B6}" type="parTrans" cxnId="{9C6ED469-6B5D-44B7-A4D3-983E95DD4A2A}">
      <dgm:prSet/>
      <dgm:spPr/>
      <dgm:t>
        <a:bodyPr/>
        <a:lstStyle/>
        <a:p>
          <a:endParaRPr lang="en-DE"/>
        </a:p>
      </dgm:t>
    </dgm:pt>
    <dgm:pt modelId="{50F91487-DA6E-478E-974D-0A2A81761DA9}" type="sibTrans" cxnId="{9C6ED469-6B5D-44B7-A4D3-983E95DD4A2A}">
      <dgm:prSet/>
      <dgm:spPr/>
      <dgm:t>
        <a:bodyPr/>
        <a:lstStyle/>
        <a:p>
          <a:endParaRPr lang="en-DE"/>
        </a:p>
      </dgm:t>
    </dgm:pt>
    <dgm:pt modelId="{3F1CC865-84A5-4D8D-9F64-8531A3031D75}">
      <dgm:prSet/>
      <dgm:spPr/>
      <dgm:t>
        <a:bodyPr/>
        <a:lstStyle/>
        <a:p>
          <a:r>
            <a:rPr lang="en-AU" noProof="0"/>
            <a:t>E.g. water access licenses can provide rights to take a certain volume of water from specific sources during specific time frames</a:t>
          </a:r>
          <a:endParaRPr lang="en-AU" noProof="0" dirty="0"/>
        </a:p>
      </dgm:t>
    </dgm:pt>
    <dgm:pt modelId="{2E459E7C-01B5-4571-9B47-774ADB1B4EB9}" type="parTrans" cxnId="{01106BCE-86B4-4EC4-8439-A2071AE6C55D}">
      <dgm:prSet/>
      <dgm:spPr/>
      <dgm:t>
        <a:bodyPr/>
        <a:lstStyle/>
        <a:p>
          <a:endParaRPr lang="en-DE"/>
        </a:p>
      </dgm:t>
    </dgm:pt>
    <dgm:pt modelId="{155B9E26-B15B-4DF7-8B67-8C9C0B6DE3AD}" type="sibTrans" cxnId="{01106BCE-86B4-4EC4-8439-A2071AE6C55D}">
      <dgm:prSet/>
      <dgm:spPr/>
      <dgm:t>
        <a:bodyPr/>
        <a:lstStyle/>
        <a:p>
          <a:endParaRPr lang="en-DE"/>
        </a:p>
      </dgm:t>
    </dgm:pt>
    <dgm:pt modelId="{F3ADC49D-78FA-4E88-B29E-C0F36917E558}">
      <dgm:prSet/>
      <dgm:spPr/>
      <dgm:t>
        <a:bodyPr/>
        <a:lstStyle/>
        <a:p>
          <a:r>
            <a:rPr lang="en-AU" b="1" noProof="0"/>
            <a:t>Taxation</a:t>
          </a:r>
          <a:endParaRPr lang="en-AU" b="1" noProof="0" dirty="0"/>
        </a:p>
      </dgm:t>
    </dgm:pt>
    <dgm:pt modelId="{DCAD0C9E-8A21-41B0-9EB1-4B46BBDDA387}" type="parTrans" cxnId="{135CA9AB-D6CC-43D7-A58A-E88C10E101B0}">
      <dgm:prSet/>
      <dgm:spPr/>
      <dgm:t>
        <a:bodyPr/>
        <a:lstStyle/>
        <a:p>
          <a:endParaRPr lang="en-DE"/>
        </a:p>
      </dgm:t>
    </dgm:pt>
    <dgm:pt modelId="{9E644257-49F1-4023-8C82-005C7E9D6F2D}" type="sibTrans" cxnId="{135CA9AB-D6CC-43D7-A58A-E88C10E101B0}">
      <dgm:prSet/>
      <dgm:spPr/>
      <dgm:t>
        <a:bodyPr/>
        <a:lstStyle/>
        <a:p>
          <a:endParaRPr lang="en-DE"/>
        </a:p>
      </dgm:t>
    </dgm:pt>
    <dgm:pt modelId="{E2ABBA51-A599-44A1-80B1-118B0E43C4C1}">
      <dgm:prSet/>
      <dgm:spPr/>
      <dgm:t>
        <a:bodyPr/>
        <a:lstStyle/>
        <a:p>
          <a:r>
            <a:rPr lang="en-AU" noProof="0"/>
            <a:t>Automate tax collection using smart contract</a:t>
          </a:r>
          <a:endParaRPr lang="en-AU" noProof="0" dirty="0"/>
        </a:p>
      </dgm:t>
    </dgm:pt>
    <dgm:pt modelId="{C417DFE5-AF83-4FAE-B395-56D232382A32}" type="parTrans" cxnId="{135E5EDA-3056-4AFC-9B70-03CE193FF74C}">
      <dgm:prSet/>
      <dgm:spPr/>
      <dgm:t>
        <a:bodyPr/>
        <a:lstStyle/>
        <a:p>
          <a:endParaRPr lang="en-DE"/>
        </a:p>
      </dgm:t>
    </dgm:pt>
    <dgm:pt modelId="{B1AA25D9-E149-405B-A227-E6948DCC7596}" type="sibTrans" cxnId="{135E5EDA-3056-4AFC-9B70-03CE193FF74C}">
      <dgm:prSet/>
      <dgm:spPr/>
      <dgm:t>
        <a:bodyPr/>
        <a:lstStyle/>
        <a:p>
          <a:endParaRPr lang="en-DE"/>
        </a:p>
      </dgm:t>
    </dgm:pt>
    <dgm:pt modelId="{388B4093-73AF-438B-A77E-7E372950145D}" type="pres">
      <dgm:prSet presAssocID="{E24E0C1B-5690-4F82-8285-47D38A7CFBAE}" presName="diagram" presStyleCnt="0">
        <dgm:presLayoutVars>
          <dgm:dir/>
          <dgm:resizeHandles val="exact"/>
        </dgm:presLayoutVars>
      </dgm:prSet>
      <dgm:spPr/>
    </dgm:pt>
    <dgm:pt modelId="{4C297A03-24B2-4B5F-9FAC-608BDF2697B1}" type="pres">
      <dgm:prSet presAssocID="{D7BB06B7-8DB0-44B0-B7BA-3D20657FE1B3}" presName="node" presStyleLbl="node1" presStyleIdx="0" presStyleCnt="4">
        <dgm:presLayoutVars>
          <dgm:bulletEnabled val="1"/>
        </dgm:presLayoutVars>
      </dgm:prSet>
      <dgm:spPr/>
    </dgm:pt>
    <dgm:pt modelId="{700B7488-5677-471D-BCAE-28D96D3217B6}" type="pres">
      <dgm:prSet presAssocID="{684C5925-0A4F-44AF-81ED-ABF00688EBF2}" presName="sibTrans" presStyleCnt="0"/>
      <dgm:spPr/>
    </dgm:pt>
    <dgm:pt modelId="{8B49367C-764B-4E88-8D31-F80C745E01D4}" type="pres">
      <dgm:prSet presAssocID="{4D82E65A-1B17-477C-99A8-1BF124E20FCD}" presName="node" presStyleLbl="node1" presStyleIdx="1" presStyleCnt="4">
        <dgm:presLayoutVars>
          <dgm:bulletEnabled val="1"/>
        </dgm:presLayoutVars>
      </dgm:prSet>
      <dgm:spPr/>
    </dgm:pt>
    <dgm:pt modelId="{84D31443-F2D2-4166-9E59-B01BB2A068C2}" type="pres">
      <dgm:prSet presAssocID="{2766BC6F-1611-4EA2-9BD7-1B46B6A14D3B}" presName="sibTrans" presStyleCnt="0"/>
      <dgm:spPr/>
    </dgm:pt>
    <dgm:pt modelId="{7BE362F6-0A60-4DBB-89CE-0CCE0E8893C8}" type="pres">
      <dgm:prSet presAssocID="{75FF55DD-2FC5-4ECC-AFA7-67795A7B5D52}" presName="node" presStyleLbl="node1" presStyleIdx="2" presStyleCnt="4">
        <dgm:presLayoutVars>
          <dgm:bulletEnabled val="1"/>
        </dgm:presLayoutVars>
      </dgm:prSet>
      <dgm:spPr/>
    </dgm:pt>
    <dgm:pt modelId="{43496CA4-7849-45E7-AB83-B26104BE20AE}" type="pres">
      <dgm:prSet presAssocID="{6F055CDF-C717-49FF-8DDA-81597FF61CE1}" presName="sibTrans" presStyleCnt="0"/>
      <dgm:spPr/>
    </dgm:pt>
    <dgm:pt modelId="{30312399-9C62-4614-8A64-466CFD7F0F4B}" type="pres">
      <dgm:prSet presAssocID="{F3ADC49D-78FA-4E88-B29E-C0F36917E558}" presName="node" presStyleLbl="node1" presStyleIdx="3" presStyleCnt="4">
        <dgm:presLayoutVars>
          <dgm:bulletEnabled val="1"/>
        </dgm:presLayoutVars>
      </dgm:prSet>
      <dgm:spPr/>
    </dgm:pt>
  </dgm:ptLst>
  <dgm:cxnLst>
    <dgm:cxn modelId="{51C21510-6539-40AC-8987-5277C27EDE8A}" type="presOf" srcId="{F3ADC49D-78FA-4E88-B29E-C0F36917E558}" destId="{30312399-9C62-4614-8A64-466CFD7F0F4B}" srcOrd="0" destOrd="0" presId="urn:microsoft.com/office/officeart/2005/8/layout/default"/>
    <dgm:cxn modelId="{6E703610-4F88-4AC5-9911-D8C7927678F7}" type="presOf" srcId="{E24E0C1B-5690-4F82-8285-47D38A7CFBAE}" destId="{388B4093-73AF-438B-A77E-7E372950145D}" srcOrd="0" destOrd="0" presId="urn:microsoft.com/office/officeart/2005/8/layout/default"/>
    <dgm:cxn modelId="{0368451A-A40D-4410-87C4-0121B49E3FB1}" type="presOf" srcId="{D7BB06B7-8DB0-44B0-B7BA-3D20657FE1B3}" destId="{4C297A03-24B2-4B5F-9FAC-608BDF2697B1}" srcOrd="0" destOrd="0" presId="urn:microsoft.com/office/officeart/2005/8/layout/default"/>
    <dgm:cxn modelId="{6185741B-CB63-4FAE-B34B-886A48FB1AD4}" type="presOf" srcId="{90E6C0B4-6E67-4D0D-B46B-9BCCD8E09FB2}" destId="{7BE362F6-0A60-4DBB-89CE-0CCE0E8893C8}" srcOrd="0" destOrd="1" presId="urn:microsoft.com/office/officeart/2005/8/layout/default"/>
    <dgm:cxn modelId="{34517735-770B-433A-9449-F4E493CE94CE}" srcId="{E24E0C1B-5690-4F82-8285-47D38A7CFBAE}" destId="{4D82E65A-1B17-477C-99A8-1BF124E20FCD}" srcOrd="1" destOrd="0" parTransId="{9B3290BA-E9F5-4145-A7EF-B42130AD2152}" sibTransId="{2766BC6F-1611-4EA2-9BD7-1B46B6A14D3B}"/>
    <dgm:cxn modelId="{8B083360-66ED-4C45-9C21-B89984280453}" srcId="{D7BB06B7-8DB0-44B0-B7BA-3D20657FE1B3}" destId="{A4855FF4-495A-4BA1-9039-620DEA004A6B}" srcOrd="0" destOrd="0" parTransId="{106C3FA9-A79E-4B36-A708-648BB98052A9}" sibTransId="{CAF47BC4-5807-4560-AFF3-DDF2A0ABF075}"/>
    <dgm:cxn modelId="{BD289868-92E4-473C-B9B1-CDCAC9B62E65}" srcId="{E24E0C1B-5690-4F82-8285-47D38A7CFBAE}" destId="{D7BB06B7-8DB0-44B0-B7BA-3D20657FE1B3}" srcOrd="0" destOrd="0" parTransId="{C76ADC34-DA66-4D99-90F8-9FD9885E3E5F}" sibTransId="{684C5925-0A4F-44AF-81ED-ABF00688EBF2}"/>
    <dgm:cxn modelId="{9C6ED469-6B5D-44B7-A4D3-983E95DD4A2A}" srcId="{75FF55DD-2FC5-4ECC-AFA7-67795A7B5D52}" destId="{90E6C0B4-6E67-4D0D-B46B-9BCCD8E09FB2}" srcOrd="0" destOrd="0" parTransId="{009CE96E-7AF5-49C6-85B0-B84F18D928B6}" sibTransId="{50F91487-DA6E-478E-974D-0A2A81761DA9}"/>
    <dgm:cxn modelId="{BBA20A70-4B87-4AC8-801E-9AA66BDFF40D}" srcId="{4D82E65A-1B17-477C-99A8-1BF124E20FCD}" destId="{A43118F2-5993-464D-832F-1A99CD6B3546}" srcOrd="1" destOrd="0" parTransId="{35BC5FC3-F968-4C2B-AC3F-B7885D698E61}" sibTransId="{341B8BA2-B94B-4FED-BACC-0C678E188936}"/>
    <dgm:cxn modelId="{B5F3D171-EAC4-448F-8F69-E45710886E47}" srcId="{E24E0C1B-5690-4F82-8285-47D38A7CFBAE}" destId="{75FF55DD-2FC5-4ECC-AFA7-67795A7B5D52}" srcOrd="2" destOrd="0" parTransId="{6A2491B1-E7CE-40AE-8C16-E9A2CBCDB063}" sibTransId="{6F055CDF-C717-49FF-8DDA-81597FF61CE1}"/>
    <dgm:cxn modelId="{8137CC7C-E31D-432A-976F-461AD3502ABF}" type="presOf" srcId="{75FF55DD-2FC5-4ECC-AFA7-67795A7B5D52}" destId="{7BE362F6-0A60-4DBB-89CE-0CCE0E8893C8}" srcOrd="0" destOrd="0" presId="urn:microsoft.com/office/officeart/2005/8/layout/default"/>
    <dgm:cxn modelId="{25518085-CCB0-42C0-A1B2-0E530EA5A8E0}" type="presOf" srcId="{4D82E65A-1B17-477C-99A8-1BF124E20FCD}" destId="{8B49367C-764B-4E88-8D31-F80C745E01D4}" srcOrd="0" destOrd="0" presId="urn:microsoft.com/office/officeart/2005/8/layout/default"/>
    <dgm:cxn modelId="{135CA9AB-D6CC-43D7-A58A-E88C10E101B0}" srcId="{E24E0C1B-5690-4F82-8285-47D38A7CFBAE}" destId="{F3ADC49D-78FA-4E88-B29E-C0F36917E558}" srcOrd="3" destOrd="0" parTransId="{DCAD0C9E-8A21-41B0-9EB1-4B46BBDDA387}" sibTransId="{9E644257-49F1-4023-8C82-005C7E9D6F2D}"/>
    <dgm:cxn modelId="{6EAD72B7-B6BA-4D50-8328-DD27EE1803CC}" type="presOf" srcId="{891031B5-39DA-4898-8E70-BAFA827E84D0}" destId="{8B49367C-764B-4E88-8D31-F80C745E01D4}" srcOrd="0" destOrd="1" presId="urn:microsoft.com/office/officeart/2005/8/layout/default"/>
    <dgm:cxn modelId="{8AD3CBBF-3994-4BDA-8DB6-D3065ED386D9}" type="presOf" srcId="{3F1CC865-84A5-4D8D-9F64-8531A3031D75}" destId="{7BE362F6-0A60-4DBB-89CE-0CCE0E8893C8}" srcOrd="0" destOrd="2" presId="urn:microsoft.com/office/officeart/2005/8/layout/default"/>
    <dgm:cxn modelId="{3C120FC7-70F8-43AF-A490-2089D12D8914}" type="presOf" srcId="{E2ABBA51-A599-44A1-80B1-118B0E43C4C1}" destId="{30312399-9C62-4614-8A64-466CFD7F0F4B}" srcOrd="0" destOrd="1" presId="urn:microsoft.com/office/officeart/2005/8/layout/default"/>
    <dgm:cxn modelId="{01106BCE-86B4-4EC4-8439-A2071AE6C55D}" srcId="{75FF55DD-2FC5-4ECC-AFA7-67795A7B5D52}" destId="{3F1CC865-84A5-4D8D-9F64-8531A3031D75}" srcOrd="1" destOrd="0" parTransId="{2E459E7C-01B5-4571-9B47-774ADB1B4EB9}" sibTransId="{155B9E26-B15B-4DF7-8B67-8C9C0B6DE3AD}"/>
    <dgm:cxn modelId="{4E4B51D5-E84B-4999-AC66-A6865B1F5B05}" type="presOf" srcId="{A43118F2-5993-464D-832F-1A99CD6B3546}" destId="{8B49367C-764B-4E88-8D31-F80C745E01D4}" srcOrd="0" destOrd="2" presId="urn:microsoft.com/office/officeart/2005/8/layout/default"/>
    <dgm:cxn modelId="{135E5EDA-3056-4AFC-9B70-03CE193FF74C}" srcId="{F3ADC49D-78FA-4E88-B29E-C0F36917E558}" destId="{E2ABBA51-A599-44A1-80B1-118B0E43C4C1}" srcOrd="0" destOrd="0" parTransId="{C417DFE5-AF83-4FAE-B395-56D232382A32}" sibTransId="{B1AA25D9-E149-405B-A227-E6948DCC7596}"/>
    <dgm:cxn modelId="{BF627BE4-73B1-4875-973C-0EDE9B6E8BD8}" type="presOf" srcId="{A4855FF4-495A-4BA1-9039-620DEA004A6B}" destId="{4C297A03-24B2-4B5F-9FAC-608BDF2697B1}" srcOrd="0" destOrd="1" presId="urn:microsoft.com/office/officeart/2005/8/layout/default"/>
    <dgm:cxn modelId="{1987F9E4-A295-4786-8394-91DF83224BDD}" srcId="{4D82E65A-1B17-477C-99A8-1BF124E20FCD}" destId="{891031B5-39DA-4898-8E70-BAFA827E84D0}" srcOrd="0" destOrd="0" parTransId="{B04824B1-634E-451C-A42B-75334020BA78}" sibTransId="{FF322A60-89FC-4EA5-9296-CCF9C6784D85}"/>
    <dgm:cxn modelId="{688AB147-9842-4456-9DFA-869CA6752BE5}" type="presParOf" srcId="{388B4093-73AF-438B-A77E-7E372950145D}" destId="{4C297A03-24B2-4B5F-9FAC-608BDF2697B1}" srcOrd="0" destOrd="0" presId="urn:microsoft.com/office/officeart/2005/8/layout/default"/>
    <dgm:cxn modelId="{C68D6766-5AF4-424E-A38C-0BAF88323920}" type="presParOf" srcId="{388B4093-73AF-438B-A77E-7E372950145D}" destId="{700B7488-5677-471D-BCAE-28D96D3217B6}" srcOrd="1" destOrd="0" presId="urn:microsoft.com/office/officeart/2005/8/layout/default"/>
    <dgm:cxn modelId="{B1F5500C-9A3F-4E78-A5AB-EE581053D7DF}" type="presParOf" srcId="{388B4093-73AF-438B-A77E-7E372950145D}" destId="{8B49367C-764B-4E88-8D31-F80C745E01D4}" srcOrd="2" destOrd="0" presId="urn:microsoft.com/office/officeart/2005/8/layout/default"/>
    <dgm:cxn modelId="{2E07FD36-C11D-4CD2-8283-C0512C4F7506}" type="presParOf" srcId="{388B4093-73AF-438B-A77E-7E372950145D}" destId="{84D31443-F2D2-4166-9E59-B01BB2A068C2}" srcOrd="3" destOrd="0" presId="urn:microsoft.com/office/officeart/2005/8/layout/default"/>
    <dgm:cxn modelId="{60AD7059-1C25-44B8-BAD4-B64856490966}" type="presParOf" srcId="{388B4093-73AF-438B-A77E-7E372950145D}" destId="{7BE362F6-0A60-4DBB-89CE-0CCE0E8893C8}" srcOrd="4" destOrd="0" presId="urn:microsoft.com/office/officeart/2005/8/layout/default"/>
    <dgm:cxn modelId="{098F59AF-608B-47AA-8DBA-A125CCAD4876}" type="presParOf" srcId="{388B4093-73AF-438B-A77E-7E372950145D}" destId="{43496CA4-7849-45E7-AB83-B26104BE20AE}" srcOrd="5" destOrd="0" presId="urn:microsoft.com/office/officeart/2005/8/layout/default"/>
    <dgm:cxn modelId="{B982810F-062E-4151-A6F8-0EE0CA37603C}" type="presParOf" srcId="{388B4093-73AF-438B-A77E-7E372950145D}" destId="{30312399-9C62-4614-8A64-466CFD7F0F4B}"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E524B0-31F9-4CC1-BB1F-95BC5987B47A}">
      <dsp:nvSpPr>
        <dsp:cNvPr id="0" name=""/>
        <dsp:cNvSpPr/>
      </dsp:nvSpPr>
      <dsp:spPr>
        <a:xfrm>
          <a:off x="2578674" y="1598942"/>
          <a:ext cx="1994193" cy="1725057"/>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AU" sz="1600" kern="1200" dirty="0"/>
            <a:t>Architectural Element</a:t>
          </a:r>
        </a:p>
      </dsp:txBody>
      <dsp:txXfrm>
        <a:off x="2909140" y="1884808"/>
        <a:ext cx="1333261" cy="1153325"/>
      </dsp:txXfrm>
    </dsp:sp>
    <dsp:sp modelId="{E989C0F4-F4D7-4DEE-9B8C-1D36B9699652}">
      <dsp:nvSpPr>
        <dsp:cNvPr id="0" name=""/>
        <dsp:cNvSpPr/>
      </dsp:nvSpPr>
      <dsp:spPr>
        <a:xfrm>
          <a:off x="1823358" y="2896091"/>
          <a:ext cx="752403" cy="64829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0D5476-9CD9-44F5-9855-012BC1B4BE56}">
      <dsp:nvSpPr>
        <dsp:cNvPr id="0" name=""/>
        <dsp:cNvSpPr/>
      </dsp:nvSpPr>
      <dsp:spPr>
        <a:xfrm>
          <a:off x="4249351" y="1198010"/>
          <a:ext cx="1634227" cy="813386"/>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AU" sz="1600" kern="1200" dirty="0"/>
        </a:p>
      </dsp:txBody>
      <dsp:txXfrm>
        <a:off x="4462998" y="1304346"/>
        <a:ext cx="1206933" cy="600714"/>
      </dsp:txXfrm>
    </dsp:sp>
    <dsp:sp modelId="{D051A1AE-2D42-470E-BE1C-4BA45001443C}">
      <dsp:nvSpPr>
        <dsp:cNvPr id="0" name=""/>
        <dsp:cNvSpPr/>
      </dsp:nvSpPr>
      <dsp:spPr>
        <a:xfrm flipV="1">
          <a:off x="4623433" y="1227426"/>
          <a:ext cx="752403" cy="518655"/>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8EDFF3-4D21-43A9-8722-40FFE245A717}">
      <dsp:nvSpPr>
        <dsp:cNvPr id="0" name=""/>
        <dsp:cNvSpPr/>
      </dsp:nvSpPr>
      <dsp:spPr>
        <a:xfrm>
          <a:off x="4208473" y="850763"/>
          <a:ext cx="1739569" cy="1511435"/>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AU" sz="1400" kern="1200" dirty="0"/>
            <a:t>Communi-cation Mechanism</a:t>
          </a:r>
        </a:p>
      </dsp:txBody>
      <dsp:txXfrm>
        <a:off x="4497376" y="1101778"/>
        <a:ext cx="1161763" cy="1009405"/>
      </dsp:txXfrm>
    </dsp:sp>
    <dsp:sp modelId="{18F9843D-B1FA-4143-A018-2433B1C712D2}">
      <dsp:nvSpPr>
        <dsp:cNvPr id="0" name=""/>
        <dsp:cNvSpPr/>
      </dsp:nvSpPr>
      <dsp:spPr>
        <a:xfrm>
          <a:off x="4847884" y="3097837"/>
          <a:ext cx="752403" cy="64829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0A7782-D909-47A9-A7E6-C60FD91D823B}">
      <dsp:nvSpPr>
        <dsp:cNvPr id="0" name=""/>
        <dsp:cNvSpPr/>
      </dsp:nvSpPr>
      <dsp:spPr>
        <a:xfrm>
          <a:off x="4208473" y="2567942"/>
          <a:ext cx="1739569" cy="1496067"/>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AU" sz="1400" kern="1200" dirty="0"/>
            <a:t>Asset Management and Control Mechanism</a:t>
          </a:r>
        </a:p>
      </dsp:txBody>
      <dsp:txXfrm>
        <a:off x="4495913" y="2815146"/>
        <a:ext cx="1164689" cy="1001659"/>
      </dsp:txXfrm>
    </dsp:sp>
    <dsp:sp modelId="{364CB5CC-9739-4EE9-8E38-61FB5627194C}">
      <dsp:nvSpPr>
        <dsp:cNvPr id="0" name=""/>
        <dsp:cNvSpPr/>
      </dsp:nvSpPr>
      <dsp:spPr>
        <a:xfrm>
          <a:off x="1698702" y="1372416"/>
          <a:ext cx="752403" cy="64829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392981-2864-40BF-949B-AA90BF680CA7}">
      <dsp:nvSpPr>
        <dsp:cNvPr id="0" name=""/>
        <dsp:cNvSpPr/>
      </dsp:nvSpPr>
      <dsp:spPr>
        <a:xfrm>
          <a:off x="1256689" y="2942047"/>
          <a:ext cx="1634227" cy="693383"/>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AU" sz="1600" kern="1200" dirty="0"/>
        </a:p>
      </dsp:txBody>
      <dsp:txXfrm>
        <a:off x="1458908" y="3027846"/>
        <a:ext cx="1229789" cy="521785"/>
      </dsp:txXfrm>
    </dsp:sp>
    <dsp:sp modelId="{93918C64-509C-442E-BE85-DC3681A2DA36}">
      <dsp:nvSpPr>
        <dsp:cNvPr id="0" name=""/>
        <dsp:cNvSpPr/>
      </dsp:nvSpPr>
      <dsp:spPr>
        <a:xfrm>
          <a:off x="1705594" y="2798569"/>
          <a:ext cx="752403" cy="64829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53E335-4555-431E-81CD-7F8449BA6DA0}">
      <dsp:nvSpPr>
        <dsp:cNvPr id="0" name=""/>
        <dsp:cNvSpPr/>
      </dsp:nvSpPr>
      <dsp:spPr>
        <a:xfrm>
          <a:off x="1203963" y="2575559"/>
          <a:ext cx="1739569" cy="1482777"/>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AU" sz="1400" kern="1200" dirty="0"/>
            <a:t>Storage Element</a:t>
          </a:r>
        </a:p>
      </dsp:txBody>
      <dsp:txXfrm>
        <a:off x="1490137" y="2819488"/>
        <a:ext cx="1167221" cy="994919"/>
      </dsp:txXfrm>
    </dsp:sp>
    <dsp:sp modelId="{7BF6350D-7FFE-4C95-880D-47203B130A48}">
      <dsp:nvSpPr>
        <dsp:cNvPr id="0" name=""/>
        <dsp:cNvSpPr/>
      </dsp:nvSpPr>
      <dsp:spPr>
        <a:xfrm>
          <a:off x="1203963" y="846873"/>
          <a:ext cx="1739569" cy="1515323"/>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AU" sz="1400" kern="1200" dirty="0"/>
            <a:t>Computational Element</a:t>
          </a:r>
        </a:p>
      </dsp:txBody>
      <dsp:txXfrm>
        <a:off x="1493236" y="1098856"/>
        <a:ext cx="1161023" cy="10113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EC6435-AB51-4319-986D-D6E75E193742}">
      <dsp:nvSpPr>
        <dsp:cNvPr id="0" name=""/>
        <dsp:cNvSpPr/>
      </dsp:nvSpPr>
      <dsp:spPr>
        <a:xfrm>
          <a:off x="881722" y="612"/>
          <a:ext cx="1923935" cy="1154361"/>
        </a:xfrm>
        <a:prstGeom prst="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AU" sz="1600" b="1" kern="1200" noProof="0" dirty="0"/>
            <a:t>Supply chain</a:t>
          </a:r>
          <a:endParaRPr lang="en-DE" sz="1600" kern="1200" dirty="0"/>
        </a:p>
        <a:p>
          <a:pPr marL="57150" lvl="1" indent="-57150" algn="l" defTabSz="488950">
            <a:lnSpc>
              <a:spcPct val="90000"/>
            </a:lnSpc>
            <a:spcBef>
              <a:spcPct val="0"/>
            </a:spcBef>
            <a:spcAft>
              <a:spcPct val="15000"/>
            </a:spcAft>
            <a:buChar char="•"/>
          </a:pPr>
          <a:r>
            <a:rPr lang="en-AU" sz="1100" kern="1200" noProof="0" dirty="0"/>
            <a:t>Store key events to ensure goods provenance and logistic visibility</a:t>
          </a:r>
          <a:endParaRPr lang="en-DE" sz="1100" kern="1200" dirty="0"/>
        </a:p>
      </dsp:txBody>
      <dsp:txXfrm>
        <a:off x="881722" y="612"/>
        <a:ext cx="1923935" cy="1154361"/>
      </dsp:txXfrm>
    </dsp:sp>
    <dsp:sp modelId="{69895B5D-E782-42CA-9188-16CE77E489AF}">
      <dsp:nvSpPr>
        <dsp:cNvPr id="0" name=""/>
        <dsp:cNvSpPr/>
      </dsp:nvSpPr>
      <dsp:spPr>
        <a:xfrm>
          <a:off x="2998051" y="612"/>
          <a:ext cx="1923935" cy="1154361"/>
        </a:xfrm>
        <a:prstGeom prst="rect">
          <a:avLst/>
        </a:prstGeom>
        <a:solidFill>
          <a:schemeClr val="accent2">
            <a:shade val="80000"/>
            <a:hueOff val="68687"/>
            <a:satOff val="-7482"/>
            <a:lumOff val="523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AU" sz="1600" b="1" kern="1200" noProof="0" dirty="0"/>
            <a:t>IoT</a:t>
          </a:r>
          <a:endParaRPr lang="en-AU" sz="1600" kern="1200" noProof="0" dirty="0"/>
        </a:p>
        <a:p>
          <a:pPr marL="57150" lvl="1" indent="-57150" algn="l" defTabSz="488950">
            <a:lnSpc>
              <a:spcPct val="90000"/>
            </a:lnSpc>
            <a:spcBef>
              <a:spcPct val="0"/>
            </a:spcBef>
            <a:spcAft>
              <a:spcPct val="15000"/>
            </a:spcAft>
            <a:buChar char="•"/>
          </a:pPr>
          <a:r>
            <a:rPr lang="en-AU" sz="1100" kern="1200" noProof="0" dirty="0"/>
            <a:t>Device access control and software/configuration updates</a:t>
          </a:r>
        </a:p>
      </dsp:txBody>
      <dsp:txXfrm>
        <a:off x="2998051" y="612"/>
        <a:ext cx="1923935" cy="1154361"/>
      </dsp:txXfrm>
    </dsp:sp>
    <dsp:sp modelId="{97DC0F7D-6E8B-4622-8674-BA2AD0FD475F}">
      <dsp:nvSpPr>
        <dsp:cNvPr id="0" name=""/>
        <dsp:cNvSpPr/>
      </dsp:nvSpPr>
      <dsp:spPr>
        <a:xfrm>
          <a:off x="5114380" y="612"/>
          <a:ext cx="1923935" cy="1154361"/>
        </a:xfrm>
        <a:prstGeom prst="rect">
          <a:avLst/>
        </a:prstGeom>
        <a:solidFill>
          <a:schemeClr val="accent2">
            <a:shade val="80000"/>
            <a:hueOff val="137375"/>
            <a:satOff val="-14963"/>
            <a:lumOff val="104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AU" sz="1600" b="1" kern="1200" noProof="0" dirty="0"/>
            <a:t>Utility resources and services</a:t>
          </a:r>
          <a:endParaRPr lang="en-AU" sz="1600" kern="1200" noProof="0" dirty="0"/>
        </a:p>
        <a:p>
          <a:pPr marL="57150" lvl="1" indent="-57150" algn="l" defTabSz="488950">
            <a:lnSpc>
              <a:spcPct val="90000"/>
            </a:lnSpc>
            <a:spcBef>
              <a:spcPct val="0"/>
            </a:spcBef>
            <a:spcAft>
              <a:spcPct val="15000"/>
            </a:spcAft>
            <a:buChar char="•"/>
          </a:pPr>
          <a:r>
            <a:rPr lang="en-AU" sz="1100" kern="1200" noProof="0" dirty="0"/>
            <a:t>Monitoring and payment of usage</a:t>
          </a:r>
        </a:p>
      </dsp:txBody>
      <dsp:txXfrm>
        <a:off x="5114380" y="612"/>
        <a:ext cx="1923935" cy="1154361"/>
      </dsp:txXfrm>
    </dsp:sp>
    <dsp:sp modelId="{632500D0-093F-4965-B085-479C6D938B6D}">
      <dsp:nvSpPr>
        <dsp:cNvPr id="0" name=""/>
        <dsp:cNvSpPr/>
      </dsp:nvSpPr>
      <dsp:spPr>
        <a:xfrm>
          <a:off x="881722" y="1347372"/>
          <a:ext cx="1923935" cy="1436856"/>
        </a:xfrm>
        <a:prstGeom prst="rect">
          <a:avLst/>
        </a:prstGeom>
        <a:solidFill>
          <a:schemeClr val="accent2">
            <a:shade val="80000"/>
            <a:hueOff val="206062"/>
            <a:satOff val="-22445"/>
            <a:lumOff val="157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AU" sz="1600" b="1" kern="1200" noProof="0" dirty="0"/>
            <a:t>Digital rights and IP management</a:t>
          </a:r>
          <a:endParaRPr lang="en-AU" sz="1600" kern="1200" noProof="0" dirty="0"/>
        </a:p>
        <a:p>
          <a:pPr marL="57150" lvl="1" indent="-57150" algn="l" defTabSz="488950">
            <a:lnSpc>
              <a:spcPct val="90000"/>
            </a:lnSpc>
            <a:spcBef>
              <a:spcPct val="0"/>
            </a:spcBef>
            <a:spcAft>
              <a:spcPct val="15000"/>
            </a:spcAft>
            <a:buChar char="•"/>
          </a:pPr>
          <a:r>
            <a:rPr lang="en-AU" sz="1100" kern="1200" noProof="0" dirty="0"/>
            <a:t> A trusted media asset registry to store hashes, meta-data or other identifier on blockchain and manage access and right information</a:t>
          </a:r>
        </a:p>
      </dsp:txBody>
      <dsp:txXfrm>
        <a:off x="881722" y="1347372"/>
        <a:ext cx="1923935" cy="1436856"/>
      </dsp:txXfrm>
    </dsp:sp>
    <dsp:sp modelId="{34231577-A332-46CB-B4D7-04C1BFA55C89}">
      <dsp:nvSpPr>
        <dsp:cNvPr id="0" name=""/>
        <dsp:cNvSpPr/>
      </dsp:nvSpPr>
      <dsp:spPr>
        <a:xfrm>
          <a:off x="2998051" y="1382539"/>
          <a:ext cx="1923935" cy="1366521"/>
        </a:xfrm>
        <a:prstGeom prst="rect">
          <a:avLst/>
        </a:prstGeom>
        <a:solidFill>
          <a:schemeClr val="accent2">
            <a:shade val="80000"/>
            <a:hueOff val="274750"/>
            <a:satOff val="-29927"/>
            <a:lumOff val="2093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AU" sz="1600" b="1" kern="1200" noProof="0" dirty="0"/>
            <a:t>Data management</a:t>
          </a:r>
          <a:endParaRPr lang="en-AU" sz="1600" kern="1200" noProof="0" dirty="0"/>
        </a:p>
        <a:p>
          <a:pPr marL="57150" lvl="1" indent="-57150" algn="l" defTabSz="488950">
            <a:lnSpc>
              <a:spcPct val="90000"/>
            </a:lnSpc>
            <a:spcBef>
              <a:spcPct val="0"/>
            </a:spcBef>
            <a:spcAft>
              <a:spcPct val="15000"/>
            </a:spcAft>
            <a:buChar char="•"/>
          </a:pPr>
          <a:r>
            <a:rPr lang="en-AU" sz="1100" kern="1200" noProof="0" dirty="0"/>
            <a:t>A metadata layer for decentralized data sharing and analytics - to discover and integrate large datasets and data analytics services</a:t>
          </a:r>
        </a:p>
      </dsp:txBody>
      <dsp:txXfrm>
        <a:off x="2998051" y="1382539"/>
        <a:ext cx="1923935" cy="1366521"/>
      </dsp:txXfrm>
    </dsp:sp>
    <dsp:sp modelId="{ED5B602C-225A-48ED-8B68-8C93661C0949}">
      <dsp:nvSpPr>
        <dsp:cNvPr id="0" name=""/>
        <dsp:cNvSpPr/>
      </dsp:nvSpPr>
      <dsp:spPr>
        <a:xfrm>
          <a:off x="5114380" y="1347366"/>
          <a:ext cx="1923935" cy="1436867"/>
        </a:xfrm>
        <a:prstGeom prst="rect">
          <a:avLst/>
        </a:prstGeom>
        <a:solidFill>
          <a:schemeClr val="accent2">
            <a:shade val="80000"/>
            <a:hueOff val="343437"/>
            <a:satOff val="-37409"/>
            <a:lumOff val="261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AU" sz="1600" b="1" kern="1200" noProof="0" dirty="0"/>
            <a:t>Proof of existence</a:t>
          </a:r>
          <a:endParaRPr lang="en-AU" sz="1600" kern="1200" noProof="0" dirty="0"/>
        </a:p>
        <a:p>
          <a:pPr marL="57150" lvl="1" indent="-57150" algn="l" defTabSz="488950">
            <a:lnSpc>
              <a:spcPct val="90000"/>
            </a:lnSpc>
            <a:spcBef>
              <a:spcPct val="0"/>
            </a:spcBef>
            <a:spcAft>
              <a:spcPct val="15000"/>
            </a:spcAft>
            <a:buChar char="•"/>
          </a:pPr>
          <a:r>
            <a:rPr lang="en-AU" sz="1100" kern="1200" noProof="0" dirty="0"/>
            <a:t>Store a timestamped record of a hash of the document</a:t>
          </a:r>
        </a:p>
      </dsp:txBody>
      <dsp:txXfrm>
        <a:off x="5114380" y="1347366"/>
        <a:ext cx="1923935" cy="1436867"/>
      </dsp:txXfrm>
    </dsp:sp>
    <dsp:sp modelId="{A11C1CD0-E536-4A20-A2B5-FBF533DDD6EB}">
      <dsp:nvSpPr>
        <dsp:cNvPr id="0" name=""/>
        <dsp:cNvSpPr/>
      </dsp:nvSpPr>
      <dsp:spPr>
        <a:xfrm>
          <a:off x="1939887" y="2976627"/>
          <a:ext cx="1923935" cy="1154361"/>
        </a:xfrm>
        <a:prstGeom prst="rect">
          <a:avLst/>
        </a:prstGeom>
        <a:solidFill>
          <a:schemeClr val="accent2">
            <a:shade val="80000"/>
            <a:hueOff val="412125"/>
            <a:satOff val="-44890"/>
            <a:lumOff val="314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AU" sz="1600" b="1" kern="1200" noProof="0" dirty="0"/>
            <a:t>Inter-divisional accounting</a:t>
          </a:r>
          <a:endParaRPr lang="en-AU" sz="1600" kern="1200" noProof="0" dirty="0"/>
        </a:p>
        <a:p>
          <a:pPr marL="57150" lvl="1" indent="-57150" algn="l" defTabSz="488950">
            <a:lnSpc>
              <a:spcPct val="90000"/>
            </a:lnSpc>
            <a:spcBef>
              <a:spcPct val="0"/>
            </a:spcBef>
            <a:spcAft>
              <a:spcPct val="15000"/>
            </a:spcAft>
            <a:buChar char="•"/>
          </a:pPr>
          <a:r>
            <a:rPr lang="en-AU" sz="1100" kern="1200" noProof="0" dirty="0"/>
            <a:t>A shared distributed ledger of inter-divisional accounts</a:t>
          </a:r>
        </a:p>
      </dsp:txBody>
      <dsp:txXfrm>
        <a:off x="1939887" y="2976627"/>
        <a:ext cx="1923935" cy="1154361"/>
      </dsp:txXfrm>
    </dsp:sp>
    <dsp:sp modelId="{374F10DB-B54A-41E7-95D8-A04E94C974E2}">
      <dsp:nvSpPr>
        <dsp:cNvPr id="0" name=""/>
        <dsp:cNvSpPr/>
      </dsp:nvSpPr>
      <dsp:spPr>
        <a:xfrm>
          <a:off x="4056215" y="2976627"/>
          <a:ext cx="1923935" cy="1154361"/>
        </a:xfrm>
        <a:prstGeom prst="rect">
          <a:avLst/>
        </a:prstGeom>
        <a:solidFill>
          <a:schemeClr val="accent2">
            <a:shade val="80000"/>
            <a:hueOff val="480812"/>
            <a:satOff val="-52372"/>
            <a:lumOff val="366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AU" sz="1600" b="1" kern="1200" noProof="0" dirty="0"/>
            <a:t>Corporate affairs</a:t>
          </a:r>
          <a:endParaRPr lang="en-AU" sz="1600" kern="1200" noProof="0" dirty="0"/>
        </a:p>
        <a:p>
          <a:pPr marL="57150" lvl="1" indent="-57150" algn="l" defTabSz="488950">
            <a:lnSpc>
              <a:spcPct val="90000"/>
            </a:lnSpc>
            <a:spcBef>
              <a:spcPct val="0"/>
            </a:spcBef>
            <a:spcAft>
              <a:spcPct val="15000"/>
            </a:spcAft>
            <a:buChar char="•"/>
          </a:pPr>
          <a:r>
            <a:rPr lang="en-AU" sz="1100" kern="1200" noProof="0" dirty="0"/>
            <a:t>Board and shareholder voting and registration</a:t>
          </a:r>
        </a:p>
      </dsp:txBody>
      <dsp:txXfrm>
        <a:off x="4056215" y="2976627"/>
        <a:ext cx="1923935" cy="11543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D9EF85-2600-42B6-B093-B230E39ABA0C}">
      <dsp:nvSpPr>
        <dsp:cNvPr id="0" name=""/>
        <dsp:cNvSpPr/>
      </dsp:nvSpPr>
      <dsp:spPr>
        <a:xfrm>
          <a:off x="0" y="282802"/>
          <a:ext cx="2582740" cy="204021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AU" sz="1800" b="1" kern="1200" noProof="0" dirty="0"/>
            <a:t>Digital currency</a:t>
          </a:r>
          <a:endParaRPr lang="en-DE" sz="1800" kern="1200" dirty="0"/>
        </a:p>
        <a:p>
          <a:pPr marL="114300" lvl="1" indent="-114300" algn="l" defTabSz="622300">
            <a:lnSpc>
              <a:spcPct val="90000"/>
            </a:lnSpc>
            <a:spcBef>
              <a:spcPct val="0"/>
            </a:spcBef>
            <a:spcAft>
              <a:spcPct val="15000"/>
            </a:spcAft>
            <a:buChar char="•"/>
          </a:pPr>
          <a:r>
            <a:rPr lang="en-AU" sz="1400" kern="1200" noProof="0" dirty="0"/>
            <a:t>New form of money transferred without 3rd parties</a:t>
          </a:r>
        </a:p>
        <a:p>
          <a:pPr marL="114300" lvl="1" indent="-114300" algn="l" defTabSz="622300">
            <a:lnSpc>
              <a:spcPct val="90000"/>
            </a:lnSpc>
            <a:spcBef>
              <a:spcPct val="0"/>
            </a:spcBef>
            <a:spcAft>
              <a:spcPct val="15000"/>
            </a:spcAft>
            <a:buChar char="•"/>
          </a:pPr>
          <a:r>
            <a:rPr lang="en-AU" sz="1400" kern="1200" noProof="0" dirty="0"/>
            <a:t>Programmable money: attach policies to specific parcels of currency</a:t>
          </a:r>
        </a:p>
      </dsp:txBody>
      <dsp:txXfrm>
        <a:off x="0" y="282802"/>
        <a:ext cx="2582740" cy="2040215"/>
      </dsp:txXfrm>
    </dsp:sp>
    <dsp:sp modelId="{1D0D9DDB-78B9-46F9-BA5C-6B079E29F336}">
      <dsp:nvSpPr>
        <dsp:cNvPr id="0" name=""/>
        <dsp:cNvSpPr/>
      </dsp:nvSpPr>
      <dsp:spPr>
        <a:xfrm>
          <a:off x="2841014" y="282802"/>
          <a:ext cx="2582740" cy="2040215"/>
        </a:xfrm>
        <a:prstGeom prst="rect">
          <a:avLst/>
        </a:prstGeom>
        <a:solidFill>
          <a:schemeClr val="accent5">
            <a:hueOff val="2348126"/>
            <a:satOff val="14700"/>
            <a:lumOff val="-87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AU" sz="1800" b="1" kern="1200" noProof="0"/>
            <a:t>(International) payments</a:t>
          </a:r>
          <a:endParaRPr lang="en-AU" sz="1800" b="1" kern="1200" noProof="0" dirty="0"/>
        </a:p>
        <a:p>
          <a:pPr marL="114300" lvl="1" indent="-114300" algn="l" defTabSz="622300">
            <a:lnSpc>
              <a:spcPct val="90000"/>
            </a:lnSpc>
            <a:spcBef>
              <a:spcPct val="0"/>
            </a:spcBef>
            <a:spcAft>
              <a:spcPct val="15000"/>
            </a:spcAft>
            <a:buChar char="•"/>
          </a:pPr>
          <a:r>
            <a:rPr lang="en-AU" sz="1400" kern="1200" noProof="0" dirty="0"/>
            <a:t>Via digital currency with local exchanges between the digital currency and FIAT currencies</a:t>
          </a:r>
        </a:p>
        <a:p>
          <a:pPr marL="114300" lvl="1" indent="-114300" algn="l" defTabSz="622300">
            <a:lnSpc>
              <a:spcPct val="90000"/>
            </a:lnSpc>
            <a:spcBef>
              <a:spcPct val="0"/>
            </a:spcBef>
            <a:spcAft>
              <a:spcPct val="15000"/>
            </a:spcAft>
            <a:buChar char="•"/>
          </a:pPr>
          <a:r>
            <a:rPr lang="en-AU" sz="1400" kern="1200" noProof="0" dirty="0"/>
            <a:t>Pseudonymous: but usually have regulatory requirements to have identity, e.g. Anti-Money Laundering (AML)</a:t>
          </a:r>
        </a:p>
      </dsp:txBody>
      <dsp:txXfrm>
        <a:off x="2841014" y="282802"/>
        <a:ext cx="2582740" cy="2040215"/>
      </dsp:txXfrm>
    </dsp:sp>
    <dsp:sp modelId="{EDCB7454-91B1-4E12-B14A-CBD3EB631B15}">
      <dsp:nvSpPr>
        <dsp:cNvPr id="0" name=""/>
        <dsp:cNvSpPr/>
      </dsp:nvSpPr>
      <dsp:spPr>
        <a:xfrm>
          <a:off x="5682028" y="294928"/>
          <a:ext cx="2582740" cy="2015963"/>
        </a:xfrm>
        <a:prstGeom prst="rect">
          <a:avLst/>
        </a:prstGeom>
        <a:solidFill>
          <a:schemeClr val="accent5">
            <a:hueOff val="4696251"/>
            <a:satOff val="29400"/>
            <a:lumOff val="-174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AU" sz="1800" b="1" kern="1200" noProof="0" dirty="0"/>
            <a:t>Reconciliation for correspondent banking</a:t>
          </a:r>
        </a:p>
        <a:p>
          <a:pPr marL="114300" lvl="1" indent="-114300" algn="l" defTabSz="622300">
            <a:lnSpc>
              <a:spcPct val="90000"/>
            </a:lnSpc>
            <a:spcBef>
              <a:spcPct val="0"/>
            </a:spcBef>
            <a:spcAft>
              <a:spcPct val="15000"/>
            </a:spcAft>
            <a:buChar char="•"/>
          </a:pPr>
          <a:r>
            <a:rPr lang="en-AU" sz="1400" kern="1200" noProof="0" dirty="0"/>
            <a:t>Banks can create a single shared ledger of accounts maintained in real-time</a:t>
          </a:r>
        </a:p>
      </dsp:txBody>
      <dsp:txXfrm>
        <a:off x="5682028" y="294928"/>
        <a:ext cx="2582740" cy="2015963"/>
      </dsp:txXfrm>
    </dsp:sp>
    <dsp:sp modelId="{03924012-82CC-402A-BEFC-FB68CFCB07EE}">
      <dsp:nvSpPr>
        <dsp:cNvPr id="0" name=""/>
        <dsp:cNvSpPr/>
      </dsp:nvSpPr>
      <dsp:spPr>
        <a:xfrm>
          <a:off x="0" y="2581291"/>
          <a:ext cx="2582740" cy="1549644"/>
        </a:xfrm>
        <a:prstGeom prst="rect">
          <a:avLst/>
        </a:prstGeom>
        <a:solidFill>
          <a:schemeClr val="accent5">
            <a:hueOff val="7044377"/>
            <a:satOff val="44099"/>
            <a:lumOff val="-2623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AU" sz="1800" b="1" kern="1200" noProof="0"/>
            <a:t>Securities settlement</a:t>
          </a:r>
          <a:endParaRPr lang="en-AU" sz="1800" b="1" kern="1200" noProof="0" dirty="0"/>
        </a:p>
        <a:p>
          <a:pPr marL="114300" lvl="1" indent="-114300" algn="l" defTabSz="622300">
            <a:lnSpc>
              <a:spcPct val="90000"/>
            </a:lnSpc>
            <a:spcBef>
              <a:spcPct val="0"/>
            </a:spcBef>
            <a:spcAft>
              <a:spcPct val="15000"/>
            </a:spcAft>
            <a:buChar char="•"/>
          </a:pPr>
          <a:r>
            <a:rPr lang="en-AU" sz="1400" kern="1200" noProof="0" dirty="0"/>
            <a:t>The exchanged assets are represented by tokens using smart contracts</a:t>
          </a:r>
        </a:p>
        <a:p>
          <a:pPr marL="114300" lvl="1" indent="-114300" algn="l" defTabSz="622300">
            <a:lnSpc>
              <a:spcPct val="90000"/>
            </a:lnSpc>
            <a:spcBef>
              <a:spcPct val="0"/>
            </a:spcBef>
            <a:spcAft>
              <a:spcPct val="15000"/>
            </a:spcAft>
            <a:buChar char="•"/>
          </a:pPr>
          <a:r>
            <a:rPr lang="en-AU" sz="1400" kern="1200" noProof="0"/>
            <a:t>Payment are made using tokens or native cryptocurrency</a:t>
          </a:r>
          <a:endParaRPr lang="en-AU" sz="1400" kern="1200" noProof="0" dirty="0"/>
        </a:p>
      </dsp:txBody>
      <dsp:txXfrm>
        <a:off x="0" y="2581291"/>
        <a:ext cx="2582740" cy="1549644"/>
      </dsp:txXfrm>
    </dsp:sp>
    <dsp:sp modelId="{E6434502-003D-405F-9CBA-8154888F8739}">
      <dsp:nvSpPr>
        <dsp:cNvPr id="0" name=""/>
        <dsp:cNvSpPr/>
      </dsp:nvSpPr>
      <dsp:spPr>
        <a:xfrm>
          <a:off x="2841014" y="2581291"/>
          <a:ext cx="2582740" cy="1549644"/>
        </a:xfrm>
        <a:prstGeom prst="rect">
          <a:avLst/>
        </a:prstGeom>
        <a:solidFill>
          <a:schemeClr val="accent5">
            <a:hueOff val="9392502"/>
            <a:satOff val="58799"/>
            <a:lumOff val="-349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AU" sz="1800" b="1" kern="1200" noProof="0"/>
            <a:t>Markets</a:t>
          </a:r>
          <a:endParaRPr lang="en-AU" sz="1800" b="1" kern="1200" noProof="0" dirty="0"/>
        </a:p>
        <a:p>
          <a:pPr marL="114300" lvl="1" indent="-114300" algn="l" defTabSz="622300">
            <a:lnSpc>
              <a:spcPct val="90000"/>
            </a:lnSpc>
            <a:spcBef>
              <a:spcPct val="0"/>
            </a:spcBef>
            <a:spcAft>
              <a:spcPct val="15000"/>
            </a:spcAft>
            <a:buChar char="•"/>
          </a:pPr>
          <a:r>
            <a:rPr lang="en-AU" sz="1400" kern="1200" noProof="0" dirty="0"/>
            <a:t>Provides a platform for making and accepting offers to trade assets or services</a:t>
          </a:r>
        </a:p>
        <a:p>
          <a:pPr marL="114300" lvl="1" indent="-114300" algn="l" defTabSz="622300">
            <a:lnSpc>
              <a:spcPct val="90000"/>
            </a:lnSpc>
            <a:spcBef>
              <a:spcPct val="0"/>
            </a:spcBef>
            <a:spcAft>
              <a:spcPct val="15000"/>
            </a:spcAft>
            <a:buChar char="•"/>
          </a:pPr>
          <a:r>
            <a:rPr lang="en-AU" sz="1400" kern="1200" noProof="0"/>
            <a:t>Record the status of the offers</a:t>
          </a:r>
          <a:endParaRPr lang="en-AU" sz="1400" kern="1200" noProof="0" dirty="0"/>
        </a:p>
      </dsp:txBody>
      <dsp:txXfrm>
        <a:off x="2841014" y="2581291"/>
        <a:ext cx="2582740" cy="1549644"/>
      </dsp:txXfrm>
    </dsp:sp>
    <dsp:sp modelId="{BB460C69-2963-4AA7-8BB4-9D7CB874109D}">
      <dsp:nvSpPr>
        <dsp:cNvPr id="0" name=""/>
        <dsp:cNvSpPr/>
      </dsp:nvSpPr>
      <dsp:spPr>
        <a:xfrm>
          <a:off x="5682028" y="2581291"/>
          <a:ext cx="2582740" cy="1549644"/>
        </a:xfrm>
        <a:prstGeom prst="rect">
          <a:avLst/>
        </a:prstGeom>
        <a:solidFill>
          <a:schemeClr val="accent5">
            <a:hueOff val="11740627"/>
            <a:satOff val="73499"/>
            <a:lumOff val="-43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AU" sz="1800" b="1" kern="1200" noProof="0"/>
            <a:t>Trade finance</a:t>
          </a:r>
          <a:endParaRPr lang="en-AU" sz="1800" b="1" kern="1200" noProof="0" dirty="0"/>
        </a:p>
        <a:p>
          <a:pPr marL="114300" lvl="1" indent="-114300" algn="l" defTabSz="622300">
            <a:lnSpc>
              <a:spcPct val="90000"/>
            </a:lnSpc>
            <a:spcBef>
              <a:spcPct val="0"/>
            </a:spcBef>
            <a:spcAft>
              <a:spcPct val="15000"/>
            </a:spcAft>
            <a:buChar char="•"/>
          </a:pPr>
          <a:r>
            <a:rPr lang="en-AU" sz="1400" kern="1200" noProof="0" dirty="0"/>
            <a:t>Evidence trade-related documents</a:t>
          </a:r>
        </a:p>
        <a:p>
          <a:pPr marL="114300" lvl="1" indent="-114300" algn="l" defTabSz="622300">
            <a:lnSpc>
              <a:spcPct val="90000"/>
            </a:lnSpc>
            <a:spcBef>
              <a:spcPct val="0"/>
            </a:spcBef>
            <a:spcAft>
              <a:spcPct val="15000"/>
            </a:spcAft>
            <a:buChar char="•"/>
          </a:pPr>
          <a:r>
            <a:rPr lang="en-AU" sz="1400" kern="1200" noProof="0"/>
            <a:t>Automate payments</a:t>
          </a:r>
          <a:endParaRPr lang="en-AU" sz="1400" kern="1200" noProof="0" dirty="0"/>
        </a:p>
      </dsp:txBody>
      <dsp:txXfrm>
        <a:off x="5682028" y="2581291"/>
        <a:ext cx="2582740" cy="15496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297A03-24B2-4B5F-9FAC-608BDF2697B1}">
      <dsp:nvSpPr>
        <dsp:cNvPr id="0" name=""/>
        <dsp:cNvSpPr/>
      </dsp:nvSpPr>
      <dsp:spPr>
        <a:xfrm>
          <a:off x="865525" y="1444"/>
          <a:ext cx="3054794" cy="1832876"/>
        </a:xfrm>
        <a:prstGeom prst="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AU" sz="1700" b="1" kern="1200" noProof="0"/>
            <a:t>Registries and identity</a:t>
          </a:r>
          <a:endParaRPr lang="en-AU" sz="1700" b="1" kern="1200" noProof="0" dirty="0"/>
        </a:p>
        <a:p>
          <a:pPr marL="114300" lvl="1" indent="-114300" algn="l" defTabSz="577850">
            <a:lnSpc>
              <a:spcPct val="90000"/>
            </a:lnSpc>
            <a:spcBef>
              <a:spcPct val="0"/>
            </a:spcBef>
            <a:spcAft>
              <a:spcPct val="15000"/>
            </a:spcAft>
            <a:buChar char="•"/>
          </a:pPr>
          <a:r>
            <a:rPr lang="en-AU" sz="1300" kern="1200" noProof="0"/>
            <a:t>Including identities of persons, companies or devices; licensing; qualification; and certification</a:t>
          </a:r>
          <a:endParaRPr lang="en-AU" sz="1300" kern="1200" noProof="0" dirty="0"/>
        </a:p>
      </dsp:txBody>
      <dsp:txXfrm>
        <a:off x="865525" y="1444"/>
        <a:ext cx="3054794" cy="1832876"/>
      </dsp:txXfrm>
    </dsp:sp>
    <dsp:sp modelId="{8B49367C-764B-4E88-8D31-F80C745E01D4}">
      <dsp:nvSpPr>
        <dsp:cNvPr id="0" name=""/>
        <dsp:cNvSpPr/>
      </dsp:nvSpPr>
      <dsp:spPr>
        <a:xfrm>
          <a:off x="4225799" y="1444"/>
          <a:ext cx="3054794" cy="1832876"/>
        </a:xfrm>
        <a:prstGeom prst="rect">
          <a:avLst/>
        </a:prstGeom>
        <a:solidFill>
          <a:schemeClr val="accent1">
            <a:shade val="80000"/>
            <a:hueOff val="0"/>
            <a:satOff val="0"/>
            <a:lumOff val="92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AU" sz="1700" b="1" kern="1200" noProof="0"/>
            <a:t>Grants and social security</a:t>
          </a:r>
          <a:endParaRPr lang="en-AU" sz="1700" b="1" kern="1200" noProof="0" dirty="0"/>
        </a:p>
        <a:p>
          <a:pPr marL="114300" lvl="1" indent="-114300" algn="l" defTabSz="577850">
            <a:lnSpc>
              <a:spcPct val="90000"/>
            </a:lnSpc>
            <a:spcBef>
              <a:spcPct val="0"/>
            </a:spcBef>
            <a:spcAft>
              <a:spcPct val="15000"/>
            </a:spcAft>
            <a:buChar char="•"/>
          </a:pPr>
          <a:r>
            <a:rPr lang="en-AU" sz="1300" kern="1200" noProof="0"/>
            <a:t>Automate the process coordination for application, decision making, and payment distribution</a:t>
          </a:r>
          <a:endParaRPr lang="en-AU" sz="1300" kern="1200" noProof="0" dirty="0"/>
        </a:p>
        <a:p>
          <a:pPr marL="114300" lvl="1" indent="-114300" algn="l" defTabSz="577850">
            <a:lnSpc>
              <a:spcPct val="90000"/>
            </a:lnSpc>
            <a:spcBef>
              <a:spcPct val="0"/>
            </a:spcBef>
            <a:spcAft>
              <a:spcPct val="15000"/>
            </a:spcAft>
            <a:buChar char="•"/>
          </a:pPr>
          <a:r>
            <a:rPr lang="en-AU" sz="1300" kern="1200" noProof="0"/>
            <a:t>Allow conditional payments through programmable money – e.g. NDIS – where the money checks the conditions for spending it when attempting to do so</a:t>
          </a:r>
          <a:endParaRPr lang="en-AU" sz="1300" kern="1200" noProof="0" dirty="0"/>
        </a:p>
      </dsp:txBody>
      <dsp:txXfrm>
        <a:off x="4225799" y="1444"/>
        <a:ext cx="3054794" cy="1832876"/>
      </dsp:txXfrm>
    </dsp:sp>
    <dsp:sp modelId="{7BE362F6-0A60-4DBB-89CE-0CCE0E8893C8}">
      <dsp:nvSpPr>
        <dsp:cNvPr id="0" name=""/>
        <dsp:cNvSpPr/>
      </dsp:nvSpPr>
      <dsp:spPr>
        <a:xfrm>
          <a:off x="865525" y="2139801"/>
          <a:ext cx="3054794" cy="1832876"/>
        </a:xfrm>
        <a:prstGeom prst="rect">
          <a:avLst/>
        </a:prstGeom>
        <a:solidFill>
          <a:schemeClr val="accent1">
            <a:shade val="80000"/>
            <a:hueOff val="0"/>
            <a:satOff val="0"/>
            <a:lumOff val="185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AU" sz="1700" b="1" kern="1200" noProof="0"/>
            <a:t>Resource quota management</a:t>
          </a:r>
          <a:endParaRPr lang="en-AU" sz="1700" b="1" kern="1200" noProof="0" dirty="0"/>
        </a:p>
        <a:p>
          <a:pPr marL="114300" lvl="1" indent="-114300" algn="l" defTabSz="577850">
            <a:lnSpc>
              <a:spcPct val="90000"/>
            </a:lnSpc>
            <a:spcBef>
              <a:spcPct val="0"/>
            </a:spcBef>
            <a:spcAft>
              <a:spcPct val="15000"/>
            </a:spcAft>
            <a:buChar char="•"/>
          </a:pPr>
          <a:r>
            <a:rPr lang="en-AU" sz="1300" kern="1200" noProof="0"/>
            <a:t>Government granted quotas, allocations, rights to physical resources could be awarded and tracked through tokens</a:t>
          </a:r>
          <a:endParaRPr lang="en-AU" sz="1300" kern="1200" noProof="0" dirty="0"/>
        </a:p>
        <a:p>
          <a:pPr marL="114300" lvl="1" indent="-114300" algn="l" defTabSz="577850">
            <a:lnSpc>
              <a:spcPct val="90000"/>
            </a:lnSpc>
            <a:spcBef>
              <a:spcPct val="0"/>
            </a:spcBef>
            <a:spcAft>
              <a:spcPct val="15000"/>
            </a:spcAft>
            <a:buChar char="•"/>
          </a:pPr>
          <a:r>
            <a:rPr lang="en-AU" sz="1300" kern="1200" noProof="0"/>
            <a:t>E.g. water access licenses can provide rights to take a certain volume of water from specific sources during specific time frames</a:t>
          </a:r>
          <a:endParaRPr lang="en-AU" sz="1300" kern="1200" noProof="0" dirty="0"/>
        </a:p>
      </dsp:txBody>
      <dsp:txXfrm>
        <a:off x="865525" y="2139801"/>
        <a:ext cx="3054794" cy="1832876"/>
      </dsp:txXfrm>
    </dsp:sp>
    <dsp:sp modelId="{30312399-9C62-4614-8A64-466CFD7F0F4B}">
      <dsp:nvSpPr>
        <dsp:cNvPr id="0" name=""/>
        <dsp:cNvSpPr/>
      </dsp:nvSpPr>
      <dsp:spPr>
        <a:xfrm>
          <a:off x="4225799" y="2139801"/>
          <a:ext cx="3054794" cy="1832876"/>
        </a:xfrm>
        <a:prstGeom prst="rect">
          <a:avLst/>
        </a:prstGeom>
        <a:solidFill>
          <a:schemeClr val="accent1">
            <a:shade val="80000"/>
            <a:hueOff val="0"/>
            <a:satOff val="0"/>
            <a:lumOff val="277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AU" sz="1700" b="1" kern="1200" noProof="0"/>
            <a:t>Taxation</a:t>
          </a:r>
          <a:endParaRPr lang="en-AU" sz="1700" b="1" kern="1200" noProof="0" dirty="0"/>
        </a:p>
        <a:p>
          <a:pPr marL="114300" lvl="1" indent="-114300" algn="l" defTabSz="577850">
            <a:lnSpc>
              <a:spcPct val="90000"/>
            </a:lnSpc>
            <a:spcBef>
              <a:spcPct val="0"/>
            </a:spcBef>
            <a:spcAft>
              <a:spcPct val="15000"/>
            </a:spcAft>
            <a:buChar char="•"/>
          </a:pPr>
          <a:r>
            <a:rPr lang="en-AU" sz="1300" kern="1200" noProof="0"/>
            <a:t>Automate tax collection using smart contract</a:t>
          </a:r>
          <a:endParaRPr lang="en-AU" sz="1300" kern="1200" noProof="0" dirty="0"/>
        </a:p>
      </dsp:txBody>
      <dsp:txXfrm>
        <a:off x="4225799" y="2139801"/>
        <a:ext cx="3054794" cy="1832876"/>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D9BC77-116B-4DD9-9558-E808B2DB27E4}" type="datetimeFigureOut">
              <a:rPr lang="en-AU" smtClean="0"/>
              <a:t>12/08/2021</a:t>
            </a:fld>
            <a:endParaRPr lang="en-AU"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FDF91E-843B-4E63-BBA0-060A7767A4CE}" type="slidenum">
              <a:rPr lang="en-AU" smtClean="0"/>
              <a:t>‹#›</a:t>
            </a:fld>
            <a:endParaRPr lang="en-AU" dirty="0"/>
          </a:p>
        </p:txBody>
      </p:sp>
    </p:spTree>
    <p:extLst>
      <p:ext uri="{BB962C8B-B14F-4D97-AF65-F5344CB8AC3E}">
        <p14:creationId xmlns:p14="http://schemas.microsoft.com/office/powerpoint/2010/main" val="2268161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952AD-A3AF-4587-90FE-72F445800AAE}" type="datetimeFigureOut">
              <a:rPr lang="en-AU" smtClean="0"/>
              <a:t>12/08/2021</a:t>
            </a:fld>
            <a:endParaRPr lang="en-AU" dirty="0"/>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C9F81-DB2C-42C9-B6F6-C5F374D31FE4}" type="slidenum">
              <a:rPr lang="en-AU" smtClean="0"/>
              <a:t>‹#›</a:t>
            </a:fld>
            <a:endParaRPr lang="en-AU" dirty="0"/>
          </a:p>
        </p:txBody>
      </p:sp>
    </p:spTree>
    <p:extLst>
      <p:ext uri="{BB962C8B-B14F-4D97-AF65-F5344CB8AC3E}">
        <p14:creationId xmlns:p14="http://schemas.microsoft.com/office/powerpoint/2010/main" val="4146627969"/>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001C9F81-DB2C-42C9-B6F6-C5F374D31FE4}" type="slidenum">
              <a:rPr lang="en-AU" smtClean="0"/>
              <a:t>1</a:t>
            </a:fld>
            <a:endParaRPr lang="en-AU" dirty="0"/>
          </a:p>
        </p:txBody>
      </p:sp>
    </p:spTree>
    <p:extLst>
      <p:ext uri="{BB962C8B-B14F-4D97-AF65-F5344CB8AC3E}">
        <p14:creationId xmlns:p14="http://schemas.microsoft.com/office/powerpoint/2010/main" val="3626896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altLang="zh-CN" dirty="0"/>
              <a:t>1m</a:t>
            </a:r>
            <a:endParaRPr lang="en-AU" dirty="0"/>
          </a:p>
        </p:txBody>
      </p:sp>
      <p:sp>
        <p:nvSpPr>
          <p:cNvPr id="4" name="Slide Number Placeholder 3"/>
          <p:cNvSpPr>
            <a:spLocks noGrp="1"/>
          </p:cNvSpPr>
          <p:nvPr>
            <p:ph type="sldNum" sz="quarter" idx="10"/>
          </p:nvPr>
        </p:nvSpPr>
        <p:spPr/>
        <p:txBody>
          <a:bodyPr/>
          <a:lstStyle/>
          <a:p>
            <a:fld id="{001C9F81-DB2C-42C9-B6F6-C5F374D31FE4}" type="slidenum">
              <a:rPr lang="en-AU" smtClean="0"/>
              <a:t>22</a:t>
            </a:fld>
            <a:endParaRPr lang="en-AU" dirty="0"/>
          </a:p>
        </p:txBody>
      </p:sp>
    </p:spTree>
    <p:extLst>
      <p:ext uri="{BB962C8B-B14F-4D97-AF65-F5344CB8AC3E}">
        <p14:creationId xmlns:p14="http://schemas.microsoft.com/office/powerpoint/2010/main" val="2770283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Decentralized applications </a:t>
            </a:r>
            <a:r>
              <a:rPr lang="en-AU" dirty="0"/>
              <a:t>or </a:t>
            </a:r>
            <a:r>
              <a:rPr lang="en-AU" b="1" dirty="0"/>
              <a:t>Dapps</a:t>
            </a:r>
            <a:r>
              <a:rPr lang="en-AU" dirty="0"/>
              <a:t> are applications that are designed to provide their main functionality through smart contracts</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Smart contracts are </a:t>
            </a:r>
            <a:r>
              <a:rPr lang="en-AU" dirty="0"/>
              <a:t>programs deployed as data in the blockchain ledger, and executed in transactions on the blockchain. </a:t>
            </a:r>
          </a:p>
          <a:p>
            <a:r>
              <a:rPr lang="en-AU" dirty="0"/>
              <a:t>Smart contracts can hold and transfer digital assets managed by the blockchain, and can invoke other smart contracts stored on the blockchain. Smart contract code is deterministic and immutable once deployed.</a:t>
            </a:r>
          </a:p>
          <a:p>
            <a:r>
              <a:rPr lang="en-AU" sz="1200" b="0" i="0" u="none" strike="noStrike" kern="1200" baseline="0" dirty="0">
                <a:solidFill>
                  <a:schemeClr val="tx1"/>
                </a:solidFill>
                <a:latin typeface="+mn-lt"/>
                <a:ea typeface="+mn-ea"/>
                <a:cs typeface="+mn-cs"/>
              </a:rPr>
              <a:t>The Bitcoin blockchain allows only very simple forms of smart contracts, but other blockchains such as Ethereum allow computer programs to be written in a “Turing complete” language. In principle, it can be as expressive as every other general purpose programming language. As a result, blockchains can be more than a simple distributed database — they can be general computational platforms.</a:t>
            </a:r>
            <a:endParaRPr lang="en-AU" dirty="0"/>
          </a:p>
          <a:p>
            <a:endParaRPr lang="en-US" dirty="0"/>
          </a:p>
          <a:p>
            <a:r>
              <a:rPr lang="en-US" dirty="0"/>
              <a:t>40</a:t>
            </a:r>
            <a:r>
              <a:rPr lang="en-US" altLang="zh-CN" dirty="0"/>
              <a:t>s</a:t>
            </a:r>
          </a:p>
          <a:p>
            <a:endParaRPr lang="en-US" dirty="0"/>
          </a:p>
          <a:p>
            <a:r>
              <a:rPr lang="en-AU" dirty="0" err="1"/>
              <a:t>InterPlanetary</a:t>
            </a:r>
            <a:r>
              <a:rPr lang="en-AU" dirty="0"/>
              <a:t> File System (IPFS)</a:t>
            </a:r>
          </a:p>
        </p:txBody>
      </p:sp>
      <p:sp>
        <p:nvSpPr>
          <p:cNvPr id="4" name="Slide Number Placeholder 3"/>
          <p:cNvSpPr>
            <a:spLocks noGrp="1"/>
          </p:cNvSpPr>
          <p:nvPr>
            <p:ph type="sldNum" sz="quarter" idx="10"/>
          </p:nvPr>
        </p:nvSpPr>
        <p:spPr/>
        <p:txBody>
          <a:bodyPr/>
          <a:lstStyle/>
          <a:p>
            <a:fld id="{001C9F81-DB2C-42C9-B6F6-C5F374D31FE4}" type="slidenum">
              <a:rPr lang="en-AU" smtClean="0"/>
              <a:t>23</a:t>
            </a:fld>
            <a:endParaRPr lang="en-AU" dirty="0"/>
          </a:p>
        </p:txBody>
      </p:sp>
    </p:spTree>
    <p:extLst>
      <p:ext uri="{BB962C8B-B14F-4D97-AF65-F5344CB8AC3E}">
        <p14:creationId xmlns:p14="http://schemas.microsoft.com/office/powerpoint/2010/main" val="543300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1m 30s</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Cryptocurrencies are the base currency of blockchains. Ether is the currency of the public Ethereum blockchain, and Bitcoin is the currency of the public Bitcoin blockchain.</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The respective blockchain keeps track of the ownership of portions of that currency.</a:t>
            </a:r>
          </a:p>
          <a:p>
            <a:r>
              <a:rPr lang="en-AU" sz="1200" b="0" i="0" u="none" strike="noStrike" kern="1200" baseline="0" dirty="0">
                <a:solidFill>
                  <a:schemeClr val="tx1"/>
                </a:solidFill>
                <a:latin typeface="+mn-lt"/>
                <a:ea typeface="+mn-ea"/>
                <a:cs typeface="+mn-cs"/>
              </a:rPr>
              <a:t>Say, Alice owns 2 Ether and announces a transaction to transfer 1 Ether to Bob, offering a fee of 0.01 Ether. Once the transaction is included in a block mined by Charly, Alice has 0.99 Ether, Bob 1, and Charly received the fee of 0.01 Ether. The sum of the money is not changed by the transactions, but the ownership of portions of it are.</a:t>
            </a:r>
          </a:p>
          <a:p>
            <a:endParaRPr lang="en-US"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Fees for transaction inclusion are paid in the base currency of a blockchain, although the client can choose to offer a fee of 0 (typically reducing the speed and/or likelihood of inclusion). Fees often relate to the size of a transaction, not its value: more data (including larger smart contracts to be deployed) incur higher fees. Similarly, more complex computations as a result of smart contract invocations incur higher fees. Transfers of 0.01 Ether incur the same fees as transfers of 100 Ether.</a:t>
            </a:r>
          </a:p>
          <a:p>
            <a:endParaRPr lang="en-US"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Digital tokens can be created and exchanged on blockchains. Usually tokens are created using smart contracts. Similar to a cryptocurrency, each token is controlled by an actor on the blockchain. Tokens might represent shares in a company, the right to benefit from future earnings, or perhaps virtual gold in an online game. The use of tokens has become wide-spread, and tokens can be seen as the first “killer app” of using blockchain for things other than cryptocurrency.</a:t>
            </a:r>
            <a:endParaRPr lang="en-AU" dirty="0"/>
          </a:p>
        </p:txBody>
      </p:sp>
      <p:sp>
        <p:nvSpPr>
          <p:cNvPr id="4" name="Slide Number Placeholder 3"/>
          <p:cNvSpPr>
            <a:spLocks noGrp="1"/>
          </p:cNvSpPr>
          <p:nvPr>
            <p:ph type="sldNum" sz="quarter" idx="10"/>
          </p:nvPr>
        </p:nvSpPr>
        <p:spPr/>
        <p:txBody>
          <a:bodyPr/>
          <a:lstStyle/>
          <a:p>
            <a:fld id="{001C9F81-DB2C-42C9-B6F6-C5F374D31FE4}" type="slidenum">
              <a:rPr lang="en-AU" smtClean="0"/>
              <a:t>28</a:t>
            </a:fld>
            <a:endParaRPr lang="en-AU" dirty="0"/>
          </a:p>
        </p:txBody>
      </p:sp>
    </p:spTree>
    <p:extLst>
      <p:ext uri="{BB962C8B-B14F-4D97-AF65-F5344CB8AC3E}">
        <p14:creationId xmlns:p14="http://schemas.microsoft.com/office/powerpoint/2010/main" val="2633262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OMG Network, previously </a:t>
            </a:r>
            <a:r>
              <a:rPr lang="de-DE"/>
              <a:t>OmiseGo</a:t>
            </a:r>
            <a:endParaRPr lang="en-DE" dirty="0"/>
          </a:p>
        </p:txBody>
      </p:sp>
      <p:sp>
        <p:nvSpPr>
          <p:cNvPr id="4" name="Slide Number Placeholder 3"/>
          <p:cNvSpPr>
            <a:spLocks noGrp="1"/>
          </p:cNvSpPr>
          <p:nvPr>
            <p:ph type="sldNum" sz="quarter" idx="5"/>
          </p:nvPr>
        </p:nvSpPr>
        <p:spPr/>
        <p:txBody>
          <a:bodyPr/>
          <a:lstStyle/>
          <a:p>
            <a:fld id="{001C9F81-DB2C-42C9-B6F6-C5F374D31FE4}" type="slidenum">
              <a:rPr lang="en-AU" smtClean="0"/>
              <a:t>29</a:t>
            </a:fld>
            <a:endParaRPr lang="en-AU" dirty="0"/>
          </a:p>
        </p:txBody>
      </p:sp>
    </p:spTree>
    <p:extLst>
      <p:ext uri="{BB962C8B-B14F-4D97-AF65-F5344CB8AC3E}">
        <p14:creationId xmlns:p14="http://schemas.microsoft.com/office/powerpoint/2010/main" val="1570878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3m</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Blockchains were first used for cryptocurrency, but are now being used for many other purposes. </a:t>
            </a:r>
            <a:r>
              <a:rPr lang="en-US" sz="1200" b="0" i="0" u="none" strike="noStrike" kern="1200" baseline="0" dirty="0">
                <a:solidFill>
                  <a:schemeClr val="tx1"/>
                </a:solidFill>
                <a:latin typeface="+mn-lt"/>
                <a:ea typeface="+mn-ea"/>
                <a:cs typeface="+mn-cs"/>
              </a:rPr>
              <a:t>Here we list all the application areas for blockchain. </a:t>
            </a:r>
            <a:endParaRPr lang="en-AU" sz="1200" b="0" i="0" u="none" strike="noStrike" kern="1200" baseline="0" dirty="0">
              <a:solidFill>
                <a:schemeClr val="tx1"/>
              </a:solidFill>
              <a:latin typeface="+mn-lt"/>
              <a:ea typeface="+mn-ea"/>
              <a:cs typeface="+mn-cs"/>
            </a:endParaRP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For supply chain, when we store key events on blockchain to ensure goods provenance, and improve logistic visibility and supply chain quality. Key events could also be linked to automatic payments using of smart contracts. That is called delivery vs. payment. </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For IoT, blockchain can be used for device access control. It can also store information about IoT software and configuration updates and dynamically-delegated access.</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Monitoring and payment for usage of utilities or services can be provided by using smart contracts and IoT devices.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Blockchain can provide a trusted registry for media asset or other IP. It can manage access and right information for media asset.</a:t>
            </a:r>
            <a:r>
              <a:rPr lang="en-AU" sz="1200" b="0" i="0" u="none" strike="noStrike" kern="1200" baseline="0" dirty="0">
                <a:solidFill>
                  <a:schemeClr val="tx1"/>
                </a:solidFill>
                <a:latin typeface="+mn-lt"/>
                <a:ea typeface="+mn-ea"/>
                <a:cs typeface="+mn-cs"/>
              </a:rPr>
              <a:t> Media assets are not necessarily stored on the blockchain. We can store their cryptographic hashes, meta-data and other identifiers stored on the blockchain and store the raw data off-chain.</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A blockchain can create a metadata layer for decentralised data sharing and analytics. Although we cannot store large datasets themselves on blockchain, it can help to discover and integrate those datasets and data analytics services. Access control mechanisms implemented on a blockchain may allow public data sources to be integrated more easily with private data sets and analysis services.</a:t>
            </a:r>
          </a:p>
          <a:p>
            <a:r>
              <a:rPr lang="en-AU" sz="1200" b="0" i="0" u="none" strike="noStrike" kern="1200" baseline="0" dirty="0">
                <a:solidFill>
                  <a:schemeClr val="tx1"/>
                </a:solidFill>
                <a:latin typeface="+mn-lt"/>
                <a:ea typeface="+mn-ea"/>
                <a:cs typeface="+mn-cs"/>
              </a:rPr>
              <a:t> </a:t>
            </a:r>
          </a:p>
          <a:p>
            <a:r>
              <a:rPr lang="en-AU" sz="1200" b="0" i="0" u="none" strike="noStrike" kern="1200" baseline="0" dirty="0">
                <a:solidFill>
                  <a:schemeClr val="tx1"/>
                </a:solidFill>
                <a:latin typeface="+mn-lt"/>
                <a:ea typeface="+mn-ea"/>
                <a:cs typeface="+mn-cs"/>
              </a:rPr>
              <a:t>Blockchain can be used to record evidence of the existence of data or documents, by creating a timestamped record of a cryptographic hash of the contents of those documents. This can be combined with records of the attestation or witnessing of corresponding physical documents by trusted third-parties. </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Multi-national companies or large enterprises with separate divisional business units often have governance needs to control their own internal accounting, but also share accounting information with other divisions. A straightforward application of blockchain technologies on a shared private network can create a shared distributed ledger of inter-divisional</a:t>
            </a:r>
          </a:p>
          <a:p>
            <a:r>
              <a:rPr lang="en-AU" sz="1200" b="0" i="0" u="none" strike="noStrike" kern="1200" baseline="0" dirty="0">
                <a:solidFill>
                  <a:schemeClr val="tx1"/>
                </a:solidFill>
                <a:latin typeface="+mn-lt"/>
                <a:ea typeface="+mn-ea"/>
                <a:cs typeface="+mn-cs"/>
              </a:rPr>
              <a:t>accounts at the interfaces between divisions.</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Corporate affairs, like board and shareholder voting and registrations, the voting authorities of board members or shareholders in companies could be recorded and proxied on a blockchain. Smart contracts on blockchains could use that record to adjudicate votes conducted on the blockchain for specific motions. Cryptographic mechanisms may be required to prevent potentially undesirable strategic voting behaviours.</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01C9F81-DB2C-42C9-B6F6-C5F374D31FE4}" type="slidenum">
              <a:rPr lang="en-AU" smtClean="0"/>
              <a:t>33</a:t>
            </a:fld>
            <a:endParaRPr lang="en-AU" dirty="0"/>
          </a:p>
        </p:txBody>
      </p:sp>
    </p:spTree>
    <p:extLst>
      <p:ext uri="{BB962C8B-B14F-4D97-AF65-F5344CB8AC3E}">
        <p14:creationId xmlns:p14="http://schemas.microsoft.com/office/powerpoint/2010/main" val="3434220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2m30s</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Digital currency is a new form of money. It can be implemented on blockchains. Digital currency can also serve as a foundation for incentive models that support data integrity for</a:t>
            </a:r>
          </a:p>
          <a:p>
            <a:r>
              <a:rPr lang="en-AU" sz="1200" b="0" i="0" u="none" strike="noStrike" kern="1200" baseline="0" dirty="0">
                <a:solidFill>
                  <a:schemeClr val="tx1"/>
                </a:solidFill>
                <a:latin typeface="+mn-lt"/>
                <a:ea typeface="+mn-ea"/>
                <a:cs typeface="+mn-cs"/>
              </a:rPr>
              <a:t>many blockchain systems. Blockchains allow digital currency to be transferred between parties, often without those transfers being processed or recorded by banks or</a:t>
            </a:r>
          </a:p>
          <a:p>
            <a:r>
              <a:rPr lang="en-AU" sz="1200" b="0" i="0" u="none" strike="noStrike" kern="1200" baseline="0" dirty="0">
                <a:solidFill>
                  <a:schemeClr val="tx1"/>
                </a:solidFill>
                <a:latin typeface="+mn-lt"/>
                <a:ea typeface="+mn-ea"/>
                <a:cs typeface="+mn-cs"/>
              </a:rPr>
              <a:t>payment services. With smart contracts, blockchains may be able to support “programmable money”. Some policies can be attached to specific parcels of currency.</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(International) payments: can be done by blockchain, often via digital currency with local exchanges between the digital currency and fiat currencies. Public blockchain cryptocurrency payments are usually pseudonymous. For example on Bitcoin, transacting agents (which are not necessarily persons) are only identified with a cryptographic key. Therefore international exchange of the Bitcoin digital currency can be performed without establishing real-world identity, and we may not know which actual person is behind which account. But international payments usually have regulatory requirements to have the identity of participants, e.g. Anti-Money Laundering (AML) policies. It is often required that the transacting parties establish their real-world identities to each other.</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Reconciliation for correspondent banking: Rather than conducting laborious end-of-day reconciliation as a batch task, the two banks can create a single shared view of truth between their accounts, maintained in real time. </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Securities settlement: The exchanged assets are typically represented by tokens implemented on the blockchain using smart contracts. Payments are sometimes made using such tokens or using the native cryptocurrency on the blockchain.</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Markets: smart contracts on blockchains can provide a platform for making and accepting offers to trade assets or services. The blockchain will record the status of these trade offers. Individual smart contracts could carry the digital currency required to be paid on fulfilment of these offers. This functions as a kind of escrow, without the need for a trusted third-party organisation. </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Trade finance: the blockchain can be used to evidence trade-related documents in order to reduce lending risk and improve access to finance for industry. Smart contracts</a:t>
            </a:r>
          </a:p>
          <a:p>
            <a:r>
              <a:rPr lang="en-AU" sz="1200" b="0" i="0" u="none" strike="noStrike" kern="1200" baseline="0" dirty="0">
                <a:solidFill>
                  <a:schemeClr val="tx1"/>
                </a:solidFill>
                <a:latin typeface="+mn-lt"/>
                <a:ea typeface="+mn-ea"/>
                <a:cs typeface="+mn-cs"/>
              </a:rPr>
              <a:t>could control inter-organisational process execution and transparently automate instalment payments. </a:t>
            </a:r>
          </a:p>
          <a:p>
            <a:endParaRPr lang="en-AU"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01C9F81-DB2C-42C9-B6F6-C5F374D31FE4}" type="slidenum">
              <a:rPr lang="en-AU" smtClean="0"/>
              <a:t>34</a:t>
            </a:fld>
            <a:endParaRPr lang="en-AU" dirty="0"/>
          </a:p>
        </p:txBody>
      </p:sp>
    </p:spTree>
    <p:extLst>
      <p:ext uri="{BB962C8B-B14F-4D97-AF65-F5344CB8AC3E}">
        <p14:creationId xmlns:p14="http://schemas.microsoft.com/office/powerpoint/2010/main" val="2126217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1m30s</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Registries and identity, including the identities and attributes of persons, companies, or devices; licensing; qualifications; and certifications. Storing registry entries or cryptographic certification of registry entries on a blockchain can facilitate access to and validation against the register. Blockchains could be used to share authenticated identifiers for individuals and companies, and these identifiers could in turn also enable many other blockchain applications. Blockchains can support federated management of multiple related registries, by allowing different agencies to retain authoritative control over the contents of their registers, but still provide a shared view of truth about how their registers are inter-related. </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Grants and social security: smart contracts could automate the process coordination to apply for, decide on, and distribute payments for grants and social security.</a:t>
            </a:r>
          </a:p>
          <a:p>
            <a:r>
              <a:rPr lang="en-AU" sz="1200" b="0" i="0" u="none" strike="noStrike" kern="1200" baseline="0" dirty="0">
                <a:solidFill>
                  <a:schemeClr val="tx1"/>
                </a:solidFill>
                <a:latin typeface="+mn-lt"/>
                <a:ea typeface="+mn-ea"/>
                <a:cs typeface="+mn-cs"/>
              </a:rPr>
              <a:t>A smart contract could automatically limit payments to approved suppliers or categories of expenses. One early use of blockchain in this way was to account for allowances and payments by</a:t>
            </a:r>
          </a:p>
          <a:p>
            <a:r>
              <a:rPr lang="en-AU" sz="1200" b="0" i="0" u="none" strike="noStrike" kern="1200" baseline="0" dirty="0">
                <a:solidFill>
                  <a:schemeClr val="tx1"/>
                </a:solidFill>
                <a:latin typeface="+mn-lt"/>
                <a:ea typeface="+mn-ea"/>
                <a:cs typeface="+mn-cs"/>
              </a:rPr>
              <a:t>refugees in a UN refugee camp.</a:t>
            </a:r>
          </a:p>
          <a:p>
            <a:endParaRPr lang="en-US"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Quota management: Government-granted quotas, allocations, and rights to physical resources could be awarded and tracked through tokens established on a blockchain.</a:t>
            </a:r>
          </a:p>
          <a:p>
            <a:r>
              <a:rPr lang="en-AU" sz="1200" b="0" i="0" u="none" strike="noStrike" kern="1200" baseline="0" dirty="0">
                <a:solidFill>
                  <a:schemeClr val="tx1"/>
                </a:solidFill>
                <a:latin typeface="+mn-lt"/>
                <a:ea typeface="+mn-ea"/>
                <a:cs typeface="+mn-cs"/>
              </a:rPr>
              <a:t>Examples include water access licences providing rights to take a certain volume of water from specific sources during specific time frames</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Taxation: automated collection of tax using smart contracts</a:t>
            </a:r>
            <a:endParaRPr lang="en-AU" dirty="0"/>
          </a:p>
        </p:txBody>
      </p:sp>
      <p:sp>
        <p:nvSpPr>
          <p:cNvPr id="4" name="Slide Number Placeholder 3"/>
          <p:cNvSpPr>
            <a:spLocks noGrp="1"/>
          </p:cNvSpPr>
          <p:nvPr>
            <p:ph type="sldNum" sz="quarter" idx="10"/>
          </p:nvPr>
        </p:nvSpPr>
        <p:spPr/>
        <p:txBody>
          <a:bodyPr/>
          <a:lstStyle/>
          <a:p>
            <a:fld id="{001C9F81-DB2C-42C9-B6F6-C5F374D31FE4}" type="slidenum">
              <a:rPr lang="en-AU" smtClean="0"/>
              <a:t>35</a:t>
            </a:fld>
            <a:endParaRPr lang="en-AU" dirty="0"/>
          </a:p>
        </p:txBody>
      </p:sp>
    </p:spTree>
    <p:extLst>
      <p:ext uri="{BB962C8B-B14F-4D97-AF65-F5344CB8AC3E}">
        <p14:creationId xmlns:p14="http://schemas.microsoft.com/office/powerpoint/2010/main" val="3682777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001C9F81-DB2C-42C9-B6F6-C5F374D31FE4}" type="slidenum">
              <a:rPr lang="en-AU" smtClean="0"/>
              <a:t>37</a:t>
            </a:fld>
            <a:endParaRPr lang="en-AU" dirty="0"/>
          </a:p>
        </p:txBody>
      </p:sp>
    </p:spTree>
    <p:extLst>
      <p:ext uri="{BB962C8B-B14F-4D97-AF65-F5344CB8AC3E}">
        <p14:creationId xmlns:p14="http://schemas.microsoft.com/office/powerpoint/2010/main" val="4092304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AU" dirty="0"/>
              <a:t>https://www.data61.csiro.au/en/Our-Work/Safety-and-security/Secure-Systems-and-Platforms/Blockchain</a:t>
            </a:r>
          </a:p>
          <a:p>
            <a:endParaRPr lang="en-AU" dirty="0"/>
          </a:p>
        </p:txBody>
      </p:sp>
      <p:sp>
        <p:nvSpPr>
          <p:cNvPr id="4" name="Slide Number Placeholder 3"/>
          <p:cNvSpPr>
            <a:spLocks noGrp="1"/>
          </p:cNvSpPr>
          <p:nvPr>
            <p:ph type="sldNum" sz="quarter" idx="10"/>
          </p:nvPr>
        </p:nvSpPr>
        <p:spPr/>
        <p:txBody>
          <a:bodyPr/>
          <a:lstStyle/>
          <a:p>
            <a:fld id="{001C9F81-DB2C-42C9-B6F6-C5F374D31FE4}" type="slidenum">
              <a:rPr lang="en-AU" smtClean="0"/>
              <a:t>5</a:t>
            </a:fld>
            <a:endParaRPr lang="en-AU" dirty="0"/>
          </a:p>
        </p:txBody>
      </p:sp>
    </p:spTree>
    <p:extLst>
      <p:ext uri="{BB962C8B-B14F-4D97-AF65-F5344CB8AC3E}">
        <p14:creationId xmlns:p14="http://schemas.microsoft.com/office/powerpoint/2010/main" val="3158586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explanation of blockchain:</a:t>
            </a:r>
            <a:r>
              <a:rPr lang="en-US" baseline="0" dirty="0"/>
              <a:t> Blockchain as p2p cloud computers enforcing a set of rules.</a:t>
            </a:r>
          </a:p>
          <a:p>
            <a:endParaRPr lang="en-US" dirty="0"/>
          </a:p>
          <a:p>
            <a:r>
              <a:rPr lang="en-US" dirty="0"/>
              <a:t>I explain blockchains as peer2peer</a:t>
            </a:r>
            <a:r>
              <a:rPr lang="en-US" baseline="0" dirty="0"/>
              <a:t> cloud computers that collectively enforce a set of rules on a historical record that they create together. If the rules meet your needs, you can use the blockchain’s history as the source of truth for any information you want because no one can break those rules. Bitcoin’s rules define a currency: how are new tokens produced, how many are allowed, how they can be transferred from one person to another, etc. Ethereum’s rules define a process for defining new rules. This makes it a universal blockchain where rules for any interaction can be defined, and anyone can choose whether to treat its historical record as their source of truth.</a:t>
            </a:r>
            <a:endParaRPr lang="en-US"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6</a:t>
            </a:fld>
            <a:endParaRPr lang="en-AU" dirty="0"/>
          </a:p>
        </p:txBody>
      </p:sp>
    </p:spTree>
    <p:extLst>
      <p:ext uri="{BB962C8B-B14F-4D97-AF65-F5344CB8AC3E}">
        <p14:creationId xmlns:p14="http://schemas.microsoft.com/office/powerpoint/2010/main" val="477169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None/>
            </a:pPr>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7</a:t>
            </a:fld>
            <a:endParaRPr lang="en-AU" dirty="0"/>
          </a:p>
        </p:txBody>
      </p:sp>
    </p:spTree>
    <p:extLst>
      <p:ext uri="{BB962C8B-B14F-4D97-AF65-F5344CB8AC3E}">
        <p14:creationId xmlns:p14="http://schemas.microsoft.com/office/powerpoint/2010/main" val="3244218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endParaRPr lang="en-AU" dirty="0">
              <a:ea typeface="ＭＳ Ｐゴシック" pitchFamily="34" charset="-128"/>
              <a:cs typeface="+mn-cs"/>
            </a:endParaRPr>
          </a:p>
        </p:txBody>
      </p:sp>
      <p:sp>
        <p:nvSpPr>
          <p:cNvPr id="4" name="Slide Number Placeholder 3"/>
          <p:cNvSpPr>
            <a:spLocks noGrp="1"/>
          </p:cNvSpPr>
          <p:nvPr>
            <p:ph type="sldNum" sz="quarter" idx="10"/>
          </p:nvPr>
        </p:nvSpPr>
        <p:spPr/>
        <p:txBody>
          <a:bodyPr/>
          <a:lstStyle/>
          <a:p>
            <a:fld id="{9A496215-5E4C-414D-A8DB-C38AA7CF7C2A}" type="slidenum">
              <a:rPr lang="en-AU" smtClean="0"/>
              <a:pPr/>
              <a:t>8</a:t>
            </a:fld>
            <a:endParaRPr lang="en-AU" dirty="0"/>
          </a:p>
        </p:txBody>
      </p:sp>
    </p:spTree>
    <p:extLst>
      <p:ext uri="{BB962C8B-B14F-4D97-AF65-F5344CB8AC3E}">
        <p14:creationId xmlns:p14="http://schemas.microsoft.com/office/powerpoint/2010/main" val="3966622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http://www.ethviewer.live/</a:t>
            </a:r>
            <a:endParaRPr lang="en-AU"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kern="1200" baseline="0" dirty="0">
              <a:solidFill>
                <a:schemeClr val="tx1"/>
              </a:solidFill>
              <a:effectLst/>
              <a:latin typeface="+mn-lt"/>
              <a:ea typeface="+mn-ea"/>
              <a:cs typeface="+mn-cs"/>
            </a:endParaRPr>
          </a:p>
          <a:p>
            <a:r>
              <a:rPr lang="en-AU" sz="1200" b="1" kern="1200" dirty="0">
                <a:solidFill>
                  <a:schemeClr val="tx1"/>
                </a:solidFill>
                <a:effectLst/>
                <a:latin typeface="+mn-lt"/>
                <a:ea typeface="+mn-ea"/>
                <a:cs typeface="+mn-cs"/>
              </a:rPr>
              <a:t>The chain of blocks:</a:t>
            </a:r>
            <a:r>
              <a:rPr lang="en-AU"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We can see </a:t>
            </a:r>
            <a:r>
              <a:rPr lang="en-AU" sz="1200" kern="1200" baseline="0" dirty="0">
                <a:solidFill>
                  <a:schemeClr val="tx1"/>
                </a:solidFill>
                <a:effectLst/>
                <a:latin typeface="+mn-lt"/>
                <a:ea typeface="+mn-ea"/>
                <a:cs typeface="+mn-cs"/>
              </a:rPr>
              <a:t>the</a:t>
            </a:r>
            <a:r>
              <a:rPr lang="en-AU" sz="1200" kern="1200" dirty="0">
                <a:solidFill>
                  <a:schemeClr val="tx1"/>
                </a:solidFill>
                <a:effectLst/>
                <a:latin typeface="+mn-lt"/>
                <a:ea typeface="+mn-ea"/>
                <a:cs typeface="+mn-cs"/>
              </a:rPr>
              <a:t> data structure of blockchain.  Each box</a:t>
            </a:r>
            <a:r>
              <a:rPr lang="en-AU" sz="1200" kern="1200" baseline="0" dirty="0">
                <a:solidFill>
                  <a:schemeClr val="tx1"/>
                </a:solidFill>
                <a:effectLst/>
                <a:latin typeface="+mn-lt"/>
                <a:ea typeface="+mn-ea"/>
                <a:cs typeface="+mn-cs"/>
              </a:rPr>
              <a:t> represents a block. So blockchain </a:t>
            </a:r>
            <a:r>
              <a:rPr lang="en-AU" sz="1200" kern="1200" dirty="0">
                <a:solidFill>
                  <a:schemeClr val="tx1"/>
                </a:solidFill>
                <a:effectLst/>
                <a:latin typeface="+mn-lt"/>
                <a:ea typeface="+mn-ea"/>
                <a:cs typeface="+mn-cs"/>
              </a:rPr>
              <a:t>is a list of blocks. Each block </a:t>
            </a:r>
            <a:r>
              <a:rPr lang="en-AU" sz="1200" kern="1200" baseline="0" dirty="0">
                <a:solidFill>
                  <a:schemeClr val="tx1"/>
                </a:solidFill>
                <a:effectLst/>
                <a:latin typeface="+mn-lt"/>
                <a:ea typeface="+mn-ea"/>
                <a:cs typeface="+mn-cs"/>
              </a:rPr>
              <a:t>is linked to the previous block in the chain</a:t>
            </a:r>
            <a:r>
              <a:rPr lang="en-US" sz="1200" kern="1200" baseline="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en-AU" sz="1200" kern="1200" dirty="0">
              <a:solidFill>
                <a:schemeClr val="tx1"/>
              </a:solidFill>
              <a:effectLst/>
              <a:latin typeface="+mn-lt"/>
              <a:ea typeface="+mn-ea"/>
              <a:cs typeface="+mn-cs"/>
            </a:endParaRPr>
          </a:p>
          <a:p>
            <a:r>
              <a:rPr lang="en-AU" sz="1200" kern="1200" dirty="0">
                <a:solidFill>
                  <a:schemeClr val="tx1"/>
                </a:solidFill>
                <a:effectLst/>
                <a:latin typeface="+mn-lt"/>
                <a:ea typeface="+mn-ea"/>
                <a:cs typeface="+mn-cs"/>
              </a:rPr>
              <a:t>The most recent block is on the top left. Circles in the blocks show transactions included in those blocks. Blocks in the main chain are shown in green. Blocks</a:t>
            </a:r>
            <a:r>
              <a:rPr lang="en-AU" sz="1200" kern="1200" baseline="0" dirty="0">
                <a:solidFill>
                  <a:schemeClr val="tx1"/>
                </a:solidFill>
                <a:effectLst/>
                <a:latin typeface="+mn-lt"/>
                <a:ea typeface="+mn-ea"/>
                <a:cs typeface="+mn-cs"/>
              </a:rPr>
              <a:t> become uncles are shown in red.</a:t>
            </a:r>
            <a:endParaRPr lang="en-AU" sz="1200" kern="1200" dirty="0">
              <a:solidFill>
                <a:schemeClr val="tx1"/>
              </a:solidFill>
              <a:effectLst/>
              <a:latin typeface="+mn-lt"/>
              <a:ea typeface="+mn-ea"/>
              <a:cs typeface="+mn-cs"/>
            </a:endParaRPr>
          </a:p>
          <a:p>
            <a:endParaRPr lang="en-AU" sz="1200" kern="1200" dirty="0">
              <a:solidFill>
                <a:schemeClr val="tx1"/>
              </a:solidFill>
              <a:effectLst/>
              <a:latin typeface="+mn-lt"/>
              <a:ea typeface="+mn-ea"/>
              <a:cs typeface="+mn-cs"/>
            </a:endParaRPr>
          </a:p>
          <a:p>
            <a:r>
              <a:rPr lang="en-AU" sz="1200" kern="1200" dirty="0">
                <a:solidFill>
                  <a:schemeClr val="tx1"/>
                </a:solidFill>
                <a:effectLst/>
                <a:latin typeface="+mn-lt"/>
                <a:ea typeface="+mn-ea"/>
                <a:cs typeface="+mn-cs"/>
              </a:rPr>
              <a:t>In each block we display the block number in the first line and the miner who created the block in the second line. </a:t>
            </a:r>
          </a:p>
          <a:p>
            <a:endParaRPr lang="en-AU" sz="1200" kern="1200" dirty="0">
              <a:solidFill>
                <a:schemeClr val="tx1"/>
              </a:solidFill>
              <a:effectLst/>
              <a:latin typeface="+mn-lt"/>
              <a:ea typeface="+mn-ea"/>
              <a:cs typeface="+mn-cs"/>
            </a:endParaRPr>
          </a:p>
          <a:p>
            <a:r>
              <a:rPr lang="en-AU" sz="1200" kern="1200" dirty="0">
                <a:solidFill>
                  <a:schemeClr val="tx1"/>
                </a:solidFill>
                <a:effectLst/>
                <a:latin typeface="+mn-lt"/>
                <a:ea typeface="+mn-ea"/>
                <a:cs typeface="+mn-cs"/>
              </a:rPr>
              <a:t>The “fuel gauge” in the left upper corner shows how much gas was used by the transactions in the block.</a:t>
            </a:r>
            <a:r>
              <a:rPr lang="en-AU" sz="1200" kern="1200" baseline="0" dirty="0">
                <a:solidFill>
                  <a:schemeClr val="tx1"/>
                </a:solidFill>
                <a:effectLst/>
                <a:latin typeface="+mn-lt"/>
                <a:ea typeface="+mn-ea"/>
                <a:cs typeface="+mn-cs"/>
              </a:rPr>
              <a:t> It is</a:t>
            </a:r>
            <a:r>
              <a:rPr lang="en-AU" sz="1200" kern="1200" dirty="0">
                <a:solidFill>
                  <a:schemeClr val="tx1"/>
                </a:solidFill>
                <a:effectLst/>
                <a:latin typeface="+mn-lt"/>
                <a:ea typeface="+mn-ea"/>
                <a:cs typeface="+mn-cs"/>
              </a:rPr>
              <a:t> relative to the block gas limit: E means empty, i.e., all available gas was used; F means full, i.e., no gas was used, which would be the case for an empty block.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kern="1200" dirty="0">
              <a:solidFill>
                <a:schemeClr val="tx1"/>
              </a:solidFill>
              <a:effectLst/>
              <a:latin typeface="+mn-lt"/>
              <a:ea typeface="+mn-ea"/>
              <a:cs typeface="+mn-cs"/>
            </a:endParaRPr>
          </a:p>
          <a:p>
            <a:pPr lvl="0"/>
            <a:r>
              <a:rPr lang="en-AU" sz="1200" b="1" kern="1200" dirty="0">
                <a:solidFill>
                  <a:schemeClr val="tx1"/>
                </a:solidFill>
                <a:effectLst/>
                <a:latin typeface="+mn-lt"/>
                <a:ea typeface="+mn-ea"/>
                <a:cs typeface="+mn-cs"/>
              </a:rPr>
              <a:t>The transaction pool</a:t>
            </a:r>
            <a:r>
              <a:rPr lang="en-AU" sz="1200" kern="1200" dirty="0">
                <a:solidFill>
                  <a:schemeClr val="tx1"/>
                </a:solidFill>
                <a:effectLst/>
                <a:latin typeface="+mn-lt"/>
                <a:ea typeface="+mn-ea"/>
                <a:cs typeface="+mn-cs"/>
              </a:rPr>
              <a:t> shows transactions currently waiting to be included into a block. When a new block is created, typically a number of transactions from the pool are added to it. </a:t>
            </a:r>
          </a:p>
          <a:p>
            <a:pPr lvl="0"/>
            <a:r>
              <a:rPr lang="en-AU" sz="1200" kern="1200" dirty="0">
                <a:solidFill>
                  <a:schemeClr val="tx1"/>
                </a:solidFill>
                <a:effectLst/>
                <a:latin typeface="+mn-lt"/>
                <a:ea typeface="+mn-ea"/>
                <a:cs typeface="+mn-cs"/>
              </a:rPr>
              <a:t>Grey circles represent simple transfers, yellow circles are contract invocations, and blue ones represent contract creations. Depending on the connection, up to 50 or 500 transactions are shown. These are the most recent transactions that our node received.</a:t>
            </a:r>
          </a:p>
          <a:p>
            <a:pPr lvl="0"/>
            <a:r>
              <a:rPr lang="en-AU" sz="1200" b="1" kern="1200" dirty="0">
                <a:solidFill>
                  <a:schemeClr val="tx1"/>
                </a:solidFill>
                <a:effectLst/>
                <a:latin typeface="+mn-lt"/>
                <a:ea typeface="+mn-ea"/>
                <a:cs typeface="+mn-cs"/>
              </a:rPr>
              <a:t>The "Ether value in the pool"</a:t>
            </a:r>
            <a:r>
              <a:rPr lang="en-AU" sz="1200" kern="1200" dirty="0">
                <a:solidFill>
                  <a:schemeClr val="tx1"/>
                </a:solidFill>
                <a:effectLst/>
                <a:latin typeface="+mn-lt"/>
                <a:ea typeface="+mn-ea"/>
                <a:cs typeface="+mn-cs"/>
              </a:rPr>
              <a:t> , if shown, is the sum of ether values of all transactions in the pool (not just the ones shown). The corresponding USD value is calculated based on the current average exchange rate from coinmarketcap.com .</a:t>
            </a:r>
          </a:p>
          <a:p>
            <a:pPr lvl="0"/>
            <a:r>
              <a:rPr lang="en-AU" sz="1200" b="1" kern="1200" dirty="0">
                <a:solidFill>
                  <a:schemeClr val="tx1"/>
                </a:solidFill>
                <a:effectLst/>
                <a:latin typeface="+mn-lt"/>
                <a:ea typeface="+mn-ea"/>
                <a:cs typeface="+mn-cs"/>
              </a:rPr>
              <a:t>The "Extended" view</a:t>
            </a:r>
            <a:r>
              <a:rPr lang="en-AU" sz="1200" kern="1200" dirty="0">
                <a:solidFill>
                  <a:schemeClr val="tx1"/>
                </a:solidFill>
                <a:effectLst/>
                <a:latin typeface="+mn-lt"/>
                <a:ea typeface="+mn-ea"/>
                <a:cs typeface="+mn-cs"/>
              </a:rPr>
              <a:t> (button in the top right corner) groups the transactions in the pool based on the offered "gas price" (related to the transaction fee).</a:t>
            </a:r>
          </a:p>
          <a:p>
            <a:r>
              <a:rPr lang="en-AU" sz="1200" kern="1200" dirty="0">
                <a:solidFill>
                  <a:schemeClr val="tx1"/>
                </a:solidFill>
                <a:effectLst/>
                <a:latin typeface="+mn-lt"/>
                <a:ea typeface="+mn-ea"/>
                <a:cs typeface="+mn-cs"/>
              </a:rPr>
              <a:t>Clicking on blocks or transactions takes you to etherscan, a third party tool, and shows you details of this transaction or block.</a:t>
            </a:r>
          </a:p>
          <a:p>
            <a:endParaRPr lang="en-AU" dirty="0"/>
          </a:p>
          <a:p>
            <a:endParaRPr lang="en-AU" dirty="0"/>
          </a:p>
        </p:txBody>
      </p:sp>
      <p:sp>
        <p:nvSpPr>
          <p:cNvPr id="4" name="Slide Number Placeholder 3"/>
          <p:cNvSpPr>
            <a:spLocks noGrp="1"/>
          </p:cNvSpPr>
          <p:nvPr>
            <p:ph type="sldNum" sz="quarter" idx="10"/>
          </p:nvPr>
        </p:nvSpPr>
        <p:spPr/>
        <p:txBody>
          <a:bodyPr/>
          <a:lstStyle/>
          <a:p>
            <a:fld id="{001C9F81-DB2C-42C9-B6F6-C5F374D31FE4}" type="slidenum">
              <a:rPr lang="en-AU" smtClean="0"/>
              <a:t>9</a:t>
            </a:fld>
            <a:endParaRPr lang="en-AU" dirty="0"/>
          </a:p>
        </p:txBody>
      </p:sp>
    </p:spTree>
    <p:extLst>
      <p:ext uri="{BB962C8B-B14F-4D97-AF65-F5344CB8AC3E}">
        <p14:creationId xmlns:p14="http://schemas.microsoft.com/office/powerpoint/2010/main" val="2915048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endParaRPr lang="en-AU" dirty="0">
              <a:ea typeface="ＭＳ Ｐゴシック" pitchFamily="34" charset="-128"/>
              <a:cs typeface="+mn-cs"/>
            </a:endParaRPr>
          </a:p>
        </p:txBody>
      </p:sp>
      <p:sp>
        <p:nvSpPr>
          <p:cNvPr id="4" name="Slide Number Placeholder 3"/>
          <p:cNvSpPr>
            <a:spLocks noGrp="1"/>
          </p:cNvSpPr>
          <p:nvPr>
            <p:ph type="sldNum" sz="quarter" idx="10"/>
          </p:nvPr>
        </p:nvSpPr>
        <p:spPr/>
        <p:txBody>
          <a:bodyPr/>
          <a:lstStyle/>
          <a:p>
            <a:fld id="{9A496215-5E4C-414D-A8DB-C38AA7CF7C2A}" type="slidenum">
              <a:rPr lang="en-AU" smtClean="0"/>
              <a:pPr/>
              <a:t>10</a:t>
            </a:fld>
            <a:endParaRPr lang="en-AU" dirty="0"/>
          </a:p>
        </p:txBody>
      </p:sp>
    </p:spTree>
    <p:extLst>
      <p:ext uri="{BB962C8B-B14F-4D97-AF65-F5344CB8AC3E}">
        <p14:creationId xmlns:p14="http://schemas.microsoft.com/office/powerpoint/2010/main" val="1272346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en-US" baseline="0" dirty="0"/>
          </a:p>
          <a:p>
            <a:r>
              <a:rPr lang="en-US" baseline="0" dirty="0"/>
              <a:t>The first one is distributed ledgers. A distributed ledger is an append-only transaction store which is distributed across many machines. Append only mean new transactions can be added to the ledger, but old transaction cannot be deleted or modified. A new transaction might reverse a previous transaction, but both of them should remain part of the ledger to allow auditability and ensure long-lasting integrity.</a:t>
            </a:r>
          </a:p>
          <a:p>
            <a:endParaRPr lang="en-US" dirty="0"/>
          </a:p>
          <a:p>
            <a:r>
              <a:rPr lang="en-US" dirty="0"/>
              <a:t>Blockchain is a distributed ledger that is structured into a linked list of blocks. Each</a:t>
            </a:r>
            <a:r>
              <a:rPr lang="en-US" baseline="0" dirty="0"/>
              <a:t> block contains an ordered set of transactions. Typical solutions use cryptographic hashes to secure the link from a block to its predecessor. </a:t>
            </a:r>
          </a:p>
          <a:p>
            <a:endParaRPr lang="en-US" baseline="0" dirty="0"/>
          </a:p>
          <a:p>
            <a:r>
              <a:rPr lang="en-US" baseline="0" dirty="0"/>
              <a:t>This means block n+1 includes hash of block n. and block n+2 includes hash of block n+1. This ensures that a previous block cannot be changed. If the previous block was changed, its new hash would not match the originally recorded hash, so the link between the two blocks would break.</a:t>
            </a:r>
          </a:p>
          <a:p>
            <a:endParaRPr lang="en-US" baseline="0" dirty="0"/>
          </a:p>
        </p:txBody>
      </p:sp>
      <p:sp>
        <p:nvSpPr>
          <p:cNvPr id="4" name="Slide Number Placeholder 3"/>
          <p:cNvSpPr>
            <a:spLocks noGrp="1"/>
          </p:cNvSpPr>
          <p:nvPr>
            <p:ph type="sldNum" sz="quarter" idx="10"/>
          </p:nvPr>
        </p:nvSpPr>
        <p:spPr/>
        <p:txBody>
          <a:bodyPr/>
          <a:lstStyle/>
          <a:p>
            <a:fld id="{001C9F81-DB2C-42C9-B6F6-C5F374D31FE4}" type="slidenum">
              <a:rPr lang="en-AU" smtClean="0"/>
              <a:t>20</a:t>
            </a:fld>
            <a:endParaRPr lang="en-AU" dirty="0"/>
          </a:p>
        </p:txBody>
      </p:sp>
    </p:spTree>
    <p:extLst>
      <p:ext uri="{BB962C8B-B14F-4D97-AF65-F5344CB8AC3E}">
        <p14:creationId xmlns:p14="http://schemas.microsoft.com/office/powerpoint/2010/main" val="1731728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01C9F81-DB2C-42C9-B6F6-C5F374D31FE4}" type="slidenum">
              <a:rPr lang="en-AU" smtClean="0"/>
              <a:t>21</a:t>
            </a:fld>
            <a:endParaRPr lang="en-AU" dirty="0"/>
          </a:p>
        </p:txBody>
      </p:sp>
    </p:spTree>
    <p:extLst>
      <p:ext uri="{BB962C8B-B14F-4D97-AF65-F5344CB8AC3E}">
        <p14:creationId xmlns:p14="http://schemas.microsoft.com/office/powerpoint/2010/main" val="22893197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48000" y="2357822"/>
            <a:ext cx="5063046" cy="1910434"/>
          </a:xfrm>
        </p:spPr>
        <p:txBody>
          <a:bodyPr anchor="t">
            <a:normAutofit/>
          </a:bodyPr>
          <a:lstStyle>
            <a:lvl1pPr algn="l">
              <a:defRPr sz="3200">
                <a:latin typeface="+mn-lt"/>
              </a:defRPr>
            </a:lvl1pPr>
          </a:lstStyle>
          <a:p>
            <a:r>
              <a:rPr lang="de-DE" dirty="0"/>
              <a:t>Mastertitelformat bearbeiten</a:t>
            </a:r>
            <a:endParaRPr lang="en-US" dirty="0"/>
          </a:p>
        </p:txBody>
      </p:sp>
      <p:sp>
        <p:nvSpPr>
          <p:cNvPr id="3" name="Subtitle 2"/>
          <p:cNvSpPr>
            <a:spLocks noGrp="1"/>
          </p:cNvSpPr>
          <p:nvPr>
            <p:ph type="subTitle" idx="1"/>
          </p:nvPr>
        </p:nvSpPr>
        <p:spPr>
          <a:xfrm>
            <a:off x="648000" y="4502034"/>
            <a:ext cx="8035200" cy="659722"/>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a:t>Master-Untertitelformat bearbeiten</a:t>
            </a:r>
            <a:endParaRPr lang="en-US" dirty="0"/>
          </a:p>
        </p:txBody>
      </p:sp>
      <p:sp>
        <p:nvSpPr>
          <p:cNvPr id="11" name="Rechteck 10">
            <a:extLst>
              <a:ext uri="{FF2B5EF4-FFF2-40B4-BE49-F238E27FC236}">
                <a16:creationId xmlns:a16="http://schemas.microsoft.com/office/drawing/2014/main" id="{A24CE11F-8AFC-46C7-ADA1-33DFCEA3E511}"/>
              </a:ext>
            </a:extLst>
          </p:cNvPr>
          <p:cNvSpPr/>
          <p:nvPr userDrawn="1"/>
        </p:nvSpPr>
        <p:spPr bwMode="auto">
          <a:xfrm>
            <a:off x="0" y="2"/>
            <a:ext cx="595309" cy="2275876"/>
          </a:xfrm>
          <a:prstGeom prst="rect">
            <a:avLst/>
          </a:prstGeom>
          <a:solidFill>
            <a:srgbClr val="C50E1F"/>
          </a:solidFill>
          <a:ln>
            <a:noFill/>
          </a:ln>
          <a:effectLst/>
          <a:extLst/>
        </p:spPr>
        <p:txBody>
          <a:bodyPr vert="horz" wrap="square" lIns="91440" tIns="45720" rIns="91440" bIns="45720" numCol="1" rtlCol="0" anchor="ctr" anchorCtr="0" compatLnSpc="1">
            <a:prstTxWarp prst="textNoShape">
              <a:avLst/>
            </a:prstTxWarp>
          </a:bodyPr>
          <a:lstStyle/>
          <a:p>
            <a:pPr marL="0" marR="0" indent="0" algn="ctr" defTabSz="914364"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15" name="Line 8">
            <a:extLst>
              <a:ext uri="{FF2B5EF4-FFF2-40B4-BE49-F238E27FC236}">
                <a16:creationId xmlns:a16="http://schemas.microsoft.com/office/drawing/2014/main" id="{B92486F8-C720-4BE1-933E-699878A306A5}"/>
              </a:ext>
            </a:extLst>
          </p:cNvPr>
          <p:cNvSpPr>
            <a:spLocks noChangeShapeType="1"/>
          </p:cNvSpPr>
          <p:nvPr userDrawn="1">
            <p:custDataLst>
              <p:tags r:id="rId1"/>
            </p:custDataLst>
          </p:nvPr>
        </p:nvSpPr>
        <p:spPr bwMode="auto">
          <a:xfrm>
            <a:off x="648000" y="5256000"/>
            <a:ext cx="8035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pic>
        <p:nvPicPr>
          <p:cNvPr id="10" name="Content Placeholder 5">
            <a:extLst>
              <a:ext uri="{FF2B5EF4-FFF2-40B4-BE49-F238E27FC236}">
                <a16:creationId xmlns:a16="http://schemas.microsoft.com/office/drawing/2014/main" id="{C1274533-273C-4384-9661-F2AACF1EC59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900245" y="0"/>
            <a:ext cx="2782955" cy="3627438"/>
          </a:xfrm>
          <a:prstGeom prst="rect">
            <a:avLst/>
          </a:prstGeom>
        </p:spPr>
      </p:pic>
      <p:sp>
        <p:nvSpPr>
          <p:cNvPr id="12" name="Line 8">
            <a:extLst>
              <a:ext uri="{FF2B5EF4-FFF2-40B4-BE49-F238E27FC236}">
                <a16:creationId xmlns:a16="http://schemas.microsoft.com/office/drawing/2014/main" id="{E698EC1D-61F7-4462-BDF9-B30D251FEC41}"/>
              </a:ext>
            </a:extLst>
          </p:cNvPr>
          <p:cNvSpPr>
            <a:spLocks noChangeShapeType="1"/>
          </p:cNvSpPr>
          <p:nvPr userDrawn="1">
            <p:custDataLst>
              <p:tags r:id="rId2"/>
            </p:custDataLst>
          </p:nvPr>
        </p:nvSpPr>
        <p:spPr bwMode="auto">
          <a:xfrm>
            <a:off x="648000" y="2271600"/>
            <a:ext cx="5063046" cy="12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sp>
        <p:nvSpPr>
          <p:cNvPr id="6" name="TextBox 5">
            <a:extLst>
              <a:ext uri="{FF2B5EF4-FFF2-40B4-BE49-F238E27FC236}">
                <a16:creationId xmlns:a16="http://schemas.microsoft.com/office/drawing/2014/main" id="{2F445A93-2278-4E94-8AD7-E4FD0393935D}"/>
              </a:ext>
            </a:extLst>
          </p:cNvPr>
          <p:cNvSpPr txBox="1"/>
          <p:nvPr userDrawn="1"/>
        </p:nvSpPr>
        <p:spPr>
          <a:xfrm>
            <a:off x="648000" y="997349"/>
            <a:ext cx="5063046" cy="1200329"/>
          </a:xfrm>
          <a:prstGeom prst="rect">
            <a:avLst/>
          </a:prstGeom>
          <a:noFill/>
        </p:spPr>
        <p:txBody>
          <a:bodyPr wrap="square" rtlCol="0" anchor="b">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lang="en-AU" sz="3600" dirty="0"/>
              <a:t>Software Architecture for Blockchain Applications</a:t>
            </a:r>
            <a:endParaRPr lang="en-US" sz="3600" dirty="0"/>
          </a:p>
        </p:txBody>
      </p:sp>
    </p:spTree>
    <p:extLst>
      <p:ext uri="{BB962C8B-B14F-4D97-AF65-F5344CB8AC3E}">
        <p14:creationId xmlns:p14="http://schemas.microsoft.com/office/powerpoint/2010/main" val="419342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 Unter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4684CF-A522-4762-81FE-7268A18CA1B2}"/>
              </a:ext>
            </a:extLst>
          </p:cNvPr>
          <p:cNvSpPr>
            <a:spLocks noGrp="1"/>
          </p:cNvSpPr>
          <p:nvPr>
            <p:ph type="title"/>
          </p:nvPr>
        </p:nvSpPr>
        <p:spPr/>
        <p:txBody>
          <a:bodyPr/>
          <a:lstStyle/>
          <a:p>
            <a:r>
              <a:rPr lang="de-DE" dirty="0"/>
              <a:t>Mastertitelformat bearbeiten</a:t>
            </a:r>
          </a:p>
        </p:txBody>
      </p:sp>
      <p:sp>
        <p:nvSpPr>
          <p:cNvPr id="3" name="Inhaltsplatzhalter 2">
            <a:extLst>
              <a:ext uri="{FF2B5EF4-FFF2-40B4-BE49-F238E27FC236}">
                <a16:creationId xmlns:a16="http://schemas.microsoft.com/office/drawing/2014/main" id="{006AD781-7D9E-4357-8E0B-277122AFB574}"/>
              </a:ext>
            </a:extLst>
          </p:cNvPr>
          <p:cNvSpPr>
            <a:spLocks noGrp="1"/>
          </p:cNvSpPr>
          <p:nvPr>
            <p:ph idx="1"/>
          </p:nvPr>
        </p:nvSpPr>
        <p:spPr>
          <a:xfrm>
            <a:off x="648000" y="1717040"/>
            <a:ext cx="7953081" cy="3480725"/>
          </a:xfrm>
        </p:spPr>
        <p:txBody>
          <a:bodyPr/>
          <a:lstStyle>
            <a:lvl1pPr>
              <a:lnSpc>
                <a:spcPct val="120000"/>
              </a:lnSpc>
              <a:defRPr sz="1500"/>
            </a:lvl1pPr>
            <a:lvl2pPr marL="301601" indent="-150800">
              <a:defRPr sz="1333"/>
            </a:lvl2pPr>
            <a:lvl3pPr marL="525156" indent="-150800">
              <a:defRPr/>
            </a:lvl3pPr>
            <a:lvl4pPr marL="748711" indent="-150800">
              <a:defRPr/>
            </a:lvl4pPr>
            <a:lvl5pPr marL="972266" indent="-149478">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Fußzeilenplatzhalter 3">
            <a:extLst>
              <a:ext uri="{FF2B5EF4-FFF2-40B4-BE49-F238E27FC236}">
                <a16:creationId xmlns:a16="http://schemas.microsoft.com/office/drawing/2014/main" id="{07D24C13-1A78-49C1-860A-6E5637FD4E07}"/>
              </a:ext>
            </a:extLst>
          </p:cNvPr>
          <p:cNvSpPr>
            <a:spLocks noGrp="1"/>
          </p:cNvSpPr>
          <p:nvPr>
            <p:ph type="ftr" sz="quarter" idx="10"/>
          </p:nvPr>
        </p:nvSpPr>
        <p:spPr>
          <a:xfrm>
            <a:off x="3028950" y="5296959"/>
            <a:ext cx="3086100" cy="304271"/>
          </a:xfrm>
          <a:prstGeom prst="rect">
            <a:avLst/>
          </a:prstGeom>
        </p:spPr>
        <p:txBody>
          <a:bodyPr/>
          <a:lstStyle>
            <a:lvl1pPr>
              <a:defRPr/>
            </a:lvl1pPr>
          </a:lstStyle>
          <a:p>
            <a:r>
              <a:rPr lang="de-DE" altLang="de-DE"/>
              <a:t> </a:t>
            </a:r>
            <a:endParaRPr lang="de-DE" altLang="de-DE" b="0"/>
          </a:p>
        </p:txBody>
      </p:sp>
      <p:sp>
        <p:nvSpPr>
          <p:cNvPr id="11" name="Textplatzhalter 10">
            <a:extLst>
              <a:ext uri="{FF2B5EF4-FFF2-40B4-BE49-F238E27FC236}">
                <a16:creationId xmlns:a16="http://schemas.microsoft.com/office/drawing/2014/main" id="{8720DBF5-7108-4484-85DA-7B6ADC23B324}"/>
              </a:ext>
            </a:extLst>
          </p:cNvPr>
          <p:cNvSpPr>
            <a:spLocks noGrp="1"/>
          </p:cNvSpPr>
          <p:nvPr>
            <p:ph type="body" sz="quarter" idx="13" hasCustomPrompt="1"/>
          </p:nvPr>
        </p:nvSpPr>
        <p:spPr>
          <a:xfrm>
            <a:off x="648000" y="1221794"/>
            <a:ext cx="7953081" cy="396052"/>
          </a:xfrm>
        </p:spPr>
        <p:txBody>
          <a:bodyPr>
            <a:normAutofit/>
          </a:bodyPr>
          <a:lstStyle>
            <a:lvl1pPr marL="0" indent="0">
              <a:buNone/>
              <a:defRPr sz="1400" b="1"/>
            </a:lvl1pPr>
          </a:lstStyle>
          <a:p>
            <a:pPr lvl="0"/>
            <a:r>
              <a:rPr lang="de-DE" sz="1167" dirty="0">
                <a:solidFill>
                  <a:srgbClr val="000000"/>
                </a:solidFill>
              </a:rPr>
              <a:t>Untertitel</a:t>
            </a:r>
            <a:endParaRPr lang="en-US" dirty="0"/>
          </a:p>
        </p:txBody>
      </p:sp>
      <p:sp>
        <p:nvSpPr>
          <p:cNvPr id="7" name="Foliennummernplatzhalter 11">
            <a:extLst>
              <a:ext uri="{FF2B5EF4-FFF2-40B4-BE49-F238E27FC236}">
                <a16:creationId xmlns:a16="http://schemas.microsoft.com/office/drawing/2014/main" id="{96D6B03C-1C71-47B2-9F08-06EEB16774D7}"/>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333896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87F0-1597-414C-8CB5-4B97FBD7EE66}"/>
              </a:ext>
            </a:extLst>
          </p:cNvPr>
          <p:cNvSpPr>
            <a:spLocks noGrp="1"/>
          </p:cNvSpPr>
          <p:nvPr>
            <p:ph idx="1" hasCustomPrompt="1"/>
          </p:nvPr>
        </p:nvSpPr>
        <p:spPr>
          <a:xfrm>
            <a:off x="648001" y="1272399"/>
            <a:ext cx="7911799" cy="3695843"/>
          </a:xfrm>
        </p:spPr>
        <p:txBody>
          <a:bodyPr/>
          <a:lstStyle>
            <a:lvl2pPr>
              <a:defRPr sz="1389"/>
            </a:lvl2pPr>
            <a:lvl3pPr>
              <a:defRPr sz="1250"/>
            </a:lvl3pPr>
            <a:lvl4pPr>
              <a:defRPr sz="1250"/>
            </a:lvl4pPr>
            <a:lvl5pPr marL="872943" indent="-185171">
              <a:defRPr sz="972"/>
            </a:lvl5pPr>
          </a:lstStyle>
          <a:p>
            <a:pPr lvl="0"/>
            <a:r>
              <a:rPr lang="en-US" dirty="0"/>
              <a:t>Edit Master text styles</a:t>
            </a:r>
          </a:p>
          <a:p>
            <a:pPr lvl="1"/>
            <a:r>
              <a:rPr lang="en-US" dirty="0"/>
              <a:t>Second level</a:t>
            </a:r>
          </a:p>
          <a:p>
            <a:pPr lvl="2"/>
            <a:r>
              <a:rPr lang="en-US" dirty="0"/>
              <a:t>Third level</a:t>
            </a:r>
          </a:p>
          <a:p>
            <a:pPr lvl="2"/>
            <a:r>
              <a:rPr lang="en-US" dirty="0"/>
              <a:t>Fourth level</a:t>
            </a:r>
          </a:p>
          <a:p>
            <a:pPr lvl="3"/>
            <a:r>
              <a:rPr lang="en-US" dirty="0"/>
              <a:t>Fifth level</a:t>
            </a:r>
            <a:endParaRPr lang="en-AU" dirty="0"/>
          </a:p>
        </p:txBody>
      </p:sp>
      <p:sp>
        <p:nvSpPr>
          <p:cNvPr id="4" name="Title 1">
            <a:extLst>
              <a:ext uri="{FF2B5EF4-FFF2-40B4-BE49-F238E27FC236}">
                <a16:creationId xmlns:a16="http://schemas.microsoft.com/office/drawing/2014/main" id="{4A8FE5B1-857A-4F74-BC93-2B434C346E3D}"/>
              </a:ext>
            </a:extLst>
          </p:cNvPr>
          <p:cNvSpPr>
            <a:spLocks noGrp="1"/>
          </p:cNvSpPr>
          <p:nvPr>
            <p:ph type="title"/>
          </p:nvPr>
        </p:nvSpPr>
        <p:spPr>
          <a:xfrm>
            <a:off x="648000" y="287999"/>
            <a:ext cx="6631640" cy="648000"/>
          </a:xfrm>
        </p:spPr>
        <p:txBody>
          <a:bodyPr/>
          <a:lstStyle>
            <a:lvl1pPr>
              <a:defRPr>
                <a:latin typeface="+mn-lt"/>
              </a:defRPr>
            </a:lvl1pPr>
          </a:lstStyle>
          <a:p>
            <a:r>
              <a:rPr lang="de-DE" dirty="0"/>
              <a:t>Mastertitelformat bearbeiten</a:t>
            </a:r>
            <a:endParaRPr lang="en-US" dirty="0"/>
          </a:p>
        </p:txBody>
      </p:sp>
    </p:spTree>
    <p:extLst>
      <p:ext uri="{BB962C8B-B14F-4D97-AF65-F5344CB8AC3E}">
        <p14:creationId xmlns:p14="http://schemas.microsoft.com/office/powerpoint/2010/main" val="1982060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_subhead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D58AA-BE7B-4223-BD84-6FE22DEB64C8}"/>
              </a:ext>
            </a:extLst>
          </p:cNvPr>
          <p:cNvSpPr>
            <a:spLocks noGrp="1"/>
          </p:cNvSpPr>
          <p:nvPr>
            <p:ph sz="half" idx="1"/>
          </p:nvPr>
        </p:nvSpPr>
        <p:spPr>
          <a:xfrm>
            <a:off x="648000" y="1227138"/>
            <a:ext cx="3886200" cy="388334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a:extLst>
              <a:ext uri="{FF2B5EF4-FFF2-40B4-BE49-F238E27FC236}">
                <a16:creationId xmlns:a16="http://schemas.microsoft.com/office/drawing/2014/main" id="{1B4B775D-A963-4EDD-A851-D9DDAD8EF7A9}"/>
              </a:ext>
            </a:extLst>
          </p:cNvPr>
          <p:cNvSpPr>
            <a:spLocks noGrp="1"/>
          </p:cNvSpPr>
          <p:nvPr>
            <p:ph sz="half" idx="2"/>
          </p:nvPr>
        </p:nvSpPr>
        <p:spPr>
          <a:xfrm>
            <a:off x="4691082" y="1227138"/>
            <a:ext cx="3886200" cy="3883342"/>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Text Placeholder 9">
            <a:extLst>
              <a:ext uri="{FF2B5EF4-FFF2-40B4-BE49-F238E27FC236}">
                <a16:creationId xmlns:a16="http://schemas.microsoft.com/office/drawing/2014/main" id="{3EC2145B-8A2C-4935-B990-5B13C5481068}"/>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8" name="Title 1">
            <a:extLst>
              <a:ext uri="{FF2B5EF4-FFF2-40B4-BE49-F238E27FC236}">
                <a16:creationId xmlns:a16="http://schemas.microsoft.com/office/drawing/2014/main" id="{82F3C626-AD4A-44A8-925F-B70E6B6E26E4}"/>
              </a:ext>
            </a:extLst>
          </p:cNvPr>
          <p:cNvSpPr>
            <a:spLocks noGrp="1"/>
          </p:cNvSpPr>
          <p:nvPr>
            <p:ph type="title"/>
          </p:nvPr>
        </p:nvSpPr>
        <p:spPr>
          <a:xfrm>
            <a:off x="648000" y="287999"/>
            <a:ext cx="6631640" cy="438442"/>
          </a:xfrm>
        </p:spPr>
        <p:txBody>
          <a:bodyPr/>
          <a:lstStyle>
            <a:lvl1pPr>
              <a:defRPr>
                <a:latin typeface="+mn-lt"/>
              </a:defRPr>
            </a:lvl1pPr>
          </a:lstStyle>
          <a:p>
            <a:r>
              <a:rPr lang="de-DE" dirty="0"/>
              <a:t>Mastertitelformat bearbeiten</a:t>
            </a:r>
            <a:endParaRPr lang="en-US" dirty="0"/>
          </a:p>
        </p:txBody>
      </p:sp>
    </p:spTree>
    <p:extLst>
      <p:ext uri="{BB962C8B-B14F-4D97-AF65-F5344CB8AC3E}">
        <p14:creationId xmlns:p14="http://schemas.microsoft.com/office/powerpoint/2010/main" val="815400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_subhead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87F0-1597-414C-8CB5-4B97FBD7EE66}"/>
              </a:ext>
            </a:extLst>
          </p:cNvPr>
          <p:cNvSpPr>
            <a:spLocks noGrp="1"/>
          </p:cNvSpPr>
          <p:nvPr>
            <p:ph idx="1"/>
          </p:nvPr>
        </p:nvSpPr>
        <p:spPr/>
        <p:txBody>
          <a:bodyPr/>
          <a:lstStyle>
            <a:lvl2pPr>
              <a:defRPr sz="1389"/>
            </a:lvl2pPr>
            <a:lvl3pPr>
              <a:defRPr sz="1250"/>
            </a:lvl3pPr>
            <a:lvl4pPr>
              <a:defRPr sz="1250"/>
            </a:lvl4pPr>
            <a:lvl5pPr marL="872943" indent="-185171">
              <a:defRPr sz="12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Text Placeholder 9">
            <a:extLst>
              <a:ext uri="{FF2B5EF4-FFF2-40B4-BE49-F238E27FC236}">
                <a16:creationId xmlns:a16="http://schemas.microsoft.com/office/drawing/2014/main" id="{B004F5C3-4454-4773-BD71-9D32B253AC45}"/>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7" name="Title 1">
            <a:extLst>
              <a:ext uri="{FF2B5EF4-FFF2-40B4-BE49-F238E27FC236}">
                <a16:creationId xmlns:a16="http://schemas.microsoft.com/office/drawing/2014/main" id="{8651E7C4-C652-42D2-8105-275060EADF92}"/>
              </a:ext>
            </a:extLst>
          </p:cNvPr>
          <p:cNvSpPr>
            <a:spLocks noGrp="1"/>
          </p:cNvSpPr>
          <p:nvPr>
            <p:ph type="title"/>
          </p:nvPr>
        </p:nvSpPr>
        <p:spPr>
          <a:xfrm>
            <a:off x="648000" y="287999"/>
            <a:ext cx="6631640" cy="438442"/>
          </a:xfrm>
        </p:spPr>
        <p:txBody>
          <a:bodyPr/>
          <a:lstStyle>
            <a:lvl1pPr>
              <a:defRPr>
                <a:latin typeface="+mn-lt"/>
              </a:defRPr>
            </a:lvl1pPr>
          </a:lstStyle>
          <a:p>
            <a:r>
              <a:rPr lang="de-DE" dirty="0"/>
              <a:t>Mastertitelformat bearbeiten</a:t>
            </a:r>
            <a:endParaRPr lang="en-US" dirty="0"/>
          </a:p>
        </p:txBody>
      </p:sp>
    </p:spTree>
    <p:extLst>
      <p:ext uri="{BB962C8B-B14F-4D97-AF65-F5344CB8AC3E}">
        <p14:creationId xmlns:p14="http://schemas.microsoft.com/office/powerpoint/2010/main" val="3056168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Data61 Divider Slid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9022-4E91-4AE1-9B32-52DF7FA0F1BB}"/>
              </a:ext>
            </a:extLst>
          </p:cNvPr>
          <p:cNvSpPr>
            <a:spLocks noGrp="1"/>
          </p:cNvSpPr>
          <p:nvPr>
            <p:ph type="ctrTitle" hasCustomPrompt="1"/>
          </p:nvPr>
        </p:nvSpPr>
        <p:spPr>
          <a:xfrm>
            <a:off x="658669" y="2532263"/>
            <a:ext cx="5052378" cy="1486036"/>
          </a:xfrm>
          <a:prstGeom prst="rect">
            <a:avLst/>
          </a:prstGeom>
        </p:spPr>
        <p:txBody>
          <a:bodyPr anchor="t">
            <a:normAutofit/>
          </a:bodyPr>
          <a:lstStyle>
            <a:lvl1pPr algn="l">
              <a:defRPr sz="3600"/>
            </a:lvl1pPr>
          </a:lstStyle>
          <a:p>
            <a:r>
              <a:rPr lang="en-US" dirty="0"/>
              <a:t>Divider Title </a:t>
            </a:r>
            <a:endParaRPr lang="en-AU" dirty="0"/>
          </a:p>
        </p:txBody>
      </p:sp>
      <p:sp>
        <p:nvSpPr>
          <p:cNvPr id="10" name="Rechteck 9">
            <a:extLst>
              <a:ext uri="{FF2B5EF4-FFF2-40B4-BE49-F238E27FC236}">
                <a16:creationId xmlns:a16="http://schemas.microsoft.com/office/drawing/2014/main" id="{1672F628-EE80-4E51-B88E-558820590E23}"/>
              </a:ext>
            </a:extLst>
          </p:cNvPr>
          <p:cNvSpPr/>
          <p:nvPr userDrawn="1"/>
        </p:nvSpPr>
        <p:spPr bwMode="auto">
          <a:xfrm>
            <a:off x="0" y="2"/>
            <a:ext cx="595309" cy="2275876"/>
          </a:xfrm>
          <a:prstGeom prst="rect">
            <a:avLst/>
          </a:prstGeom>
          <a:solidFill>
            <a:srgbClr val="C50E1F"/>
          </a:solidFill>
          <a:ln>
            <a:noFill/>
          </a:ln>
          <a:effectLst/>
          <a:extLst/>
        </p:spPr>
        <p:txBody>
          <a:bodyPr vert="horz" wrap="square" lIns="91440" tIns="45720" rIns="91440" bIns="45720" numCol="1" rtlCol="0" anchor="ctr" anchorCtr="0" compatLnSpc="1">
            <a:prstTxWarp prst="textNoShape">
              <a:avLst/>
            </a:prstTxWarp>
          </a:bodyPr>
          <a:lstStyle/>
          <a:p>
            <a:pPr marL="0" marR="0" indent="0" algn="ctr" defTabSz="914364"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14" name="Line 8">
            <a:extLst>
              <a:ext uri="{FF2B5EF4-FFF2-40B4-BE49-F238E27FC236}">
                <a16:creationId xmlns:a16="http://schemas.microsoft.com/office/drawing/2014/main" id="{3EDBF35F-9A23-45C4-A334-ECDC5ACAE03E}"/>
              </a:ext>
            </a:extLst>
          </p:cNvPr>
          <p:cNvSpPr>
            <a:spLocks noChangeShapeType="1"/>
          </p:cNvSpPr>
          <p:nvPr userDrawn="1">
            <p:custDataLst>
              <p:tags r:id="rId1"/>
            </p:custDataLst>
          </p:nvPr>
        </p:nvSpPr>
        <p:spPr bwMode="auto">
          <a:xfrm>
            <a:off x="648000" y="2271600"/>
            <a:ext cx="5063046" cy="12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spTree>
    <p:extLst>
      <p:ext uri="{BB962C8B-B14F-4D97-AF65-F5344CB8AC3E}">
        <p14:creationId xmlns:p14="http://schemas.microsoft.com/office/powerpoint/2010/main" val="2851414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de-DE" dirty="0"/>
              <a:t>Mastertitelformat bearbeiten</a:t>
            </a:r>
            <a:endParaRPr lang="en-US" dirty="0"/>
          </a:p>
        </p:txBody>
      </p:sp>
      <p:sp>
        <p:nvSpPr>
          <p:cNvPr id="3" name="Content Placeholder 2"/>
          <p:cNvSpPr>
            <a:spLocks noGrp="1"/>
          </p:cNvSpPr>
          <p:nvPr>
            <p:ph idx="1"/>
          </p:nvPr>
        </p:nvSpPr>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10"/>
          </p:nvPr>
        </p:nvSpPr>
        <p:spPr/>
        <p:txBody>
          <a:bodyPr/>
          <a:lstStyle/>
          <a:p>
            <a:fld id="{92C9502F-080B-434D-B6E6-152AABCB560F}" type="datetime5">
              <a:rPr lang="en-US" smtClean="0"/>
              <a:t>12-Aug-21</a:t>
            </a:fld>
            <a:endParaRPr lang="en-US" dirty="0"/>
          </a:p>
        </p:txBody>
      </p:sp>
      <p:sp>
        <p:nvSpPr>
          <p:cNvPr id="5" name="Footer Placeholder 4"/>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7" name="Foliennummernplatzhalter 11">
            <a:extLst>
              <a:ext uri="{FF2B5EF4-FFF2-40B4-BE49-F238E27FC236}">
                <a16:creationId xmlns:a16="http://schemas.microsoft.com/office/drawing/2014/main" id="{D50F91F7-3962-47B6-A740-54D17721F666}"/>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2773981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de-DE"/>
              <a:t>Mastertitelformat bearbeiten</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1F62470-86A5-4195-80DB-B5C3FDDF80F3}" type="datetime5">
              <a:rPr lang="en-US" smtClean="0"/>
              <a:t>12-Aug-21</a:t>
            </a:fld>
            <a:endParaRPr lang="en-US" dirty="0"/>
          </a:p>
        </p:txBody>
      </p:sp>
      <p:sp>
        <p:nvSpPr>
          <p:cNvPr id="5" name="Footer Placeholder 4"/>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7" name="Foliennummernplatzhalter 11">
            <a:extLst>
              <a:ext uri="{FF2B5EF4-FFF2-40B4-BE49-F238E27FC236}">
                <a16:creationId xmlns:a16="http://schemas.microsoft.com/office/drawing/2014/main" id="{A145DF43-3AFB-4B08-8277-9F0BD598F4BE}"/>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699180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9D2726B2-D786-49F1-B99A-EF1C103B31C0}" type="datetime5">
              <a:rPr lang="en-US" smtClean="0"/>
              <a:t>12-Aug-21</a:t>
            </a:fld>
            <a:endParaRPr lang="en-US" dirty="0"/>
          </a:p>
        </p:txBody>
      </p:sp>
      <p:sp>
        <p:nvSpPr>
          <p:cNvPr id="6" name="Footer Placeholder 5"/>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8" name="Foliennummernplatzhalter 11">
            <a:extLst>
              <a:ext uri="{FF2B5EF4-FFF2-40B4-BE49-F238E27FC236}">
                <a16:creationId xmlns:a16="http://schemas.microsoft.com/office/drawing/2014/main" id="{049CFC74-99D6-4F22-8542-E70D329B605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412606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de-DE"/>
              <a:t>Mastertitelformat bearbeiten</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4" name="Content Placeholder 3"/>
          <p:cNvSpPr>
            <a:spLocks noGrp="1"/>
          </p:cNvSpPr>
          <p:nvPr>
            <p:ph sz="half" idx="2"/>
          </p:nvPr>
        </p:nvSpPr>
        <p:spPr>
          <a:xfrm>
            <a:off x="629842" y="2087563"/>
            <a:ext cx="3868340" cy="307049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6" name="Content Placeholder 5"/>
          <p:cNvSpPr>
            <a:spLocks noGrp="1"/>
          </p:cNvSpPr>
          <p:nvPr>
            <p:ph sz="quarter" idx="4"/>
          </p:nvPr>
        </p:nvSpPr>
        <p:spPr>
          <a:xfrm>
            <a:off x="4629150" y="2087563"/>
            <a:ext cx="3887391" cy="307049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EF512EB0-E6BF-41F8-B6E1-CFC97764D9CE}" type="datetime5">
              <a:rPr lang="en-US" smtClean="0"/>
              <a:t>12-Aug-21</a:t>
            </a:fld>
            <a:endParaRPr lang="en-US" dirty="0"/>
          </a:p>
        </p:txBody>
      </p:sp>
      <p:sp>
        <p:nvSpPr>
          <p:cNvPr id="8" name="Footer Placeholder 7"/>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10" name="Foliennummernplatzhalter 11">
            <a:extLst>
              <a:ext uri="{FF2B5EF4-FFF2-40B4-BE49-F238E27FC236}">
                <a16:creationId xmlns:a16="http://schemas.microsoft.com/office/drawing/2014/main" id="{B1AE8EB4-0F6C-41D4-B998-3226084E87A8}"/>
              </a:ext>
            </a:extLst>
          </p:cNvPr>
          <p:cNvSpPr>
            <a:spLocks noGrp="1"/>
          </p:cNvSpPr>
          <p:nvPr>
            <p:ph type="sldNum" sz="quarter" idx="12"/>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745213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Mastertitelformat bearbeiten</a:t>
            </a:r>
            <a:endParaRPr lang="en-US" dirty="0"/>
          </a:p>
        </p:txBody>
      </p:sp>
      <p:sp>
        <p:nvSpPr>
          <p:cNvPr id="3" name="Date Placeholder 2"/>
          <p:cNvSpPr>
            <a:spLocks noGrp="1"/>
          </p:cNvSpPr>
          <p:nvPr>
            <p:ph type="dt" sz="half" idx="10"/>
          </p:nvPr>
        </p:nvSpPr>
        <p:spPr/>
        <p:txBody>
          <a:bodyPr/>
          <a:lstStyle/>
          <a:p>
            <a:fld id="{543FFAA5-3BFD-4C96-B21F-6F845E82C84D}" type="datetime5">
              <a:rPr lang="en-US" smtClean="0"/>
              <a:t>12-Aug-21</a:t>
            </a:fld>
            <a:endParaRPr lang="en-US" dirty="0"/>
          </a:p>
        </p:txBody>
      </p:sp>
      <p:sp>
        <p:nvSpPr>
          <p:cNvPr id="4" name="Footer Placeholder 3"/>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6" name="Foliennummernplatzhalter 11">
            <a:extLst>
              <a:ext uri="{FF2B5EF4-FFF2-40B4-BE49-F238E27FC236}">
                <a16:creationId xmlns:a16="http://schemas.microsoft.com/office/drawing/2014/main" id="{7248DA4B-7E4B-4F1F-B682-7B8AA7DA170F}"/>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79842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F8FFE0-C8CD-42A1-8DD9-C76BA052DCA5}" type="datetime5">
              <a:rPr lang="en-US" smtClean="0"/>
              <a:t>12-Aug-21</a:t>
            </a:fld>
            <a:endParaRPr lang="en-US" dirty="0"/>
          </a:p>
        </p:txBody>
      </p:sp>
      <p:sp>
        <p:nvSpPr>
          <p:cNvPr id="3" name="Footer Placeholder 2"/>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5" name="Foliennummernplatzhalter 11">
            <a:extLst>
              <a:ext uri="{FF2B5EF4-FFF2-40B4-BE49-F238E27FC236}">
                <a16:creationId xmlns:a16="http://schemas.microsoft.com/office/drawing/2014/main" id="{7EB115A6-CF30-4E9B-B360-6C0095A0764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2672039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heading Only">
    <p:spTree>
      <p:nvGrpSpPr>
        <p:cNvPr id="1" name=""/>
        <p:cNvGrpSpPr/>
        <p:nvPr/>
      </p:nvGrpSpPr>
      <p:grpSpPr>
        <a:xfrm>
          <a:off x="0" y="0"/>
          <a:ext cx="0" cy="0"/>
          <a:chOff x="0" y="0"/>
          <a:chExt cx="0" cy="0"/>
        </a:xfrm>
      </p:grpSpPr>
      <p:sp>
        <p:nvSpPr>
          <p:cNvPr id="6" name="Text Placeholder 9">
            <a:extLst>
              <a:ext uri="{FF2B5EF4-FFF2-40B4-BE49-F238E27FC236}">
                <a16:creationId xmlns:a16="http://schemas.microsoft.com/office/drawing/2014/main" id="{5E1F5F21-E954-4847-846B-045230515B92}"/>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3" name="Footer Placeholder 2"/>
          <p:cNvSpPr>
            <a:spLocks noGrp="1"/>
          </p:cNvSpPr>
          <p:nvPr>
            <p:ph type="ftr" sz="quarter" idx="11"/>
          </p:nvPr>
        </p:nvSpPr>
        <p:spPr>
          <a:xfrm>
            <a:off x="3028950" y="5296959"/>
            <a:ext cx="3086100" cy="304271"/>
          </a:xfrm>
          <a:prstGeom prst="rect">
            <a:avLst/>
          </a:prstGeom>
        </p:spPr>
        <p:txBody>
          <a:bodyPr/>
          <a:lstStyle/>
          <a:p>
            <a:r>
              <a:rPr lang="en-AU"/>
              <a:t> </a:t>
            </a:r>
            <a:endParaRPr lang="en-AU" dirty="0"/>
          </a:p>
        </p:txBody>
      </p:sp>
      <p:sp>
        <p:nvSpPr>
          <p:cNvPr id="4" name="Slide Number Placeholder 3"/>
          <p:cNvSpPr>
            <a:spLocks noGrp="1"/>
          </p:cNvSpPr>
          <p:nvPr>
            <p:ph type="sldNum" sz="quarter" idx="12"/>
          </p:nvPr>
        </p:nvSpPr>
        <p:spPr>
          <a:xfrm>
            <a:off x="6510600" y="5368968"/>
            <a:ext cx="2057400" cy="224836"/>
          </a:xfrm>
          <a:prstGeom prst="rect">
            <a:avLst/>
          </a:prstGeom>
        </p:spPr>
        <p:txBody>
          <a:bodyPr/>
          <a:lstStyle/>
          <a:p>
            <a:fld id="{FFF7CBAA-22EA-41CE-9725-C57ED0CEBC27}" type="slidenum">
              <a:rPr lang="en-AU" smtClean="0"/>
              <a:pPr/>
              <a:t>‹#›</a:t>
            </a:fld>
            <a:r>
              <a:rPr lang="en-AU"/>
              <a:t>  |</a:t>
            </a:r>
            <a:endParaRPr lang="en-AU" dirty="0"/>
          </a:p>
        </p:txBody>
      </p:sp>
      <p:sp>
        <p:nvSpPr>
          <p:cNvPr id="8" name="Title 1">
            <a:extLst>
              <a:ext uri="{FF2B5EF4-FFF2-40B4-BE49-F238E27FC236}">
                <a16:creationId xmlns:a16="http://schemas.microsoft.com/office/drawing/2014/main" id="{2952F682-67C7-4415-819A-A96065C12C64}"/>
              </a:ext>
            </a:extLst>
          </p:cNvPr>
          <p:cNvSpPr>
            <a:spLocks noGrp="1"/>
          </p:cNvSpPr>
          <p:nvPr>
            <p:ph type="title"/>
          </p:nvPr>
        </p:nvSpPr>
        <p:spPr>
          <a:xfrm>
            <a:off x="648000" y="287999"/>
            <a:ext cx="6631640" cy="438442"/>
          </a:xfrm>
        </p:spPr>
        <p:txBody>
          <a:bodyPr/>
          <a:lstStyle>
            <a:lvl1pPr>
              <a:defRPr>
                <a:latin typeface="+mn-lt"/>
              </a:defRPr>
            </a:lvl1pPr>
          </a:lstStyle>
          <a:p>
            <a:r>
              <a:rPr lang="de-DE" dirty="0"/>
              <a:t>Mastertitelformat bearbeiten</a:t>
            </a:r>
            <a:endParaRPr lang="en-US" dirty="0"/>
          </a:p>
        </p:txBody>
      </p:sp>
    </p:spTree>
    <p:extLst>
      <p:ext uri="{BB962C8B-B14F-4D97-AF65-F5344CB8AC3E}">
        <p14:creationId xmlns:p14="http://schemas.microsoft.com/office/powerpoint/2010/main" val="4277143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8000" y="287999"/>
            <a:ext cx="7920000" cy="648000"/>
          </a:xfrm>
          <a:prstGeom prst="rect">
            <a:avLst/>
          </a:prstGeom>
        </p:spPr>
        <p:txBody>
          <a:bodyPr vert="horz" lIns="91440" tIns="45720" rIns="91440" bIns="45720" rtlCol="0" anchor="ctr">
            <a:normAutofit/>
          </a:bodyPr>
          <a:lstStyle/>
          <a:p>
            <a:r>
              <a:rPr lang="de-DE" dirty="0"/>
              <a:t>Mastertitelformat bearbeiten</a:t>
            </a:r>
            <a:endParaRPr lang="en-US" dirty="0"/>
          </a:p>
        </p:txBody>
      </p:sp>
      <p:sp>
        <p:nvSpPr>
          <p:cNvPr id="3" name="Text Placeholder 2"/>
          <p:cNvSpPr>
            <a:spLocks noGrp="1"/>
          </p:cNvSpPr>
          <p:nvPr>
            <p:ph type="body" idx="1"/>
          </p:nvPr>
        </p:nvSpPr>
        <p:spPr>
          <a:xfrm>
            <a:off x="648000" y="1295999"/>
            <a:ext cx="7920000" cy="3845917"/>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648000" y="5368406"/>
            <a:ext cx="2057400" cy="224836"/>
          </a:xfrm>
          <a:prstGeom prst="rect">
            <a:avLst/>
          </a:prstGeom>
        </p:spPr>
        <p:txBody>
          <a:bodyPr vert="horz" lIns="91440" tIns="45720" rIns="91440" bIns="45720" rtlCol="0" anchor="ctr"/>
          <a:lstStyle>
            <a:lvl1pPr algn="l">
              <a:defRPr sz="1000">
                <a:solidFill>
                  <a:schemeClr val="tx1">
                    <a:tint val="75000"/>
                  </a:schemeClr>
                </a:solidFill>
                <a:latin typeface="+mn-lt"/>
              </a:defRPr>
            </a:lvl1pPr>
          </a:lstStyle>
          <a:p>
            <a:fld id="{CDB04BBE-FDA9-44A1-8AD3-8FE5383857F3}" type="datetime5">
              <a:rPr lang="en-US" smtClean="0"/>
              <a:t>12-Aug-21</a:t>
            </a:fld>
            <a:endParaRPr lang="en-US" dirty="0"/>
          </a:p>
        </p:txBody>
      </p:sp>
      <p:sp>
        <p:nvSpPr>
          <p:cNvPr id="5" name="Footer Placeholder 4"/>
          <p:cNvSpPr>
            <a:spLocks noGrp="1"/>
          </p:cNvSpPr>
          <p:nvPr>
            <p:ph type="ftr" sz="quarter" idx="3"/>
          </p:nvPr>
        </p:nvSpPr>
        <p:spPr>
          <a:xfrm>
            <a:off x="3028950" y="5368406"/>
            <a:ext cx="3086100" cy="224836"/>
          </a:xfrm>
          <a:prstGeom prst="rect">
            <a:avLst/>
          </a:prstGeom>
        </p:spPr>
        <p:txBody>
          <a:bodyPr vert="horz" lIns="91440" tIns="45720" rIns="91440" bIns="45720" rtlCol="0" anchor="ctr"/>
          <a:lstStyle>
            <a:lvl1pPr algn="ctr">
              <a:defRPr sz="1000">
                <a:solidFill>
                  <a:schemeClr val="tx1">
                    <a:tint val="75000"/>
                  </a:schemeClr>
                </a:solidFill>
                <a:latin typeface="+mn-lt"/>
              </a:defRPr>
            </a:lvl1pPr>
          </a:lstStyle>
          <a:p>
            <a:r>
              <a:rPr lang="de-DE" altLang="de-DE"/>
              <a:t> </a:t>
            </a:r>
            <a:endParaRPr lang="de-DE" altLang="de-DE" dirty="0"/>
          </a:p>
        </p:txBody>
      </p:sp>
      <p:sp>
        <p:nvSpPr>
          <p:cNvPr id="7" name="Rechteck 6">
            <a:extLst>
              <a:ext uri="{FF2B5EF4-FFF2-40B4-BE49-F238E27FC236}">
                <a16:creationId xmlns:a16="http://schemas.microsoft.com/office/drawing/2014/main" id="{9D384E0D-9AC9-41DC-849D-1CC5736F586D}"/>
              </a:ext>
            </a:extLst>
          </p:cNvPr>
          <p:cNvSpPr/>
          <p:nvPr userDrawn="1"/>
        </p:nvSpPr>
        <p:spPr bwMode="auto">
          <a:xfrm>
            <a:off x="0" y="288000"/>
            <a:ext cx="594000" cy="792085"/>
          </a:xfrm>
          <a:prstGeom prst="rect">
            <a:avLst/>
          </a:prstGeom>
          <a:solidFill>
            <a:srgbClr val="C50E1F"/>
          </a:solidFill>
          <a:ln>
            <a:noFill/>
          </a:ln>
          <a:effectLst/>
          <a:extLst/>
        </p:spPr>
        <p:txBody>
          <a:bodyPr vert="horz" wrap="square" lIns="76200" tIns="38100" rIns="76200" bIns="38100" numCol="1" rtlCol="0" anchor="ctr" anchorCtr="0" compatLnSpc="1">
            <a:prstTxWarp prst="textNoShape">
              <a:avLst/>
            </a:prstTxWarp>
          </a:bodyPr>
          <a:lstStyle/>
          <a:p>
            <a:pPr marL="0" marR="0" indent="0" algn="ctr" defTabSz="76194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mn-lt"/>
            </a:endParaRPr>
          </a:p>
        </p:txBody>
      </p:sp>
      <p:sp>
        <p:nvSpPr>
          <p:cNvPr id="9" name="Line 8">
            <a:extLst>
              <a:ext uri="{FF2B5EF4-FFF2-40B4-BE49-F238E27FC236}">
                <a16:creationId xmlns:a16="http://schemas.microsoft.com/office/drawing/2014/main" id="{CCDD4F84-4026-4CAF-BBF5-957748266100}"/>
              </a:ext>
            </a:extLst>
          </p:cNvPr>
          <p:cNvSpPr>
            <a:spLocks noChangeShapeType="1"/>
          </p:cNvSpPr>
          <p:nvPr userDrawn="1">
            <p:custDataLst>
              <p:tags r:id="rId15"/>
            </p:custDataLst>
          </p:nvPr>
        </p:nvSpPr>
        <p:spPr bwMode="auto">
          <a:xfrm>
            <a:off x="648000" y="1080000"/>
            <a:ext cx="79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latin typeface="+mn-lt"/>
            </a:endParaRPr>
          </a:p>
        </p:txBody>
      </p:sp>
      <p:sp>
        <p:nvSpPr>
          <p:cNvPr id="11" name="Line 8">
            <a:extLst>
              <a:ext uri="{FF2B5EF4-FFF2-40B4-BE49-F238E27FC236}">
                <a16:creationId xmlns:a16="http://schemas.microsoft.com/office/drawing/2014/main" id="{2C204FF9-462A-4CC2-8819-8E1D4A5FE63F}"/>
              </a:ext>
            </a:extLst>
          </p:cNvPr>
          <p:cNvSpPr>
            <a:spLocks noChangeShapeType="1"/>
          </p:cNvSpPr>
          <p:nvPr userDrawn="1">
            <p:custDataLst>
              <p:tags r:id="rId16"/>
            </p:custDataLst>
          </p:nvPr>
        </p:nvSpPr>
        <p:spPr bwMode="auto">
          <a:xfrm>
            <a:off x="648000" y="5255446"/>
            <a:ext cx="79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latin typeface="+mn-lt"/>
            </a:endParaRPr>
          </a:p>
        </p:txBody>
      </p:sp>
      <p:sp>
        <p:nvSpPr>
          <p:cNvPr id="12" name="Foliennummernplatzhalter 11">
            <a:extLst>
              <a:ext uri="{FF2B5EF4-FFF2-40B4-BE49-F238E27FC236}">
                <a16:creationId xmlns:a16="http://schemas.microsoft.com/office/drawing/2014/main" id="{4581D833-1798-4FBC-87E5-53CEAD642FEE}"/>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689105314"/>
      </p:ext>
    </p:extLst>
  </p:cSld>
  <p:clrMap bg1="lt1" tx1="dk1" bg2="lt2" tx2="dk2" accent1="accent1" accent2="accent2" accent3="accent3" accent4="accent4" accent5="accent5" accent6="accent6" hlink="hlink" folHlink="folHlink"/>
  <p:sldLayoutIdLst>
    <p:sldLayoutId id="2147483813" r:id="rId1"/>
    <p:sldLayoutId id="2147483831" r:id="rId2"/>
    <p:sldLayoutId id="2147483814" r:id="rId3"/>
    <p:sldLayoutId id="2147483815" r:id="rId4"/>
    <p:sldLayoutId id="2147483816" r:id="rId5"/>
    <p:sldLayoutId id="2147483817" r:id="rId6"/>
    <p:sldLayoutId id="2147483818" r:id="rId7"/>
    <p:sldLayoutId id="2147483819" r:id="rId8"/>
    <p:sldLayoutId id="2147483824" r:id="rId9"/>
    <p:sldLayoutId id="2147483825" r:id="rId10"/>
    <p:sldLayoutId id="2147483826" r:id="rId11"/>
    <p:sldLayoutId id="2147483827" r:id="rId12"/>
    <p:sldLayoutId id="2147483828" r:id="rId13"/>
  </p:sldLayoutIdLst>
  <p:hf hdr="0" ftr="0"/>
  <p:txStyles>
    <p:titleStyle>
      <a:lvl1pPr algn="l" defTabSz="685800" rtl="0" eaLnBrk="1" latinLnBrk="0" hangingPunct="1">
        <a:lnSpc>
          <a:spcPct val="90000"/>
        </a:lnSpc>
        <a:spcBef>
          <a:spcPct val="0"/>
        </a:spcBef>
        <a:buNone/>
        <a:defRPr sz="3300"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ildequus.org/2014/05/07/sufi-story-blind-men-elephant/" TargetMode="External"/><Relationship Id="rId2" Type="http://schemas.openxmlformats.org/officeDocument/2006/relationships/image" Target="../media/image15.webp"/><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ildequus.org/2014/05/07/sufi-story-blind-men-elephant/" TargetMode="External"/><Relationship Id="rId2" Type="http://schemas.openxmlformats.org/officeDocument/2006/relationships/image" Target="../media/image15.webp"/><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www.stateofthedapps.co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ethereum.org/en/developers/docs/standards/tokens/erc-20/"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hyperlink" Target="https://www.cryptokitties.co/" TargetMode="External"/><Relationship Id="rId4" Type="http://schemas.openxmlformats.org/officeDocument/2006/relationships/hyperlink" Target="https://github.com/ethereum/EIPs/issues/72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video" Target="https://player.vimeo.com/video/220247728?title=0&amp;byline=0&amp;portrait=0" TargetMode="External"/><Relationship Id="rId5" Type="http://schemas.openxmlformats.org/officeDocument/2006/relationships/image" Target="../media/image2.png"/><Relationship Id="rId4" Type="http://schemas.openxmlformats.org/officeDocument/2006/relationships/hyperlink" Target="https://www.data61.csiro.au/en/Our-Research/Focus-Areas/Distributed-Ledger-Technology-Blockchai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hyperlink" Target="http://ethviewer.liv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0">
            <a:extLst>
              <a:ext uri="{FF2B5EF4-FFF2-40B4-BE49-F238E27FC236}">
                <a16:creationId xmlns:a16="http://schemas.microsoft.com/office/drawing/2014/main" id="{15CF5EB8-885B-4B45-8DCA-F03A2CD9F06E}"/>
              </a:ext>
            </a:extLst>
          </p:cNvPr>
          <p:cNvSpPr>
            <a:spLocks noGrp="1"/>
          </p:cNvSpPr>
          <p:nvPr>
            <p:ph type="ctrTitle"/>
          </p:nvPr>
        </p:nvSpPr>
        <p:spPr/>
        <p:txBody>
          <a:bodyPr>
            <a:noAutofit/>
          </a:bodyPr>
          <a:lstStyle/>
          <a:p>
            <a:r>
              <a:rPr lang="en-AU" sz="3200" dirty="0"/>
              <a:t>Introduction &amp; Overview</a:t>
            </a:r>
            <a:endParaRPr lang="en-AU" sz="3200" noProof="0" dirty="0"/>
          </a:p>
        </p:txBody>
      </p:sp>
      <p:sp>
        <p:nvSpPr>
          <p:cNvPr id="5" name="Rectangle 3">
            <a:extLst>
              <a:ext uri="{FF2B5EF4-FFF2-40B4-BE49-F238E27FC236}">
                <a16:creationId xmlns:a16="http://schemas.microsoft.com/office/drawing/2014/main" id="{B31DAE7B-3194-4C04-B590-3EDA09C3107B}"/>
              </a:ext>
            </a:extLst>
          </p:cNvPr>
          <p:cNvSpPr txBox="1">
            <a:spLocks noGrp="1" noChangeArrowheads="1"/>
          </p:cNvSpPr>
          <p:nvPr>
            <p:ph type="subTitle" idx="1"/>
          </p:nvPr>
        </p:nvSpPr>
        <p:spPr>
          <a:xfrm>
            <a:off x="647700" y="4502150"/>
            <a:ext cx="8035925" cy="658813"/>
          </a:xfrm>
          <a:prstGeom prst="rect">
            <a:avLst/>
          </a:prstGeom>
        </p:spPr>
        <p:txBody>
          <a:bodyPr>
            <a:normAutofit fontScale="92500"/>
          </a:bodyPr>
          <a:lstStyle>
            <a:lvl1pPr marL="342900" indent="-342900" algn="l" rtl="0" eaLnBrk="1" fontAlgn="base" hangingPunct="1">
              <a:lnSpc>
                <a:spcPts val="2200"/>
              </a:lnSpc>
              <a:spcBef>
                <a:spcPct val="0"/>
              </a:spcBef>
              <a:spcAft>
                <a:spcPct val="0"/>
              </a:spcAft>
              <a:defRPr sz="1400" kern="1200">
                <a:solidFill>
                  <a:srgbClr val="000000"/>
                </a:solidFill>
                <a:latin typeface="+mn-lt"/>
                <a:ea typeface="+mn-ea"/>
                <a:cs typeface="+mn-cs"/>
              </a:defRPr>
            </a:lvl1pPr>
            <a:lvl2pPr marL="784225" indent="-244475" algn="l" rtl="0" eaLnBrk="1" fontAlgn="base" hangingPunct="1">
              <a:spcBef>
                <a:spcPct val="20000"/>
              </a:spcBef>
              <a:spcAft>
                <a:spcPct val="0"/>
              </a:spcAft>
              <a:buFont typeface="Arial" panose="020B0604020202020204" pitchFamily="34" charset="0"/>
              <a:buChar char="–"/>
              <a:defRPr sz="1400" kern="1200">
                <a:solidFill>
                  <a:srgbClr val="000000"/>
                </a:solidFill>
                <a:latin typeface="+mn-lt"/>
                <a:ea typeface="+mn-ea"/>
                <a:cs typeface="+mn-cs"/>
              </a:defRPr>
            </a:lvl2pPr>
            <a:lvl3pPr marL="1192213" indent="-228600" algn="l" rtl="0" eaLnBrk="1" fontAlgn="base" hangingPunct="1">
              <a:spcBef>
                <a:spcPct val="20000"/>
              </a:spcBef>
              <a:spcAft>
                <a:spcPct val="0"/>
              </a:spcAft>
              <a:buChar char="•"/>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US" sz="1600" dirty="0">
                <a:solidFill>
                  <a:schemeClr val="tx1">
                    <a:lumMod val="65000"/>
                    <a:lumOff val="35000"/>
                  </a:schemeClr>
                </a:solidFill>
              </a:rPr>
              <a:t>Source of most materials: </a:t>
            </a:r>
          </a:p>
          <a:p>
            <a:pPr marL="0" indent="0"/>
            <a:r>
              <a:rPr lang="en-US" sz="1600" dirty="0">
                <a:solidFill>
                  <a:schemeClr val="tx1">
                    <a:lumMod val="65000"/>
                    <a:lumOff val="35000"/>
                  </a:schemeClr>
                </a:solidFill>
              </a:rPr>
              <a:t>Xiwei Xu, Ingo Weber, and Mark Staples. </a:t>
            </a:r>
            <a:r>
              <a:rPr lang="en-US" sz="1600" i="1" dirty="0">
                <a:solidFill>
                  <a:schemeClr val="tx1">
                    <a:lumMod val="65000"/>
                    <a:lumOff val="35000"/>
                  </a:schemeClr>
                </a:solidFill>
              </a:rPr>
              <a:t>Architecture for Blockchain Applications</a:t>
            </a:r>
            <a:r>
              <a:rPr lang="en-US" sz="1600" dirty="0">
                <a:solidFill>
                  <a:schemeClr val="tx1">
                    <a:lumMod val="65000"/>
                    <a:lumOff val="35000"/>
                  </a:schemeClr>
                </a:solidFill>
              </a:rPr>
              <a:t>. Springer, 2019</a:t>
            </a:r>
            <a:endParaRPr lang="en-US" altLang="de-DE" sz="1600" noProof="0" dirty="0">
              <a:solidFill>
                <a:schemeClr val="tx1">
                  <a:lumMod val="65000"/>
                  <a:lumOff val="35000"/>
                </a:schemeClr>
              </a:solidFill>
            </a:endParaRPr>
          </a:p>
        </p:txBody>
      </p:sp>
    </p:spTree>
    <p:extLst>
      <p:ext uri="{BB962C8B-B14F-4D97-AF65-F5344CB8AC3E}">
        <p14:creationId xmlns:p14="http://schemas.microsoft.com/office/powerpoint/2010/main" val="2193701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noProof="0" dirty="0"/>
              <a:t>Blockchain 2</a:t>
            </a:r>
            <a:r>
              <a:rPr lang="en-AU" baseline="30000" noProof="0" dirty="0"/>
              <a:t>nd</a:t>
            </a:r>
            <a:r>
              <a:rPr lang="en-AU" noProof="0" dirty="0"/>
              <a:t> gen – Smart</a:t>
            </a:r>
            <a:r>
              <a:rPr lang="en-AU" altLang="zh-CN" noProof="0" dirty="0"/>
              <a:t> Contracts</a:t>
            </a:r>
            <a:endParaRPr lang="en-AU" noProof="0" dirty="0"/>
          </a:p>
        </p:txBody>
      </p:sp>
      <p:sp>
        <p:nvSpPr>
          <p:cNvPr id="4" name="Rectangle 3"/>
          <p:cNvSpPr/>
          <p:nvPr/>
        </p:nvSpPr>
        <p:spPr>
          <a:xfrm>
            <a:off x="656167" y="1281198"/>
            <a:ext cx="7380820" cy="3170099"/>
          </a:xfrm>
          <a:prstGeom prst="rect">
            <a:avLst/>
          </a:prstGeom>
        </p:spPr>
        <p:txBody>
          <a:bodyPr wrap="square">
            <a:spAutoFit/>
          </a:bodyPr>
          <a:lstStyle/>
          <a:p>
            <a:pPr marL="285739" indent="-285739">
              <a:buFont typeface="Arial"/>
              <a:buChar char="•"/>
            </a:pPr>
            <a:r>
              <a:rPr lang="en-US" sz="2000" dirty="0"/>
              <a:t>1</a:t>
            </a:r>
            <a:r>
              <a:rPr lang="en-US" sz="2000" baseline="30000" dirty="0"/>
              <a:t>st</a:t>
            </a:r>
            <a:r>
              <a:rPr lang="en-US" sz="2000" dirty="0"/>
              <a:t> gen blockchains: transactions are financial transfers</a:t>
            </a:r>
          </a:p>
          <a:p>
            <a:pPr marL="285739" indent="-285739">
              <a:buFont typeface="Arial"/>
              <a:buChar char="•"/>
            </a:pPr>
            <a:r>
              <a:rPr lang="en-US" sz="2000" dirty="0"/>
              <a:t>Now Blockchain ledger can do that, and                          store/transact any kind of data</a:t>
            </a:r>
          </a:p>
          <a:p>
            <a:pPr marL="285739" indent="-285739">
              <a:buFont typeface="Arial"/>
              <a:buChar char="•"/>
            </a:pPr>
            <a:r>
              <a:rPr lang="en-US" sz="2000" dirty="0"/>
              <a:t>Blockchain can deploy and execute programs: Smart Contracts</a:t>
            </a:r>
          </a:p>
          <a:p>
            <a:pPr marL="666723" lvl="1" indent="-285739">
              <a:buFont typeface="Arial"/>
              <a:buChar char="•"/>
            </a:pPr>
            <a:r>
              <a:rPr lang="en-US" sz="2000" dirty="0"/>
              <a:t>User-defined code, deployed on and executed by whole network</a:t>
            </a:r>
          </a:p>
          <a:p>
            <a:pPr marL="666723" lvl="1" indent="-285739">
              <a:buFont typeface="Arial"/>
              <a:buChar char="•"/>
            </a:pPr>
            <a:r>
              <a:rPr lang="en-US" sz="2000" dirty="0"/>
              <a:t>Can enact decisions on complex business conditions</a:t>
            </a:r>
          </a:p>
          <a:p>
            <a:pPr marL="666723" lvl="1" indent="-285739">
              <a:buFont typeface="Arial"/>
              <a:buChar char="•"/>
            </a:pPr>
            <a:r>
              <a:rPr lang="en-US" sz="2000" dirty="0"/>
              <a:t>Can hold and transfer assets, managed by the contract itself</a:t>
            </a:r>
          </a:p>
          <a:p>
            <a:pPr marL="666723" lvl="1" indent="-285739">
              <a:buFont typeface="Arial"/>
              <a:buChar char="•"/>
            </a:pPr>
            <a:r>
              <a:rPr lang="en-US" sz="2000" dirty="0"/>
              <a:t>Ethereum: pay per assembler-level instruction</a:t>
            </a:r>
          </a:p>
          <a:p>
            <a:pPr marL="666723" lvl="1" indent="-285739">
              <a:buFont typeface="Arial"/>
              <a:buChar char="•"/>
            </a:pPr>
            <a:endParaRPr lang="en-US" sz="2000" dirty="0"/>
          </a:p>
        </p:txBody>
      </p:sp>
      <p:pic>
        <p:nvPicPr>
          <p:cNvPr id="2050" name="Picture 2" descr="C:\Users\mstaples\AppData\Local\Microsoft\Windows\Temporary Internet Files\Content.IE5\EHI51R83\money2[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13383" y="1199252"/>
            <a:ext cx="600067" cy="600067"/>
          </a:xfrm>
          <a:prstGeom prst="rect">
            <a:avLst/>
          </a:prstGeom>
          <a:noFill/>
          <a:extLst>
            <a:ext uri="{909E8E84-426E-40dd-AFC4-6F175D3DCCD1}">
              <a14:hiddenFill xmlns="" xmlns:a14="http://schemas.microsoft.com/office/drawing/2010/main">
                <a:solidFill>
                  <a:srgbClr val="FFFFFF"/>
                </a:solidFill>
              </a14:hiddenFill>
            </a:ext>
          </a:extLst>
        </p:spPr>
      </p:pic>
      <p:pic>
        <p:nvPicPr>
          <p:cNvPr id="2051" name="Picture 3" descr="C:\Users\mstaples\AppData\Local\Microsoft\Windows\Temporary Internet Files\Content.IE5\LFIVY46B\input-25064_64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01581" y="1594835"/>
            <a:ext cx="714452" cy="648588"/>
          </a:xfrm>
          <a:prstGeom prst="rect">
            <a:avLst/>
          </a:prstGeom>
          <a:noFill/>
          <a:extLst>
            <a:ext uri="{909E8E84-426E-40dd-AFC4-6F175D3DCCD1}">
              <a14:hiddenFill xmlns="" xmlns:a14="http://schemas.microsoft.com/office/drawing/2010/main">
                <a:solidFill>
                  <a:srgbClr val="FFFFFF"/>
                </a:solidFill>
              </a14:hiddenFill>
            </a:ext>
          </a:extLst>
        </p:spPr>
      </p:pic>
      <p:pic>
        <p:nvPicPr>
          <p:cNvPr id="2052" name="Picture 4" descr="C:\Users\mstaples\AppData\Local\Microsoft\Windows\Temporary Internet Files\Content.IE5\LFIVY46B\gear-wheel-310906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40910" y="4093876"/>
            <a:ext cx="1150245" cy="781808"/>
          </a:xfrm>
          <a:prstGeom prst="rect">
            <a:avLst/>
          </a:prstGeom>
          <a:noFill/>
          <a:extLst>
            <a:ext uri="{909E8E84-426E-40dd-AFC4-6F175D3DCCD1}">
              <a14:hiddenFill xmlns="" xmlns:a14="http://schemas.microsoft.com/office/drawing/2010/main">
                <a:solidFill>
                  <a:srgbClr val="FFFFFF"/>
                </a:solidFill>
              </a14:hiddenFill>
            </a:ext>
          </a:extLst>
        </p:spPr>
      </p:pic>
      <p:pic>
        <p:nvPicPr>
          <p:cNvPr id="2054" name="Picture 6" descr="C:\Users\mstaples\AppData\Local\Microsoft\Windows\Temporary Internet Files\Content.IE5\EHI51R83\Approved-stamp[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21531" y="2742266"/>
            <a:ext cx="1536077" cy="76803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64687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E96EC6-B68D-4723-9FA6-B9532F2577FE}"/>
              </a:ext>
            </a:extLst>
          </p:cNvPr>
          <p:cNvSpPr>
            <a:spLocks noGrp="1"/>
          </p:cNvSpPr>
          <p:nvPr>
            <p:ph type="title"/>
          </p:nvPr>
        </p:nvSpPr>
        <p:spPr/>
        <p:txBody>
          <a:bodyPr>
            <a:normAutofit/>
          </a:bodyPr>
          <a:lstStyle/>
          <a:p>
            <a:r>
              <a:rPr lang="en-AU" dirty="0"/>
              <a:t>So what?</a:t>
            </a:r>
          </a:p>
        </p:txBody>
      </p:sp>
      <p:sp>
        <p:nvSpPr>
          <p:cNvPr id="6" name="Content Placeholder 5">
            <a:extLst>
              <a:ext uri="{FF2B5EF4-FFF2-40B4-BE49-F238E27FC236}">
                <a16:creationId xmlns:a16="http://schemas.microsoft.com/office/drawing/2014/main" id="{625C3011-2ABD-4608-B53A-E293A4A0F802}"/>
              </a:ext>
            </a:extLst>
          </p:cNvPr>
          <p:cNvSpPr>
            <a:spLocks noGrp="1"/>
          </p:cNvSpPr>
          <p:nvPr>
            <p:ph idx="1"/>
          </p:nvPr>
        </p:nvSpPr>
        <p:spPr/>
        <p:txBody>
          <a:bodyPr>
            <a:normAutofit/>
          </a:bodyPr>
          <a:lstStyle/>
          <a:p>
            <a:r>
              <a:rPr lang="en-AU" sz="2400" dirty="0"/>
              <a:t>Well, blockchains are exciting because they can be used as a new foundation for re-imagining systems:</a:t>
            </a:r>
          </a:p>
          <a:p>
            <a:pPr lvl="1"/>
            <a:r>
              <a:rPr lang="en-AU" sz="2000" dirty="0"/>
              <a:t>Neutral infrastructure for processing transactions and executing programs</a:t>
            </a:r>
          </a:p>
          <a:p>
            <a:pPr lvl="1"/>
            <a:r>
              <a:rPr lang="en-AU" sz="2000" dirty="0"/>
              <a:t>Potentially interesting for innovation at </a:t>
            </a:r>
            <a:r>
              <a:rPr lang="en-AU" sz="2000" b="1" dirty="0"/>
              <a:t>all touch-points </a:t>
            </a:r>
            <a:r>
              <a:rPr lang="en-AU" sz="2000" dirty="0"/>
              <a:t>between organizations or individuals </a:t>
            </a:r>
          </a:p>
          <a:p>
            <a:pPr lvl="1">
              <a:buFont typeface="Wingdings" panose="05000000000000000000" pitchFamily="2" charset="2"/>
              <a:buChar char="Ø"/>
            </a:pPr>
            <a:r>
              <a:rPr lang="en-AU" sz="2000" b="1" dirty="0"/>
              <a:t>Blockchain applications have the potential to disrupt the fabric of society, industry, and government</a:t>
            </a:r>
          </a:p>
          <a:p>
            <a:r>
              <a:rPr lang="en-AU" sz="2400" dirty="0"/>
              <a:t>Blockchains can also be used as a technology platform to handle hard issues of data replication and system state synchronization with high integrity.</a:t>
            </a:r>
          </a:p>
        </p:txBody>
      </p:sp>
    </p:spTree>
    <p:extLst>
      <p:ext uri="{BB962C8B-B14F-4D97-AF65-F5344CB8AC3E}">
        <p14:creationId xmlns:p14="http://schemas.microsoft.com/office/powerpoint/2010/main" val="870748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4B764C-3551-434E-9C4E-4680F9147073}"/>
              </a:ext>
            </a:extLst>
          </p:cNvPr>
          <p:cNvSpPr>
            <a:spLocks noGrp="1"/>
          </p:cNvSpPr>
          <p:nvPr>
            <p:ph type="title"/>
          </p:nvPr>
        </p:nvSpPr>
        <p:spPr/>
        <p:txBody>
          <a:bodyPr>
            <a:normAutofit/>
          </a:bodyPr>
          <a:lstStyle/>
          <a:p>
            <a:r>
              <a:rPr lang="en-US" dirty="0"/>
              <a:t>Selected Blockchain Projects</a:t>
            </a:r>
          </a:p>
        </p:txBody>
      </p:sp>
      <p:sp>
        <p:nvSpPr>
          <p:cNvPr id="3" name="Inhaltsplatzhalter 2">
            <a:extLst>
              <a:ext uri="{FF2B5EF4-FFF2-40B4-BE49-F238E27FC236}">
                <a16:creationId xmlns:a16="http://schemas.microsoft.com/office/drawing/2014/main" id="{6C9CA011-664C-418B-8C1D-F62129AE5DCC}"/>
              </a:ext>
            </a:extLst>
          </p:cNvPr>
          <p:cNvSpPr>
            <a:spLocks noGrp="1"/>
          </p:cNvSpPr>
          <p:nvPr>
            <p:ph idx="1"/>
          </p:nvPr>
        </p:nvSpPr>
        <p:spPr/>
        <p:txBody>
          <a:bodyPr>
            <a:normAutofit fontScale="92500" lnSpcReduction="20000"/>
          </a:bodyPr>
          <a:lstStyle/>
          <a:p>
            <a:r>
              <a:rPr lang="en-US" dirty="0"/>
              <a:t>Australian Securities Exchange:</a:t>
            </a:r>
          </a:p>
          <a:p>
            <a:pPr lvl="1">
              <a:buFont typeface="Arial" panose="020B0604020202020204" pitchFamily="34" charset="0"/>
              <a:buChar char="•"/>
            </a:pPr>
            <a:r>
              <a:rPr lang="en-US" dirty="0"/>
              <a:t>Settlement of trades to be sped up from 2-3 days to minutes, freeing up billions of $$</a:t>
            </a:r>
          </a:p>
          <a:p>
            <a:pPr lvl="1">
              <a:buFont typeface="Arial" panose="020B0604020202020204" pitchFamily="34" charset="0"/>
              <a:buChar char="•"/>
            </a:pPr>
            <a:r>
              <a:rPr lang="en-US" dirty="0"/>
              <a:t>Under development, industry engagement &amp; testing ongoing </a:t>
            </a:r>
          </a:p>
          <a:p>
            <a:pPr lvl="1">
              <a:buFont typeface="Arial" panose="020B0604020202020204" pitchFamily="34" charset="0"/>
              <a:buChar char="•"/>
            </a:pPr>
            <a:r>
              <a:rPr lang="en-US" dirty="0"/>
              <a:t>Go-live of the blockchain system planned for March or April 2021</a:t>
            </a:r>
          </a:p>
          <a:p>
            <a:pPr marL="0" indent="0"/>
            <a:endParaRPr lang="en-US" dirty="0"/>
          </a:p>
          <a:p>
            <a:pPr marL="0" indent="0"/>
            <a:r>
              <a:rPr lang="en-US" dirty="0"/>
              <a:t>Modum.io:</a:t>
            </a:r>
          </a:p>
          <a:p>
            <a:pPr lvl="1">
              <a:buFont typeface="Arial" panose="020B0604020202020204" pitchFamily="34" charset="0"/>
              <a:buChar char="•"/>
            </a:pPr>
            <a:r>
              <a:rPr lang="en-US" dirty="0"/>
              <a:t>Ensure drugs do not exceed a temperature threshold</a:t>
            </a:r>
          </a:p>
          <a:p>
            <a:pPr lvl="2">
              <a:buFont typeface="Arial" panose="020B0604020202020204" pitchFamily="34" charset="0"/>
              <a:buChar char="•"/>
            </a:pPr>
            <a:r>
              <a:rPr lang="en-US" dirty="0"/>
              <a:t>Tamper-proof IoT device &amp; blockchain storage of data</a:t>
            </a:r>
          </a:p>
          <a:p>
            <a:pPr lvl="1">
              <a:buFont typeface="Arial" panose="020B0604020202020204" pitchFamily="34" charset="0"/>
              <a:buChar char="•"/>
            </a:pPr>
            <a:r>
              <a:rPr lang="en-US" dirty="0"/>
              <a:t>Otherwise: use refrigeration trucks, 4-8x pricier</a:t>
            </a:r>
          </a:p>
          <a:p>
            <a:pPr marL="0" indent="0"/>
            <a:endParaRPr lang="en-US" sz="2600" dirty="0"/>
          </a:p>
          <a:p>
            <a:pPr marL="0" indent="0">
              <a:defRPr/>
            </a:pPr>
            <a:r>
              <a:rPr lang="en-US" dirty="0"/>
              <a:t> Lygon.io</a:t>
            </a:r>
          </a:p>
          <a:p>
            <a:pPr lvl="1">
              <a:buFont typeface="Arial"/>
              <a:buChar char="•"/>
              <a:defRPr/>
            </a:pPr>
            <a:r>
              <a:rPr lang="en-US" dirty="0"/>
              <a:t>Joint initiative by Australian Banks</a:t>
            </a:r>
          </a:p>
          <a:p>
            <a:pPr lvl="1">
              <a:buFont typeface="Arial"/>
              <a:buChar char="•"/>
              <a:defRPr/>
            </a:pPr>
            <a:r>
              <a:rPr lang="en-US" dirty="0"/>
              <a:t>Platform for blockchain-based bank guarantees for commercial property leases</a:t>
            </a:r>
          </a:p>
          <a:p>
            <a:pPr lvl="1">
              <a:defRPr/>
            </a:pPr>
            <a:r>
              <a:rPr lang="en-US" dirty="0"/>
              <a:t>Digital bearer instrument</a:t>
            </a:r>
          </a:p>
          <a:p>
            <a:pPr marL="0" indent="0">
              <a:buNone/>
            </a:pPr>
            <a:endParaRPr lang="en-US" dirty="0"/>
          </a:p>
        </p:txBody>
      </p:sp>
      <p:pic>
        <p:nvPicPr>
          <p:cNvPr id="7" name="Grafik 6">
            <a:extLst>
              <a:ext uri="{FF2B5EF4-FFF2-40B4-BE49-F238E27FC236}">
                <a16:creationId xmlns:a16="http://schemas.microsoft.com/office/drawing/2014/main" id="{4D9D3E31-0E08-425D-8636-A33B14873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8133" y="2620330"/>
            <a:ext cx="2609867" cy="1742200"/>
          </a:xfrm>
          <a:prstGeom prst="rect">
            <a:avLst/>
          </a:prstGeom>
        </p:spPr>
      </p:pic>
      <p:sp>
        <p:nvSpPr>
          <p:cNvPr id="4" name="TextBox 3">
            <a:extLst>
              <a:ext uri="{FF2B5EF4-FFF2-40B4-BE49-F238E27FC236}">
                <a16:creationId xmlns:a16="http://schemas.microsoft.com/office/drawing/2014/main" id="{EBB71068-5714-426D-B726-B735AD554DFA}"/>
              </a:ext>
            </a:extLst>
          </p:cNvPr>
          <p:cNvSpPr txBox="1"/>
          <p:nvPr/>
        </p:nvSpPr>
        <p:spPr>
          <a:xfrm>
            <a:off x="7140179" y="4295890"/>
            <a:ext cx="1527982" cy="246221"/>
          </a:xfrm>
          <a:prstGeom prst="rect">
            <a:avLst/>
          </a:prstGeom>
          <a:noFill/>
        </p:spPr>
        <p:txBody>
          <a:bodyPr wrap="none" rtlCol="0">
            <a:spAutoFit/>
          </a:bodyPr>
          <a:lstStyle/>
          <a:p>
            <a:r>
              <a:rPr lang="de-DE" sz="1000" dirty="0"/>
              <a:t>Picture source: modum.io</a:t>
            </a:r>
            <a:endParaRPr lang="en-US" sz="1000" dirty="0"/>
          </a:p>
        </p:txBody>
      </p:sp>
    </p:spTree>
    <p:extLst>
      <p:ext uri="{BB962C8B-B14F-4D97-AF65-F5344CB8AC3E}">
        <p14:creationId xmlns:p14="http://schemas.microsoft.com/office/powerpoint/2010/main" val="227227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Relevant Topics in the Course</a:t>
            </a:r>
          </a:p>
        </p:txBody>
      </p:sp>
      <p:sp>
        <p:nvSpPr>
          <p:cNvPr id="3" name="Content Placeholder 2"/>
          <p:cNvSpPr>
            <a:spLocks noGrp="1"/>
          </p:cNvSpPr>
          <p:nvPr>
            <p:ph idx="1"/>
          </p:nvPr>
        </p:nvSpPr>
        <p:spPr/>
        <p:txBody>
          <a:bodyPr>
            <a:normAutofit/>
          </a:bodyPr>
          <a:lstStyle/>
          <a:p>
            <a:r>
              <a:rPr lang="en-AU" sz="2333" dirty="0"/>
              <a:t>Architecting applications on Blockchain:</a:t>
            </a:r>
          </a:p>
          <a:p>
            <a:pPr lvl="1"/>
            <a:r>
              <a:rPr lang="en-AU" sz="2000" dirty="0"/>
              <a:t>Taxonomy and design process</a:t>
            </a:r>
          </a:p>
          <a:p>
            <a:pPr lvl="1"/>
            <a:r>
              <a:rPr lang="en-AU" sz="2000" dirty="0"/>
              <a:t>Blockchain as an element in an architecture</a:t>
            </a:r>
          </a:p>
          <a:p>
            <a:pPr lvl="2"/>
            <a:r>
              <a:rPr lang="en-AU" sz="1833" dirty="0"/>
              <a:t>Functional and non-functional properties of blockchain</a:t>
            </a:r>
          </a:p>
          <a:p>
            <a:pPr lvl="1"/>
            <a:r>
              <a:rPr lang="en-AU" sz="2000" dirty="0"/>
              <a:t>Blockchain patterns</a:t>
            </a:r>
          </a:p>
          <a:p>
            <a:pPr lvl="1"/>
            <a:r>
              <a:rPr lang="en-AU" sz="2000" dirty="0"/>
              <a:t>Cost: how much (more) will using blockchain cost?</a:t>
            </a:r>
          </a:p>
          <a:p>
            <a:pPr lvl="1"/>
            <a:r>
              <a:rPr lang="en-AU" sz="2000" dirty="0"/>
              <a:t>Latency: simulation under changes</a:t>
            </a:r>
          </a:p>
          <a:p>
            <a:pPr lvl="1"/>
            <a:r>
              <a:rPr lang="en-AU" sz="2000" dirty="0"/>
              <a:t>Security and dependability</a:t>
            </a:r>
          </a:p>
          <a:p>
            <a:r>
              <a:rPr lang="en-AU" sz="2333" dirty="0"/>
              <a:t>Model-driven development of smart contracts</a:t>
            </a:r>
          </a:p>
          <a:p>
            <a:pPr lvl="1"/>
            <a:r>
              <a:rPr lang="en-AU" sz="2000" dirty="0"/>
              <a:t>Business process execution</a:t>
            </a:r>
          </a:p>
          <a:p>
            <a:pPr lvl="1"/>
            <a:r>
              <a:rPr lang="en-AU" sz="2000" dirty="0"/>
              <a:t>Model-based generation of registries and UIs</a:t>
            </a:r>
          </a:p>
          <a:p>
            <a:pPr lvl="1"/>
            <a:endParaRPr lang="en-AU" sz="2000" dirty="0"/>
          </a:p>
        </p:txBody>
      </p:sp>
      <p:sp>
        <p:nvSpPr>
          <p:cNvPr id="4" name="Footer Placeholder 3"/>
          <p:cNvSpPr>
            <a:spLocks noGrp="1"/>
          </p:cNvSpPr>
          <p:nvPr>
            <p:ph type="ftr" sz="quarter" idx="11"/>
          </p:nvPr>
        </p:nvSpPr>
        <p:spPr>
          <a:prstGeom prst="rect">
            <a:avLst/>
          </a:prstGeom>
        </p:spPr>
        <p:txBody>
          <a:bodyPr vert="horz" lIns="0" tIns="0" rIns="0" bIns="0" rtlCol="0" anchor="ctr"/>
          <a:lstStyle>
            <a:defPPr>
              <a:defRPr lang="en-US"/>
            </a:defPPr>
            <a:lvl1pPr marL="0" algn="l"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a:t>Ingo Weber</a:t>
            </a:r>
          </a:p>
        </p:txBody>
      </p:sp>
      <p:sp>
        <p:nvSpPr>
          <p:cNvPr id="5" name="Slide Number Placeholder 4"/>
          <p:cNvSpPr>
            <a:spLocks noGrp="1"/>
          </p:cNvSpPr>
          <p:nvPr>
            <p:ph type="sldNum" sz="quarter" idx="4"/>
          </p:nvPr>
        </p:nvSpPr>
        <p:spPr>
          <a:prstGeom prst="rect">
            <a:avLst/>
          </a:prstGeom>
        </p:spPr>
        <p:txBody>
          <a:bodyPr vert="horz" lIns="0" tIns="0" rIns="0" bIns="0" rtlCol="0" anchor="ctr"/>
          <a:lstStyle>
            <a:defPPr>
              <a:defRPr lang="en-US"/>
            </a:defPPr>
            <a:lvl1pPr marL="0" algn="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ABE124A-B5C5-46E0-B944-45307B126769}" type="slidenum">
              <a:rPr lang="en-AU" smtClean="0"/>
              <a:pPr/>
              <a:t>13</a:t>
            </a:fld>
            <a:r>
              <a:rPr lang="en-AU" dirty="0"/>
              <a:t>  |</a:t>
            </a:r>
          </a:p>
        </p:txBody>
      </p:sp>
    </p:spTree>
    <p:extLst>
      <p:ext uri="{BB962C8B-B14F-4D97-AF65-F5344CB8AC3E}">
        <p14:creationId xmlns:p14="http://schemas.microsoft.com/office/powerpoint/2010/main" val="887474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000" y="287998"/>
            <a:ext cx="6631640" cy="737129"/>
          </a:xfrm>
        </p:spPr>
        <p:txBody>
          <a:bodyPr>
            <a:normAutofit fontScale="90000"/>
          </a:bodyPr>
          <a:lstStyle/>
          <a:p>
            <a:r>
              <a:rPr lang="en-AU" dirty="0"/>
              <a:t>Functions blockchain can provide in an application architecture</a:t>
            </a:r>
          </a:p>
        </p:txBody>
      </p:sp>
      <p:sp>
        <p:nvSpPr>
          <p:cNvPr id="3" name="Content Placeholder 2"/>
          <p:cNvSpPr>
            <a:spLocks noGrp="1"/>
          </p:cNvSpPr>
          <p:nvPr>
            <p:ph idx="1"/>
          </p:nvPr>
        </p:nvSpPr>
        <p:spPr>
          <a:xfrm>
            <a:off x="648000" y="1195983"/>
            <a:ext cx="7920000" cy="3845917"/>
          </a:xfrm>
        </p:spPr>
        <p:txBody>
          <a:bodyPr/>
          <a:lstStyle/>
          <a:p>
            <a:r>
              <a:rPr lang="en-AU" dirty="0"/>
              <a:t>Blockchain as…</a:t>
            </a:r>
          </a:p>
        </p:txBody>
      </p:sp>
      <p:sp>
        <p:nvSpPr>
          <p:cNvPr id="4" name="Footer Placeholder 3"/>
          <p:cNvSpPr>
            <a:spLocks noGrp="1"/>
          </p:cNvSpPr>
          <p:nvPr>
            <p:ph type="ftr" sz="quarter" idx="11"/>
          </p:nvPr>
        </p:nvSpPr>
        <p:spPr>
          <a:prstGeom prst="rect">
            <a:avLst/>
          </a:prstGeom>
        </p:spPr>
        <p:txBody>
          <a:bodyPr vert="horz" lIns="0" tIns="0" rIns="0" bIns="0" rtlCol="0" anchor="ctr"/>
          <a:lstStyle>
            <a:defPPr>
              <a:defRPr lang="en-US"/>
            </a:defPPr>
            <a:lvl1pPr marL="0" algn="l"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a:t>Ingo Weber</a:t>
            </a:r>
          </a:p>
        </p:txBody>
      </p:sp>
      <p:sp>
        <p:nvSpPr>
          <p:cNvPr id="5" name="Slide Number Placeholder 4"/>
          <p:cNvSpPr>
            <a:spLocks noGrp="1"/>
          </p:cNvSpPr>
          <p:nvPr>
            <p:ph type="sldNum" sz="quarter" idx="4"/>
          </p:nvPr>
        </p:nvSpPr>
        <p:spPr>
          <a:prstGeom prst="rect">
            <a:avLst/>
          </a:prstGeom>
        </p:spPr>
        <p:txBody>
          <a:bodyPr vert="horz" lIns="0" tIns="0" rIns="0" bIns="0" rtlCol="0" anchor="ctr"/>
          <a:lstStyle>
            <a:defPPr>
              <a:defRPr lang="en-US"/>
            </a:defPPr>
            <a:lvl1pPr marL="0" algn="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ABE124A-B5C5-46E0-B944-45307B126769}" type="slidenum">
              <a:rPr lang="en-AU" smtClean="0"/>
              <a:pPr/>
              <a:t>14</a:t>
            </a:fld>
            <a:r>
              <a:rPr lang="en-AU" dirty="0"/>
              <a:t>  |</a:t>
            </a:r>
          </a:p>
        </p:txBody>
      </p:sp>
      <p:graphicFrame>
        <p:nvGraphicFramePr>
          <p:cNvPr id="14" name="Diagram 13"/>
          <p:cNvGraphicFramePr/>
          <p:nvPr>
            <p:extLst/>
          </p:nvPr>
        </p:nvGraphicFramePr>
        <p:xfrm>
          <a:off x="960121" y="754380"/>
          <a:ext cx="7152006" cy="48634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2221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Course Content (1)</a:t>
            </a:r>
          </a:p>
        </p:txBody>
      </p:sp>
      <p:graphicFrame>
        <p:nvGraphicFramePr>
          <p:cNvPr id="3" name="Content Placeholder 2"/>
          <p:cNvGraphicFramePr>
            <a:graphicFrameLocks noGrp="1"/>
          </p:cNvGraphicFramePr>
          <p:nvPr>
            <p:ph idx="1"/>
            <p:extLst/>
          </p:nvPr>
        </p:nvGraphicFramePr>
        <p:xfrm>
          <a:off x="648000" y="1330609"/>
          <a:ext cx="7453993" cy="3250787"/>
        </p:xfrm>
        <a:graphic>
          <a:graphicData uri="http://schemas.openxmlformats.org/drawingml/2006/table">
            <a:tbl>
              <a:tblPr firstRow="1" bandRow="1">
                <a:tableStyleId>{5C22544A-7EE6-4342-B048-85BDC9FD1C3A}</a:tableStyleId>
              </a:tblPr>
              <a:tblGrid>
                <a:gridCol w="2594228">
                  <a:extLst>
                    <a:ext uri="{9D8B030D-6E8A-4147-A177-3AD203B41FA5}">
                      <a16:colId xmlns:a16="http://schemas.microsoft.com/office/drawing/2014/main" val="20003"/>
                    </a:ext>
                  </a:extLst>
                </a:gridCol>
                <a:gridCol w="4859765">
                  <a:extLst>
                    <a:ext uri="{9D8B030D-6E8A-4147-A177-3AD203B41FA5}">
                      <a16:colId xmlns:a16="http://schemas.microsoft.com/office/drawing/2014/main" val="20004"/>
                    </a:ext>
                  </a:extLst>
                </a:gridCol>
              </a:tblGrid>
              <a:tr h="370840">
                <a:tc>
                  <a:txBody>
                    <a:bodyPr/>
                    <a:lstStyle/>
                    <a:p>
                      <a:pPr rtl="0" fontAlgn="t">
                        <a:spcBef>
                          <a:spcPts val="0"/>
                        </a:spcBef>
                        <a:spcAft>
                          <a:spcPts val="0"/>
                        </a:spcAft>
                      </a:pPr>
                      <a:r>
                        <a:rPr lang="en-AU" sz="1100" b="0" i="0" u="none" strike="noStrike" dirty="0">
                          <a:solidFill>
                            <a:srgbClr val="000000"/>
                          </a:solidFill>
                          <a:effectLst/>
                          <a:latin typeface="Arial" panose="020B0604020202020204" pitchFamily="34" charset="0"/>
                        </a:rPr>
                        <a:t>Lecture Topic</a:t>
                      </a:r>
                      <a:endParaRPr lang="en-AU" dirty="0">
                        <a:effectLst/>
                      </a:endParaRPr>
                    </a:p>
                  </a:txBody>
                  <a:tcPr marL="59921" marR="59921" marT="63500" marB="63500"/>
                </a:tc>
                <a:tc>
                  <a:txBody>
                    <a:bodyPr/>
                    <a:lstStyle/>
                    <a:p>
                      <a:pPr rtl="0" fontAlgn="t">
                        <a:spcBef>
                          <a:spcPts val="0"/>
                        </a:spcBef>
                        <a:spcAft>
                          <a:spcPts val="0"/>
                        </a:spcAft>
                      </a:pPr>
                      <a:r>
                        <a:rPr lang="en-AU" sz="1100" b="0" i="0" u="none" strike="noStrike" dirty="0">
                          <a:solidFill>
                            <a:srgbClr val="000000"/>
                          </a:solidFill>
                          <a:effectLst/>
                          <a:latin typeface="Arial" panose="020B0604020202020204" pitchFamily="34" charset="0"/>
                        </a:rPr>
                        <a:t>Relevant Book Chapters</a:t>
                      </a:r>
                      <a:endParaRPr lang="en-AU" dirty="0">
                        <a:effectLst/>
                      </a:endParaRPr>
                    </a:p>
                  </a:txBody>
                  <a:tcPr marL="59921" marR="59921" marT="63500" marB="63500"/>
                </a:tc>
                <a:extLst>
                  <a:ext uri="{0D108BD9-81ED-4DB2-BD59-A6C34878D82A}">
                    <a16:rowId xmlns:a16="http://schemas.microsoft.com/office/drawing/2014/main" val="10000"/>
                  </a:ext>
                </a:extLst>
              </a:tr>
              <a:tr h="451707">
                <a:tc>
                  <a:txBody>
                    <a:bodyPr/>
                    <a:lstStyle/>
                    <a:p>
                      <a:pPr rtl="0" fontAlgn="t">
                        <a:spcBef>
                          <a:spcPts val="0"/>
                        </a:spcBef>
                        <a:spcAft>
                          <a:spcPts val="0"/>
                        </a:spcAft>
                      </a:pPr>
                      <a:r>
                        <a:rPr lang="en-AU" sz="1100" b="0" i="0" u="none" strike="noStrike" dirty="0">
                          <a:solidFill>
                            <a:srgbClr val="000000"/>
                          </a:solidFill>
                          <a:effectLst/>
                          <a:latin typeface="Arial" panose="020B0604020202020204" pitchFamily="34" charset="0"/>
                        </a:rPr>
                        <a:t>Introduction</a:t>
                      </a:r>
                      <a:endParaRPr lang="en-AU" dirty="0">
                        <a:effectLst/>
                      </a:endParaRPr>
                    </a:p>
                  </a:txBody>
                  <a:tcPr marL="59921" marR="59921" marT="63500" marB="63500"/>
                </a:tc>
                <a:tc>
                  <a:txBody>
                    <a:bodyPr/>
                    <a:lstStyle/>
                    <a:p>
                      <a:pPr marL="228600" indent="-228600" rtl="0" fontAlgn="t">
                        <a:spcBef>
                          <a:spcPts val="0"/>
                        </a:spcBef>
                        <a:spcAft>
                          <a:spcPts val="0"/>
                        </a:spcAft>
                        <a:buAutoNum type="arabicPeriod"/>
                      </a:pPr>
                      <a:r>
                        <a:rPr lang="en-AU" sz="1100" b="0" i="0" u="none" strike="noStrike" dirty="0">
                          <a:solidFill>
                            <a:srgbClr val="000000"/>
                          </a:solidFill>
                          <a:effectLst/>
                          <a:latin typeface="Arial" panose="020B0604020202020204" pitchFamily="34" charset="0"/>
                        </a:rPr>
                        <a:t>Introduction</a:t>
                      </a:r>
                      <a:endParaRPr lang="en-AU" dirty="0">
                        <a:effectLst/>
                      </a:endParaRPr>
                    </a:p>
                  </a:txBody>
                  <a:tcPr marL="59921" marR="59921" marT="63500" marB="63500"/>
                </a:tc>
                <a:extLst>
                  <a:ext uri="{0D108BD9-81ED-4DB2-BD59-A6C34878D82A}">
                    <a16:rowId xmlns:a16="http://schemas.microsoft.com/office/drawing/2014/main" val="10001"/>
                  </a:ext>
                </a:extLst>
              </a:tr>
              <a:tr h="370840">
                <a:tc>
                  <a:txBody>
                    <a:bodyPr/>
                    <a:lstStyle/>
                    <a:p>
                      <a:pPr rtl="0" fontAlgn="t">
                        <a:spcBef>
                          <a:spcPts val="0"/>
                        </a:spcBef>
                        <a:spcAft>
                          <a:spcPts val="0"/>
                        </a:spcAft>
                      </a:pPr>
                      <a:r>
                        <a:rPr lang="en-AU" sz="1100" b="0" i="0" u="none" strike="noStrike" dirty="0">
                          <a:solidFill>
                            <a:srgbClr val="000000"/>
                          </a:solidFill>
                          <a:effectLst/>
                          <a:latin typeface="Arial" panose="020B0604020202020204" pitchFamily="34" charset="0"/>
                        </a:rPr>
                        <a:t>Existing Blockchain Platforms</a:t>
                      </a:r>
                      <a:endParaRPr lang="en-AU" dirty="0">
                        <a:effectLst/>
                      </a:endParaRPr>
                    </a:p>
                  </a:txBody>
                  <a:tcPr marL="59921" marR="59921" marT="63500" marB="63500"/>
                </a:tc>
                <a:tc>
                  <a:txBody>
                    <a:bodyPr/>
                    <a:lstStyle/>
                    <a:p>
                      <a:pPr rtl="0" fontAlgn="t">
                        <a:spcBef>
                          <a:spcPts val="0"/>
                        </a:spcBef>
                        <a:spcAft>
                          <a:spcPts val="0"/>
                        </a:spcAft>
                      </a:pPr>
                      <a:r>
                        <a:rPr lang="en-AU" sz="1100" b="0" i="0" u="none" strike="noStrike" dirty="0">
                          <a:solidFill>
                            <a:srgbClr val="000000"/>
                          </a:solidFill>
                          <a:effectLst/>
                          <a:latin typeface="Arial" panose="020B0604020202020204" pitchFamily="34" charset="0"/>
                        </a:rPr>
                        <a:t>4. Example use cases</a:t>
                      </a:r>
                      <a:endParaRPr lang="en-AU" sz="1100" dirty="0">
                        <a:effectLst/>
                      </a:endParaRPr>
                    </a:p>
                    <a:p>
                      <a:pPr rtl="0" fontAlgn="t">
                        <a:spcBef>
                          <a:spcPts val="0"/>
                        </a:spcBef>
                        <a:spcAft>
                          <a:spcPts val="0"/>
                        </a:spcAft>
                      </a:pPr>
                      <a:r>
                        <a:rPr lang="en-AU" sz="1100" b="0" i="0" u="none" strike="noStrike" dirty="0">
                          <a:solidFill>
                            <a:srgbClr val="000000"/>
                          </a:solidFill>
                          <a:effectLst/>
                          <a:latin typeface="Arial" panose="020B0604020202020204" pitchFamily="34" charset="0"/>
                        </a:rPr>
                        <a:t>2. Existing Blockchain Platforms</a:t>
                      </a:r>
                      <a:endParaRPr lang="en-AU" dirty="0">
                        <a:effectLst/>
                      </a:endParaRPr>
                    </a:p>
                    <a:p>
                      <a:pPr rtl="0" fontAlgn="t">
                        <a:spcBef>
                          <a:spcPts val="0"/>
                        </a:spcBef>
                        <a:spcAft>
                          <a:spcPts val="0"/>
                        </a:spcAft>
                      </a:pPr>
                      <a:r>
                        <a:rPr lang="en-AU" sz="1100" b="0" i="0" u="none" strike="noStrike" dirty="0">
                          <a:solidFill>
                            <a:srgbClr val="000000"/>
                          </a:solidFill>
                          <a:effectLst/>
                          <a:latin typeface="Arial" panose="020B0604020202020204" pitchFamily="34" charset="0"/>
                        </a:rPr>
                        <a:t>(1h on smart contract dev)</a:t>
                      </a:r>
                      <a:endParaRPr lang="en-AU" dirty="0">
                        <a:effectLst/>
                      </a:endParaRPr>
                    </a:p>
                  </a:txBody>
                  <a:tcPr marL="59921" marR="59921" marT="63500" marB="63500"/>
                </a:tc>
                <a:extLst>
                  <a:ext uri="{0D108BD9-81ED-4DB2-BD59-A6C34878D82A}">
                    <a16:rowId xmlns:a16="http://schemas.microsoft.com/office/drawing/2014/main" val="10002"/>
                  </a:ext>
                </a:extLst>
              </a:tr>
              <a:tr h="370840">
                <a:tc>
                  <a:txBody>
                    <a:bodyPr/>
                    <a:lstStyle/>
                    <a:p>
                      <a:pPr rtl="0" fontAlgn="t">
                        <a:spcBef>
                          <a:spcPts val="0"/>
                        </a:spcBef>
                        <a:spcAft>
                          <a:spcPts val="0"/>
                        </a:spcAft>
                      </a:pPr>
                      <a:r>
                        <a:rPr lang="en-AU" sz="1100" b="0" i="0" u="none" strike="noStrike" kern="1200" dirty="0">
                          <a:solidFill>
                            <a:srgbClr val="000000"/>
                          </a:solidFill>
                          <a:effectLst/>
                          <a:latin typeface="Arial" panose="020B0604020202020204" pitchFamily="34" charset="0"/>
                          <a:ea typeface="+mn-ea"/>
                          <a:cs typeface="+mn-cs"/>
                        </a:rPr>
                        <a:t>Software architecture basics</a:t>
                      </a:r>
                    </a:p>
                  </a:txBody>
                  <a:tcPr marL="59921" marR="59921" marT="63500" marB="63500"/>
                </a:tc>
                <a:tc>
                  <a:txBody>
                    <a:bodyPr/>
                    <a:lstStyle/>
                    <a:p>
                      <a:pPr rtl="0" fontAlgn="t">
                        <a:spcBef>
                          <a:spcPts val="0"/>
                        </a:spcBef>
                        <a:spcAft>
                          <a:spcPts val="0"/>
                        </a:spcAft>
                      </a:pPr>
                      <a:endParaRPr lang="en-AU" dirty="0">
                        <a:effectLst/>
                      </a:endParaRPr>
                    </a:p>
                  </a:txBody>
                  <a:tcPr marL="59921" marR="59921" marT="63500" marB="63500"/>
                </a:tc>
                <a:extLst>
                  <a:ext uri="{0D108BD9-81ED-4DB2-BD59-A6C34878D82A}">
                    <a16:rowId xmlns:a16="http://schemas.microsoft.com/office/drawing/2014/main" val="10003"/>
                  </a:ext>
                </a:extLst>
              </a:tr>
              <a:tr h="370840">
                <a:tc>
                  <a:txBody>
                    <a:bodyPr/>
                    <a:lstStyle/>
                    <a:p>
                      <a:pPr marL="0" marR="0" lvl="0" indent="0" algn="l" defTabSz="685800" rtl="0" eaLnBrk="1" fontAlgn="t" latinLnBrk="0" hangingPunct="1">
                        <a:lnSpc>
                          <a:spcPct val="100000"/>
                        </a:lnSpc>
                        <a:spcBef>
                          <a:spcPts val="0"/>
                        </a:spcBef>
                        <a:spcAft>
                          <a:spcPts val="0"/>
                        </a:spcAft>
                        <a:buClrTx/>
                        <a:buSzTx/>
                        <a:buFontTx/>
                        <a:buNone/>
                        <a:tabLst/>
                        <a:defRPr/>
                      </a:pPr>
                      <a:r>
                        <a:rPr lang="en-AU" sz="1100" b="0" i="0" u="none" strike="noStrike" kern="1200" dirty="0">
                          <a:solidFill>
                            <a:srgbClr val="000000"/>
                          </a:solidFill>
                          <a:effectLst/>
                          <a:latin typeface="Arial" panose="020B0604020202020204" pitchFamily="34" charset="0"/>
                          <a:ea typeface="+mn-ea"/>
                          <a:cs typeface="+mn-cs"/>
                        </a:rPr>
                        <a:t>Blockchain in Software Architecture</a:t>
                      </a:r>
                    </a:p>
                  </a:txBody>
                  <a:tcPr marL="59921" marR="59921" marT="63500" marB="63500"/>
                </a:tc>
                <a:tc>
                  <a:txBody>
                    <a:bodyPr/>
                    <a:lstStyle/>
                    <a:p>
                      <a:pPr marL="0" marR="0" lvl="0" indent="0" algn="l" defTabSz="685800" rtl="0" eaLnBrk="1" fontAlgn="t" latinLnBrk="0" hangingPunct="1">
                        <a:lnSpc>
                          <a:spcPct val="100000"/>
                        </a:lnSpc>
                        <a:spcBef>
                          <a:spcPts val="0"/>
                        </a:spcBef>
                        <a:spcAft>
                          <a:spcPts val="0"/>
                        </a:spcAft>
                        <a:buClrTx/>
                        <a:buSzTx/>
                        <a:buFontTx/>
                        <a:buNone/>
                        <a:tabLst/>
                        <a:defRPr/>
                      </a:pPr>
                      <a:r>
                        <a:rPr lang="en-AU" sz="1100" b="0" i="0" u="none" strike="noStrike" dirty="0">
                          <a:solidFill>
                            <a:srgbClr val="000000"/>
                          </a:solidFill>
                          <a:effectLst/>
                          <a:latin typeface="Arial" panose="020B0604020202020204" pitchFamily="34" charset="0"/>
                        </a:rPr>
                        <a:t>3. Varieties of blockchain</a:t>
                      </a:r>
                      <a:endParaRPr lang="en-AU" sz="1100" dirty="0">
                        <a:effectLst/>
                      </a:endParaRPr>
                    </a:p>
                    <a:p>
                      <a:pPr rtl="0" fontAlgn="t">
                        <a:spcBef>
                          <a:spcPts val="0"/>
                        </a:spcBef>
                        <a:spcAft>
                          <a:spcPts val="0"/>
                        </a:spcAft>
                      </a:pPr>
                      <a:r>
                        <a:rPr lang="en-AU" sz="1100" b="0" i="0" u="none" strike="noStrike" dirty="0">
                          <a:solidFill>
                            <a:srgbClr val="000000"/>
                          </a:solidFill>
                          <a:effectLst/>
                          <a:latin typeface="Arial" panose="020B0604020202020204" pitchFamily="34" charset="0"/>
                        </a:rPr>
                        <a:t>5. Blockchain in Software Architecture (Non-functional properties and trade-offs)</a:t>
                      </a:r>
                      <a:endParaRPr lang="en-AU" sz="1100" b="0" i="0" u="none" strike="noStrike" dirty="0">
                        <a:solidFill>
                          <a:srgbClr val="000000"/>
                        </a:solidFill>
                        <a:effectLst/>
                        <a:latin typeface="Arial" panose="020B0604020202020204" pitchFamily="34" charset="0"/>
                        <a:cs typeface="Arial" panose="020B0604020202020204" pitchFamily="34" charset="0"/>
                      </a:endParaRPr>
                    </a:p>
                    <a:p>
                      <a:pPr rtl="0" fontAlgn="t">
                        <a:spcBef>
                          <a:spcPts val="0"/>
                        </a:spcBef>
                        <a:spcAft>
                          <a:spcPts val="0"/>
                        </a:spcAft>
                      </a:pPr>
                      <a:r>
                        <a:rPr lang="en-US" sz="1100" dirty="0">
                          <a:effectLst/>
                          <a:latin typeface="Arial" panose="020B0604020202020204" pitchFamily="34" charset="0"/>
                          <a:cs typeface="Arial" panose="020B0604020202020204" pitchFamily="34" charset="0"/>
                        </a:rPr>
                        <a:t>6. Design Process for Applications on Blockchain (DevOps of blockchain)</a:t>
                      </a:r>
                    </a:p>
                  </a:txBody>
                  <a:tcPr marL="59921" marR="59921" marT="63500" marB="63500"/>
                </a:tc>
                <a:extLst>
                  <a:ext uri="{0D108BD9-81ED-4DB2-BD59-A6C34878D82A}">
                    <a16:rowId xmlns:a16="http://schemas.microsoft.com/office/drawing/2014/main" val="10004"/>
                  </a:ext>
                </a:extLst>
              </a:tr>
              <a:tr h="370840">
                <a:tc>
                  <a:txBody>
                    <a:bodyPr/>
                    <a:lstStyle/>
                    <a:p>
                      <a:pPr rtl="0" fontAlgn="t">
                        <a:spcBef>
                          <a:spcPts val="0"/>
                        </a:spcBef>
                        <a:spcAft>
                          <a:spcPts val="0"/>
                        </a:spcAft>
                      </a:pPr>
                      <a:r>
                        <a:rPr lang="en-AU" sz="1100" b="0" i="0" u="none" strike="noStrike" dirty="0">
                          <a:solidFill>
                            <a:srgbClr val="000000"/>
                          </a:solidFill>
                          <a:effectLst/>
                          <a:latin typeface="Arial" panose="020B0604020202020204" pitchFamily="34" charset="0"/>
                        </a:rPr>
                        <a:t>NFPs</a:t>
                      </a:r>
                      <a:endParaRPr lang="en-AU" dirty="0">
                        <a:effectLst/>
                      </a:endParaRPr>
                    </a:p>
                  </a:txBody>
                  <a:tcPr marL="59921" marR="59921" marT="63500" marB="63500"/>
                </a:tc>
                <a:tc>
                  <a:txBody>
                    <a:bodyPr/>
                    <a:lstStyle/>
                    <a:p>
                      <a:pPr rtl="0" fontAlgn="t">
                        <a:spcBef>
                          <a:spcPts val="0"/>
                        </a:spcBef>
                        <a:spcAft>
                          <a:spcPts val="0"/>
                        </a:spcAft>
                      </a:pPr>
                      <a:r>
                        <a:rPr lang="en-AU" sz="1100" b="0" i="0" u="none" strike="noStrike" dirty="0">
                          <a:solidFill>
                            <a:srgbClr val="000000"/>
                          </a:solidFill>
                          <a:effectLst/>
                          <a:latin typeface="Arial" panose="020B0604020202020204" pitchFamily="34" charset="0"/>
                        </a:rPr>
                        <a:t>9. Cost</a:t>
                      </a:r>
                    </a:p>
                    <a:p>
                      <a:pPr rtl="0" fontAlgn="t">
                        <a:spcBef>
                          <a:spcPts val="0"/>
                        </a:spcBef>
                        <a:spcAft>
                          <a:spcPts val="0"/>
                        </a:spcAft>
                      </a:pPr>
                      <a:r>
                        <a:rPr lang="en-AU" sz="1100" b="0" i="0" u="none" strike="noStrike" dirty="0">
                          <a:solidFill>
                            <a:srgbClr val="000000"/>
                          </a:solidFill>
                          <a:effectLst/>
                          <a:latin typeface="Arial" panose="020B0604020202020204" pitchFamily="34" charset="0"/>
                        </a:rPr>
                        <a:t>10. Performance</a:t>
                      </a:r>
                      <a:br>
                        <a:rPr lang="en-AU" sz="1100" b="0" i="0" u="none" strike="noStrike" dirty="0">
                          <a:solidFill>
                            <a:srgbClr val="000000"/>
                          </a:solidFill>
                          <a:effectLst/>
                          <a:latin typeface="Arial" panose="020B0604020202020204" pitchFamily="34" charset="0"/>
                        </a:rPr>
                      </a:br>
                      <a:r>
                        <a:rPr lang="en-AU" sz="1100" b="0" i="0" u="none" strike="noStrike" dirty="0">
                          <a:solidFill>
                            <a:srgbClr val="000000"/>
                          </a:solidFill>
                          <a:effectLst/>
                          <a:latin typeface="Arial" panose="020B0604020202020204" pitchFamily="34" charset="0"/>
                        </a:rPr>
                        <a:t>11. Dependability and Security</a:t>
                      </a:r>
                    </a:p>
                  </a:txBody>
                  <a:tcPr marL="59921" marR="59921"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59268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Course Content (2)</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784430326"/>
              </p:ext>
            </p:extLst>
          </p:nvPr>
        </p:nvGraphicFramePr>
        <p:xfrm>
          <a:off x="648000" y="1519917"/>
          <a:ext cx="7625443" cy="2128520"/>
        </p:xfrm>
        <a:graphic>
          <a:graphicData uri="http://schemas.openxmlformats.org/drawingml/2006/table">
            <a:tbl>
              <a:tblPr firstRow="1" bandRow="1">
                <a:tableStyleId>{5C22544A-7EE6-4342-B048-85BDC9FD1C3A}</a:tableStyleId>
              </a:tblPr>
              <a:tblGrid>
                <a:gridCol w="2669727">
                  <a:extLst>
                    <a:ext uri="{9D8B030D-6E8A-4147-A177-3AD203B41FA5}">
                      <a16:colId xmlns:a16="http://schemas.microsoft.com/office/drawing/2014/main" val="20003"/>
                    </a:ext>
                  </a:extLst>
                </a:gridCol>
                <a:gridCol w="4955716">
                  <a:extLst>
                    <a:ext uri="{9D8B030D-6E8A-4147-A177-3AD203B41FA5}">
                      <a16:colId xmlns:a16="http://schemas.microsoft.com/office/drawing/2014/main" val="20004"/>
                    </a:ext>
                  </a:extLst>
                </a:gridCol>
              </a:tblGrid>
              <a:tr h="370840">
                <a:tc>
                  <a:txBody>
                    <a:bodyPr/>
                    <a:lstStyle/>
                    <a:p>
                      <a:pPr rtl="0" fontAlgn="t">
                        <a:spcBef>
                          <a:spcPts val="0"/>
                        </a:spcBef>
                        <a:spcAft>
                          <a:spcPts val="0"/>
                        </a:spcAft>
                      </a:pPr>
                      <a:r>
                        <a:rPr lang="en-AU" sz="1100" b="0" i="0" u="none" strike="noStrike" dirty="0">
                          <a:solidFill>
                            <a:srgbClr val="000000"/>
                          </a:solidFill>
                          <a:effectLst/>
                          <a:latin typeface="Arial" panose="020B0604020202020204" pitchFamily="34" charset="0"/>
                        </a:rPr>
                        <a:t>Lecture Topic</a:t>
                      </a:r>
                      <a:endParaRPr lang="en-AU" dirty="0">
                        <a:effectLst/>
                      </a:endParaRPr>
                    </a:p>
                  </a:txBody>
                  <a:tcPr marL="59921" marR="59921" marT="63500" marB="63500"/>
                </a:tc>
                <a:tc>
                  <a:txBody>
                    <a:bodyPr/>
                    <a:lstStyle/>
                    <a:p>
                      <a:pPr rtl="0" fontAlgn="t">
                        <a:spcBef>
                          <a:spcPts val="0"/>
                        </a:spcBef>
                        <a:spcAft>
                          <a:spcPts val="0"/>
                        </a:spcAft>
                      </a:pPr>
                      <a:r>
                        <a:rPr lang="en-AU" sz="1100" b="0" i="0" u="none" strike="noStrike" dirty="0">
                          <a:solidFill>
                            <a:srgbClr val="000000"/>
                          </a:solidFill>
                          <a:effectLst/>
                          <a:latin typeface="Arial" panose="020B0604020202020204" pitchFamily="34" charset="0"/>
                        </a:rPr>
                        <a:t>Relevant Book Chapters</a:t>
                      </a:r>
                      <a:endParaRPr lang="en-AU" dirty="0">
                        <a:effectLst/>
                      </a:endParaRPr>
                    </a:p>
                  </a:txBody>
                  <a:tcPr marL="59921" marR="59921" marT="63500" marB="63500"/>
                </a:tc>
                <a:extLst>
                  <a:ext uri="{0D108BD9-81ED-4DB2-BD59-A6C34878D82A}">
                    <a16:rowId xmlns:a16="http://schemas.microsoft.com/office/drawing/2014/main" val="10000"/>
                  </a:ext>
                </a:extLst>
              </a:tr>
              <a:tr h="370840">
                <a:tc>
                  <a:txBody>
                    <a:bodyPr/>
                    <a:lstStyle/>
                    <a:p>
                      <a:pPr rtl="0" fontAlgn="t">
                        <a:spcBef>
                          <a:spcPts val="0"/>
                        </a:spcBef>
                        <a:spcAft>
                          <a:spcPts val="0"/>
                        </a:spcAft>
                      </a:pPr>
                      <a:r>
                        <a:rPr lang="en-AU" sz="1100" b="0" i="0" u="none" strike="noStrike" dirty="0">
                          <a:solidFill>
                            <a:srgbClr val="000000"/>
                          </a:solidFill>
                          <a:effectLst/>
                          <a:latin typeface="Arial" panose="020B0604020202020204" pitchFamily="34" charset="0"/>
                        </a:rPr>
                        <a:t>Design Patterns for Blockchain Applications</a:t>
                      </a:r>
                      <a:endParaRPr lang="en-AU" dirty="0">
                        <a:effectLst/>
                      </a:endParaRPr>
                    </a:p>
                  </a:txBody>
                  <a:tcPr marL="59921" marR="59921" marT="63500" marB="63500"/>
                </a:tc>
                <a:tc>
                  <a:txBody>
                    <a:bodyPr/>
                    <a:lstStyle/>
                    <a:p>
                      <a:pPr rtl="0" fontAlgn="t">
                        <a:spcBef>
                          <a:spcPts val="0"/>
                        </a:spcBef>
                        <a:spcAft>
                          <a:spcPts val="0"/>
                        </a:spcAft>
                      </a:pPr>
                      <a:r>
                        <a:rPr lang="en-AU" sz="1100" b="0" i="0" u="none" strike="noStrike" dirty="0">
                          <a:solidFill>
                            <a:srgbClr val="000000"/>
                          </a:solidFill>
                          <a:effectLst/>
                          <a:latin typeface="Arial" panose="020B0604020202020204" pitchFamily="34" charset="0"/>
                        </a:rPr>
                        <a:t>7. Blockchain Patterns (design pattern basics, design pattern language)</a:t>
                      </a:r>
                      <a:endParaRPr lang="en-AU" dirty="0">
                        <a:effectLst/>
                      </a:endParaRPr>
                    </a:p>
                  </a:txBody>
                  <a:tcPr marL="59921" marR="59921" marT="63500" marB="63500"/>
                </a:tc>
                <a:extLst>
                  <a:ext uri="{0D108BD9-81ED-4DB2-BD59-A6C34878D82A}">
                    <a16:rowId xmlns:a16="http://schemas.microsoft.com/office/drawing/2014/main" val="10002"/>
                  </a:ext>
                </a:extLst>
              </a:tr>
              <a:tr h="370840">
                <a:tc>
                  <a:txBody>
                    <a:bodyPr/>
                    <a:lstStyle/>
                    <a:p>
                      <a:pPr rtl="0" fontAlgn="t">
                        <a:spcBef>
                          <a:spcPts val="0"/>
                        </a:spcBef>
                        <a:spcAft>
                          <a:spcPts val="0"/>
                        </a:spcAft>
                      </a:pPr>
                      <a:r>
                        <a:rPr lang="en-AU" sz="1100" b="0" i="0" u="none" strike="noStrike" dirty="0">
                          <a:solidFill>
                            <a:srgbClr val="000000"/>
                          </a:solidFill>
                          <a:effectLst/>
                          <a:latin typeface="Arial" panose="020B0604020202020204" pitchFamily="34" charset="0"/>
                        </a:rPr>
                        <a:t>Model-Driven Engineering</a:t>
                      </a:r>
                      <a:endParaRPr lang="en-AU" dirty="0">
                        <a:effectLst/>
                      </a:endParaRPr>
                    </a:p>
                  </a:txBody>
                  <a:tcPr marL="59921" marR="59921" marT="63500" marB="63500"/>
                </a:tc>
                <a:tc>
                  <a:txBody>
                    <a:bodyPr/>
                    <a:lstStyle/>
                    <a:p>
                      <a:pPr rtl="0" fontAlgn="t">
                        <a:spcBef>
                          <a:spcPts val="0"/>
                        </a:spcBef>
                        <a:spcAft>
                          <a:spcPts val="0"/>
                        </a:spcAft>
                      </a:pPr>
                      <a:r>
                        <a:rPr lang="en-AU" sz="1100" b="0" i="0" u="none" strike="noStrike" dirty="0">
                          <a:solidFill>
                            <a:srgbClr val="000000"/>
                          </a:solidFill>
                          <a:effectLst/>
                          <a:latin typeface="Arial" panose="020B0604020202020204" pitchFamily="34" charset="0"/>
                        </a:rPr>
                        <a:t>8. Model-driven Engineering for Applications on Blockchains</a:t>
                      </a:r>
                      <a:endParaRPr lang="en-AU" dirty="0">
                        <a:effectLst/>
                      </a:endParaRPr>
                    </a:p>
                    <a:p>
                      <a:pPr rtl="0" fontAlgn="t">
                        <a:spcBef>
                          <a:spcPts val="0"/>
                        </a:spcBef>
                        <a:spcAft>
                          <a:spcPts val="0"/>
                        </a:spcAft>
                      </a:pPr>
                      <a:r>
                        <a:rPr lang="en-AU" sz="1100" b="0" i="0" u="none" strike="noStrike" dirty="0">
                          <a:solidFill>
                            <a:srgbClr val="000000"/>
                          </a:solidFill>
                          <a:effectLst/>
                          <a:latin typeface="Arial" panose="020B0604020202020204" pitchFamily="34" charset="0"/>
                        </a:rPr>
                        <a:t>(model-driven basics, UML)</a:t>
                      </a:r>
                      <a:endParaRPr lang="en-AU" dirty="0">
                        <a:effectLst/>
                      </a:endParaRPr>
                    </a:p>
                  </a:txBody>
                  <a:tcPr marL="59921" marR="59921" marT="63500" marB="63500"/>
                </a:tc>
                <a:extLst>
                  <a:ext uri="{0D108BD9-81ED-4DB2-BD59-A6C34878D82A}">
                    <a16:rowId xmlns:a16="http://schemas.microsoft.com/office/drawing/2014/main" val="10003"/>
                  </a:ext>
                </a:extLst>
              </a:tr>
              <a:tr h="370840">
                <a:tc>
                  <a:txBody>
                    <a:bodyPr/>
                    <a:lstStyle/>
                    <a:p>
                      <a:pPr rtl="0" fontAlgn="t">
                        <a:spcBef>
                          <a:spcPts val="0"/>
                        </a:spcBef>
                        <a:spcAft>
                          <a:spcPts val="0"/>
                        </a:spcAft>
                      </a:pPr>
                      <a:r>
                        <a:rPr lang="en-AU" sz="1100" b="0" i="0" u="none" strike="noStrike" dirty="0">
                          <a:solidFill>
                            <a:srgbClr val="000000"/>
                          </a:solidFill>
                          <a:effectLst/>
                          <a:latin typeface="Arial" panose="020B0604020202020204" pitchFamily="34" charset="0"/>
                        </a:rPr>
                        <a:t>Case studies / guest lectures</a:t>
                      </a:r>
                      <a:endParaRPr lang="en-AU" dirty="0">
                        <a:effectLst/>
                      </a:endParaRPr>
                    </a:p>
                  </a:txBody>
                  <a:tcPr marL="59921" marR="59921" marT="63500" marB="63500"/>
                </a:tc>
                <a:tc>
                  <a:txBody>
                    <a:bodyPr/>
                    <a:lstStyle/>
                    <a:p>
                      <a:pPr rtl="0" fontAlgn="t">
                        <a:spcBef>
                          <a:spcPts val="0"/>
                        </a:spcBef>
                        <a:spcAft>
                          <a:spcPts val="0"/>
                        </a:spcAft>
                      </a:pPr>
                      <a:r>
                        <a:rPr lang="en-US" sz="1100" b="0" i="0" u="none" strike="noStrike" noProof="0" dirty="0">
                          <a:solidFill>
                            <a:srgbClr val="000000"/>
                          </a:solidFill>
                          <a:effectLst/>
                          <a:latin typeface="Arial" panose="020B0604020202020204" pitchFamily="34" charset="0"/>
                        </a:rPr>
                        <a:t>Case study chapters</a:t>
                      </a:r>
                    </a:p>
                  </a:txBody>
                  <a:tcPr marL="59921" marR="59921" marT="63500" marB="63500"/>
                </a:tc>
                <a:extLst>
                  <a:ext uri="{0D108BD9-81ED-4DB2-BD59-A6C34878D82A}">
                    <a16:rowId xmlns:a16="http://schemas.microsoft.com/office/drawing/2014/main" val="10005"/>
                  </a:ext>
                </a:extLst>
              </a:tr>
              <a:tr h="370840">
                <a:tc>
                  <a:txBody>
                    <a:bodyPr/>
                    <a:lstStyle/>
                    <a:p>
                      <a:pPr rtl="0" fontAlgn="t">
                        <a:spcBef>
                          <a:spcPts val="0"/>
                        </a:spcBef>
                        <a:spcAft>
                          <a:spcPts val="0"/>
                        </a:spcAft>
                      </a:pPr>
                      <a:r>
                        <a:rPr lang="en-AU" sz="1100" b="0" i="0" u="none" strike="noStrike" kern="1200" dirty="0">
                          <a:solidFill>
                            <a:srgbClr val="000000"/>
                          </a:solidFill>
                          <a:effectLst/>
                          <a:latin typeface="Arial" panose="020B0604020202020204" pitchFamily="34" charset="0"/>
                          <a:ea typeface="+mn-ea"/>
                          <a:cs typeface="+mn-cs"/>
                        </a:rPr>
                        <a:t>Summary</a:t>
                      </a:r>
                    </a:p>
                  </a:txBody>
                  <a:tcPr marL="59921" marR="59921" marT="63500" marB="63500"/>
                </a:tc>
                <a:tc>
                  <a:txBody>
                    <a:bodyPr/>
                    <a:lstStyle/>
                    <a:p>
                      <a:pPr rtl="0" fontAlgn="t">
                        <a:spcBef>
                          <a:spcPts val="0"/>
                        </a:spcBef>
                        <a:spcAft>
                          <a:spcPts val="0"/>
                        </a:spcAft>
                      </a:pPr>
                      <a:r>
                        <a:rPr lang="en-US" sz="1100" b="0" i="0" u="none" strike="noStrike" kern="1200" dirty="0">
                          <a:solidFill>
                            <a:srgbClr val="000000"/>
                          </a:solidFill>
                          <a:effectLst/>
                          <a:latin typeface="Arial" panose="020B0604020202020204" pitchFamily="34" charset="0"/>
                          <a:ea typeface="+mn-ea"/>
                          <a:cs typeface="+mn-cs"/>
                        </a:rPr>
                        <a:t>Summary (including Epilogue content)</a:t>
                      </a:r>
                    </a:p>
                    <a:p>
                      <a:pPr rtl="0" fontAlgn="t">
                        <a:spcBef>
                          <a:spcPts val="0"/>
                        </a:spcBef>
                        <a:spcAft>
                          <a:spcPts val="0"/>
                        </a:spcAft>
                      </a:pPr>
                      <a:r>
                        <a:rPr lang="en-US" sz="1100" b="0" i="0" u="none" strike="noStrike" kern="1200" dirty="0">
                          <a:solidFill>
                            <a:srgbClr val="000000"/>
                          </a:solidFill>
                          <a:effectLst/>
                          <a:latin typeface="Arial" panose="020B0604020202020204" pitchFamily="34" charset="0"/>
                          <a:ea typeface="+mn-ea"/>
                          <a:cs typeface="+mn-cs"/>
                        </a:rPr>
                        <a:t>Discussion of disruptive potential, high-level opportunities and risks</a:t>
                      </a:r>
                    </a:p>
                  </a:txBody>
                  <a:tcPr marL="59921" marR="59921" marT="63500" marB="63500"/>
                </a:tc>
                <a:extLst>
                  <a:ext uri="{0D108BD9-81ED-4DB2-BD59-A6C34878D82A}">
                    <a16:rowId xmlns:a16="http://schemas.microsoft.com/office/drawing/2014/main" val="2423162836"/>
                  </a:ext>
                </a:extLst>
              </a:tr>
            </a:tbl>
          </a:graphicData>
        </a:graphic>
      </p:graphicFrame>
    </p:spTree>
    <p:extLst>
      <p:ext uri="{BB962C8B-B14F-4D97-AF65-F5344CB8AC3E}">
        <p14:creationId xmlns:p14="http://schemas.microsoft.com/office/powerpoint/2010/main" val="947755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C8FA0C91-E502-4D5D-A79C-849FF0BED414}"/>
              </a:ext>
            </a:extLst>
          </p:cNvPr>
          <p:cNvSpPr>
            <a:spLocks noGrp="1"/>
          </p:cNvSpPr>
          <p:nvPr>
            <p:ph type="ctrTitle"/>
          </p:nvPr>
        </p:nvSpPr>
        <p:spPr/>
        <p:txBody>
          <a:bodyPr/>
          <a:lstStyle/>
          <a:p>
            <a:r>
              <a:rPr lang="en-US" dirty="0"/>
              <a:t>Terminology</a:t>
            </a:r>
          </a:p>
        </p:txBody>
      </p:sp>
    </p:spTree>
    <p:extLst>
      <p:ext uri="{BB962C8B-B14F-4D97-AF65-F5344CB8AC3E}">
        <p14:creationId xmlns:p14="http://schemas.microsoft.com/office/powerpoint/2010/main" val="3972669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0FB6F16-9D34-4938-AFD0-A1537DDE7278}"/>
              </a:ext>
            </a:extLst>
          </p:cNvPr>
          <p:cNvSpPr>
            <a:spLocks noGrp="1"/>
          </p:cNvSpPr>
          <p:nvPr>
            <p:ph type="title"/>
          </p:nvPr>
        </p:nvSpPr>
        <p:spPr/>
        <p:txBody>
          <a:bodyPr>
            <a:normAutofit/>
          </a:bodyPr>
          <a:lstStyle/>
          <a:p>
            <a:r>
              <a:rPr lang="en-US" noProof="0" dirty="0"/>
              <a:t>What is a blockchain?</a:t>
            </a:r>
          </a:p>
        </p:txBody>
      </p:sp>
      <p:pic>
        <p:nvPicPr>
          <p:cNvPr id="9" name="Grafik 8">
            <a:extLst>
              <a:ext uri="{FF2B5EF4-FFF2-40B4-BE49-F238E27FC236}">
                <a16:creationId xmlns:a16="http://schemas.microsoft.com/office/drawing/2014/main" id="{A554AA03-F323-4CFD-BB24-36A15E787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892" y="1192235"/>
            <a:ext cx="5913028" cy="3729333"/>
          </a:xfrm>
          <a:prstGeom prst="rect">
            <a:avLst/>
          </a:prstGeom>
        </p:spPr>
      </p:pic>
      <p:sp>
        <p:nvSpPr>
          <p:cNvPr id="14" name="Text Placeholder 1">
            <a:extLst>
              <a:ext uri="{FF2B5EF4-FFF2-40B4-BE49-F238E27FC236}">
                <a16:creationId xmlns:a16="http://schemas.microsoft.com/office/drawing/2014/main" id="{CD3A3D7D-642A-41A0-983E-858EF2EF3778}"/>
              </a:ext>
            </a:extLst>
          </p:cNvPr>
          <p:cNvSpPr txBox="1">
            <a:spLocks/>
          </p:cNvSpPr>
          <p:nvPr/>
        </p:nvSpPr>
        <p:spPr bwMode="auto">
          <a:xfrm>
            <a:off x="647999" y="5053069"/>
            <a:ext cx="7996569" cy="51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2900" indent="-342900" algn="l" rtl="0" eaLnBrk="1" fontAlgn="base" hangingPunct="1">
              <a:lnSpc>
                <a:spcPts val="2200"/>
              </a:lnSpc>
              <a:spcBef>
                <a:spcPct val="0"/>
              </a:spcBef>
              <a:spcAft>
                <a:spcPct val="0"/>
              </a:spcAft>
              <a:defRPr sz="1400" kern="1200">
                <a:solidFill>
                  <a:srgbClr val="000000"/>
                </a:solidFill>
                <a:latin typeface="+mn-lt"/>
                <a:ea typeface="+mn-ea"/>
                <a:cs typeface="+mn-cs"/>
              </a:defRPr>
            </a:lvl1pPr>
            <a:lvl2pPr marL="784225" indent="-244475" algn="l" rtl="0" eaLnBrk="1" fontAlgn="base" hangingPunct="1">
              <a:spcBef>
                <a:spcPct val="20000"/>
              </a:spcBef>
              <a:spcAft>
                <a:spcPct val="0"/>
              </a:spcAft>
              <a:buFont typeface="Arial" panose="020B0604020202020204" pitchFamily="34" charset="0"/>
              <a:buChar char="–"/>
              <a:defRPr sz="1400" kern="1200">
                <a:solidFill>
                  <a:srgbClr val="000000"/>
                </a:solidFill>
                <a:latin typeface="+mn-lt"/>
                <a:ea typeface="+mn-ea"/>
                <a:cs typeface="+mn-cs"/>
              </a:defRPr>
            </a:lvl2pPr>
            <a:lvl3pPr marL="1192213" indent="-228600" algn="l" rtl="0" eaLnBrk="1" fontAlgn="base" hangingPunct="1">
              <a:spcBef>
                <a:spcPct val="20000"/>
              </a:spcBef>
              <a:spcAft>
                <a:spcPct val="0"/>
              </a:spcAft>
              <a:buChar char="•"/>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00000"/>
              </a:lnSpc>
            </a:pPr>
            <a:r>
              <a:rPr lang="en-US" sz="1000" dirty="0"/>
              <a:t>Parable of the blind men and the elephant, see e.g., </a:t>
            </a:r>
            <a:r>
              <a:rPr lang="en-US" sz="1000" dirty="0">
                <a:hlinkClick r:id="rId3"/>
              </a:rPr>
              <a:t>https://wildequus.org/2014/05/07/sufi-story-blind-men-elephant/</a:t>
            </a:r>
            <a:r>
              <a:rPr lang="en-US" sz="1000" dirty="0"/>
              <a:t> (source of figure)</a:t>
            </a:r>
            <a:endParaRPr lang="en-AU" sz="1000" dirty="0"/>
          </a:p>
        </p:txBody>
      </p:sp>
    </p:spTree>
    <p:extLst>
      <p:ext uri="{BB962C8B-B14F-4D97-AF65-F5344CB8AC3E}">
        <p14:creationId xmlns:p14="http://schemas.microsoft.com/office/powerpoint/2010/main" val="1489833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0FB6F16-9D34-4938-AFD0-A1537DDE7278}"/>
              </a:ext>
            </a:extLst>
          </p:cNvPr>
          <p:cNvSpPr>
            <a:spLocks noGrp="1"/>
          </p:cNvSpPr>
          <p:nvPr>
            <p:ph type="title"/>
          </p:nvPr>
        </p:nvSpPr>
        <p:spPr/>
        <p:txBody>
          <a:bodyPr>
            <a:normAutofit/>
          </a:bodyPr>
          <a:lstStyle/>
          <a:p>
            <a:r>
              <a:rPr lang="en-US" noProof="0" dirty="0"/>
              <a:t>What is a blockchain?</a:t>
            </a:r>
          </a:p>
        </p:txBody>
      </p:sp>
      <p:pic>
        <p:nvPicPr>
          <p:cNvPr id="9" name="Grafik 8">
            <a:extLst>
              <a:ext uri="{FF2B5EF4-FFF2-40B4-BE49-F238E27FC236}">
                <a16:creationId xmlns:a16="http://schemas.microsoft.com/office/drawing/2014/main" id="{A554AA03-F323-4CFD-BB24-36A15E787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892" y="1192235"/>
            <a:ext cx="5913028" cy="3729333"/>
          </a:xfrm>
          <a:prstGeom prst="rect">
            <a:avLst/>
          </a:prstGeom>
        </p:spPr>
      </p:pic>
      <p:sp>
        <p:nvSpPr>
          <p:cNvPr id="10" name="Sprechblase: oval 9">
            <a:extLst>
              <a:ext uri="{FF2B5EF4-FFF2-40B4-BE49-F238E27FC236}">
                <a16:creationId xmlns:a16="http://schemas.microsoft.com/office/drawing/2014/main" id="{BEE9AF2F-5D64-48C3-9F54-4AC9E44A3E34}"/>
              </a:ext>
            </a:extLst>
          </p:cNvPr>
          <p:cNvSpPr/>
          <p:nvPr/>
        </p:nvSpPr>
        <p:spPr bwMode="auto">
          <a:xfrm>
            <a:off x="2001321" y="1551851"/>
            <a:ext cx="1643467" cy="1032542"/>
          </a:xfrm>
          <a:prstGeom prst="wedgeEllipseCallout">
            <a:avLst>
              <a:gd name="adj1" fmla="val -31262"/>
              <a:gd name="adj2" fmla="val 78121"/>
            </a:avLst>
          </a:prstGeom>
          <a:solidFill>
            <a:srgbClr val="FFFFFF"/>
          </a:solidFill>
          <a:ln>
            <a:solidFill>
              <a:schemeClr val="tx1"/>
            </a:solidFill>
          </a:ln>
          <a:effectLst/>
          <a:extLst/>
        </p:spPr>
        <p:txBody>
          <a:bodyPr vert="horz" wrap="square" lIns="76200" tIns="38100" rIns="76200" bIns="38100" numCol="1" rtlCol="0" anchor="ctr" anchorCtr="0" compatLnSpc="1">
            <a:prstTxWarp prst="textNoShape">
              <a:avLst/>
            </a:prstTxWarp>
          </a:bodyPr>
          <a:lstStyle/>
          <a:p>
            <a:r>
              <a:rPr lang="en-AU" sz="1200" dirty="0"/>
              <a:t>No, it’s a code execution platform!</a:t>
            </a:r>
          </a:p>
        </p:txBody>
      </p:sp>
      <p:sp>
        <p:nvSpPr>
          <p:cNvPr id="11" name="Sprechblase: oval 10">
            <a:extLst>
              <a:ext uri="{FF2B5EF4-FFF2-40B4-BE49-F238E27FC236}">
                <a16:creationId xmlns:a16="http://schemas.microsoft.com/office/drawing/2014/main" id="{530503C5-B23E-404D-8C92-52BF652C91E4}"/>
              </a:ext>
            </a:extLst>
          </p:cNvPr>
          <p:cNvSpPr/>
          <p:nvPr/>
        </p:nvSpPr>
        <p:spPr bwMode="auto">
          <a:xfrm>
            <a:off x="2555729" y="3277624"/>
            <a:ext cx="1286192" cy="780256"/>
          </a:xfrm>
          <a:prstGeom prst="wedgeEllipseCallout">
            <a:avLst>
              <a:gd name="adj1" fmla="val 58916"/>
              <a:gd name="adj2" fmla="val -2830"/>
            </a:avLst>
          </a:prstGeom>
          <a:solidFill>
            <a:srgbClr val="FFFFFF"/>
          </a:solidFill>
          <a:ln>
            <a:solidFill>
              <a:schemeClr val="tx1"/>
            </a:solidFill>
          </a:ln>
          <a:effectLst/>
          <a:extLst/>
        </p:spPr>
        <p:txBody>
          <a:bodyPr vert="horz" wrap="square" lIns="76200" tIns="38100" rIns="76200" bIns="38100" numCol="1" rtlCol="0" anchor="ctr" anchorCtr="0" compatLnSpc="1">
            <a:prstTxWarp prst="textNoShape">
              <a:avLst/>
            </a:prstTxWarp>
          </a:bodyPr>
          <a:lstStyle/>
          <a:p>
            <a:r>
              <a:rPr lang="en-AU" sz="1200" dirty="0"/>
              <a:t>It‘s a database!</a:t>
            </a:r>
          </a:p>
        </p:txBody>
      </p:sp>
      <p:sp>
        <p:nvSpPr>
          <p:cNvPr id="13" name="Sprechblase: oval 12">
            <a:extLst>
              <a:ext uri="{FF2B5EF4-FFF2-40B4-BE49-F238E27FC236}">
                <a16:creationId xmlns:a16="http://schemas.microsoft.com/office/drawing/2014/main" id="{F95418E6-CD0F-4E8F-A0E3-72CA96D2B22F}"/>
              </a:ext>
            </a:extLst>
          </p:cNvPr>
          <p:cNvSpPr/>
          <p:nvPr/>
        </p:nvSpPr>
        <p:spPr bwMode="auto">
          <a:xfrm flipH="1">
            <a:off x="5001643" y="1463716"/>
            <a:ext cx="1269777" cy="898754"/>
          </a:xfrm>
          <a:prstGeom prst="wedgeEllipseCallout">
            <a:avLst>
              <a:gd name="adj1" fmla="val 11217"/>
              <a:gd name="adj2" fmla="val 45786"/>
            </a:avLst>
          </a:prstGeom>
          <a:solidFill>
            <a:srgbClr val="FFFFFF"/>
          </a:solidFill>
          <a:ln>
            <a:solidFill>
              <a:schemeClr val="tx1"/>
            </a:solidFill>
          </a:ln>
          <a:effectLst/>
          <a:extLst/>
        </p:spPr>
        <p:txBody>
          <a:bodyPr vert="horz" wrap="square" lIns="76200" tIns="38100" rIns="76200" bIns="38100" numCol="1" rtlCol="0" anchor="ctr" anchorCtr="0" compatLnSpc="1">
            <a:prstTxWarp prst="textNoShape">
              <a:avLst/>
            </a:prstTxWarp>
          </a:bodyPr>
          <a:lstStyle/>
          <a:p>
            <a:pPr defTabSz="761970" fontAlgn="base">
              <a:spcBef>
                <a:spcPct val="0"/>
              </a:spcBef>
              <a:spcAft>
                <a:spcPct val="0"/>
              </a:spcAft>
            </a:pPr>
            <a:r>
              <a:rPr lang="en-AU" sz="1200" dirty="0"/>
              <a:t>Actually, it‘s a network!</a:t>
            </a:r>
          </a:p>
        </p:txBody>
      </p:sp>
      <p:sp>
        <p:nvSpPr>
          <p:cNvPr id="12" name="Sprechblase: oval 11">
            <a:extLst>
              <a:ext uri="{FF2B5EF4-FFF2-40B4-BE49-F238E27FC236}">
                <a16:creationId xmlns:a16="http://schemas.microsoft.com/office/drawing/2014/main" id="{55E8DBF3-C780-4870-9581-67576C05CE61}"/>
              </a:ext>
            </a:extLst>
          </p:cNvPr>
          <p:cNvSpPr/>
          <p:nvPr/>
        </p:nvSpPr>
        <p:spPr bwMode="auto">
          <a:xfrm>
            <a:off x="5971665" y="1595217"/>
            <a:ext cx="1269777" cy="898754"/>
          </a:xfrm>
          <a:prstGeom prst="wedgeEllipseCallout">
            <a:avLst>
              <a:gd name="adj1" fmla="val -1884"/>
              <a:gd name="adj2" fmla="val 34707"/>
            </a:avLst>
          </a:prstGeom>
          <a:solidFill>
            <a:srgbClr val="FFFFFF"/>
          </a:solidFill>
          <a:ln>
            <a:solidFill>
              <a:schemeClr val="tx1"/>
            </a:solidFill>
          </a:ln>
          <a:effectLst/>
          <a:extLst/>
        </p:spPr>
        <p:txBody>
          <a:bodyPr vert="horz" wrap="square" lIns="76200" tIns="38100" rIns="76200" bIns="38100" numCol="1" rtlCol="0" anchor="ctr" anchorCtr="0" compatLnSpc="1">
            <a:prstTxWarp prst="textNoShape">
              <a:avLst/>
            </a:prstTxWarp>
          </a:bodyPr>
          <a:lstStyle/>
          <a:p>
            <a:pPr algn="ctr" defTabSz="761970" fontAlgn="base">
              <a:spcBef>
                <a:spcPct val="0"/>
              </a:spcBef>
              <a:spcAft>
                <a:spcPct val="0"/>
              </a:spcAft>
            </a:pPr>
            <a:r>
              <a:rPr lang="en-AU" sz="1200" dirty="0"/>
              <a:t>Clearly, it’s a BPMS!</a:t>
            </a:r>
          </a:p>
        </p:txBody>
      </p:sp>
      <p:sp>
        <p:nvSpPr>
          <p:cNvPr id="14" name="Text Placeholder 1">
            <a:extLst>
              <a:ext uri="{FF2B5EF4-FFF2-40B4-BE49-F238E27FC236}">
                <a16:creationId xmlns:a16="http://schemas.microsoft.com/office/drawing/2014/main" id="{CD3A3D7D-642A-41A0-983E-858EF2EF3778}"/>
              </a:ext>
            </a:extLst>
          </p:cNvPr>
          <p:cNvSpPr txBox="1">
            <a:spLocks/>
          </p:cNvSpPr>
          <p:nvPr/>
        </p:nvSpPr>
        <p:spPr bwMode="auto">
          <a:xfrm>
            <a:off x="647999" y="5053069"/>
            <a:ext cx="7996569" cy="51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2900" indent="-342900" algn="l" rtl="0" eaLnBrk="1" fontAlgn="base" hangingPunct="1">
              <a:lnSpc>
                <a:spcPts val="2200"/>
              </a:lnSpc>
              <a:spcBef>
                <a:spcPct val="0"/>
              </a:spcBef>
              <a:spcAft>
                <a:spcPct val="0"/>
              </a:spcAft>
              <a:defRPr sz="1400" kern="1200">
                <a:solidFill>
                  <a:srgbClr val="000000"/>
                </a:solidFill>
                <a:latin typeface="+mn-lt"/>
                <a:ea typeface="+mn-ea"/>
                <a:cs typeface="+mn-cs"/>
              </a:defRPr>
            </a:lvl1pPr>
            <a:lvl2pPr marL="784225" indent="-244475" algn="l" rtl="0" eaLnBrk="1" fontAlgn="base" hangingPunct="1">
              <a:spcBef>
                <a:spcPct val="20000"/>
              </a:spcBef>
              <a:spcAft>
                <a:spcPct val="0"/>
              </a:spcAft>
              <a:buFont typeface="Arial" panose="020B0604020202020204" pitchFamily="34" charset="0"/>
              <a:buChar char="–"/>
              <a:defRPr sz="1400" kern="1200">
                <a:solidFill>
                  <a:srgbClr val="000000"/>
                </a:solidFill>
                <a:latin typeface="+mn-lt"/>
                <a:ea typeface="+mn-ea"/>
                <a:cs typeface="+mn-cs"/>
              </a:defRPr>
            </a:lvl2pPr>
            <a:lvl3pPr marL="1192213" indent="-228600" algn="l" rtl="0" eaLnBrk="1" fontAlgn="base" hangingPunct="1">
              <a:spcBef>
                <a:spcPct val="20000"/>
              </a:spcBef>
              <a:spcAft>
                <a:spcPct val="0"/>
              </a:spcAft>
              <a:buChar char="•"/>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00000"/>
              </a:lnSpc>
            </a:pPr>
            <a:r>
              <a:rPr lang="en-US" sz="1000" dirty="0"/>
              <a:t>Parable of the blind men and the elephant, see e.g., </a:t>
            </a:r>
            <a:r>
              <a:rPr lang="en-US" sz="1000" dirty="0">
                <a:hlinkClick r:id="rId3"/>
              </a:rPr>
              <a:t>https://wildequus.org/2014/05/07/sufi-story-blind-men-elephant/</a:t>
            </a:r>
            <a:r>
              <a:rPr lang="en-US" sz="1000" dirty="0"/>
              <a:t> (source of figure)</a:t>
            </a:r>
            <a:endParaRPr lang="en-AU" sz="1000" dirty="0"/>
          </a:p>
        </p:txBody>
      </p:sp>
    </p:spTree>
    <p:extLst>
      <p:ext uri="{BB962C8B-B14F-4D97-AF65-F5344CB8AC3E}">
        <p14:creationId xmlns:p14="http://schemas.microsoft.com/office/powerpoint/2010/main" val="277254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2"/>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48000" y="295143"/>
            <a:ext cx="6631640" cy="648000"/>
          </a:xfrm>
        </p:spPr>
        <p:txBody>
          <a:bodyPr>
            <a:noAutofit/>
          </a:bodyPr>
          <a:lstStyle/>
          <a:p>
            <a:r>
              <a:rPr lang="en-AU" sz="2800" dirty="0"/>
              <a:t>Book for this lecture: </a:t>
            </a:r>
            <a:br>
              <a:rPr lang="en-AU" sz="2800" dirty="0"/>
            </a:br>
            <a:r>
              <a:rPr lang="en-AU" sz="2800" dirty="0"/>
              <a:t>Architecture for Blockchain Applications</a:t>
            </a:r>
          </a:p>
        </p:txBody>
      </p:sp>
      <p:pic>
        <p:nvPicPr>
          <p:cNvPr id="6" name="Content Placeholder 5"/>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48000" y="1348105"/>
            <a:ext cx="2782955" cy="3627438"/>
          </a:xfrm>
        </p:spPr>
      </p:pic>
      <p:sp>
        <p:nvSpPr>
          <p:cNvPr id="8" name="Content Placeholder 7"/>
          <p:cNvSpPr>
            <a:spLocks noGrp="1"/>
          </p:cNvSpPr>
          <p:nvPr>
            <p:ph sz="half" idx="2"/>
          </p:nvPr>
        </p:nvSpPr>
        <p:spPr/>
        <p:txBody>
          <a:bodyPr/>
          <a:lstStyle/>
          <a:p>
            <a:pPr marL="0" indent="0">
              <a:buNone/>
            </a:pPr>
            <a:r>
              <a:rPr lang="en-AU" i="1" dirty="0"/>
              <a:t>Xiwei Xu, Ingo Weber, Mark Staples. </a:t>
            </a:r>
          </a:p>
          <a:p>
            <a:pPr marL="0" indent="0">
              <a:buNone/>
            </a:pPr>
            <a:r>
              <a:rPr lang="en-AU" i="1" dirty="0"/>
              <a:t>Architecture for Blockchain Applications. </a:t>
            </a:r>
          </a:p>
          <a:p>
            <a:pPr marL="0" indent="0">
              <a:buNone/>
            </a:pPr>
            <a:r>
              <a:rPr lang="en-AU" i="1" dirty="0"/>
              <a:t>Springer, 2019.</a:t>
            </a:r>
          </a:p>
          <a:p>
            <a:pPr marL="0" indent="0">
              <a:buNone/>
            </a:pPr>
            <a:endParaRPr lang="en-AU" i="1" dirty="0"/>
          </a:p>
          <a:p>
            <a:pPr marL="0" indent="0">
              <a:buNone/>
            </a:pPr>
            <a:endParaRPr lang="en-AU" dirty="0"/>
          </a:p>
        </p:txBody>
      </p:sp>
    </p:spTree>
    <p:extLst>
      <p:ext uri="{BB962C8B-B14F-4D97-AF65-F5344CB8AC3E}">
        <p14:creationId xmlns:p14="http://schemas.microsoft.com/office/powerpoint/2010/main" val="3369529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AU" noProof="0" dirty="0"/>
              <a:t>Defining Blockchain (1)</a:t>
            </a:r>
          </a:p>
        </p:txBody>
      </p:sp>
      <p:sp>
        <p:nvSpPr>
          <p:cNvPr id="5" name="Content Placeholder 4"/>
          <p:cNvSpPr>
            <a:spLocks noGrp="1"/>
          </p:cNvSpPr>
          <p:nvPr>
            <p:ph idx="1"/>
          </p:nvPr>
        </p:nvSpPr>
        <p:spPr/>
        <p:txBody>
          <a:bodyPr>
            <a:normAutofit/>
          </a:bodyPr>
          <a:lstStyle/>
          <a:p>
            <a:r>
              <a:rPr lang="en-AU" b="1" noProof="0" dirty="0"/>
              <a:t>Distributed Ledger</a:t>
            </a:r>
            <a:r>
              <a:rPr lang="en-AU" noProof="0" dirty="0"/>
              <a:t> </a:t>
            </a:r>
          </a:p>
          <a:p>
            <a:pPr lvl="2"/>
            <a:r>
              <a:rPr lang="en-AU" sz="1600" noProof="0" dirty="0"/>
              <a:t>An “append-only” transaction store distributed across machines </a:t>
            </a:r>
            <a:r>
              <a:rPr lang="en-AU" sz="1600" i="1" noProof="0" dirty="0"/>
              <a:t>(immutability)</a:t>
            </a:r>
          </a:p>
          <a:p>
            <a:pPr lvl="2"/>
            <a:r>
              <a:rPr lang="en-AU" sz="1600" noProof="0" dirty="0"/>
              <a:t>A new transaction might reverse a previous transaction, but both remain part of the ledger</a:t>
            </a:r>
          </a:p>
          <a:p>
            <a:r>
              <a:rPr lang="en-AU" b="1" noProof="0" dirty="0"/>
              <a:t>Blockchain</a:t>
            </a:r>
            <a:endParaRPr lang="en-AU" noProof="0" dirty="0"/>
          </a:p>
          <a:p>
            <a:pPr lvl="2"/>
            <a:r>
              <a:rPr lang="en-AU" sz="1600" noProof="0" dirty="0"/>
              <a:t>A distributed ledger structured into a linked list of blocks</a:t>
            </a:r>
          </a:p>
          <a:p>
            <a:pPr lvl="2"/>
            <a:r>
              <a:rPr lang="en-AU" sz="1600" noProof="0" dirty="0"/>
              <a:t>Each block contains an ordered set of transactions</a:t>
            </a:r>
          </a:p>
          <a:p>
            <a:pPr lvl="2"/>
            <a:r>
              <a:rPr lang="en-AU" sz="1600" noProof="0" dirty="0"/>
              <a:t>Use cryptographic hashes to secure the link from a block to its predecessor</a:t>
            </a:r>
          </a:p>
        </p:txBody>
      </p:sp>
      <p:pic>
        <p:nvPicPr>
          <p:cNvPr id="8" name="Picture 7"/>
          <p:cNvPicPr>
            <a:picLocks noChangeAspect="1"/>
          </p:cNvPicPr>
          <p:nvPr/>
        </p:nvPicPr>
        <p:blipFill>
          <a:blip r:embed="rId3"/>
          <a:stretch>
            <a:fillRect/>
          </a:stretch>
        </p:blipFill>
        <p:spPr>
          <a:xfrm>
            <a:off x="1230923" y="3631197"/>
            <a:ext cx="6219433" cy="1575607"/>
          </a:xfrm>
          <a:prstGeom prst="rect">
            <a:avLst/>
          </a:prstGeom>
        </p:spPr>
      </p:pic>
    </p:spTree>
    <p:extLst>
      <p:ext uri="{BB962C8B-B14F-4D97-AF65-F5344CB8AC3E}">
        <p14:creationId xmlns:p14="http://schemas.microsoft.com/office/powerpoint/2010/main" val="63694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AU" noProof="0" dirty="0"/>
              <a:t>Defining Blockchain (2)</a:t>
            </a:r>
          </a:p>
        </p:txBody>
      </p:sp>
      <p:sp>
        <p:nvSpPr>
          <p:cNvPr id="5" name="Content Placeholder 4"/>
          <p:cNvSpPr>
            <a:spLocks noGrp="1"/>
          </p:cNvSpPr>
          <p:nvPr>
            <p:ph idx="1"/>
          </p:nvPr>
        </p:nvSpPr>
        <p:spPr>
          <a:xfrm>
            <a:off x="648000" y="1295999"/>
            <a:ext cx="4889416" cy="3845917"/>
          </a:xfrm>
        </p:spPr>
        <p:txBody>
          <a:bodyPr>
            <a:normAutofit/>
          </a:bodyPr>
          <a:lstStyle/>
          <a:p>
            <a:r>
              <a:rPr lang="en-AU" noProof="0" dirty="0"/>
              <a:t>A </a:t>
            </a:r>
            <a:r>
              <a:rPr lang="en-AU" b="1" noProof="0" dirty="0"/>
              <a:t>Blockchain System</a:t>
            </a:r>
            <a:r>
              <a:rPr lang="en-AU" noProof="0" dirty="0"/>
              <a:t> consists of</a:t>
            </a:r>
          </a:p>
          <a:p>
            <a:pPr lvl="2"/>
            <a:r>
              <a:rPr lang="en-AU" sz="1600" noProof="0" dirty="0"/>
              <a:t>A blockchain network of nodes</a:t>
            </a:r>
          </a:p>
          <a:p>
            <a:pPr lvl="2"/>
            <a:r>
              <a:rPr lang="en-AU" sz="1600" noProof="0" dirty="0"/>
              <a:t>A blockchain data structure </a:t>
            </a:r>
          </a:p>
          <a:p>
            <a:pPr lvl="3"/>
            <a:r>
              <a:rPr lang="en-AU" sz="1600" noProof="0" dirty="0"/>
              <a:t>For the ledger replicated across the blockchain network</a:t>
            </a:r>
          </a:p>
          <a:p>
            <a:pPr lvl="3"/>
            <a:r>
              <a:rPr lang="en-AU" sz="1600" noProof="0" dirty="0"/>
              <a:t>Full nodes hold a full replica of the ledger</a:t>
            </a:r>
          </a:p>
          <a:p>
            <a:pPr lvl="2"/>
            <a:r>
              <a:rPr lang="en-AU" sz="1600" noProof="0" dirty="0"/>
              <a:t>A network protocol</a:t>
            </a:r>
          </a:p>
          <a:p>
            <a:pPr lvl="3"/>
            <a:r>
              <a:rPr lang="en-AU" sz="1600" noProof="0" dirty="0"/>
              <a:t>Defines rights, responsibilities, and means of communication, verification, validation, and consensus across the nodes in the blockchain network</a:t>
            </a:r>
          </a:p>
          <a:p>
            <a:pPr lvl="3"/>
            <a:r>
              <a:rPr lang="en-AU" sz="1600" noProof="0" dirty="0"/>
              <a:t>Includes ensuring authorisation and authentication of new transactions, mechanisms for appending new blocks, incentive mechanisms</a:t>
            </a:r>
          </a:p>
        </p:txBody>
      </p:sp>
      <p:pic>
        <p:nvPicPr>
          <p:cNvPr id="3" name="Picture 2">
            <a:extLst>
              <a:ext uri="{FF2B5EF4-FFF2-40B4-BE49-F238E27FC236}">
                <a16:creationId xmlns:a16="http://schemas.microsoft.com/office/drawing/2014/main" id="{6987CA83-805C-4072-B196-DA9B1C86B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2996" y="2043345"/>
            <a:ext cx="3713288" cy="2759501"/>
          </a:xfrm>
          <a:prstGeom prst="rect">
            <a:avLst/>
          </a:prstGeom>
        </p:spPr>
      </p:pic>
    </p:spTree>
    <p:extLst>
      <p:ext uri="{BB962C8B-B14F-4D97-AF65-F5344CB8AC3E}">
        <p14:creationId xmlns:p14="http://schemas.microsoft.com/office/powerpoint/2010/main" val="205841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AU" noProof="0" dirty="0"/>
              <a:t>Defining Blockchain (3)</a:t>
            </a:r>
          </a:p>
        </p:txBody>
      </p:sp>
      <p:sp>
        <p:nvSpPr>
          <p:cNvPr id="5" name="Content Placeholder 4"/>
          <p:cNvSpPr>
            <a:spLocks noGrp="1"/>
          </p:cNvSpPr>
          <p:nvPr>
            <p:ph idx="1"/>
          </p:nvPr>
        </p:nvSpPr>
        <p:spPr>
          <a:xfrm>
            <a:off x="648000" y="1295999"/>
            <a:ext cx="7920000" cy="3845917"/>
          </a:xfrm>
        </p:spPr>
        <p:txBody>
          <a:bodyPr>
            <a:normAutofit/>
          </a:bodyPr>
          <a:lstStyle/>
          <a:p>
            <a:r>
              <a:rPr lang="en-AU" noProof="0" dirty="0"/>
              <a:t>A </a:t>
            </a:r>
            <a:r>
              <a:rPr lang="en-AU" b="1" noProof="0" dirty="0"/>
              <a:t>Public Blockchain </a:t>
            </a:r>
            <a:r>
              <a:rPr lang="en-AU" noProof="0" dirty="0"/>
              <a:t>is a blockchain system with the following characteristics:</a:t>
            </a:r>
          </a:p>
          <a:p>
            <a:pPr lvl="2"/>
            <a:r>
              <a:rPr lang="en-AU" sz="1650" noProof="0" dirty="0"/>
              <a:t>Has an open network</a:t>
            </a:r>
          </a:p>
          <a:p>
            <a:pPr lvl="3"/>
            <a:r>
              <a:rPr lang="en-AU" sz="1650" noProof="0" dirty="0"/>
              <a:t>Nodes can join and leave without requiring permission from anyone</a:t>
            </a:r>
          </a:p>
          <a:p>
            <a:pPr lvl="2"/>
            <a:r>
              <a:rPr lang="en-AU" sz="1650" noProof="0" dirty="0"/>
              <a:t>All full nodes can verify new transactions and blocks</a:t>
            </a:r>
          </a:p>
          <a:p>
            <a:pPr lvl="2"/>
            <a:r>
              <a:rPr lang="en-AU" sz="1650" noProof="0" dirty="0"/>
              <a:t>Incentive mechanism to ensure the correct operation</a:t>
            </a:r>
          </a:p>
          <a:p>
            <a:pPr lvl="4"/>
            <a:r>
              <a:rPr lang="en-AU" sz="1650" noProof="0" dirty="0"/>
              <a:t>Valid transactions are processed and included in the ledger and invalid transactions are rejected</a:t>
            </a:r>
          </a:p>
          <a:p>
            <a:r>
              <a:rPr lang="en-AU" noProof="0" dirty="0"/>
              <a:t>A </a:t>
            </a:r>
            <a:r>
              <a:rPr lang="en-AU" b="1" noProof="0" dirty="0"/>
              <a:t>Blockchain Platform </a:t>
            </a:r>
            <a:r>
              <a:rPr lang="en-AU" noProof="0" dirty="0"/>
              <a:t>is the technology needed to operate a blockchain</a:t>
            </a:r>
          </a:p>
          <a:p>
            <a:pPr lvl="2"/>
            <a:r>
              <a:rPr lang="en-AU" sz="1650" noProof="0" dirty="0"/>
              <a:t>Blockchain client software for processing nodes</a:t>
            </a:r>
          </a:p>
          <a:p>
            <a:pPr lvl="2"/>
            <a:r>
              <a:rPr lang="en-AU" sz="1650" noProof="0" dirty="0"/>
              <a:t>The local data store</a:t>
            </a:r>
          </a:p>
          <a:p>
            <a:pPr lvl="2"/>
            <a:r>
              <a:rPr lang="en-AU" sz="1650" noProof="0" dirty="0"/>
              <a:t>Alternative clients to access the blockchain network</a:t>
            </a:r>
          </a:p>
        </p:txBody>
      </p:sp>
    </p:spTree>
    <p:extLst>
      <p:ext uri="{BB962C8B-B14F-4D97-AF65-F5344CB8AC3E}">
        <p14:creationId xmlns:p14="http://schemas.microsoft.com/office/powerpoint/2010/main" val="315394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noProof="0" dirty="0"/>
              <a:t>Decentralised Applications and Smart Contracts </a:t>
            </a:r>
          </a:p>
        </p:txBody>
      </p:sp>
      <p:sp>
        <p:nvSpPr>
          <p:cNvPr id="3" name="Inhaltsplatzhalter 2">
            <a:extLst>
              <a:ext uri="{FF2B5EF4-FFF2-40B4-BE49-F238E27FC236}">
                <a16:creationId xmlns:a16="http://schemas.microsoft.com/office/drawing/2014/main" id="{6AD20C60-0236-4392-B9E3-F40A243CA129}"/>
              </a:ext>
            </a:extLst>
          </p:cNvPr>
          <p:cNvSpPr>
            <a:spLocks noGrp="1"/>
          </p:cNvSpPr>
          <p:nvPr>
            <p:ph idx="1"/>
          </p:nvPr>
        </p:nvSpPr>
        <p:spPr>
          <a:xfrm>
            <a:off x="648000" y="1295999"/>
            <a:ext cx="7920000" cy="3845917"/>
          </a:xfrm>
        </p:spPr>
        <p:txBody>
          <a:bodyPr>
            <a:normAutofit fontScale="92500" lnSpcReduction="20000"/>
          </a:bodyPr>
          <a:lstStyle/>
          <a:p>
            <a:pPr>
              <a:lnSpc>
                <a:spcPct val="110000"/>
              </a:lnSpc>
            </a:pPr>
            <a:r>
              <a:rPr lang="en-AU" b="1" dirty="0"/>
              <a:t>Smart contracts</a:t>
            </a:r>
            <a:r>
              <a:rPr lang="en-AU" dirty="0"/>
              <a:t> </a:t>
            </a:r>
          </a:p>
          <a:p>
            <a:pPr lvl="2">
              <a:lnSpc>
                <a:spcPct val="110000"/>
              </a:lnSpc>
            </a:pPr>
            <a:r>
              <a:rPr lang="en-AU" sz="1650" dirty="0"/>
              <a:t>Programs deployed as data and executed in transactions on the blockchain</a:t>
            </a:r>
          </a:p>
          <a:p>
            <a:pPr lvl="2">
              <a:lnSpc>
                <a:spcPct val="110000"/>
              </a:lnSpc>
            </a:pPr>
            <a:r>
              <a:rPr lang="en-AU" sz="1650" dirty="0"/>
              <a:t>Blockchain can be a computational platform (more than a simple distributed database) </a:t>
            </a:r>
          </a:p>
          <a:p>
            <a:pPr lvl="2">
              <a:lnSpc>
                <a:spcPct val="110000"/>
              </a:lnSpc>
            </a:pPr>
            <a:r>
              <a:rPr lang="en-AU" sz="1650" dirty="0"/>
              <a:t>Code is deterministic and immutable once deployed</a:t>
            </a:r>
          </a:p>
          <a:p>
            <a:pPr lvl="2">
              <a:lnSpc>
                <a:spcPct val="110000"/>
              </a:lnSpc>
            </a:pPr>
            <a:r>
              <a:rPr lang="en-AU" sz="1650" dirty="0"/>
              <a:t>Can invoke other smart contracts </a:t>
            </a:r>
          </a:p>
          <a:p>
            <a:pPr lvl="2">
              <a:lnSpc>
                <a:spcPct val="110000"/>
              </a:lnSpc>
            </a:pPr>
            <a:r>
              <a:rPr lang="en-AU" sz="1650" dirty="0"/>
              <a:t>Can hold and transfer digital assets</a:t>
            </a:r>
          </a:p>
          <a:p>
            <a:pPr>
              <a:lnSpc>
                <a:spcPct val="110000"/>
              </a:lnSpc>
            </a:pPr>
            <a:r>
              <a:rPr lang="en-AU" b="1" dirty="0"/>
              <a:t>Decentralized applications </a:t>
            </a:r>
            <a:r>
              <a:rPr lang="en-AU" dirty="0"/>
              <a:t>or </a:t>
            </a:r>
            <a:r>
              <a:rPr lang="en-AU" b="1" dirty="0"/>
              <a:t>dapps</a:t>
            </a:r>
            <a:endParaRPr lang="en-AU" sz="1500" b="1" dirty="0"/>
          </a:p>
          <a:p>
            <a:pPr lvl="2">
              <a:lnSpc>
                <a:spcPct val="110000"/>
              </a:lnSpc>
            </a:pPr>
            <a:r>
              <a:rPr lang="en-AU" sz="1650" dirty="0"/>
              <a:t>Main functionality is implemented through smart contracts</a:t>
            </a:r>
          </a:p>
          <a:p>
            <a:pPr lvl="2">
              <a:lnSpc>
                <a:spcPct val="110000"/>
              </a:lnSpc>
            </a:pPr>
            <a:r>
              <a:rPr lang="en-AU" sz="1650" dirty="0"/>
              <a:t>Backend is executed in a decentralized environment </a:t>
            </a:r>
          </a:p>
          <a:p>
            <a:pPr lvl="2">
              <a:lnSpc>
                <a:spcPct val="110000"/>
              </a:lnSpc>
            </a:pPr>
            <a:r>
              <a:rPr lang="en-AU" sz="1650" dirty="0"/>
              <a:t>Frontend can be hosted as a web site on a centralized server</a:t>
            </a:r>
          </a:p>
          <a:p>
            <a:pPr lvl="4">
              <a:lnSpc>
                <a:spcPct val="110000"/>
              </a:lnSpc>
            </a:pPr>
            <a:r>
              <a:rPr lang="en-AU" sz="1650" dirty="0"/>
              <a:t>Interact with its backend through an API </a:t>
            </a:r>
          </a:p>
          <a:p>
            <a:pPr lvl="2">
              <a:lnSpc>
                <a:spcPct val="110000"/>
              </a:lnSpc>
            </a:pPr>
            <a:r>
              <a:rPr lang="en-AU" sz="1650" dirty="0"/>
              <a:t>Could use decentralized data storage such as IPFS</a:t>
            </a:r>
          </a:p>
          <a:p>
            <a:pPr lvl="2">
              <a:lnSpc>
                <a:spcPct val="110000"/>
              </a:lnSpc>
            </a:pPr>
            <a:r>
              <a:rPr lang="en-AU" sz="1650" dirty="0"/>
              <a:t>“State of the dapps” is a directory recorded on blockchain: </a:t>
            </a:r>
            <a:r>
              <a:rPr lang="en-AU" sz="1650" dirty="0">
                <a:hlinkClick r:id="rId3"/>
              </a:rPr>
              <a:t>https://www.stateofthedapps.com/</a:t>
            </a:r>
            <a:r>
              <a:rPr lang="en-AU" sz="1650" dirty="0"/>
              <a:t> </a:t>
            </a:r>
          </a:p>
          <a:p>
            <a:endParaRPr lang="en-US" dirty="0"/>
          </a:p>
        </p:txBody>
      </p:sp>
      <p:pic>
        <p:nvPicPr>
          <p:cNvPr id="5" name="Picture 4">
            <a:extLst>
              <a:ext uri="{FF2B5EF4-FFF2-40B4-BE49-F238E27FC236}">
                <a16:creationId xmlns:a16="http://schemas.microsoft.com/office/drawing/2014/main" id="{FABC4010-8C0A-4992-B396-144DDDDF1A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4989" y="2162090"/>
            <a:ext cx="2539682" cy="2539682"/>
          </a:xfrm>
          <a:prstGeom prst="rect">
            <a:avLst/>
          </a:prstGeom>
        </p:spPr>
      </p:pic>
      <p:sp>
        <p:nvSpPr>
          <p:cNvPr id="6" name="Rectangle 5">
            <a:extLst>
              <a:ext uri="{FF2B5EF4-FFF2-40B4-BE49-F238E27FC236}">
                <a16:creationId xmlns:a16="http://schemas.microsoft.com/office/drawing/2014/main" id="{E99249C8-2BB0-4373-B5A4-D88EF7A8E3EA}"/>
              </a:ext>
            </a:extLst>
          </p:cNvPr>
          <p:cNvSpPr/>
          <p:nvPr/>
        </p:nvSpPr>
        <p:spPr>
          <a:xfrm>
            <a:off x="6799811" y="4547563"/>
            <a:ext cx="1837113" cy="369332"/>
          </a:xfrm>
          <a:prstGeom prst="rect">
            <a:avLst/>
          </a:prstGeom>
        </p:spPr>
        <p:txBody>
          <a:bodyPr wrap="square">
            <a:spAutoFit/>
          </a:bodyPr>
          <a:lstStyle/>
          <a:p>
            <a:r>
              <a:rPr lang="en-DE" sz="900" dirty="0"/>
              <a:t>https://thenounproject.com/term/smart-contract/1709925/</a:t>
            </a:r>
          </a:p>
        </p:txBody>
      </p:sp>
    </p:spTree>
    <p:extLst>
      <p:ext uri="{BB962C8B-B14F-4D97-AF65-F5344CB8AC3E}">
        <p14:creationId xmlns:p14="http://schemas.microsoft.com/office/powerpoint/2010/main" val="31535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Blockchain defined (1/4)</a:t>
            </a:r>
            <a:br>
              <a:rPr lang="en-AU" dirty="0"/>
            </a:br>
            <a:r>
              <a:rPr lang="en-AU" sz="2700" dirty="0"/>
              <a:t>Verbatim from the Book</a:t>
            </a:r>
            <a:endParaRPr lang="en-AU" dirty="0"/>
          </a:p>
        </p:txBody>
      </p:sp>
      <p:sp>
        <p:nvSpPr>
          <p:cNvPr id="3" name="Content Placeholder 2"/>
          <p:cNvSpPr>
            <a:spLocks noGrp="1"/>
          </p:cNvSpPr>
          <p:nvPr>
            <p:ph idx="1"/>
          </p:nvPr>
        </p:nvSpPr>
        <p:spPr/>
        <p:txBody>
          <a:bodyPr/>
          <a:lstStyle/>
          <a:p>
            <a:r>
              <a:rPr lang="en-AU" b="1" dirty="0"/>
              <a:t>Definition 1 (Distributed Ledger). </a:t>
            </a:r>
            <a:r>
              <a:rPr lang="en-AU" dirty="0"/>
              <a:t>A Distributed Ledger is an </a:t>
            </a:r>
            <a:r>
              <a:rPr lang="en-AU" i="1" dirty="0"/>
              <a:t>append-only store of transactions</a:t>
            </a:r>
            <a:r>
              <a:rPr lang="en-AU" dirty="0"/>
              <a:t> which is distributed across many machines.</a:t>
            </a:r>
          </a:p>
          <a:p>
            <a:r>
              <a:rPr lang="en-AU" b="1" dirty="0"/>
              <a:t>Definition 2 (Blockchain (Concept)). </a:t>
            </a:r>
            <a:r>
              <a:rPr lang="en-AU" dirty="0"/>
              <a:t>A Blockchain is a </a:t>
            </a:r>
            <a:r>
              <a:rPr lang="en-AU" i="1" dirty="0"/>
              <a:t>distributed ledger </a:t>
            </a:r>
            <a:r>
              <a:rPr lang="en-AU" dirty="0"/>
              <a:t>that is structured into a </a:t>
            </a:r>
            <a:r>
              <a:rPr lang="en-AU" i="1" dirty="0"/>
              <a:t>linked list of blocks</a:t>
            </a:r>
            <a:r>
              <a:rPr lang="en-AU" dirty="0"/>
              <a:t>. Each block contains an ordered set of transactions. Typical solutions use cryptographic hashes to secure the link from a block to its predecessor.</a:t>
            </a:r>
          </a:p>
        </p:txBody>
      </p:sp>
      <p:sp>
        <p:nvSpPr>
          <p:cNvPr id="4" name="Footer Placeholder 3"/>
          <p:cNvSpPr>
            <a:spLocks noGrp="1"/>
          </p:cNvSpPr>
          <p:nvPr>
            <p:ph type="ftr" sz="quarter" idx="11"/>
          </p:nvPr>
        </p:nvSpPr>
        <p:spPr>
          <a:prstGeom prst="rect">
            <a:avLst/>
          </a:prstGeom>
        </p:spPr>
        <p:txBody>
          <a:bodyPr vert="horz" lIns="0" tIns="0" rIns="0" bIns="0" rtlCol="0" anchor="ctr"/>
          <a:lstStyle>
            <a:defPPr>
              <a:defRPr lang="en-US"/>
            </a:defPPr>
            <a:lvl1pPr marL="0" algn="l"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a:t>Ingo Weber</a:t>
            </a:r>
          </a:p>
        </p:txBody>
      </p:sp>
      <p:sp>
        <p:nvSpPr>
          <p:cNvPr id="5" name="Slide Number Placeholder 4"/>
          <p:cNvSpPr>
            <a:spLocks noGrp="1"/>
          </p:cNvSpPr>
          <p:nvPr>
            <p:ph type="sldNum" sz="quarter" idx="4"/>
          </p:nvPr>
        </p:nvSpPr>
        <p:spPr>
          <a:prstGeom prst="rect">
            <a:avLst/>
          </a:prstGeom>
        </p:spPr>
        <p:txBody>
          <a:bodyPr vert="horz" lIns="0" tIns="0" rIns="0" bIns="0" rtlCol="0" anchor="ctr"/>
          <a:lstStyle>
            <a:defPPr>
              <a:defRPr lang="en-US"/>
            </a:defPPr>
            <a:lvl1pPr marL="0" algn="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ABE124A-B5C5-46E0-B944-45307B126769}" type="slidenum">
              <a:rPr lang="en-AU" smtClean="0"/>
              <a:pPr/>
              <a:t>24</a:t>
            </a:fld>
            <a:r>
              <a:rPr lang="en-AU" dirty="0"/>
              <a:t>  |</a:t>
            </a:r>
          </a:p>
        </p:txBody>
      </p:sp>
      <p:pic>
        <p:nvPicPr>
          <p:cNvPr id="6" name="Picture 5"/>
          <p:cNvPicPr>
            <a:picLocks noChangeAspect="1"/>
          </p:cNvPicPr>
          <p:nvPr/>
        </p:nvPicPr>
        <p:blipFill>
          <a:blip r:embed="rId2"/>
          <a:stretch>
            <a:fillRect/>
          </a:stretch>
        </p:blipFill>
        <p:spPr>
          <a:xfrm>
            <a:off x="1572546" y="3413265"/>
            <a:ext cx="5998909" cy="1454458"/>
          </a:xfrm>
          <a:prstGeom prst="rect">
            <a:avLst/>
          </a:prstGeom>
        </p:spPr>
      </p:pic>
    </p:spTree>
    <p:extLst>
      <p:ext uri="{BB962C8B-B14F-4D97-AF65-F5344CB8AC3E}">
        <p14:creationId xmlns:p14="http://schemas.microsoft.com/office/powerpoint/2010/main" val="468437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Blockchain defined (2/4)</a:t>
            </a:r>
            <a:br>
              <a:rPr lang="en-AU" dirty="0"/>
            </a:br>
            <a:r>
              <a:rPr lang="en-AU" sz="2700" dirty="0"/>
              <a:t>Verbatim from the Book</a:t>
            </a:r>
            <a:endParaRPr lang="en-AU" dirty="0"/>
          </a:p>
        </p:txBody>
      </p:sp>
      <p:sp>
        <p:nvSpPr>
          <p:cNvPr id="3" name="Content Placeholder 2"/>
          <p:cNvSpPr>
            <a:spLocks noGrp="1"/>
          </p:cNvSpPr>
          <p:nvPr>
            <p:ph idx="1"/>
          </p:nvPr>
        </p:nvSpPr>
        <p:spPr/>
        <p:txBody>
          <a:bodyPr>
            <a:normAutofit/>
          </a:bodyPr>
          <a:lstStyle/>
          <a:p>
            <a:r>
              <a:rPr lang="en-AU" sz="2333" b="1" dirty="0"/>
              <a:t>Definition 3 (Blockchain System). </a:t>
            </a:r>
            <a:r>
              <a:rPr lang="en-AU" sz="2333" dirty="0"/>
              <a:t>A Blockchain System consists of: </a:t>
            </a:r>
          </a:p>
          <a:p>
            <a:pPr lvl="1"/>
            <a:r>
              <a:rPr lang="en-AU" sz="2000" dirty="0"/>
              <a:t>a </a:t>
            </a:r>
            <a:r>
              <a:rPr lang="en-AU" sz="2000" i="1" dirty="0"/>
              <a:t>blockchain network </a:t>
            </a:r>
            <a:r>
              <a:rPr lang="en-AU" sz="2000" dirty="0"/>
              <a:t>of machines, also called </a:t>
            </a:r>
            <a:r>
              <a:rPr lang="en-AU" sz="2000" i="1" dirty="0"/>
              <a:t>nodes</a:t>
            </a:r>
            <a:r>
              <a:rPr lang="en-AU" sz="2000" dirty="0"/>
              <a:t>;</a:t>
            </a:r>
          </a:p>
          <a:p>
            <a:pPr lvl="1"/>
            <a:r>
              <a:rPr lang="en-AU" sz="2000" dirty="0"/>
              <a:t>a </a:t>
            </a:r>
            <a:r>
              <a:rPr lang="en-AU" sz="2000" i="1" dirty="0"/>
              <a:t>blockchain data structure</a:t>
            </a:r>
            <a:r>
              <a:rPr lang="en-AU" sz="2000" dirty="0"/>
              <a:t>, for the ledger that is replicated across the blockchain network. Nodes that hold a full replica of this ledger are referred to as </a:t>
            </a:r>
            <a:r>
              <a:rPr lang="en-AU" sz="2000" i="1" dirty="0"/>
              <a:t>full nodes</a:t>
            </a:r>
            <a:r>
              <a:rPr lang="en-AU" sz="2000" dirty="0"/>
              <a:t>; </a:t>
            </a:r>
          </a:p>
          <a:p>
            <a:pPr lvl="1"/>
            <a:r>
              <a:rPr lang="en-AU" sz="2000" dirty="0"/>
              <a:t>a network </a:t>
            </a:r>
            <a:r>
              <a:rPr lang="en-AU" sz="2000" i="1" dirty="0"/>
              <a:t>protocol </a:t>
            </a:r>
            <a:r>
              <a:rPr lang="en-AU" sz="2000" dirty="0"/>
              <a:t>that defines rights, responsibilities, and means of communication, verification, validation, and consensus across the nodes in the network. This includes ensuring </a:t>
            </a:r>
            <a:r>
              <a:rPr lang="en-AU" sz="2000" i="1" dirty="0"/>
              <a:t>authorization and authentication </a:t>
            </a:r>
            <a:r>
              <a:rPr lang="en-AU" sz="2000" dirty="0"/>
              <a:t>of new transactions, mechanisms for appending new blocks, incentive mechanisms (if needed), and similar aspects.</a:t>
            </a:r>
          </a:p>
        </p:txBody>
      </p:sp>
      <p:sp>
        <p:nvSpPr>
          <p:cNvPr id="4" name="Footer Placeholder 3"/>
          <p:cNvSpPr>
            <a:spLocks noGrp="1"/>
          </p:cNvSpPr>
          <p:nvPr>
            <p:ph type="ftr" sz="quarter" idx="11"/>
          </p:nvPr>
        </p:nvSpPr>
        <p:spPr>
          <a:prstGeom prst="rect">
            <a:avLst/>
          </a:prstGeom>
        </p:spPr>
        <p:txBody>
          <a:bodyPr vert="horz" lIns="0" tIns="0" rIns="0" bIns="0" rtlCol="0" anchor="ctr"/>
          <a:lstStyle>
            <a:defPPr>
              <a:defRPr lang="en-US"/>
            </a:defPPr>
            <a:lvl1pPr marL="0" algn="l"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a:t>Ingo Weber</a:t>
            </a:r>
          </a:p>
        </p:txBody>
      </p:sp>
      <p:sp>
        <p:nvSpPr>
          <p:cNvPr id="5" name="Slide Number Placeholder 4"/>
          <p:cNvSpPr>
            <a:spLocks noGrp="1"/>
          </p:cNvSpPr>
          <p:nvPr>
            <p:ph type="sldNum" sz="quarter" idx="4"/>
          </p:nvPr>
        </p:nvSpPr>
        <p:spPr>
          <a:prstGeom prst="rect">
            <a:avLst/>
          </a:prstGeom>
        </p:spPr>
        <p:txBody>
          <a:bodyPr vert="horz" lIns="0" tIns="0" rIns="0" bIns="0" rtlCol="0" anchor="ctr"/>
          <a:lstStyle>
            <a:defPPr>
              <a:defRPr lang="en-US"/>
            </a:defPPr>
            <a:lvl1pPr marL="0" algn="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ABE124A-B5C5-46E0-B944-45307B126769}" type="slidenum">
              <a:rPr lang="en-AU" smtClean="0"/>
              <a:pPr/>
              <a:t>25</a:t>
            </a:fld>
            <a:r>
              <a:rPr lang="en-AU" dirty="0"/>
              <a:t>  |</a:t>
            </a:r>
          </a:p>
        </p:txBody>
      </p:sp>
    </p:spTree>
    <p:extLst>
      <p:ext uri="{BB962C8B-B14F-4D97-AF65-F5344CB8AC3E}">
        <p14:creationId xmlns:p14="http://schemas.microsoft.com/office/powerpoint/2010/main" val="2132143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4232273-45B8-4624-8089-0F680EDD7480}"/>
              </a:ext>
            </a:extLst>
          </p:cNvPr>
          <p:cNvSpPr>
            <a:spLocks noGrp="1"/>
          </p:cNvSpPr>
          <p:nvPr>
            <p:ph type="title"/>
          </p:nvPr>
        </p:nvSpPr>
        <p:spPr/>
        <p:txBody>
          <a:bodyPr>
            <a:normAutofit fontScale="90000"/>
          </a:bodyPr>
          <a:lstStyle/>
          <a:p>
            <a:r>
              <a:rPr lang="en-AU" dirty="0"/>
              <a:t>Blockchain defined (3/4)</a:t>
            </a:r>
            <a:br>
              <a:rPr lang="en-AU" dirty="0"/>
            </a:br>
            <a:r>
              <a:rPr lang="en-AU" sz="2700" dirty="0"/>
              <a:t>Verbatim from the Book</a:t>
            </a:r>
            <a:endParaRPr lang="en-AU" dirty="0"/>
          </a:p>
        </p:txBody>
      </p:sp>
      <p:sp>
        <p:nvSpPr>
          <p:cNvPr id="3" name="Content Placeholder 2"/>
          <p:cNvSpPr>
            <a:spLocks noGrp="1"/>
          </p:cNvSpPr>
          <p:nvPr>
            <p:ph idx="1"/>
          </p:nvPr>
        </p:nvSpPr>
        <p:spPr/>
        <p:txBody>
          <a:bodyPr>
            <a:normAutofit/>
          </a:bodyPr>
          <a:lstStyle/>
          <a:p>
            <a:r>
              <a:rPr lang="en-AU" sz="2333" b="1" dirty="0"/>
              <a:t>Definition 4 (Public Blockchain).</a:t>
            </a:r>
            <a:r>
              <a:rPr lang="en-AU" sz="2333" dirty="0"/>
              <a:t> A Public Blockchain is a </a:t>
            </a:r>
            <a:r>
              <a:rPr lang="en-AU" sz="2333" i="1" dirty="0"/>
              <a:t>blockchain system </a:t>
            </a:r>
            <a:r>
              <a:rPr lang="en-AU" sz="2333" dirty="0"/>
              <a:t>that has the following characteristics: </a:t>
            </a:r>
          </a:p>
          <a:p>
            <a:pPr lvl="1"/>
            <a:r>
              <a:rPr lang="en-AU" sz="2000" dirty="0"/>
              <a:t>it has an </a:t>
            </a:r>
            <a:r>
              <a:rPr lang="en-AU" sz="2000" i="1" dirty="0"/>
              <a:t>open network </a:t>
            </a:r>
            <a:r>
              <a:rPr lang="en-AU" sz="2000" dirty="0"/>
              <a:t>where nodes can join and leave as they please without requiring permission from anyone; </a:t>
            </a:r>
          </a:p>
          <a:p>
            <a:pPr lvl="1"/>
            <a:r>
              <a:rPr lang="en-AU" sz="2000" dirty="0"/>
              <a:t>all full nodes in the network can </a:t>
            </a:r>
            <a:r>
              <a:rPr lang="en-AU" sz="2000" i="1" dirty="0"/>
              <a:t>verify each new piece of data </a:t>
            </a:r>
            <a:r>
              <a:rPr lang="en-AU" sz="2000" dirty="0"/>
              <a:t>added to the data structure, including blocks, transactions, and effects of transactions; and </a:t>
            </a:r>
          </a:p>
          <a:p>
            <a:pPr lvl="1"/>
            <a:r>
              <a:rPr lang="en-AU" sz="2000" dirty="0"/>
              <a:t>its protocol includes an </a:t>
            </a:r>
            <a:r>
              <a:rPr lang="en-AU" sz="2000" i="1" dirty="0"/>
              <a:t>incentive mechanism </a:t>
            </a:r>
            <a:r>
              <a:rPr lang="en-AU" sz="2000" dirty="0"/>
              <a:t>that aims to ensure the correct operation of the blockchain system including that valid transactions are processed and included in the ledger, and that invalid transactions are rejected.</a:t>
            </a:r>
          </a:p>
        </p:txBody>
      </p:sp>
      <p:sp>
        <p:nvSpPr>
          <p:cNvPr id="4" name="Footer Placeholder 3"/>
          <p:cNvSpPr>
            <a:spLocks noGrp="1"/>
          </p:cNvSpPr>
          <p:nvPr>
            <p:ph type="ftr" sz="quarter" idx="11"/>
          </p:nvPr>
        </p:nvSpPr>
        <p:spPr>
          <a:prstGeom prst="rect">
            <a:avLst/>
          </a:prstGeom>
        </p:spPr>
        <p:txBody>
          <a:bodyPr vert="horz" lIns="0" tIns="0" rIns="0" bIns="0" rtlCol="0" anchor="ctr"/>
          <a:lstStyle>
            <a:defPPr>
              <a:defRPr lang="en-US"/>
            </a:defPPr>
            <a:lvl1pPr marL="0" algn="l"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a:t>Ingo Weber</a:t>
            </a:r>
          </a:p>
        </p:txBody>
      </p:sp>
      <p:sp>
        <p:nvSpPr>
          <p:cNvPr id="5" name="Slide Number Placeholder 4"/>
          <p:cNvSpPr>
            <a:spLocks noGrp="1"/>
          </p:cNvSpPr>
          <p:nvPr>
            <p:ph type="sldNum" sz="quarter" idx="4"/>
          </p:nvPr>
        </p:nvSpPr>
        <p:spPr>
          <a:prstGeom prst="rect">
            <a:avLst/>
          </a:prstGeom>
        </p:spPr>
        <p:txBody>
          <a:bodyPr vert="horz" lIns="0" tIns="0" rIns="0" bIns="0" rtlCol="0" anchor="ctr"/>
          <a:lstStyle>
            <a:defPPr>
              <a:defRPr lang="en-US"/>
            </a:defPPr>
            <a:lvl1pPr marL="0" algn="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ABE124A-B5C5-46E0-B944-45307B126769}" type="slidenum">
              <a:rPr lang="en-AU" smtClean="0"/>
              <a:pPr/>
              <a:t>26</a:t>
            </a:fld>
            <a:r>
              <a:rPr lang="en-AU" dirty="0"/>
              <a:t>  |</a:t>
            </a:r>
          </a:p>
        </p:txBody>
      </p:sp>
    </p:spTree>
    <p:extLst>
      <p:ext uri="{BB962C8B-B14F-4D97-AF65-F5344CB8AC3E}">
        <p14:creationId xmlns:p14="http://schemas.microsoft.com/office/powerpoint/2010/main" val="1386263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FBC965E-F643-4CF7-8492-88DA5386E1C7}"/>
              </a:ext>
            </a:extLst>
          </p:cNvPr>
          <p:cNvSpPr>
            <a:spLocks noGrp="1"/>
          </p:cNvSpPr>
          <p:nvPr>
            <p:ph type="title"/>
          </p:nvPr>
        </p:nvSpPr>
        <p:spPr/>
        <p:txBody>
          <a:bodyPr>
            <a:normAutofit fontScale="90000"/>
          </a:bodyPr>
          <a:lstStyle/>
          <a:p>
            <a:r>
              <a:rPr lang="en-AU" dirty="0"/>
              <a:t>Blockchain defined (4/4)</a:t>
            </a:r>
            <a:br>
              <a:rPr lang="en-AU" dirty="0"/>
            </a:br>
            <a:r>
              <a:rPr lang="en-AU" sz="2700" dirty="0"/>
              <a:t>Verbatim from the Book</a:t>
            </a:r>
            <a:endParaRPr lang="en-AU" dirty="0"/>
          </a:p>
        </p:txBody>
      </p:sp>
      <p:sp>
        <p:nvSpPr>
          <p:cNvPr id="3" name="Content Placeholder 2"/>
          <p:cNvSpPr>
            <a:spLocks noGrp="1"/>
          </p:cNvSpPr>
          <p:nvPr>
            <p:ph idx="1"/>
          </p:nvPr>
        </p:nvSpPr>
        <p:spPr/>
        <p:txBody>
          <a:bodyPr>
            <a:normAutofit fontScale="92500"/>
          </a:bodyPr>
          <a:lstStyle/>
          <a:p>
            <a:r>
              <a:rPr lang="en-AU" b="1" dirty="0"/>
              <a:t>Definition 5 (Blockchain Platform). </a:t>
            </a:r>
            <a:r>
              <a:rPr lang="en-AU" dirty="0"/>
              <a:t>A blockchain platform is the </a:t>
            </a:r>
            <a:r>
              <a:rPr lang="en-AU" i="1" dirty="0"/>
              <a:t>technology needed to operate a blockchain</a:t>
            </a:r>
            <a:r>
              <a:rPr lang="en-AU" dirty="0"/>
              <a:t>. This comprises the blockchain client software for processing nodes, the local data store for nodes, and any alternative clients to access the blockchain network.</a:t>
            </a:r>
          </a:p>
          <a:p>
            <a:r>
              <a:rPr lang="en-AU" b="1" dirty="0"/>
              <a:t>Definition 6 (Smart Contract). </a:t>
            </a:r>
            <a:r>
              <a:rPr lang="en-AU" dirty="0"/>
              <a:t>Smart contracts are </a:t>
            </a:r>
            <a:r>
              <a:rPr lang="en-AU" i="1" dirty="0"/>
              <a:t>programs </a:t>
            </a:r>
            <a:r>
              <a:rPr lang="en-AU" dirty="0"/>
              <a:t>deployed as data in the blockchain ledger, and executed in transactions on the blockchain. Smart contracts can </a:t>
            </a:r>
            <a:r>
              <a:rPr lang="en-AU" i="1" dirty="0"/>
              <a:t>hold and transfer digital assets </a:t>
            </a:r>
            <a:r>
              <a:rPr lang="en-AU" dirty="0"/>
              <a:t>managed by the blockchain, and can invoke other smart contracts stored on the blockchain. Smart contract code is </a:t>
            </a:r>
            <a:r>
              <a:rPr lang="en-AU" i="1" dirty="0"/>
              <a:t>deterministic and immutable </a:t>
            </a:r>
            <a:r>
              <a:rPr lang="en-AU" dirty="0"/>
              <a:t>once deployed.</a:t>
            </a:r>
          </a:p>
          <a:p>
            <a:r>
              <a:rPr lang="en-AU" b="1" dirty="0"/>
              <a:t>Definition 7 (dapp).</a:t>
            </a:r>
            <a:r>
              <a:rPr lang="en-AU" dirty="0"/>
              <a:t> A decentralized application or dapp is a software system that is designed to provide its main functionality through smart contracts. </a:t>
            </a:r>
          </a:p>
        </p:txBody>
      </p:sp>
      <p:sp>
        <p:nvSpPr>
          <p:cNvPr id="4" name="Footer Placeholder 3"/>
          <p:cNvSpPr>
            <a:spLocks noGrp="1"/>
          </p:cNvSpPr>
          <p:nvPr>
            <p:ph type="ftr" sz="quarter" idx="11"/>
          </p:nvPr>
        </p:nvSpPr>
        <p:spPr>
          <a:prstGeom prst="rect">
            <a:avLst/>
          </a:prstGeom>
        </p:spPr>
        <p:txBody>
          <a:bodyPr vert="horz" lIns="0" tIns="0" rIns="0" bIns="0" rtlCol="0" anchor="ctr"/>
          <a:lstStyle>
            <a:defPPr>
              <a:defRPr lang="en-US"/>
            </a:defPPr>
            <a:lvl1pPr marL="0" algn="l"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a:t>Ingo Weber</a:t>
            </a:r>
          </a:p>
        </p:txBody>
      </p:sp>
      <p:sp>
        <p:nvSpPr>
          <p:cNvPr id="5" name="Slide Number Placeholder 4"/>
          <p:cNvSpPr>
            <a:spLocks noGrp="1"/>
          </p:cNvSpPr>
          <p:nvPr>
            <p:ph type="sldNum" sz="quarter" idx="4"/>
          </p:nvPr>
        </p:nvSpPr>
        <p:spPr>
          <a:prstGeom prst="rect">
            <a:avLst/>
          </a:prstGeom>
        </p:spPr>
        <p:txBody>
          <a:bodyPr vert="horz" lIns="0" tIns="0" rIns="0" bIns="0" rtlCol="0" anchor="ctr"/>
          <a:lstStyle>
            <a:defPPr>
              <a:defRPr lang="en-US"/>
            </a:defPPr>
            <a:lvl1pPr marL="0" algn="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ABE124A-B5C5-46E0-B944-45307B126769}" type="slidenum">
              <a:rPr lang="en-AU" smtClean="0"/>
              <a:pPr/>
              <a:t>27</a:t>
            </a:fld>
            <a:r>
              <a:rPr lang="en-AU" dirty="0"/>
              <a:t>  |</a:t>
            </a:r>
          </a:p>
        </p:txBody>
      </p:sp>
    </p:spTree>
    <p:extLst>
      <p:ext uri="{BB962C8B-B14F-4D97-AF65-F5344CB8AC3E}">
        <p14:creationId xmlns:p14="http://schemas.microsoft.com/office/powerpoint/2010/main" val="161547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AU" noProof="0" dirty="0"/>
              <a:t>Cryptocurrencies and Tokens</a:t>
            </a:r>
          </a:p>
        </p:txBody>
      </p:sp>
      <p:sp>
        <p:nvSpPr>
          <p:cNvPr id="5" name="Content Placeholder 4"/>
          <p:cNvSpPr>
            <a:spLocks noGrp="1"/>
          </p:cNvSpPr>
          <p:nvPr>
            <p:ph idx="1"/>
          </p:nvPr>
        </p:nvSpPr>
        <p:spPr/>
        <p:txBody>
          <a:bodyPr>
            <a:normAutofit fontScale="85000" lnSpcReduction="10000"/>
          </a:bodyPr>
          <a:lstStyle/>
          <a:p>
            <a:r>
              <a:rPr lang="en-AU" b="1" noProof="0" dirty="0"/>
              <a:t>Cryptocurrencies</a:t>
            </a:r>
            <a:r>
              <a:rPr lang="en-AU" noProof="0" dirty="0"/>
              <a:t> </a:t>
            </a:r>
          </a:p>
          <a:p>
            <a:pPr lvl="1"/>
            <a:r>
              <a:rPr lang="en-AU" sz="1967" noProof="0" dirty="0"/>
              <a:t>‘Baked in’ to the core platform of public blockchains -base currency of blockchains</a:t>
            </a:r>
          </a:p>
          <a:p>
            <a:pPr lvl="1"/>
            <a:r>
              <a:rPr lang="en-AU" sz="1967" noProof="0" dirty="0"/>
              <a:t>Symbiotic relationship</a:t>
            </a:r>
          </a:p>
          <a:p>
            <a:pPr lvl="3"/>
            <a:r>
              <a:rPr lang="en-AU" sz="1800" noProof="0" dirty="0"/>
              <a:t>Blockchain keeps track of the ownership of portions of that currency, e.g. Alice owned 2Ether, transferred 1 Ether to Bob, offered 0.01Ether to miner</a:t>
            </a:r>
          </a:p>
          <a:p>
            <a:pPr lvl="3"/>
            <a:r>
              <a:rPr lang="en-AU" sz="1800" noProof="0" dirty="0"/>
              <a:t>Cryptocurrency enables the incentive mechanism for blockchain operations</a:t>
            </a:r>
          </a:p>
          <a:p>
            <a:r>
              <a:rPr lang="en-AU" b="1" noProof="0" dirty="0"/>
              <a:t>Digital tokens</a:t>
            </a:r>
            <a:endParaRPr lang="en-AU" noProof="0" dirty="0"/>
          </a:p>
          <a:p>
            <a:pPr lvl="1"/>
            <a:r>
              <a:rPr lang="en-AU" sz="1967" noProof="0" dirty="0"/>
              <a:t>Created and exchanged using smart contracts</a:t>
            </a:r>
          </a:p>
          <a:p>
            <a:pPr lvl="1"/>
            <a:r>
              <a:rPr lang="en-AU" sz="1967" noProof="0" dirty="0"/>
              <a:t>Represent assets</a:t>
            </a:r>
          </a:p>
          <a:p>
            <a:pPr lvl="2"/>
            <a:r>
              <a:rPr lang="en-AU" sz="1800" noProof="0" dirty="0"/>
              <a:t>Fungible asset: individual units are interchangeable, e.g. company share, gold</a:t>
            </a:r>
          </a:p>
          <a:p>
            <a:pPr lvl="2"/>
            <a:r>
              <a:rPr lang="en-AU" sz="1800" noProof="0" dirty="0"/>
              <a:t>Non-fungible asset: represents a unique asset, e.g. cryptokitties, car title</a:t>
            </a:r>
          </a:p>
          <a:p>
            <a:r>
              <a:rPr lang="en-AU" b="1" dirty="0"/>
              <a:t>Not all applications are the same:</a:t>
            </a:r>
          </a:p>
          <a:p>
            <a:pPr lvl="1"/>
            <a:r>
              <a:rPr lang="en-AU" sz="1900" dirty="0"/>
              <a:t>Transferring coins / tokens vs. tracking movement of physical goods</a:t>
            </a:r>
          </a:p>
          <a:p>
            <a:pPr lvl="1"/>
            <a:r>
              <a:rPr lang="en-AU" sz="1900" dirty="0"/>
              <a:t>Core difference: where is the default version of the truth, on or off-chain?</a:t>
            </a:r>
          </a:p>
        </p:txBody>
      </p:sp>
    </p:spTree>
    <p:extLst>
      <p:ext uri="{BB962C8B-B14F-4D97-AF65-F5344CB8AC3E}">
        <p14:creationId xmlns:p14="http://schemas.microsoft.com/office/powerpoint/2010/main" val="199874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648000" y="1169986"/>
            <a:ext cx="3886200" cy="3883342"/>
          </a:xfrm>
        </p:spPr>
        <p:txBody>
          <a:bodyPr/>
          <a:lstStyle/>
          <a:p>
            <a:r>
              <a:rPr lang="en-AU" dirty="0"/>
              <a:t>Fungible tokens: interchangeable</a:t>
            </a:r>
          </a:p>
          <a:p>
            <a:pPr lvl="1"/>
            <a:r>
              <a:rPr lang="en-AU" dirty="0"/>
              <a:t>E.g., $2 coin, $10 note</a:t>
            </a:r>
          </a:p>
          <a:p>
            <a:pPr lvl="1"/>
            <a:r>
              <a:rPr lang="en-AU" dirty="0"/>
              <a:t>Main concern: how many?</a:t>
            </a:r>
          </a:p>
          <a:p>
            <a:pPr lvl="1"/>
            <a:r>
              <a:rPr lang="en-AU" dirty="0"/>
              <a:t>Ethereum: ERC20 standard</a:t>
            </a:r>
          </a:p>
          <a:p>
            <a:pPr lvl="2"/>
            <a:r>
              <a:rPr lang="en-AU" sz="1200" dirty="0">
                <a:hlinkClick r:id="rId3"/>
              </a:rPr>
              <a:t>https://ethereum.org/en/developers/docs/standards/tokens/erc-20/</a:t>
            </a:r>
            <a:endParaRPr lang="en-AU" sz="1200" dirty="0"/>
          </a:p>
          <a:p>
            <a:pPr lvl="2"/>
            <a:r>
              <a:rPr lang="en-AU" dirty="0"/>
              <a:t>Example: OMG Network</a:t>
            </a:r>
          </a:p>
          <a:p>
            <a:pPr marL="497699" lvl="3" indent="0">
              <a:buNone/>
            </a:pPr>
            <a:r>
              <a:rPr lang="en-AU" sz="1400" dirty="0"/>
              <a:t>“The OMG Network comprises a decentralized exchange, liquidity provider mechanism, clearinghouse messaging network, and asset-backed blockchain gateway. … It uses the mechanism of a protocol token to create a proof-of-stake blockchain to enable enforcement of market activity amongst participants. Owning OMG tokens buys the right to validate this blockchain, within its consensus rules.”</a:t>
            </a:r>
            <a:endParaRPr lang="en-AU" dirty="0"/>
          </a:p>
        </p:txBody>
      </p:sp>
      <p:sp>
        <p:nvSpPr>
          <p:cNvPr id="8" name="Content Placeholder 7"/>
          <p:cNvSpPr>
            <a:spLocks noGrp="1"/>
          </p:cNvSpPr>
          <p:nvPr>
            <p:ph sz="half" idx="2"/>
          </p:nvPr>
        </p:nvSpPr>
        <p:spPr>
          <a:xfrm>
            <a:off x="4691082" y="1169986"/>
            <a:ext cx="3886200" cy="3883342"/>
          </a:xfrm>
        </p:spPr>
        <p:txBody>
          <a:bodyPr/>
          <a:lstStyle/>
          <a:p>
            <a:r>
              <a:rPr lang="en-AU" dirty="0"/>
              <a:t>Non-fungible tokens</a:t>
            </a:r>
          </a:p>
          <a:p>
            <a:pPr lvl="1"/>
            <a:r>
              <a:rPr lang="en-AU" dirty="0"/>
              <a:t>E.g., houses, cars, patents</a:t>
            </a:r>
          </a:p>
          <a:p>
            <a:pPr lvl="1"/>
            <a:r>
              <a:rPr lang="en-AU" dirty="0"/>
              <a:t>Main concern: which ones?</a:t>
            </a:r>
          </a:p>
          <a:p>
            <a:pPr lvl="1"/>
            <a:r>
              <a:rPr lang="en-AU" dirty="0"/>
              <a:t>Ethereum: ERC721</a:t>
            </a:r>
          </a:p>
          <a:p>
            <a:pPr lvl="2"/>
            <a:r>
              <a:rPr lang="en-AU" sz="1200" dirty="0">
                <a:hlinkClick r:id="rId4"/>
              </a:rPr>
              <a:t>https://github.com/ethereum/EIPs/issues/721</a:t>
            </a:r>
            <a:r>
              <a:rPr lang="en-AU" sz="1200" dirty="0"/>
              <a:t> </a:t>
            </a:r>
          </a:p>
          <a:p>
            <a:pPr lvl="2"/>
            <a:r>
              <a:rPr lang="en-AU" dirty="0"/>
              <a:t>Example: cryptokitties </a:t>
            </a:r>
            <a:r>
              <a:rPr lang="en-AU" dirty="0">
                <a:hlinkClick r:id="rId5"/>
              </a:rPr>
              <a:t>https://www.cryptokitties.co/</a:t>
            </a:r>
            <a:r>
              <a:rPr lang="en-AU" dirty="0"/>
              <a:t> </a:t>
            </a:r>
          </a:p>
          <a:p>
            <a:pPr lvl="2"/>
            <a:endParaRPr lang="en-AU" dirty="0"/>
          </a:p>
          <a:p>
            <a:pPr lvl="2"/>
            <a:endParaRPr lang="en-AU" dirty="0"/>
          </a:p>
          <a:p>
            <a:pPr lvl="2"/>
            <a:endParaRPr lang="en-AU" dirty="0"/>
          </a:p>
          <a:p>
            <a:pPr lvl="2"/>
            <a:endParaRPr lang="en-AU" dirty="0"/>
          </a:p>
          <a:p>
            <a:pPr lvl="2"/>
            <a:r>
              <a:rPr lang="en-AU" dirty="0"/>
              <a:t>Kitties are non-fungible, individual, and their appearance depends on the individual features</a:t>
            </a:r>
          </a:p>
          <a:p>
            <a:pPr lvl="2"/>
            <a:endParaRPr lang="en-AU" dirty="0"/>
          </a:p>
        </p:txBody>
      </p:sp>
      <p:sp>
        <p:nvSpPr>
          <p:cNvPr id="4" name="Titel 3">
            <a:extLst>
              <a:ext uri="{FF2B5EF4-FFF2-40B4-BE49-F238E27FC236}">
                <a16:creationId xmlns:a16="http://schemas.microsoft.com/office/drawing/2014/main" id="{E830CEAD-34E3-4B17-84F0-4BEB9BDD50B2}"/>
              </a:ext>
            </a:extLst>
          </p:cNvPr>
          <p:cNvSpPr>
            <a:spLocks noGrp="1"/>
          </p:cNvSpPr>
          <p:nvPr>
            <p:ph type="title"/>
          </p:nvPr>
        </p:nvSpPr>
        <p:spPr>
          <a:xfrm>
            <a:off x="648000" y="287998"/>
            <a:ext cx="6631640" cy="661961"/>
          </a:xfrm>
        </p:spPr>
        <p:txBody>
          <a:bodyPr>
            <a:normAutofit/>
          </a:bodyPr>
          <a:lstStyle/>
          <a:p>
            <a:r>
              <a:rPr lang="en-AU" dirty="0"/>
              <a:t>Fungible and Non-fungible Tokens</a:t>
            </a:r>
            <a:endParaRPr lang="en-US" dirty="0"/>
          </a:p>
        </p:txBody>
      </p:sp>
      <p:pic>
        <p:nvPicPr>
          <p:cNvPr id="12" name="Picture 11"/>
          <p:cNvPicPr>
            <a:picLocks noChangeAspect="1"/>
          </p:cNvPicPr>
          <p:nvPr/>
        </p:nvPicPr>
        <p:blipFill>
          <a:blip r:embed="rId6"/>
          <a:stretch>
            <a:fillRect/>
          </a:stretch>
        </p:blipFill>
        <p:spPr>
          <a:xfrm>
            <a:off x="5629466" y="3308221"/>
            <a:ext cx="1153328" cy="924165"/>
          </a:xfrm>
          <a:prstGeom prst="rect">
            <a:avLst/>
          </a:prstGeom>
        </p:spPr>
      </p:pic>
    </p:spTree>
    <p:extLst>
      <p:ext uri="{BB962C8B-B14F-4D97-AF65-F5344CB8AC3E}">
        <p14:creationId xmlns:p14="http://schemas.microsoft.com/office/powerpoint/2010/main" val="1713389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C8FA0C91-E502-4D5D-A79C-849FF0BED414}"/>
              </a:ext>
            </a:extLst>
          </p:cNvPr>
          <p:cNvSpPr>
            <a:spLocks noGrp="1"/>
          </p:cNvSpPr>
          <p:nvPr>
            <p:ph type="ctrTitle"/>
          </p:nvPr>
        </p:nvSpPr>
        <p:spPr/>
        <p:txBody>
          <a:bodyPr/>
          <a:lstStyle/>
          <a:p>
            <a:r>
              <a:rPr lang="en-US" dirty="0"/>
              <a:t>What to expect from this course</a:t>
            </a:r>
          </a:p>
        </p:txBody>
      </p:sp>
    </p:spTree>
    <p:extLst>
      <p:ext uri="{BB962C8B-B14F-4D97-AF65-F5344CB8AC3E}">
        <p14:creationId xmlns:p14="http://schemas.microsoft.com/office/powerpoint/2010/main" val="3811990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77548C7C-0196-490E-A17B-79C41580E6F0}"/>
              </a:ext>
            </a:extLst>
          </p:cNvPr>
          <p:cNvSpPr>
            <a:spLocks noGrp="1"/>
          </p:cNvSpPr>
          <p:nvPr>
            <p:ph type="title"/>
          </p:nvPr>
        </p:nvSpPr>
        <p:spPr/>
        <p:txBody>
          <a:bodyPr/>
          <a:lstStyle/>
          <a:p>
            <a:r>
              <a:rPr lang="en-US" dirty="0"/>
              <a:t>Student Task</a:t>
            </a:r>
          </a:p>
        </p:txBody>
      </p:sp>
      <p:sp>
        <p:nvSpPr>
          <p:cNvPr id="7" name="Inhaltsplatzhalter 6">
            <a:extLst>
              <a:ext uri="{FF2B5EF4-FFF2-40B4-BE49-F238E27FC236}">
                <a16:creationId xmlns:a16="http://schemas.microsoft.com/office/drawing/2014/main" id="{0F2C0230-9CB9-4531-8830-BA3B642812F2}"/>
              </a:ext>
            </a:extLst>
          </p:cNvPr>
          <p:cNvSpPr>
            <a:spLocks noGrp="1"/>
          </p:cNvSpPr>
          <p:nvPr>
            <p:ph idx="1"/>
          </p:nvPr>
        </p:nvSpPr>
        <p:spPr/>
        <p:txBody>
          <a:bodyPr/>
          <a:lstStyle/>
          <a:p>
            <a:r>
              <a:rPr lang="en-US" dirty="0"/>
              <a:t>Take 3 minutes to think about examples of fungible and non-fungible assets that you know of</a:t>
            </a:r>
          </a:p>
          <a:p>
            <a:pPr lvl="1"/>
            <a:r>
              <a:rPr lang="en-US" dirty="0"/>
              <a:t>Take notes</a:t>
            </a:r>
          </a:p>
          <a:p>
            <a:r>
              <a:rPr lang="en-US" dirty="0"/>
              <a:t>Then we’ll discuss these</a:t>
            </a:r>
          </a:p>
        </p:txBody>
      </p:sp>
      <p:pic>
        <p:nvPicPr>
          <p:cNvPr id="9" name="Grafik 8" descr="Chat">
            <a:extLst>
              <a:ext uri="{FF2B5EF4-FFF2-40B4-BE49-F238E27FC236}">
                <a16:creationId xmlns:a16="http://schemas.microsoft.com/office/drawing/2014/main" id="{55DDF737-F256-4A90-BFBB-07CFC117C3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0959" y="329635"/>
            <a:ext cx="685799" cy="685799"/>
          </a:xfrm>
          <a:prstGeom prst="rect">
            <a:avLst/>
          </a:prstGeom>
        </p:spPr>
      </p:pic>
      <p:pic>
        <p:nvPicPr>
          <p:cNvPr id="11" name="Grafik 10" descr="Benutzer">
            <a:extLst>
              <a:ext uri="{FF2B5EF4-FFF2-40B4-BE49-F238E27FC236}">
                <a16:creationId xmlns:a16="http://schemas.microsoft.com/office/drawing/2014/main" id="{E0226448-2062-4CA1-BB1C-5656F9E968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54202" y="287999"/>
            <a:ext cx="767955" cy="767955"/>
          </a:xfrm>
          <a:prstGeom prst="rect">
            <a:avLst/>
          </a:prstGeom>
        </p:spPr>
      </p:pic>
      <p:pic>
        <p:nvPicPr>
          <p:cNvPr id="13" name="Grafik 12" descr="Bleistift">
            <a:extLst>
              <a:ext uri="{FF2B5EF4-FFF2-40B4-BE49-F238E27FC236}">
                <a16:creationId xmlns:a16="http://schemas.microsoft.com/office/drawing/2014/main" id="{BF2367DA-DD1D-4F9D-A453-4088F5142C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50744" y="496162"/>
            <a:ext cx="351628" cy="351628"/>
          </a:xfrm>
          <a:prstGeom prst="rect">
            <a:avLst/>
          </a:prstGeom>
        </p:spPr>
      </p:pic>
    </p:spTree>
    <p:extLst>
      <p:ext uri="{BB962C8B-B14F-4D97-AF65-F5344CB8AC3E}">
        <p14:creationId xmlns:p14="http://schemas.microsoft.com/office/powerpoint/2010/main" val="228955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5B3EE-7227-44A4-9ABF-F90094062D41}"/>
              </a:ext>
            </a:extLst>
          </p:cNvPr>
          <p:cNvSpPr>
            <a:spLocks noGrp="1"/>
          </p:cNvSpPr>
          <p:nvPr>
            <p:ph type="ctrTitle"/>
          </p:nvPr>
        </p:nvSpPr>
        <p:spPr/>
        <p:txBody>
          <a:bodyPr>
            <a:normAutofit/>
          </a:bodyPr>
          <a:lstStyle/>
          <a:p>
            <a:r>
              <a:rPr lang="en-AU" dirty="0"/>
              <a:t>Blockchain Applications </a:t>
            </a:r>
            <a:br>
              <a:rPr lang="en-AU" dirty="0"/>
            </a:br>
            <a:r>
              <a:rPr lang="en-AU" dirty="0"/>
              <a:t>&amp; Application Areas</a:t>
            </a:r>
          </a:p>
        </p:txBody>
      </p:sp>
    </p:spTree>
    <p:extLst>
      <p:ext uri="{BB962C8B-B14F-4D97-AF65-F5344CB8AC3E}">
        <p14:creationId xmlns:p14="http://schemas.microsoft.com/office/powerpoint/2010/main" val="618982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F2DCC6-47A7-4393-A75B-FF918AFE7FD9}"/>
              </a:ext>
            </a:extLst>
          </p:cNvPr>
          <p:cNvSpPr>
            <a:spLocks noGrp="1"/>
          </p:cNvSpPr>
          <p:nvPr>
            <p:ph type="title"/>
          </p:nvPr>
        </p:nvSpPr>
        <p:spPr/>
        <p:txBody>
          <a:bodyPr>
            <a:normAutofit/>
          </a:bodyPr>
          <a:lstStyle/>
          <a:p>
            <a:r>
              <a:rPr lang="en-AU" dirty="0"/>
              <a:t>Blockchain-based Application</a:t>
            </a:r>
          </a:p>
        </p:txBody>
      </p:sp>
      <p:sp>
        <p:nvSpPr>
          <p:cNvPr id="6" name="Content Placeholder 5">
            <a:extLst>
              <a:ext uri="{FF2B5EF4-FFF2-40B4-BE49-F238E27FC236}">
                <a16:creationId xmlns:a16="http://schemas.microsoft.com/office/drawing/2014/main" id="{DB2EC776-51B2-410C-A393-39B3805140C1}"/>
              </a:ext>
            </a:extLst>
          </p:cNvPr>
          <p:cNvSpPr>
            <a:spLocks noGrp="1"/>
          </p:cNvSpPr>
          <p:nvPr>
            <p:ph idx="1"/>
          </p:nvPr>
        </p:nvSpPr>
        <p:spPr/>
        <p:txBody>
          <a:bodyPr>
            <a:normAutofit fontScale="92500"/>
          </a:bodyPr>
          <a:lstStyle/>
          <a:p>
            <a:r>
              <a:rPr lang="en-AU" dirty="0"/>
              <a:t>A </a:t>
            </a:r>
            <a:r>
              <a:rPr lang="en-AU" b="1" dirty="0"/>
              <a:t>blockchain-based application </a:t>
            </a:r>
            <a:r>
              <a:rPr lang="en-AU" dirty="0"/>
              <a:t>(or just </a:t>
            </a:r>
            <a:r>
              <a:rPr lang="en-AU" b="1" dirty="0"/>
              <a:t>blockchain application</a:t>
            </a:r>
            <a:r>
              <a:rPr lang="en-AU" dirty="0"/>
              <a:t>) makes significant use of blockchain</a:t>
            </a:r>
          </a:p>
          <a:p>
            <a:pPr lvl="1"/>
            <a:r>
              <a:rPr lang="en-AU" dirty="0" err="1"/>
              <a:t>Dapps</a:t>
            </a:r>
            <a:r>
              <a:rPr lang="en-AU" dirty="0"/>
              <a:t> are an example, but the concept is far broader</a:t>
            </a:r>
          </a:p>
          <a:p>
            <a:pPr lvl="1"/>
            <a:r>
              <a:rPr lang="en-AU" dirty="0"/>
              <a:t>Significant portions of such applications can be based on traditional systems.</a:t>
            </a:r>
          </a:p>
          <a:p>
            <a:r>
              <a:rPr lang="en-AU" dirty="0"/>
              <a:t>Globally, many financial services companies, enterprises, startups, and governments are exploring suitable applications </a:t>
            </a:r>
          </a:p>
          <a:p>
            <a:r>
              <a:rPr lang="en-AU" dirty="0"/>
              <a:t>Areas include supply chain, electronic health records, voting, energy supply, ownership management, and protecting critical civil infrastructure</a:t>
            </a:r>
          </a:p>
          <a:p>
            <a:r>
              <a:rPr lang="en-AU" dirty="0"/>
              <a:t>By now, most if not all industry sectors have explored blockchain use</a:t>
            </a:r>
          </a:p>
          <a:p>
            <a:endParaRPr lang="en-AU" dirty="0"/>
          </a:p>
          <a:p>
            <a:pPr marL="0" indent="0">
              <a:buNone/>
            </a:pPr>
            <a:r>
              <a:rPr lang="en-AU" dirty="0">
                <a:sym typeface="Wingdings" panose="05000000000000000000" pitchFamily="2" charset="2"/>
              </a:rPr>
              <a:t> </a:t>
            </a:r>
            <a:r>
              <a:rPr lang="en-AU" i="1" dirty="0"/>
              <a:t>This course (and the book) are about what you need to know to design and build blockchain-based applications</a:t>
            </a:r>
          </a:p>
        </p:txBody>
      </p:sp>
    </p:spTree>
    <p:extLst>
      <p:ext uri="{BB962C8B-B14F-4D97-AF65-F5344CB8AC3E}">
        <p14:creationId xmlns:p14="http://schemas.microsoft.com/office/powerpoint/2010/main" val="246859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AU" sz="2800" noProof="0" dirty="0"/>
              <a:t>Application Areas – Enterprises and Industry</a:t>
            </a:r>
          </a:p>
        </p:txBody>
      </p:sp>
      <p:graphicFrame>
        <p:nvGraphicFramePr>
          <p:cNvPr id="2" name="Content Placeholder 1">
            <a:extLst>
              <a:ext uri="{FF2B5EF4-FFF2-40B4-BE49-F238E27FC236}">
                <a16:creationId xmlns:a16="http://schemas.microsoft.com/office/drawing/2014/main" id="{F70315D2-FDBB-4623-81D0-95C78FD21FFE}"/>
              </a:ext>
            </a:extLst>
          </p:cNvPr>
          <p:cNvGraphicFramePr>
            <a:graphicFrameLocks noGrp="1"/>
          </p:cNvGraphicFramePr>
          <p:nvPr>
            <p:ph idx="1"/>
            <p:extLst/>
          </p:nvPr>
        </p:nvGraphicFramePr>
        <p:xfrm>
          <a:off x="647700" y="1107832"/>
          <a:ext cx="7920038" cy="41316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8275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AU" noProof="0" dirty="0"/>
              <a:t>Application Areas – Financial Services</a:t>
            </a:r>
          </a:p>
        </p:txBody>
      </p:sp>
      <p:graphicFrame>
        <p:nvGraphicFramePr>
          <p:cNvPr id="2" name="Diagram 1">
            <a:extLst>
              <a:ext uri="{FF2B5EF4-FFF2-40B4-BE49-F238E27FC236}">
                <a16:creationId xmlns:a16="http://schemas.microsoft.com/office/drawing/2014/main" id="{BB32683D-1C1B-4078-9368-83F03BF09BA8}"/>
              </a:ext>
            </a:extLst>
          </p:cNvPr>
          <p:cNvGraphicFramePr/>
          <p:nvPr>
            <p:extLst/>
          </p:nvPr>
        </p:nvGraphicFramePr>
        <p:xfrm>
          <a:off x="550985" y="935999"/>
          <a:ext cx="8264769" cy="4413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4969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AU" noProof="0" dirty="0"/>
              <a:t>Application Areas – Government Services</a:t>
            </a:r>
          </a:p>
        </p:txBody>
      </p:sp>
      <p:graphicFrame>
        <p:nvGraphicFramePr>
          <p:cNvPr id="6" name="Diagram 5">
            <a:extLst>
              <a:ext uri="{FF2B5EF4-FFF2-40B4-BE49-F238E27FC236}">
                <a16:creationId xmlns:a16="http://schemas.microsoft.com/office/drawing/2014/main" id="{2841FF53-5101-4A26-9E47-A8D5D2751EDE}"/>
              </a:ext>
            </a:extLst>
          </p:cNvPr>
          <p:cNvGraphicFramePr/>
          <p:nvPr>
            <p:extLst/>
          </p:nvPr>
        </p:nvGraphicFramePr>
        <p:xfrm>
          <a:off x="353112" y="1160585"/>
          <a:ext cx="8146119" cy="39741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53380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Summary</a:t>
            </a:r>
            <a:endParaRPr lang="en-AU" dirty="0"/>
          </a:p>
        </p:txBody>
      </p:sp>
      <p:sp>
        <p:nvSpPr>
          <p:cNvPr id="6" name="Content Placeholder 5">
            <a:extLst>
              <a:ext uri="{FF2B5EF4-FFF2-40B4-BE49-F238E27FC236}">
                <a16:creationId xmlns:a16="http://schemas.microsoft.com/office/drawing/2014/main" id="{96FB70F5-22E9-4241-B336-87BD27DA1BAA}"/>
              </a:ext>
            </a:extLst>
          </p:cNvPr>
          <p:cNvSpPr>
            <a:spLocks noGrp="1"/>
          </p:cNvSpPr>
          <p:nvPr>
            <p:ph idx="1"/>
          </p:nvPr>
        </p:nvSpPr>
        <p:spPr>
          <a:xfrm>
            <a:off x="648000" y="1296000"/>
            <a:ext cx="7920000" cy="1306524"/>
          </a:xfrm>
        </p:spPr>
        <p:txBody>
          <a:bodyPr/>
          <a:lstStyle/>
          <a:p>
            <a:r>
              <a:rPr lang="de-DE" dirty="0" err="1"/>
              <a:t>Introduction</a:t>
            </a:r>
            <a:endParaRPr lang="en-US" dirty="0"/>
          </a:p>
          <a:p>
            <a:r>
              <a:rPr lang="en-US" dirty="0"/>
              <a:t>Terminologies and definitions</a:t>
            </a:r>
          </a:p>
          <a:p>
            <a:r>
              <a:rPr lang="en-US" dirty="0"/>
              <a:t>Blockchain-based applications and application areas</a:t>
            </a:r>
            <a:endParaRPr lang="en-DE" dirty="0"/>
          </a:p>
        </p:txBody>
      </p:sp>
    </p:spTree>
    <p:extLst>
      <p:ext uri="{BB962C8B-B14F-4D97-AF65-F5344CB8AC3E}">
        <p14:creationId xmlns:p14="http://schemas.microsoft.com/office/powerpoint/2010/main" val="486132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0">
            <a:extLst>
              <a:ext uri="{FF2B5EF4-FFF2-40B4-BE49-F238E27FC236}">
                <a16:creationId xmlns:a16="http://schemas.microsoft.com/office/drawing/2014/main" id="{15CF5EB8-885B-4B45-8DCA-F03A2CD9F06E}"/>
              </a:ext>
            </a:extLst>
          </p:cNvPr>
          <p:cNvSpPr>
            <a:spLocks noGrp="1"/>
          </p:cNvSpPr>
          <p:nvPr>
            <p:ph type="ctrTitle"/>
          </p:nvPr>
        </p:nvSpPr>
        <p:spPr/>
        <p:txBody>
          <a:bodyPr>
            <a:noAutofit/>
          </a:bodyPr>
          <a:lstStyle/>
          <a:p>
            <a:r>
              <a:rPr lang="en-AU" sz="3200" dirty="0"/>
              <a:t>Introduction &amp; Overview</a:t>
            </a:r>
            <a:endParaRPr lang="en-AU" sz="3200" noProof="0" dirty="0"/>
          </a:p>
        </p:txBody>
      </p:sp>
      <p:sp>
        <p:nvSpPr>
          <p:cNvPr id="5" name="Rectangle 3">
            <a:extLst>
              <a:ext uri="{FF2B5EF4-FFF2-40B4-BE49-F238E27FC236}">
                <a16:creationId xmlns:a16="http://schemas.microsoft.com/office/drawing/2014/main" id="{B31DAE7B-3194-4C04-B590-3EDA09C3107B}"/>
              </a:ext>
            </a:extLst>
          </p:cNvPr>
          <p:cNvSpPr txBox="1">
            <a:spLocks noGrp="1" noChangeArrowheads="1"/>
          </p:cNvSpPr>
          <p:nvPr>
            <p:ph type="subTitle" idx="1"/>
          </p:nvPr>
        </p:nvSpPr>
        <p:spPr>
          <a:xfrm>
            <a:off x="647700" y="4502150"/>
            <a:ext cx="8035925" cy="658813"/>
          </a:xfrm>
          <a:prstGeom prst="rect">
            <a:avLst/>
          </a:prstGeom>
        </p:spPr>
        <p:txBody>
          <a:bodyPr>
            <a:normAutofit fontScale="92500"/>
          </a:bodyPr>
          <a:lstStyle>
            <a:lvl1pPr marL="342900" indent="-342900" algn="l" rtl="0" eaLnBrk="1" fontAlgn="base" hangingPunct="1">
              <a:lnSpc>
                <a:spcPts val="2200"/>
              </a:lnSpc>
              <a:spcBef>
                <a:spcPct val="0"/>
              </a:spcBef>
              <a:spcAft>
                <a:spcPct val="0"/>
              </a:spcAft>
              <a:defRPr sz="1400" kern="1200">
                <a:solidFill>
                  <a:srgbClr val="000000"/>
                </a:solidFill>
                <a:latin typeface="+mn-lt"/>
                <a:ea typeface="+mn-ea"/>
                <a:cs typeface="+mn-cs"/>
              </a:defRPr>
            </a:lvl1pPr>
            <a:lvl2pPr marL="784225" indent="-244475" algn="l" rtl="0" eaLnBrk="1" fontAlgn="base" hangingPunct="1">
              <a:spcBef>
                <a:spcPct val="20000"/>
              </a:spcBef>
              <a:spcAft>
                <a:spcPct val="0"/>
              </a:spcAft>
              <a:buFont typeface="Arial" panose="020B0604020202020204" pitchFamily="34" charset="0"/>
              <a:buChar char="–"/>
              <a:defRPr sz="1400" kern="1200">
                <a:solidFill>
                  <a:srgbClr val="000000"/>
                </a:solidFill>
                <a:latin typeface="+mn-lt"/>
                <a:ea typeface="+mn-ea"/>
                <a:cs typeface="+mn-cs"/>
              </a:defRPr>
            </a:lvl2pPr>
            <a:lvl3pPr marL="1192213" indent="-228600" algn="l" rtl="0" eaLnBrk="1" fontAlgn="base" hangingPunct="1">
              <a:spcBef>
                <a:spcPct val="20000"/>
              </a:spcBef>
              <a:spcAft>
                <a:spcPct val="0"/>
              </a:spcAft>
              <a:buChar char="•"/>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US" sz="1600" dirty="0"/>
              <a:t>Source of most materials: </a:t>
            </a:r>
          </a:p>
          <a:p>
            <a:pPr marL="0" indent="0"/>
            <a:r>
              <a:rPr lang="en-US" sz="1600" dirty="0"/>
              <a:t>Xiwei Xu, Ingo Weber, and Mark Staples. </a:t>
            </a:r>
            <a:r>
              <a:rPr lang="en-US" sz="1600" i="1" dirty="0"/>
              <a:t>Architecture for Blockchain Applications</a:t>
            </a:r>
            <a:r>
              <a:rPr lang="en-US" sz="1600" dirty="0"/>
              <a:t>. Springer, 2019</a:t>
            </a:r>
            <a:endParaRPr lang="en-US" altLang="de-DE" sz="1600" noProof="0" dirty="0"/>
          </a:p>
        </p:txBody>
      </p:sp>
    </p:spTree>
    <p:extLst>
      <p:ext uri="{BB962C8B-B14F-4D97-AF65-F5344CB8AC3E}">
        <p14:creationId xmlns:p14="http://schemas.microsoft.com/office/powerpoint/2010/main" val="3125602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AU" dirty="0"/>
              <a:t>Learning Outcomes</a:t>
            </a:r>
          </a:p>
        </p:txBody>
      </p:sp>
      <p:sp>
        <p:nvSpPr>
          <p:cNvPr id="6" name="Content Placeholder 5"/>
          <p:cNvSpPr>
            <a:spLocks noGrp="1"/>
          </p:cNvSpPr>
          <p:nvPr>
            <p:ph idx="1"/>
          </p:nvPr>
        </p:nvSpPr>
        <p:spPr/>
        <p:txBody>
          <a:bodyPr/>
          <a:lstStyle/>
          <a:p>
            <a:pPr marL="0" indent="0">
              <a:buNone/>
            </a:pPr>
            <a:r>
              <a:rPr lang="en-AU" dirty="0"/>
              <a:t>After </a:t>
            </a:r>
            <a:r>
              <a:rPr lang="en-US" dirty="0"/>
              <a:t>successfully completing </a:t>
            </a:r>
            <a:r>
              <a:rPr lang="en-AU" dirty="0"/>
              <a:t>this course, you will be able to:</a:t>
            </a:r>
          </a:p>
          <a:p>
            <a:r>
              <a:rPr lang="en-AU" dirty="0"/>
              <a:t>Explain the principles of blockchain and which roles it can play in an application architecture</a:t>
            </a:r>
          </a:p>
          <a:p>
            <a:r>
              <a:rPr lang="en-AU" dirty="0"/>
              <a:t>Decide on the suitability of blockchains and how to design applications using them</a:t>
            </a:r>
          </a:p>
          <a:p>
            <a:r>
              <a:rPr lang="en-AU" dirty="0"/>
              <a:t>Make functional and non-functional trade-offs for blockchain-based applications</a:t>
            </a:r>
          </a:p>
          <a:p>
            <a:r>
              <a:rPr lang="en-AU" dirty="0"/>
              <a:t>Build small applications on blockchain</a:t>
            </a:r>
          </a:p>
        </p:txBody>
      </p:sp>
    </p:spTree>
    <p:extLst>
      <p:ext uri="{BB962C8B-B14F-4D97-AF65-F5344CB8AC3E}">
        <p14:creationId xmlns:p14="http://schemas.microsoft.com/office/powerpoint/2010/main" val="1019555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AU" noProof="0" dirty="0"/>
              <a:t>What is the Beef about Blockchain?</a:t>
            </a:r>
          </a:p>
        </p:txBody>
      </p:sp>
      <p:sp>
        <p:nvSpPr>
          <p:cNvPr id="2" name="TextBox 1"/>
          <p:cNvSpPr txBox="1"/>
          <p:nvPr/>
        </p:nvSpPr>
        <p:spPr>
          <a:xfrm>
            <a:off x="652250" y="4393909"/>
            <a:ext cx="7737375" cy="740587"/>
          </a:xfrm>
          <a:prstGeom prst="rect">
            <a:avLst/>
          </a:prstGeom>
          <a:noFill/>
        </p:spPr>
        <p:txBody>
          <a:bodyPr wrap="none" rtlCol="0">
            <a:spAutoFit/>
          </a:bodyPr>
          <a:lstStyle/>
          <a:p>
            <a:r>
              <a:rPr lang="en-US" dirty="0"/>
              <a:t>Video &amp; reports: </a:t>
            </a:r>
          </a:p>
          <a:p>
            <a:r>
              <a:rPr lang="en-US" dirty="0">
                <a:hlinkClick r:id="rId4"/>
              </a:rPr>
              <a:t>https://www.data61.csiro.au/en/Our-Research/Focus-Areas/Distributed-Ledger-Technology-Blockchain</a:t>
            </a:r>
            <a:r>
              <a:rPr lang="en-US" dirty="0"/>
              <a:t> </a:t>
            </a:r>
          </a:p>
          <a:p>
            <a:endParaRPr lang="de-DE" dirty="0"/>
          </a:p>
        </p:txBody>
      </p:sp>
      <p:pic>
        <p:nvPicPr>
          <p:cNvPr id="3" name="Onlinemedien 2">
            <a:hlinkClick r:id="" action="ppaction://media"/>
            <a:extLst>
              <a:ext uri="{FF2B5EF4-FFF2-40B4-BE49-F238E27FC236}">
                <a16:creationId xmlns:a16="http://schemas.microsoft.com/office/drawing/2014/main" id="{BD188AB3-F42C-4184-9938-D30146F470CE}"/>
              </a:ext>
            </a:extLst>
          </p:cNvPr>
          <p:cNvPicPr>
            <a:picLocks noRot="1" noChangeAspect="1"/>
          </p:cNvPicPr>
          <p:nvPr>
            <a:videoFile r:link="rId1"/>
          </p:nvPr>
        </p:nvPicPr>
        <p:blipFill>
          <a:blip r:embed="rId5"/>
          <a:stretch>
            <a:fillRect/>
          </a:stretch>
        </p:blipFill>
        <p:spPr>
          <a:xfrm>
            <a:off x="2037159" y="1238806"/>
            <a:ext cx="4960478" cy="2790269"/>
          </a:xfrm>
          <a:prstGeom prst="rect">
            <a:avLst/>
          </a:prstGeom>
        </p:spPr>
      </p:pic>
    </p:spTree>
    <p:extLst>
      <p:ext uri="{BB962C8B-B14F-4D97-AF65-F5344CB8AC3E}">
        <p14:creationId xmlns:p14="http://schemas.microsoft.com/office/powerpoint/2010/main" val="1658296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2800" noProof="0" dirty="0"/>
              <a:t>Blockchain – replacing centralized trusted authority </a:t>
            </a:r>
          </a:p>
        </p:txBody>
      </p:sp>
      <p:sp>
        <p:nvSpPr>
          <p:cNvPr id="6" name="Inhaltsplatzhalter 5">
            <a:extLst>
              <a:ext uri="{FF2B5EF4-FFF2-40B4-BE49-F238E27FC236}">
                <a16:creationId xmlns:a16="http://schemas.microsoft.com/office/drawing/2014/main" id="{4457D536-3E9F-4F2E-ACC6-09224B78DBA9}"/>
              </a:ext>
            </a:extLst>
          </p:cNvPr>
          <p:cNvSpPr>
            <a:spLocks noGrp="1"/>
          </p:cNvSpPr>
          <p:nvPr>
            <p:ph idx="1"/>
          </p:nvPr>
        </p:nvSpPr>
        <p:spPr/>
        <p:txBody>
          <a:bodyPr/>
          <a:lstStyle/>
          <a:p>
            <a:endParaRPr lang="en-US"/>
          </a:p>
        </p:txBody>
      </p:sp>
      <p:sp>
        <p:nvSpPr>
          <p:cNvPr id="4" name="Left-Right Arrow 3"/>
          <p:cNvSpPr/>
          <p:nvPr/>
        </p:nvSpPr>
        <p:spPr>
          <a:xfrm>
            <a:off x="2134040" y="2017407"/>
            <a:ext cx="1020113" cy="540060"/>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70" dirty="0"/>
          </a:p>
        </p:txBody>
      </p:sp>
      <p:pic>
        <p:nvPicPr>
          <p:cNvPr id="28" name="Picture 27"/>
          <p:cNvPicPr>
            <a:picLocks noChangeAspect="1"/>
          </p:cNvPicPr>
          <p:nvPr/>
        </p:nvPicPr>
        <p:blipFill>
          <a:blip r:embed="rId3"/>
          <a:stretch>
            <a:fillRect/>
          </a:stretch>
        </p:blipFill>
        <p:spPr>
          <a:xfrm>
            <a:off x="1233940" y="1717373"/>
            <a:ext cx="900100" cy="900100"/>
          </a:xfrm>
          <a:prstGeom prst="rect">
            <a:avLst/>
          </a:prstGeom>
        </p:spPr>
      </p:pic>
      <p:sp>
        <p:nvSpPr>
          <p:cNvPr id="29" name="Rounded Rectangle 28"/>
          <p:cNvSpPr/>
          <p:nvPr/>
        </p:nvSpPr>
        <p:spPr>
          <a:xfrm>
            <a:off x="971600" y="1597361"/>
            <a:ext cx="3360373" cy="2580287"/>
          </a:xfrm>
          <a:prstGeom prst="roundRect">
            <a:avLst/>
          </a:prstGeom>
          <a:noFill/>
          <a:ln w="12700" cmpd="sng">
            <a:solidFill>
              <a:schemeClr val="bg1">
                <a:lumMod val="50000"/>
              </a:schemeClr>
            </a:solidFill>
            <a:prstDash val="lgDash"/>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en-US" sz="1167" b="1" dirty="0">
              <a:solidFill>
                <a:srgbClr val="000000"/>
              </a:solidFill>
              <a:latin typeface="Avenir Next Regular"/>
              <a:cs typeface="Avenir Next Regular"/>
            </a:endParaRPr>
          </a:p>
        </p:txBody>
      </p:sp>
      <p:pic>
        <p:nvPicPr>
          <p:cNvPr id="30" name="Picture 29"/>
          <p:cNvPicPr>
            <a:picLocks noChangeAspect="1"/>
          </p:cNvPicPr>
          <p:nvPr/>
        </p:nvPicPr>
        <p:blipFill>
          <a:blip r:embed="rId3"/>
          <a:stretch>
            <a:fillRect/>
          </a:stretch>
        </p:blipFill>
        <p:spPr>
          <a:xfrm>
            <a:off x="3229540" y="1717373"/>
            <a:ext cx="900100" cy="900100"/>
          </a:xfrm>
          <a:prstGeom prst="rect">
            <a:avLst/>
          </a:prstGeom>
        </p:spPr>
      </p:pic>
      <p:sp>
        <p:nvSpPr>
          <p:cNvPr id="7" name="Down Arrow 6"/>
          <p:cNvSpPr/>
          <p:nvPr/>
        </p:nvSpPr>
        <p:spPr>
          <a:xfrm>
            <a:off x="2374067" y="2617474"/>
            <a:ext cx="540060" cy="480053"/>
          </a:xfrm>
          <a:prstGeom prst="downArrow">
            <a:avLst/>
          </a:prstGeom>
        </p:spPr>
        <p:style>
          <a:lnRef idx="2">
            <a:schemeClr val="accent1"/>
          </a:lnRef>
          <a:fillRef idx="1">
            <a:schemeClr val="lt1"/>
          </a:fillRef>
          <a:effectRef idx="0">
            <a:schemeClr val="accent1"/>
          </a:effectRef>
          <a:fontRef idx="minor">
            <a:schemeClr val="dk1"/>
          </a:fontRef>
        </p:style>
        <p:txBody>
          <a:bodyPr vert="vert" rtlCol="0" anchor="ctr"/>
          <a:lstStyle/>
          <a:p>
            <a:pPr algn="ctr"/>
            <a:endParaRPr lang="en-US" sz="1170" dirty="0"/>
          </a:p>
        </p:txBody>
      </p:sp>
      <p:sp>
        <p:nvSpPr>
          <p:cNvPr id="32" name="TextBox 31"/>
          <p:cNvSpPr txBox="1"/>
          <p:nvPr/>
        </p:nvSpPr>
        <p:spPr>
          <a:xfrm>
            <a:off x="1076234" y="2557467"/>
            <a:ext cx="1225015" cy="271934"/>
          </a:xfrm>
          <a:prstGeom prst="rect">
            <a:avLst/>
          </a:prstGeom>
          <a:noFill/>
        </p:spPr>
        <p:txBody>
          <a:bodyPr wrap="none" rtlCol="0">
            <a:spAutoFit/>
          </a:bodyPr>
          <a:lstStyle/>
          <a:p>
            <a:r>
              <a:rPr lang="en-US" sz="1167" b="1" dirty="0">
                <a:latin typeface="Avenir Next Regular"/>
                <a:cs typeface="Avenir Next Regular"/>
              </a:rPr>
              <a:t>Organization 1</a:t>
            </a:r>
          </a:p>
        </p:txBody>
      </p:sp>
      <p:sp>
        <p:nvSpPr>
          <p:cNvPr id="33" name="TextBox 32"/>
          <p:cNvSpPr txBox="1"/>
          <p:nvPr/>
        </p:nvSpPr>
        <p:spPr>
          <a:xfrm>
            <a:off x="3071834" y="2541013"/>
            <a:ext cx="1225015" cy="271934"/>
          </a:xfrm>
          <a:prstGeom prst="rect">
            <a:avLst/>
          </a:prstGeom>
          <a:noFill/>
        </p:spPr>
        <p:txBody>
          <a:bodyPr wrap="none" rtlCol="0">
            <a:spAutoFit/>
          </a:bodyPr>
          <a:lstStyle/>
          <a:p>
            <a:r>
              <a:rPr lang="en-US" sz="1167" b="1" dirty="0">
                <a:latin typeface="Avenir Next Regular"/>
                <a:cs typeface="Avenir Next Regular"/>
              </a:rPr>
              <a:t>Organization </a:t>
            </a:r>
            <a:r>
              <a:rPr lang="en-US" altLang="zh-CN" sz="1167" b="1" dirty="0">
                <a:latin typeface="Avenir Next Regular"/>
                <a:cs typeface="Avenir Next Regular"/>
              </a:rPr>
              <a:t>2</a:t>
            </a:r>
            <a:endParaRPr lang="en-US" sz="1167" b="1" dirty="0">
              <a:latin typeface="Avenir Next Regular"/>
              <a:cs typeface="Avenir Next Regular"/>
            </a:endParaRPr>
          </a:p>
        </p:txBody>
      </p:sp>
      <p:sp>
        <p:nvSpPr>
          <p:cNvPr id="37" name="Rounded Rectangle 36"/>
          <p:cNvSpPr/>
          <p:nvPr/>
        </p:nvSpPr>
        <p:spPr>
          <a:xfrm>
            <a:off x="4812027" y="1597361"/>
            <a:ext cx="3360373" cy="2580287"/>
          </a:xfrm>
          <a:prstGeom prst="roundRect">
            <a:avLst/>
          </a:prstGeom>
          <a:noFill/>
          <a:ln w="12700" cmpd="sng">
            <a:solidFill>
              <a:schemeClr val="bg1">
                <a:lumMod val="50000"/>
              </a:schemeClr>
            </a:solidFill>
            <a:prstDash val="lgDash"/>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en-US" sz="1167" b="1" dirty="0">
              <a:solidFill>
                <a:srgbClr val="000000"/>
              </a:solidFill>
              <a:latin typeface="Avenir Next Regular"/>
              <a:cs typeface="Avenir Next Regular"/>
            </a:endParaRPr>
          </a:p>
        </p:txBody>
      </p:sp>
      <p:sp>
        <p:nvSpPr>
          <p:cNvPr id="38" name="Left-Right Arrow 37"/>
          <p:cNvSpPr/>
          <p:nvPr/>
        </p:nvSpPr>
        <p:spPr>
          <a:xfrm>
            <a:off x="5929840" y="1957400"/>
            <a:ext cx="1020113" cy="540060"/>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70" dirty="0"/>
          </a:p>
        </p:txBody>
      </p:sp>
      <p:pic>
        <p:nvPicPr>
          <p:cNvPr id="39" name="Picture 38"/>
          <p:cNvPicPr>
            <a:picLocks noChangeAspect="1"/>
          </p:cNvPicPr>
          <p:nvPr/>
        </p:nvPicPr>
        <p:blipFill>
          <a:blip r:embed="rId3"/>
          <a:stretch>
            <a:fillRect/>
          </a:stretch>
        </p:blipFill>
        <p:spPr>
          <a:xfrm>
            <a:off x="5029740" y="1657367"/>
            <a:ext cx="900100" cy="900100"/>
          </a:xfrm>
          <a:prstGeom prst="rect">
            <a:avLst/>
          </a:prstGeom>
        </p:spPr>
      </p:pic>
      <p:pic>
        <p:nvPicPr>
          <p:cNvPr id="40" name="Picture 39"/>
          <p:cNvPicPr>
            <a:picLocks noChangeAspect="1"/>
          </p:cNvPicPr>
          <p:nvPr/>
        </p:nvPicPr>
        <p:blipFill>
          <a:blip r:embed="rId3"/>
          <a:stretch>
            <a:fillRect/>
          </a:stretch>
        </p:blipFill>
        <p:spPr>
          <a:xfrm>
            <a:off x="7025340" y="1657367"/>
            <a:ext cx="900100" cy="900100"/>
          </a:xfrm>
          <a:prstGeom prst="rect">
            <a:avLst/>
          </a:prstGeom>
        </p:spPr>
      </p:pic>
      <p:sp>
        <p:nvSpPr>
          <p:cNvPr id="42" name="TextBox 41"/>
          <p:cNvSpPr txBox="1"/>
          <p:nvPr/>
        </p:nvSpPr>
        <p:spPr>
          <a:xfrm>
            <a:off x="4872034" y="2497461"/>
            <a:ext cx="1225015" cy="271934"/>
          </a:xfrm>
          <a:prstGeom prst="rect">
            <a:avLst/>
          </a:prstGeom>
          <a:noFill/>
        </p:spPr>
        <p:txBody>
          <a:bodyPr wrap="none" rtlCol="0">
            <a:spAutoFit/>
          </a:bodyPr>
          <a:lstStyle/>
          <a:p>
            <a:r>
              <a:rPr lang="en-US" sz="1167" b="1" dirty="0">
                <a:latin typeface="Avenir Next Regular"/>
                <a:cs typeface="Avenir Next Regular"/>
              </a:rPr>
              <a:t>Organization 1</a:t>
            </a:r>
          </a:p>
        </p:txBody>
      </p:sp>
      <p:sp>
        <p:nvSpPr>
          <p:cNvPr id="43" name="TextBox 42"/>
          <p:cNvSpPr txBox="1"/>
          <p:nvPr/>
        </p:nvSpPr>
        <p:spPr>
          <a:xfrm>
            <a:off x="6867634" y="2481007"/>
            <a:ext cx="1225015" cy="271934"/>
          </a:xfrm>
          <a:prstGeom prst="rect">
            <a:avLst/>
          </a:prstGeom>
          <a:noFill/>
        </p:spPr>
        <p:txBody>
          <a:bodyPr wrap="none" rtlCol="0">
            <a:spAutoFit/>
          </a:bodyPr>
          <a:lstStyle/>
          <a:p>
            <a:r>
              <a:rPr lang="en-US" sz="1167" b="1" dirty="0">
                <a:latin typeface="Avenir Next Regular"/>
                <a:cs typeface="Avenir Next Regular"/>
              </a:rPr>
              <a:t>Organization </a:t>
            </a:r>
            <a:r>
              <a:rPr lang="en-US" altLang="zh-CN" sz="1167" b="1" dirty="0">
                <a:latin typeface="Avenir Next Regular"/>
                <a:cs typeface="Avenir Next Regular"/>
              </a:rPr>
              <a:t>2</a:t>
            </a:r>
            <a:endParaRPr lang="en-US" sz="1167" b="1" dirty="0">
              <a:latin typeface="Avenir Next Regular"/>
              <a:cs typeface="Avenir Next Regular"/>
            </a:endParaRPr>
          </a:p>
        </p:txBody>
      </p:sp>
      <p:pic>
        <p:nvPicPr>
          <p:cNvPr id="44" name="Picture 43" descr="blockchainnetwork.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2140" y="2868496"/>
            <a:ext cx="1489975" cy="1009119"/>
          </a:xfrm>
          <a:prstGeom prst="rect">
            <a:avLst/>
          </a:prstGeom>
        </p:spPr>
      </p:pic>
      <p:pic>
        <p:nvPicPr>
          <p:cNvPr id="21" name="Picture 20"/>
          <p:cNvPicPr>
            <a:picLocks noChangeAspect="1"/>
          </p:cNvPicPr>
          <p:nvPr/>
        </p:nvPicPr>
        <p:blipFill>
          <a:blip r:embed="rId3"/>
          <a:stretch>
            <a:fillRect/>
          </a:stretch>
        </p:blipFill>
        <p:spPr>
          <a:xfrm>
            <a:off x="2231740" y="3037520"/>
            <a:ext cx="900100" cy="900100"/>
          </a:xfrm>
          <a:prstGeom prst="rect">
            <a:avLst/>
          </a:prstGeom>
        </p:spPr>
      </p:pic>
      <p:sp>
        <p:nvSpPr>
          <p:cNvPr id="22" name="TextBox 21"/>
          <p:cNvSpPr txBox="1"/>
          <p:nvPr/>
        </p:nvSpPr>
        <p:spPr>
          <a:xfrm>
            <a:off x="1569659" y="3877614"/>
            <a:ext cx="2286203" cy="271934"/>
          </a:xfrm>
          <a:prstGeom prst="rect">
            <a:avLst/>
          </a:prstGeom>
          <a:noFill/>
        </p:spPr>
        <p:txBody>
          <a:bodyPr wrap="none" rtlCol="0">
            <a:spAutoFit/>
          </a:bodyPr>
          <a:lstStyle/>
          <a:p>
            <a:r>
              <a:rPr lang="en-US" sz="1167" b="1" dirty="0">
                <a:latin typeface="Avenir Next Regular"/>
                <a:cs typeface="Avenir Next Regular"/>
              </a:rPr>
              <a:t>Centralized Trusted Authority</a:t>
            </a:r>
          </a:p>
        </p:txBody>
      </p:sp>
      <p:sp>
        <p:nvSpPr>
          <p:cNvPr id="3" name="Rectangle 2"/>
          <p:cNvSpPr/>
          <p:nvPr/>
        </p:nvSpPr>
        <p:spPr>
          <a:xfrm>
            <a:off x="1406583" y="4177647"/>
            <a:ext cx="2478564" cy="272382"/>
          </a:xfrm>
          <a:prstGeom prst="rect">
            <a:avLst/>
          </a:prstGeom>
        </p:spPr>
        <p:txBody>
          <a:bodyPr wrap="none">
            <a:spAutoFit/>
          </a:bodyPr>
          <a:lstStyle/>
          <a:p>
            <a:pPr algn="ctr"/>
            <a:r>
              <a:rPr lang="en-US" sz="1170" b="1" dirty="0">
                <a:solidFill>
                  <a:srgbClr val="000000"/>
                </a:solidFill>
                <a:latin typeface="Avenir Next Regular"/>
                <a:cs typeface="Avenir Next Regular"/>
              </a:rPr>
              <a:t>Traditional</a:t>
            </a:r>
            <a:r>
              <a:rPr lang="zh-CN" altLang="en-US" sz="1170" b="1" dirty="0">
                <a:solidFill>
                  <a:srgbClr val="000000"/>
                </a:solidFill>
                <a:latin typeface="Avenir Next Regular"/>
                <a:cs typeface="Avenir Next Regular"/>
              </a:rPr>
              <a:t> </a:t>
            </a:r>
            <a:r>
              <a:rPr lang="en-US" altLang="zh-CN" sz="1170" b="1" dirty="0">
                <a:solidFill>
                  <a:srgbClr val="000000"/>
                </a:solidFill>
                <a:latin typeface="Avenir Next Regular"/>
                <a:cs typeface="Avenir Next Regular"/>
              </a:rPr>
              <a:t>trusted</a:t>
            </a:r>
            <a:r>
              <a:rPr lang="zh-CN" altLang="en-US" sz="1170" b="1" dirty="0">
                <a:solidFill>
                  <a:srgbClr val="000000"/>
                </a:solidFill>
                <a:latin typeface="Avenir Next Regular"/>
                <a:cs typeface="Avenir Next Regular"/>
              </a:rPr>
              <a:t> </a:t>
            </a:r>
            <a:r>
              <a:rPr lang="en-US" altLang="zh-CN" sz="1170" b="1" dirty="0">
                <a:solidFill>
                  <a:srgbClr val="000000"/>
                </a:solidFill>
                <a:latin typeface="Avenir Next Regular"/>
                <a:cs typeface="Avenir Next Regular"/>
              </a:rPr>
              <a:t>environment</a:t>
            </a:r>
            <a:r>
              <a:rPr lang="zh-CN" altLang="en-US" sz="1170" b="1" dirty="0">
                <a:solidFill>
                  <a:srgbClr val="000000"/>
                </a:solidFill>
                <a:latin typeface="Avenir Next Regular"/>
                <a:cs typeface="Avenir Next Regular"/>
              </a:rPr>
              <a:t> </a:t>
            </a:r>
            <a:endParaRPr lang="en-US" sz="1170" b="1" dirty="0">
              <a:solidFill>
                <a:srgbClr val="000000"/>
              </a:solidFill>
              <a:latin typeface="Avenir Next Regular"/>
              <a:cs typeface="Avenir Next Regular"/>
            </a:endParaRPr>
          </a:p>
        </p:txBody>
      </p:sp>
      <p:sp>
        <p:nvSpPr>
          <p:cNvPr id="5" name="Rectangle 4"/>
          <p:cNvSpPr/>
          <p:nvPr/>
        </p:nvSpPr>
        <p:spPr>
          <a:xfrm>
            <a:off x="5058555" y="4177647"/>
            <a:ext cx="2630848" cy="272382"/>
          </a:xfrm>
          <a:prstGeom prst="rect">
            <a:avLst/>
          </a:prstGeom>
        </p:spPr>
        <p:txBody>
          <a:bodyPr wrap="none">
            <a:spAutoFit/>
          </a:bodyPr>
          <a:lstStyle/>
          <a:p>
            <a:pPr algn="ctr"/>
            <a:r>
              <a:rPr lang="en-US" sz="1170" b="1" dirty="0">
                <a:solidFill>
                  <a:srgbClr val="000000"/>
                </a:solidFill>
                <a:latin typeface="Avenir Next Regular"/>
                <a:cs typeface="Avenir Next Regular"/>
              </a:rPr>
              <a:t>Blockchain</a:t>
            </a:r>
            <a:r>
              <a:rPr lang="zh-CN" altLang="en-US" sz="1170" b="1" dirty="0">
                <a:solidFill>
                  <a:srgbClr val="000000"/>
                </a:solidFill>
                <a:latin typeface="Avenir Next Regular"/>
                <a:cs typeface="Avenir Next Regular"/>
              </a:rPr>
              <a:t> </a:t>
            </a:r>
            <a:r>
              <a:rPr lang="en-US" altLang="zh-CN" sz="1170" b="1" dirty="0">
                <a:solidFill>
                  <a:srgbClr val="000000"/>
                </a:solidFill>
                <a:latin typeface="Avenir Next Regular"/>
                <a:cs typeface="Avenir Next Regular"/>
              </a:rPr>
              <a:t>trustless</a:t>
            </a:r>
            <a:r>
              <a:rPr lang="zh-CN" altLang="en-US" sz="1170" b="1" dirty="0">
                <a:solidFill>
                  <a:srgbClr val="000000"/>
                </a:solidFill>
                <a:latin typeface="Avenir Next Regular"/>
                <a:cs typeface="Avenir Next Regular"/>
              </a:rPr>
              <a:t> </a:t>
            </a:r>
            <a:r>
              <a:rPr lang="en-US" altLang="zh-CN" sz="1170" b="1" dirty="0">
                <a:solidFill>
                  <a:srgbClr val="000000"/>
                </a:solidFill>
                <a:latin typeface="Avenir Next Regular"/>
                <a:cs typeface="Avenir Next Regular"/>
              </a:rPr>
              <a:t>environment</a:t>
            </a:r>
            <a:r>
              <a:rPr lang="zh-CN" altLang="en-US" sz="1170" b="1" dirty="0">
                <a:solidFill>
                  <a:srgbClr val="000000"/>
                </a:solidFill>
                <a:latin typeface="Avenir Next Regular"/>
                <a:cs typeface="Avenir Next Regular"/>
              </a:rPr>
              <a:t> </a:t>
            </a:r>
            <a:endParaRPr lang="en-US" sz="1170" b="1" dirty="0">
              <a:solidFill>
                <a:srgbClr val="000000"/>
              </a:solidFill>
              <a:latin typeface="Avenir Next Regular"/>
              <a:cs typeface="Avenir Next Regular"/>
            </a:endParaRPr>
          </a:p>
        </p:txBody>
      </p:sp>
      <p:sp>
        <p:nvSpPr>
          <p:cNvPr id="41" name="Down Arrow 40"/>
          <p:cNvSpPr/>
          <p:nvPr/>
        </p:nvSpPr>
        <p:spPr>
          <a:xfrm>
            <a:off x="6169867" y="2557467"/>
            <a:ext cx="540060" cy="480053"/>
          </a:xfrm>
          <a:prstGeom prst="downArrow">
            <a:avLst/>
          </a:prstGeom>
          <a:ln>
            <a:prstDash val="sysDash"/>
          </a:ln>
        </p:spPr>
        <p:style>
          <a:lnRef idx="2">
            <a:schemeClr val="accent1"/>
          </a:lnRef>
          <a:fillRef idx="1">
            <a:schemeClr val="lt1"/>
          </a:fillRef>
          <a:effectRef idx="0">
            <a:schemeClr val="accent1"/>
          </a:effectRef>
          <a:fontRef idx="minor">
            <a:schemeClr val="dk1"/>
          </a:fontRef>
        </p:style>
        <p:txBody>
          <a:bodyPr vert="vert" rtlCol="0" anchor="ctr"/>
          <a:lstStyle/>
          <a:p>
            <a:pPr algn="ctr"/>
            <a:endParaRPr lang="en-US" sz="1170" dirty="0"/>
          </a:p>
        </p:txBody>
      </p:sp>
      <p:sp>
        <p:nvSpPr>
          <p:cNvPr id="9" name="Rectangle 8"/>
          <p:cNvSpPr/>
          <p:nvPr/>
        </p:nvSpPr>
        <p:spPr>
          <a:xfrm>
            <a:off x="6612227" y="3757600"/>
            <a:ext cx="840093" cy="120013"/>
          </a:xfrm>
          <a:prstGeom prst="rect">
            <a:avLst/>
          </a:prstGeom>
          <a:ln>
            <a:solidFill>
              <a:srgbClr val="FFFF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70" dirty="0"/>
          </a:p>
        </p:txBody>
      </p:sp>
      <p:sp>
        <p:nvSpPr>
          <p:cNvPr id="25" name="TextBox 24"/>
          <p:cNvSpPr txBox="1"/>
          <p:nvPr/>
        </p:nvSpPr>
        <p:spPr>
          <a:xfrm>
            <a:off x="5712128" y="3877614"/>
            <a:ext cx="1598515" cy="271934"/>
          </a:xfrm>
          <a:prstGeom prst="rect">
            <a:avLst/>
          </a:prstGeom>
          <a:noFill/>
        </p:spPr>
        <p:txBody>
          <a:bodyPr wrap="none" rtlCol="0">
            <a:spAutoFit/>
          </a:bodyPr>
          <a:lstStyle/>
          <a:p>
            <a:r>
              <a:rPr lang="en-US" sz="1167" b="1" dirty="0">
                <a:latin typeface="Avenir Next Regular"/>
                <a:cs typeface="Avenir Next Regular"/>
              </a:rPr>
              <a:t>Blockchain</a:t>
            </a:r>
            <a:r>
              <a:rPr lang="zh-CN" altLang="en-US" sz="1167" b="1" dirty="0">
                <a:latin typeface="Avenir Next Regular"/>
                <a:cs typeface="Avenir Next Regular"/>
              </a:rPr>
              <a:t> </a:t>
            </a:r>
            <a:r>
              <a:rPr lang="en-AU" altLang="zh-CN" sz="1167" b="1" dirty="0">
                <a:latin typeface="Avenir Next Regular"/>
                <a:cs typeface="Avenir Next Regular"/>
              </a:rPr>
              <a:t>network</a:t>
            </a:r>
            <a:endParaRPr lang="en-US" sz="1167" b="1" dirty="0">
              <a:latin typeface="Avenir Next Regular"/>
              <a:cs typeface="Avenir Next Regular"/>
            </a:endParaRPr>
          </a:p>
        </p:txBody>
      </p:sp>
    </p:spTree>
    <p:extLst>
      <p:ext uri="{BB962C8B-B14F-4D97-AF65-F5344CB8AC3E}">
        <p14:creationId xmlns:p14="http://schemas.microsoft.com/office/powerpoint/2010/main" val="216798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2" grpId="0"/>
      <p:bldP spid="43" grpId="0"/>
      <p:bldP spid="5" grpId="0"/>
      <p:bldP spid="41" grpId="0" animBg="1"/>
      <p:bldP spid="9" grpId="0" animBg="1"/>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noProof="0" dirty="0"/>
              <a:t>How?</a:t>
            </a:r>
          </a:p>
        </p:txBody>
      </p:sp>
      <p:grpSp>
        <p:nvGrpSpPr>
          <p:cNvPr id="111" name="Group 110"/>
          <p:cNvGrpSpPr/>
          <p:nvPr/>
        </p:nvGrpSpPr>
        <p:grpSpPr>
          <a:xfrm>
            <a:off x="3797420" y="2303053"/>
            <a:ext cx="900100" cy="745567"/>
            <a:chOff x="3347864" y="1347614"/>
            <a:chExt cx="1080120" cy="894680"/>
          </a:xfrm>
        </p:grpSpPr>
        <p:pic>
          <p:nvPicPr>
            <p:cNvPr id="57" name="Picture 56"/>
            <p:cNvPicPr>
              <a:picLocks noChangeAspect="1"/>
            </p:cNvPicPr>
            <p:nvPr/>
          </p:nvPicPr>
          <p:blipFill>
            <a:blip r:embed="rId3"/>
            <a:stretch>
              <a:fillRect/>
            </a:stretch>
          </p:blipFill>
          <p:spPr>
            <a:xfrm>
              <a:off x="3347864" y="1347614"/>
              <a:ext cx="864096" cy="864096"/>
            </a:xfrm>
            <a:prstGeom prst="rect">
              <a:avLst/>
            </a:prstGeom>
          </p:spPr>
        </p:pic>
        <p:sp>
          <p:nvSpPr>
            <p:cNvPr id="58" name="Cube 57"/>
            <p:cNvSpPr/>
            <p:nvPr/>
          </p:nvSpPr>
          <p:spPr>
            <a:xfrm>
              <a:off x="3635896" y="2026270"/>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70" dirty="0"/>
            </a:p>
          </p:txBody>
        </p:sp>
        <p:sp>
          <p:nvSpPr>
            <p:cNvPr id="59" name="Cube 58"/>
            <p:cNvSpPr/>
            <p:nvPr/>
          </p:nvSpPr>
          <p:spPr>
            <a:xfrm>
              <a:off x="3923928" y="2026270"/>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70" dirty="0"/>
            </a:p>
          </p:txBody>
        </p:sp>
        <p:sp>
          <p:nvSpPr>
            <p:cNvPr id="60" name="Cube 59"/>
            <p:cNvSpPr/>
            <p:nvPr/>
          </p:nvSpPr>
          <p:spPr>
            <a:xfrm>
              <a:off x="4211960" y="2026270"/>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70" dirty="0"/>
            </a:p>
          </p:txBody>
        </p:sp>
        <p:sp>
          <p:nvSpPr>
            <p:cNvPr id="61" name="Cube 60"/>
            <p:cNvSpPr/>
            <p:nvPr/>
          </p:nvSpPr>
          <p:spPr>
            <a:xfrm>
              <a:off x="3851920" y="1738238"/>
              <a:ext cx="216024" cy="216024"/>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170" dirty="0"/>
            </a:p>
          </p:txBody>
        </p:sp>
        <p:cxnSp>
          <p:nvCxnSpPr>
            <p:cNvPr id="62" name="Straight Arrow Connector 61"/>
            <p:cNvCxnSpPr>
              <a:stCxn id="59" idx="1"/>
              <a:endCxn id="61" idx="3"/>
            </p:cNvCxnSpPr>
            <p:nvPr/>
          </p:nvCxnSpPr>
          <p:spPr>
            <a:xfrm flipH="1" flipV="1">
              <a:off x="3932929" y="1954262"/>
              <a:ext cx="72008" cy="126014"/>
            </a:xfrm>
            <a:prstGeom prst="straightConnector1">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63" name="Straight Connector 62"/>
            <p:cNvCxnSpPr>
              <a:stCxn id="58" idx="4"/>
              <a:endCxn id="59" idx="2"/>
            </p:cNvCxnSpPr>
            <p:nvPr/>
          </p:nvCxnSpPr>
          <p:spPr>
            <a:xfrm>
              <a:off x="3797914" y="2161285"/>
              <a:ext cx="126014" cy="0"/>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59" idx="4"/>
              <a:endCxn id="60" idx="2"/>
            </p:cNvCxnSpPr>
            <p:nvPr/>
          </p:nvCxnSpPr>
          <p:spPr>
            <a:xfrm>
              <a:off x="4085946" y="2161285"/>
              <a:ext cx="126014" cy="0"/>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4457493" y="4223266"/>
            <a:ext cx="900100" cy="745567"/>
            <a:chOff x="4139952" y="3651870"/>
            <a:chExt cx="1080120" cy="894680"/>
          </a:xfrm>
        </p:grpSpPr>
        <p:pic>
          <p:nvPicPr>
            <p:cNvPr id="65" name="Picture 64"/>
            <p:cNvPicPr>
              <a:picLocks noChangeAspect="1"/>
            </p:cNvPicPr>
            <p:nvPr/>
          </p:nvPicPr>
          <p:blipFill>
            <a:blip r:embed="rId3"/>
            <a:stretch>
              <a:fillRect/>
            </a:stretch>
          </p:blipFill>
          <p:spPr>
            <a:xfrm>
              <a:off x="4139952" y="3651870"/>
              <a:ext cx="864096" cy="864096"/>
            </a:xfrm>
            <a:prstGeom prst="rect">
              <a:avLst/>
            </a:prstGeom>
          </p:spPr>
        </p:pic>
        <p:sp>
          <p:nvSpPr>
            <p:cNvPr id="66" name="Cube 65"/>
            <p:cNvSpPr/>
            <p:nvPr/>
          </p:nvSpPr>
          <p:spPr>
            <a:xfrm>
              <a:off x="4427984" y="4330526"/>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70" dirty="0"/>
            </a:p>
          </p:txBody>
        </p:sp>
        <p:sp>
          <p:nvSpPr>
            <p:cNvPr id="67" name="Cube 66"/>
            <p:cNvSpPr/>
            <p:nvPr/>
          </p:nvSpPr>
          <p:spPr>
            <a:xfrm>
              <a:off x="4716016" y="4330526"/>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70" dirty="0"/>
            </a:p>
          </p:txBody>
        </p:sp>
        <p:sp>
          <p:nvSpPr>
            <p:cNvPr id="68" name="Cube 67"/>
            <p:cNvSpPr/>
            <p:nvPr/>
          </p:nvSpPr>
          <p:spPr>
            <a:xfrm>
              <a:off x="5004048" y="4330526"/>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70" dirty="0"/>
            </a:p>
          </p:txBody>
        </p:sp>
        <p:sp>
          <p:nvSpPr>
            <p:cNvPr id="69" name="Cube 68"/>
            <p:cNvSpPr/>
            <p:nvPr/>
          </p:nvSpPr>
          <p:spPr>
            <a:xfrm>
              <a:off x="4644008" y="4042494"/>
              <a:ext cx="216024" cy="216024"/>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170" dirty="0"/>
            </a:p>
          </p:txBody>
        </p:sp>
        <p:cxnSp>
          <p:nvCxnSpPr>
            <p:cNvPr id="70" name="Straight Arrow Connector 69"/>
            <p:cNvCxnSpPr>
              <a:stCxn id="67" idx="1"/>
              <a:endCxn id="69" idx="3"/>
            </p:cNvCxnSpPr>
            <p:nvPr/>
          </p:nvCxnSpPr>
          <p:spPr>
            <a:xfrm flipH="1" flipV="1">
              <a:off x="4725017" y="4258518"/>
              <a:ext cx="72008" cy="126014"/>
            </a:xfrm>
            <a:prstGeom prst="straightConnector1">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71" name="Straight Connector 70"/>
            <p:cNvCxnSpPr>
              <a:stCxn id="66" idx="4"/>
              <a:endCxn id="67" idx="2"/>
            </p:cNvCxnSpPr>
            <p:nvPr/>
          </p:nvCxnSpPr>
          <p:spPr>
            <a:xfrm>
              <a:off x="4590002" y="4465541"/>
              <a:ext cx="126014" cy="0"/>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7" idx="4"/>
              <a:endCxn id="68" idx="2"/>
            </p:cNvCxnSpPr>
            <p:nvPr/>
          </p:nvCxnSpPr>
          <p:spPr>
            <a:xfrm>
              <a:off x="4878034" y="4465541"/>
              <a:ext cx="126014" cy="0"/>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6977773" y="4223266"/>
            <a:ext cx="900100" cy="745567"/>
            <a:chOff x="7164288" y="3651870"/>
            <a:chExt cx="1080120" cy="894680"/>
          </a:xfrm>
        </p:grpSpPr>
        <p:pic>
          <p:nvPicPr>
            <p:cNvPr id="73" name="Picture 72"/>
            <p:cNvPicPr>
              <a:picLocks noChangeAspect="1"/>
            </p:cNvPicPr>
            <p:nvPr/>
          </p:nvPicPr>
          <p:blipFill>
            <a:blip r:embed="rId3"/>
            <a:stretch>
              <a:fillRect/>
            </a:stretch>
          </p:blipFill>
          <p:spPr>
            <a:xfrm>
              <a:off x="7164288" y="3651870"/>
              <a:ext cx="864096" cy="864096"/>
            </a:xfrm>
            <a:prstGeom prst="rect">
              <a:avLst/>
            </a:prstGeom>
          </p:spPr>
        </p:pic>
        <p:sp>
          <p:nvSpPr>
            <p:cNvPr id="74" name="Cube 73"/>
            <p:cNvSpPr/>
            <p:nvPr/>
          </p:nvSpPr>
          <p:spPr>
            <a:xfrm>
              <a:off x="7452320" y="4330526"/>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70" dirty="0"/>
            </a:p>
          </p:txBody>
        </p:sp>
        <p:sp>
          <p:nvSpPr>
            <p:cNvPr id="75" name="Cube 74"/>
            <p:cNvSpPr/>
            <p:nvPr/>
          </p:nvSpPr>
          <p:spPr>
            <a:xfrm>
              <a:off x="7740352" y="4330526"/>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70" dirty="0"/>
            </a:p>
          </p:txBody>
        </p:sp>
        <p:sp>
          <p:nvSpPr>
            <p:cNvPr id="76" name="Cube 75"/>
            <p:cNvSpPr/>
            <p:nvPr/>
          </p:nvSpPr>
          <p:spPr>
            <a:xfrm>
              <a:off x="8028384" y="4330526"/>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70" dirty="0"/>
            </a:p>
          </p:txBody>
        </p:sp>
        <p:sp>
          <p:nvSpPr>
            <p:cNvPr id="77" name="Cube 76"/>
            <p:cNvSpPr/>
            <p:nvPr/>
          </p:nvSpPr>
          <p:spPr>
            <a:xfrm>
              <a:off x="7668344" y="4042494"/>
              <a:ext cx="216024" cy="216024"/>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170" dirty="0"/>
            </a:p>
          </p:txBody>
        </p:sp>
        <p:cxnSp>
          <p:nvCxnSpPr>
            <p:cNvPr id="78" name="Straight Arrow Connector 77"/>
            <p:cNvCxnSpPr>
              <a:stCxn id="75" idx="1"/>
              <a:endCxn id="77" idx="3"/>
            </p:cNvCxnSpPr>
            <p:nvPr/>
          </p:nvCxnSpPr>
          <p:spPr>
            <a:xfrm flipH="1" flipV="1">
              <a:off x="7749353" y="4258518"/>
              <a:ext cx="72008" cy="126014"/>
            </a:xfrm>
            <a:prstGeom prst="straightConnector1">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79" name="Straight Connector 78"/>
            <p:cNvCxnSpPr>
              <a:stCxn id="74" idx="4"/>
              <a:endCxn id="75" idx="2"/>
            </p:cNvCxnSpPr>
            <p:nvPr/>
          </p:nvCxnSpPr>
          <p:spPr>
            <a:xfrm>
              <a:off x="7614338" y="4465541"/>
              <a:ext cx="126014" cy="0"/>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80" name="Straight Connector 79"/>
            <p:cNvCxnSpPr>
              <a:stCxn id="75" idx="4"/>
              <a:endCxn id="76" idx="2"/>
            </p:cNvCxnSpPr>
            <p:nvPr/>
          </p:nvCxnSpPr>
          <p:spPr>
            <a:xfrm>
              <a:off x="7902370" y="4465541"/>
              <a:ext cx="126014" cy="0"/>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7697853" y="2243046"/>
            <a:ext cx="900100" cy="745567"/>
            <a:chOff x="8028384" y="1275606"/>
            <a:chExt cx="1080120" cy="894680"/>
          </a:xfrm>
        </p:grpSpPr>
        <p:pic>
          <p:nvPicPr>
            <p:cNvPr id="81" name="Picture 80"/>
            <p:cNvPicPr>
              <a:picLocks noChangeAspect="1"/>
            </p:cNvPicPr>
            <p:nvPr/>
          </p:nvPicPr>
          <p:blipFill>
            <a:blip r:embed="rId3"/>
            <a:stretch>
              <a:fillRect/>
            </a:stretch>
          </p:blipFill>
          <p:spPr>
            <a:xfrm>
              <a:off x="8028384" y="1275606"/>
              <a:ext cx="864096" cy="864096"/>
            </a:xfrm>
            <a:prstGeom prst="rect">
              <a:avLst/>
            </a:prstGeom>
          </p:spPr>
        </p:pic>
        <p:sp>
          <p:nvSpPr>
            <p:cNvPr id="82" name="Cube 81"/>
            <p:cNvSpPr/>
            <p:nvPr/>
          </p:nvSpPr>
          <p:spPr>
            <a:xfrm>
              <a:off x="8316416" y="1954262"/>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70" dirty="0"/>
            </a:p>
          </p:txBody>
        </p:sp>
        <p:sp>
          <p:nvSpPr>
            <p:cNvPr id="83" name="Cube 82"/>
            <p:cNvSpPr/>
            <p:nvPr/>
          </p:nvSpPr>
          <p:spPr>
            <a:xfrm>
              <a:off x="8604448" y="1954262"/>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70" dirty="0"/>
            </a:p>
          </p:txBody>
        </p:sp>
        <p:sp>
          <p:nvSpPr>
            <p:cNvPr id="84" name="Cube 83"/>
            <p:cNvSpPr/>
            <p:nvPr/>
          </p:nvSpPr>
          <p:spPr>
            <a:xfrm>
              <a:off x="8892480" y="1954262"/>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70" dirty="0"/>
            </a:p>
          </p:txBody>
        </p:sp>
        <p:sp>
          <p:nvSpPr>
            <p:cNvPr id="85" name="Cube 84"/>
            <p:cNvSpPr/>
            <p:nvPr/>
          </p:nvSpPr>
          <p:spPr>
            <a:xfrm>
              <a:off x="8532440" y="1666230"/>
              <a:ext cx="216024" cy="216024"/>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170" dirty="0"/>
            </a:p>
          </p:txBody>
        </p:sp>
        <p:cxnSp>
          <p:nvCxnSpPr>
            <p:cNvPr id="86" name="Straight Arrow Connector 85"/>
            <p:cNvCxnSpPr>
              <a:stCxn id="83" idx="1"/>
              <a:endCxn id="85" idx="3"/>
            </p:cNvCxnSpPr>
            <p:nvPr/>
          </p:nvCxnSpPr>
          <p:spPr>
            <a:xfrm flipH="1" flipV="1">
              <a:off x="8613449" y="1882254"/>
              <a:ext cx="72008" cy="126014"/>
            </a:xfrm>
            <a:prstGeom prst="straightConnector1">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87" name="Straight Connector 86"/>
            <p:cNvCxnSpPr>
              <a:stCxn id="82" idx="4"/>
              <a:endCxn id="83" idx="2"/>
            </p:cNvCxnSpPr>
            <p:nvPr/>
          </p:nvCxnSpPr>
          <p:spPr>
            <a:xfrm>
              <a:off x="8478434" y="2089277"/>
              <a:ext cx="126014" cy="0"/>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88" name="Straight Connector 87"/>
            <p:cNvCxnSpPr>
              <a:stCxn id="83" idx="4"/>
              <a:endCxn id="84" idx="2"/>
            </p:cNvCxnSpPr>
            <p:nvPr/>
          </p:nvCxnSpPr>
          <p:spPr>
            <a:xfrm>
              <a:off x="8766466" y="2089277"/>
              <a:ext cx="126014" cy="0"/>
            </a:xfrm>
            <a:prstGeom prst="line">
              <a:avLst/>
            </a:prstGeom>
            <a:ln w="12700" cmpd="sng"/>
          </p:spPr>
          <p:style>
            <a:lnRef idx="2">
              <a:schemeClr val="accent1"/>
            </a:lnRef>
            <a:fillRef idx="0">
              <a:schemeClr val="accent1"/>
            </a:fillRef>
            <a:effectRef idx="1">
              <a:schemeClr val="accent1"/>
            </a:effectRef>
            <a:fontRef idx="minor">
              <a:schemeClr val="tx1"/>
            </a:fontRef>
          </p:style>
        </p:cxnSp>
      </p:grpSp>
      <p:cxnSp>
        <p:nvCxnSpPr>
          <p:cNvPr id="90" name="Straight Connector 89"/>
          <p:cNvCxnSpPr>
            <a:endCxn id="73" idx="1"/>
          </p:cNvCxnSpPr>
          <p:nvPr/>
        </p:nvCxnSpPr>
        <p:spPr>
          <a:xfrm>
            <a:off x="4217466" y="3143146"/>
            <a:ext cx="2760307"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65" idx="3"/>
            <a:endCxn id="73" idx="1"/>
          </p:cNvCxnSpPr>
          <p:nvPr/>
        </p:nvCxnSpPr>
        <p:spPr>
          <a:xfrm>
            <a:off x="5177573" y="4583306"/>
            <a:ext cx="1800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flipH="1">
            <a:off x="7517833" y="3023133"/>
            <a:ext cx="360040" cy="114012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6" name="Straight Connector 125"/>
          <p:cNvCxnSpPr>
            <a:stCxn id="56" idx="3"/>
          </p:cNvCxnSpPr>
          <p:nvPr/>
        </p:nvCxnSpPr>
        <p:spPr>
          <a:xfrm>
            <a:off x="6617733" y="1702986"/>
            <a:ext cx="1200133" cy="54006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56" idx="1"/>
          </p:cNvCxnSpPr>
          <p:nvPr/>
        </p:nvCxnSpPr>
        <p:spPr>
          <a:xfrm flipH="1">
            <a:off x="4517500" y="1702986"/>
            <a:ext cx="1380153" cy="780087"/>
          </a:xfrm>
          <a:prstGeom prst="line">
            <a:avLst/>
          </a:prstGeom>
        </p:spPr>
        <p:style>
          <a:lnRef idx="2">
            <a:schemeClr val="accent1"/>
          </a:lnRef>
          <a:fillRef idx="0">
            <a:schemeClr val="accent1"/>
          </a:fillRef>
          <a:effectRef idx="1">
            <a:schemeClr val="accent1"/>
          </a:effectRef>
          <a:fontRef idx="minor">
            <a:schemeClr val="tx1"/>
          </a:fontRef>
        </p:style>
      </p:cxnSp>
      <p:cxnSp>
        <p:nvCxnSpPr>
          <p:cNvPr id="133" name="Straight Connector 132"/>
          <p:cNvCxnSpPr>
            <a:endCxn id="65" idx="0"/>
          </p:cNvCxnSpPr>
          <p:nvPr/>
        </p:nvCxnSpPr>
        <p:spPr>
          <a:xfrm>
            <a:off x="4217466" y="3143146"/>
            <a:ext cx="600067" cy="10801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56" idx="1"/>
            <a:endCxn id="65" idx="0"/>
          </p:cNvCxnSpPr>
          <p:nvPr/>
        </p:nvCxnSpPr>
        <p:spPr>
          <a:xfrm flipH="1">
            <a:off x="4817533" y="1702986"/>
            <a:ext cx="1080120" cy="25202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0" name="Straight Connector 139"/>
          <p:cNvCxnSpPr>
            <a:stCxn id="56" idx="3"/>
          </p:cNvCxnSpPr>
          <p:nvPr/>
        </p:nvCxnSpPr>
        <p:spPr>
          <a:xfrm>
            <a:off x="6617733" y="1702986"/>
            <a:ext cx="900100" cy="2460273"/>
          </a:xfrm>
          <a:prstGeom prst="line">
            <a:avLst/>
          </a:prstGeom>
        </p:spPr>
        <p:style>
          <a:lnRef idx="2">
            <a:schemeClr val="accent1"/>
          </a:lnRef>
          <a:fillRef idx="0">
            <a:schemeClr val="accent1"/>
          </a:fillRef>
          <a:effectRef idx="1">
            <a:schemeClr val="accent1"/>
          </a:effectRef>
          <a:fontRef idx="minor">
            <a:schemeClr val="tx1"/>
          </a:fontRef>
        </p:style>
      </p:cxnSp>
      <p:grpSp>
        <p:nvGrpSpPr>
          <p:cNvPr id="116" name="Group 115"/>
          <p:cNvGrpSpPr/>
          <p:nvPr/>
        </p:nvGrpSpPr>
        <p:grpSpPr>
          <a:xfrm>
            <a:off x="5897653" y="1342946"/>
            <a:ext cx="900100" cy="745567"/>
            <a:chOff x="5868144" y="195486"/>
            <a:chExt cx="1080120" cy="894680"/>
          </a:xfrm>
        </p:grpSpPr>
        <p:pic>
          <p:nvPicPr>
            <p:cNvPr id="56" name="Picture 55"/>
            <p:cNvPicPr>
              <a:picLocks noChangeAspect="1"/>
            </p:cNvPicPr>
            <p:nvPr/>
          </p:nvPicPr>
          <p:blipFill>
            <a:blip r:embed="rId3"/>
            <a:stretch>
              <a:fillRect/>
            </a:stretch>
          </p:blipFill>
          <p:spPr>
            <a:xfrm>
              <a:off x="5868144" y="195486"/>
              <a:ext cx="864096" cy="864096"/>
            </a:xfrm>
            <a:prstGeom prst="rect">
              <a:avLst/>
            </a:prstGeom>
          </p:spPr>
        </p:pic>
        <p:sp>
          <p:nvSpPr>
            <p:cNvPr id="7" name="Cube 6"/>
            <p:cNvSpPr/>
            <p:nvPr/>
          </p:nvSpPr>
          <p:spPr>
            <a:xfrm>
              <a:off x="6156176" y="874142"/>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70" dirty="0"/>
            </a:p>
          </p:txBody>
        </p:sp>
        <p:sp>
          <p:nvSpPr>
            <p:cNvPr id="26" name="Cube 25"/>
            <p:cNvSpPr/>
            <p:nvPr/>
          </p:nvSpPr>
          <p:spPr>
            <a:xfrm>
              <a:off x="6444208" y="874142"/>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70" dirty="0"/>
            </a:p>
          </p:txBody>
        </p:sp>
        <p:sp>
          <p:nvSpPr>
            <p:cNvPr id="29" name="Cube 28"/>
            <p:cNvSpPr/>
            <p:nvPr/>
          </p:nvSpPr>
          <p:spPr>
            <a:xfrm>
              <a:off x="6732240" y="874142"/>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70" dirty="0"/>
            </a:p>
          </p:txBody>
        </p:sp>
        <p:sp>
          <p:nvSpPr>
            <p:cNvPr id="47" name="Cube 46"/>
            <p:cNvSpPr/>
            <p:nvPr/>
          </p:nvSpPr>
          <p:spPr>
            <a:xfrm>
              <a:off x="6372200" y="586110"/>
              <a:ext cx="216024" cy="216024"/>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170" dirty="0"/>
            </a:p>
          </p:txBody>
        </p:sp>
        <p:cxnSp>
          <p:nvCxnSpPr>
            <p:cNvPr id="48" name="Straight Arrow Connector 47"/>
            <p:cNvCxnSpPr>
              <a:stCxn id="26" idx="1"/>
              <a:endCxn id="47" idx="3"/>
            </p:cNvCxnSpPr>
            <p:nvPr/>
          </p:nvCxnSpPr>
          <p:spPr>
            <a:xfrm flipH="1" flipV="1">
              <a:off x="6453209" y="802134"/>
              <a:ext cx="72008" cy="126014"/>
            </a:xfrm>
            <a:prstGeom prst="straightConnector1">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10" name="Straight Connector 9"/>
            <p:cNvCxnSpPr>
              <a:stCxn id="7" idx="4"/>
              <a:endCxn id="26" idx="2"/>
            </p:cNvCxnSpPr>
            <p:nvPr/>
          </p:nvCxnSpPr>
          <p:spPr>
            <a:xfrm>
              <a:off x="6318194" y="1009157"/>
              <a:ext cx="126014" cy="0"/>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26" idx="4"/>
              <a:endCxn id="29" idx="2"/>
            </p:cNvCxnSpPr>
            <p:nvPr/>
          </p:nvCxnSpPr>
          <p:spPr>
            <a:xfrm>
              <a:off x="6606226" y="1009157"/>
              <a:ext cx="126014" cy="0"/>
            </a:xfrm>
            <a:prstGeom prst="line">
              <a:avLst/>
            </a:prstGeom>
            <a:ln w="12700" cmpd="sng"/>
          </p:spPr>
          <p:style>
            <a:lnRef idx="2">
              <a:schemeClr val="accent1"/>
            </a:lnRef>
            <a:fillRef idx="0">
              <a:schemeClr val="accent1"/>
            </a:fillRef>
            <a:effectRef idx="1">
              <a:schemeClr val="accent1"/>
            </a:effectRef>
            <a:fontRef idx="minor">
              <a:schemeClr val="tx1"/>
            </a:fontRef>
          </p:style>
        </p:cxnSp>
      </p:grpSp>
      <p:cxnSp>
        <p:nvCxnSpPr>
          <p:cNvPr id="144" name="Straight Connector 143"/>
          <p:cNvCxnSpPr/>
          <p:nvPr/>
        </p:nvCxnSpPr>
        <p:spPr>
          <a:xfrm flipH="1">
            <a:off x="4517500" y="2243046"/>
            <a:ext cx="3300367" cy="240027"/>
          </a:xfrm>
          <a:prstGeom prst="line">
            <a:avLst/>
          </a:prstGeom>
        </p:spPr>
        <p:style>
          <a:lnRef idx="2">
            <a:schemeClr val="accent1"/>
          </a:lnRef>
          <a:fillRef idx="0">
            <a:schemeClr val="accent1"/>
          </a:fillRef>
          <a:effectRef idx="1">
            <a:schemeClr val="accent1"/>
          </a:effectRef>
          <a:fontRef idx="minor">
            <a:schemeClr val="tx1"/>
          </a:fontRef>
        </p:style>
      </p:cxnSp>
      <p:cxnSp>
        <p:nvCxnSpPr>
          <p:cNvPr id="147" name="Straight Connector 146"/>
          <p:cNvCxnSpPr>
            <a:endCxn id="65" idx="3"/>
          </p:cNvCxnSpPr>
          <p:nvPr/>
        </p:nvCxnSpPr>
        <p:spPr>
          <a:xfrm flipH="1">
            <a:off x="5177573" y="3023133"/>
            <a:ext cx="2700300" cy="1560173"/>
          </a:xfrm>
          <a:prstGeom prst="line">
            <a:avLst/>
          </a:prstGeom>
        </p:spPr>
        <p:style>
          <a:lnRef idx="2">
            <a:schemeClr val="accent1"/>
          </a:lnRef>
          <a:fillRef idx="0">
            <a:schemeClr val="accent1"/>
          </a:fillRef>
          <a:effectRef idx="1">
            <a:schemeClr val="accent1"/>
          </a:effectRef>
          <a:fontRef idx="minor">
            <a:schemeClr val="tx1"/>
          </a:fontRef>
        </p:style>
      </p:cxnSp>
      <p:pic>
        <p:nvPicPr>
          <p:cNvPr id="157" name="Picture 156"/>
          <p:cNvPicPr>
            <a:picLocks noChangeAspect="1"/>
          </p:cNvPicPr>
          <p:nvPr/>
        </p:nvPicPr>
        <p:blipFill>
          <a:blip r:embed="rId4"/>
          <a:stretch>
            <a:fillRect/>
          </a:stretch>
        </p:blipFill>
        <p:spPr>
          <a:xfrm>
            <a:off x="5477606" y="2783107"/>
            <a:ext cx="1469740" cy="694044"/>
          </a:xfrm>
          <a:prstGeom prst="rect">
            <a:avLst/>
          </a:prstGeom>
        </p:spPr>
      </p:pic>
      <p:sp>
        <p:nvSpPr>
          <p:cNvPr id="158" name="Rectangle 157"/>
          <p:cNvSpPr/>
          <p:nvPr/>
        </p:nvSpPr>
        <p:spPr>
          <a:xfrm>
            <a:off x="197019" y="2110026"/>
            <a:ext cx="3780420" cy="3016210"/>
          </a:xfrm>
          <a:prstGeom prst="rect">
            <a:avLst/>
          </a:prstGeom>
        </p:spPr>
        <p:txBody>
          <a:bodyPr wrap="square">
            <a:spAutoFit/>
          </a:bodyPr>
          <a:lstStyle/>
          <a:p>
            <a:pPr marL="619100" lvl="1" indent="-238115">
              <a:buFont typeface="Arial"/>
              <a:buChar char="•"/>
            </a:pPr>
            <a:r>
              <a:rPr lang="en-AU" altLang="zh-CN" sz="1600" b="1" dirty="0"/>
              <a:t>Immutable data base</a:t>
            </a:r>
          </a:p>
          <a:p>
            <a:pPr marL="1000085" lvl="2" indent="-238115">
              <a:buFont typeface="Arial"/>
              <a:buChar char="•"/>
            </a:pPr>
            <a:r>
              <a:rPr lang="en-AU" altLang="zh-CN" sz="1600" dirty="0"/>
              <a:t>Public ledger</a:t>
            </a:r>
          </a:p>
          <a:p>
            <a:pPr marL="619100" lvl="1" indent="-238115">
              <a:buFont typeface="Arial"/>
              <a:buChar char="•"/>
            </a:pPr>
            <a:r>
              <a:rPr lang="en-AU" altLang="zh-CN" sz="1600" b="1" dirty="0"/>
              <a:t>Every node hosts a replica</a:t>
            </a:r>
          </a:p>
          <a:p>
            <a:pPr marL="1000085" lvl="2" indent="-238115">
              <a:buFont typeface="Arial"/>
              <a:buChar char="•"/>
            </a:pPr>
            <a:r>
              <a:rPr lang="en-AU" altLang="zh-CN" sz="1600" dirty="0"/>
              <a:t>Distributed consensus </a:t>
            </a:r>
          </a:p>
          <a:p>
            <a:pPr marL="1381070" lvl="3" indent="-238115">
              <a:buFont typeface="Lucida Grande"/>
              <a:buChar char="-"/>
            </a:pPr>
            <a:r>
              <a:rPr lang="en-AU" altLang="zh-CN" sz="1400" i="1" dirty="0"/>
              <a:t>No central owner of consensus </a:t>
            </a:r>
          </a:p>
          <a:p>
            <a:pPr marL="619100" lvl="1" indent="-238115">
              <a:buFont typeface="Arial"/>
              <a:buChar char="•"/>
            </a:pPr>
            <a:r>
              <a:rPr lang="en-AU" sz="1600" b="1" dirty="0"/>
              <a:t>Transaction is verified by every node</a:t>
            </a:r>
          </a:p>
          <a:p>
            <a:pPr marL="619100" lvl="1" indent="-238115">
              <a:buFont typeface="Arial"/>
              <a:buChar char="•"/>
            </a:pPr>
            <a:endParaRPr lang="de-DE" sz="1600" b="1" dirty="0"/>
          </a:p>
          <a:p>
            <a:pPr marL="619100" lvl="1" indent="-238115">
              <a:buFont typeface="Arial"/>
              <a:buChar char="•"/>
            </a:pPr>
            <a:r>
              <a:rPr lang="de-DE" sz="1600" b="1" dirty="0"/>
              <a:t>Combination of knowledge from Distributed Systems, Peer-to-Peer, Cryptography, Incentive Systems and Game Theory</a:t>
            </a:r>
            <a:endParaRPr lang="en-AU" sz="1600" b="1" dirty="0"/>
          </a:p>
        </p:txBody>
      </p:sp>
      <p:pic>
        <p:nvPicPr>
          <p:cNvPr id="159" name="Picture 158"/>
          <p:cNvPicPr>
            <a:picLocks noChangeAspect="1"/>
          </p:cNvPicPr>
          <p:nvPr/>
        </p:nvPicPr>
        <p:blipFill>
          <a:blip r:embed="rId5"/>
          <a:stretch>
            <a:fillRect/>
          </a:stretch>
        </p:blipFill>
        <p:spPr>
          <a:xfrm>
            <a:off x="4457493" y="2603086"/>
            <a:ext cx="275887" cy="219625"/>
          </a:xfrm>
          <a:prstGeom prst="rect">
            <a:avLst/>
          </a:prstGeom>
        </p:spPr>
      </p:pic>
      <p:pic>
        <p:nvPicPr>
          <p:cNvPr id="161" name="Picture 160"/>
          <p:cNvPicPr>
            <a:picLocks noChangeAspect="1"/>
          </p:cNvPicPr>
          <p:nvPr/>
        </p:nvPicPr>
        <p:blipFill>
          <a:blip r:embed="rId5"/>
          <a:stretch>
            <a:fillRect/>
          </a:stretch>
        </p:blipFill>
        <p:spPr>
          <a:xfrm>
            <a:off x="6617733" y="1462959"/>
            <a:ext cx="275887" cy="219625"/>
          </a:xfrm>
          <a:prstGeom prst="rect">
            <a:avLst/>
          </a:prstGeom>
        </p:spPr>
      </p:pic>
      <p:pic>
        <p:nvPicPr>
          <p:cNvPr id="162" name="Picture 161"/>
          <p:cNvPicPr>
            <a:picLocks noChangeAspect="1"/>
          </p:cNvPicPr>
          <p:nvPr/>
        </p:nvPicPr>
        <p:blipFill>
          <a:blip r:embed="rId5"/>
          <a:stretch>
            <a:fillRect/>
          </a:stretch>
        </p:blipFill>
        <p:spPr>
          <a:xfrm>
            <a:off x="8351646" y="2543079"/>
            <a:ext cx="275887" cy="219625"/>
          </a:xfrm>
          <a:prstGeom prst="rect">
            <a:avLst/>
          </a:prstGeom>
        </p:spPr>
      </p:pic>
      <p:pic>
        <p:nvPicPr>
          <p:cNvPr id="163" name="Picture 162"/>
          <p:cNvPicPr>
            <a:picLocks noChangeAspect="1"/>
          </p:cNvPicPr>
          <p:nvPr/>
        </p:nvPicPr>
        <p:blipFill>
          <a:blip r:embed="rId5"/>
          <a:stretch>
            <a:fillRect/>
          </a:stretch>
        </p:blipFill>
        <p:spPr>
          <a:xfrm>
            <a:off x="7757860" y="4523299"/>
            <a:ext cx="275887" cy="219625"/>
          </a:xfrm>
          <a:prstGeom prst="rect">
            <a:avLst/>
          </a:prstGeom>
        </p:spPr>
      </p:pic>
      <p:pic>
        <p:nvPicPr>
          <p:cNvPr id="164" name="Picture 163"/>
          <p:cNvPicPr>
            <a:picLocks noChangeAspect="1"/>
          </p:cNvPicPr>
          <p:nvPr/>
        </p:nvPicPr>
        <p:blipFill>
          <a:blip r:embed="rId5"/>
          <a:stretch>
            <a:fillRect/>
          </a:stretch>
        </p:blipFill>
        <p:spPr>
          <a:xfrm>
            <a:off x="5417600" y="4703319"/>
            <a:ext cx="275887" cy="219625"/>
          </a:xfrm>
          <a:prstGeom prst="rect">
            <a:avLst/>
          </a:prstGeom>
        </p:spPr>
      </p:pic>
      <p:sp>
        <p:nvSpPr>
          <p:cNvPr id="167" name="TextBox 166"/>
          <p:cNvSpPr txBox="1"/>
          <p:nvPr/>
        </p:nvSpPr>
        <p:spPr>
          <a:xfrm>
            <a:off x="3737414" y="1702987"/>
            <a:ext cx="1598515" cy="271934"/>
          </a:xfrm>
          <a:prstGeom prst="rect">
            <a:avLst/>
          </a:prstGeom>
          <a:noFill/>
        </p:spPr>
        <p:txBody>
          <a:bodyPr wrap="none" rtlCol="0">
            <a:spAutoFit/>
          </a:bodyPr>
          <a:lstStyle/>
          <a:p>
            <a:r>
              <a:rPr lang="en-US" sz="1167" b="1" dirty="0">
                <a:latin typeface="Avenir Next Regular"/>
                <a:cs typeface="Avenir Next Regular"/>
              </a:rPr>
              <a:t>Blockchain</a:t>
            </a:r>
            <a:r>
              <a:rPr lang="zh-CN" altLang="en-US" sz="1167" b="1" dirty="0">
                <a:latin typeface="Avenir Next Regular"/>
                <a:cs typeface="Avenir Next Regular"/>
              </a:rPr>
              <a:t> </a:t>
            </a:r>
            <a:r>
              <a:rPr lang="en-AU" altLang="zh-CN" sz="1167" b="1" dirty="0">
                <a:latin typeface="Avenir Next Regular"/>
                <a:cs typeface="Avenir Next Regular"/>
              </a:rPr>
              <a:t>network</a:t>
            </a:r>
            <a:endParaRPr lang="en-US" sz="1167" b="1" dirty="0">
              <a:latin typeface="Avenir Next Regular"/>
              <a:cs typeface="Avenir Next Regular"/>
            </a:endParaRPr>
          </a:p>
        </p:txBody>
      </p:sp>
    </p:spTree>
    <p:extLst>
      <p:ext uri="{BB962C8B-B14F-4D97-AF65-F5344CB8AC3E}">
        <p14:creationId xmlns:p14="http://schemas.microsoft.com/office/powerpoint/2010/main" val="2864917836"/>
      </p:ext>
    </p:extLst>
  </p:cSld>
  <p:clrMapOvr>
    <a:masterClrMapping/>
  </p:clrMapOvr>
  <mc:AlternateContent xmlns:mc="http://schemas.openxmlformats.org/markup-compatibility/2006" xmlns:p14="http://schemas.microsoft.com/office/powerpoint/2010/main">
    <mc:Choice Requires="p14">
      <p:transition spd="slow" p14:dur="2000" advTm="83213"/>
    </mc:Choice>
    <mc:Fallback xmlns="">
      <p:transition spd="slow" advTm="8321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noProof="0" dirty="0"/>
              <a:t>Blockchain </a:t>
            </a:r>
            <a:r>
              <a:rPr lang="en-AU" altLang="zh-CN" noProof="0" dirty="0"/>
              <a:t>1</a:t>
            </a:r>
            <a:r>
              <a:rPr lang="en-AU" altLang="zh-CN" baseline="30000" dirty="0"/>
              <a:t>st</a:t>
            </a:r>
            <a:r>
              <a:rPr lang="en-AU" altLang="zh-CN" dirty="0"/>
              <a:t> gen</a:t>
            </a:r>
            <a:r>
              <a:rPr lang="en-AU" noProof="0" dirty="0"/>
              <a:t> </a:t>
            </a:r>
            <a:r>
              <a:rPr lang="en-AU" altLang="zh-CN" noProof="0" dirty="0"/>
              <a:t>— Cryptocurrency</a:t>
            </a:r>
            <a:endParaRPr lang="en-AU" noProof="0" dirty="0"/>
          </a:p>
        </p:txBody>
      </p:sp>
      <p:pic>
        <p:nvPicPr>
          <p:cNvPr id="9" name="Content Placeholder 8">
            <a:extLst>
              <a:ext uri="{FF2B5EF4-FFF2-40B4-BE49-F238E27FC236}">
                <a16:creationId xmlns:a16="http://schemas.microsoft.com/office/drawing/2014/main" id="{A8A30CCB-CBA1-4DC4-AD0B-62D93DA83A6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074" t="2290" r="2242" b="3330"/>
          <a:stretch/>
        </p:blipFill>
        <p:spPr>
          <a:xfrm>
            <a:off x="403245" y="1258874"/>
            <a:ext cx="7025545" cy="3898115"/>
          </a:xfrm>
        </p:spPr>
      </p:pic>
      <p:sp>
        <p:nvSpPr>
          <p:cNvPr id="3" name="TextBox 2">
            <a:extLst>
              <a:ext uri="{FF2B5EF4-FFF2-40B4-BE49-F238E27FC236}">
                <a16:creationId xmlns:a16="http://schemas.microsoft.com/office/drawing/2014/main" id="{6267F362-6ABC-4F70-AFA6-A84243B53B9A}"/>
              </a:ext>
            </a:extLst>
          </p:cNvPr>
          <p:cNvSpPr txBox="1"/>
          <p:nvPr/>
        </p:nvSpPr>
        <p:spPr>
          <a:xfrm>
            <a:off x="2710232" y="1866218"/>
            <a:ext cx="1234440" cy="577081"/>
          </a:xfrm>
          <a:prstGeom prst="rect">
            <a:avLst/>
          </a:prstGeom>
          <a:solidFill>
            <a:schemeClr val="bg1"/>
          </a:solidFill>
          <a:ln w="19050">
            <a:solidFill>
              <a:schemeClr val="tx1"/>
            </a:solidFill>
          </a:ln>
        </p:spPr>
        <p:txBody>
          <a:bodyPr wrap="square" rtlCol="0">
            <a:spAutoFit/>
          </a:bodyPr>
          <a:lstStyle/>
          <a:p>
            <a:r>
              <a:rPr lang="de-DE" sz="1050" dirty="0"/>
              <a:t>Send 2 BTC from my account to Bob. </a:t>
            </a:r>
          </a:p>
          <a:p>
            <a:r>
              <a:rPr lang="de-DE" sz="1050" dirty="0">
                <a:solidFill>
                  <a:schemeClr val="bg1"/>
                </a:solidFill>
              </a:rPr>
              <a:t>Signed: Alice</a:t>
            </a:r>
            <a:endParaRPr lang="en-AU" sz="1050" dirty="0">
              <a:solidFill>
                <a:schemeClr val="bg1"/>
              </a:solidFill>
            </a:endParaRPr>
          </a:p>
        </p:txBody>
      </p:sp>
      <p:sp>
        <p:nvSpPr>
          <p:cNvPr id="4" name="TextBox 3">
            <a:extLst>
              <a:ext uri="{FF2B5EF4-FFF2-40B4-BE49-F238E27FC236}">
                <a16:creationId xmlns:a16="http://schemas.microsoft.com/office/drawing/2014/main" id="{A8CE0CB4-2621-4548-85DF-20610309A2FA}"/>
              </a:ext>
            </a:extLst>
          </p:cNvPr>
          <p:cNvSpPr txBox="1"/>
          <p:nvPr/>
        </p:nvSpPr>
        <p:spPr>
          <a:xfrm>
            <a:off x="7470245" y="1258874"/>
            <a:ext cx="1556189" cy="3785652"/>
          </a:xfrm>
          <a:prstGeom prst="rect">
            <a:avLst/>
          </a:prstGeom>
          <a:noFill/>
        </p:spPr>
        <p:txBody>
          <a:bodyPr wrap="square" rtlCol="0">
            <a:spAutoFit/>
          </a:bodyPr>
          <a:lstStyle/>
          <a:p>
            <a:r>
              <a:rPr lang="de-DE" sz="1200" dirty="0"/>
              <a:t>Users:</a:t>
            </a:r>
          </a:p>
          <a:p>
            <a:pPr marL="176213" indent="-176213">
              <a:buFont typeface="Arial" panose="020B0604020202020204" pitchFamily="34" charset="0"/>
              <a:buChar char="•"/>
            </a:pPr>
            <a:r>
              <a:rPr lang="de-DE" sz="1200" dirty="0"/>
              <a:t>create transactions,</a:t>
            </a:r>
          </a:p>
          <a:p>
            <a:pPr marL="176213" indent="-176213">
              <a:buFont typeface="Arial" panose="020B0604020202020204" pitchFamily="34" charset="0"/>
              <a:buChar char="•"/>
            </a:pPr>
            <a:r>
              <a:rPr lang="de-DE" sz="1200" dirty="0"/>
              <a:t>sign them, and </a:t>
            </a:r>
          </a:p>
          <a:p>
            <a:pPr marL="176213" indent="-176213">
              <a:buFont typeface="Arial" panose="020B0604020202020204" pitchFamily="34" charset="0"/>
              <a:buChar char="•"/>
            </a:pPr>
            <a:r>
              <a:rPr lang="de-DE" sz="1200" dirty="0"/>
              <a:t>announce them to network</a:t>
            </a:r>
          </a:p>
          <a:p>
            <a:r>
              <a:rPr lang="de-DE" sz="1200" dirty="0"/>
              <a:t>Miners:</a:t>
            </a:r>
          </a:p>
          <a:p>
            <a:pPr marL="176213" indent="-176213">
              <a:buFont typeface="Arial" panose="020B0604020202020204" pitchFamily="34" charset="0"/>
              <a:buChar char="•"/>
            </a:pPr>
            <a:r>
              <a:rPr lang="de-DE" sz="1200" dirty="0"/>
              <a:t>receive transactions</a:t>
            </a:r>
          </a:p>
          <a:p>
            <a:pPr marL="176213" indent="-176213">
              <a:buFont typeface="Arial" panose="020B0604020202020204" pitchFamily="34" charset="0"/>
              <a:buChar char="•"/>
            </a:pPr>
            <a:r>
              <a:rPr lang="de-DE" sz="1200" dirty="0"/>
              <a:t>include them in a new block,</a:t>
            </a:r>
          </a:p>
          <a:p>
            <a:pPr marL="176213" indent="-176213">
              <a:buFont typeface="Arial" panose="020B0604020202020204" pitchFamily="34" charset="0"/>
              <a:buChar char="•"/>
            </a:pPr>
            <a:r>
              <a:rPr lang="de-DE" sz="1200" dirty="0"/>
              <a:t>(try to) append the new block to the data structure</a:t>
            </a:r>
          </a:p>
          <a:p>
            <a:r>
              <a:rPr lang="de-DE" sz="1200" dirty="0"/>
              <a:t>When a transaction is part of the data structure, it has taken place (though it‘s a bit more complicated – more later).</a:t>
            </a:r>
            <a:endParaRPr lang="en-AU" sz="1200" dirty="0"/>
          </a:p>
        </p:txBody>
      </p:sp>
      <p:cxnSp>
        <p:nvCxnSpPr>
          <p:cNvPr id="6" name="Straight Arrow Connector 5">
            <a:extLst>
              <a:ext uri="{FF2B5EF4-FFF2-40B4-BE49-F238E27FC236}">
                <a16:creationId xmlns:a16="http://schemas.microsoft.com/office/drawing/2014/main" id="{D27C9E23-09DE-48A7-96FE-894BD95725C3}"/>
              </a:ext>
            </a:extLst>
          </p:cNvPr>
          <p:cNvCxnSpPr>
            <a:cxnSpLocks/>
            <a:endCxn id="3" idx="3"/>
          </p:cNvCxnSpPr>
          <p:nvPr/>
        </p:nvCxnSpPr>
        <p:spPr>
          <a:xfrm flipH="1">
            <a:off x="3944672" y="2154759"/>
            <a:ext cx="69237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0C4E6A3-BE1F-4704-8B47-0272E76E4891}"/>
              </a:ext>
            </a:extLst>
          </p:cNvPr>
          <p:cNvSpPr/>
          <p:nvPr/>
        </p:nvSpPr>
        <p:spPr>
          <a:xfrm>
            <a:off x="3253740" y="4467440"/>
            <a:ext cx="838200" cy="520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Rectangle 10">
            <a:extLst>
              <a:ext uri="{FF2B5EF4-FFF2-40B4-BE49-F238E27FC236}">
                <a16:creationId xmlns:a16="http://schemas.microsoft.com/office/drawing/2014/main" id="{F9542F0B-DD5B-49D4-AC49-E3464F263E7B}"/>
              </a:ext>
            </a:extLst>
          </p:cNvPr>
          <p:cNvSpPr/>
          <p:nvPr/>
        </p:nvSpPr>
        <p:spPr>
          <a:xfrm>
            <a:off x="483674" y="2183134"/>
            <a:ext cx="838200" cy="5770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TextBox 11">
            <a:extLst>
              <a:ext uri="{FF2B5EF4-FFF2-40B4-BE49-F238E27FC236}">
                <a16:creationId xmlns:a16="http://schemas.microsoft.com/office/drawing/2014/main" id="{E4C510A0-A1C3-405E-89CD-22428F92F6C6}"/>
              </a:ext>
            </a:extLst>
          </p:cNvPr>
          <p:cNvSpPr txBox="1"/>
          <p:nvPr/>
        </p:nvSpPr>
        <p:spPr>
          <a:xfrm>
            <a:off x="648000" y="5343452"/>
            <a:ext cx="8030817" cy="276999"/>
          </a:xfrm>
          <a:prstGeom prst="rect">
            <a:avLst/>
          </a:prstGeom>
          <a:noFill/>
        </p:spPr>
        <p:txBody>
          <a:bodyPr wrap="square" rtlCol="0">
            <a:spAutoFit/>
          </a:bodyPr>
          <a:lstStyle/>
          <a:p>
            <a:r>
              <a:rPr lang="de-DE" sz="1200" dirty="0">
                <a:solidFill>
                  <a:schemeClr val="tx1">
                    <a:lumMod val="50000"/>
                    <a:lumOff val="50000"/>
                  </a:schemeClr>
                </a:solidFill>
              </a:rPr>
              <a:t>Picture source: A. </a:t>
            </a:r>
            <a:r>
              <a:rPr lang="de-DE" sz="1200" dirty="0" err="1">
                <a:solidFill>
                  <a:schemeClr val="tx1">
                    <a:lumMod val="50000"/>
                    <a:lumOff val="50000"/>
                  </a:schemeClr>
                </a:solidFill>
              </a:rPr>
              <a:t>Antonopoulos</a:t>
            </a:r>
            <a:r>
              <a:rPr lang="de-DE" sz="1200" dirty="0">
                <a:solidFill>
                  <a:schemeClr val="tx1">
                    <a:lumMod val="50000"/>
                    <a:lumOff val="50000"/>
                  </a:schemeClr>
                </a:solidFill>
              </a:rPr>
              <a:t>, </a:t>
            </a:r>
            <a:r>
              <a:rPr lang="en-US" sz="1200" dirty="0">
                <a:solidFill>
                  <a:schemeClr val="tx1">
                    <a:lumMod val="50000"/>
                    <a:lumOff val="50000"/>
                  </a:schemeClr>
                </a:solidFill>
              </a:rPr>
              <a:t>Mastering Bitcoin, O'Reilly, 2014</a:t>
            </a:r>
          </a:p>
        </p:txBody>
      </p:sp>
    </p:spTree>
    <p:extLst>
      <p:ext uri="{BB962C8B-B14F-4D97-AF65-F5344CB8AC3E}">
        <p14:creationId xmlns:p14="http://schemas.microsoft.com/office/powerpoint/2010/main" val="3318393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3">
                                            <p:txEl>
                                              <p:pRg st="1" end="1"/>
                                            </p:txEl>
                                          </p:spTgt>
                                        </p:tgtEl>
                                        <p:attrNameLst>
                                          <p:attrName>style.color</p:attrName>
                                        </p:attrNameLst>
                                      </p:cBhvr>
                                      <p:to>
                                        <a:srgbClr val="000000"/>
                                      </p:to>
                                    </p:animClr>
                                    <p:animClr clrSpc="rgb" dir="cw">
                                      <p:cBhvr>
                                        <p:cTn id="19" dur="500" fill="hold"/>
                                        <p:tgtEl>
                                          <p:spTgt spid="3">
                                            <p:txEl>
                                              <p:pRg st="1" end="1"/>
                                            </p:txEl>
                                          </p:spTgt>
                                        </p:tgtEl>
                                        <p:attrNameLst>
                                          <p:attrName>fillcolor</p:attrName>
                                        </p:attrNameLst>
                                      </p:cBhvr>
                                      <p:to>
                                        <a:srgbClr val="000000"/>
                                      </p:to>
                                    </p:animClr>
                                    <p:set>
                                      <p:cBhvr>
                                        <p:cTn id="20" dur="500" fill="hold"/>
                                        <p:tgtEl>
                                          <p:spTgt spid="3">
                                            <p:txEl>
                                              <p:pRg st="1" end="1"/>
                                            </p:txEl>
                                          </p:spTgt>
                                        </p:tgtEl>
                                        <p:attrNameLst>
                                          <p:attrName>fill.type</p:attrName>
                                        </p:attrNameLst>
                                      </p:cBhvr>
                                      <p:to>
                                        <p:strVal val="solid"/>
                                      </p:to>
                                    </p:set>
                                    <p:set>
                                      <p:cBhvr>
                                        <p:cTn id="21" dur="500" fill="hold"/>
                                        <p:tgtEl>
                                          <p:spTgt spid="3">
                                            <p:txEl>
                                              <p:pRg st="1" end="1"/>
                                            </p:txEl>
                                          </p:spTgt>
                                        </p:tgtEl>
                                        <p:attrNameLst>
                                          <p:attrName>fill.on</p:attrName>
                                        </p:attrNameLst>
                                      </p:cBhvr>
                                      <p:to>
                                        <p:strVal val="true"/>
                                      </p:to>
                                    </p:set>
                                  </p:childTnLst>
                                </p:cTn>
                              </p:par>
                              <p:par>
                                <p:cTn id="22" presetID="1"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childTnLst>
                                </p:cTn>
                              </p:par>
                              <p:par>
                                <p:cTn id="30" presetID="1" presetClass="exit" presetSubtype="0" fill="hold" nodeType="withEffect">
                                  <p:stCondLst>
                                    <p:cond delay="0"/>
                                  </p:stCondLst>
                                  <p:childTnLst>
                                    <p:set>
                                      <p:cBhvr>
                                        <p:cTn id="31" dur="1" fill="hold">
                                          <p:stCondLst>
                                            <p:cond delay="0"/>
                                          </p:stCondLst>
                                        </p:cTn>
                                        <p:tgtEl>
                                          <p:spTgt spid="6"/>
                                        </p:tgtEl>
                                        <p:attrNameLst>
                                          <p:attrName>style.visibility</p:attrName>
                                        </p:attrNameLst>
                                      </p:cBhvr>
                                      <p:to>
                                        <p:strVal val="hidden"/>
                                      </p:to>
                                    </p:set>
                                  </p:childTnLst>
                                </p:cTn>
                              </p:par>
                              <p:par>
                                <p:cTn id="32" presetID="42" presetClass="path" presetSubtype="0" accel="50000" decel="50000" fill="hold" grpId="1" nodeType="withEffect">
                                  <p:stCondLst>
                                    <p:cond delay="0"/>
                                  </p:stCondLst>
                                  <p:childTnLst>
                                    <p:animMotion origin="layout" path="M 1.11111E-6 -3.33333E-6 L 0.16649 0.35667 " pathEditMode="relative" rAng="0" ptsTypes="AA">
                                      <p:cBhvr>
                                        <p:cTn id="33" dur="2000" fill="hold"/>
                                        <p:tgtEl>
                                          <p:spTgt spid="3">
                                            <p:bg/>
                                          </p:spTgt>
                                        </p:tgtEl>
                                        <p:attrNameLst>
                                          <p:attrName>ppt_x</p:attrName>
                                          <p:attrName>ppt_y</p:attrName>
                                        </p:attrNameLst>
                                      </p:cBhvr>
                                      <p:rCtr x="8316" y="17833"/>
                                    </p:animMotion>
                                  </p:childTnLst>
                                </p:cTn>
                              </p:par>
                              <p:par>
                                <p:cTn id="34" presetID="42" presetClass="path" presetSubtype="0" accel="50000" decel="50000" fill="hold" grpId="1" nodeType="withEffect">
                                  <p:stCondLst>
                                    <p:cond delay="0"/>
                                  </p:stCondLst>
                                  <p:childTnLst>
                                    <p:animMotion origin="layout" path="M -3.88889E-6 -1.11111E-6 L 0.1625 0.34667 " pathEditMode="relative" rAng="0" ptsTypes="AA">
                                      <p:cBhvr>
                                        <p:cTn id="35" dur="2000" fill="hold"/>
                                        <p:tgtEl>
                                          <p:spTgt spid="3">
                                            <p:txEl>
                                              <p:pRg st="0" end="0"/>
                                            </p:txEl>
                                          </p:spTgt>
                                        </p:tgtEl>
                                        <p:attrNameLst>
                                          <p:attrName>ppt_x</p:attrName>
                                          <p:attrName>ppt_y</p:attrName>
                                        </p:attrNameLst>
                                      </p:cBhvr>
                                      <p:rCtr x="8125" y="17333"/>
                                    </p:animMotion>
                                  </p:childTnLst>
                                </p:cTn>
                              </p:par>
                              <p:par>
                                <p:cTn id="36" presetID="42" presetClass="path" presetSubtype="0" accel="50000" decel="50000" fill="hold" grpId="1" nodeType="withEffect">
                                  <p:stCondLst>
                                    <p:cond delay="0"/>
                                  </p:stCondLst>
                                  <p:childTnLst>
                                    <p:animMotion origin="layout" path="M 2.77778E-7 4.44444E-6 L 0.1651 0.35388 " pathEditMode="relative" rAng="0" ptsTypes="AA">
                                      <p:cBhvr>
                                        <p:cTn id="37" dur="2000" fill="hold"/>
                                        <p:tgtEl>
                                          <p:spTgt spid="3">
                                            <p:txEl>
                                              <p:pRg st="1" end="1"/>
                                            </p:txEl>
                                          </p:spTgt>
                                        </p:tgtEl>
                                        <p:attrNameLst>
                                          <p:attrName>ppt_x</p:attrName>
                                          <p:attrName>ppt_y</p:attrName>
                                        </p:attrNameLst>
                                      </p:cBhvr>
                                      <p:rCtr x="8247" y="17694"/>
                                    </p:animMotion>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4">
                                            <p:txEl>
                                              <p:pRg st="4" end="4"/>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
                                            <p:txEl>
                                              <p:pRg st="6" end="6"/>
                                            </p:txEl>
                                          </p:spTgt>
                                        </p:tgtEl>
                                        <p:attrNameLst>
                                          <p:attrName>style.visibility</p:attrName>
                                        </p:attrNameLst>
                                      </p:cBhvr>
                                      <p:to>
                                        <p:strVal val="visible"/>
                                      </p:to>
                                    </p:set>
                                  </p:childTnLst>
                                </p:cTn>
                              </p:par>
                              <p:par>
                                <p:cTn id="48" presetID="1" presetClass="exit" presetSubtype="0" fill="hold" grpId="2" nodeType="withEffect">
                                  <p:stCondLst>
                                    <p:cond delay="0"/>
                                  </p:stCondLst>
                                  <p:childTnLst>
                                    <p:set>
                                      <p:cBhvr>
                                        <p:cTn id="49" dur="1" fill="hold">
                                          <p:stCondLst>
                                            <p:cond delay="0"/>
                                          </p:stCondLst>
                                        </p:cTn>
                                        <p:tgtEl>
                                          <p:spTgt spid="3">
                                            <p:txEl>
                                              <p:pRg st="0" end="0"/>
                                            </p:txEl>
                                          </p:spTgt>
                                        </p:tgtEl>
                                        <p:attrNameLst>
                                          <p:attrName>style.visibility</p:attrName>
                                        </p:attrNameLst>
                                      </p:cBhvr>
                                      <p:to>
                                        <p:strVal val="hidden"/>
                                      </p:to>
                                    </p:set>
                                  </p:childTnLst>
                                </p:cTn>
                              </p:par>
                              <p:par>
                                <p:cTn id="50" presetID="1" presetClass="exit" presetSubtype="0" fill="hold" grpId="2" nodeType="withEffect">
                                  <p:stCondLst>
                                    <p:cond delay="0"/>
                                  </p:stCondLst>
                                  <p:childTnLst>
                                    <p:set>
                                      <p:cBhvr>
                                        <p:cTn id="51" dur="1" fill="hold">
                                          <p:stCondLst>
                                            <p:cond delay="0"/>
                                          </p:stCondLst>
                                        </p:cTn>
                                        <p:tgtEl>
                                          <p:spTgt spid="3">
                                            <p:txEl>
                                              <p:pRg st="1" end="1"/>
                                            </p:txEl>
                                          </p:spTgt>
                                        </p:tgtEl>
                                        <p:attrNameLst>
                                          <p:attrName>style.visibility</p:attrName>
                                        </p:attrNameLst>
                                      </p:cBhvr>
                                      <p:to>
                                        <p:strVal val="hidden"/>
                                      </p:to>
                                    </p:set>
                                  </p:childTnLst>
                                </p:cTn>
                              </p:par>
                              <p:par>
                                <p:cTn id="52" presetID="1" presetClass="exit" presetSubtype="0" fill="hold" grpId="2" nodeType="withEffect">
                                  <p:stCondLst>
                                    <p:cond delay="0"/>
                                  </p:stCondLst>
                                  <p:childTnLst>
                                    <p:set>
                                      <p:cBhvr>
                                        <p:cTn id="53" dur="1" fill="hold">
                                          <p:stCondLst>
                                            <p:cond delay="0"/>
                                          </p:stCondLst>
                                        </p:cTn>
                                        <p:tgtEl>
                                          <p:spTgt spid="3">
                                            <p:bg/>
                                          </p:spTgt>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1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4">
                                            <p:txEl>
                                              <p:pRg st="7" end="7"/>
                                            </p:txEl>
                                          </p:spTgt>
                                        </p:tgtEl>
                                        <p:attrNameLst>
                                          <p:attrName>style.visibility</p:attrName>
                                        </p:attrNameLst>
                                      </p:cBhvr>
                                      <p:to>
                                        <p:strVal val="visible"/>
                                      </p:to>
                                    </p:set>
                                  </p:childTnLst>
                                </p:cTn>
                              </p:par>
                              <p:par>
                                <p:cTn id="60" presetID="1" presetClass="exit" presetSubtype="0" fill="hold" grpId="1" nodeType="withEffect">
                                  <p:stCondLst>
                                    <p:cond delay="0"/>
                                  </p:stCondLst>
                                  <p:childTnLst>
                                    <p:set>
                                      <p:cBhvr>
                                        <p:cTn id="61" dur="1" fill="hold">
                                          <p:stCondLst>
                                            <p:cond delay="0"/>
                                          </p:stCondLst>
                                        </p:cTn>
                                        <p:tgtEl>
                                          <p:spTgt spid="10"/>
                                        </p:tgtEl>
                                        <p:attrNameLst>
                                          <p:attrName>style.visibility</p:attrName>
                                        </p:attrNameLst>
                                      </p:cBhvr>
                                      <p:to>
                                        <p:strVal val="hidden"/>
                                      </p:to>
                                    </p:set>
                                  </p:childTnLst>
                                </p:cTn>
                              </p:par>
                              <p:par>
                                <p:cTn id="62" presetID="1" presetClass="entr" presetSubtype="0" fill="hold" grpId="0" nodeType="withEffect">
                                  <p:stCondLst>
                                    <p:cond delay="0"/>
                                  </p:stCondLst>
                                  <p:childTnLst>
                                    <p:set>
                                      <p:cBhvr>
                                        <p:cTn id="63" dur="1" fill="hold">
                                          <p:stCondLst>
                                            <p:cond delay="0"/>
                                          </p:stCondLst>
                                        </p:cTn>
                                        <p:tgtEl>
                                          <p:spTgt spid="1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4">
                                            <p:txEl>
                                              <p:pRg st="8" end="8"/>
                                            </p:txEl>
                                          </p:spTgt>
                                        </p:tgtEl>
                                        <p:attrNameLst>
                                          <p:attrName>style.visibility</p:attrName>
                                        </p:attrNameLst>
                                      </p:cBhvr>
                                      <p:to>
                                        <p:strVal val="visible"/>
                                      </p:to>
                                    </p:set>
                                  </p:childTnLst>
                                </p:cTn>
                              </p:par>
                              <p:par>
                                <p:cTn id="68" presetID="1" presetClass="exit" presetSubtype="0" fill="hold" grpId="1" nodeType="withEffect">
                                  <p:stCondLst>
                                    <p:cond delay="0"/>
                                  </p:stCondLst>
                                  <p:childTnLst>
                                    <p:set>
                                      <p:cBhvr>
                                        <p:cTn id="69"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animBg="1"/>
      <p:bldP spid="3" grpId="1" uiExpand="1" build="allAtOnce" animBg="1"/>
      <p:bldP spid="3" grpId="2" uiExpand="1" build="allAtOnce" animBg="1"/>
      <p:bldP spid="10" grpId="0" animBg="1"/>
      <p:bldP spid="10" grpId="1" animBg="1"/>
      <p:bldP spid="11" grpId="0" animBg="1"/>
      <p:bldP spid="1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AU" noProof="0" dirty="0"/>
              <a:t>What is a Blockchain?</a:t>
            </a:r>
          </a:p>
        </p:txBody>
      </p:sp>
      <p:pic>
        <p:nvPicPr>
          <p:cNvPr id="9" name="Content Placeholder 5">
            <a:extLst>
              <a:ext uri="{FF2B5EF4-FFF2-40B4-BE49-F238E27FC236}">
                <a16:creationId xmlns:a16="http://schemas.microsoft.com/office/drawing/2014/main" id="{3C264CC9-B61F-4CFF-8DAE-B9393913BF6D}"/>
              </a:ext>
            </a:extLst>
          </p:cNvPr>
          <p:cNvPicPr>
            <a:picLocks noGrp="1" noChangeAspect="1"/>
          </p:cNvPicPr>
          <p:nvPr>
            <p:ph idx="1"/>
          </p:nvPr>
        </p:nvPicPr>
        <p:blipFill>
          <a:blip r:embed="rId3"/>
          <a:stretch>
            <a:fillRect/>
          </a:stretch>
        </p:blipFill>
        <p:spPr>
          <a:xfrm>
            <a:off x="1214968" y="1539776"/>
            <a:ext cx="6502576" cy="3657699"/>
          </a:xfrm>
          <a:prstGeom prst="rect">
            <a:avLst/>
          </a:prstGeom>
          <a:ln>
            <a:solidFill>
              <a:schemeClr val="tx1"/>
            </a:solidFill>
          </a:ln>
        </p:spPr>
      </p:pic>
      <p:sp>
        <p:nvSpPr>
          <p:cNvPr id="2" name="Text Placeholder 1">
            <a:extLst>
              <a:ext uri="{FF2B5EF4-FFF2-40B4-BE49-F238E27FC236}">
                <a16:creationId xmlns:a16="http://schemas.microsoft.com/office/drawing/2014/main" id="{9ADE364D-0714-4BD9-84C3-22E3499F694C}"/>
              </a:ext>
            </a:extLst>
          </p:cNvPr>
          <p:cNvSpPr>
            <a:spLocks noGrp="1"/>
          </p:cNvSpPr>
          <p:nvPr>
            <p:ph type="body" sz="quarter" idx="13"/>
          </p:nvPr>
        </p:nvSpPr>
        <p:spPr>
          <a:xfrm>
            <a:off x="648000" y="1183697"/>
            <a:ext cx="7953081" cy="396052"/>
          </a:xfrm>
        </p:spPr>
        <p:txBody>
          <a:bodyPr>
            <a:normAutofit/>
          </a:bodyPr>
          <a:lstStyle/>
          <a:p>
            <a:r>
              <a:rPr lang="en-AU" dirty="0"/>
              <a:t>Visualization of a Blockchain: </a:t>
            </a:r>
            <a:r>
              <a:rPr lang="en-AU" dirty="0">
                <a:hlinkClick r:id="rId4"/>
              </a:rPr>
              <a:t>http://ethviewer.live</a:t>
            </a:r>
            <a:r>
              <a:rPr lang="en-AU" dirty="0"/>
              <a:t> </a:t>
            </a:r>
          </a:p>
          <a:p>
            <a:endParaRPr lang="en-AU" dirty="0"/>
          </a:p>
        </p:txBody>
      </p:sp>
    </p:spTree>
    <p:extLst>
      <p:ext uri="{BB962C8B-B14F-4D97-AF65-F5344CB8AC3E}">
        <p14:creationId xmlns:p14="http://schemas.microsoft.com/office/powerpoint/2010/main" val="18117995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heme/theme1.xml><?xml version="1.0" encoding="utf-8"?>
<a:theme xmlns:a="http://schemas.openxmlformats.org/drawingml/2006/main" name="Technische Universität Berlin | PowerPoint Master">
  <a:themeElements>
    <a:clrScheme name="Benutzerdefiniert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0070C0"/>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Data61 PowerPoint Widescreen</Template>
  <TotalTime>0</TotalTime>
  <Words>4795</Words>
  <Application>Microsoft Office PowerPoint</Application>
  <PresentationFormat>On-screen Show (16:10)</PresentationFormat>
  <Paragraphs>431</Paragraphs>
  <Slides>37</Slides>
  <Notes>17</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等线</vt:lpstr>
      <vt:lpstr>等线 Light</vt:lpstr>
      <vt:lpstr>ＭＳ Ｐゴシック</vt:lpstr>
      <vt:lpstr>Arial</vt:lpstr>
      <vt:lpstr>Avenir Next Regular</vt:lpstr>
      <vt:lpstr>Calibri</vt:lpstr>
      <vt:lpstr>Lucida Grande</vt:lpstr>
      <vt:lpstr>Wingdings</vt:lpstr>
      <vt:lpstr>Technische Universität Berlin | PowerPoint Master</vt:lpstr>
      <vt:lpstr>Introduction &amp; Overview</vt:lpstr>
      <vt:lpstr>Book for this lecture:  Architecture for Blockchain Applications</vt:lpstr>
      <vt:lpstr>What to expect from this course</vt:lpstr>
      <vt:lpstr>Learning Outcomes</vt:lpstr>
      <vt:lpstr>What is the Beef about Blockchain?</vt:lpstr>
      <vt:lpstr>Blockchain – replacing centralized trusted authority </vt:lpstr>
      <vt:lpstr>How?</vt:lpstr>
      <vt:lpstr>Blockchain 1st gen — Cryptocurrency</vt:lpstr>
      <vt:lpstr>What is a Blockchain?</vt:lpstr>
      <vt:lpstr>Blockchain 2nd gen – Smart Contracts</vt:lpstr>
      <vt:lpstr>So what?</vt:lpstr>
      <vt:lpstr>Selected Blockchain Projects</vt:lpstr>
      <vt:lpstr>Relevant Topics in the Course</vt:lpstr>
      <vt:lpstr>Functions blockchain can provide in an application architecture</vt:lpstr>
      <vt:lpstr>Course Content (1)</vt:lpstr>
      <vt:lpstr>Course Content (2)</vt:lpstr>
      <vt:lpstr>Terminology</vt:lpstr>
      <vt:lpstr>What is a blockchain?</vt:lpstr>
      <vt:lpstr>What is a blockchain?</vt:lpstr>
      <vt:lpstr>Defining Blockchain (1)</vt:lpstr>
      <vt:lpstr>Defining Blockchain (2)</vt:lpstr>
      <vt:lpstr>Defining Blockchain (3)</vt:lpstr>
      <vt:lpstr>Decentralised Applications and Smart Contracts </vt:lpstr>
      <vt:lpstr>Blockchain defined (1/4) Verbatim from the Book</vt:lpstr>
      <vt:lpstr>Blockchain defined (2/4) Verbatim from the Book</vt:lpstr>
      <vt:lpstr>Blockchain defined (3/4) Verbatim from the Book</vt:lpstr>
      <vt:lpstr>Blockchain defined (4/4) Verbatim from the Book</vt:lpstr>
      <vt:lpstr>Cryptocurrencies and Tokens</vt:lpstr>
      <vt:lpstr>Fungible and Non-fungible Tokens</vt:lpstr>
      <vt:lpstr>Student Task</vt:lpstr>
      <vt:lpstr>Blockchain Applications  &amp; Application Areas</vt:lpstr>
      <vt:lpstr>Blockchain-based Application</vt:lpstr>
      <vt:lpstr>Application Areas – Enterprises and Industry</vt:lpstr>
      <vt:lpstr>Application Areas – Financial Services</vt:lpstr>
      <vt:lpstr>Application Areas – Government Services</vt:lpstr>
      <vt:lpstr>Summary</vt:lpstr>
      <vt:lpstr>Introduction &amp; Overview</vt:lpstr>
    </vt:vector>
  </TitlesOfParts>
  <Company>CSIRO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Ingo Weber</dc:creator>
  <cp:lastModifiedBy>Ingo Weber</cp:lastModifiedBy>
  <cp:revision>965</cp:revision>
  <dcterms:created xsi:type="dcterms:W3CDTF">2018-09-03T00:08:13Z</dcterms:created>
  <dcterms:modified xsi:type="dcterms:W3CDTF">2021-08-12T09:30:14Z</dcterms:modified>
</cp:coreProperties>
</file>