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embeddedFontLst>
    <p:embeddedFont>
      <p:font typeface="PT Sans Narrow"/>
      <p:regular r:id="rId47"/>
      <p:bold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55" Type="http://schemas.openxmlformats.org/officeDocument/2006/relationships/font" Target="fonts/OpenSans-italic.fntdata"/><Relationship Id="rId10" Type="http://schemas.openxmlformats.org/officeDocument/2006/relationships/slide" Target="slides/slide6.xml"/><Relationship Id="rId54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1275" y="6250864"/>
            <a:ext cx="2249872" cy="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92100" lvl="2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0" lvl="3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584200" lvl="4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736600" lvl="5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0" lvl="6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028700" lvl="7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181100" lvl="8" marL="0" marR="0" rtl="0" algn="ctr">
              <a:spcBef>
                <a:spcPts val="0"/>
              </a:spcBef>
              <a:buNone/>
              <a:defRPr b="0" i="0" sz="5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1275" y="6250864"/>
            <a:ext cx="2249872" cy="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1275" y="6250864"/>
            <a:ext cx="2249872" cy="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Relationship Id="rId6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86350" y="107345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Ruby</a:t>
            </a:r>
          </a:p>
        </p:txBody>
      </p:sp>
      <p:pic>
        <p:nvPicPr>
          <p:cNvPr descr="1000px-Ruby_logo.svg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550" y="3507075"/>
            <a:ext cx="3120900" cy="3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Ruby the library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Ruby the gems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Ruby the community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03657"/>
            <a:ext cx="8520600" cy="65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  <a:highlight>
                  <a:srgbClr val="FFFFFF"/>
                </a:highlight>
              </a:rPr>
              <a:t>Yukihiro Matsumoto</a:t>
            </a:r>
          </a:p>
        </p:txBody>
      </p:sp>
      <p:pic>
        <p:nvPicPr>
          <p:cNvPr descr="matz2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475" y="912000"/>
            <a:ext cx="5219048" cy="374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11700" y="4904125"/>
            <a:ext cx="85206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“Ruby is simple in appearance, but is very complex inside, just like our human body” - Yukihiro Matsumoto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Ruby versions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300000"/>
              </a:lnSpc>
              <a:spcBef>
                <a:spcPts val="0"/>
              </a:spcBef>
              <a:buSzPct val="100000"/>
            </a:pPr>
            <a:r>
              <a:rPr lang="en" sz="2400"/>
              <a:t>Ruby MRI</a:t>
            </a:r>
          </a:p>
          <a:p>
            <a:pPr indent="-381000" lvl="0" marL="457200" rtl="0">
              <a:lnSpc>
                <a:spcPct val="300000"/>
              </a:lnSpc>
              <a:spcBef>
                <a:spcPts val="0"/>
              </a:spcBef>
              <a:buSzPct val="100000"/>
            </a:pPr>
            <a:r>
              <a:rPr lang="en" sz="2400"/>
              <a:t>JRuby</a:t>
            </a:r>
          </a:p>
          <a:p>
            <a:pPr indent="-381000" lvl="0" marL="457200" rtl="0">
              <a:lnSpc>
                <a:spcPct val="300000"/>
              </a:lnSpc>
              <a:spcBef>
                <a:spcPts val="0"/>
              </a:spcBef>
              <a:buSzPct val="100000"/>
            </a:pPr>
            <a:r>
              <a:rPr lang="en" sz="2400"/>
              <a:t>goruby</a:t>
            </a:r>
          </a:p>
          <a:p>
            <a:pPr indent="-381000" lvl="0" marL="457200">
              <a:lnSpc>
                <a:spcPct val="300000"/>
              </a:lnSpc>
              <a:spcBef>
                <a:spcPts val="0"/>
              </a:spcBef>
              <a:buSzPct val="100000"/>
            </a:pPr>
            <a:r>
              <a:rPr lang="en" sz="2400"/>
              <a:t>Rubinius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Basic features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88425"/>
            <a:ext cx="42042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300000"/>
              </a:lnSpc>
              <a:spcBef>
                <a:spcPts val="0"/>
              </a:spcBef>
            </a:pPr>
            <a:r>
              <a:rPr lang="en"/>
              <a:t>Classes, Inheritance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</a:pPr>
            <a:r>
              <a:rPr lang="en"/>
              <a:t>Threads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</a:pPr>
            <a:r>
              <a:rPr lang="en"/>
              <a:t>Cross Platform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</a:pPr>
            <a:r>
              <a:rPr lang="en"/>
              <a:t>Garbage Collection</a:t>
            </a:r>
          </a:p>
          <a:p>
            <a:pPr indent="-228600" lvl="0" marL="457200">
              <a:lnSpc>
                <a:spcPct val="300000"/>
              </a:lnSpc>
              <a:spcBef>
                <a:spcPts val="0"/>
              </a:spcBef>
            </a:pPr>
            <a:r>
              <a:rPr lang="en"/>
              <a:t>Exception Handling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85925" y="1688425"/>
            <a:ext cx="42042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300000"/>
              </a:lnSpc>
              <a:spcBef>
                <a:spcPts val="0"/>
              </a:spcBef>
            </a:pPr>
            <a:r>
              <a:rPr lang="en"/>
              <a:t>Object Oriented </a:t>
            </a:r>
          </a:p>
          <a:p>
            <a:pPr indent="-228600" lvl="0" marL="457200" rtl="0">
              <a:lnSpc>
                <a:spcPct val="300000"/>
              </a:lnSpc>
              <a:spcBef>
                <a:spcPts val="0"/>
              </a:spcBef>
            </a:pPr>
            <a:r>
              <a:rPr lang="en"/>
              <a:t>Regular Expressions </a:t>
            </a:r>
          </a:p>
          <a:p>
            <a:pPr indent="-228600" lvl="0" marL="457200" rtl="0">
              <a:lnSpc>
                <a:spcPct val="300000"/>
              </a:lnSpc>
              <a:spcBef>
                <a:spcPts val="0"/>
              </a:spcBef>
            </a:pPr>
            <a:r>
              <a:rPr lang="en"/>
              <a:t>Variables are not typed </a:t>
            </a:r>
          </a:p>
          <a:p>
            <a:pPr indent="-228600" lvl="0" marL="457200" rtl="0">
              <a:lnSpc>
                <a:spcPct val="300000"/>
              </a:lnSpc>
              <a:spcBef>
                <a:spcPts val="0"/>
              </a:spcBef>
            </a:pPr>
            <a:r>
              <a:rPr lang="en"/>
              <a:t>Powerful string operations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Awesome Ruby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It’s beautiful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It’s beautiful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puts “Hello World”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It’s beautiful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2676752"/>
            <a:ext cx="8520600" cy="150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=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 = “HI”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Awesome Ruby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Everything is an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3865675" y="1352450"/>
            <a:ext cx="5124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78" name="Shape 78"/>
          <p:cNvSpPr txBox="1"/>
          <p:nvPr/>
        </p:nvSpPr>
        <p:spPr>
          <a:xfrm>
            <a:off x="7431308" y="5968550"/>
            <a:ext cx="1371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dilumn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9" y="5983374"/>
            <a:ext cx="601548" cy="48905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29650" y="5977912"/>
            <a:ext cx="1371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dilumn_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719225" y="2878346"/>
            <a:ext cx="4058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Senior </a:t>
            </a:r>
            <a:r>
              <a:rPr b="1" lang="en" sz="1800"/>
              <a:t>Software Engineer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99x Technology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DilumN@99x.lk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843175" y="1802154"/>
            <a:ext cx="4045200" cy="94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Dilum Navanjana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58" y="5831500"/>
            <a:ext cx="811549" cy="8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638" y="3944401"/>
            <a:ext cx="2249872" cy="45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lumNavanjana.jpg"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87" y="941725"/>
            <a:ext cx="3560874" cy="386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Everything is an object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2676752"/>
            <a:ext cx="8520600" cy="150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=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a.class //Fixnum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Everything is an object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3046351"/>
            <a:ext cx="8520600" cy="7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5.times { puts "Hello"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Awesome Ruby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Duck Typing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4121497"/>
            <a:ext cx="8520600" cy="8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If an object walks like a duck and talks like a duck, then the Ruby interpreter is happy to treat it as if it were a duck.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Awesome Ruby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open 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12" y="114591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Awesome Ruby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25" y="105780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gems</a:t>
            </a:r>
          </a:p>
        </p:txBody>
      </p:sp>
      <p:pic>
        <p:nvPicPr>
          <p:cNvPr descr="rubygems.jp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874" y="1763273"/>
            <a:ext cx="4076252" cy="46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593373"/>
            <a:ext cx="8520600" cy="7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gems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You can create your own gem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4030932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bundle gem GEMNAME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046348"/>
            <a:ext cx="8520600" cy="7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414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Part II</a:t>
            </a:r>
          </a:p>
        </p:txBody>
      </p:sp>
      <p:pic>
        <p:nvPicPr>
          <p:cNvPr descr="open-source-software-1.jp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666"/>
            <a:ext cx="8839201" cy="448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lo-world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2711"/>
            <a:ext cx="9144001" cy="12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6-05 at 8.07.14 PM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5" y="194074"/>
            <a:ext cx="8474848" cy="5796948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0px-Ruby_logo.svg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147575"/>
            <a:ext cx="3120900" cy="312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-source-software-1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875" y="3674849"/>
            <a:ext cx="4903726" cy="24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6-05 at 8.09.40 PM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" y="128225"/>
            <a:ext cx="8256626" cy="6018098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892950" y="109249"/>
            <a:ext cx="7358100" cy="15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What if we didn’t have Open Source</a:t>
            </a:r>
          </a:p>
        </p:txBody>
      </p:sp>
      <p:pic>
        <p:nvPicPr>
          <p:cNvPr descr="technology-open_source_technology-wheel-invention-inventor-inventing-mdbn389_low.jp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37" y="1831250"/>
            <a:ext cx="5439925" cy="42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892950" y="109249"/>
            <a:ext cx="7358100" cy="15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indent="-457200" lvl="0" marL="457200" rtl="0" algn="ctr">
              <a:spcBef>
                <a:spcPts val="0"/>
              </a:spcBef>
              <a:buClr>
                <a:srgbClr val="666666"/>
              </a:buClr>
              <a:buSzPct val="100000"/>
              <a:buFont typeface="Open Sans"/>
              <a:buAutoNum type="arabicPeriod"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Use Open Source Software</a:t>
            </a:r>
          </a:p>
        </p:txBody>
      </p:sp>
      <p:pic>
        <p:nvPicPr>
          <p:cNvPr descr="wordle_from_open_source_book-4f737c9-intro.jp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11" y="1474175"/>
            <a:ext cx="7906974" cy="460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892950" y="109249"/>
            <a:ext cx="7358100" cy="15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2. Report bugs if you find while using</a:t>
            </a:r>
          </a:p>
        </p:txBody>
      </p:sp>
      <p:pic>
        <p:nvPicPr>
          <p:cNvPr descr="Screen Shot 2016-06-05 at 9.11.42 PM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86" y="1519249"/>
            <a:ext cx="6246027" cy="4515424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892950" y="109249"/>
            <a:ext cx="7358100" cy="15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3. Start with small patches to gain confidence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46775" y="1893525"/>
            <a:ext cx="78048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Open Sans"/>
              <a:buAutoNum type="arabicPeriod"/>
            </a:pPr>
            <a:r>
              <a:rPr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Fork the repository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50" y="2479450"/>
            <a:ext cx="75057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250" y="4366425"/>
            <a:ext cx="37338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892950" y="109249"/>
            <a:ext cx="7358100" cy="15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4. Participate in the mailing list / bug reporter to answer questions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5110"/>
            <a:ext cx="9144001" cy="391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892950" y="109249"/>
            <a:ext cx="7358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Make larger patches</a:t>
            </a:r>
          </a:p>
        </p:txBody>
      </p:sp>
      <p:pic>
        <p:nvPicPr>
          <p:cNvPr descr="Screen Shot 2016-06-05 at 9.11.42 PM.pn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4" y="1035174"/>
            <a:ext cx="7130351" cy="51547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892950" y="109249"/>
            <a:ext cx="7358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Money matters</a:t>
            </a:r>
          </a:p>
        </p:txBody>
      </p:sp>
      <p:pic>
        <p:nvPicPr>
          <p:cNvPr descr="d12.jp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" y="1151625"/>
            <a:ext cx="8521200" cy="50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892950" y="109249"/>
            <a:ext cx="7358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Benefits of become an Open Source Contributor</a:t>
            </a:r>
          </a:p>
        </p:txBody>
      </p:sp>
      <p:pic>
        <p:nvPicPr>
          <p:cNvPr descr="81f1eb870a42bc36ae7d3c9422b0bb02b10e18e9a385107642419ca4c85bfe7c.jp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00" y="1131891"/>
            <a:ext cx="6009000" cy="47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892950" y="109249"/>
            <a:ext cx="7358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Google Summer of Code</a:t>
            </a:r>
          </a:p>
        </p:txBody>
      </p:sp>
      <p:pic>
        <p:nvPicPr>
          <p:cNvPr descr="vertical-GSoC-logo.jp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00" y="1418875"/>
            <a:ext cx="4789800" cy="4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There are numerous programming languages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1918772.jp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875" y="0"/>
            <a:ext cx="6094575" cy="60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ep-calm-presentation-is-over-any-questions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00" y="90575"/>
            <a:ext cx="5208199" cy="60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2787603"/>
            <a:ext cx="8520600" cy="12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Thank you….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9" y="5983374"/>
            <a:ext cx="601548" cy="48905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529650" y="5977912"/>
            <a:ext cx="1371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dilumn_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But what we love most is..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2982597"/>
            <a:ext cx="8520600" cy="89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CC4125"/>
                </a:solidFill>
              </a:rPr>
              <a:t>Ruby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But what is Ruby?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Ruby the syntax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02157"/>
            <a:ext cx="8520600" cy="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Ruby the philosophy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