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80" r:id="rId5"/>
    <p:sldId id="282" r:id="rId6"/>
    <p:sldId id="272" r:id="rId7"/>
    <p:sldId id="283" r:id="rId8"/>
    <p:sldId id="284" r:id="rId9"/>
    <p:sldId id="258" r:id="rId10"/>
    <p:sldId id="274" r:id="rId11"/>
    <p:sldId id="263" r:id="rId12"/>
    <p:sldId id="277" r:id="rId13"/>
    <p:sldId id="266" r:id="rId14"/>
    <p:sldId id="260" r:id="rId15"/>
    <p:sldId id="273" r:id="rId16"/>
    <p:sldId id="264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ия" initials="М" lastIdx="1" clrIdx="0">
    <p:extLst>
      <p:ext uri="{19B8F6BF-5375-455C-9EA6-DF929625EA0E}">
        <p15:presenceInfo xmlns:p15="http://schemas.microsoft.com/office/powerpoint/2012/main" userId="e99dd692ebd719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33"/>
    <a:srgbClr val="2A5378"/>
    <a:srgbClr val="FFCCCC"/>
    <a:srgbClr val="FF9999"/>
    <a:srgbClr val="EAA8D7"/>
    <a:srgbClr val="E22677"/>
    <a:srgbClr val="17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29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31544-7390-4706-86AE-4454E6493E11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2B3F-4E0E-49AD-B780-2BF1E5A9E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меня зовут Панферов Даниил и я рад представить вам свой индивидуальный проект по программированию.</a:t>
            </a:r>
          </a:p>
          <a:p>
            <a:r>
              <a:rPr lang="ru-RU" dirty="0"/>
              <a:t>Мой проект это </a:t>
            </a:r>
            <a:r>
              <a:rPr lang="en-US" dirty="0"/>
              <a:t>Telegram bot</a:t>
            </a:r>
            <a:r>
              <a:rPr lang="ru-RU" dirty="0"/>
              <a:t>.</a:t>
            </a:r>
          </a:p>
          <a:p>
            <a:r>
              <a:rPr lang="ru-RU" dirty="0"/>
              <a:t>Что такое бот?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63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узнать статус своей заявки вам нужно ввести статус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2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1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много времени ушло на создание и проведение опроса, который по итогу не пригодился, так как в итоге стал работать над другим проектом</a:t>
            </a:r>
          </a:p>
          <a:p>
            <a:r>
              <a:rPr lang="ru-RU" dirty="0"/>
              <a:t>Много времени ушло на само определение проблемы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3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74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Бесплатное не требует установки других программ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7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Сейчас, чтобы решить любую </a:t>
            </a:r>
            <a:r>
              <a:rPr lang="ru-RU" dirty="0" err="1"/>
              <a:t>хоз</a:t>
            </a:r>
            <a:r>
              <a:rPr lang="ru-RU" dirty="0"/>
              <a:t> неустроенность нужно идти в администрацию.</a:t>
            </a:r>
          </a:p>
          <a:p>
            <a:r>
              <a:rPr lang="ru-RU" dirty="0"/>
              <a:t>Мой проект предлагает облегчение этого самого процесса.</a:t>
            </a:r>
          </a:p>
          <a:p>
            <a:r>
              <a:rPr lang="ru-RU" dirty="0"/>
              <a:t>Вы сможете почти в любое время заполнить заявку и позже следить за ее судьбой.</a:t>
            </a:r>
          </a:p>
          <a:p>
            <a:r>
              <a:rPr lang="ru-RU" dirty="0"/>
              <a:t>Эта тема возникла на летней защите перед учителями.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7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целью стало </a:t>
            </a:r>
            <a:r>
              <a:rPr lang="ru-RU" dirty="0" err="1"/>
              <a:t>бла</a:t>
            </a:r>
            <a:r>
              <a:rPr lang="ru-RU" dirty="0"/>
              <a:t> </a:t>
            </a:r>
            <a:r>
              <a:rPr lang="ru-RU" dirty="0" err="1"/>
              <a:t>блабла</a:t>
            </a:r>
            <a:endParaRPr lang="ru-RU" dirty="0"/>
          </a:p>
          <a:p>
            <a:r>
              <a:rPr lang="ru-RU" dirty="0"/>
              <a:t>В следствии появились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2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 у вас возник вопрос почему не отдельное приложение</a:t>
            </a:r>
          </a:p>
          <a:p>
            <a:r>
              <a:rPr lang="ru-RU" dirty="0"/>
              <a:t>Что такое интерфейс</a:t>
            </a:r>
          </a:p>
          <a:p>
            <a:r>
              <a:rPr lang="ru-RU" dirty="0"/>
              <a:t>Я бы просто не успел сделать интерфейс из-за недостаточного знания языка </a:t>
            </a:r>
            <a:r>
              <a:rPr lang="en-US" dirty="0"/>
              <a:t>Phyton</a:t>
            </a:r>
            <a:r>
              <a:rPr lang="ru-RU" dirty="0"/>
              <a:t> </a:t>
            </a:r>
          </a:p>
          <a:p>
            <a:r>
              <a:rPr lang="ru-RU" dirty="0"/>
              <a:t>Необходима работа дизайнеров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9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выглядит довольно простенько, но </a:t>
            </a:r>
            <a:r>
              <a:rPr lang="ru-RU" dirty="0" err="1"/>
              <a:t>по-факту</a:t>
            </a:r>
            <a:r>
              <a:rPr lang="ru-RU" dirty="0"/>
              <a:t> нужно подбирать сочетание цветов, форму, расположение и еще много чего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8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Проблемы были очень бытовыми и основной аудиторией предполагались ученики</a:t>
            </a:r>
          </a:p>
          <a:p>
            <a:r>
              <a:rPr lang="ru-RU" dirty="0"/>
              <a:t>Я отнесся к этому проекту очень серьезно и даже провел опрос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8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Много раз пытался самостоятельно присоединить код к </a:t>
            </a:r>
            <a:r>
              <a:rPr lang="ru-RU" dirty="0" err="1"/>
              <a:t>телегераму</a:t>
            </a:r>
            <a:endParaRPr lang="ru-RU" dirty="0"/>
          </a:p>
          <a:p>
            <a:r>
              <a:rPr lang="ru-RU" dirty="0"/>
              <a:t>Что такое </a:t>
            </a:r>
            <a:r>
              <a:rPr lang="ru-RU" dirty="0" err="1"/>
              <a:t>бекэнд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5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бекэнда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6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зарегистрировать заявку вам нужно написать команду </a:t>
            </a:r>
            <a:r>
              <a:rPr lang="ru-RU" dirty="0" err="1"/>
              <a:t>регтаск</a:t>
            </a:r>
            <a:br>
              <a:rPr lang="ru-RU" dirty="0"/>
            </a:br>
            <a:r>
              <a:rPr lang="ru-RU" dirty="0"/>
              <a:t>С частью ключевых исполнителей мне еще нужно согласовать их участие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B3F-4E0E-49AD-B780-2BF1E5A9EC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BDA84-608F-49A2-A3AF-0455F1A4B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494A5B-6AFE-4F3E-B05E-45DC91C46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4776B-D7A2-4F07-AC4B-0AAF3C97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CDC13-6712-4CF3-8E65-76D5701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5EA92-0D7C-4817-8577-486C7A75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1EFF9-2B5D-47BE-9870-C3A09EDA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0CE4A-A78D-465E-A98B-45C2E354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B3004A-A1AA-45E9-8D8C-1F64F3E2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AA5BF-8B8A-46AE-9911-9BD3CCC2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0BF05-4412-4E6B-91E4-3D14F014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3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1EF7ED-9646-4F38-81B8-C7175E862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0C8FF8-93A6-4B80-9213-06F1AD70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63A00-C926-4839-BDFD-0C228FB6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BD22E-3323-49FD-87E4-5CF3A10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37680-A33A-4EA5-B806-51909348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FF68-9BB6-4E56-9BA2-3BB8C108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08936-C920-4E43-8C52-3C1C75EF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2E82D0-E35D-4FB4-95B2-A014CC5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B554D-287B-4900-9F3E-89292905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695320-8B54-4D8C-9E41-CBEB0DB6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1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67C0E-4074-4DDA-B7DA-2FD4E3E4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D8AB4B-F017-456B-868A-D32E6985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9A282-F9FF-4FE5-AED7-516FF1F9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7D582-3F44-4319-B435-D99B2369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F9E2B-3D25-4995-8C5A-96AACA71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6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D278-266C-41A0-8CDB-33498070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81C40-44AB-4012-9210-50CC1B5CB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C06576-6D4B-4E64-95D2-7418986B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1D06B-97E2-4D74-B1C5-4AC1FA37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49D87-8F8B-4060-9BF2-76B3300C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CD316-68B7-4DFB-9696-D9325243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7764-11D0-413C-B457-A22EFDC1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919F7-0252-4DE8-AD39-9EFE6DD8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066CDD-986F-4DB8-B4DD-26B3C03C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A9CB50-56B2-4DBB-81DB-B4D00C446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D5E97-9609-4B7D-A74A-6CFDB125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0FE977-A6B4-4574-A750-143AF0E7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F55636-3A64-4CAC-B106-56D98F4F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E926E-FE8D-48BD-AA77-5C3C3557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78629-56DE-4169-9747-B6408D5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9EAAB3-DF10-4907-95D4-D00437FB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7D2A8F-39DD-4E7A-84B4-42C2BF5B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A6E30B-89B5-4C2B-ABC9-5401D02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8D4688-E816-41DB-9CE0-36F1C710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015F4E-D539-4F6F-BCFE-F0BD7919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ED1A2-44FB-416B-A64C-298936A9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EE0A7-7782-4E91-A6D5-A62FF899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9AE07-C073-4DF5-A960-8BDB9763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AB5A75-D869-411A-90CC-F535ED86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17024-9BB7-49AE-A645-283AE094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03AB2D-8FDA-4C47-951A-0521C5E6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BAB8A9-7EDA-4D93-8995-7297F477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9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95C0-A507-4365-AD8C-F62FAEF6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22CAC2-8568-4C86-BFCC-F65F61C4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ED1743-DD81-4D30-BFEE-EDBE4166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52A47-4688-4CBC-886B-6633B2A2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933FB7-6759-439A-AEAA-FBBABB2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3384F-F7EE-41EE-A34A-CAF846C3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DE9A0-C923-421E-9328-1BFA8D4E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3804F-2703-4C8D-8D7A-17419FA4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C0762F-A3CB-425E-B61B-FE361063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13D4-E71C-4A83-BBEE-0295C45CE139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EAF7-3B70-4A5B-968F-43CF71E7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DEF06-068C-4E4B-85F9-6B38EB825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7998-5733-431D-8838-0A9B29BBA5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B99404E-6469-48CF-8768-8460332C97B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2161BF0-A7B1-481C-927F-094A71597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A5E71D83-C69C-4097-8730-74D0F0E4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5" y="0"/>
              <a:ext cx="3857625" cy="685800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8B85782-2627-4E56-A0C6-D33D9271A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0"/>
              <a:ext cx="3857625" cy="685800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83AA98B-DEA0-47AA-A8A4-31A51C97B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419"/>
            <a:stretch/>
          </p:blipFill>
          <p:spPr>
            <a:xfrm>
              <a:off x="11572875" y="0"/>
              <a:ext cx="619125" cy="6858000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EEB97-592C-40B8-BB78-FFB356B73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161"/>
            <a:ext cx="9144000" cy="1791677"/>
          </a:xfrm>
        </p:spPr>
        <p:txBody>
          <a:bodyPr/>
          <a:lstStyle/>
          <a:p>
            <a:r>
              <a:rPr lang="ru-RU" dirty="0">
                <a:solidFill>
                  <a:srgbClr val="182533"/>
                </a:solidFill>
                <a:latin typeface="+mn-lt"/>
                <a:cs typeface="Times New Roman" panose="02020603050405020304" pitchFamily="18" charset="0"/>
              </a:rPr>
              <a:t>Telegram bot для работы с заявками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5CF53-B105-4631-8BF2-8F29BF7C8716}"/>
              </a:ext>
            </a:extLst>
          </p:cNvPr>
          <p:cNvSpPr txBox="1"/>
          <p:nvPr/>
        </p:nvSpPr>
        <p:spPr>
          <a:xfrm>
            <a:off x="3047268" y="215315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ГБОУ ШКОЛА №627 УК-4 “ВАЛЬДОРФСКАЯ ШКОЛА ИМ. А.А. ПИНСКОГО”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4844B-607D-40EB-94DC-2C22C95AD97F}"/>
              </a:ext>
            </a:extLst>
          </p:cNvPr>
          <p:cNvSpPr txBox="1"/>
          <p:nvPr/>
        </p:nvSpPr>
        <p:spPr>
          <a:xfrm>
            <a:off x="5554541" y="5350022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Автор: Панферов Даниил</a:t>
            </a:r>
          </a:p>
          <a:p>
            <a:pPr algn="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Руководитель: Акимов Дмитрий Валерьевич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4540-F3C1-415C-B81B-EADF60D0BDBB}"/>
              </a:ext>
            </a:extLst>
          </p:cNvPr>
          <p:cNvSpPr txBox="1"/>
          <p:nvPr/>
        </p:nvSpPr>
        <p:spPr>
          <a:xfrm>
            <a:off x="3047268" y="6365686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182533"/>
                </a:solidFill>
                <a:cs typeface="Times New Roman" panose="02020603050405020304" pitchFamily="18" charset="0"/>
              </a:rPr>
              <a:t>Москва, 202</a:t>
            </a:r>
            <a:r>
              <a:rPr lang="en-US" sz="1200" dirty="0">
                <a:solidFill>
                  <a:srgbClr val="182533"/>
                </a:solidFill>
                <a:cs typeface="Times New Roman" panose="02020603050405020304" pitchFamily="18" charset="0"/>
              </a:rPr>
              <a:t>1</a:t>
            </a:r>
            <a:endParaRPr lang="ru-RU" sz="1200" dirty="0">
              <a:solidFill>
                <a:srgbClr val="182533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9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B27E2-A0F6-4029-91AE-885CB8B9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254E273-2377-43E2-BCD3-36D9BB1A944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13183FC-30E7-4F12-8ACB-5C17F026E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CB79B9A-C593-4C6B-9083-A59A5CBC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5" y="0"/>
              <a:ext cx="3857625" cy="6858000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9C8984-0B5C-4306-B4DA-4D1F93C4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0"/>
              <a:ext cx="3857625" cy="6858000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6B77B2F-5565-416F-865B-196E26583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419"/>
            <a:stretch/>
          </p:blipFill>
          <p:spPr>
            <a:xfrm>
              <a:off x="11572875" y="0"/>
              <a:ext cx="619125" cy="6858000"/>
            </a:xfrm>
            <a:prstGeom prst="rect">
              <a:avLst/>
            </a:prstGeom>
          </p:spPr>
        </p:pic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ED3C7A-FB34-4D93-8F76-25F325273DB8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1721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&quot;example of telegrambot&quot;">
            <a:extLst>
              <a:ext uri="{FF2B5EF4-FFF2-40B4-BE49-F238E27FC236}">
                <a16:creationId xmlns:a16="http://schemas.microsoft.com/office/drawing/2014/main" id="{47171156-3C96-4DB7-92FA-45BDBD4D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47" y="2143314"/>
            <a:ext cx="2030570" cy="349623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4A0F-277E-4685-BAE4-8483FA0C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29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Схема взаимодействия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8D774-FA17-4BCB-A137-48C7808BF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2" y="2721678"/>
            <a:ext cx="1414643" cy="1414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CCD7D-78AE-45BF-93D7-9FA0DAFAA99D}"/>
              </a:ext>
            </a:extLst>
          </p:cNvPr>
          <p:cNvSpPr txBox="1"/>
          <p:nvPr/>
        </p:nvSpPr>
        <p:spPr>
          <a:xfrm>
            <a:off x="334192" y="4020497"/>
            <a:ext cx="18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2A250E-9CEF-41AB-91B0-A74E4F0B9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28" y="1715186"/>
            <a:ext cx="4047696" cy="404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11092-CDEC-4DAE-87B3-2B6AFC0D9903}"/>
              </a:ext>
            </a:extLst>
          </p:cNvPr>
          <p:cNvSpPr txBox="1"/>
          <p:nvPr/>
        </p:nvSpPr>
        <p:spPr>
          <a:xfrm>
            <a:off x="3814845" y="5762882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Смартфон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74D730-274D-4F22-98FD-E785415C5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82" y="1195095"/>
            <a:ext cx="2103395" cy="2103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53FBD-40BD-478A-A625-F3F2CE809701}"/>
              </a:ext>
            </a:extLst>
          </p:cNvPr>
          <p:cNvSpPr txBox="1"/>
          <p:nvPr/>
        </p:nvSpPr>
        <p:spPr>
          <a:xfrm>
            <a:off x="9557987" y="3086698"/>
            <a:ext cx="239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Таблица в </a:t>
            </a:r>
            <a:r>
              <a:rPr lang="en-US" dirty="0">
                <a:solidFill>
                  <a:srgbClr val="182533"/>
                </a:solidFill>
                <a:cs typeface="Times New Roman" panose="02020603050405020304" pitchFamily="18" charset="0"/>
              </a:rPr>
              <a:t>Excel</a:t>
            </a:r>
            <a:endParaRPr lang="ru-RU" dirty="0">
              <a:solidFill>
                <a:srgbClr val="182533"/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8CEC27-458C-4E88-82A1-460923A4E7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303" y="4416146"/>
            <a:ext cx="1713821" cy="1713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A58C9D-601C-40AF-B6B3-EB71A742DBC5}"/>
              </a:ext>
            </a:extLst>
          </p:cNvPr>
          <p:cNvSpPr txBox="1"/>
          <p:nvPr/>
        </p:nvSpPr>
        <p:spPr>
          <a:xfrm>
            <a:off x="7840782" y="6123543"/>
            <a:ext cx="285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Исполнители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CE76C49D-03A7-4CB6-9D3D-C662EF4AB5DC}"/>
              </a:ext>
            </a:extLst>
          </p:cNvPr>
          <p:cNvSpPr/>
          <p:nvPr/>
        </p:nvSpPr>
        <p:spPr>
          <a:xfrm rot="21198563">
            <a:off x="6233646" y="1856909"/>
            <a:ext cx="3144936" cy="587000"/>
          </a:xfrm>
          <a:prstGeom prst="rightArrow">
            <a:avLst/>
          </a:prstGeom>
          <a:solidFill>
            <a:srgbClr val="18C07C"/>
          </a:solidFill>
          <a:ln>
            <a:solidFill>
              <a:srgbClr val="1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заявка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2BEC5F12-1C06-40D2-977A-D643E460C201}"/>
              </a:ext>
            </a:extLst>
          </p:cNvPr>
          <p:cNvSpPr/>
          <p:nvPr/>
        </p:nvSpPr>
        <p:spPr>
          <a:xfrm>
            <a:off x="2100835" y="3271364"/>
            <a:ext cx="1631408" cy="620070"/>
          </a:xfrm>
          <a:prstGeom prst="rightArrow">
            <a:avLst/>
          </a:prstGeom>
          <a:solidFill>
            <a:srgbClr val="18C07C"/>
          </a:solidFill>
          <a:ln>
            <a:solidFill>
              <a:srgbClr val="1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cs typeface="Times New Roman" panose="02020603050405020304" pitchFamily="18" charset="0"/>
              </a:rPr>
              <a:t>reg_task</a:t>
            </a:r>
            <a:endParaRPr lang="ru-RU" sz="16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742977B3-A021-47D6-ABFD-45036A13EE62}"/>
              </a:ext>
            </a:extLst>
          </p:cNvPr>
          <p:cNvSpPr/>
          <p:nvPr/>
        </p:nvSpPr>
        <p:spPr>
          <a:xfrm rot="18728106" flipH="1">
            <a:off x="9838690" y="3937117"/>
            <a:ext cx="1866027" cy="620070"/>
          </a:xfrm>
          <a:prstGeom prst="rightArrow">
            <a:avLst/>
          </a:prstGeom>
          <a:solidFill>
            <a:srgbClr val="18C07C"/>
          </a:solidFill>
          <a:ln>
            <a:solidFill>
              <a:srgbClr val="1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заявка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26AAD005-4B91-422B-A2E7-9369DAAD851D}"/>
              </a:ext>
            </a:extLst>
          </p:cNvPr>
          <p:cNvSpPr/>
          <p:nvPr/>
        </p:nvSpPr>
        <p:spPr>
          <a:xfrm rot="1685838">
            <a:off x="6342164" y="4255072"/>
            <a:ext cx="1631408" cy="573253"/>
          </a:xfrm>
          <a:prstGeom prst="rightArrow">
            <a:avLst/>
          </a:prstGeom>
          <a:solidFill>
            <a:srgbClr val="18C07C"/>
          </a:solidFill>
          <a:ln>
            <a:solidFill>
              <a:srgbClr val="18C0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оповещение</a:t>
            </a:r>
          </a:p>
        </p:txBody>
      </p:sp>
      <p:sp>
        <p:nvSpPr>
          <p:cNvPr id="10" name="Стрелка: пятиугольник 9">
            <a:extLst>
              <a:ext uri="{FF2B5EF4-FFF2-40B4-BE49-F238E27FC236}">
                <a16:creationId xmlns:a16="http://schemas.microsoft.com/office/drawing/2014/main" id="{BC06331A-1841-4ADB-8FAA-203EEA794CD8}"/>
              </a:ext>
            </a:extLst>
          </p:cNvPr>
          <p:cNvSpPr/>
          <p:nvPr/>
        </p:nvSpPr>
        <p:spPr>
          <a:xfrm>
            <a:off x="2001456" y="5184138"/>
            <a:ext cx="6124061" cy="1148560"/>
          </a:xfrm>
          <a:prstGeom prst="homePlat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Акимов Дмитрий Валерьевич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Иванов Иван Николаевич (</a:t>
            </a:r>
            <a:r>
              <a:rPr lang="ru-RU" dirty="0" err="1"/>
              <a:t>безопасник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Дежурный учитель из администрации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1337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254E273-2377-43E2-BCD3-36D9BB1A944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13183FC-30E7-4F12-8ACB-5C17F026E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CB79B9A-C593-4C6B-9083-A59A5CBC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5" y="0"/>
              <a:ext cx="3857625" cy="6858000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9C8984-0B5C-4306-B4DA-4D1F93C4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0"/>
              <a:ext cx="3857625" cy="6858000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D6B77B2F-5565-416F-865B-196E26583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419"/>
            <a:stretch/>
          </p:blipFill>
          <p:spPr>
            <a:xfrm>
              <a:off x="11572875" y="0"/>
              <a:ext cx="619125" cy="6858000"/>
            </a:xfrm>
            <a:prstGeom prst="rect">
              <a:avLst/>
            </a:prstGeom>
          </p:spPr>
        </p:pic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ED3C7A-FB34-4D93-8F76-25F325273DB8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1721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026" name="Picture 2" descr="Картинки по запросу &quot;example of telegrambot&quot;">
            <a:extLst>
              <a:ext uri="{FF2B5EF4-FFF2-40B4-BE49-F238E27FC236}">
                <a16:creationId xmlns:a16="http://schemas.microsoft.com/office/drawing/2014/main" id="{47171156-3C96-4DB7-92FA-45BDBD4D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47" y="2143314"/>
            <a:ext cx="2030570" cy="349623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E4A0F-277E-4685-BAE4-8483FA0C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291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Схема взаимодействия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E8D774-FA17-4BCB-A137-48C7808BF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2" y="2721678"/>
            <a:ext cx="1414643" cy="1414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CCD7D-78AE-45BF-93D7-9FA0DAFAA99D}"/>
              </a:ext>
            </a:extLst>
          </p:cNvPr>
          <p:cNvSpPr txBox="1"/>
          <p:nvPr/>
        </p:nvSpPr>
        <p:spPr>
          <a:xfrm>
            <a:off x="334192" y="4020497"/>
            <a:ext cx="18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Пользователь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2A250E-9CEF-41AB-91B0-A74E4F0B9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28" y="1715186"/>
            <a:ext cx="4047696" cy="4047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11092-CDEC-4DAE-87B3-2B6AFC0D9903}"/>
              </a:ext>
            </a:extLst>
          </p:cNvPr>
          <p:cNvSpPr txBox="1"/>
          <p:nvPr/>
        </p:nvSpPr>
        <p:spPr>
          <a:xfrm>
            <a:off x="3814845" y="5762882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Смартфон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74D730-274D-4F22-98FD-E785415C5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79" y="2529701"/>
            <a:ext cx="2103395" cy="2103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153FBD-40BD-478A-A625-F3F2CE809701}"/>
              </a:ext>
            </a:extLst>
          </p:cNvPr>
          <p:cNvSpPr txBox="1"/>
          <p:nvPr/>
        </p:nvSpPr>
        <p:spPr>
          <a:xfrm>
            <a:off x="8126184" y="4448430"/>
            <a:ext cx="239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82533"/>
                </a:solidFill>
                <a:cs typeface="Times New Roman" panose="02020603050405020304" pitchFamily="18" charset="0"/>
              </a:rPr>
              <a:t>Таблица в </a:t>
            </a:r>
            <a:r>
              <a:rPr lang="en-US" dirty="0">
                <a:solidFill>
                  <a:srgbClr val="182533"/>
                </a:solidFill>
                <a:cs typeface="Times New Roman" panose="02020603050405020304" pitchFamily="18" charset="0"/>
              </a:rPr>
              <a:t>Excel</a:t>
            </a:r>
            <a:endParaRPr lang="ru-RU" dirty="0">
              <a:solidFill>
                <a:srgbClr val="182533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2BEC5F12-1C06-40D2-977A-D643E460C201}"/>
              </a:ext>
            </a:extLst>
          </p:cNvPr>
          <p:cNvSpPr/>
          <p:nvPr/>
        </p:nvSpPr>
        <p:spPr>
          <a:xfrm>
            <a:off x="2100835" y="3271364"/>
            <a:ext cx="1631408" cy="620070"/>
          </a:xfrm>
          <a:prstGeom prst="rightArrow">
            <a:avLst/>
          </a:prstGeom>
          <a:solidFill>
            <a:srgbClr val="18C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status</a:t>
            </a:r>
            <a:endParaRPr lang="ru-RU" sz="16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2F6C5FF8-0F8E-477A-BA5E-44AC73AB576D}"/>
              </a:ext>
            </a:extLst>
          </p:cNvPr>
          <p:cNvSpPr/>
          <p:nvPr/>
        </p:nvSpPr>
        <p:spPr>
          <a:xfrm>
            <a:off x="6450587" y="2961328"/>
            <a:ext cx="1631408" cy="620070"/>
          </a:xfrm>
          <a:prstGeom prst="rightArrow">
            <a:avLst/>
          </a:prstGeom>
          <a:solidFill>
            <a:srgbClr val="18C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поиск</a:t>
            </a:r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CAA1E353-F67A-4CDF-B7FE-6AFC9FA39F50}"/>
              </a:ext>
            </a:extLst>
          </p:cNvPr>
          <p:cNvSpPr/>
          <p:nvPr/>
        </p:nvSpPr>
        <p:spPr>
          <a:xfrm flipH="1">
            <a:off x="6448514" y="3742035"/>
            <a:ext cx="1631408" cy="620070"/>
          </a:xfrm>
          <a:prstGeom prst="rightArrow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  <a:cs typeface="Times New Roman" panose="02020603050405020304" pitchFamily="18" charset="0"/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405692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8DAC00-17AD-4A8C-84A1-67E9D89D8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7"/>
          <a:stretch/>
        </p:blipFill>
        <p:spPr>
          <a:xfrm>
            <a:off x="-9812" y="136281"/>
            <a:ext cx="12201812" cy="6585438"/>
          </a:xfrm>
          <a:prstGeom prst="rect">
            <a:avLst/>
          </a:prstGeom>
        </p:spPr>
      </p:pic>
      <p:sp>
        <p:nvSpPr>
          <p:cNvPr id="2" name="Рамка 1">
            <a:extLst>
              <a:ext uri="{FF2B5EF4-FFF2-40B4-BE49-F238E27FC236}">
                <a16:creationId xmlns:a16="http://schemas.microsoft.com/office/drawing/2014/main" id="{79DD5A8F-81E6-4B35-A5AD-0940F296DC5C}"/>
              </a:ext>
            </a:extLst>
          </p:cNvPr>
          <p:cNvSpPr/>
          <p:nvPr/>
        </p:nvSpPr>
        <p:spPr>
          <a:xfrm>
            <a:off x="4505326" y="1733550"/>
            <a:ext cx="6298142" cy="169545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A3980D80-F72A-42AD-82C9-D7AE4E3590E6}"/>
              </a:ext>
            </a:extLst>
          </p:cNvPr>
          <p:cNvSpPr/>
          <p:nvPr/>
        </p:nvSpPr>
        <p:spPr>
          <a:xfrm>
            <a:off x="171450" y="1800224"/>
            <a:ext cx="990600" cy="1514475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1E0844-9CF1-490F-97ED-C4EBC3FA29B6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2472DEE3-7320-477A-8AD6-F74DA52C55E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B23318F5-B329-4B2B-972A-F41BB816E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A352745A-C416-4A84-AEC7-756CDBE64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E51895AD-BF4D-40BE-B0C5-70FCE24DA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B207682F-5714-4280-8849-A4C21AAE03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5B83175-0964-4511-80C1-5F30369549EC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F7E94-9CC4-4F65-AB5F-5F18CF2F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Результат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5476557-8FF6-4D09-B617-E8816284C1D5}"/>
              </a:ext>
            </a:extLst>
          </p:cNvPr>
          <p:cNvGrpSpPr/>
          <p:nvPr/>
        </p:nvGrpSpPr>
        <p:grpSpPr>
          <a:xfrm flipH="1">
            <a:off x="-1" y="1960686"/>
            <a:ext cx="5100639" cy="849190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682C1332-4505-4BEC-B60F-EA2EBA8D1FA5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3" name="Блок-схема: альтернативный процесс 12">
              <a:extLst>
                <a:ext uri="{FF2B5EF4-FFF2-40B4-BE49-F238E27FC236}">
                  <a16:creationId xmlns:a16="http://schemas.microsoft.com/office/drawing/2014/main" id="{94BD7969-F640-496B-A638-0CA90EFB8A82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Написана основа </a:t>
              </a:r>
              <a:r>
                <a:rPr lang="en-US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Backend</a:t>
              </a:r>
              <a:endParaRPr lang="ru-RU" sz="280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id="{2F3C42FB-6A1B-401B-A909-FC06D9975B93}"/>
              </a:ext>
            </a:extLst>
          </p:cNvPr>
          <p:cNvSpPr/>
          <p:nvPr/>
        </p:nvSpPr>
        <p:spPr>
          <a:xfrm>
            <a:off x="4510820" y="3098663"/>
            <a:ext cx="7281863" cy="849190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Изучил язык программирования 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Phyton</a:t>
            </a:r>
            <a:endParaRPr lang="ru-R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AD1DA4-C16B-4B31-8FD4-4DF23211772C}"/>
              </a:ext>
            </a:extLst>
          </p:cNvPr>
          <p:cNvGrpSpPr/>
          <p:nvPr/>
        </p:nvGrpSpPr>
        <p:grpSpPr>
          <a:xfrm>
            <a:off x="3705224" y="4122127"/>
            <a:ext cx="8486775" cy="849190"/>
            <a:chOff x="1073020" y="1483567"/>
            <a:chExt cx="7020368" cy="1250302"/>
          </a:xfrm>
        </p:grpSpPr>
        <p:sp>
          <p:nvSpPr>
            <p:cNvPr id="17" name="Прямоугольный треугольник 16">
              <a:extLst>
                <a:ext uri="{FF2B5EF4-FFF2-40B4-BE49-F238E27FC236}">
                  <a16:creationId xmlns:a16="http://schemas.microsoft.com/office/drawing/2014/main" id="{BEB4CBE0-884A-4264-8058-3D84A2DB433F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8" name="Блок-схема: альтернативный процесс 17">
              <a:extLst>
                <a:ext uri="{FF2B5EF4-FFF2-40B4-BE49-F238E27FC236}">
                  <a16:creationId xmlns:a16="http://schemas.microsoft.com/office/drawing/2014/main" id="{9C1FCE6C-E097-4621-A7FE-6D9478FD91A5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Продумал и написал схему взаимодействия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6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0960C78-DFFA-4B5D-B9FA-EB9B570AA8AB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30413C7F-7DF5-49A5-B862-65C3631875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DC0D64F-4D29-46A8-802E-5F7E2BA33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C6190137-1321-417E-AAAB-F61C5896D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BB8093E0-F72D-47F1-A76D-0ECC0DFE3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C84E8E05-4E2F-4838-8D58-1848599B8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B915240-E767-4595-A83E-76A3EB1FD8D6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48D9-E9A2-4232-BD7C-301A0720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Выводы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6BB34D0-2417-4B8F-9385-946D9E35C18F}"/>
              </a:ext>
            </a:extLst>
          </p:cNvPr>
          <p:cNvGrpSpPr/>
          <p:nvPr/>
        </p:nvGrpSpPr>
        <p:grpSpPr>
          <a:xfrm flipH="1">
            <a:off x="0" y="1625015"/>
            <a:ext cx="9469316" cy="982587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DC396D2E-3DB5-49BF-BEA0-EAA6A3DC5EEF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3" name="Блок-схема: альтернативный процесс 12">
              <a:extLst>
                <a:ext uri="{FF2B5EF4-FFF2-40B4-BE49-F238E27FC236}">
                  <a16:creationId xmlns:a16="http://schemas.microsoft.com/office/drawing/2014/main" id="{4A24E2A6-1C32-4431-AE75-BF4ED6D479DE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Большое количество возможных улучшений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4FEC878-C820-4969-A939-F039C6415273}"/>
              </a:ext>
            </a:extLst>
          </p:cNvPr>
          <p:cNvGrpSpPr/>
          <p:nvPr/>
        </p:nvGrpSpPr>
        <p:grpSpPr>
          <a:xfrm>
            <a:off x="1668780" y="5024898"/>
            <a:ext cx="10523220" cy="1454412"/>
            <a:chOff x="1073020" y="1483567"/>
            <a:chExt cx="7020368" cy="1250302"/>
          </a:xfrm>
        </p:grpSpPr>
        <p:sp>
          <p:nvSpPr>
            <p:cNvPr id="16" name="Прямоугольный треугольник 15">
              <a:extLst>
                <a:ext uri="{FF2B5EF4-FFF2-40B4-BE49-F238E27FC236}">
                  <a16:creationId xmlns:a16="http://schemas.microsoft.com/office/drawing/2014/main" id="{B0BC870D-EF6A-4F3A-8B64-F9B5DB9E07B5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5" name="Блок-схема: альтернативный процесс 14">
              <a:extLst>
                <a:ext uri="{FF2B5EF4-FFF2-40B4-BE49-F238E27FC236}">
                  <a16:creationId xmlns:a16="http://schemas.microsoft.com/office/drawing/2014/main" id="{EFD21B6E-62B5-4A5D-A72C-108722BD7355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3-5 состояний статуса (получено/не выполнено, рассматривается, выполняется, выполнено, отклонено)</a:t>
              </a:r>
            </a:p>
          </p:txBody>
        </p:sp>
      </p:grp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AEAC66CE-698F-44FB-87B1-78EA4090BE8F}"/>
              </a:ext>
            </a:extLst>
          </p:cNvPr>
          <p:cNvSpPr/>
          <p:nvPr/>
        </p:nvSpPr>
        <p:spPr>
          <a:xfrm>
            <a:off x="7975909" y="2838366"/>
            <a:ext cx="3671570" cy="92274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Кнопки с командами</a:t>
            </a:r>
          </a:p>
        </p:txBody>
      </p:sp>
      <p:sp>
        <p:nvSpPr>
          <p:cNvPr id="21" name="Блок-схема: альтернативный процесс 20">
            <a:extLst>
              <a:ext uri="{FF2B5EF4-FFF2-40B4-BE49-F238E27FC236}">
                <a16:creationId xmlns:a16="http://schemas.microsoft.com/office/drawing/2014/main" id="{005376D8-588D-46A4-B501-FC16BB0E7DFC}"/>
              </a:ext>
            </a:extLst>
          </p:cNvPr>
          <p:cNvSpPr/>
          <p:nvPr/>
        </p:nvSpPr>
        <p:spPr>
          <a:xfrm>
            <a:off x="1805940" y="3911576"/>
            <a:ext cx="9841539" cy="92274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Автоматизация распределения заявок по 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“</a:t>
            </a:r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исполнителям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</a:t>
            </a:r>
            <a:endParaRPr lang="ru-R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A7F9951-9F1C-4CC0-AE84-54B05A61D85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DD6EEA2-479D-41C0-AC6F-B9ACDAC1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9425C7E-7332-4951-8899-57536EA0F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5" y="0"/>
              <a:ext cx="3857625" cy="68580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D1E28F4-D969-40B3-A684-D23D96E58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0"/>
              <a:ext cx="3857625" cy="6858000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03930449-DC18-4C31-A919-171AEA8A5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419"/>
            <a:stretch/>
          </p:blipFill>
          <p:spPr>
            <a:xfrm>
              <a:off x="11572875" y="0"/>
              <a:ext cx="619125" cy="6858000"/>
            </a:xfrm>
            <a:prstGeom prst="rect">
              <a:avLst/>
            </a:prstGeom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B12AA1E-7C40-4179-B95F-327B50AA48AB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1721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C4C4-4A08-488C-A120-45692DBD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Источники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D1705B8-BFDF-4B80-9EFF-95B59E44AE4D}"/>
              </a:ext>
            </a:extLst>
          </p:cNvPr>
          <p:cNvGrpSpPr/>
          <p:nvPr/>
        </p:nvGrpSpPr>
        <p:grpSpPr>
          <a:xfrm flipH="1">
            <a:off x="-2" y="3552094"/>
            <a:ext cx="11361421" cy="2848425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DED6AB8F-47B9-4C79-9C7A-2193077AAAE2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3" name="Блок-схема: альтернативный процесс 12">
              <a:extLst>
                <a:ext uri="{FF2B5EF4-FFF2-40B4-BE49-F238E27FC236}">
                  <a16:creationId xmlns:a16="http://schemas.microsoft.com/office/drawing/2014/main" id="{63A3C6B9-ECDA-48BF-982E-062BB4CA7275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</a:t>
              </a:r>
              <a:r>
                <a:rPr lang="ru-RU" sz="20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айт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языка на котором писался бот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URL: https://www.python.org</a:t>
              </a:r>
            </a:p>
            <a:p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C</a:t>
              </a:r>
              <a:r>
                <a:rPr lang="ru-RU" sz="20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айт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библиотеки </a:t>
              </a:r>
              <a:r>
                <a:rPr lang="en-US" sz="20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openpyxl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URL: https://openpyxl.readthedocs.io/en/stable</a:t>
              </a:r>
            </a:p>
            <a:p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Курс «Основы программирования на </a:t>
              </a:r>
              <a:r>
                <a:rPr lang="ru-RU" sz="20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Pyt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</a:t>
              </a:r>
              <a:r>
                <a:rPr lang="ru-RU" sz="20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on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URL: 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https://stepik.org/course/67/syllabus</a:t>
              </a:r>
            </a:p>
            <a:p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Канал с примерами алгоритмов и кодов в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Python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URL: https://www.youtube.com/channel/UC8wZnXYK_CGKlBcZp-GxYPA</a:t>
              </a:r>
            </a:p>
            <a:p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Сайт среды разработки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PyCharm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, в которой писался код </a:t>
              </a:r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URL: https://www.jetbrains.com</a:t>
              </a:r>
            </a:p>
            <a:p>
              <a:r>
                <a: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https://www.flaticon.com/ - </a:t>
              </a:r>
              <a:r>
                <a: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сайт с иконками для презентации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42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12223B1-C8D1-4A33-ADC9-194C3295B19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380065-8362-42CD-94E4-EBB6A00E1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57625" cy="6858000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1D303FE4-7FFA-4838-AC1F-0E184195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5" y="0"/>
              <a:ext cx="3857625" cy="685800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3DCB8EF-6047-43DB-A2B3-B668941A7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250" y="0"/>
              <a:ext cx="3857625" cy="68580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DF76F1A8-F173-4DB4-B7E7-DF28287EB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419"/>
            <a:stretch/>
          </p:blipFill>
          <p:spPr>
            <a:xfrm>
              <a:off x="11572875" y="0"/>
              <a:ext cx="619125" cy="6858000"/>
            </a:xfrm>
            <a:prstGeom prst="rect">
              <a:avLst/>
            </a:prstGeom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B2F3C80-BBE0-491E-A07C-BA19D161BA76}"/>
              </a:ext>
            </a:extLst>
          </p:cNvPr>
          <p:cNvGrpSpPr/>
          <p:nvPr/>
        </p:nvGrpSpPr>
        <p:grpSpPr>
          <a:xfrm flipH="1">
            <a:off x="0" y="3137292"/>
            <a:ext cx="3560885" cy="982587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9" name="Прямоугольный треугольник 8">
              <a:extLst>
                <a:ext uri="{FF2B5EF4-FFF2-40B4-BE49-F238E27FC236}">
                  <a16:creationId xmlns:a16="http://schemas.microsoft.com/office/drawing/2014/main" id="{2E652000-946C-4ADC-9E6F-E1EE086690CA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Блок-схема: альтернативный процесс 9">
              <a:extLst>
                <a:ext uri="{FF2B5EF4-FFF2-40B4-BE49-F238E27FC236}">
                  <a16:creationId xmlns:a16="http://schemas.microsoft.com/office/drawing/2014/main" id="{CD71825A-1114-4C69-9C65-A63E7ECBD78C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/>
                <a:t>Здесь будет QR код бота</a:t>
              </a:r>
            </a:p>
          </p:txBody>
        </p: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F3C593F-B9CB-428A-86F3-BC736CAF8060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1721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5B57341-798F-4AE4-B3FD-99E1E960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-2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Последний слайд с </a:t>
            </a:r>
            <a:r>
              <a:rPr lang="en-US" dirty="0">
                <a:solidFill>
                  <a:schemeClr val="bg1"/>
                </a:solidFill>
              </a:rPr>
              <a:t>QR</a:t>
            </a:r>
            <a:r>
              <a:rPr lang="ru-RU" dirty="0">
                <a:solidFill>
                  <a:schemeClr val="bg1"/>
                </a:solidFill>
              </a:rPr>
              <a:t> кодом</a:t>
            </a:r>
          </a:p>
        </p:txBody>
      </p:sp>
    </p:spTree>
    <p:extLst>
      <p:ext uri="{BB962C8B-B14F-4D97-AF65-F5344CB8AC3E}">
        <p14:creationId xmlns:p14="http://schemas.microsoft.com/office/powerpoint/2010/main" val="146653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CEA6C4F-90CF-4F02-A6B3-CF9BB3C0A4F2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A9795FA5-6A70-4CCD-BC6A-9DA0CB4E733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26" name="Рисунок 25">
                <a:extLst>
                  <a:ext uri="{FF2B5EF4-FFF2-40B4-BE49-F238E27FC236}">
                    <a16:creationId xmlns:a16="http://schemas.microsoft.com/office/drawing/2014/main" id="{04748840-2DEF-40E0-932B-021D273EE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AD7815D4-7964-418F-B7E5-4DFF0ACA2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28" name="Рисунок 27">
                <a:extLst>
                  <a:ext uri="{FF2B5EF4-FFF2-40B4-BE49-F238E27FC236}">
                    <a16:creationId xmlns:a16="http://schemas.microsoft.com/office/drawing/2014/main" id="{112E6ECA-858C-4A73-97F4-44F0B7348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29" name="Рисунок 28">
                <a:extLst>
                  <a:ext uri="{FF2B5EF4-FFF2-40B4-BE49-F238E27FC236}">
                    <a16:creationId xmlns:a16="http://schemas.microsoft.com/office/drawing/2014/main" id="{4DE7048E-F6B9-4542-9D0C-B1D1B61D34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D7F2C50-3852-470B-870D-8607AB7DCDD3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791267F-70B3-4111-B7CF-44ACD717C88C}"/>
              </a:ext>
            </a:extLst>
          </p:cNvPr>
          <p:cNvSpPr txBox="1">
            <a:spLocks/>
          </p:cNvSpPr>
          <p:nvPr/>
        </p:nvSpPr>
        <p:spPr>
          <a:xfrm>
            <a:off x="520425" y="-314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FAFAB165-400B-453C-8186-BAAD23F8993A}"/>
              </a:ext>
            </a:extLst>
          </p:cNvPr>
          <p:cNvSpPr/>
          <p:nvPr/>
        </p:nvSpPr>
        <p:spPr>
          <a:xfrm>
            <a:off x="2141621" y="2594318"/>
            <a:ext cx="9683349" cy="92274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Облегчение процесса заполнения и отправки заявки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9063344-DB04-4669-A0CB-5AA532B5828D}"/>
              </a:ext>
            </a:extLst>
          </p:cNvPr>
          <p:cNvGrpSpPr/>
          <p:nvPr/>
        </p:nvGrpSpPr>
        <p:grpSpPr>
          <a:xfrm flipH="1">
            <a:off x="-15083" y="4797042"/>
            <a:ext cx="9260975" cy="982587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5" name="Прямоугольный треугольник 14">
              <a:extLst>
                <a:ext uri="{FF2B5EF4-FFF2-40B4-BE49-F238E27FC236}">
                  <a16:creationId xmlns:a16="http://schemas.microsoft.com/office/drawing/2014/main" id="{40B1B034-F710-4DBF-BC8E-BB2C250C295D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6" name="Блок-схема: альтернативный процесс 15">
              <a:extLst>
                <a:ext uri="{FF2B5EF4-FFF2-40B4-BE49-F238E27FC236}">
                  <a16:creationId xmlns:a16="http://schemas.microsoft.com/office/drawing/2014/main" id="{0EFCB4CF-D110-4954-A5EF-DBC5FA655131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/>
                <a:t>Совет от учителей и реальная нужда в таком боте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517BA2C-83B0-484C-A59D-AFE9FAFCD83E}"/>
              </a:ext>
            </a:extLst>
          </p:cNvPr>
          <p:cNvGrpSpPr/>
          <p:nvPr/>
        </p:nvGrpSpPr>
        <p:grpSpPr>
          <a:xfrm flipH="1">
            <a:off x="39377" y="1476794"/>
            <a:ext cx="9718233" cy="982587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8" name="Прямоугольный треугольник 17">
              <a:extLst>
                <a:ext uri="{FF2B5EF4-FFF2-40B4-BE49-F238E27FC236}">
                  <a16:creationId xmlns:a16="http://schemas.microsoft.com/office/drawing/2014/main" id="{4C012184-6170-475E-9AEC-B43C308ED3D8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9" name="Блок-схема: альтернативный процесс 18">
              <a:extLst>
                <a:ext uri="{FF2B5EF4-FFF2-40B4-BE49-F238E27FC236}">
                  <a16:creationId xmlns:a16="http://schemas.microsoft.com/office/drawing/2014/main" id="{BB1E40D0-98C3-48E8-9A50-3BC20DC85D3B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/>
                <a:t>Любая хозяйственная неустроенность требует похода в администрацию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8893F79-C2B5-4F86-A50B-8FFF645FAE2F}"/>
              </a:ext>
            </a:extLst>
          </p:cNvPr>
          <p:cNvGrpSpPr/>
          <p:nvPr/>
        </p:nvGrpSpPr>
        <p:grpSpPr>
          <a:xfrm>
            <a:off x="6096000" y="3663223"/>
            <a:ext cx="6111083" cy="982587"/>
            <a:chOff x="1073020" y="1483568"/>
            <a:chExt cx="7020368" cy="1250302"/>
          </a:xfrm>
        </p:grpSpPr>
        <p:sp>
          <p:nvSpPr>
            <p:cNvPr id="21" name="Блок-схема: альтернативный процесс 20">
              <a:extLst>
                <a:ext uri="{FF2B5EF4-FFF2-40B4-BE49-F238E27FC236}">
                  <a16:creationId xmlns:a16="http://schemas.microsoft.com/office/drawing/2014/main" id="{D51C7E75-35E4-4B8D-B688-8AAEF0061126}"/>
                </a:ext>
              </a:extLst>
            </p:cNvPr>
            <p:cNvSpPr/>
            <p:nvPr/>
          </p:nvSpPr>
          <p:spPr>
            <a:xfrm>
              <a:off x="1073020" y="1483568"/>
              <a:ext cx="6690051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Отслеживание статуса заявки</a:t>
              </a:r>
            </a:p>
          </p:txBody>
        </p:sp>
        <p:sp>
          <p:nvSpPr>
            <p:cNvPr id="22" name="Прямоугольный треугольник 21">
              <a:extLst>
                <a:ext uri="{FF2B5EF4-FFF2-40B4-BE49-F238E27FC236}">
                  <a16:creationId xmlns:a16="http://schemas.microsoft.com/office/drawing/2014/main" id="{605AEDAB-13D8-4C34-AFE7-1E04A4E570D5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</p:grpSp>
    </p:spTree>
    <p:extLst>
      <p:ext uri="{BB962C8B-B14F-4D97-AF65-F5344CB8AC3E}">
        <p14:creationId xmlns:p14="http://schemas.microsoft.com/office/powerpoint/2010/main" val="15667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04C9FAF-50CF-4D5D-957B-E5ABEFD914DD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553C750-4E21-46DB-A100-3146FC99DA5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6F56A363-60F8-4DBD-99D0-D2CE7EA67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E19E4F2E-6066-46EB-8D27-701275B73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628EC924-77CF-492D-84D8-7B404E616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C44B19CB-117A-4814-B213-02E4584C17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6516761-1CFF-4851-B3CA-7C147EC3AD61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07B2C-F00F-4DAA-B8F9-B2A7DE55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Цель и задачи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D9FC417-6357-47BC-950E-92183230EEEE}"/>
              </a:ext>
            </a:extLst>
          </p:cNvPr>
          <p:cNvGrpSpPr/>
          <p:nvPr/>
        </p:nvGrpSpPr>
        <p:grpSpPr>
          <a:xfrm flipH="1">
            <a:off x="0" y="1476795"/>
            <a:ext cx="1226714" cy="681626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1E08207B-73FA-4194-BC89-8BFCDA2CB50C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3" name="Блок-схема: альтернативный процесс 12">
              <a:extLst>
                <a:ext uri="{FF2B5EF4-FFF2-40B4-BE49-F238E27FC236}">
                  <a16:creationId xmlns:a16="http://schemas.microsoft.com/office/drawing/2014/main" id="{47ADCBD6-FC04-41CA-B25D-FE0EFFAF2A34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</a:rPr>
                <a:t>Цель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21FED27-A3CD-4C46-9679-A1EA6110475E}"/>
              </a:ext>
            </a:extLst>
          </p:cNvPr>
          <p:cNvGrpSpPr/>
          <p:nvPr/>
        </p:nvGrpSpPr>
        <p:grpSpPr>
          <a:xfrm>
            <a:off x="834391" y="2200833"/>
            <a:ext cx="11357609" cy="681626"/>
            <a:chOff x="1073020" y="1483568"/>
            <a:chExt cx="7020368" cy="1250302"/>
          </a:xfrm>
        </p:grpSpPr>
        <p:sp>
          <p:nvSpPr>
            <p:cNvPr id="20" name="Прямоугольный треугольник 19">
              <a:extLst>
                <a:ext uri="{FF2B5EF4-FFF2-40B4-BE49-F238E27FC236}">
                  <a16:creationId xmlns:a16="http://schemas.microsoft.com/office/drawing/2014/main" id="{FFDCF1F0-5554-4B1F-8986-FAAF4A47ED42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9" name="Блок-схема: альтернативный процесс 18">
              <a:extLst>
                <a:ext uri="{FF2B5EF4-FFF2-40B4-BE49-F238E27FC236}">
                  <a16:creationId xmlns:a16="http://schemas.microsoft.com/office/drawing/2014/main" id="{592453E2-A76E-4B04-8766-608C7B9770EB}"/>
                </a:ext>
              </a:extLst>
            </p:cNvPr>
            <p:cNvSpPr/>
            <p:nvPr/>
          </p:nvSpPr>
          <p:spPr>
            <a:xfrm>
              <a:off x="1073020" y="1483568"/>
              <a:ext cx="6690051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Создание бота в </a:t>
              </a:r>
              <a:r>
                <a:rPr lang="en-US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Telegram </a:t>
              </a:r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для заполнения и отправки заявки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2B0B59-1E05-48A7-8A12-590C4E7812AD}"/>
              </a:ext>
            </a:extLst>
          </p:cNvPr>
          <p:cNvGrpSpPr/>
          <p:nvPr/>
        </p:nvGrpSpPr>
        <p:grpSpPr>
          <a:xfrm flipH="1">
            <a:off x="-5918" y="2972520"/>
            <a:ext cx="1680617" cy="681625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22" name="Прямоугольный треугольник 21">
              <a:extLst>
                <a:ext uri="{FF2B5EF4-FFF2-40B4-BE49-F238E27FC236}">
                  <a16:creationId xmlns:a16="http://schemas.microsoft.com/office/drawing/2014/main" id="{E9DB8CAB-FE5E-4E5D-9CC2-9C9BE0FBD4FA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23" name="Блок-схема: альтернативный процесс 22">
              <a:extLst>
                <a:ext uri="{FF2B5EF4-FFF2-40B4-BE49-F238E27FC236}">
                  <a16:creationId xmlns:a16="http://schemas.microsoft.com/office/drawing/2014/main" id="{9379490C-B968-429B-B1EB-014517EABAE5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</a:rPr>
                <a:t>Задачи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98B0B8B-5A96-4912-99E4-58DCDEA29F3A}"/>
              </a:ext>
            </a:extLst>
          </p:cNvPr>
          <p:cNvGrpSpPr/>
          <p:nvPr/>
        </p:nvGrpSpPr>
        <p:grpSpPr>
          <a:xfrm>
            <a:off x="6096000" y="6052179"/>
            <a:ext cx="6096000" cy="633399"/>
            <a:chOff x="1073020" y="1483568"/>
            <a:chExt cx="7020368" cy="1250302"/>
          </a:xfrm>
        </p:grpSpPr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A66975D3-7724-4D7E-B79C-208DC5250B50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25" name="Блок-схема: альтернативный процесс 24">
              <a:extLst>
                <a:ext uri="{FF2B5EF4-FFF2-40B4-BE49-F238E27FC236}">
                  <a16:creationId xmlns:a16="http://schemas.microsoft.com/office/drawing/2014/main" id="{023B0A04-386C-422F-816A-B4CED79641DF}"/>
                </a:ext>
              </a:extLst>
            </p:cNvPr>
            <p:cNvSpPr/>
            <p:nvPr/>
          </p:nvSpPr>
          <p:spPr>
            <a:xfrm>
              <a:off x="1073020" y="1483568"/>
              <a:ext cx="6690051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Протестировать и доработать</a:t>
              </a:r>
            </a:p>
          </p:txBody>
        </p:sp>
      </p:grpSp>
      <p:sp>
        <p:nvSpPr>
          <p:cNvPr id="27" name="Блок-схема: альтернативный процесс 26">
            <a:extLst>
              <a:ext uri="{FF2B5EF4-FFF2-40B4-BE49-F238E27FC236}">
                <a16:creationId xmlns:a16="http://schemas.microsoft.com/office/drawing/2014/main" id="{5771D7ED-3B94-4084-9610-E26AB9855CEA}"/>
              </a:ext>
            </a:extLst>
          </p:cNvPr>
          <p:cNvSpPr/>
          <p:nvPr/>
        </p:nvSpPr>
        <p:spPr>
          <a:xfrm>
            <a:off x="4379251" y="3796589"/>
            <a:ext cx="7491149" cy="633400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Изучить язык программирования </a:t>
            </a:r>
            <a:r>
              <a:rPr lang="ru-RU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Pyt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h</a:t>
            </a:r>
            <a:r>
              <a:rPr lang="ru-RU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on</a:t>
            </a:r>
            <a:endParaRPr lang="ru-R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Блок-схема: альтернативный процесс 27">
            <a:extLst>
              <a:ext uri="{FF2B5EF4-FFF2-40B4-BE49-F238E27FC236}">
                <a16:creationId xmlns:a16="http://schemas.microsoft.com/office/drawing/2014/main" id="{3F1228FB-FD99-4FC2-9190-11C685EF5FDE}"/>
              </a:ext>
            </a:extLst>
          </p:cNvPr>
          <p:cNvSpPr/>
          <p:nvPr/>
        </p:nvSpPr>
        <p:spPr>
          <a:xfrm>
            <a:off x="6911659" y="5237393"/>
            <a:ext cx="4970778" cy="628075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Написать бота в 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Telegram</a:t>
            </a:r>
            <a:endParaRPr lang="ru-R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Блок-схема: альтернативный процесс 28">
            <a:extLst>
              <a:ext uri="{FF2B5EF4-FFF2-40B4-BE49-F238E27FC236}">
                <a16:creationId xmlns:a16="http://schemas.microsoft.com/office/drawing/2014/main" id="{40425473-246F-4FEE-BFDF-3B70555BBDBD}"/>
              </a:ext>
            </a:extLst>
          </p:cNvPr>
          <p:cNvSpPr/>
          <p:nvPr/>
        </p:nvSpPr>
        <p:spPr>
          <a:xfrm>
            <a:off x="3471505" y="4513538"/>
            <a:ext cx="8403587" cy="633399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Продумать и написать логику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36459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E686148-4AC7-42F5-85ED-38BDB56A8897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860E5DA-1126-423B-929F-F0D2B60181E6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AA21C36-BA05-4DA2-BB79-1DFE2CD65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5D431FE7-037E-448C-9192-F9FC9D323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14B355DE-6542-4BFA-A729-65B3C1D3C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137EA4E4-DB99-4738-9BAB-02384D8AFC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6163F58-75E4-4F01-811C-F3C627E58230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8C6B2-33F1-4330-8919-29866A86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Telegram bot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6502C43-C07F-46EF-B9C3-A6CD6088E170}"/>
              </a:ext>
            </a:extLst>
          </p:cNvPr>
          <p:cNvGrpSpPr/>
          <p:nvPr/>
        </p:nvGrpSpPr>
        <p:grpSpPr>
          <a:xfrm flipH="1">
            <a:off x="39377" y="1476795"/>
            <a:ext cx="6294748" cy="771106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2" name="Прямоугольный треугольник 11">
              <a:extLst>
                <a:ext uri="{FF2B5EF4-FFF2-40B4-BE49-F238E27FC236}">
                  <a16:creationId xmlns:a16="http://schemas.microsoft.com/office/drawing/2014/main" id="{1AAB6555-ECE9-4065-AA65-89A662F5CEA6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3" name="Блок-схема: альтернативный процесс 12">
              <a:extLst>
                <a:ext uri="{FF2B5EF4-FFF2-40B4-BE49-F238E27FC236}">
                  <a16:creationId xmlns:a16="http://schemas.microsoft.com/office/drawing/2014/main" id="{4AD99B53-C4D8-4085-9A13-BBC51FF76D6E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/>
                <a:t>Почему не отдельное приложение</a:t>
              </a:r>
            </a:p>
          </p:txBody>
        </p:sp>
      </p:grpSp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id="{DEE32ADB-AE37-4B8B-83B0-BA81E79A0A54}"/>
              </a:ext>
            </a:extLst>
          </p:cNvPr>
          <p:cNvSpPr/>
          <p:nvPr/>
        </p:nvSpPr>
        <p:spPr>
          <a:xfrm>
            <a:off x="6334125" y="2464343"/>
            <a:ext cx="5551479" cy="771106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Создание интерфейса с нуля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0D201C0-7BD5-4E6B-A860-4CB2D6CBEFA5}"/>
              </a:ext>
            </a:extLst>
          </p:cNvPr>
          <p:cNvGrpSpPr/>
          <p:nvPr/>
        </p:nvGrpSpPr>
        <p:grpSpPr>
          <a:xfrm>
            <a:off x="7715249" y="3320675"/>
            <a:ext cx="4476749" cy="771106"/>
            <a:chOff x="1073020" y="1483567"/>
            <a:chExt cx="7020368" cy="1250302"/>
          </a:xfrm>
        </p:grpSpPr>
        <p:sp>
          <p:nvSpPr>
            <p:cNvPr id="16" name="Прямоугольный треугольник 15">
              <a:extLst>
                <a:ext uri="{FF2B5EF4-FFF2-40B4-BE49-F238E27FC236}">
                  <a16:creationId xmlns:a16="http://schemas.microsoft.com/office/drawing/2014/main" id="{282240C2-4C07-48A4-A403-E4C7718B92E4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>
                <a:solidFill>
                  <a:schemeClr val="bg1"/>
                </a:solidFill>
              </a:endParaRPr>
            </a:p>
          </p:txBody>
        </p:sp>
        <p:sp>
          <p:nvSpPr>
            <p:cNvPr id="17" name="Блок-схема: альтернативный процесс 16">
              <a:extLst>
                <a:ext uri="{FF2B5EF4-FFF2-40B4-BE49-F238E27FC236}">
                  <a16:creationId xmlns:a16="http://schemas.microsoft.com/office/drawing/2014/main" id="{7C0520D5-5A79-4391-B5E8-9FB780A8E8FD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Нехватка времени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0462A3-BB1B-45C8-B7C4-7A3E34710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53"/>
          <a:stretch/>
        </p:blipFill>
        <p:spPr>
          <a:xfrm>
            <a:off x="0" y="0"/>
            <a:ext cx="1222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AA0F3A6-4FF1-4E6E-B7F5-DB05A4DEA0F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33EE04D4-3429-4709-88C2-8649A8F7021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4F055D9A-1744-46BD-8342-A45ABAD7F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90E17C63-B8CF-4ACE-975C-09C05F09E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AE00550A-2F1C-4143-8755-8D9C26D01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D1F0F171-2504-4875-BB53-4119F0950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6602C98-5B22-4CA8-9EE5-8373D3F5B149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F1058-AAAE-41D3-9353-517BE0AF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Первый проект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C317D4C-8DFB-4AF9-80FC-B3DB701544DB}"/>
              </a:ext>
            </a:extLst>
          </p:cNvPr>
          <p:cNvGrpSpPr/>
          <p:nvPr/>
        </p:nvGrpSpPr>
        <p:grpSpPr>
          <a:xfrm flipH="1">
            <a:off x="44781" y="1621248"/>
            <a:ext cx="2365683" cy="712377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21" name="Прямоугольный треугольник 20">
              <a:extLst>
                <a:ext uri="{FF2B5EF4-FFF2-40B4-BE49-F238E27FC236}">
                  <a16:creationId xmlns:a16="http://schemas.microsoft.com/office/drawing/2014/main" id="{58971AC1-CE5B-4450-A611-EEBC9629CCE9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2" name="Блок-схема: альтернативный процесс 21">
              <a:extLst>
                <a:ext uri="{FF2B5EF4-FFF2-40B4-BE49-F238E27FC236}">
                  <a16:creationId xmlns:a16="http://schemas.microsoft.com/office/drawing/2014/main" id="{9EB7EF2C-8390-4084-BDB3-F9A69B71EED6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900" indent="0">
                <a:buNone/>
              </a:pPr>
              <a:r>
                <a:rPr lang="ru-RU" sz="2800" dirty="0">
                  <a:solidFill>
                    <a:schemeClr val="bg1"/>
                  </a:solidFill>
                </a:rPr>
                <a:t>Проблемы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C4C419-8DA4-476F-AFF0-EB650F6F2C31}"/>
              </a:ext>
            </a:extLst>
          </p:cNvPr>
          <p:cNvGrpSpPr/>
          <p:nvPr/>
        </p:nvGrpSpPr>
        <p:grpSpPr>
          <a:xfrm>
            <a:off x="6772275" y="4831603"/>
            <a:ext cx="5419726" cy="712378"/>
            <a:chOff x="1073020" y="1483567"/>
            <a:chExt cx="7020368" cy="1250302"/>
          </a:xfrm>
        </p:grpSpPr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7F2FA917-358A-4EFC-8705-0AC444BFAB24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6" name="Блок-схема: альтернативный процесс 25">
              <a:extLst>
                <a:ext uri="{FF2B5EF4-FFF2-40B4-BE49-F238E27FC236}">
                  <a16:creationId xmlns:a16="http://schemas.microsoft.com/office/drawing/2014/main" id="{8E5DE5B2-F63C-45CF-85BE-751FDFEA63F9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solidFill>
              <a:srgbClr val="2A5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</a:rPr>
                <a:t>Отсутствие туалетной бумаги</a:t>
              </a:r>
            </a:p>
          </p:txBody>
        </p:sp>
      </p:grpSp>
      <p:sp>
        <p:nvSpPr>
          <p:cNvPr id="16" name="Блок-схема: альтернативный процесс 15">
            <a:extLst>
              <a:ext uri="{FF2B5EF4-FFF2-40B4-BE49-F238E27FC236}">
                <a16:creationId xmlns:a16="http://schemas.microsoft.com/office/drawing/2014/main" id="{0C290A7A-B752-4861-9FE2-0E221A7FA849}"/>
              </a:ext>
            </a:extLst>
          </p:cNvPr>
          <p:cNvSpPr/>
          <p:nvPr/>
        </p:nvSpPr>
        <p:spPr>
          <a:xfrm>
            <a:off x="9410108" y="2444893"/>
            <a:ext cx="2485069" cy="71237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Пустой кулер</a:t>
            </a:r>
          </a:p>
        </p:txBody>
      </p:sp>
      <p:sp>
        <p:nvSpPr>
          <p:cNvPr id="23" name="Блок-схема: альтернативный процесс 22">
            <a:extLst>
              <a:ext uri="{FF2B5EF4-FFF2-40B4-BE49-F238E27FC236}">
                <a16:creationId xmlns:a16="http://schemas.microsoft.com/office/drawing/2014/main" id="{30007428-58D1-4B32-AD77-66AE1F4C5FA3}"/>
              </a:ext>
            </a:extLst>
          </p:cNvPr>
          <p:cNvSpPr/>
          <p:nvPr/>
        </p:nvSpPr>
        <p:spPr>
          <a:xfrm>
            <a:off x="7496174" y="3240463"/>
            <a:ext cx="4399003" cy="71237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Мусор на полу коридора</a:t>
            </a:r>
          </a:p>
        </p:txBody>
      </p: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72B99979-3F9B-49E0-8847-BE8794B85CBE}"/>
              </a:ext>
            </a:extLst>
          </p:cNvPr>
          <p:cNvSpPr/>
          <p:nvPr/>
        </p:nvSpPr>
        <p:spPr>
          <a:xfrm>
            <a:off x="4924424" y="4036033"/>
            <a:ext cx="6970753" cy="712378"/>
          </a:xfrm>
          <a:prstGeom prst="flowChartAlternateProcess">
            <a:avLst/>
          </a:prstGeom>
          <a:solidFill>
            <a:srgbClr val="2A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Вода разлитая на полу рядом с кулером</a:t>
            </a:r>
          </a:p>
        </p:txBody>
      </p:sp>
    </p:spTree>
    <p:extLst>
      <p:ext uri="{BB962C8B-B14F-4D97-AF65-F5344CB8AC3E}">
        <p14:creationId xmlns:p14="http://schemas.microsoft.com/office/powerpoint/2010/main" val="27680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Диаграмма ответов в Формах. Вопрос: 7. Как на твой взгляд, есть ли необходимость в приложении (боте в мессенджере) которое поможет оперативно сообщать о названных выше затрудниях?. Количество ответов: 51&amp;nbsp;ответ.">
            <a:extLst>
              <a:ext uri="{FF2B5EF4-FFF2-40B4-BE49-F238E27FC236}">
                <a16:creationId xmlns:a16="http://schemas.microsoft.com/office/drawing/2014/main" id="{59979758-8CFA-4A28-BC0D-E6E6981F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5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5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Диаграмма ответов в Формах. Вопрос: 8. Будешь ли ты пользоваться таким приложением?. Количество ответов: 51&amp;nbsp;ответ.">
            <a:extLst>
              <a:ext uri="{FF2B5EF4-FFF2-40B4-BE49-F238E27FC236}">
                <a16:creationId xmlns:a16="http://schemas.microsoft.com/office/drawing/2014/main" id="{25D98564-AF9E-421C-BB15-E0B21CEB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667"/>
            <a:ext cx="12192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686D8CD-5DC1-46C4-825C-4ACA8EB4B08C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AEAA6C3-249F-40B4-8F6A-BCD7719BFD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0654F731-4736-4543-8D0D-7BC00A237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954F7F75-8941-40C0-B59C-479EBC35D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25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0CF0EDD6-0D5F-46D0-A62B-A737093AF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5250" y="0"/>
                <a:ext cx="3857625" cy="6858000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1B14AD5F-0DCA-453D-98D7-302F6C4ED8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4419"/>
              <a:stretch/>
            </p:blipFill>
            <p:spPr>
              <a:xfrm>
                <a:off x="11572875" y="0"/>
                <a:ext cx="619125" cy="6858000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46F6C0E-5159-4AAA-AE31-0C3C1DBB4541}"/>
                </a:ext>
              </a:extLst>
            </p:cNvPr>
            <p:cNvSpPr/>
            <p:nvPr/>
          </p:nvSpPr>
          <p:spPr>
            <a:xfrm>
              <a:off x="0" y="-1"/>
              <a:ext cx="12192000" cy="1325563"/>
            </a:xfrm>
            <a:prstGeom prst="rect">
              <a:avLst/>
            </a:prstGeom>
            <a:solidFill>
              <a:srgbClr val="1721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BBBB8-D88F-49C8-AC6C-703EA70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1825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Этапы работы над проектом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457E497-C59A-4EF6-BEFA-9F91BC995193}"/>
              </a:ext>
            </a:extLst>
          </p:cNvPr>
          <p:cNvGrpSpPr/>
          <p:nvPr/>
        </p:nvGrpSpPr>
        <p:grpSpPr>
          <a:xfrm flipH="1">
            <a:off x="0" y="5361321"/>
            <a:ext cx="6096000" cy="688972"/>
            <a:chOff x="1073020" y="1483567"/>
            <a:chExt cx="7020368" cy="1250302"/>
          </a:xfrm>
          <a:solidFill>
            <a:srgbClr val="182533"/>
          </a:solidFill>
        </p:grpSpPr>
        <p:sp>
          <p:nvSpPr>
            <p:cNvPr id="19" name="Прямоугольный треугольник 18">
              <a:extLst>
                <a:ext uri="{FF2B5EF4-FFF2-40B4-BE49-F238E27FC236}">
                  <a16:creationId xmlns:a16="http://schemas.microsoft.com/office/drawing/2014/main" id="{F0E49755-A737-4B10-9B98-372280E2FDA8}"/>
                </a:ext>
              </a:extLst>
            </p:cNvPr>
            <p:cNvSpPr/>
            <p:nvPr/>
          </p:nvSpPr>
          <p:spPr>
            <a:xfrm>
              <a:off x="7106039" y="2220686"/>
              <a:ext cx="987349" cy="51318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Блок-схема: альтернативный процесс 19">
              <a:extLst>
                <a:ext uri="{FF2B5EF4-FFF2-40B4-BE49-F238E27FC236}">
                  <a16:creationId xmlns:a16="http://schemas.microsoft.com/office/drawing/2014/main" id="{E827C153-1E74-4B4E-BB19-9A35EDD4072D}"/>
                </a:ext>
              </a:extLst>
            </p:cNvPr>
            <p:cNvSpPr/>
            <p:nvPr/>
          </p:nvSpPr>
          <p:spPr>
            <a:xfrm>
              <a:off x="1073020" y="1483567"/>
              <a:ext cx="6690049" cy="1250302"/>
            </a:xfrm>
            <a:prstGeom prst="flowChartAlternate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Доработка и улучшение </a:t>
              </a:r>
              <a:r>
                <a:rPr lang="en-US" sz="28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Backend</a:t>
              </a:r>
              <a:endParaRPr lang="ru-RU" sz="280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Блок-схема: альтернативный процесс 15">
            <a:extLst>
              <a:ext uri="{FF2B5EF4-FFF2-40B4-BE49-F238E27FC236}">
                <a16:creationId xmlns:a16="http://schemas.microsoft.com/office/drawing/2014/main" id="{925A1A91-2928-4DB2-BC1E-292B8BC8BC3B}"/>
              </a:ext>
            </a:extLst>
          </p:cNvPr>
          <p:cNvSpPr/>
          <p:nvPr/>
        </p:nvSpPr>
        <p:spPr>
          <a:xfrm>
            <a:off x="286826" y="1435168"/>
            <a:ext cx="4419796" cy="688972"/>
          </a:xfrm>
          <a:prstGeom prst="flowChartAlternateProcess">
            <a:avLst/>
          </a:prstGeom>
          <a:solidFill>
            <a:srgbClr val="18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Первый вариант проекта</a:t>
            </a: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EC1DA397-EF10-42DB-810F-D39B651436B9}"/>
              </a:ext>
            </a:extLst>
          </p:cNvPr>
          <p:cNvSpPr/>
          <p:nvPr/>
        </p:nvSpPr>
        <p:spPr>
          <a:xfrm>
            <a:off x="286826" y="2222149"/>
            <a:ext cx="2777686" cy="688972"/>
          </a:xfrm>
          <a:prstGeom prst="flowChartAlternateProcess">
            <a:avLst/>
          </a:prstGeom>
          <a:solidFill>
            <a:srgbClr val="18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Летняя защита</a:t>
            </a:r>
          </a:p>
        </p:txBody>
      </p:sp>
      <p:sp>
        <p:nvSpPr>
          <p:cNvPr id="22" name="Блок-схема: альтернативный процесс 21">
            <a:extLst>
              <a:ext uri="{FF2B5EF4-FFF2-40B4-BE49-F238E27FC236}">
                <a16:creationId xmlns:a16="http://schemas.microsoft.com/office/drawing/2014/main" id="{0FADEAE7-83AD-420F-9776-879218F82C82}"/>
              </a:ext>
            </a:extLst>
          </p:cNvPr>
          <p:cNvSpPr/>
          <p:nvPr/>
        </p:nvSpPr>
        <p:spPr>
          <a:xfrm>
            <a:off x="287205" y="3011599"/>
            <a:ext cx="3642556" cy="688972"/>
          </a:xfrm>
          <a:prstGeom prst="flowChartAlternateProcess">
            <a:avLst/>
          </a:prstGeom>
          <a:solidFill>
            <a:srgbClr val="18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Смена направления</a:t>
            </a:r>
          </a:p>
        </p:txBody>
      </p:sp>
      <p:sp>
        <p:nvSpPr>
          <p:cNvPr id="23" name="Блок-схема: альтернативный процесс 22">
            <a:extLst>
              <a:ext uri="{FF2B5EF4-FFF2-40B4-BE49-F238E27FC236}">
                <a16:creationId xmlns:a16="http://schemas.microsoft.com/office/drawing/2014/main" id="{6A24ED96-A18B-48B7-9A10-8B621B7014C0}"/>
              </a:ext>
            </a:extLst>
          </p:cNvPr>
          <p:cNvSpPr/>
          <p:nvPr/>
        </p:nvSpPr>
        <p:spPr>
          <a:xfrm>
            <a:off x="286826" y="3796299"/>
            <a:ext cx="2979616" cy="688972"/>
          </a:xfrm>
          <a:prstGeom prst="flowChartAlternateProcess">
            <a:avLst/>
          </a:prstGeom>
          <a:solidFill>
            <a:srgbClr val="18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Написание кода</a:t>
            </a:r>
          </a:p>
        </p:txBody>
      </p: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82DDB7F1-A28D-4252-9A30-0CC24B687D8B}"/>
              </a:ext>
            </a:extLst>
          </p:cNvPr>
          <p:cNvSpPr/>
          <p:nvPr/>
        </p:nvSpPr>
        <p:spPr>
          <a:xfrm>
            <a:off x="286826" y="4580999"/>
            <a:ext cx="6138204" cy="688972"/>
          </a:xfrm>
          <a:prstGeom prst="flowChartAlternateProcess">
            <a:avLst/>
          </a:prstGeom>
          <a:solidFill>
            <a:srgbClr val="18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cs typeface="Times New Roman" panose="02020603050405020304" pitchFamily="18" charset="0"/>
              </a:rPr>
              <a:t>Попытка присоединения к 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Telegram</a:t>
            </a:r>
            <a:endParaRPr lang="ru-RU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3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Telegram bot для заполнения заявок (чистый скелет)</Template>
  <TotalTime>13995</TotalTime>
  <Words>586</Words>
  <Application>Microsoft Office PowerPoint</Application>
  <PresentationFormat>Широкоэкранный</PresentationFormat>
  <Paragraphs>110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Telegram bot для работы с заявками</vt:lpstr>
      <vt:lpstr>Презентация PowerPoint</vt:lpstr>
      <vt:lpstr>Цель и задачи</vt:lpstr>
      <vt:lpstr>Telegram bot</vt:lpstr>
      <vt:lpstr>Презентация PowerPoint</vt:lpstr>
      <vt:lpstr>Первый проект</vt:lpstr>
      <vt:lpstr>Презентация PowerPoint</vt:lpstr>
      <vt:lpstr>Презентация PowerPoint</vt:lpstr>
      <vt:lpstr>Этапы работы над проектом</vt:lpstr>
      <vt:lpstr>Презентация PowerPoint</vt:lpstr>
      <vt:lpstr>Схема взаимодействия</vt:lpstr>
      <vt:lpstr>Схема взаимодействия</vt:lpstr>
      <vt:lpstr>Презентация PowerPoint</vt:lpstr>
      <vt:lpstr>Результат</vt:lpstr>
      <vt:lpstr>Выводы</vt:lpstr>
      <vt:lpstr>Источники</vt:lpstr>
      <vt:lpstr>Последний слайд с QR кодом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для заполнения заявок</dc:title>
  <dc:creator>Мария</dc:creator>
  <cp:lastModifiedBy>Мария</cp:lastModifiedBy>
  <cp:revision>93</cp:revision>
  <dcterms:created xsi:type="dcterms:W3CDTF">2021-02-09T01:03:50Z</dcterms:created>
  <dcterms:modified xsi:type="dcterms:W3CDTF">2021-02-19T10:40:15Z</dcterms:modified>
</cp:coreProperties>
</file>